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74" r:id="rId6"/>
    <p:sldId id="276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31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13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30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66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66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70D51-C2D8-48C2-BFF5-9663AB48A4FF}" type="slidenum">
              <a:rPr lang="es-ES_tradnl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70D51-C2D8-48C2-BFF5-9663AB48A4FF}" type="slidenum">
              <a:rPr lang="es-ES_tradnl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0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317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55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46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2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07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3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6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02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5ACA-42D1-4B20-BCA0-D46EF9E5048B}" type="datetimeFigureOut">
              <a:rPr lang="es-MX" smtClean="0"/>
              <a:t>30/03/2016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AEF4-B349-4D57-BB06-9E7C880783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34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170D51-C2D8-48C2-BFF5-9663AB48A4FF}" type="slidenum">
              <a:rPr lang="es-ES_tradnl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6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Cómo se evalúan las células hematopoyéticas?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Alejandro Ruiz-Argüelles</a:t>
            </a:r>
          </a:p>
          <a:p>
            <a:r>
              <a:rPr lang="es-MX" sz="2800" dirty="0" smtClean="0"/>
              <a:t>Académico Titular</a:t>
            </a:r>
            <a:endParaRPr lang="es-MX" sz="2800" dirty="0"/>
          </a:p>
        </p:txBody>
      </p:sp>
      <p:pic>
        <p:nvPicPr>
          <p:cNvPr id="39938" name="Picture 2" descr="Academia Nacional de Medicina de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521" y="4355639"/>
            <a:ext cx="1589897" cy="2384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33" y="255373"/>
            <a:ext cx="8165767" cy="6483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Elipse 3"/>
          <p:cNvSpPr/>
          <p:nvPr/>
        </p:nvSpPr>
        <p:spPr>
          <a:xfrm>
            <a:off x="8147222" y="4555524"/>
            <a:ext cx="477794" cy="551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8476735" y="4247747"/>
            <a:ext cx="95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2">
                    <a:lumMod val="50000"/>
                  </a:schemeClr>
                </a:solidFill>
              </a:rPr>
              <a:t>0,5544 %</a:t>
            </a:r>
            <a:endParaRPr lang="es-MX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817" y="706574"/>
            <a:ext cx="9613861" cy="10809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altLang="es-MX" sz="4400" dirty="0"/>
              <a:t>Diseño Experimental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252817" y="2155371"/>
            <a:ext cx="9206799" cy="44600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altLang="es-MX" sz="3600" dirty="0"/>
              <a:t>Muestras de sangre de cordón umbilical y productos de </a:t>
            </a:r>
            <a:r>
              <a:rPr lang="es-ES_tradnl" altLang="es-MX" sz="3600" dirty="0" err="1"/>
              <a:t>leucaféresis</a:t>
            </a:r>
            <a:r>
              <a:rPr lang="es-ES_tradnl" altLang="es-MX" sz="3600" dirty="0"/>
              <a:t> (n=50).</a:t>
            </a:r>
          </a:p>
          <a:p>
            <a:pPr marL="0" indent="0">
              <a:buNone/>
            </a:pPr>
            <a:r>
              <a:rPr lang="es-ES_tradnl" altLang="es-MX" sz="3600" dirty="0"/>
              <a:t>Tinción con anti CD34/PE y anti CD45/FITC</a:t>
            </a:r>
          </a:p>
          <a:p>
            <a:pPr marL="0" indent="0">
              <a:buNone/>
            </a:pPr>
            <a:r>
              <a:rPr lang="es-ES_tradnl" altLang="es-MX" sz="3600" dirty="0"/>
              <a:t>Análisis de </a:t>
            </a:r>
            <a:r>
              <a:rPr lang="es-ES_tradnl" altLang="es-MX" sz="3600" dirty="0" err="1"/>
              <a:t>alicuotas</a:t>
            </a:r>
            <a:r>
              <a:rPr lang="es-ES_tradnl" altLang="es-MX" sz="3600" dirty="0"/>
              <a:t> en 2 instrumentos:</a:t>
            </a:r>
          </a:p>
          <a:p>
            <a:pPr lvl="1"/>
            <a:r>
              <a:rPr lang="es-ES_tradnl" altLang="es-MX" sz="2800" dirty="0"/>
              <a:t>Hardware idéntico (</a:t>
            </a:r>
            <a:r>
              <a:rPr lang="es-ES_tradnl" altLang="es-MX" sz="2800" dirty="0" err="1"/>
              <a:t>Coulter</a:t>
            </a:r>
            <a:r>
              <a:rPr lang="es-ES_tradnl" altLang="es-MX" sz="2800" dirty="0"/>
              <a:t> </a:t>
            </a:r>
            <a:r>
              <a:rPr lang="es-ES_tradnl" altLang="es-MX" sz="2800" dirty="0" err="1"/>
              <a:t>FlowCentre</a:t>
            </a:r>
            <a:r>
              <a:rPr lang="es-ES_tradnl" altLang="es-MX" sz="2800" dirty="0"/>
              <a:t> ®)</a:t>
            </a:r>
          </a:p>
          <a:p>
            <a:pPr lvl="1"/>
            <a:r>
              <a:rPr lang="es-ES_tradnl" altLang="es-MX" sz="2800" dirty="0"/>
              <a:t>Software idéntico (Expo V2 ®)</a:t>
            </a:r>
          </a:p>
          <a:p>
            <a:pPr lvl="1"/>
            <a:r>
              <a:rPr lang="es-ES_tradnl" altLang="es-MX" sz="2800" dirty="0"/>
              <a:t>Mismo operador y protocolo de adquisición</a:t>
            </a:r>
          </a:p>
          <a:p>
            <a:pPr lvl="1"/>
            <a:r>
              <a:rPr lang="es-ES_tradnl" altLang="es-MX" sz="2800" dirty="0"/>
              <a:t>Configuración ligeramente distinta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6" y="6225566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8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132051" y="457589"/>
            <a:ext cx="7772400" cy="1143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altLang="es-MX" sz="4400" dirty="0"/>
              <a:t>Comparación de Plataformas</a:t>
            </a:r>
            <a:endParaRPr lang="es-ES" altLang="es-MX" sz="4400" dirty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>
          <a:xfrm>
            <a:off x="1135193" y="2087272"/>
            <a:ext cx="7847012" cy="425132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s-MX" altLang="es-MX" sz="3600" dirty="0"/>
              <a:t>Plataforma única:</a:t>
            </a:r>
          </a:p>
          <a:p>
            <a:pPr lvl="1"/>
            <a:r>
              <a:rPr lang="es-MX" altLang="es-MX" sz="2800" dirty="0" err="1"/>
              <a:t>StemKit</a:t>
            </a:r>
            <a:r>
              <a:rPr lang="es-MX" altLang="es-MX" sz="2800" dirty="0"/>
              <a:t> ® </a:t>
            </a:r>
            <a:r>
              <a:rPr lang="es-MX" altLang="es-MX" sz="2800" dirty="0" err="1"/>
              <a:t>Beckman</a:t>
            </a:r>
            <a:r>
              <a:rPr lang="es-MX" altLang="es-MX" sz="2800" dirty="0"/>
              <a:t> </a:t>
            </a:r>
            <a:r>
              <a:rPr lang="es-MX" altLang="es-MX" sz="2800" dirty="0" err="1"/>
              <a:t>Coulter</a:t>
            </a:r>
            <a:r>
              <a:rPr lang="es-MX" altLang="es-MX" sz="2800" dirty="0"/>
              <a:t>: CD45, CD34 y esferas para cuenta directa</a:t>
            </a:r>
          </a:p>
          <a:p>
            <a:pPr marL="0" indent="0">
              <a:buNone/>
            </a:pPr>
            <a:r>
              <a:rPr lang="es-MX" altLang="es-MX" sz="3600" dirty="0"/>
              <a:t>Plataforma doble:</a:t>
            </a:r>
          </a:p>
          <a:p>
            <a:pPr lvl="1"/>
            <a:r>
              <a:rPr lang="es-MX" altLang="es-MX" sz="2800" dirty="0"/>
              <a:t>Cuenta leucocitaria en </a:t>
            </a:r>
            <a:r>
              <a:rPr lang="es-MX" altLang="es-MX" sz="2800" dirty="0" err="1"/>
              <a:t>HMx</a:t>
            </a:r>
            <a:r>
              <a:rPr lang="es-MX" altLang="es-MX" sz="2800" dirty="0"/>
              <a:t> ® </a:t>
            </a:r>
            <a:r>
              <a:rPr lang="es-MX" altLang="es-MX" sz="2800" dirty="0" err="1"/>
              <a:t>Beckman</a:t>
            </a:r>
            <a:r>
              <a:rPr lang="es-MX" altLang="es-MX" sz="2800" dirty="0"/>
              <a:t> </a:t>
            </a:r>
            <a:r>
              <a:rPr lang="es-MX" altLang="es-MX" sz="2800" dirty="0" err="1"/>
              <a:t>Coulter</a:t>
            </a:r>
            <a:endParaRPr lang="es-MX" altLang="es-MX" sz="2800" dirty="0"/>
          </a:p>
          <a:p>
            <a:pPr lvl="1"/>
            <a:r>
              <a:rPr lang="es-MX" altLang="es-MX" sz="2800" dirty="0" err="1"/>
              <a:t>Citometría</a:t>
            </a:r>
            <a:r>
              <a:rPr lang="es-MX" altLang="es-MX" sz="2800" dirty="0"/>
              <a:t> </a:t>
            </a:r>
            <a:r>
              <a:rPr lang="es-MX" altLang="es-MX" sz="2800" dirty="0" err="1"/>
              <a:t>multiparamétrica</a:t>
            </a:r>
            <a:r>
              <a:rPr lang="es-MX" altLang="es-MX" sz="2800" dirty="0"/>
              <a:t> CD45, CD34, IP </a:t>
            </a:r>
          </a:p>
          <a:p>
            <a:pPr marL="0" indent="0">
              <a:buNone/>
            </a:pPr>
            <a:r>
              <a:rPr lang="es-MX" altLang="es-MX" sz="3600" dirty="0"/>
              <a:t>Comparación de instrumentos:</a:t>
            </a:r>
          </a:p>
          <a:p>
            <a:pPr lvl="1"/>
            <a:r>
              <a:rPr lang="es-MX" altLang="es-MX" sz="2800" dirty="0"/>
              <a:t>EPICS ® Elite ESP versus XL-MCL</a:t>
            </a:r>
            <a:endParaRPr lang="es-ES" alt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" y="6206906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3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703389" y="205273"/>
            <a:ext cx="8728235" cy="1412229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s-MX" sz="2400" dirty="0" err="1" smtClean="0">
                <a:latin typeface="+mj-lt"/>
                <a:ea typeface="+mj-ea"/>
                <a:cs typeface="+mj-cs"/>
              </a:rPr>
              <a:t>Análisis</a:t>
            </a:r>
            <a:r>
              <a:rPr lang="en-US" altLang="es-MX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de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Regresión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Standard y de Deming  de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los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Porcentajes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de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Células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CD34+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Obtenidos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con Dos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Protocolos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de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Tinción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y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Analizados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en 2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Instrumentos</a:t>
            </a:r>
            <a:r>
              <a:rPr lang="en-US" altLang="es-MX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es-MX" sz="2400" dirty="0" err="1">
                <a:latin typeface="+mj-lt"/>
                <a:ea typeface="+mj-ea"/>
                <a:cs typeface="+mj-cs"/>
              </a:rPr>
              <a:t>Distintos</a:t>
            </a:r>
            <a:endParaRPr lang="en-US" altLang="es-MX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8820" name="Group 2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10462"/>
              </p:ext>
            </p:extLst>
          </p:nvPr>
        </p:nvGraphicFramePr>
        <p:xfrm>
          <a:off x="1524000" y="1755776"/>
          <a:ext cx="9144000" cy="3617913"/>
        </p:xfrm>
        <a:graphic>
          <a:graphicData uri="http://schemas.openxmlformats.org/drawingml/2006/table">
            <a:tbl>
              <a:tblPr/>
              <a:tblGrid>
                <a:gridCol w="3387725"/>
                <a:gridCol w="960438"/>
                <a:gridCol w="944562"/>
                <a:gridCol w="1312863"/>
                <a:gridCol w="1638300"/>
                <a:gridCol w="900112"/>
              </a:tblGrid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Comparación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Pendiente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§ (ES)@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Intercepto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Y §                (ES)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Inter-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instrumentos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protocolo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1*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0.9404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0.8843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0.9052 (0.052)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0.1016  (0.07)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3x10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-12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Inter-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instrumentos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protocolo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2*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0.8191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0.5996 (0.201)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0.0464 (0.036)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1x10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Inter-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protocolos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, ELITE ESP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0.9027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0.8148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0.3567 (0.052)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-0.0219 (0.027)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1x10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-10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Inter-protocolos, XL-MCL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0.8103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0.6565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0.5440 (0.185)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-0.0653 (0.083)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3x10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-7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1" name="Rectangle 200"/>
          <p:cNvSpPr>
            <a:spLocks noChangeArrowheads="1"/>
          </p:cNvSpPr>
          <p:nvPr/>
        </p:nvSpPr>
        <p:spPr bwMode="auto">
          <a:xfrm>
            <a:off x="1524000" y="5453550"/>
            <a:ext cx="8785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(§)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Pendiente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intercepto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en Y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estimados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análisis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regresión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 Deming; (@) ES = Error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estandar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; (*) El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protocolo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correspondesal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método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recomendado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ISHAGE,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mientras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el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protocolo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es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el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método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comercial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s-MX" sz="1600" i="1" dirty="0" err="1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StemKit</a:t>
            </a:r>
            <a:r>
              <a:rPr lang="en-US" altLang="es-MX" sz="1600" i="1" dirty="0">
                <a:solidFill>
                  <a:srgbClr val="FFFF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®.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4" y="6279050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0189" y="616809"/>
            <a:ext cx="9144001" cy="57785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3251" name="Group 2"/>
          <p:cNvGrpSpPr>
            <a:grpSpLocks/>
          </p:cNvGrpSpPr>
          <p:nvPr/>
        </p:nvGrpSpPr>
        <p:grpSpPr bwMode="auto">
          <a:xfrm>
            <a:off x="880189" y="616809"/>
            <a:ext cx="9144000" cy="5778500"/>
            <a:chOff x="0" y="244"/>
            <a:chExt cx="5760" cy="3638"/>
          </a:xfrm>
        </p:grpSpPr>
        <p:pic>
          <p:nvPicPr>
            <p:cNvPr id="53252" name="Picture 3"/>
            <p:cNvPicPr>
              <a:picLocks noChangeAspect="1" noChangeArrowheads="1"/>
            </p:cNvPicPr>
            <p:nvPr/>
          </p:nvPicPr>
          <p:blipFill>
            <a:blip r:embed="rId2">
              <a:lum bright="10000" contrast="40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5" r="1663" b="4356"/>
            <a:stretch>
              <a:fillRect/>
            </a:stretch>
          </p:blipFill>
          <p:spPr bwMode="auto">
            <a:xfrm>
              <a:off x="2835" y="2069"/>
              <a:ext cx="2925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3" name="Picture 4"/>
            <p:cNvPicPr>
              <a:picLocks noChangeAspect="1" noChangeArrowheads="1"/>
            </p:cNvPicPr>
            <p:nvPr/>
          </p:nvPicPr>
          <p:blipFill>
            <a:blip r:embed="rId3">
              <a:lum bright="10000" contrast="40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52" r="1563" b="4449"/>
            <a:stretch>
              <a:fillRect/>
            </a:stretch>
          </p:blipFill>
          <p:spPr bwMode="auto">
            <a:xfrm>
              <a:off x="0" y="244"/>
              <a:ext cx="2880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4" name="Picture 5"/>
            <p:cNvPicPr>
              <a:picLocks noChangeAspect="1" noChangeArrowheads="1"/>
            </p:cNvPicPr>
            <p:nvPr/>
          </p:nvPicPr>
          <p:blipFill>
            <a:blip r:embed="rId4">
              <a:lum bright="10000" contrast="40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52" r="2869" b="4449"/>
            <a:stretch>
              <a:fillRect/>
            </a:stretch>
          </p:blipFill>
          <p:spPr bwMode="auto">
            <a:xfrm>
              <a:off x="0" y="2069"/>
              <a:ext cx="2835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6"/>
            <p:cNvPicPr>
              <a:picLocks noChangeAspect="1" noChangeArrowheads="1"/>
            </p:cNvPicPr>
            <p:nvPr/>
          </p:nvPicPr>
          <p:blipFill>
            <a:blip r:embed="rId5">
              <a:lum bright="10000" contrast="40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5" r="2361" b="4356"/>
            <a:stretch>
              <a:fillRect/>
            </a:stretch>
          </p:blipFill>
          <p:spPr bwMode="auto">
            <a:xfrm>
              <a:off x="2835" y="244"/>
              <a:ext cx="2903" cy="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612" y="436"/>
              <a:ext cx="10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400">
                  <a:latin typeface="Arial" panose="020B0604020202020204" pitchFamily="34" charset="0"/>
                </a:rPr>
                <a:t>VR=0.8615</a:t>
              </a:r>
              <a:endParaRPr lang="es-ES" altLang="es-MX" sz="1400">
                <a:latin typeface="Arial" panose="020B0604020202020204" pitchFamily="34" charset="0"/>
              </a:endParaRPr>
            </a:p>
          </p:txBody>
        </p:sp>
        <p:sp>
          <p:nvSpPr>
            <p:cNvPr id="53257" name="Text Box 8"/>
            <p:cNvSpPr txBox="1">
              <a:spLocks noChangeArrowheads="1"/>
            </p:cNvSpPr>
            <p:nvPr/>
          </p:nvSpPr>
          <p:spPr bwMode="auto">
            <a:xfrm>
              <a:off x="3425" y="436"/>
              <a:ext cx="10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400">
                  <a:latin typeface="Arial" panose="020B0604020202020204" pitchFamily="34" charset="0"/>
                </a:rPr>
                <a:t>VR=1.6551</a:t>
              </a:r>
              <a:endParaRPr lang="es-ES" altLang="es-MX" sz="1400">
                <a:latin typeface="Arial" panose="020B0604020202020204" pitchFamily="34" charset="0"/>
              </a:endParaRPr>
            </a:p>
          </p:txBody>
        </p:sp>
        <p:sp>
          <p:nvSpPr>
            <p:cNvPr id="53258" name="Text Box 9"/>
            <p:cNvSpPr txBox="1">
              <a:spLocks noChangeArrowheads="1"/>
            </p:cNvSpPr>
            <p:nvPr/>
          </p:nvSpPr>
          <p:spPr bwMode="auto">
            <a:xfrm>
              <a:off x="612" y="2247"/>
              <a:ext cx="10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400">
                  <a:latin typeface="Arial" panose="020B0604020202020204" pitchFamily="34" charset="0"/>
                </a:rPr>
                <a:t>VR=9.6010</a:t>
              </a:r>
              <a:endParaRPr lang="es-ES" altLang="es-MX" sz="1400">
                <a:latin typeface="Arial" panose="020B0604020202020204" pitchFamily="34" charset="0"/>
              </a:endParaRPr>
            </a:p>
          </p:txBody>
        </p:sp>
        <p:sp>
          <p:nvSpPr>
            <p:cNvPr id="53259" name="Text Box 10"/>
            <p:cNvSpPr txBox="1">
              <a:spLocks noChangeArrowheads="1"/>
            </p:cNvSpPr>
            <p:nvPr/>
          </p:nvSpPr>
          <p:spPr bwMode="auto">
            <a:xfrm>
              <a:off x="3425" y="2247"/>
              <a:ext cx="10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400">
                  <a:latin typeface="Arial" panose="020B0604020202020204" pitchFamily="34" charset="0"/>
                </a:rPr>
                <a:t>VR=5.2802</a:t>
              </a:r>
              <a:endParaRPr lang="es-ES" altLang="es-MX" sz="1400">
                <a:latin typeface="Arial" panose="020B0604020202020204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9" y="621001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731838" y="541006"/>
            <a:ext cx="8748713" cy="1255728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Autofit/>
          </a:bodyPr>
          <a:lstStyle/>
          <a:p>
            <a:pPr lvl="4"/>
            <a:r>
              <a:rPr lang="en-US" altLang="es-MX" sz="2200" dirty="0" err="1"/>
              <a:t>Análisis</a:t>
            </a:r>
            <a:r>
              <a:rPr lang="en-US" altLang="es-MX" sz="2200" dirty="0"/>
              <a:t> de </a:t>
            </a:r>
            <a:r>
              <a:rPr lang="en-US" altLang="es-MX" sz="2200" dirty="0" err="1"/>
              <a:t>Varianza</a:t>
            </a:r>
            <a:r>
              <a:rPr lang="en-US" altLang="es-MX" sz="2200" dirty="0"/>
              <a:t> de Dos </a:t>
            </a:r>
            <a:r>
              <a:rPr lang="en-US" altLang="es-MX" sz="2200" dirty="0" err="1"/>
              <a:t>Vías</a:t>
            </a:r>
            <a:r>
              <a:rPr lang="en-US" altLang="es-MX" sz="2200" dirty="0"/>
              <a:t> de </a:t>
            </a:r>
            <a:r>
              <a:rPr lang="en-US" altLang="es-MX" sz="2200" dirty="0" err="1"/>
              <a:t>los</a:t>
            </a:r>
            <a:r>
              <a:rPr lang="en-US" altLang="es-MX" sz="2200" dirty="0"/>
              <a:t> </a:t>
            </a:r>
            <a:r>
              <a:rPr lang="en-US" altLang="es-MX" sz="2200" dirty="0" err="1"/>
              <a:t>Porcentajes</a:t>
            </a:r>
            <a:r>
              <a:rPr lang="en-US" altLang="es-MX" sz="2200" dirty="0"/>
              <a:t> de </a:t>
            </a:r>
            <a:r>
              <a:rPr lang="en-US" altLang="es-MX" sz="2200" dirty="0" err="1"/>
              <a:t>Células</a:t>
            </a:r>
            <a:r>
              <a:rPr lang="en-US" altLang="es-MX" sz="2200" dirty="0"/>
              <a:t> CD34+ </a:t>
            </a:r>
            <a:r>
              <a:rPr lang="en-US" altLang="es-MX" sz="2200" dirty="0" err="1"/>
              <a:t>Obtenidos</a:t>
            </a:r>
            <a:r>
              <a:rPr lang="en-US" altLang="es-MX" sz="2200" dirty="0"/>
              <a:t> con Dos </a:t>
            </a:r>
            <a:r>
              <a:rPr lang="en-US" altLang="es-MX" sz="2200" dirty="0" err="1"/>
              <a:t>Protocolos</a:t>
            </a:r>
            <a:r>
              <a:rPr lang="en-US" altLang="es-MX" sz="2200" dirty="0"/>
              <a:t> de </a:t>
            </a:r>
            <a:r>
              <a:rPr lang="en-US" altLang="es-MX" sz="2200" dirty="0" err="1"/>
              <a:t>Tinción</a:t>
            </a:r>
            <a:r>
              <a:rPr lang="en-US" altLang="es-MX" sz="2200" dirty="0"/>
              <a:t> y </a:t>
            </a:r>
            <a:r>
              <a:rPr lang="en-US" altLang="es-MX" sz="2200" dirty="0" err="1"/>
              <a:t>Analizados</a:t>
            </a:r>
            <a:r>
              <a:rPr lang="en-US" altLang="es-MX" sz="2200" dirty="0"/>
              <a:t> en 2 </a:t>
            </a:r>
            <a:r>
              <a:rPr lang="en-US" altLang="es-MX" sz="2200" dirty="0" err="1"/>
              <a:t>Instrumentos</a:t>
            </a:r>
            <a:r>
              <a:rPr lang="en-US" altLang="es-MX" sz="2200" dirty="0"/>
              <a:t> </a:t>
            </a:r>
            <a:r>
              <a:rPr lang="en-US" altLang="es-MX" sz="2200" dirty="0" err="1"/>
              <a:t>Distintos</a:t>
            </a:r>
            <a:endParaRPr lang="es-ES_tradnl" altLang="es-MX" sz="22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s-ES_tradnl" altLang="es-MX" sz="2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9779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37255"/>
              </p:ext>
            </p:extLst>
          </p:nvPr>
        </p:nvGraphicFramePr>
        <p:xfrm>
          <a:off x="2640014" y="1700213"/>
          <a:ext cx="6840537" cy="4176713"/>
        </p:xfrm>
        <a:graphic>
          <a:graphicData uri="http://schemas.openxmlformats.org/drawingml/2006/table">
            <a:tbl>
              <a:tblPr/>
              <a:tblGrid>
                <a:gridCol w="2887662"/>
                <a:gridCol w="1404938"/>
                <a:gridCol w="1162050"/>
                <a:gridCol w="1385887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Media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Protocolo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0.615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31.47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&lt;0.0001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Protocolo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0.232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ELITE-ESP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0.416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0.835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XL-MCL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0.431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366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Interacción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0.521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2" name="Rectangle 144"/>
          <p:cNvSpPr>
            <a:spLocks noChangeArrowheads="1"/>
          </p:cNvSpPr>
          <p:nvPr/>
        </p:nvSpPr>
        <p:spPr bwMode="auto">
          <a:xfrm>
            <a:off x="5627398" y="45840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s-ES" altLang="es-MX" sz="24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939" y="440094"/>
            <a:ext cx="7772400" cy="11430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altLang="es-MX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Variabilidad Inaceptable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42531" y="2135220"/>
            <a:ext cx="8441223" cy="41148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alt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Estas observaciones no pueden atribuirse a:</a:t>
            </a:r>
          </a:p>
          <a:p>
            <a:pPr lvl="1"/>
            <a:r>
              <a:rPr lang="es-ES_tradnl" altLang="es-MX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Selección/combinaciones de anticuerpos</a:t>
            </a:r>
          </a:p>
          <a:p>
            <a:pPr lvl="1"/>
            <a:r>
              <a:rPr lang="es-ES_tradnl" altLang="es-MX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Preparación de las muestras</a:t>
            </a:r>
          </a:p>
          <a:p>
            <a:pPr lvl="1"/>
            <a:r>
              <a:rPr lang="es-ES_tradnl" altLang="es-MX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Método de adquisición</a:t>
            </a:r>
          </a:p>
          <a:p>
            <a:pPr lvl="1"/>
            <a:r>
              <a:rPr lang="es-ES_tradnl" altLang="es-MX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Experiencia del operador</a:t>
            </a:r>
          </a:p>
          <a:p>
            <a:pPr marL="0" indent="0">
              <a:buNone/>
            </a:pPr>
            <a:r>
              <a:rPr lang="es-ES_tradnl" alt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Puede explicar (al menos parcialmente) las controversias relativas a los números críticos de células CD34+ que aseguran el éxito de un injerto</a:t>
            </a:r>
          </a:p>
          <a:p>
            <a:pPr marL="0" indent="0">
              <a:buNone/>
            </a:pPr>
            <a:r>
              <a:rPr lang="es-ES_tradnl" altLang="es-MX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Requiere atención y esfuerzos urgentes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7866" r="6781"/>
          <a:stretch>
            <a:fillRect/>
          </a:stretch>
        </p:blipFill>
        <p:spPr bwMode="auto">
          <a:xfrm>
            <a:off x="478973" y="2178050"/>
            <a:ext cx="11153761" cy="38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5" descr="Transf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196976"/>
            <a:ext cx="59769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391401" y="1412876"/>
            <a:ext cx="244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MX" altLang="es-MX" sz="2000" b="1" dirty="0">
                <a:solidFill>
                  <a:schemeClr val="bg1"/>
                </a:solidFill>
                <a:latin typeface="Arial" panose="020B0604020202020204" pitchFamily="34" charset="0"/>
              </a:rPr>
              <a:t>2006; 46: 530-6</a:t>
            </a:r>
            <a:endParaRPr lang="es-ES" altLang="es-MX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9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bioscience.com/media/images/pathways/hematopoiesis-from-pluripotent-stem-c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831854" y="69327"/>
            <a:ext cx="4833636" cy="6702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70" y="2174446"/>
            <a:ext cx="5132946" cy="4372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7" y="616025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2438400" y="1447800"/>
            <a:ext cx="2819400" cy="2819400"/>
          </a:xfrm>
          <a:prstGeom prst="ellipse">
            <a:avLst/>
          </a:prstGeom>
          <a:solidFill>
            <a:srgbClr val="00206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2574324" y="2413686"/>
            <a:ext cx="248285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MX" sz="4800" dirty="0">
                <a:latin typeface="Arial" panose="020B0604020202020204" pitchFamily="34" charset="0"/>
              </a:rPr>
              <a:t>CD34</a:t>
            </a:r>
            <a:endParaRPr lang="es-ES_tradnl" altLang="es-MX" sz="5400" dirty="0">
              <a:latin typeface="Arial" panose="020B0604020202020204" pitchFamily="34" charset="0"/>
            </a:endParaRPr>
          </a:p>
        </p:txBody>
      </p:sp>
      <p:sp>
        <p:nvSpPr>
          <p:cNvPr id="44036" name="Oval 10"/>
          <p:cNvSpPr>
            <a:spLocks noChangeArrowheads="1"/>
          </p:cNvSpPr>
          <p:nvPr/>
        </p:nvSpPr>
        <p:spPr bwMode="auto">
          <a:xfrm>
            <a:off x="5791200" y="990600"/>
            <a:ext cx="1066800" cy="1066800"/>
          </a:xfrm>
          <a:prstGeom prst="ellipse">
            <a:avLst/>
          </a:prstGeom>
          <a:solidFill>
            <a:srgbClr val="00206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37" name="Oval 11"/>
          <p:cNvSpPr>
            <a:spLocks noChangeArrowheads="1"/>
          </p:cNvSpPr>
          <p:nvPr/>
        </p:nvSpPr>
        <p:spPr bwMode="auto">
          <a:xfrm>
            <a:off x="6934200" y="2362200"/>
            <a:ext cx="1066800" cy="1066800"/>
          </a:xfrm>
          <a:prstGeom prst="ellipse">
            <a:avLst/>
          </a:prstGeom>
          <a:solidFill>
            <a:srgbClr val="00206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38" name="Oval 12"/>
          <p:cNvSpPr>
            <a:spLocks noChangeArrowheads="1"/>
          </p:cNvSpPr>
          <p:nvPr/>
        </p:nvSpPr>
        <p:spPr bwMode="auto">
          <a:xfrm>
            <a:off x="4876800" y="4267200"/>
            <a:ext cx="1066800" cy="1066800"/>
          </a:xfrm>
          <a:prstGeom prst="ellipse">
            <a:avLst/>
          </a:prstGeom>
          <a:solidFill>
            <a:srgbClr val="00206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39" name="Oval 13"/>
          <p:cNvSpPr>
            <a:spLocks noChangeArrowheads="1"/>
          </p:cNvSpPr>
          <p:nvPr/>
        </p:nvSpPr>
        <p:spPr bwMode="auto">
          <a:xfrm>
            <a:off x="6934200" y="4267200"/>
            <a:ext cx="1066800" cy="1066800"/>
          </a:xfrm>
          <a:prstGeom prst="ellipse">
            <a:avLst/>
          </a:prstGeom>
          <a:solidFill>
            <a:srgbClr val="00206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40" name="Oval 14"/>
          <p:cNvSpPr>
            <a:spLocks noChangeArrowheads="1"/>
          </p:cNvSpPr>
          <p:nvPr/>
        </p:nvSpPr>
        <p:spPr bwMode="auto">
          <a:xfrm>
            <a:off x="8915400" y="4267200"/>
            <a:ext cx="1066800" cy="1066800"/>
          </a:xfrm>
          <a:prstGeom prst="ellipse">
            <a:avLst/>
          </a:prstGeom>
          <a:solidFill>
            <a:srgbClr val="00206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6858000" y="1151949"/>
            <a:ext cx="2514600" cy="86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sz="2000" dirty="0"/>
              <a:t>PROGENITOR EN REPOSO</a:t>
            </a:r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5173544" y="3497873"/>
            <a:ext cx="3826112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sz="2000" dirty="0"/>
              <a:t>PROGENITOR EN CICLO</a:t>
            </a:r>
          </a:p>
        </p:txBody>
      </p:sp>
      <p:sp>
        <p:nvSpPr>
          <p:cNvPr id="44043" name="AutoShape 17"/>
          <p:cNvSpPr>
            <a:spLocks noChangeArrowheads="1"/>
          </p:cNvSpPr>
          <p:nvPr/>
        </p:nvSpPr>
        <p:spPr bwMode="auto">
          <a:xfrm rot="-10782382">
            <a:off x="8001000" y="2667000"/>
            <a:ext cx="762000" cy="533400"/>
          </a:xfrm>
          <a:prstGeom prst="curvedRightArrow">
            <a:avLst>
              <a:gd name="adj1" fmla="val 20000"/>
              <a:gd name="adj2" fmla="val 40000"/>
              <a:gd name="adj3" fmla="val 47619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44" name="AutoShape 19"/>
          <p:cNvSpPr>
            <a:spLocks noChangeArrowheads="1"/>
          </p:cNvSpPr>
          <p:nvPr/>
        </p:nvSpPr>
        <p:spPr bwMode="auto">
          <a:xfrm>
            <a:off x="6248400" y="2590800"/>
            <a:ext cx="685800" cy="533400"/>
          </a:xfrm>
          <a:prstGeom prst="curvedRightArrow">
            <a:avLst>
              <a:gd name="adj1" fmla="val 20000"/>
              <a:gd name="adj2" fmla="val 40000"/>
              <a:gd name="adj3" fmla="val 42857"/>
            </a:avLst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45" name="Text Box 20"/>
          <p:cNvSpPr txBox="1">
            <a:spLocks noChangeArrowheads="1"/>
          </p:cNvSpPr>
          <p:nvPr/>
        </p:nvSpPr>
        <p:spPr bwMode="auto">
          <a:xfrm>
            <a:off x="3921212" y="5534458"/>
            <a:ext cx="2176463" cy="86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sz="2000" dirty="0"/>
              <a:t>PRECURSOR LINFOIDE B </a:t>
            </a:r>
          </a:p>
        </p:txBody>
      </p:sp>
      <p:sp>
        <p:nvSpPr>
          <p:cNvPr id="44046" name="Text Box 21"/>
          <p:cNvSpPr txBox="1">
            <a:spLocks noChangeArrowheads="1"/>
          </p:cNvSpPr>
          <p:nvPr/>
        </p:nvSpPr>
        <p:spPr bwMode="auto">
          <a:xfrm>
            <a:off x="6054812" y="5534458"/>
            <a:ext cx="2174875" cy="86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sz="2000" dirty="0"/>
              <a:t>PRECURSOR LINFOIDE T </a:t>
            </a:r>
          </a:p>
        </p:txBody>
      </p:sp>
      <p:sp>
        <p:nvSpPr>
          <p:cNvPr id="44047" name="Text Box 22"/>
          <p:cNvSpPr txBox="1">
            <a:spLocks noChangeArrowheads="1"/>
          </p:cNvSpPr>
          <p:nvPr/>
        </p:nvSpPr>
        <p:spPr bwMode="auto">
          <a:xfrm>
            <a:off x="8112212" y="5534458"/>
            <a:ext cx="2119313" cy="86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sz="2000" dirty="0"/>
              <a:t>PRECURSOR MIELOIDE </a:t>
            </a:r>
          </a:p>
        </p:txBody>
      </p:sp>
      <p:sp>
        <p:nvSpPr>
          <p:cNvPr id="44048" name="Text Box 23"/>
          <p:cNvSpPr txBox="1">
            <a:spLocks noChangeArrowheads="1"/>
          </p:cNvSpPr>
          <p:nvPr/>
        </p:nvSpPr>
        <p:spPr bwMode="auto">
          <a:xfrm>
            <a:off x="7086600" y="2667001"/>
            <a:ext cx="7683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MX" sz="1800" b="1">
                <a:latin typeface="Arial" panose="020B0604020202020204" pitchFamily="34" charset="0"/>
              </a:rPr>
              <a:t>CD34</a:t>
            </a:r>
            <a:endParaRPr lang="es-ES_tradnl" altLang="es-MX" sz="1800">
              <a:latin typeface="Arial" panose="020B0604020202020204" pitchFamily="34" charset="0"/>
            </a:endParaRPr>
          </a:p>
        </p:txBody>
      </p:sp>
      <p:sp>
        <p:nvSpPr>
          <p:cNvPr id="44049" name="Text Box 26"/>
          <p:cNvSpPr txBox="1">
            <a:spLocks noChangeArrowheads="1"/>
          </p:cNvSpPr>
          <p:nvPr/>
        </p:nvSpPr>
        <p:spPr bwMode="auto">
          <a:xfrm>
            <a:off x="5960076" y="1309819"/>
            <a:ext cx="7683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MX" sz="1800" b="1" dirty="0">
                <a:latin typeface="Arial" panose="020B0604020202020204" pitchFamily="34" charset="0"/>
              </a:rPr>
              <a:t>CD34</a:t>
            </a:r>
            <a:endParaRPr lang="es-ES_tradnl" altLang="es-MX" sz="1800" dirty="0">
              <a:latin typeface="Arial" panose="020B0604020202020204" pitchFamily="34" charset="0"/>
            </a:endParaRPr>
          </a:p>
        </p:txBody>
      </p:sp>
      <p:sp>
        <p:nvSpPr>
          <p:cNvPr id="44050" name="Text Box 27"/>
          <p:cNvSpPr txBox="1">
            <a:spLocks noChangeArrowheads="1"/>
          </p:cNvSpPr>
          <p:nvPr/>
        </p:nvSpPr>
        <p:spPr bwMode="auto">
          <a:xfrm>
            <a:off x="5029200" y="4572001"/>
            <a:ext cx="7683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MX" sz="1800" b="1">
                <a:latin typeface="Arial" panose="020B0604020202020204" pitchFamily="34" charset="0"/>
              </a:rPr>
              <a:t>CD34</a:t>
            </a:r>
            <a:endParaRPr lang="es-ES_tradnl" altLang="es-MX" sz="1800">
              <a:latin typeface="Arial" panose="020B0604020202020204" pitchFamily="34" charset="0"/>
            </a:endParaRPr>
          </a:p>
        </p:txBody>
      </p:sp>
      <p:sp>
        <p:nvSpPr>
          <p:cNvPr id="44051" name="Text Box 29"/>
          <p:cNvSpPr txBox="1">
            <a:spLocks noChangeArrowheads="1"/>
          </p:cNvSpPr>
          <p:nvPr/>
        </p:nvSpPr>
        <p:spPr bwMode="auto">
          <a:xfrm>
            <a:off x="7086600" y="4572001"/>
            <a:ext cx="7683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MX" sz="1800" b="1">
                <a:latin typeface="Arial" panose="020B0604020202020204" pitchFamily="34" charset="0"/>
              </a:rPr>
              <a:t>CD34</a:t>
            </a:r>
            <a:endParaRPr lang="es-ES_tradnl" altLang="es-MX" sz="1800">
              <a:latin typeface="Arial" panose="020B0604020202020204" pitchFamily="34" charset="0"/>
            </a:endParaRPr>
          </a:p>
        </p:txBody>
      </p:sp>
      <p:sp>
        <p:nvSpPr>
          <p:cNvPr id="44052" name="Text Box 30"/>
          <p:cNvSpPr txBox="1">
            <a:spLocks noChangeArrowheads="1"/>
          </p:cNvSpPr>
          <p:nvPr/>
        </p:nvSpPr>
        <p:spPr bwMode="auto">
          <a:xfrm>
            <a:off x="9067800" y="4572001"/>
            <a:ext cx="7683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MX" sz="1800" b="1">
                <a:latin typeface="Arial" panose="020B0604020202020204" pitchFamily="34" charset="0"/>
              </a:rPr>
              <a:t>CD34</a:t>
            </a:r>
            <a:endParaRPr lang="es-ES_tradnl" altLang="es-MX" sz="1800">
              <a:latin typeface="Arial" panose="020B0604020202020204" pitchFamily="34" charset="0"/>
            </a:endParaRPr>
          </a:p>
        </p:txBody>
      </p:sp>
      <p:sp>
        <p:nvSpPr>
          <p:cNvPr id="44053" name="AutoShape 31"/>
          <p:cNvSpPr>
            <a:spLocks noChangeArrowheads="1"/>
          </p:cNvSpPr>
          <p:nvPr/>
        </p:nvSpPr>
        <p:spPr bwMode="auto">
          <a:xfrm>
            <a:off x="5334000" y="2667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rgbClr val="9933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54" name="AutoShape 32"/>
          <p:cNvSpPr>
            <a:spLocks noChangeArrowheads="1"/>
          </p:cNvSpPr>
          <p:nvPr/>
        </p:nvSpPr>
        <p:spPr bwMode="auto">
          <a:xfrm rot="-1925105">
            <a:off x="5105400" y="18288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rgbClr val="9933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55" name="AutoShape 33"/>
          <p:cNvSpPr>
            <a:spLocks noChangeArrowheads="1"/>
          </p:cNvSpPr>
          <p:nvPr/>
        </p:nvSpPr>
        <p:spPr bwMode="auto">
          <a:xfrm rot="8077327">
            <a:off x="5600700" y="40767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rgbClr val="9933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56" name="AutoShape 34"/>
          <p:cNvSpPr>
            <a:spLocks noChangeArrowheads="1"/>
          </p:cNvSpPr>
          <p:nvPr/>
        </p:nvSpPr>
        <p:spPr bwMode="auto">
          <a:xfrm rot="3064451">
            <a:off x="8877300" y="41529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rgbClr val="9933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sp>
        <p:nvSpPr>
          <p:cNvPr id="44057" name="AutoShape 35"/>
          <p:cNvSpPr>
            <a:spLocks noChangeArrowheads="1"/>
          </p:cNvSpPr>
          <p:nvPr/>
        </p:nvSpPr>
        <p:spPr bwMode="auto">
          <a:xfrm rot="5228119">
            <a:off x="7200900" y="41529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gradFill rotWithShape="0">
            <a:gsLst>
              <a:gs pos="0">
                <a:srgbClr val="993300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7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27"/>
          <p:cNvSpPr txBox="1">
            <a:spLocks noChangeArrowheads="1"/>
          </p:cNvSpPr>
          <p:nvPr/>
        </p:nvSpPr>
        <p:spPr bwMode="auto">
          <a:xfrm>
            <a:off x="1954228" y="960801"/>
            <a:ext cx="1106487" cy="241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sz="1600" dirty="0"/>
              <a:t>CD34 CD133 CD90 CD109</a:t>
            </a:r>
          </a:p>
        </p:txBody>
      </p:sp>
      <p:sp>
        <p:nvSpPr>
          <p:cNvPr id="45059" name="Text Box 1029"/>
          <p:cNvSpPr txBox="1">
            <a:spLocks noChangeArrowheads="1"/>
          </p:cNvSpPr>
          <p:nvPr/>
        </p:nvSpPr>
        <p:spPr bwMode="auto">
          <a:xfrm>
            <a:off x="2070115" y="2135394"/>
            <a:ext cx="990600" cy="230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sz="1600" dirty="0"/>
              <a:t>CD34 CD38 CD71 CD90 CD109 CD117 HLA-DR</a:t>
            </a:r>
          </a:p>
        </p:txBody>
      </p:sp>
      <p:sp>
        <p:nvSpPr>
          <p:cNvPr id="45060" name="Text Box 1033"/>
          <p:cNvSpPr txBox="1">
            <a:spLocks noChangeArrowheads="1"/>
          </p:cNvSpPr>
          <p:nvPr/>
        </p:nvSpPr>
        <p:spPr bwMode="auto">
          <a:xfrm>
            <a:off x="1993915" y="4020397"/>
            <a:ext cx="1066800" cy="12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dirty="0"/>
              <a:t>CD34 CD38 CD19 HLA-DR </a:t>
            </a:r>
            <a:r>
              <a:rPr lang="es-ES_tradnl" altLang="es-MX" dirty="0" err="1"/>
              <a:t>TdT</a:t>
            </a:r>
            <a:endParaRPr lang="es-ES_tradnl" altLang="es-MX" dirty="0"/>
          </a:p>
        </p:txBody>
      </p:sp>
      <p:grpSp>
        <p:nvGrpSpPr>
          <p:cNvPr id="45061" name="Group 1052"/>
          <p:cNvGrpSpPr>
            <a:grpSpLocks/>
          </p:cNvGrpSpPr>
          <p:nvPr/>
        </p:nvGrpSpPr>
        <p:grpSpPr bwMode="auto">
          <a:xfrm>
            <a:off x="-171873" y="1164802"/>
            <a:ext cx="2095500" cy="5002213"/>
            <a:chOff x="391" y="403"/>
            <a:chExt cx="1320" cy="3151"/>
          </a:xfrm>
        </p:grpSpPr>
        <p:sp>
          <p:nvSpPr>
            <p:cNvPr id="45077" name="Rectangle 1030"/>
            <p:cNvSpPr>
              <a:spLocks noChangeArrowheads="1"/>
            </p:cNvSpPr>
            <p:nvPr/>
          </p:nvSpPr>
          <p:spPr bwMode="auto">
            <a:xfrm>
              <a:off x="391" y="403"/>
              <a:ext cx="1200" cy="3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s-ES_tradnl" altLang="es-MX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PROGENITOR EN REPOSO </a:t>
              </a:r>
            </a:p>
          </p:txBody>
        </p:sp>
        <p:sp>
          <p:nvSpPr>
            <p:cNvPr id="45078" name="Rectangle 1031"/>
            <p:cNvSpPr>
              <a:spLocks noChangeArrowheads="1"/>
            </p:cNvSpPr>
            <p:nvPr/>
          </p:nvSpPr>
          <p:spPr bwMode="auto">
            <a:xfrm>
              <a:off x="456" y="1342"/>
              <a:ext cx="1236" cy="4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s-ES_tradnl" altLang="es-MX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PROGENITOR EN CICLO </a:t>
              </a:r>
            </a:p>
          </p:txBody>
        </p:sp>
        <p:sp>
          <p:nvSpPr>
            <p:cNvPr id="45079" name="Rectangle 1032"/>
            <p:cNvSpPr>
              <a:spLocks noChangeArrowheads="1"/>
            </p:cNvSpPr>
            <p:nvPr/>
          </p:nvSpPr>
          <p:spPr bwMode="auto">
            <a:xfrm>
              <a:off x="498" y="2350"/>
              <a:ext cx="1152" cy="4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s-ES_tradnl" altLang="es-MX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PRECURSOR LINFOIDE B</a:t>
              </a:r>
            </a:p>
          </p:txBody>
        </p:sp>
        <p:sp>
          <p:nvSpPr>
            <p:cNvPr id="45080" name="Rectangle 1034"/>
            <p:cNvSpPr>
              <a:spLocks noChangeArrowheads="1"/>
            </p:cNvSpPr>
            <p:nvPr/>
          </p:nvSpPr>
          <p:spPr bwMode="auto">
            <a:xfrm>
              <a:off x="437" y="3147"/>
              <a:ext cx="1274" cy="4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s-ES_tradnl" altLang="es-MX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PRERCURSOR LINFOIDE T </a:t>
              </a:r>
            </a:p>
          </p:txBody>
        </p:sp>
      </p:grpSp>
      <p:sp>
        <p:nvSpPr>
          <p:cNvPr id="45062" name="Text Box 1035"/>
          <p:cNvSpPr txBox="1">
            <a:spLocks noChangeArrowheads="1"/>
          </p:cNvSpPr>
          <p:nvPr/>
        </p:nvSpPr>
        <p:spPr bwMode="auto">
          <a:xfrm>
            <a:off x="2224102" y="5374255"/>
            <a:ext cx="836613" cy="142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dirty="0"/>
              <a:t>CD34 CD38 CD2 CD5 CD7 </a:t>
            </a:r>
            <a:r>
              <a:rPr lang="es-ES_tradnl" altLang="es-MX" dirty="0" err="1"/>
              <a:t>TdT</a:t>
            </a:r>
            <a:endParaRPr lang="es-ES_tradnl" altLang="es-MX" dirty="0"/>
          </a:p>
        </p:txBody>
      </p:sp>
      <p:sp>
        <p:nvSpPr>
          <p:cNvPr id="45063" name="Rectangle 1036"/>
          <p:cNvSpPr>
            <a:spLocks noChangeArrowheads="1"/>
          </p:cNvSpPr>
          <p:nvPr/>
        </p:nvSpPr>
        <p:spPr bwMode="auto">
          <a:xfrm>
            <a:off x="3939752" y="2702184"/>
            <a:ext cx="1704975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_tradnl" altLang="es-MX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PRECURSOR MIELOIDE </a:t>
            </a:r>
          </a:p>
        </p:txBody>
      </p:sp>
      <p:sp>
        <p:nvSpPr>
          <p:cNvPr id="45064" name="Text Box 1037"/>
          <p:cNvSpPr txBox="1">
            <a:spLocks noChangeArrowheads="1"/>
          </p:cNvSpPr>
          <p:nvPr/>
        </p:nvSpPr>
        <p:spPr bwMode="auto">
          <a:xfrm>
            <a:off x="4258839" y="3444688"/>
            <a:ext cx="1066800" cy="142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dirty="0"/>
              <a:t>CD34 CD38 CD33 CD109 CD117 HLA-DR</a:t>
            </a:r>
          </a:p>
        </p:txBody>
      </p:sp>
      <p:sp>
        <p:nvSpPr>
          <p:cNvPr id="45065" name="Text Box 1038"/>
          <p:cNvSpPr txBox="1">
            <a:spLocks noChangeArrowheads="1"/>
          </p:cNvSpPr>
          <p:nvPr/>
        </p:nvSpPr>
        <p:spPr bwMode="auto">
          <a:xfrm>
            <a:off x="5998800" y="1042841"/>
            <a:ext cx="1438214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es-ES_tradnl" altLang="es-MX" dirty="0"/>
              <a:t>ERITROIDE</a:t>
            </a:r>
          </a:p>
        </p:txBody>
      </p:sp>
      <p:sp>
        <p:nvSpPr>
          <p:cNvPr id="45066" name="Text Box 1039"/>
          <p:cNvSpPr txBox="1">
            <a:spLocks noChangeArrowheads="1"/>
          </p:cNvSpPr>
          <p:nvPr/>
        </p:nvSpPr>
        <p:spPr bwMode="auto">
          <a:xfrm>
            <a:off x="6176925" y="1496498"/>
            <a:ext cx="1143000" cy="12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dirty="0"/>
              <a:t>CD34 CD45RO CD71 CD109 CD117</a:t>
            </a:r>
          </a:p>
        </p:txBody>
      </p:sp>
      <p:sp>
        <p:nvSpPr>
          <p:cNvPr id="45067" name="Text Box 1040"/>
          <p:cNvSpPr txBox="1">
            <a:spLocks noChangeArrowheads="1"/>
          </p:cNvSpPr>
          <p:nvPr/>
        </p:nvSpPr>
        <p:spPr bwMode="auto">
          <a:xfrm>
            <a:off x="6397029" y="2871641"/>
            <a:ext cx="641522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es-ES_tradnl" altLang="es-MX" dirty="0"/>
              <a:t>G-M</a:t>
            </a:r>
          </a:p>
        </p:txBody>
      </p:sp>
      <p:sp>
        <p:nvSpPr>
          <p:cNvPr id="45068" name="Text Box 1042"/>
          <p:cNvSpPr txBox="1">
            <a:spLocks noChangeArrowheads="1"/>
          </p:cNvSpPr>
          <p:nvPr/>
        </p:nvSpPr>
        <p:spPr bwMode="auto">
          <a:xfrm>
            <a:off x="6186450" y="3379925"/>
            <a:ext cx="1133475" cy="164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dirty="0"/>
              <a:t>CD34 CD38 CD13 CD33 CD45RA CD109 CD117</a:t>
            </a:r>
          </a:p>
        </p:txBody>
      </p:sp>
      <p:sp>
        <p:nvSpPr>
          <p:cNvPr id="45069" name="Text Box 1043"/>
          <p:cNvSpPr txBox="1">
            <a:spLocks noChangeArrowheads="1"/>
          </p:cNvSpPr>
          <p:nvPr/>
        </p:nvSpPr>
        <p:spPr bwMode="auto">
          <a:xfrm>
            <a:off x="6458563" y="5171928"/>
            <a:ext cx="516488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MX"/>
            </a:defPPr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es-ES_tradnl" altLang="es-MX" dirty="0" err="1"/>
              <a:t>Mk</a:t>
            </a:r>
            <a:endParaRPr lang="es-ES_tradnl" altLang="es-MX" dirty="0"/>
          </a:p>
        </p:txBody>
      </p:sp>
      <p:sp>
        <p:nvSpPr>
          <p:cNvPr id="45070" name="Text Box 1044"/>
          <p:cNvSpPr txBox="1">
            <a:spLocks noChangeArrowheads="1"/>
          </p:cNvSpPr>
          <p:nvPr/>
        </p:nvSpPr>
        <p:spPr bwMode="auto">
          <a:xfrm>
            <a:off x="6172162" y="5611298"/>
            <a:ext cx="1147763" cy="120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MX"/>
            </a:defPPr>
            <a:lvl1pPr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ES_tradnl" altLang="es-MX" dirty="0"/>
              <a:t>CD34 CD38 CD61 CD109 CD117</a:t>
            </a:r>
          </a:p>
        </p:txBody>
      </p:sp>
      <p:sp>
        <p:nvSpPr>
          <p:cNvPr id="45071" name="AutoShape 1046"/>
          <p:cNvSpPr>
            <a:spLocks/>
          </p:cNvSpPr>
          <p:nvPr/>
        </p:nvSpPr>
        <p:spPr bwMode="auto">
          <a:xfrm>
            <a:off x="1958552" y="971125"/>
            <a:ext cx="104775" cy="935038"/>
          </a:xfrm>
          <a:prstGeom prst="leftBracket">
            <a:avLst>
              <a:gd name="adj" fmla="val 7436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072" name="AutoShape 1047"/>
          <p:cNvSpPr>
            <a:spLocks/>
          </p:cNvSpPr>
          <p:nvPr/>
        </p:nvSpPr>
        <p:spPr bwMode="auto">
          <a:xfrm>
            <a:off x="1958551" y="2201438"/>
            <a:ext cx="152400" cy="1447800"/>
          </a:xfrm>
          <a:prstGeom prst="leftBracket">
            <a:avLst>
              <a:gd name="adj" fmla="val 791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073" name="AutoShape 1048"/>
          <p:cNvSpPr>
            <a:spLocks/>
          </p:cNvSpPr>
          <p:nvPr/>
        </p:nvSpPr>
        <p:spPr bwMode="auto">
          <a:xfrm>
            <a:off x="1958551" y="4030238"/>
            <a:ext cx="152400" cy="1128712"/>
          </a:xfrm>
          <a:prstGeom prst="leftBracket">
            <a:avLst>
              <a:gd name="adj" fmla="val 6171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074" name="AutoShape 1049"/>
          <p:cNvSpPr>
            <a:spLocks/>
          </p:cNvSpPr>
          <p:nvPr/>
        </p:nvSpPr>
        <p:spPr bwMode="auto">
          <a:xfrm>
            <a:off x="1958551" y="5401838"/>
            <a:ext cx="152400" cy="1295400"/>
          </a:xfrm>
          <a:prstGeom prst="leftBracket">
            <a:avLst>
              <a:gd name="adj" fmla="val 7083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075" name="AutoShape 1051"/>
          <p:cNvSpPr>
            <a:spLocks/>
          </p:cNvSpPr>
          <p:nvPr/>
        </p:nvSpPr>
        <p:spPr bwMode="auto">
          <a:xfrm>
            <a:off x="5768551" y="1210838"/>
            <a:ext cx="228600" cy="5486400"/>
          </a:xfrm>
          <a:prstGeom prst="leftBracket">
            <a:avLst>
              <a:gd name="adj" fmla="val 20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MX" altLang="es-MX" sz="24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5833" y="186038"/>
            <a:ext cx="1027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Heterogeneidad Fenotípica del Compartimento CD34</a:t>
            </a:r>
            <a:endParaRPr lang="es-MX" sz="3200" dirty="0"/>
          </a:p>
        </p:txBody>
      </p:sp>
      <p:pic>
        <p:nvPicPr>
          <p:cNvPr id="48130" name="Picture 2" descr="http://path.upmc.edu/cases/case87/images/mic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84" y="3056307"/>
            <a:ext cx="3851759" cy="282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855491" y="2345328"/>
            <a:ext cx="2034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0,01 – 1,0 %</a:t>
            </a:r>
          </a:p>
          <a:p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" y="621146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1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99" y="679087"/>
            <a:ext cx="9613861" cy="10809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s-MX" altLang="es-MX" sz="4400" dirty="0" smtClean="0"/>
              <a:t>Recuento de Eventos Raros</a:t>
            </a:r>
            <a:endParaRPr lang="es-ES" altLang="es-MX" sz="4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983891" y="2290119"/>
            <a:ext cx="573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NEUTROFILOS: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Observador 1 = 50%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Observador 2 = 52%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Promedio = 51%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CV entre observaciones = 2%</a:t>
            </a:r>
          </a:p>
          <a:p>
            <a:endParaRPr lang="es-MX" sz="2400" dirty="0"/>
          </a:p>
        </p:txBody>
      </p:sp>
      <p:pic>
        <p:nvPicPr>
          <p:cNvPr id="51206" name="Picture 6" descr="https://hemowiki.wikispaces.com/file/view/Imagen102.jpg/267517298/330x200/Imagen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r="11954"/>
          <a:stretch/>
        </p:blipFill>
        <p:spPr bwMode="auto">
          <a:xfrm>
            <a:off x="1745480" y="4522573"/>
            <a:ext cx="2644346" cy="204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http://griho2.udl.es/carles/medicina/sp/imatges/pm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80" y="2290119"/>
            <a:ext cx="2615356" cy="204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983891" y="4423720"/>
            <a:ext cx="573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EOSINOFILOS: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Observador 1 = 2%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Observador 2 = 4%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Promedio = 3%</a:t>
            </a:r>
          </a:p>
          <a:p>
            <a:r>
              <a:rPr lang="es-MX" sz="2400" dirty="0"/>
              <a:t>	</a:t>
            </a:r>
            <a:r>
              <a:rPr lang="es-MX" sz="2400" dirty="0" smtClean="0"/>
              <a:t>CV entre observaciones = 50%</a:t>
            </a:r>
          </a:p>
          <a:p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7" y="6208965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0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s://www.beckmancoulter.com/ucm/idc/groups/public/documents/webasset/glb_bci_004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52" y="2252777"/>
            <a:ext cx="5320367" cy="40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http://qcri.queensu.ca/assets/Imaging/picture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1" y="3565355"/>
            <a:ext cx="4087396" cy="28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https://research.pasteur.fr/wp-content/uploads/2015/05/research.pasteur.fr_structural-biology-of-bacterial-secre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1" y="348476"/>
            <a:ext cx="3357498" cy="30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 descr="https://research.pasteur.fr/wp-content/uploads/2015/09/research.pasteur.fr_institutpasteur_398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82" y="393745"/>
            <a:ext cx="3308340" cy="30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2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79082" y="850401"/>
            <a:ext cx="9613861" cy="10809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s-MX" altLang="es-MX" sz="4400" dirty="0"/>
              <a:t>Enumeración de Células CD34+ Fuentes de Variabilidad</a:t>
            </a:r>
            <a:endParaRPr lang="es-ES" altLang="es-MX" sz="44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408108" y="2448840"/>
            <a:ext cx="961386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MX" altLang="es-MX" sz="3200" dirty="0"/>
              <a:t>Múltiples anticuerpos anti CD34+</a:t>
            </a:r>
          </a:p>
          <a:p>
            <a:pPr marL="0" indent="0">
              <a:buNone/>
            </a:pPr>
            <a:r>
              <a:rPr lang="es-MX" altLang="es-MX" sz="3200" dirty="0"/>
              <a:t>Diversos protocolos de tinción</a:t>
            </a:r>
          </a:p>
          <a:p>
            <a:pPr marL="0" indent="0">
              <a:buNone/>
            </a:pPr>
            <a:r>
              <a:rPr lang="es-MX" altLang="es-MX" sz="3200" dirty="0"/>
              <a:t>Distintas estrategias de adquisición</a:t>
            </a:r>
          </a:p>
          <a:p>
            <a:pPr marL="0" indent="0">
              <a:buNone/>
            </a:pPr>
            <a:r>
              <a:rPr lang="es-MX" altLang="es-MX" sz="3200" dirty="0"/>
              <a:t>Diversos abordajes de análisis de datos</a:t>
            </a:r>
          </a:p>
          <a:p>
            <a:pPr marL="0" indent="0">
              <a:buNone/>
            </a:pPr>
            <a:r>
              <a:rPr lang="es-MX" altLang="es-MX" sz="3200" dirty="0"/>
              <a:t>Criterios de interpretación distintos</a:t>
            </a:r>
          </a:p>
          <a:p>
            <a:pPr marL="0" indent="0">
              <a:buNone/>
            </a:pPr>
            <a:r>
              <a:rPr lang="es-MX" altLang="es-MX" sz="3200" dirty="0"/>
              <a:t>Variaciones en instrumentos y software</a:t>
            </a:r>
          </a:p>
          <a:p>
            <a:pPr marL="0" indent="0">
              <a:buNone/>
            </a:pPr>
            <a:endParaRPr lang="es-ES" alt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3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81022"/>
              </p:ext>
            </p:extLst>
          </p:nvPr>
        </p:nvGraphicFramePr>
        <p:xfrm>
          <a:off x="2014693" y="2050176"/>
          <a:ext cx="6096000" cy="4621212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5182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Clase I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Clase II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panose="020B0603020202020204" pitchFamily="34" charset="0"/>
                        </a:rPr>
                        <a:t>Clase III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30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Immu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133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Immu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409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14G3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BI3C5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My10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12.8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ICH3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QBend-10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43A1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MD34.1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MD34.2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MD34.3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4A1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9044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9049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8G12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(HPCA-2)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581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CD34-9F2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553.563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TÜK3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115.2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BIRMA-K3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87372" y="817227"/>
            <a:ext cx="6483178" cy="701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Anticuerpos Anti CD34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7" y="6216236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7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0321" y="566609"/>
            <a:ext cx="9613861" cy="10809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s-MX" altLang="es-MX" sz="4400" dirty="0"/>
              <a:t>Protocolos de Adquisición y Análisis</a:t>
            </a:r>
            <a:endParaRPr lang="es-ES" altLang="es-MX" sz="44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342795" y="2364865"/>
            <a:ext cx="10404446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MX" altLang="es-MX" sz="3600" dirty="0"/>
              <a:t>Plataforma doble</a:t>
            </a:r>
          </a:p>
          <a:p>
            <a:pPr lvl="1"/>
            <a:r>
              <a:rPr lang="es-MX" altLang="es-MX" sz="2800" dirty="0" err="1"/>
              <a:t>Milan</a:t>
            </a:r>
            <a:endParaRPr lang="es-MX" altLang="es-MX" sz="2800" dirty="0"/>
          </a:p>
          <a:p>
            <a:pPr lvl="1"/>
            <a:r>
              <a:rPr lang="es-MX" altLang="es-MX" sz="2800" dirty="0"/>
              <a:t>ISHAGE</a:t>
            </a:r>
          </a:p>
          <a:p>
            <a:pPr marL="0" indent="0">
              <a:buNone/>
            </a:pPr>
            <a:r>
              <a:rPr lang="es-MX" altLang="es-MX" sz="3600" dirty="0"/>
              <a:t>Plataforma única</a:t>
            </a:r>
          </a:p>
          <a:p>
            <a:pPr lvl="1"/>
            <a:r>
              <a:rPr lang="es-MX" altLang="es-MX" sz="2800" dirty="0" err="1"/>
              <a:t>Stem</a:t>
            </a:r>
            <a:r>
              <a:rPr lang="es-MX" altLang="es-MX" sz="2800" dirty="0"/>
              <a:t>-Kit ® (</a:t>
            </a:r>
            <a:r>
              <a:rPr lang="es-MX" altLang="es-MX" sz="2800" dirty="0" err="1"/>
              <a:t>Beckman</a:t>
            </a:r>
            <a:r>
              <a:rPr lang="es-MX" altLang="es-MX" sz="2800" dirty="0"/>
              <a:t> </a:t>
            </a:r>
            <a:r>
              <a:rPr lang="es-MX" altLang="es-MX" sz="2800" dirty="0" err="1"/>
              <a:t>Coulter</a:t>
            </a:r>
            <a:r>
              <a:rPr lang="es-MX" altLang="es-MX" sz="2800" dirty="0"/>
              <a:t>)</a:t>
            </a:r>
          </a:p>
          <a:p>
            <a:pPr lvl="1"/>
            <a:r>
              <a:rPr lang="es-MX" altLang="es-MX" sz="2800" dirty="0" err="1"/>
              <a:t>Procount</a:t>
            </a:r>
            <a:r>
              <a:rPr lang="es-MX" altLang="es-MX" sz="2800" dirty="0"/>
              <a:t> progenitor </a:t>
            </a:r>
            <a:r>
              <a:rPr lang="es-MX" altLang="es-MX" sz="2800" dirty="0" err="1"/>
              <a:t>cell</a:t>
            </a:r>
            <a:r>
              <a:rPr lang="es-MX" altLang="es-MX" sz="2800" dirty="0"/>
              <a:t> </a:t>
            </a:r>
            <a:r>
              <a:rPr lang="es-MX" altLang="es-MX" sz="2800" dirty="0" err="1"/>
              <a:t>enumeration</a:t>
            </a:r>
            <a:r>
              <a:rPr lang="es-MX" altLang="es-MX" sz="2800" dirty="0"/>
              <a:t> kit ® (BD </a:t>
            </a:r>
            <a:r>
              <a:rPr lang="es-MX" altLang="es-MX" sz="2800" dirty="0" err="1"/>
              <a:t>Biosciences</a:t>
            </a:r>
            <a:r>
              <a:rPr lang="es-MX" altLang="es-MX" sz="2800" dirty="0"/>
              <a:t>)</a:t>
            </a:r>
            <a:endParaRPr lang="es-ES" alt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6150922"/>
            <a:ext cx="1754968" cy="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559</Words>
  <Application>Microsoft Office PowerPoint</Application>
  <PresentationFormat>Panorámica</PresentationFormat>
  <Paragraphs>166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Trebuchet MS</vt:lpstr>
      <vt:lpstr>Berlín</vt:lpstr>
      <vt:lpstr>Cómo se evalúan las células hematopoyéticas?</vt:lpstr>
      <vt:lpstr>Presentación de PowerPoint</vt:lpstr>
      <vt:lpstr>Presentación de PowerPoint</vt:lpstr>
      <vt:lpstr>Presentación de PowerPoint</vt:lpstr>
      <vt:lpstr>Recuento de Eventos Raros</vt:lpstr>
      <vt:lpstr>Presentación de PowerPoint</vt:lpstr>
      <vt:lpstr>Enumeración de Células CD34+ Fuentes de Variabilidad</vt:lpstr>
      <vt:lpstr>Presentación de PowerPoint</vt:lpstr>
      <vt:lpstr>Protocolos de Adquisición y Análisis</vt:lpstr>
      <vt:lpstr>Presentación de PowerPoint</vt:lpstr>
      <vt:lpstr>Diseño Experimental</vt:lpstr>
      <vt:lpstr>Comparación de Plataformas</vt:lpstr>
      <vt:lpstr>Presentación de PowerPoint</vt:lpstr>
      <vt:lpstr>Presentación de PowerPoint</vt:lpstr>
      <vt:lpstr>Presentación de PowerPoint</vt:lpstr>
      <vt:lpstr>Variabilidad Inaceptable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se evalúan las células hematopoyéticas?</dc:title>
  <dc:creator>Dr. Alejandro Ruiz</dc:creator>
  <cp:lastModifiedBy>Dr. Alejandro Ruiz</cp:lastModifiedBy>
  <cp:revision>21</cp:revision>
  <dcterms:created xsi:type="dcterms:W3CDTF">2016-03-23T17:16:29Z</dcterms:created>
  <dcterms:modified xsi:type="dcterms:W3CDTF">2016-03-30T10:54:47Z</dcterms:modified>
</cp:coreProperties>
</file>