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6" r:id="rId3"/>
    <p:sldId id="268" r:id="rId4"/>
    <p:sldId id="269" r:id="rId5"/>
    <p:sldId id="270" r:id="rId6"/>
    <p:sldId id="274" r:id="rId7"/>
    <p:sldId id="272" r:id="rId8"/>
    <p:sldId id="273" r:id="rId9"/>
    <p:sldId id="257" r:id="rId10"/>
    <p:sldId id="258" r:id="rId11"/>
    <p:sldId id="261" r:id="rId12"/>
    <p:sldId id="259" r:id="rId13"/>
    <p:sldId id="260" r:id="rId14"/>
    <p:sldId id="262" r:id="rId15"/>
    <p:sldId id="275" r:id="rId16"/>
    <p:sldId id="277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16ADF-EF3F-4546-84E0-A1290584931A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409BEE30-26C2-4B2C-8802-5EA504672D38}">
      <dgm:prSet phldrT="[Texto]"/>
      <dgm:spPr/>
      <dgm:t>
        <a:bodyPr/>
        <a:lstStyle/>
        <a:p>
          <a:r>
            <a:rPr lang="es-MX" dirty="0"/>
            <a:t>DM1</a:t>
          </a:r>
        </a:p>
      </dgm:t>
    </dgm:pt>
    <dgm:pt modelId="{264CF1FE-3256-4AD0-82C8-581C979858EC}" type="parTrans" cxnId="{1060798F-9B8F-4E8E-BAC5-BD1CABFBFD04}">
      <dgm:prSet/>
      <dgm:spPr/>
      <dgm:t>
        <a:bodyPr/>
        <a:lstStyle/>
        <a:p>
          <a:endParaRPr lang="es-MX"/>
        </a:p>
      </dgm:t>
    </dgm:pt>
    <dgm:pt modelId="{8011EF54-7827-48AB-AD86-019C1C6D43F4}" type="sibTrans" cxnId="{1060798F-9B8F-4E8E-BAC5-BD1CABFBFD04}">
      <dgm:prSet/>
      <dgm:spPr/>
      <dgm:t>
        <a:bodyPr/>
        <a:lstStyle/>
        <a:p>
          <a:endParaRPr lang="es-MX"/>
        </a:p>
      </dgm:t>
    </dgm:pt>
    <dgm:pt modelId="{A0B08CB6-D567-4C7C-B898-D8DCA9E6E742}">
      <dgm:prSet phldrT="[Texto]"/>
      <dgm:spPr/>
      <dgm:t>
        <a:bodyPr/>
        <a:lstStyle/>
        <a:p>
          <a:r>
            <a:rPr lang="es-MX" dirty="0"/>
            <a:t>8 – 25 años</a:t>
          </a:r>
        </a:p>
      </dgm:t>
    </dgm:pt>
    <dgm:pt modelId="{8B536EF4-8DE9-4C3F-AEFE-943348988118}" type="parTrans" cxnId="{5069F552-F7A6-49D6-A810-12ADB35505ED}">
      <dgm:prSet/>
      <dgm:spPr/>
      <dgm:t>
        <a:bodyPr/>
        <a:lstStyle/>
        <a:p>
          <a:endParaRPr lang="es-MX"/>
        </a:p>
      </dgm:t>
    </dgm:pt>
    <dgm:pt modelId="{2EDDA443-DDB1-467C-9315-0848BB5CF4A5}" type="sibTrans" cxnId="{5069F552-F7A6-49D6-A810-12ADB35505ED}">
      <dgm:prSet/>
      <dgm:spPr/>
      <dgm:t>
        <a:bodyPr/>
        <a:lstStyle/>
        <a:p>
          <a:endParaRPr lang="es-MX"/>
        </a:p>
      </dgm:t>
    </dgm:pt>
    <dgm:pt modelId="{67C3EA0C-ADDD-40A9-917A-8719C3CBC090}">
      <dgm:prSet phldrT="[Texto]"/>
      <dgm:spPr/>
      <dgm:t>
        <a:bodyPr/>
        <a:lstStyle/>
        <a:p>
          <a:r>
            <a:rPr lang="es-MX" dirty="0"/>
            <a:t>Anticuerpos anti-GAD</a:t>
          </a:r>
        </a:p>
      </dgm:t>
    </dgm:pt>
    <dgm:pt modelId="{5E765169-CE05-40AA-AF83-F14AB4E6FE94}" type="parTrans" cxnId="{6A924C56-424D-41FD-84D9-41C940664D3E}">
      <dgm:prSet/>
      <dgm:spPr/>
      <dgm:t>
        <a:bodyPr/>
        <a:lstStyle/>
        <a:p>
          <a:endParaRPr lang="es-MX"/>
        </a:p>
      </dgm:t>
    </dgm:pt>
    <dgm:pt modelId="{C0C90477-D892-41A5-9838-9426290AB349}" type="sibTrans" cxnId="{6A924C56-424D-41FD-84D9-41C940664D3E}">
      <dgm:prSet/>
      <dgm:spPr/>
      <dgm:t>
        <a:bodyPr/>
        <a:lstStyle/>
        <a:p>
          <a:endParaRPr lang="es-MX"/>
        </a:p>
      </dgm:t>
    </dgm:pt>
    <dgm:pt modelId="{CC8ECD8A-6FE8-48F3-AEE2-DEA9CC27E1C7}">
      <dgm:prSet phldrT="[Texto]"/>
      <dgm:spPr/>
      <dgm:t>
        <a:bodyPr/>
        <a:lstStyle/>
        <a:p>
          <a:r>
            <a:rPr lang="es-MX" dirty="0"/>
            <a:t>Péptido C &gt;1ng/mL </a:t>
          </a:r>
        </a:p>
      </dgm:t>
    </dgm:pt>
    <dgm:pt modelId="{071A4E79-6469-4BF3-A447-729DB266B945}" type="parTrans" cxnId="{927BA82D-407B-49EF-9ABE-24F762850ED1}">
      <dgm:prSet/>
      <dgm:spPr/>
      <dgm:t>
        <a:bodyPr/>
        <a:lstStyle/>
        <a:p>
          <a:endParaRPr lang="es-MX"/>
        </a:p>
      </dgm:t>
    </dgm:pt>
    <dgm:pt modelId="{F072698D-A51F-428C-8598-5CD795B886E7}" type="sibTrans" cxnId="{927BA82D-407B-49EF-9ABE-24F762850ED1}">
      <dgm:prSet/>
      <dgm:spPr/>
      <dgm:t>
        <a:bodyPr/>
        <a:lstStyle/>
        <a:p>
          <a:endParaRPr lang="es-MX"/>
        </a:p>
      </dgm:t>
    </dgm:pt>
    <dgm:pt modelId="{A275412B-6FD6-4551-9CE4-099D19A29B96}">
      <dgm:prSet phldrT="[Texto]"/>
      <dgm:spPr/>
      <dgm:t>
        <a:bodyPr/>
        <a:lstStyle/>
        <a:p>
          <a:r>
            <a:rPr lang="es-MX" dirty="0"/>
            <a:t>&lt;3 meses del diagnóstico</a:t>
          </a:r>
        </a:p>
      </dgm:t>
    </dgm:pt>
    <dgm:pt modelId="{AD653059-D59C-46CA-889A-175BE5F8FF88}" type="parTrans" cxnId="{BD1DF1D6-1854-4607-8B42-C1F181DB2CC4}">
      <dgm:prSet/>
      <dgm:spPr/>
      <dgm:t>
        <a:bodyPr/>
        <a:lstStyle/>
        <a:p>
          <a:endParaRPr lang="es-MX"/>
        </a:p>
      </dgm:t>
    </dgm:pt>
    <dgm:pt modelId="{B2FEA2AD-3129-49D6-89AB-6163EEA112A5}" type="sibTrans" cxnId="{BD1DF1D6-1854-4607-8B42-C1F181DB2CC4}">
      <dgm:prSet/>
      <dgm:spPr/>
      <dgm:t>
        <a:bodyPr/>
        <a:lstStyle/>
        <a:p>
          <a:endParaRPr lang="es-MX"/>
        </a:p>
      </dgm:t>
    </dgm:pt>
    <dgm:pt modelId="{C51550A7-9D70-4B09-8D6C-28B0DB19B8C8}" type="pres">
      <dgm:prSet presAssocID="{7E616ADF-EF3F-4546-84E0-A129058493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C62F89-9934-4E80-8D3A-F957FB50D99C}" type="pres">
      <dgm:prSet presAssocID="{409BEE30-26C2-4B2C-8802-5EA504672D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E77944-DC81-4D97-B0B3-92EC859C63E2}" type="pres">
      <dgm:prSet presAssocID="{8011EF54-7827-48AB-AD86-019C1C6D43F4}" presName="sibTrans" presStyleCnt="0"/>
      <dgm:spPr/>
    </dgm:pt>
    <dgm:pt modelId="{ACDF9920-908C-4906-A326-E2971F2F4E61}" type="pres">
      <dgm:prSet presAssocID="{A0B08CB6-D567-4C7C-B898-D8DCA9E6E7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A2517E-9D99-4CA3-BC2F-E674F057E6D2}" type="pres">
      <dgm:prSet presAssocID="{2EDDA443-DDB1-467C-9315-0848BB5CF4A5}" presName="sibTrans" presStyleCnt="0"/>
      <dgm:spPr/>
    </dgm:pt>
    <dgm:pt modelId="{B325DFDE-1D7C-4FEA-A109-45470370CEAB}" type="pres">
      <dgm:prSet presAssocID="{67C3EA0C-ADDD-40A9-917A-8719C3CBC0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B6D587-3227-4181-B57A-2C7184B60708}" type="pres">
      <dgm:prSet presAssocID="{C0C90477-D892-41A5-9838-9426290AB349}" presName="sibTrans" presStyleCnt="0"/>
      <dgm:spPr/>
    </dgm:pt>
    <dgm:pt modelId="{62DA90DC-777B-4B2D-92A3-89DC7A1BC4AE}" type="pres">
      <dgm:prSet presAssocID="{CC8ECD8A-6FE8-48F3-AEE2-DEA9CC27E1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79FB13-7CC1-4A13-A000-C3724E608398}" type="pres">
      <dgm:prSet presAssocID="{F072698D-A51F-428C-8598-5CD795B886E7}" presName="sibTrans" presStyleCnt="0"/>
      <dgm:spPr/>
    </dgm:pt>
    <dgm:pt modelId="{8AA810D1-5BC4-4316-90FA-C3F7B709437C}" type="pres">
      <dgm:prSet presAssocID="{A275412B-6FD6-4551-9CE4-099D19A29B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23F057B-E3FE-4443-886A-DF1959E595BB}" type="presOf" srcId="{A0B08CB6-D567-4C7C-B898-D8DCA9E6E742}" destId="{ACDF9920-908C-4906-A326-E2971F2F4E61}" srcOrd="0" destOrd="0" presId="urn:microsoft.com/office/officeart/2005/8/layout/default#1"/>
    <dgm:cxn modelId="{BD1DF1D6-1854-4607-8B42-C1F181DB2CC4}" srcId="{7E616ADF-EF3F-4546-84E0-A1290584931A}" destId="{A275412B-6FD6-4551-9CE4-099D19A29B96}" srcOrd="4" destOrd="0" parTransId="{AD653059-D59C-46CA-889A-175BE5F8FF88}" sibTransId="{B2FEA2AD-3129-49D6-89AB-6163EEA112A5}"/>
    <dgm:cxn modelId="{6A924C56-424D-41FD-84D9-41C940664D3E}" srcId="{7E616ADF-EF3F-4546-84E0-A1290584931A}" destId="{67C3EA0C-ADDD-40A9-917A-8719C3CBC090}" srcOrd="2" destOrd="0" parTransId="{5E765169-CE05-40AA-AF83-F14AB4E6FE94}" sibTransId="{C0C90477-D892-41A5-9838-9426290AB349}"/>
    <dgm:cxn modelId="{B3FA52B5-8F68-4A9D-9955-48C02DC830F7}" type="presOf" srcId="{67C3EA0C-ADDD-40A9-917A-8719C3CBC090}" destId="{B325DFDE-1D7C-4FEA-A109-45470370CEAB}" srcOrd="0" destOrd="0" presId="urn:microsoft.com/office/officeart/2005/8/layout/default#1"/>
    <dgm:cxn modelId="{ACA018C5-5E5F-4C2D-B9AA-FCC4703D6BEA}" type="presOf" srcId="{7E616ADF-EF3F-4546-84E0-A1290584931A}" destId="{C51550A7-9D70-4B09-8D6C-28B0DB19B8C8}" srcOrd="0" destOrd="0" presId="urn:microsoft.com/office/officeart/2005/8/layout/default#1"/>
    <dgm:cxn modelId="{5069F552-F7A6-49D6-A810-12ADB35505ED}" srcId="{7E616ADF-EF3F-4546-84E0-A1290584931A}" destId="{A0B08CB6-D567-4C7C-B898-D8DCA9E6E742}" srcOrd="1" destOrd="0" parTransId="{8B536EF4-8DE9-4C3F-AEFE-943348988118}" sibTransId="{2EDDA443-DDB1-467C-9315-0848BB5CF4A5}"/>
    <dgm:cxn modelId="{D67AA4ED-2B8E-4E41-898D-4D700D85DBAD}" type="presOf" srcId="{CC8ECD8A-6FE8-48F3-AEE2-DEA9CC27E1C7}" destId="{62DA90DC-777B-4B2D-92A3-89DC7A1BC4AE}" srcOrd="0" destOrd="0" presId="urn:microsoft.com/office/officeart/2005/8/layout/default#1"/>
    <dgm:cxn modelId="{927BA82D-407B-49EF-9ABE-24F762850ED1}" srcId="{7E616ADF-EF3F-4546-84E0-A1290584931A}" destId="{CC8ECD8A-6FE8-48F3-AEE2-DEA9CC27E1C7}" srcOrd="3" destOrd="0" parTransId="{071A4E79-6469-4BF3-A447-729DB266B945}" sibTransId="{F072698D-A51F-428C-8598-5CD795B886E7}"/>
    <dgm:cxn modelId="{FBE07AB0-C103-445E-BEF8-CF54AA6C4F8E}" type="presOf" srcId="{A275412B-6FD6-4551-9CE4-099D19A29B96}" destId="{8AA810D1-5BC4-4316-90FA-C3F7B709437C}" srcOrd="0" destOrd="0" presId="urn:microsoft.com/office/officeart/2005/8/layout/default#1"/>
    <dgm:cxn modelId="{1060798F-9B8F-4E8E-BAC5-BD1CABFBFD04}" srcId="{7E616ADF-EF3F-4546-84E0-A1290584931A}" destId="{409BEE30-26C2-4B2C-8802-5EA504672D38}" srcOrd="0" destOrd="0" parTransId="{264CF1FE-3256-4AD0-82C8-581C979858EC}" sibTransId="{8011EF54-7827-48AB-AD86-019C1C6D43F4}"/>
    <dgm:cxn modelId="{A76571D2-0305-4772-BF53-2B59C82CD183}" type="presOf" srcId="{409BEE30-26C2-4B2C-8802-5EA504672D38}" destId="{2FC62F89-9934-4E80-8D3A-F957FB50D99C}" srcOrd="0" destOrd="0" presId="urn:microsoft.com/office/officeart/2005/8/layout/default#1"/>
    <dgm:cxn modelId="{4B4A7E5E-2542-4531-95B3-59FF942CFC8F}" type="presParOf" srcId="{C51550A7-9D70-4B09-8D6C-28B0DB19B8C8}" destId="{2FC62F89-9934-4E80-8D3A-F957FB50D99C}" srcOrd="0" destOrd="0" presId="urn:microsoft.com/office/officeart/2005/8/layout/default#1"/>
    <dgm:cxn modelId="{7DAD4FF3-EF37-4C99-9997-AACD59E02A29}" type="presParOf" srcId="{C51550A7-9D70-4B09-8D6C-28B0DB19B8C8}" destId="{54E77944-DC81-4D97-B0B3-92EC859C63E2}" srcOrd="1" destOrd="0" presId="urn:microsoft.com/office/officeart/2005/8/layout/default#1"/>
    <dgm:cxn modelId="{F4FD2E1D-960B-42D5-A0AB-32C5B519A613}" type="presParOf" srcId="{C51550A7-9D70-4B09-8D6C-28B0DB19B8C8}" destId="{ACDF9920-908C-4906-A326-E2971F2F4E61}" srcOrd="2" destOrd="0" presId="urn:microsoft.com/office/officeart/2005/8/layout/default#1"/>
    <dgm:cxn modelId="{D6DEBCE1-A413-4E70-B617-EA923BF5DB39}" type="presParOf" srcId="{C51550A7-9D70-4B09-8D6C-28B0DB19B8C8}" destId="{2FA2517E-9D99-4CA3-BC2F-E674F057E6D2}" srcOrd="3" destOrd="0" presId="urn:microsoft.com/office/officeart/2005/8/layout/default#1"/>
    <dgm:cxn modelId="{8C18232C-81D3-46EA-9252-F7BD03DB453F}" type="presParOf" srcId="{C51550A7-9D70-4B09-8D6C-28B0DB19B8C8}" destId="{B325DFDE-1D7C-4FEA-A109-45470370CEAB}" srcOrd="4" destOrd="0" presId="urn:microsoft.com/office/officeart/2005/8/layout/default#1"/>
    <dgm:cxn modelId="{7A1E35EC-EEFD-4E6F-8D9C-EC45D3D8845F}" type="presParOf" srcId="{C51550A7-9D70-4B09-8D6C-28B0DB19B8C8}" destId="{65B6D587-3227-4181-B57A-2C7184B60708}" srcOrd="5" destOrd="0" presId="urn:microsoft.com/office/officeart/2005/8/layout/default#1"/>
    <dgm:cxn modelId="{3DB8B65C-8143-4A12-80D3-92244642FFB6}" type="presParOf" srcId="{C51550A7-9D70-4B09-8D6C-28B0DB19B8C8}" destId="{62DA90DC-777B-4B2D-92A3-89DC7A1BC4AE}" srcOrd="6" destOrd="0" presId="urn:microsoft.com/office/officeart/2005/8/layout/default#1"/>
    <dgm:cxn modelId="{0B7DFFD6-10DA-460B-BB9F-26120A5B1C50}" type="presParOf" srcId="{C51550A7-9D70-4B09-8D6C-28B0DB19B8C8}" destId="{0979FB13-7CC1-4A13-A000-C3724E608398}" srcOrd="7" destOrd="0" presId="urn:microsoft.com/office/officeart/2005/8/layout/default#1"/>
    <dgm:cxn modelId="{AFAAFF8B-1C7A-431D-A03C-5C0FECE3412E}" type="presParOf" srcId="{C51550A7-9D70-4B09-8D6C-28B0DB19B8C8}" destId="{8AA810D1-5BC4-4316-90FA-C3F7B709437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7208A-0F40-40F6-8854-6F874F0DD9C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2A86B2DC-88D0-418B-81BE-A5316B398924}">
      <dgm:prSet phldrT="[Texto]"/>
      <dgm:spPr/>
      <dgm:t>
        <a:bodyPr/>
        <a:lstStyle/>
        <a:p>
          <a:r>
            <a:rPr lang="es-MX" dirty="0"/>
            <a:t>Respuesta completa</a:t>
          </a:r>
        </a:p>
      </dgm:t>
    </dgm:pt>
    <dgm:pt modelId="{4E1AB5F9-09ED-4269-96FC-0AB735EDD8E6}" type="parTrans" cxnId="{4E32EB8C-E42D-4774-8033-CCA3B175D691}">
      <dgm:prSet/>
      <dgm:spPr/>
      <dgm:t>
        <a:bodyPr/>
        <a:lstStyle/>
        <a:p>
          <a:endParaRPr lang="es-MX"/>
        </a:p>
      </dgm:t>
    </dgm:pt>
    <dgm:pt modelId="{0DD4BA56-8497-47C6-B7C1-019D00235488}" type="sibTrans" cxnId="{4E32EB8C-E42D-4774-8033-CCA3B175D691}">
      <dgm:prSet/>
      <dgm:spPr/>
      <dgm:t>
        <a:bodyPr/>
        <a:lstStyle/>
        <a:p>
          <a:endParaRPr lang="es-MX"/>
        </a:p>
      </dgm:t>
    </dgm:pt>
    <dgm:pt modelId="{1D88BF59-839F-481F-9E5D-8436A8E1EFA2}">
      <dgm:prSet phldrT="[Texto]"/>
      <dgm:spPr/>
      <dgm:t>
        <a:bodyPr/>
        <a:lstStyle/>
        <a:p>
          <a:r>
            <a:rPr lang="es-MX" dirty="0"/>
            <a:t>No respuesta</a:t>
          </a:r>
        </a:p>
      </dgm:t>
    </dgm:pt>
    <dgm:pt modelId="{05A488BB-B3DD-4D26-90F2-30A629BA0168}" type="parTrans" cxnId="{3F6A2061-4A5D-4866-A6D1-C0A096176D07}">
      <dgm:prSet/>
      <dgm:spPr/>
      <dgm:t>
        <a:bodyPr/>
        <a:lstStyle/>
        <a:p>
          <a:endParaRPr lang="es-MX"/>
        </a:p>
      </dgm:t>
    </dgm:pt>
    <dgm:pt modelId="{2CA3E058-9B14-42A2-A205-D947D906758E}" type="sibTrans" cxnId="{3F6A2061-4A5D-4866-A6D1-C0A096176D07}">
      <dgm:prSet/>
      <dgm:spPr/>
      <dgm:t>
        <a:bodyPr/>
        <a:lstStyle/>
        <a:p>
          <a:endParaRPr lang="es-MX"/>
        </a:p>
      </dgm:t>
    </dgm:pt>
    <dgm:pt modelId="{CF8B02B0-88E6-431E-A534-DA3A8579A568}">
      <dgm:prSet phldrT="[Texto]"/>
      <dgm:spPr/>
      <dgm:t>
        <a:bodyPr/>
        <a:lstStyle/>
        <a:p>
          <a:r>
            <a:rPr lang="es-MX" dirty="0"/>
            <a:t>Respuesta</a:t>
          </a:r>
          <a:r>
            <a:rPr lang="es-MX" baseline="0" dirty="0"/>
            <a:t> parcial</a:t>
          </a:r>
          <a:endParaRPr lang="es-MX" dirty="0"/>
        </a:p>
      </dgm:t>
    </dgm:pt>
    <dgm:pt modelId="{588FE927-C717-4469-BA34-409E960B212B}" type="parTrans" cxnId="{1AADA712-E748-4BA4-B2CB-F32EE44C4CDA}">
      <dgm:prSet/>
      <dgm:spPr/>
      <dgm:t>
        <a:bodyPr/>
        <a:lstStyle/>
        <a:p>
          <a:endParaRPr lang="es-MX"/>
        </a:p>
      </dgm:t>
    </dgm:pt>
    <dgm:pt modelId="{8D72659A-4B57-49E5-A6B8-061047DAFB66}" type="sibTrans" cxnId="{1AADA712-E748-4BA4-B2CB-F32EE44C4CDA}">
      <dgm:prSet/>
      <dgm:spPr/>
      <dgm:t>
        <a:bodyPr/>
        <a:lstStyle/>
        <a:p>
          <a:endParaRPr lang="es-MX"/>
        </a:p>
      </dgm:t>
    </dgm:pt>
    <dgm:pt modelId="{AA4CEEDA-3B8E-4663-B161-3E1E3B79E01B}" type="pres">
      <dgm:prSet presAssocID="{A9B7208A-0F40-40F6-8854-6F874F0DD9CE}" presName="compositeShape" presStyleCnt="0">
        <dgm:presLayoutVars>
          <dgm:chMax val="7"/>
          <dgm:dir/>
          <dgm:resizeHandles val="exact"/>
        </dgm:presLayoutVars>
      </dgm:prSet>
      <dgm:spPr/>
    </dgm:pt>
    <dgm:pt modelId="{D94B553B-52DF-48D6-AC6E-23F65AA46E52}" type="pres">
      <dgm:prSet presAssocID="{2A86B2DC-88D0-418B-81BE-A5316B398924}" presName="circ1" presStyleLbl="vennNode1" presStyleIdx="0" presStyleCnt="3"/>
      <dgm:spPr/>
      <dgm:t>
        <a:bodyPr/>
        <a:lstStyle/>
        <a:p>
          <a:endParaRPr lang="es-MX"/>
        </a:p>
      </dgm:t>
    </dgm:pt>
    <dgm:pt modelId="{224D73C0-448F-45ED-BB03-FF127F43E904}" type="pres">
      <dgm:prSet presAssocID="{2A86B2DC-88D0-418B-81BE-A5316B3989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9ED64C-B5F0-4B4D-8EF4-B94CE0C34344}" type="pres">
      <dgm:prSet presAssocID="{1D88BF59-839F-481F-9E5D-8436A8E1EFA2}" presName="circ2" presStyleLbl="vennNode1" presStyleIdx="1" presStyleCnt="3"/>
      <dgm:spPr/>
      <dgm:t>
        <a:bodyPr/>
        <a:lstStyle/>
        <a:p>
          <a:endParaRPr lang="es-MX"/>
        </a:p>
      </dgm:t>
    </dgm:pt>
    <dgm:pt modelId="{09F265A9-8633-4E9B-892D-DC0E2A71483B}" type="pres">
      <dgm:prSet presAssocID="{1D88BF59-839F-481F-9E5D-8436A8E1EF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D7F456-D5E9-4B8E-A52A-4C8E13E63FD5}" type="pres">
      <dgm:prSet presAssocID="{CF8B02B0-88E6-431E-A534-DA3A8579A568}" presName="circ3" presStyleLbl="vennNode1" presStyleIdx="2" presStyleCnt="3"/>
      <dgm:spPr/>
      <dgm:t>
        <a:bodyPr/>
        <a:lstStyle/>
        <a:p>
          <a:endParaRPr lang="es-MX"/>
        </a:p>
      </dgm:t>
    </dgm:pt>
    <dgm:pt modelId="{50BE31C7-D2DC-472F-AE13-21D928990A88}" type="pres">
      <dgm:prSet presAssocID="{CF8B02B0-88E6-431E-A534-DA3A8579A5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F06939-FB5E-4640-BCE6-94FB27B4088F}" type="presOf" srcId="{CF8B02B0-88E6-431E-A534-DA3A8579A568}" destId="{AAD7F456-D5E9-4B8E-A52A-4C8E13E63FD5}" srcOrd="0" destOrd="0" presId="urn:microsoft.com/office/officeart/2005/8/layout/venn1"/>
    <dgm:cxn modelId="{7BB932BD-702E-48C6-A882-7EE82D4BA393}" type="presOf" srcId="{2A86B2DC-88D0-418B-81BE-A5316B398924}" destId="{224D73C0-448F-45ED-BB03-FF127F43E904}" srcOrd="1" destOrd="0" presId="urn:microsoft.com/office/officeart/2005/8/layout/venn1"/>
    <dgm:cxn modelId="{4E32EB8C-E42D-4774-8033-CCA3B175D691}" srcId="{A9B7208A-0F40-40F6-8854-6F874F0DD9CE}" destId="{2A86B2DC-88D0-418B-81BE-A5316B398924}" srcOrd="0" destOrd="0" parTransId="{4E1AB5F9-09ED-4269-96FC-0AB735EDD8E6}" sibTransId="{0DD4BA56-8497-47C6-B7C1-019D00235488}"/>
    <dgm:cxn modelId="{A829AD5E-0E0A-4391-A028-F8E9861C2A77}" type="presOf" srcId="{2A86B2DC-88D0-418B-81BE-A5316B398924}" destId="{D94B553B-52DF-48D6-AC6E-23F65AA46E52}" srcOrd="0" destOrd="0" presId="urn:microsoft.com/office/officeart/2005/8/layout/venn1"/>
    <dgm:cxn modelId="{389B41DD-4E4C-4296-A573-8493F1E3011A}" type="presOf" srcId="{CF8B02B0-88E6-431E-A534-DA3A8579A568}" destId="{50BE31C7-D2DC-472F-AE13-21D928990A88}" srcOrd="1" destOrd="0" presId="urn:microsoft.com/office/officeart/2005/8/layout/venn1"/>
    <dgm:cxn modelId="{3F6A2061-4A5D-4866-A6D1-C0A096176D07}" srcId="{A9B7208A-0F40-40F6-8854-6F874F0DD9CE}" destId="{1D88BF59-839F-481F-9E5D-8436A8E1EFA2}" srcOrd="1" destOrd="0" parTransId="{05A488BB-B3DD-4D26-90F2-30A629BA0168}" sibTransId="{2CA3E058-9B14-42A2-A205-D947D906758E}"/>
    <dgm:cxn modelId="{D52B4DAD-CEFC-43DF-B6B2-5A8D5F9C747E}" type="presOf" srcId="{1D88BF59-839F-481F-9E5D-8436A8E1EFA2}" destId="{409ED64C-B5F0-4B4D-8EF4-B94CE0C34344}" srcOrd="0" destOrd="0" presId="urn:microsoft.com/office/officeart/2005/8/layout/venn1"/>
    <dgm:cxn modelId="{BC17F95D-C579-4B17-9C18-43E594A73C32}" type="presOf" srcId="{A9B7208A-0F40-40F6-8854-6F874F0DD9CE}" destId="{AA4CEEDA-3B8E-4663-B161-3E1E3B79E01B}" srcOrd="0" destOrd="0" presId="urn:microsoft.com/office/officeart/2005/8/layout/venn1"/>
    <dgm:cxn modelId="{CFC3DE3F-0617-40C0-AD9B-119331A8E76F}" type="presOf" srcId="{1D88BF59-839F-481F-9E5D-8436A8E1EFA2}" destId="{09F265A9-8633-4E9B-892D-DC0E2A71483B}" srcOrd="1" destOrd="0" presId="urn:microsoft.com/office/officeart/2005/8/layout/venn1"/>
    <dgm:cxn modelId="{1AADA712-E748-4BA4-B2CB-F32EE44C4CDA}" srcId="{A9B7208A-0F40-40F6-8854-6F874F0DD9CE}" destId="{CF8B02B0-88E6-431E-A534-DA3A8579A568}" srcOrd="2" destOrd="0" parTransId="{588FE927-C717-4469-BA34-409E960B212B}" sibTransId="{8D72659A-4B57-49E5-A6B8-061047DAFB66}"/>
    <dgm:cxn modelId="{3BB96BD1-B330-470C-B890-CB083856326F}" type="presParOf" srcId="{AA4CEEDA-3B8E-4663-B161-3E1E3B79E01B}" destId="{D94B553B-52DF-48D6-AC6E-23F65AA46E52}" srcOrd="0" destOrd="0" presId="urn:microsoft.com/office/officeart/2005/8/layout/venn1"/>
    <dgm:cxn modelId="{DA275BAB-EDCC-4353-A00E-FE0664447ACF}" type="presParOf" srcId="{AA4CEEDA-3B8E-4663-B161-3E1E3B79E01B}" destId="{224D73C0-448F-45ED-BB03-FF127F43E904}" srcOrd="1" destOrd="0" presId="urn:microsoft.com/office/officeart/2005/8/layout/venn1"/>
    <dgm:cxn modelId="{6D1E5DCE-7AD8-442F-8515-F982009802AA}" type="presParOf" srcId="{AA4CEEDA-3B8E-4663-B161-3E1E3B79E01B}" destId="{409ED64C-B5F0-4B4D-8EF4-B94CE0C34344}" srcOrd="2" destOrd="0" presId="urn:microsoft.com/office/officeart/2005/8/layout/venn1"/>
    <dgm:cxn modelId="{A466E7A8-E0EA-4E54-AD44-6C801AC8EA99}" type="presParOf" srcId="{AA4CEEDA-3B8E-4663-B161-3E1E3B79E01B}" destId="{09F265A9-8633-4E9B-892D-DC0E2A71483B}" srcOrd="3" destOrd="0" presId="urn:microsoft.com/office/officeart/2005/8/layout/venn1"/>
    <dgm:cxn modelId="{67DB361D-7867-4948-9472-77B29847AEDE}" type="presParOf" srcId="{AA4CEEDA-3B8E-4663-B161-3E1E3B79E01B}" destId="{AAD7F456-D5E9-4B8E-A52A-4C8E13E63FD5}" srcOrd="4" destOrd="0" presId="urn:microsoft.com/office/officeart/2005/8/layout/venn1"/>
    <dgm:cxn modelId="{08DEF4DE-D196-4C18-BC0F-4ACFDF560327}" type="presParOf" srcId="{AA4CEEDA-3B8E-4663-B161-3E1E3B79E01B}" destId="{50BE31C7-D2DC-472F-AE13-21D928990A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7208A-0F40-40F6-8854-6F874F0DD9C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2A86B2DC-88D0-418B-81BE-A5316B398924}">
      <dgm:prSet phldrT="[Texto]"/>
      <dgm:spPr/>
      <dgm:t>
        <a:bodyPr/>
        <a:lstStyle/>
        <a:p>
          <a:r>
            <a:rPr lang="es-MX" dirty="0"/>
            <a:t>Respuesta completa</a:t>
          </a:r>
        </a:p>
      </dgm:t>
    </dgm:pt>
    <dgm:pt modelId="{4E1AB5F9-09ED-4269-96FC-0AB735EDD8E6}" type="parTrans" cxnId="{4E32EB8C-E42D-4774-8033-CCA3B175D691}">
      <dgm:prSet/>
      <dgm:spPr/>
      <dgm:t>
        <a:bodyPr/>
        <a:lstStyle/>
        <a:p>
          <a:endParaRPr lang="es-MX"/>
        </a:p>
      </dgm:t>
    </dgm:pt>
    <dgm:pt modelId="{0DD4BA56-8497-47C6-B7C1-019D00235488}" type="sibTrans" cxnId="{4E32EB8C-E42D-4774-8033-CCA3B175D691}">
      <dgm:prSet/>
      <dgm:spPr/>
      <dgm:t>
        <a:bodyPr/>
        <a:lstStyle/>
        <a:p>
          <a:endParaRPr lang="es-MX"/>
        </a:p>
      </dgm:t>
    </dgm:pt>
    <dgm:pt modelId="{1D88BF59-839F-481F-9E5D-8436A8E1EFA2}">
      <dgm:prSet phldrT="[Texto]"/>
      <dgm:spPr/>
      <dgm:t>
        <a:bodyPr/>
        <a:lstStyle/>
        <a:p>
          <a:r>
            <a:rPr lang="es-MX" dirty="0"/>
            <a:t>No respuesta</a:t>
          </a:r>
        </a:p>
      </dgm:t>
    </dgm:pt>
    <dgm:pt modelId="{05A488BB-B3DD-4D26-90F2-30A629BA0168}" type="parTrans" cxnId="{3F6A2061-4A5D-4866-A6D1-C0A096176D07}">
      <dgm:prSet/>
      <dgm:spPr/>
      <dgm:t>
        <a:bodyPr/>
        <a:lstStyle/>
        <a:p>
          <a:endParaRPr lang="es-MX"/>
        </a:p>
      </dgm:t>
    </dgm:pt>
    <dgm:pt modelId="{2CA3E058-9B14-42A2-A205-D947D906758E}" type="sibTrans" cxnId="{3F6A2061-4A5D-4866-A6D1-C0A096176D07}">
      <dgm:prSet/>
      <dgm:spPr/>
      <dgm:t>
        <a:bodyPr/>
        <a:lstStyle/>
        <a:p>
          <a:endParaRPr lang="es-MX"/>
        </a:p>
      </dgm:t>
    </dgm:pt>
    <dgm:pt modelId="{CF8B02B0-88E6-431E-A534-DA3A8579A568}">
      <dgm:prSet phldrT="[Texto]"/>
      <dgm:spPr/>
      <dgm:t>
        <a:bodyPr/>
        <a:lstStyle/>
        <a:p>
          <a:r>
            <a:rPr lang="es-MX" dirty="0"/>
            <a:t>Respuesta</a:t>
          </a:r>
          <a:r>
            <a:rPr lang="es-MX" baseline="0" dirty="0"/>
            <a:t> parcial</a:t>
          </a:r>
          <a:endParaRPr lang="es-MX" dirty="0"/>
        </a:p>
      </dgm:t>
    </dgm:pt>
    <dgm:pt modelId="{588FE927-C717-4469-BA34-409E960B212B}" type="parTrans" cxnId="{1AADA712-E748-4BA4-B2CB-F32EE44C4CDA}">
      <dgm:prSet/>
      <dgm:spPr/>
      <dgm:t>
        <a:bodyPr/>
        <a:lstStyle/>
        <a:p>
          <a:endParaRPr lang="es-MX"/>
        </a:p>
      </dgm:t>
    </dgm:pt>
    <dgm:pt modelId="{8D72659A-4B57-49E5-A6B8-061047DAFB66}" type="sibTrans" cxnId="{1AADA712-E748-4BA4-B2CB-F32EE44C4CDA}">
      <dgm:prSet/>
      <dgm:spPr/>
      <dgm:t>
        <a:bodyPr/>
        <a:lstStyle/>
        <a:p>
          <a:endParaRPr lang="es-MX"/>
        </a:p>
      </dgm:t>
    </dgm:pt>
    <dgm:pt modelId="{AA4CEEDA-3B8E-4663-B161-3E1E3B79E01B}" type="pres">
      <dgm:prSet presAssocID="{A9B7208A-0F40-40F6-8854-6F874F0DD9CE}" presName="compositeShape" presStyleCnt="0">
        <dgm:presLayoutVars>
          <dgm:chMax val="7"/>
          <dgm:dir/>
          <dgm:resizeHandles val="exact"/>
        </dgm:presLayoutVars>
      </dgm:prSet>
      <dgm:spPr/>
    </dgm:pt>
    <dgm:pt modelId="{D94B553B-52DF-48D6-AC6E-23F65AA46E52}" type="pres">
      <dgm:prSet presAssocID="{2A86B2DC-88D0-418B-81BE-A5316B398924}" presName="circ1" presStyleLbl="vennNode1" presStyleIdx="0" presStyleCnt="3"/>
      <dgm:spPr/>
      <dgm:t>
        <a:bodyPr/>
        <a:lstStyle/>
        <a:p>
          <a:endParaRPr lang="es-MX"/>
        </a:p>
      </dgm:t>
    </dgm:pt>
    <dgm:pt modelId="{224D73C0-448F-45ED-BB03-FF127F43E904}" type="pres">
      <dgm:prSet presAssocID="{2A86B2DC-88D0-418B-81BE-A5316B3989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9ED64C-B5F0-4B4D-8EF4-B94CE0C34344}" type="pres">
      <dgm:prSet presAssocID="{1D88BF59-839F-481F-9E5D-8436A8E1EFA2}" presName="circ2" presStyleLbl="vennNode1" presStyleIdx="1" presStyleCnt="3"/>
      <dgm:spPr/>
      <dgm:t>
        <a:bodyPr/>
        <a:lstStyle/>
        <a:p>
          <a:endParaRPr lang="es-MX"/>
        </a:p>
      </dgm:t>
    </dgm:pt>
    <dgm:pt modelId="{09F265A9-8633-4E9B-892D-DC0E2A71483B}" type="pres">
      <dgm:prSet presAssocID="{1D88BF59-839F-481F-9E5D-8436A8E1EF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D7F456-D5E9-4B8E-A52A-4C8E13E63FD5}" type="pres">
      <dgm:prSet presAssocID="{CF8B02B0-88E6-431E-A534-DA3A8579A568}" presName="circ3" presStyleLbl="vennNode1" presStyleIdx="2" presStyleCnt="3"/>
      <dgm:spPr/>
      <dgm:t>
        <a:bodyPr/>
        <a:lstStyle/>
        <a:p>
          <a:endParaRPr lang="es-MX"/>
        </a:p>
      </dgm:t>
    </dgm:pt>
    <dgm:pt modelId="{50BE31C7-D2DC-472F-AE13-21D928990A88}" type="pres">
      <dgm:prSet presAssocID="{CF8B02B0-88E6-431E-A534-DA3A8579A5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EEEF54B-705E-4558-BB1F-63DE88447FE9}" type="presOf" srcId="{CF8B02B0-88E6-431E-A534-DA3A8579A568}" destId="{AAD7F456-D5E9-4B8E-A52A-4C8E13E63FD5}" srcOrd="0" destOrd="0" presId="urn:microsoft.com/office/officeart/2005/8/layout/venn1"/>
    <dgm:cxn modelId="{55818086-5266-4758-967F-1E5FFE27A7EF}" type="presOf" srcId="{2A86B2DC-88D0-418B-81BE-A5316B398924}" destId="{224D73C0-448F-45ED-BB03-FF127F43E904}" srcOrd="1" destOrd="0" presId="urn:microsoft.com/office/officeart/2005/8/layout/venn1"/>
    <dgm:cxn modelId="{4E32EB8C-E42D-4774-8033-CCA3B175D691}" srcId="{A9B7208A-0F40-40F6-8854-6F874F0DD9CE}" destId="{2A86B2DC-88D0-418B-81BE-A5316B398924}" srcOrd="0" destOrd="0" parTransId="{4E1AB5F9-09ED-4269-96FC-0AB735EDD8E6}" sibTransId="{0DD4BA56-8497-47C6-B7C1-019D00235488}"/>
    <dgm:cxn modelId="{BE946528-F5F9-4C54-806C-319083B6A60D}" type="presOf" srcId="{1D88BF59-839F-481F-9E5D-8436A8E1EFA2}" destId="{09F265A9-8633-4E9B-892D-DC0E2A71483B}" srcOrd="1" destOrd="0" presId="urn:microsoft.com/office/officeart/2005/8/layout/venn1"/>
    <dgm:cxn modelId="{07549732-46B5-4A8B-B28B-B076903D679C}" type="presOf" srcId="{CF8B02B0-88E6-431E-A534-DA3A8579A568}" destId="{50BE31C7-D2DC-472F-AE13-21D928990A88}" srcOrd="1" destOrd="0" presId="urn:microsoft.com/office/officeart/2005/8/layout/venn1"/>
    <dgm:cxn modelId="{CBA71EE3-CAB8-415A-A942-06B0B12191F5}" type="presOf" srcId="{2A86B2DC-88D0-418B-81BE-A5316B398924}" destId="{D94B553B-52DF-48D6-AC6E-23F65AA46E52}" srcOrd="0" destOrd="0" presId="urn:microsoft.com/office/officeart/2005/8/layout/venn1"/>
    <dgm:cxn modelId="{267C0D7B-92A0-4038-9E1C-2DCF9E6B3B28}" type="presOf" srcId="{1D88BF59-839F-481F-9E5D-8436A8E1EFA2}" destId="{409ED64C-B5F0-4B4D-8EF4-B94CE0C34344}" srcOrd="0" destOrd="0" presId="urn:microsoft.com/office/officeart/2005/8/layout/venn1"/>
    <dgm:cxn modelId="{E879E30D-5DD5-469C-8F1D-853B4F25436C}" type="presOf" srcId="{A9B7208A-0F40-40F6-8854-6F874F0DD9CE}" destId="{AA4CEEDA-3B8E-4663-B161-3E1E3B79E01B}" srcOrd="0" destOrd="0" presId="urn:microsoft.com/office/officeart/2005/8/layout/venn1"/>
    <dgm:cxn modelId="{3F6A2061-4A5D-4866-A6D1-C0A096176D07}" srcId="{A9B7208A-0F40-40F6-8854-6F874F0DD9CE}" destId="{1D88BF59-839F-481F-9E5D-8436A8E1EFA2}" srcOrd="1" destOrd="0" parTransId="{05A488BB-B3DD-4D26-90F2-30A629BA0168}" sibTransId="{2CA3E058-9B14-42A2-A205-D947D906758E}"/>
    <dgm:cxn modelId="{1AADA712-E748-4BA4-B2CB-F32EE44C4CDA}" srcId="{A9B7208A-0F40-40F6-8854-6F874F0DD9CE}" destId="{CF8B02B0-88E6-431E-A534-DA3A8579A568}" srcOrd="2" destOrd="0" parTransId="{588FE927-C717-4469-BA34-409E960B212B}" sibTransId="{8D72659A-4B57-49E5-A6B8-061047DAFB66}"/>
    <dgm:cxn modelId="{D241E171-FB44-471B-B5D9-77E466B26BBF}" type="presParOf" srcId="{AA4CEEDA-3B8E-4663-B161-3E1E3B79E01B}" destId="{D94B553B-52DF-48D6-AC6E-23F65AA46E52}" srcOrd="0" destOrd="0" presId="urn:microsoft.com/office/officeart/2005/8/layout/venn1"/>
    <dgm:cxn modelId="{533C65BC-763B-446F-A440-4237F6F9C45A}" type="presParOf" srcId="{AA4CEEDA-3B8E-4663-B161-3E1E3B79E01B}" destId="{224D73C0-448F-45ED-BB03-FF127F43E904}" srcOrd="1" destOrd="0" presId="urn:microsoft.com/office/officeart/2005/8/layout/venn1"/>
    <dgm:cxn modelId="{301B5461-2AE6-4571-8823-AC3354216AC4}" type="presParOf" srcId="{AA4CEEDA-3B8E-4663-B161-3E1E3B79E01B}" destId="{409ED64C-B5F0-4B4D-8EF4-B94CE0C34344}" srcOrd="2" destOrd="0" presId="urn:microsoft.com/office/officeart/2005/8/layout/venn1"/>
    <dgm:cxn modelId="{FD238E53-DEBE-44EB-8F31-DB9E509BCA89}" type="presParOf" srcId="{AA4CEEDA-3B8E-4663-B161-3E1E3B79E01B}" destId="{09F265A9-8633-4E9B-892D-DC0E2A71483B}" srcOrd="3" destOrd="0" presId="urn:microsoft.com/office/officeart/2005/8/layout/venn1"/>
    <dgm:cxn modelId="{B0E43DE6-832E-47D9-886B-84475D1C41D1}" type="presParOf" srcId="{AA4CEEDA-3B8E-4663-B161-3E1E3B79E01B}" destId="{AAD7F456-D5E9-4B8E-A52A-4C8E13E63FD5}" srcOrd="4" destOrd="0" presId="urn:microsoft.com/office/officeart/2005/8/layout/venn1"/>
    <dgm:cxn modelId="{1F618BED-6840-4114-8482-FC3177784B25}" type="presParOf" srcId="{AA4CEEDA-3B8E-4663-B161-3E1E3B79E01B}" destId="{50BE31C7-D2DC-472F-AE13-21D928990A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8D6E31-76C2-417E-97E1-BE27D1047E21}" type="doc">
      <dgm:prSet loTypeId="urn:microsoft.com/office/officeart/2005/8/layout/process2" loCatId="process" qsTypeId="urn:microsoft.com/office/officeart/2005/8/quickstyle/simple4" qsCatId="simple" csTypeId="urn:microsoft.com/office/officeart/2005/8/colors/accent4_2" csCatId="accent4" phldr="1"/>
      <dgm:spPr/>
    </dgm:pt>
    <dgm:pt modelId="{9E58EE7C-C18A-4926-A2D2-3BEFB40F42AF}">
      <dgm:prSet phldrT="[Texto]"/>
      <dgm:spPr/>
      <dgm:t>
        <a:bodyPr/>
        <a:lstStyle/>
        <a:p>
          <a:r>
            <a:rPr lang="es-MX" dirty="0"/>
            <a:t>Trasplante </a:t>
          </a:r>
        </a:p>
        <a:p>
          <a:r>
            <a:rPr lang="es-MX" dirty="0"/>
            <a:t>Extra hospitalario</a:t>
          </a:r>
        </a:p>
      </dgm:t>
    </dgm:pt>
    <dgm:pt modelId="{F6B74D66-2342-480E-A236-B34F5DD0E467}" type="parTrans" cxnId="{67713CD8-A251-42AE-88B2-95562421C069}">
      <dgm:prSet/>
      <dgm:spPr/>
      <dgm:t>
        <a:bodyPr/>
        <a:lstStyle/>
        <a:p>
          <a:endParaRPr lang="es-MX"/>
        </a:p>
      </dgm:t>
    </dgm:pt>
    <dgm:pt modelId="{AFDCFDD7-CE66-4E52-AEB7-B09EBCC103AE}" type="sibTrans" cxnId="{67713CD8-A251-42AE-88B2-95562421C069}">
      <dgm:prSet/>
      <dgm:spPr/>
      <dgm:t>
        <a:bodyPr/>
        <a:lstStyle/>
        <a:p>
          <a:endParaRPr lang="es-MX"/>
        </a:p>
      </dgm:t>
    </dgm:pt>
    <dgm:pt modelId="{9B355B8E-2195-4355-BB01-37389AF50414}">
      <dgm:prSet phldrT="[Texto]"/>
      <dgm:spPr/>
      <dgm:t>
        <a:bodyPr/>
        <a:lstStyle/>
        <a:p>
          <a:r>
            <a:rPr lang="es-MX" dirty="0"/>
            <a:t>Se reducen costos</a:t>
          </a:r>
        </a:p>
      </dgm:t>
    </dgm:pt>
    <dgm:pt modelId="{4F142BD0-4E6B-4C0E-98C6-53E1BE63BB6B}" type="parTrans" cxnId="{37C9AE1A-D731-4F32-B906-463D860F1250}">
      <dgm:prSet/>
      <dgm:spPr/>
      <dgm:t>
        <a:bodyPr/>
        <a:lstStyle/>
        <a:p>
          <a:endParaRPr lang="es-MX"/>
        </a:p>
      </dgm:t>
    </dgm:pt>
    <dgm:pt modelId="{785BB0C1-5C61-4AA5-9E30-738C454C7050}" type="sibTrans" cxnId="{37C9AE1A-D731-4F32-B906-463D860F1250}">
      <dgm:prSet/>
      <dgm:spPr/>
      <dgm:t>
        <a:bodyPr/>
        <a:lstStyle/>
        <a:p>
          <a:endParaRPr lang="es-MX"/>
        </a:p>
      </dgm:t>
    </dgm:pt>
    <dgm:pt modelId="{302AC4CD-967B-4522-ABB5-E3FF85B4B906}">
      <dgm:prSet phldrT="[Texto]"/>
      <dgm:spPr/>
      <dgm:t>
        <a:bodyPr/>
        <a:lstStyle/>
        <a:p>
          <a:r>
            <a:rPr lang="es-MX" dirty="0"/>
            <a:t>Disminución de riesgo de infecciones </a:t>
          </a:r>
          <a:r>
            <a:rPr lang="es-MX" dirty="0" err="1"/>
            <a:t>nosocomiales</a:t>
          </a:r>
          <a:endParaRPr lang="es-MX" dirty="0"/>
        </a:p>
      </dgm:t>
    </dgm:pt>
    <dgm:pt modelId="{85E776F3-C090-4EB5-891A-08DF31EA004E}" type="parTrans" cxnId="{7E3BFAEB-AE69-4E73-A570-A202CFA2DDE3}">
      <dgm:prSet/>
      <dgm:spPr/>
      <dgm:t>
        <a:bodyPr/>
        <a:lstStyle/>
        <a:p>
          <a:endParaRPr lang="es-MX"/>
        </a:p>
      </dgm:t>
    </dgm:pt>
    <dgm:pt modelId="{8CF49F37-ECD9-43B3-9D36-C096C995DA24}" type="sibTrans" cxnId="{7E3BFAEB-AE69-4E73-A570-A202CFA2DDE3}">
      <dgm:prSet/>
      <dgm:spPr/>
      <dgm:t>
        <a:bodyPr/>
        <a:lstStyle/>
        <a:p>
          <a:endParaRPr lang="es-MX"/>
        </a:p>
      </dgm:t>
    </dgm:pt>
    <dgm:pt modelId="{A9337CE4-8EA3-4D34-9295-EACB3CD325EA}">
      <dgm:prSet/>
      <dgm:spPr/>
      <dgm:t>
        <a:bodyPr/>
        <a:lstStyle/>
        <a:p>
          <a:r>
            <a:rPr lang="es-MX" dirty="0"/>
            <a:t>Régimen:</a:t>
          </a:r>
        </a:p>
        <a:p>
          <a:r>
            <a:rPr lang="es-MX" dirty="0" err="1"/>
            <a:t>Fludarabina</a:t>
          </a:r>
          <a:r>
            <a:rPr lang="es-MX" dirty="0"/>
            <a:t> + dosis bajas de </a:t>
          </a:r>
          <a:r>
            <a:rPr lang="es-MX" dirty="0" err="1"/>
            <a:t>ciclofosfamida</a:t>
          </a:r>
          <a:endParaRPr lang="es-MX" dirty="0"/>
        </a:p>
      </dgm:t>
    </dgm:pt>
    <dgm:pt modelId="{139D02BD-08DB-4FF6-8E9F-7DE3232105BA}" type="parTrans" cxnId="{D9F78F69-4126-4565-A3E2-65A9CB817DB9}">
      <dgm:prSet/>
      <dgm:spPr/>
      <dgm:t>
        <a:bodyPr/>
        <a:lstStyle/>
        <a:p>
          <a:endParaRPr lang="es-MX"/>
        </a:p>
      </dgm:t>
    </dgm:pt>
    <dgm:pt modelId="{4EB2C899-2D0F-478A-B379-7BBB89BD42F6}" type="sibTrans" cxnId="{D9F78F69-4126-4565-A3E2-65A9CB817DB9}">
      <dgm:prSet/>
      <dgm:spPr/>
      <dgm:t>
        <a:bodyPr/>
        <a:lstStyle/>
        <a:p>
          <a:endParaRPr lang="es-MX"/>
        </a:p>
      </dgm:t>
    </dgm:pt>
    <dgm:pt modelId="{B2213AFD-C3EF-45F3-BD88-CA0A5356B404}" type="pres">
      <dgm:prSet presAssocID="{518D6E31-76C2-417E-97E1-BE27D1047E21}" presName="linearFlow" presStyleCnt="0">
        <dgm:presLayoutVars>
          <dgm:resizeHandles val="exact"/>
        </dgm:presLayoutVars>
      </dgm:prSet>
      <dgm:spPr/>
    </dgm:pt>
    <dgm:pt modelId="{96ED395C-F88A-4C30-905C-BEDFE5C048A0}" type="pres">
      <dgm:prSet presAssocID="{A9337CE4-8EA3-4D34-9295-EACB3CD325EA}" presName="node" presStyleLbl="node1" presStyleIdx="0" presStyleCnt="4" custLinFactX="51593" custLinFactY="6972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D5964A-FDD9-4E4B-9FE6-8A0FADEEA3E5}" type="pres">
      <dgm:prSet presAssocID="{4EB2C899-2D0F-478A-B379-7BBB89BD42F6}" presName="sibTrans" presStyleLbl="sibTrans2D1" presStyleIdx="0" presStyleCnt="3"/>
      <dgm:spPr/>
      <dgm:t>
        <a:bodyPr/>
        <a:lstStyle/>
        <a:p>
          <a:endParaRPr lang="es-MX"/>
        </a:p>
      </dgm:t>
    </dgm:pt>
    <dgm:pt modelId="{9E505741-886F-4296-8EDC-942A1D33907C}" type="pres">
      <dgm:prSet presAssocID="{4EB2C899-2D0F-478A-B379-7BBB89BD42F6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A19AB73A-E97E-4D7F-ACCE-71688E420A8D}" type="pres">
      <dgm:prSet presAssocID="{9E58EE7C-C18A-4926-A2D2-3BEFB40F42AF}" presName="node" presStyleLbl="node1" presStyleIdx="1" presStyleCnt="4" custLinFactNeighborX="19895" custLinFactNeighborY="-605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19E6DF-1E07-42A7-8665-D2E9D1220F02}" type="pres">
      <dgm:prSet presAssocID="{AFDCFDD7-CE66-4E52-AEB7-B09EBCC103AE}" presName="sibTrans" presStyleLbl="sibTrans2D1" presStyleIdx="1" presStyleCnt="3" custScaleX="86407" custLinFactNeighborX="-10089" custLinFactNeighborY="1936"/>
      <dgm:spPr/>
      <dgm:t>
        <a:bodyPr/>
        <a:lstStyle/>
        <a:p>
          <a:endParaRPr lang="es-MX"/>
        </a:p>
      </dgm:t>
    </dgm:pt>
    <dgm:pt modelId="{A1D58825-65DA-4082-9E3C-B2CBFED447F3}" type="pres">
      <dgm:prSet presAssocID="{AFDCFDD7-CE66-4E52-AEB7-B09EBCC103AE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4E3EBAD2-C85B-42C0-AF8E-551D4CFFF0EB}" type="pres">
      <dgm:prSet presAssocID="{9B355B8E-2195-4355-BB01-37389AF50414}" presName="node" presStyleLbl="node1" presStyleIdx="2" presStyleCnt="4" custLinFactNeighborX="-52543" custLinFactNeighborY="205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8248C3-9400-45DC-AB00-CE09B6C78456}" type="pres">
      <dgm:prSet presAssocID="{785BB0C1-5C61-4AA5-9E30-738C454C7050}" presName="sibTrans" presStyleLbl="sibTrans2D1" presStyleIdx="2" presStyleCnt="3" custAng="3653438" custScaleX="107133" custLinFactX="25468" custLinFactY="-100000" custLinFactNeighborX="100000" custLinFactNeighborY="-106184"/>
      <dgm:spPr/>
      <dgm:t>
        <a:bodyPr/>
        <a:lstStyle/>
        <a:p>
          <a:endParaRPr lang="es-MX"/>
        </a:p>
      </dgm:t>
    </dgm:pt>
    <dgm:pt modelId="{EEDDD851-4B99-4A45-832C-BE9F6A3BB7E7}" type="pres">
      <dgm:prSet presAssocID="{785BB0C1-5C61-4AA5-9E30-738C454C7050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5FD1C3EF-2EE2-4C77-9185-E97E79DE2956}" type="pres">
      <dgm:prSet presAssocID="{302AC4CD-967B-4522-ABB5-E3FF85B4B906}" presName="node" presStyleLbl="node1" presStyleIdx="3" presStyleCnt="4" custLinFactY="-89709" custLinFactNeighborX="87823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4D1221D-34FF-447F-A1FE-7073D0F4B69E}" type="presOf" srcId="{9B355B8E-2195-4355-BB01-37389AF50414}" destId="{4E3EBAD2-C85B-42C0-AF8E-551D4CFFF0EB}" srcOrd="0" destOrd="0" presId="urn:microsoft.com/office/officeart/2005/8/layout/process2"/>
    <dgm:cxn modelId="{0EFADC46-CA85-401F-8E94-8ACC5D962A4B}" type="presOf" srcId="{302AC4CD-967B-4522-ABB5-E3FF85B4B906}" destId="{5FD1C3EF-2EE2-4C77-9185-E97E79DE2956}" srcOrd="0" destOrd="0" presId="urn:microsoft.com/office/officeart/2005/8/layout/process2"/>
    <dgm:cxn modelId="{474799FC-6E7A-4EB9-95E2-355C6B0A68DC}" type="presOf" srcId="{518D6E31-76C2-417E-97E1-BE27D1047E21}" destId="{B2213AFD-C3EF-45F3-BD88-CA0A5356B404}" srcOrd="0" destOrd="0" presId="urn:microsoft.com/office/officeart/2005/8/layout/process2"/>
    <dgm:cxn modelId="{DA198980-91B8-4165-B665-B86A1F14098D}" type="presOf" srcId="{9E58EE7C-C18A-4926-A2D2-3BEFB40F42AF}" destId="{A19AB73A-E97E-4D7F-ACCE-71688E420A8D}" srcOrd="0" destOrd="0" presId="urn:microsoft.com/office/officeart/2005/8/layout/process2"/>
    <dgm:cxn modelId="{D9F78F69-4126-4565-A3E2-65A9CB817DB9}" srcId="{518D6E31-76C2-417E-97E1-BE27D1047E21}" destId="{A9337CE4-8EA3-4D34-9295-EACB3CD325EA}" srcOrd="0" destOrd="0" parTransId="{139D02BD-08DB-4FF6-8E9F-7DE3232105BA}" sibTransId="{4EB2C899-2D0F-478A-B379-7BBB89BD42F6}"/>
    <dgm:cxn modelId="{760FDB5E-0C36-47EA-9AC9-61DD6B874209}" type="presOf" srcId="{AFDCFDD7-CE66-4E52-AEB7-B09EBCC103AE}" destId="{A1D58825-65DA-4082-9E3C-B2CBFED447F3}" srcOrd="1" destOrd="0" presId="urn:microsoft.com/office/officeart/2005/8/layout/process2"/>
    <dgm:cxn modelId="{AD11F99F-D485-4CED-BD6C-A96B57C3F6A3}" type="presOf" srcId="{4EB2C899-2D0F-478A-B379-7BBB89BD42F6}" destId="{9E505741-886F-4296-8EDC-942A1D33907C}" srcOrd="1" destOrd="0" presId="urn:microsoft.com/office/officeart/2005/8/layout/process2"/>
    <dgm:cxn modelId="{67713CD8-A251-42AE-88B2-95562421C069}" srcId="{518D6E31-76C2-417E-97E1-BE27D1047E21}" destId="{9E58EE7C-C18A-4926-A2D2-3BEFB40F42AF}" srcOrd="1" destOrd="0" parTransId="{F6B74D66-2342-480E-A236-B34F5DD0E467}" sibTransId="{AFDCFDD7-CE66-4E52-AEB7-B09EBCC103AE}"/>
    <dgm:cxn modelId="{56795289-7172-4C99-BABE-D4703AC0FD7B}" type="presOf" srcId="{A9337CE4-8EA3-4D34-9295-EACB3CD325EA}" destId="{96ED395C-F88A-4C30-905C-BEDFE5C048A0}" srcOrd="0" destOrd="0" presId="urn:microsoft.com/office/officeart/2005/8/layout/process2"/>
    <dgm:cxn modelId="{CFC6218C-2763-41D0-9C62-24DDE67A7C33}" type="presOf" srcId="{785BB0C1-5C61-4AA5-9E30-738C454C7050}" destId="{B88248C3-9400-45DC-AB00-CE09B6C78456}" srcOrd="0" destOrd="0" presId="urn:microsoft.com/office/officeart/2005/8/layout/process2"/>
    <dgm:cxn modelId="{5ABC2194-A428-4731-9E17-F71C0CA0CAEC}" type="presOf" srcId="{785BB0C1-5C61-4AA5-9E30-738C454C7050}" destId="{EEDDD851-4B99-4A45-832C-BE9F6A3BB7E7}" srcOrd="1" destOrd="0" presId="urn:microsoft.com/office/officeart/2005/8/layout/process2"/>
    <dgm:cxn modelId="{7E118B00-E31A-4152-AD62-13D9CA7BA987}" type="presOf" srcId="{AFDCFDD7-CE66-4E52-AEB7-B09EBCC103AE}" destId="{B419E6DF-1E07-42A7-8665-D2E9D1220F02}" srcOrd="0" destOrd="0" presId="urn:microsoft.com/office/officeart/2005/8/layout/process2"/>
    <dgm:cxn modelId="{7E3BFAEB-AE69-4E73-A570-A202CFA2DDE3}" srcId="{518D6E31-76C2-417E-97E1-BE27D1047E21}" destId="{302AC4CD-967B-4522-ABB5-E3FF85B4B906}" srcOrd="3" destOrd="0" parTransId="{85E776F3-C090-4EB5-891A-08DF31EA004E}" sibTransId="{8CF49F37-ECD9-43B3-9D36-C096C995DA24}"/>
    <dgm:cxn modelId="{A87115F4-2634-4ACF-BCC5-D955DAF9FD8A}" type="presOf" srcId="{4EB2C899-2D0F-478A-B379-7BBB89BD42F6}" destId="{E8D5964A-FDD9-4E4B-9FE6-8A0FADEEA3E5}" srcOrd="0" destOrd="0" presId="urn:microsoft.com/office/officeart/2005/8/layout/process2"/>
    <dgm:cxn modelId="{37C9AE1A-D731-4F32-B906-463D860F1250}" srcId="{518D6E31-76C2-417E-97E1-BE27D1047E21}" destId="{9B355B8E-2195-4355-BB01-37389AF50414}" srcOrd="2" destOrd="0" parTransId="{4F142BD0-4E6B-4C0E-98C6-53E1BE63BB6B}" sibTransId="{785BB0C1-5C61-4AA5-9E30-738C454C7050}"/>
    <dgm:cxn modelId="{626C2B3D-0421-40AD-BEAB-4B2153B7648D}" type="presParOf" srcId="{B2213AFD-C3EF-45F3-BD88-CA0A5356B404}" destId="{96ED395C-F88A-4C30-905C-BEDFE5C048A0}" srcOrd="0" destOrd="0" presId="urn:microsoft.com/office/officeart/2005/8/layout/process2"/>
    <dgm:cxn modelId="{B4D33E90-62B1-4C2D-AF4F-8918B393FC00}" type="presParOf" srcId="{B2213AFD-C3EF-45F3-BD88-CA0A5356B404}" destId="{E8D5964A-FDD9-4E4B-9FE6-8A0FADEEA3E5}" srcOrd="1" destOrd="0" presId="urn:microsoft.com/office/officeart/2005/8/layout/process2"/>
    <dgm:cxn modelId="{6ED01AA0-EA39-49D0-8CC5-655926B95774}" type="presParOf" srcId="{E8D5964A-FDD9-4E4B-9FE6-8A0FADEEA3E5}" destId="{9E505741-886F-4296-8EDC-942A1D33907C}" srcOrd="0" destOrd="0" presId="urn:microsoft.com/office/officeart/2005/8/layout/process2"/>
    <dgm:cxn modelId="{89F95963-7C45-435A-BEBA-28D83884A02C}" type="presParOf" srcId="{B2213AFD-C3EF-45F3-BD88-CA0A5356B404}" destId="{A19AB73A-E97E-4D7F-ACCE-71688E420A8D}" srcOrd="2" destOrd="0" presId="urn:microsoft.com/office/officeart/2005/8/layout/process2"/>
    <dgm:cxn modelId="{243C2020-5FAC-4C4A-BCBA-E56DDCCE6071}" type="presParOf" srcId="{B2213AFD-C3EF-45F3-BD88-CA0A5356B404}" destId="{B419E6DF-1E07-42A7-8665-D2E9D1220F02}" srcOrd="3" destOrd="0" presId="urn:microsoft.com/office/officeart/2005/8/layout/process2"/>
    <dgm:cxn modelId="{1FCC4ECB-9966-4E6A-866B-23A390E8C0EB}" type="presParOf" srcId="{B419E6DF-1E07-42A7-8665-D2E9D1220F02}" destId="{A1D58825-65DA-4082-9E3C-B2CBFED447F3}" srcOrd="0" destOrd="0" presId="urn:microsoft.com/office/officeart/2005/8/layout/process2"/>
    <dgm:cxn modelId="{EC3E59BF-4FB0-4619-A242-C680CBF06AE4}" type="presParOf" srcId="{B2213AFD-C3EF-45F3-BD88-CA0A5356B404}" destId="{4E3EBAD2-C85B-42C0-AF8E-551D4CFFF0EB}" srcOrd="4" destOrd="0" presId="urn:microsoft.com/office/officeart/2005/8/layout/process2"/>
    <dgm:cxn modelId="{7397B5A8-21AE-4928-8BC7-5A7573BEA0C2}" type="presParOf" srcId="{B2213AFD-C3EF-45F3-BD88-CA0A5356B404}" destId="{B88248C3-9400-45DC-AB00-CE09B6C78456}" srcOrd="5" destOrd="0" presId="urn:microsoft.com/office/officeart/2005/8/layout/process2"/>
    <dgm:cxn modelId="{C1231A5A-AD1F-45F1-8667-2B62BFAB1B1C}" type="presParOf" srcId="{B88248C3-9400-45DC-AB00-CE09B6C78456}" destId="{EEDDD851-4B99-4A45-832C-BE9F6A3BB7E7}" srcOrd="0" destOrd="0" presId="urn:microsoft.com/office/officeart/2005/8/layout/process2"/>
    <dgm:cxn modelId="{001F9B75-9624-4B65-A5A2-18733C23FD65}" type="presParOf" srcId="{B2213AFD-C3EF-45F3-BD88-CA0A5356B404}" destId="{5FD1C3EF-2EE2-4C77-9185-E97E79DE29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62F89-9934-4E80-8D3A-F957FB50D99C}">
      <dsp:nvSpPr>
        <dsp:cNvPr id="0" name=""/>
        <dsp:cNvSpPr/>
      </dsp:nvSpPr>
      <dsp:spPr>
        <a:xfrm>
          <a:off x="0" y="579157"/>
          <a:ext cx="2235142" cy="13410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/>
            <a:t>DM1</a:t>
          </a:r>
        </a:p>
      </dsp:txBody>
      <dsp:txXfrm>
        <a:off x="0" y="579157"/>
        <a:ext cx="2235142" cy="1341085"/>
      </dsp:txXfrm>
    </dsp:sp>
    <dsp:sp modelId="{ACDF9920-908C-4906-A326-E2971F2F4E61}">
      <dsp:nvSpPr>
        <dsp:cNvPr id="0" name=""/>
        <dsp:cNvSpPr/>
      </dsp:nvSpPr>
      <dsp:spPr>
        <a:xfrm>
          <a:off x="2458656" y="579157"/>
          <a:ext cx="2235142" cy="13410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/>
            <a:t>8 – 25 años</a:t>
          </a:r>
        </a:p>
      </dsp:txBody>
      <dsp:txXfrm>
        <a:off x="2458656" y="579157"/>
        <a:ext cx="2235142" cy="1341085"/>
      </dsp:txXfrm>
    </dsp:sp>
    <dsp:sp modelId="{B325DFDE-1D7C-4FEA-A109-45470370CEAB}">
      <dsp:nvSpPr>
        <dsp:cNvPr id="0" name=""/>
        <dsp:cNvSpPr/>
      </dsp:nvSpPr>
      <dsp:spPr>
        <a:xfrm>
          <a:off x="4917313" y="579157"/>
          <a:ext cx="2235142" cy="13410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/>
            <a:t>Anticuerpos anti-GAD</a:t>
          </a:r>
        </a:p>
      </dsp:txBody>
      <dsp:txXfrm>
        <a:off x="4917313" y="579157"/>
        <a:ext cx="2235142" cy="1341085"/>
      </dsp:txXfrm>
    </dsp:sp>
    <dsp:sp modelId="{62DA90DC-777B-4B2D-92A3-89DC7A1BC4AE}">
      <dsp:nvSpPr>
        <dsp:cNvPr id="0" name=""/>
        <dsp:cNvSpPr/>
      </dsp:nvSpPr>
      <dsp:spPr>
        <a:xfrm>
          <a:off x="1229328" y="2143757"/>
          <a:ext cx="2235142" cy="13410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/>
            <a:t>Péptido C &gt;1ng/mL </a:t>
          </a:r>
        </a:p>
      </dsp:txBody>
      <dsp:txXfrm>
        <a:off x="1229328" y="2143757"/>
        <a:ext cx="2235142" cy="1341085"/>
      </dsp:txXfrm>
    </dsp:sp>
    <dsp:sp modelId="{8AA810D1-5BC4-4316-90FA-C3F7B709437C}">
      <dsp:nvSpPr>
        <dsp:cNvPr id="0" name=""/>
        <dsp:cNvSpPr/>
      </dsp:nvSpPr>
      <dsp:spPr>
        <a:xfrm>
          <a:off x="3687985" y="2143757"/>
          <a:ext cx="2235142" cy="13410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/>
            <a:t>&lt;3 meses del diagnóstico</a:t>
          </a:r>
        </a:p>
      </dsp:txBody>
      <dsp:txXfrm>
        <a:off x="3687985" y="2143757"/>
        <a:ext cx="2235142" cy="1341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553B-52DF-48D6-AC6E-23F65AA46E52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Respuesta completa</a:t>
          </a:r>
        </a:p>
      </dsp:txBody>
      <dsp:txXfrm>
        <a:off x="2153920" y="477519"/>
        <a:ext cx="1788160" cy="1097280"/>
      </dsp:txXfrm>
    </dsp:sp>
    <dsp:sp modelId="{409ED64C-B5F0-4B4D-8EF4-B94CE0C34344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No respuesta</a:t>
          </a:r>
        </a:p>
      </dsp:txBody>
      <dsp:txXfrm>
        <a:off x="3454400" y="2204720"/>
        <a:ext cx="1463040" cy="1341120"/>
      </dsp:txXfrm>
    </dsp:sp>
    <dsp:sp modelId="{AAD7F456-D5E9-4B8E-A52A-4C8E13E63FD5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Respuesta</a:t>
          </a:r>
          <a:r>
            <a:rPr lang="es-MX" sz="2700" kern="1200" baseline="0" dirty="0"/>
            <a:t> parcial</a:t>
          </a:r>
          <a:endParaRPr lang="es-MX" sz="2700" kern="1200" dirty="0"/>
        </a:p>
      </dsp:txBody>
      <dsp:txXfrm>
        <a:off x="1178560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553B-52DF-48D6-AC6E-23F65AA46E52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Respuesta completa</a:t>
          </a:r>
        </a:p>
      </dsp:txBody>
      <dsp:txXfrm>
        <a:off x="2153920" y="477519"/>
        <a:ext cx="1788160" cy="1097280"/>
      </dsp:txXfrm>
    </dsp:sp>
    <dsp:sp modelId="{409ED64C-B5F0-4B4D-8EF4-B94CE0C34344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No respuesta</a:t>
          </a:r>
        </a:p>
      </dsp:txBody>
      <dsp:txXfrm>
        <a:off x="3454400" y="2204720"/>
        <a:ext cx="1463040" cy="1341120"/>
      </dsp:txXfrm>
    </dsp:sp>
    <dsp:sp modelId="{AAD7F456-D5E9-4B8E-A52A-4C8E13E63FD5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Respuesta</a:t>
          </a:r>
          <a:r>
            <a:rPr lang="es-MX" sz="2700" kern="1200" baseline="0" dirty="0"/>
            <a:t> parcial</a:t>
          </a:r>
          <a:endParaRPr lang="es-MX" sz="2700" kern="1200" dirty="0"/>
        </a:p>
      </dsp:txBody>
      <dsp:txXfrm>
        <a:off x="1178560" y="2204720"/>
        <a:ext cx="1463040" cy="134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D395C-F88A-4C30-905C-BEDFE5C048A0}">
      <dsp:nvSpPr>
        <dsp:cNvPr id="0" name=""/>
        <dsp:cNvSpPr/>
      </dsp:nvSpPr>
      <dsp:spPr>
        <a:xfrm>
          <a:off x="6912021" y="1224134"/>
          <a:ext cx="2257208" cy="102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Régimen: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err="1"/>
            <a:t>Fludarabina</a:t>
          </a:r>
          <a:r>
            <a:rPr lang="es-MX" sz="1700" kern="1200" dirty="0"/>
            <a:t> + dosis bajas de </a:t>
          </a:r>
          <a:r>
            <a:rPr lang="es-MX" sz="1700" kern="1200" dirty="0" err="1"/>
            <a:t>ciclofosfamida</a:t>
          </a:r>
          <a:endParaRPr lang="es-MX" sz="1700" kern="1200" dirty="0"/>
        </a:p>
      </dsp:txBody>
      <dsp:txXfrm>
        <a:off x="6941902" y="1254015"/>
        <a:ext cx="2197446" cy="960445"/>
      </dsp:txXfrm>
    </dsp:sp>
    <dsp:sp modelId="{E8D5964A-FDD9-4E4B-9FE6-8A0FADEEA3E5}">
      <dsp:nvSpPr>
        <dsp:cNvPr id="0" name=""/>
        <dsp:cNvSpPr/>
      </dsp:nvSpPr>
      <dsp:spPr>
        <a:xfrm rot="10800000">
          <a:off x="6285967" y="1504691"/>
          <a:ext cx="536617" cy="459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6423695" y="1596510"/>
        <a:ext cx="398889" cy="275455"/>
      </dsp:txXfrm>
    </dsp:sp>
    <dsp:sp modelId="{A19AB73A-E97E-4D7F-ACCE-71688E420A8D}">
      <dsp:nvSpPr>
        <dsp:cNvPr id="0" name=""/>
        <dsp:cNvSpPr/>
      </dsp:nvSpPr>
      <dsp:spPr>
        <a:xfrm>
          <a:off x="3939323" y="1224134"/>
          <a:ext cx="2257208" cy="102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Trasplante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Extra hospitalario</a:t>
          </a:r>
        </a:p>
      </dsp:txBody>
      <dsp:txXfrm>
        <a:off x="3969204" y="1254015"/>
        <a:ext cx="2197446" cy="960445"/>
      </dsp:txXfrm>
    </dsp:sp>
    <dsp:sp modelId="{B419E6DF-1E07-42A7-8665-D2E9D1220F02}">
      <dsp:nvSpPr>
        <dsp:cNvPr id="0" name=""/>
        <dsp:cNvSpPr/>
      </dsp:nvSpPr>
      <dsp:spPr>
        <a:xfrm rot="7803818">
          <a:off x="3767824" y="2485688"/>
          <a:ext cx="782418" cy="459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-5400000">
        <a:off x="4065628" y="2340186"/>
        <a:ext cx="275455" cy="644690"/>
      </dsp:txXfrm>
    </dsp:sp>
    <dsp:sp modelId="{4E3EBAD2-C85B-42C0-AF8E-551D4CFFF0EB}">
      <dsp:nvSpPr>
        <dsp:cNvPr id="0" name=""/>
        <dsp:cNvSpPr/>
      </dsp:nvSpPr>
      <dsp:spPr>
        <a:xfrm>
          <a:off x="2304247" y="3168353"/>
          <a:ext cx="2257208" cy="102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Se reducen costos</a:t>
          </a:r>
        </a:p>
      </dsp:txBody>
      <dsp:txXfrm>
        <a:off x="2334128" y="3198234"/>
        <a:ext cx="2197446" cy="960445"/>
      </dsp:txXfrm>
    </dsp:sp>
    <dsp:sp modelId="{B88248C3-9400-45DC-AB00-CE09B6C78456}">
      <dsp:nvSpPr>
        <dsp:cNvPr id="0" name=""/>
        <dsp:cNvSpPr/>
      </dsp:nvSpPr>
      <dsp:spPr>
        <a:xfrm rot="3653438">
          <a:off x="5508372" y="2502333"/>
          <a:ext cx="732102" cy="459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5543735" y="2533986"/>
        <a:ext cx="594374" cy="275455"/>
      </dsp:txXfrm>
    </dsp:sp>
    <dsp:sp modelId="{5FD1C3EF-2EE2-4C77-9185-E97E79DE2956}">
      <dsp:nvSpPr>
        <dsp:cNvPr id="0" name=""/>
        <dsp:cNvSpPr/>
      </dsp:nvSpPr>
      <dsp:spPr>
        <a:xfrm>
          <a:off x="5472599" y="3168353"/>
          <a:ext cx="2257208" cy="102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Disminución de riesgo de infecciones </a:t>
          </a:r>
          <a:r>
            <a:rPr lang="es-MX" sz="1700" kern="1200" dirty="0" err="1"/>
            <a:t>nosocomiales</a:t>
          </a:r>
          <a:endParaRPr lang="es-MX" sz="1700" kern="1200" dirty="0"/>
        </a:p>
      </dsp:txBody>
      <dsp:txXfrm>
        <a:off x="5502480" y="3198234"/>
        <a:ext cx="2197446" cy="96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0710-19AD-49FD-9C7A-5E13DB3C5D63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35FA-1374-4221-8172-CFBA0175515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016A-265F-435B-B947-881B073EFBEA}" type="datetimeFigureOut">
              <a:rPr lang="es-MX" smtClean="0"/>
              <a:pPr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CB03-F870-4792-AF65-1DCD6EA232CA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Trasplante </a:t>
            </a:r>
            <a:r>
              <a:rPr lang="es-MX" dirty="0" err="1" smtClean="0"/>
              <a:t>autólogo</a:t>
            </a:r>
            <a:r>
              <a:rPr lang="es-MX" dirty="0" smtClean="0"/>
              <a:t> de células hematopoyéticas en Diabetes </a:t>
            </a:r>
            <a:r>
              <a:rPr lang="es-MX" dirty="0" err="1" smtClean="0"/>
              <a:t>Mellitus</a:t>
            </a:r>
            <a:r>
              <a:rPr lang="es-MX" dirty="0" smtClean="0"/>
              <a:t> tipo 1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Dr. David Gómez </a:t>
            </a:r>
            <a:r>
              <a:rPr lang="es-MX" dirty="0" err="1" smtClean="0"/>
              <a:t>Almaguer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46531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Jefe del Servicio de Hematología</a:t>
            </a:r>
          </a:p>
          <a:p>
            <a:pPr algn="ctr"/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Hospital Universitario “José E. González”</a:t>
            </a: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hematologia-uanl.com/wp-content/themes/striking/cache/images/2069_22042013.jpg-96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0"/>
            <a:ext cx="4248472" cy="1770197"/>
          </a:xfrm>
          <a:prstGeom prst="rect">
            <a:avLst/>
          </a:prstGeom>
          <a:noFill/>
        </p:spPr>
      </p:pic>
      <p:pic>
        <p:nvPicPr>
          <p:cNvPr id="1030" name="Picture 6" descr="http://www.medicina.uanl.mx/hu/wp-content/uploads/2013/03/propuestas_web_HU_banners_361alto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080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Pacientes que completaron el estudio: 100%</a:t>
            </a:r>
          </a:p>
          <a:p>
            <a:r>
              <a:rPr lang="es-MX" sz="2800" dirty="0"/>
              <a:t>Un paciente sometido dos veces a aféresis para recolección de CD34+</a:t>
            </a:r>
          </a:p>
          <a:p>
            <a:r>
              <a:rPr lang="es-MX" sz="2800" dirty="0" smtClean="0"/>
              <a:t>Prendimiento en </a:t>
            </a:r>
            <a:r>
              <a:rPr lang="es-MX" sz="2800" dirty="0"/>
              <a:t>una </a:t>
            </a:r>
            <a:r>
              <a:rPr lang="es-MX" sz="2800" dirty="0" smtClean="0"/>
              <a:t>mediana </a:t>
            </a:r>
            <a:r>
              <a:rPr lang="es-MX" sz="2800" dirty="0"/>
              <a:t>de 14 días</a:t>
            </a:r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4950"/>
              </p:ext>
            </p:extLst>
          </p:nvPr>
        </p:nvGraphicFramePr>
        <p:xfrm>
          <a:off x="827584" y="3645024"/>
          <a:ext cx="7848872" cy="2296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8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0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Efectos adversos</a:t>
                      </a:r>
                      <a:endParaRPr lang="es-MX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Fiebre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pacientes durante</a:t>
                      </a:r>
                      <a:r>
                        <a:rPr lang="es-MX" baseline="0" dirty="0"/>
                        <a:t> el periodo de neutropenia. Recibieron 875 mg de </a:t>
                      </a:r>
                      <a:r>
                        <a:rPr lang="es-MX" baseline="0" dirty="0" err="1"/>
                        <a:t>amoxicilina</a:t>
                      </a:r>
                      <a:r>
                        <a:rPr lang="es-MX" baseline="0" dirty="0"/>
                        <a:t> dos veces por día durante 7 días. No excedieron las 48 hrs.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Alopecia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Cistitis hemorrágica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 paciente,</a:t>
                      </a:r>
                      <a:r>
                        <a:rPr lang="es-MX" baseline="0" dirty="0"/>
                        <a:t> manejado con hidratación. Resuelto en menos de 36 horas.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331640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220072" y="188640"/>
            <a:ext cx="36004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7 pacientes (44%)</a:t>
            </a:r>
          </a:p>
          <a:p>
            <a:pPr lvl="1">
              <a:buFontTx/>
              <a:buChar char="-"/>
            </a:pPr>
            <a:r>
              <a:rPr lang="es-MX" dirty="0"/>
              <a:t> 5 al tercer mes</a:t>
            </a:r>
          </a:p>
          <a:p>
            <a:pPr lvl="2">
              <a:buFont typeface="Arial" pitchFamily="34" charset="0"/>
              <a:buChar char="•"/>
            </a:pPr>
            <a:r>
              <a:rPr lang="es-MX" dirty="0"/>
              <a:t> 1 la primera semana </a:t>
            </a:r>
            <a:r>
              <a:rPr lang="es-MX" dirty="0" err="1"/>
              <a:t>postrasplante</a:t>
            </a:r>
            <a:r>
              <a:rPr lang="es-MX" dirty="0"/>
              <a:t>.</a:t>
            </a:r>
          </a:p>
          <a:p>
            <a:pPr lvl="2"/>
            <a:r>
              <a:rPr lang="es-MX" dirty="0"/>
              <a:t> </a:t>
            </a:r>
          </a:p>
          <a:p>
            <a:pPr lvl="1">
              <a:buFontTx/>
              <a:buChar char="-"/>
            </a:pPr>
            <a:r>
              <a:rPr lang="es-MX" dirty="0"/>
              <a:t> 2 al 11° y 12° mes </a:t>
            </a:r>
            <a:r>
              <a:rPr lang="es-MX" dirty="0" err="1"/>
              <a:t>postrasplante</a:t>
            </a:r>
            <a:r>
              <a:rPr lang="es-MX" dirty="0"/>
              <a:t>. </a:t>
            </a:r>
          </a:p>
          <a:p>
            <a:pPr lvl="1">
              <a:buFontTx/>
              <a:buChar char="-"/>
            </a:pPr>
            <a:endParaRPr lang="es-MX" dirty="0"/>
          </a:p>
          <a:p>
            <a:r>
              <a:rPr lang="es-MX" dirty="0" smtClean="0"/>
              <a:t>I</a:t>
            </a:r>
            <a:r>
              <a:rPr lang="es-MX" dirty="0" smtClean="0"/>
              <a:t>ndependencia a la insulina.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4725144"/>
            <a:ext cx="22322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6 pacientes (37%)</a:t>
            </a:r>
          </a:p>
          <a:p>
            <a:endParaRPr lang="es-MX" dirty="0"/>
          </a:p>
          <a:p>
            <a:r>
              <a:rPr lang="es-MX" dirty="0"/>
              <a:t>La dosis de insulina fue reducida un 46%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24128" y="4725144"/>
            <a:ext cx="22322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3 pacientes (19%)</a:t>
            </a:r>
          </a:p>
          <a:p>
            <a:endParaRPr lang="es-MX" dirty="0"/>
          </a:p>
          <a:p>
            <a:r>
              <a:rPr lang="es-MX" dirty="0"/>
              <a:t>La dosis de insulina incrementó un 67%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6381328"/>
            <a:ext cx="8712968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No se encontró asociación entre el número de CD45+ Y CD34+ con el grado de respuesta.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Marcadores metabólicos post-trasplante.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sz="2200" dirty="0" smtClean="0"/>
              <a:t>Mediana </a:t>
            </a:r>
            <a:r>
              <a:rPr lang="es-MX" sz="2200" dirty="0"/>
              <a:t>de seguimiento: 34 meses.</a:t>
            </a:r>
          </a:p>
          <a:p>
            <a:pPr>
              <a:lnSpc>
                <a:spcPct val="150000"/>
              </a:lnSpc>
            </a:pPr>
            <a:r>
              <a:rPr lang="es-MX" sz="2200" dirty="0"/>
              <a:t>Péptido C mostró un incremento en 6 meses en el grupo con respuesta completa.</a:t>
            </a:r>
          </a:p>
          <a:p>
            <a:pPr>
              <a:lnSpc>
                <a:spcPct val="150000"/>
              </a:lnSpc>
            </a:pPr>
            <a:r>
              <a:rPr lang="es-MX" sz="2200" dirty="0"/>
              <a:t>Anticuerpos anti-GAD </a:t>
            </a:r>
            <a:r>
              <a:rPr lang="es-MX" sz="2200" dirty="0" smtClean="0"/>
              <a:t>disminuyeron en un </a:t>
            </a:r>
            <a:r>
              <a:rPr lang="es-MX" sz="2200" dirty="0"/>
              <a:t>92% .</a:t>
            </a:r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888071"/>
              </p:ext>
            </p:extLst>
          </p:nvPr>
        </p:nvGraphicFramePr>
        <p:xfrm>
          <a:off x="395536" y="4005064"/>
          <a:ext cx="8424936" cy="257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/>
                        <a:t>HbA1c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Respuesta completa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Respuesta parcial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No respuesta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8.6</a:t>
                      </a:r>
                      <a:r>
                        <a:rPr lang="es-MX" baseline="0" dirty="0"/>
                        <a:t> a 6.8% </a:t>
                      </a:r>
                    </a:p>
                    <a:p>
                      <a:r>
                        <a:rPr lang="es-MX" baseline="0" dirty="0"/>
                        <a:t>Reducción 26%</a:t>
                      </a:r>
                    </a:p>
                    <a:p>
                      <a:r>
                        <a:rPr lang="es-MX" baseline="0" dirty="0"/>
                        <a:t>En la última evaluación:</a:t>
                      </a:r>
                    </a:p>
                    <a:p>
                      <a:r>
                        <a:rPr lang="es-MX" baseline="0" dirty="0"/>
                        <a:t>HbA1c debajo de 7.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7.9 a 7.0%</a:t>
                      </a:r>
                    </a:p>
                    <a:p>
                      <a:r>
                        <a:rPr lang="es-MX" dirty="0"/>
                        <a:t>Reducción 11.4%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En la última</a:t>
                      </a:r>
                      <a:r>
                        <a:rPr lang="es-MX" baseline="0" dirty="0"/>
                        <a:t> evaluación </a:t>
                      </a:r>
                      <a:r>
                        <a:rPr lang="es-MX" dirty="0"/>
                        <a:t>3 pacientes mostraron un </a:t>
                      </a:r>
                      <a:r>
                        <a:rPr lang="es-MX" dirty="0" smtClean="0"/>
                        <a:t>valor</a:t>
                      </a:r>
                      <a:r>
                        <a:rPr lang="es-MX" baseline="0" dirty="0" smtClean="0"/>
                        <a:t> arriba </a:t>
                      </a:r>
                      <a:r>
                        <a:rPr lang="es-MX" baseline="0" dirty="0"/>
                        <a:t>de 7.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dirty="0"/>
                        <a:t>En</a:t>
                      </a:r>
                      <a:r>
                        <a:rPr lang="es-MX" baseline="0" dirty="0"/>
                        <a:t> los tres grupos se encontró una reducción de 0.87%  en los primeros 3 meses, 1% en el mes 6 y 1.6% en el último seguimiento.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La presencia de </a:t>
            </a:r>
            <a:r>
              <a:rPr lang="es-MX" dirty="0" smtClean="0"/>
              <a:t>títulos bajos de </a:t>
            </a:r>
            <a:r>
              <a:rPr lang="es-MX" dirty="0"/>
              <a:t>IA2 estuvo asociada con una mejor respuesta.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>
              <a:lnSpc>
                <a:spcPct val="150000"/>
              </a:lnSpc>
            </a:pPr>
            <a:r>
              <a:rPr lang="es-MX" dirty="0"/>
              <a:t>El grupo con respuesta completa tenía los títulos más bajos.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Discusión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Estudios previos (con una mediana de seguimiento de </a:t>
            </a:r>
            <a:r>
              <a:rPr lang="es-MX" dirty="0" smtClean="0"/>
              <a:t>19 </a:t>
            </a:r>
            <a:r>
              <a:rPr lang="es-MX" dirty="0"/>
              <a:t>– 30 m) demuestran </a:t>
            </a:r>
            <a:r>
              <a:rPr lang="es-MX" dirty="0" smtClean="0"/>
              <a:t>que el TACH es </a:t>
            </a:r>
            <a:r>
              <a:rPr lang="es-MX" dirty="0"/>
              <a:t>una </a:t>
            </a:r>
            <a:r>
              <a:rPr lang="es-MX" dirty="0" smtClean="0"/>
              <a:t>opción terapéutica para </a:t>
            </a:r>
            <a:r>
              <a:rPr lang="es-MX" dirty="0"/>
              <a:t>el tratamiento de DM1.</a:t>
            </a:r>
          </a:p>
          <a:p>
            <a:endParaRPr lang="es-MX" dirty="0"/>
          </a:p>
          <a:p>
            <a:r>
              <a:rPr lang="es-MX" dirty="0" err="1"/>
              <a:t>Inmunoablación</a:t>
            </a:r>
            <a:r>
              <a:rPr lang="es-MX" dirty="0"/>
              <a:t> y </a:t>
            </a:r>
            <a:r>
              <a:rPr lang="es-MX" dirty="0" smtClean="0"/>
              <a:t>“reinicio” </a:t>
            </a:r>
            <a:r>
              <a:rPr lang="es-MX" dirty="0"/>
              <a:t>debido a la quimioterapia.</a:t>
            </a:r>
          </a:p>
          <a:p>
            <a:endParaRPr lang="es-MX" dirty="0"/>
          </a:p>
          <a:p>
            <a:r>
              <a:rPr lang="es-MX" dirty="0"/>
              <a:t>Aumento de la síntesis de Péptido C </a:t>
            </a:r>
          </a:p>
          <a:p>
            <a:endParaRPr lang="es-MX" dirty="0"/>
          </a:p>
          <a:p>
            <a:r>
              <a:rPr lang="es-MX" dirty="0"/>
              <a:t>I</a:t>
            </a:r>
            <a:r>
              <a:rPr lang="es-MX" dirty="0" smtClean="0"/>
              <a:t>ndependencia </a:t>
            </a:r>
            <a:r>
              <a:rPr lang="es-MX" dirty="0" smtClean="0"/>
              <a:t>de la insulina </a:t>
            </a:r>
            <a:r>
              <a:rPr lang="es-MX" dirty="0" smtClean="0"/>
              <a:t>en </a:t>
            </a:r>
            <a:r>
              <a:rPr lang="es-MX" dirty="0"/>
              <a:t>la mayoría de los pacientes</a:t>
            </a:r>
          </a:p>
          <a:p>
            <a:endParaRPr lang="es-MX" dirty="0"/>
          </a:p>
          <a:p>
            <a:r>
              <a:rPr lang="es-MX" dirty="0"/>
              <a:t>Esquema con dosis bajas de </a:t>
            </a:r>
            <a:r>
              <a:rPr lang="es-MX" dirty="0" err="1"/>
              <a:t>ciclofosfamida</a:t>
            </a:r>
            <a:r>
              <a:rPr lang="es-MX" dirty="0"/>
              <a:t> y </a:t>
            </a:r>
            <a:r>
              <a:rPr lang="es-MX" dirty="0" err="1"/>
              <a:t>fludarabina</a:t>
            </a:r>
            <a:r>
              <a:rPr lang="es-MX" dirty="0"/>
              <a:t> debido a su baja toxicidad y efectividad en enfermedades autoinmunes como anemia </a:t>
            </a:r>
            <a:r>
              <a:rPr lang="es-MX" dirty="0" err="1"/>
              <a:t>aplásica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540568" y="1772817"/>
          <a:ext cx="92377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23528" y="1124744"/>
            <a:ext cx="2232248" cy="1224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Centro médico con experiencia en trasplantes extra hospitalarios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627784" y="116632"/>
            <a:ext cx="2592288" cy="1224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Procedimiento en pacientes como parte de un protocolo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652120" y="332656"/>
            <a:ext cx="2592288" cy="151216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Clínica cercana disponible 24/7 con capacidad de cubrir cualquier necesidad médica de los pacientes</a:t>
            </a:r>
          </a:p>
        </p:txBody>
      </p:sp>
      <p:sp>
        <p:nvSpPr>
          <p:cNvPr id="8" name="7 Flecha arriba"/>
          <p:cNvSpPr/>
          <p:nvPr/>
        </p:nvSpPr>
        <p:spPr>
          <a:xfrm rot="18818037">
            <a:off x="2672402" y="2170192"/>
            <a:ext cx="504056" cy="936104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 rot="21432430">
            <a:off x="3949742" y="1496428"/>
            <a:ext cx="504056" cy="107184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 rot="1963601">
            <a:off x="5412732" y="1877469"/>
            <a:ext cx="504056" cy="85463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20688"/>
            <a:ext cx="7416824" cy="4525963"/>
          </a:xfrm>
        </p:spPr>
        <p:txBody>
          <a:bodyPr>
            <a:normAutofit lnSpcReduction="10000"/>
          </a:bodyPr>
          <a:lstStyle/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MX" dirty="0"/>
              <a:t>Este método debe seguir estudiándose con una cohorte más amplia e incluyendo un grupo control, ya que parece ser capaz de cambiar la historia natural de la DM1.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14861" t="37203" r="47786" b="50000"/>
          <a:stretch/>
        </p:blipFill>
        <p:spPr>
          <a:xfrm>
            <a:off x="467544" y="1124744"/>
            <a:ext cx="4860032" cy="9361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31737" t="33266" r="18454" b="30313"/>
          <a:stretch/>
        </p:blipFill>
        <p:spPr>
          <a:xfrm>
            <a:off x="467544" y="2060848"/>
            <a:ext cx="788195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dirty="0"/>
              <a:t>La Diabetes Mellitus tipo 1 es una enfermedad multifactorial que se produce en sujetos genéticamente susceptibles y se caracteriza por un ataque sobre las células beta de los islotes pancreáticos por anticuerpos.</a:t>
            </a:r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37312"/>
            <a:ext cx="1633114" cy="4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4355976" y="648880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Clin Endocrinol Metab     press.endocrine.org/journal/jcem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0688" y="692696"/>
            <a:ext cx="6707088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El reemplazo de insulina no siempre confiere la regulación metabólica necesaria para evitar complicaciones. </a:t>
            </a:r>
          </a:p>
          <a:p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La preservación de la secreción de insulina se ha convertido en una diana terapéutica y la intervención precoz es crítica.</a:t>
            </a:r>
            <a:endParaRPr lang="es-MX" dirty="0"/>
          </a:p>
        </p:txBody>
      </p:sp>
      <p:pic>
        <p:nvPicPr>
          <p:cNvPr id="2050" name="Picture 2" descr="http://3.bp.blogspot.com/-NBDJYRCVuRY/VlS-Wpfm-LI/AAAAAAAABwU/SrvZMl0NdFw/s1600/p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555776" cy="2630150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1907704" y="653507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Clin Endocrinol Metab     press.endocrine.org/journal/jcem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800" dirty="0"/>
              <a:t>El trasplante autólogo de células madre hematopoyéticas (HSCT) ha sido llevado a cabo en las enfermedades autoinmunes, utilizando el principio de </a:t>
            </a:r>
            <a:r>
              <a:rPr lang="es-ES" sz="2800" dirty="0" smtClean="0"/>
              <a:t>“reeducación inmunológica"</a:t>
            </a:r>
            <a:endParaRPr lang="es-MX" sz="2800" dirty="0"/>
          </a:p>
        </p:txBody>
      </p:sp>
      <p:pic>
        <p:nvPicPr>
          <p:cNvPr id="1026" name="Picture 2" descr="http://www.drugs.com/health-guide/images/205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1"/>
            <a:ext cx="4087014" cy="2951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Material y métodos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/>
              <a:t>Factores de inclusión</a:t>
            </a:r>
          </a:p>
          <a:p>
            <a:pPr>
              <a:buNone/>
            </a:pPr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043608" y="2132856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6165304"/>
            <a:ext cx="403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GAD: descarboxilasa del ácido glutámico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Materiales y métodos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s-ES" dirty="0"/>
              <a:t>El objetivo principal fue determinar la </a:t>
            </a:r>
            <a:r>
              <a:rPr lang="es-ES" u="sng" dirty="0"/>
              <a:t>independencia de insulina a largo plazo y cambios en la hemoglobina glucosilada (HbA1c). </a:t>
            </a:r>
          </a:p>
          <a:p>
            <a:pPr>
              <a:lnSpc>
                <a:spcPct val="170000"/>
              </a:lnSpc>
            </a:pPr>
            <a:endParaRPr lang="es-ES" dirty="0"/>
          </a:p>
          <a:p>
            <a:pPr>
              <a:lnSpc>
                <a:spcPct val="170000"/>
              </a:lnSpc>
            </a:pPr>
            <a:r>
              <a:rPr lang="es-ES" dirty="0"/>
              <a:t>Los objetivos secundarios fueron evaluar la morbilidad procedimiento y la necesidad de hospitalización.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Régimen</a:t>
            </a:r>
            <a:r>
              <a:rPr lang="en-US" dirty="0"/>
              <a:t> de </a:t>
            </a:r>
            <a:r>
              <a:rPr lang="en-US" dirty="0" err="1" smtClean="0"/>
              <a:t>acondicionamiento</a:t>
            </a:r>
            <a:r>
              <a:rPr lang="en-US" dirty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-ciclofosfamida 500 mg/m2/d </a:t>
            </a:r>
            <a:r>
              <a:rPr lang="en-US" dirty="0" err="1" smtClean="0"/>
              <a:t>por</a:t>
            </a:r>
            <a:r>
              <a:rPr lang="en-US" dirty="0" smtClean="0"/>
              <a:t> 4 </a:t>
            </a:r>
            <a:r>
              <a:rPr lang="en-US" dirty="0" err="1" smtClean="0"/>
              <a:t>días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-</a:t>
            </a:r>
            <a:r>
              <a:rPr lang="en-US" dirty="0" err="1" smtClean="0"/>
              <a:t>fludarabina</a:t>
            </a:r>
            <a:r>
              <a:rPr lang="en-US" dirty="0" smtClean="0"/>
              <a:t> 30 mg/m2/d </a:t>
            </a:r>
            <a:r>
              <a:rPr lang="en-US" dirty="0" err="1" smtClean="0"/>
              <a:t>por</a:t>
            </a:r>
            <a:r>
              <a:rPr lang="en-US" dirty="0" smtClean="0"/>
              <a:t> 4 </a:t>
            </a:r>
            <a:r>
              <a:rPr lang="en-US" dirty="0" err="1" smtClean="0"/>
              <a:t>días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</a:t>
            </a:r>
            <a:r>
              <a:rPr lang="en-US" dirty="0" smtClean="0"/>
              <a:t>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total de 2g/m2 y 120 mg/m2 </a:t>
            </a:r>
            <a:r>
              <a:rPr lang="en-US" dirty="0" err="1"/>
              <a:t>respectivamente</a:t>
            </a:r>
            <a:r>
              <a:rPr lang="en-US" dirty="0"/>
              <a:t>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Resultados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Pacientes reclutados: 16</a:t>
            </a:r>
          </a:p>
          <a:p>
            <a:pPr lvl="1"/>
            <a:r>
              <a:rPr lang="es-MX" dirty="0"/>
              <a:t>7 mujeres</a:t>
            </a:r>
          </a:p>
          <a:p>
            <a:pPr lvl="1"/>
            <a:r>
              <a:rPr lang="es-MX" dirty="0"/>
              <a:t>9 hombres</a:t>
            </a:r>
          </a:p>
          <a:p>
            <a:pPr lvl="1"/>
            <a:endParaRPr lang="es-MX" dirty="0"/>
          </a:p>
          <a:p>
            <a:r>
              <a:rPr lang="es-MX" dirty="0" smtClean="0"/>
              <a:t>Mediana </a:t>
            </a:r>
            <a:r>
              <a:rPr lang="es-MX" dirty="0"/>
              <a:t>de anti-GAD 9.42 U/ml</a:t>
            </a:r>
          </a:p>
          <a:p>
            <a:endParaRPr lang="es-MX" dirty="0"/>
          </a:p>
          <a:p>
            <a:r>
              <a:rPr lang="es-MX" dirty="0" smtClean="0"/>
              <a:t>Mediana </a:t>
            </a:r>
            <a:r>
              <a:rPr lang="es-MX" dirty="0"/>
              <a:t>de HbA1c 7.9%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3419872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699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 Trasplante autólogo de células hematopoyéticas en Diabetes Mellitus tipo 1</vt:lpstr>
      <vt:lpstr>PowerPoint Presentation</vt:lpstr>
      <vt:lpstr>PowerPoint Presentation</vt:lpstr>
      <vt:lpstr>PowerPoint Presentation</vt:lpstr>
      <vt:lpstr>PowerPoint Presentation</vt:lpstr>
      <vt:lpstr>Material y métodos</vt:lpstr>
      <vt:lpstr>Materiales y métodos</vt:lpstr>
      <vt:lpstr>PowerPoint Presentation</vt:lpstr>
      <vt:lpstr>Resultados </vt:lpstr>
      <vt:lpstr>PowerPoint Presentation</vt:lpstr>
      <vt:lpstr>PowerPoint Presentation</vt:lpstr>
      <vt:lpstr>Marcadores metabólicos post-trasplante.</vt:lpstr>
      <vt:lpstr>PowerPoint Presentation</vt:lpstr>
      <vt:lpstr>Discusión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aLe.G</dc:creator>
  <cp:lastModifiedBy>Elias Eugenio Gonzalez Lopez</cp:lastModifiedBy>
  <cp:revision>10</cp:revision>
  <dcterms:created xsi:type="dcterms:W3CDTF">2016-03-04T02:18:29Z</dcterms:created>
  <dcterms:modified xsi:type="dcterms:W3CDTF">2016-03-30T20:03:31Z</dcterms:modified>
</cp:coreProperties>
</file>