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CB800-3498-470B-8241-30E8E4ECC91E}" type="datetime1">
              <a:rPr lang="es-MX" smtClean="0"/>
              <a:t>23/08/2016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7A9DC-B55B-4832-B76F-458F47A332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632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A5E9B-CE6D-4B01-B6EB-0B6CBC4CE8FA}" type="datetime1">
              <a:rPr lang="es-MX" smtClean="0"/>
              <a:t>23/08/2016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2EAF3-4730-44DF-A1AB-A3390D4C3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3908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1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560AF9-45BD-40A9-ADAF-42DF7B136310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026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10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1BE97E2-7D6F-48F3-AA28-B67B6E18351E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572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11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EB9AFD-8C2A-4325-A91A-80131155C821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17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12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FD38F17-0B87-4B81-9A1B-B853AC34BA2F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51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13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960300-B496-4411-A5E4-C36ABEC1C583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388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14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0BF3A98-13CC-44E4-A3D0-6E4E021965A6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430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15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34C045-6EFC-4E4D-B467-47DD7DF55735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63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2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661F947-9CF6-4A74-90B7-610997F1D599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949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3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5D0D84-CB17-4E81-810A-683B67DAAA0C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4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FD0A33-4127-4E22-A0DC-6536A8BEBC4B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57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5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5EEB5C2-3E2A-4676-9CA1-BE4D1FF7F565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42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6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8F9FA10-CB19-48DD-9ED2-9B4D8D5886B2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89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7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995618-2F3A-4252-B248-0A059C888594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41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8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6D9D5E-ED6E-408B-9470-BC73B305ABC0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53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2EAF3-4730-44DF-A1AB-A3390D4C31B9}" type="slidenum">
              <a:rPr lang="es-MX" smtClean="0"/>
              <a:t>9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BB240D-7813-4BD4-8AA9-DCAA65AF5061}" type="datetime1">
              <a:rPr lang="es-MX" smtClean="0"/>
              <a:t>23/08/2016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63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AD8F-A0AF-4A4C-A69E-687875670B4C}" type="datetime1">
              <a:rPr lang="es-MX" smtClean="0"/>
              <a:t>23/08/2016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352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98D-2819-477E-8FA2-354578889C9D}" type="datetime1">
              <a:rPr lang="es-MX" smtClean="0"/>
              <a:t>23/08/2016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60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1CCE-26FC-4D27-A79F-E86AE6552D22}" type="datetime1">
              <a:rPr lang="es-MX" smtClean="0"/>
              <a:t>23/08/2016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6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932-D680-41DF-ADE8-E49280407117}" type="datetime1">
              <a:rPr lang="es-MX" smtClean="0"/>
              <a:t>23/08/2016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310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6C4-AF46-48F2-B5D8-B3653AA4BE34}" type="datetime1">
              <a:rPr lang="es-MX" smtClean="0"/>
              <a:t>23/08/2016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88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CE-4696-4246-98E5-4915C83FDB7C}" type="datetime1">
              <a:rPr lang="es-MX" smtClean="0"/>
              <a:t>23/08/2016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17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AB84-9B10-4CB4-918A-D1A45288E32F}" type="datetime1">
              <a:rPr lang="es-MX" smtClean="0"/>
              <a:t>23/08/2016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5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F760-453F-4327-A369-64A72293F953}" type="datetime1">
              <a:rPr lang="es-MX" smtClean="0"/>
              <a:t>23/08/2016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F2F2-A1A9-469D-8284-32F65C8B3D7E}" type="datetime1">
              <a:rPr lang="es-MX" smtClean="0"/>
              <a:t>23/08/2016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22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F30-5D0E-451C-9AF4-8F73F6317B39}" type="datetime1">
              <a:rPr lang="es-MX" smtClean="0"/>
              <a:t>23/08/2016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88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D58A-6DDC-456A-8A61-32910029FA25}" type="datetime1">
              <a:rPr lang="es-MX" smtClean="0"/>
              <a:t>23/08/2016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34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963DFE-559E-40AF-A8E0-200C74A79A02}" type="datetime1">
              <a:rPr lang="es-MX" smtClean="0"/>
              <a:t>23/08/2016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EB178-6EB1-4203-89DF-6C51043AC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55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/>
          <p:cNvCxnSpPr/>
          <p:nvPr/>
        </p:nvCxnSpPr>
        <p:spPr>
          <a:xfrm flipV="1">
            <a:off x="0" y="255163"/>
            <a:ext cx="121920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dhanauranji.files.wordpress.com/2015/02/lazaro_cardenas_inte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5"/>
          <a:stretch/>
        </p:blipFill>
        <p:spPr bwMode="auto">
          <a:xfrm>
            <a:off x="4849016" y="1578600"/>
            <a:ext cx="7342984" cy="52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72216" y="3044280"/>
            <a:ext cx="4047568" cy="769441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+mj-lt"/>
                <a:cs typeface="Mongolian Baiti" panose="03000500000000000000" pitchFamily="66" charset="0"/>
              </a:rPr>
              <a:t>LOS HOSPITALES</a:t>
            </a:r>
          </a:p>
        </p:txBody>
      </p:sp>
      <p:sp>
        <p:nvSpPr>
          <p:cNvPr id="8" name="16 Rectángulo"/>
          <p:cNvSpPr/>
          <p:nvPr/>
        </p:nvSpPr>
        <p:spPr>
          <a:xfrm>
            <a:off x="48894" y="6248400"/>
            <a:ext cx="4327163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>
                <a:solidFill>
                  <a:srgbClr val="FFC000"/>
                </a:solidFill>
                <a:latin typeface="+mj-lt"/>
                <a:cs typeface="Mongolian Baiti" panose="03000500000000000000" pitchFamily="66" charset="0"/>
              </a:rPr>
              <a:t>GUILLERMO</a:t>
            </a:r>
            <a:r>
              <a:rPr lang="es-ES" sz="2800" dirty="0">
                <a:solidFill>
                  <a:srgbClr val="E9B521"/>
                </a:solidFill>
                <a:latin typeface="+mj-lt"/>
                <a:cs typeface="Mongolian Baiti" panose="03000500000000000000" pitchFamily="66" charset="0"/>
              </a:rPr>
              <a:t> FAJARDO ORTIZ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" y="255162"/>
            <a:ext cx="12192000" cy="1569660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s-MX" sz="4800" dirty="0">
                <a:solidFill>
                  <a:schemeClr val="bg1"/>
                </a:solidFill>
                <a:latin typeface="+mj-lt"/>
                <a:cs typeface="Mongolian Baiti" panose="03000500000000000000" pitchFamily="66" charset="0"/>
              </a:rPr>
              <a:t>LA SALUD DURANTE EL CARDENISMO </a:t>
            </a:r>
          </a:p>
          <a:p>
            <a:pPr algn="r"/>
            <a:r>
              <a:rPr lang="es-MX" sz="4800" dirty="0">
                <a:solidFill>
                  <a:srgbClr val="E9B521"/>
                </a:solidFill>
                <a:latin typeface="+mj-lt"/>
                <a:cs typeface="Mongolian Baiti" panose="03000500000000000000" pitchFamily="66" charset="0"/>
              </a:rPr>
              <a:t>(1934 – 1940)</a:t>
            </a:r>
            <a:endParaRPr lang="es-MX" sz="4800" dirty="0">
              <a:solidFill>
                <a:schemeClr val="bg1"/>
              </a:solidFill>
              <a:latin typeface="+mj-lt"/>
              <a:cs typeface="Mongolian Baiti" panose="03000500000000000000" pitchFamily="66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80"/>
            <a:ext cx="2946863" cy="2946863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8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ARCHIVO HISTORICO 1936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5127" y="1510146"/>
            <a:ext cx="6539346" cy="4351337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“Las autoridades federales… crearon los servicios medico-sanitarios”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“En 1936 había 36 unidades en todo México”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10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3" t="34966" r="11959" b="17771"/>
          <a:stretch/>
        </p:blipFill>
        <p:spPr>
          <a:xfrm rot="10800000">
            <a:off x="7175415" y="2224158"/>
            <a:ext cx="4753347" cy="29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7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ICONOS HOSPITALARIOS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Sanatario</a:t>
            </a:r>
            <a:r>
              <a:rPr lang="es-MX" dirty="0"/>
              <a:t> de Tuberculosis</a:t>
            </a:r>
          </a:p>
          <a:p>
            <a:endParaRPr lang="es-MX" dirty="0"/>
          </a:p>
          <a:p>
            <a:r>
              <a:rPr lang="es-MX" dirty="0"/>
              <a:t>Instituto de Salubridad y </a:t>
            </a:r>
          </a:p>
          <a:p>
            <a:pPr marL="0" indent="0">
              <a:buNone/>
            </a:pPr>
            <a:r>
              <a:rPr lang="es-MX" dirty="0"/>
              <a:t>   Enfermedades Tropicales.</a:t>
            </a:r>
          </a:p>
          <a:p>
            <a:endParaRPr lang="es-MX" dirty="0"/>
          </a:p>
          <a:p>
            <a:r>
              <a:rPr lang="es-MX" dirty="0" err="1"/>
              <a:t>Leprocomio</a:t>
            </a:r>
            <a:r>
              <a:rPr lang="es-MX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0" y="1691322"/>
            <a:ext cx="4987637" cy="3491346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0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SERVICIOS MEDICOS PARA FERROCARRILES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Red:</a:t>
            </a:r>
          </a:p>
          <a:p>
            <a:pPr marL="0" indent="0" algn="ctr">
              <a:buNone/>
            </a:pPr>
            <a:r>
              <a:rPr lang="es-MX" dirty="0"/>
              <a:t>Hospital Colonia</a:t>
            </a:r>
          </a:p>
          <a:p>
            <a:pPr marL="0" indent="0" algn="ctr">
              <a:buNone/>
            </a:pPr>
            <a:r>
              <a:rPr lang="es-MX" dirty="0"/>
              <a:t>Hospitales Foráneos</a:t>
            </a:r>
          </a:p>
          <a:p>
            <a:pPr marL="0" indent="0" algn="ctr">
              <a:buNone/>
            </a:pPr>
            <a:r>
              <a:rPr lang="es-MX" dirty="0"/>
              <a:t>Puestos de Socorro</a:t>
            </a:r>
          </a:p>
          <a:p>
            <a:pPr marL="0" indent="0" algn="ctr">
              <a:buNone/>
            </a:pPr>
            <a:r>
              <a:rPr lang="es-MX" dirty="0"/>
              <a:t>Consultorios</a:t>
            </a:r>
          </a:p>
          <a:p>
            <a:pPr marL="0" indent="0" algn="ctr">
              <a:buNone/>
            </a:pPr>
            <a:r>
              <a:rPr lang="es-MX" dirty="0"/>
              <a:t>Vagones Médicos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02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ATENCION MEDICA PEMEX. 1938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52254" y="1953492"/>
            <a:ext cx="7301345" cy="4351337"/>
          </a:xfrm>
        </p:spPr>
        <p:txBody>
          <a:bodyPr numCol="1"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Insuficiente. Fragmentada.</a:t>
            </a:r>
          </a:p>
          <a:p>
            <a:pPr marL="0" indent="0">
              <a:buNone/>
            </a:pPr>
            <a:r>
              <a:rPr lang="es-MX" dirty="0"/>
              <a:t>Renta. Subrogación.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7308" y="1691322"/>
            <a:ext cx="2613928" cy="3962382"/>
          </a:xfrm>
          <a:prstGeom prst="rect">
            <a:avLst/>
          </a:prstGeom>
          <a:solidFill>
            <a:srgbClr val="ECECEC"/>
          </a:solidFill>
          <a:ln w="190500" cap="rnd" cmpd="sng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32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HOSPITALES PRIVADOS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27417" y="1828800"/>
            <a:ext cx="6733309" cy="4351337"/>
          </a:xfrm>
        </p:spPr>
        <p:txBody>
          <a:bodyPr/>
          <a:lstStyle/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Distrito Federal</a:t>
            </a:r>
          </a:p>
          <a:p>
            <a:r>
              <a:rPr lang="es-MX" dirty="0"/>
              <a:t>Estados</a:t>
            </a:r>
          </a:p>
          <a:p>
            <a:r>
              <a:rPr lang="es-MX" dirty="0"/>
              <a:t>Territorios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HOSPITALES PARA EMIGRANTES ESPAÑOLES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marL="0" indent="0" algn="ctr">
              <a:buNone/>
            </a:pPr>
            <a:r>
              <a:rPr lang="es-MX" dirty="0"/>
              <a:t>Pequeños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Varias Ciudades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97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/>
          <a:stretch/>
        </p:blipFill>
        <p:spPr>
          <a:xfrm>
            <a:off x="9324109" y="2634433"/>
            <a:ext cx="2646218" cy="2685711"/>
          </a:xfrm>
          <a:prstGeom prst="rect">
            <a:avLst/>
          </a:prstGeom>
          <a:ln>
            <a:noFill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16</a:t>
            </a:fld>
            <a:endParaRPr lang="es-MX"/>
          </a:p>
        </p:txBody>
      </p:sp>
      <p:pic>
        <p:nvPicPr>
          <p:cNvPr id="5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779" y="195941"/>
            <a:ext cx="2939636" cy="2408096"/>
          </a:xfrm>
          <a:prstGeom prst="rect">
            <a:avLst/>
          </a:prstGeom>
          <a:solidFill>
            <a:srgbClr val="ECECEC"/>
          </a:solidFill>
          <a:ln w="190500" cap="rnd" cmpd="sng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3415" y="195941"/>
            <a:ext cx="4462873" cy="2689588"/>
          </a:xfrm>
          <a:prstGeom prst="rect">
            <a:avLst/>
          </a:prstGeom>
          <a:solidFill>
            <a:srgbClr val="ECECEC"/>
          </a:solidFill>
          <a:ln w="190500" cap="rnd" cmpd="sng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Shape 138"/>
          <p:cNvPicPr preferRelativeResize="0"/>
          <p:nvPr/>
        </p:nvPicPr>
        <p:blipFill rotWithShape="1">
          <a:blip r:embed="rId5">
            <a:alphaModFix/>
          </a:blip>
          <a:srcRect l="3702" t="14879" r="6130" b="5464"/>
          <a:stretch/>
        </p:blipFill>
        <p:spPr>
          <a:xfrm>
            <a:off x="903779" y="2604037"/>
            <a:ext cx="3782416" cy="2716107"/>
          </a:xfrm>
          <a:prstGeom prst="rect">
            <a:avLst/>
          </a:prstGeom>
          <a:solidFill>
            <a:srgbClr val="ECECEC"/>
          </a:solidFill>
          <a:ln w="190500" cap="rnd" cmpd="sng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Shape 144"/>
          <p:cNvPicPr preferRelativeResize="0"/>
          <p:nvPr/>
        </p:nvPicPr>
        <p:blipFill rotWithShape="1">
          <a:blip r:embed="rId6">
            <a:alphaModFix/>
          </a:blip>
          <a:srcRect t="8775"/>
          <a:stretch/>
        </p:blipFill>
        <p:spPr>
          <a:xfrm>
            <a:off x="4686195" y="2885531"/>
            <a:ext cx="3361026" cy="2434613"/>
          </a:xfrm>
          <a:prstGeom prst="rect">
            <a:avLst/>
          </a:prstGeom>
          <a:solidFill>
            <a:srgbClr val="ECECEC"/>
          </a:solidFill>
          <a:ln w="190500" cap="rnd" cmpd="sng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88" y="195940"/>
            <a:ext cx="3664039" cy="2654107"/>
          </a:xfrm>
          <a:prstGeom prst="rect">
            <a:avLst/>
          </a:prstGeom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5929745" y="5593559"/>
            <a:ext cx="604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AMABLE ATENCIÓN.</a:t>
            </a:r>
          </a:p>
        </p:txBody>
      </p:sp>
      <p:pic>
        <p:nvPicPr>
          <p:cNvPr id="9" name="Shape 168"/>
          <p:cNvPicPr preferRelativeResize="0"/>
          <p:nvPr/>
        </p:nvPicPr>
        <p:blipFill rotWithShape="1">
          <a:blip r:embed="rId8">
            <a:alphaModFix/>
          </a:blip>
          <a:srcRect l="18748" t="24155" r="10496" b="2609"/>
          <a:stretch/>
        </p:blipFill>
        <p:spPr>
          <a:xfrm>
            <a:off x="8047220" y="2604037"/>
            <a:ext cx="1748398" cy="2716108"/>
          </a:xfrm>
          <a:prstGeom prst="rect">
            <a:avLst/>
          </a:prstGeom>
          <a:solidFill>
            <a:srgbClr val="ECECEC"/>
          </a:solidFill>
          <a:ln w="88900" cap="sq" cmpd="sng">
            <a:noFill/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5592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MARCOS POLITICOS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Reforma agraria</a:t>
            </a:r>
          </a:p>
          <a:p>
            <a:pPr marL="0" indent="0" algn="ctr">
              <a:buNone/>
            </a:pPr>
            <a:r>
              <a:rPr lang="es-MX" dirty="0"/>
              <a:t>Nacionalización ferrocarriles</a:t>
            </a:r>
          </a:p>
          <a:p>
            <a:pPr marL="0" indent="0" algn="ctr">
              <a:buNone/>
            </a:pPr>
            <a:r>
              <a:rPr lang="es-MX" dirty="0"/>
              <a:t>Protección exiliados españoles</a:t>
            </a:r>
          </a:p>
          <a:p>
            <a:pPr marL="0" indent="0" algn="ctr">
              <a:buNone/>
            </a:pPr>
            <a:r>
              <a:rPr lang="es-MX" dirty="0"/>
              <a:t>Expropiación petrolera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Avances tecno-científicos</a:t>
            </a:r>
          </a:p>
          <a:p>
            <a:pPr marL="0" indent="0" algn="ctr">
              <a:buNone/>
            </a:pPr>
            <a:endParaRPr lang="es-MX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325091" y="4502727"/>
            <a:ext cx="5763491" cy="13855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798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NUMERO HOSPITALES Y CAMAS HOSPITAL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3600" b="1" dirty="0">
                <a:solidFill>
                  <a:srgbClr val="FFC000"/>
                </a:solidFill>
              </a:rPr>
              <a:t>¿</a:t>
            </a:r>
            <a:r>
              <a:rPr lang="es-MX" dirty="0"/>
              <a:t> 20,000 camas </a:t>
            </a:r>
            <a:r>
              <a:rPr lang="es-MX" sz="3600" b="1" dirty="0">
                <a:solidFill>
                  <a:srgbClr val="FFC000"/>
                </a:solidFill>
              </a:rPr>
              <a:t>?</a:t>
            </a:r>
            <a:endParaRPr lang="es-MX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imagenes.neurobsesion.com.s3.amazonaws.com/195camas-hospital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" r="1785" b="7508"/>
          <a:stretch/>
        </p:blipFill>
        <p:spPr bwMode="auto">
          <a:xfrm>
            <a:off x="3042990" y="1524000"/>
            <a:ext cx="6106020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31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LOS PIES Y CABEZAS DE LOS HOSPITALES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Técnica y administrativamente sencillos</a:t>
            </a:r>
          </a:p>
          <a:p>
            <a:pPr marL="0" indent="0" algn="ctr">
              <a:buNone/>
            </a:pPr>
            <a:r>
              <a:rPr lang="es-MX" dirty="0"/>
              <a:t>Equipo e instrumental simples</a:t>
            </a:r>
          </a:p>
          <a:p>
            <a:pPr marL="0" indent="0" algn="ctr">
              <a:buNone/>
            </a:pPr>
            <a:r>
              <a:rPr lang="es-MX" dirty="0"/>
              <a:t>Medicamentos magistrales</a:t>
            </a:r>
          </a:p>
          <a:p>
            <a:pPr marL="0" indent="0" algn="ctr">
              <a:buNone/>
            </a:pPr>
            <a:r>
              <a:rPr lang="es-MX" dirty="0"/>
              <a:t>Médicos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58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TIPO HOSPITALES, RAMA MEDICA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Generales.</a:t>
            </a:r>
          </a:p>
          <a:p>
            <a:r>
              <a:rPr lang="es-MX" dirty="0"/>
              <a:t>Especializados:	manicomios, oftalmológicos, maternidades,</a:t>
            </a:r>
          </a:p>
          <a:p>
            <a:pPr marL="0" indent="0">
              <a:buNone/>
            </a:pPr>
            <a:r>
              <a:rPr lang="es-MX" dirty="0"/>
              <a:t>			urgencias, </a:t>
            </a:r>
            <a:r>
              <a:rPr lang="es-MX" dirty="0" err="1"/>
              <a:t>leprocomios</a:t>
            </a:r>
            <a:r>
              <a:rPr lang="es-MX" dirty="0"/>
              <a:t> 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51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TIPO HOSPITALES, </a:t>
            </a:r>
            <a:br>
              <a:rPr lang="es-MX" b="1" dirty="0">
                <a:solidFill>
                  <a:srgbClr val="FFC000"/>
                </a:solidFill>
              </a:rPr>
            </a:br>
            <a:r>
              <a:rPr lang="es-MX" b="1" dirty="0">
                <a:solidFill>
                  <a:srgbClr val="FFC000"/>
                </a:solidFill>
              </a:rPr>
              <a:t>DISEÑO MEDICO-ARQUITECTONICO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25636" y="1828800"/>
            <a:ext cx="7135090" cy="4351337"/>
          </a:xfrm>
        </p:spPr>
        <p:txBody>
          <a:bodyPr numCol="1"/>
          <a:lstStyle/>
          <a:p>
            <a:pPr algn="ctr"/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Clericales. 	Colonia	</a:t>
            </a:r>
          </a:p>
          <a:p>
            <a:pPr marL="0" indent="0">
              <a:buNone/>
            </a:pPr>
            <a:r>
              <a:rPr lang="es-MX" dirty="0" err="1"/>
              <a:t>Pabellonales</a:t>
            </a:r>
            <a:r>
              <a:rPr lang="es-MX" dirty="0"/>
              <a:t>. Porfirismo	</a:t>
            </a:r>
          </a:p>
          <a:p>
            <a:pPr marL="0" indent="0">
              <a:buNone/>
            </a:pPr>
            <a:r>
              <a:rPr lang="es-MX" dirty="0"/>
              <a:t>Verticales.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21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TIPO HOSPITALES, DEPENDENCIA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Gubernamentales.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Iniciativa Privada.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Militares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Beneficencia Privada.</a:t>
            </a:r>
          </a:p>
        </p:txBody>
      </p:sp>
      <p:pic>
        <p:nvPicPr>
          <p:cNvPr id="4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610" y="1541711"/>
            <a:ext cx="2956843" cy="2173013"/>
          </a:xfrm>
          <a:prstGeom prst="rect">
            <a:avLst/>
          </a:prstGeom>
          <a:solidFill>
            <a:srgbClr val="ECECEC"/>
          </a:solidFill>
          <a:ln w="190500" cap="rnd" cmpd="sng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Shape 150"/>
          <p:cNvPicPr preferRelativeResize="0"/>
          <p:nvPr/>
        </p:nvPicPr>
        <p:blipFill rotWithShape="1">
          <a:blip r:embed="rId4">
            <a:alphaModFix/>
          </a:blip>
          <a:srcRect l="6021" t="7981" r="4772" b="12520"/>
          <a:stretch/>
        </p:blipFill>
        <p:spPr>
          <a:xfrm>
            <a:off x="5286610" y="3883720"/>
            <a:ext cx="2956843" cy="2127423"/>
          </a:xfrm>
          <a:prstGeom prst="rect">
            <a:avLst/>
          </a:prstGeom>
          <a:solidFill>
            <a:srgbClr val="ECECEC"/>
          </a:solidFill>
          <a:ln w="190500" cap="rnd" cmpd="sng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Shape 174"/>
          <p:cNvPicPr preferRelativeResize="0"/>
          <p:nvPr/>
        </p:nvPicPr>
        <p:blipFill rotWithShape="1">
          <a:blip r:embed="rId5">
            <a:alphaModFix/>
          </a:blip>
          <a:srcRect l="23131" t="14848" r="10000" b="12695"/>
          <a:stretch/>
        </p:blipFill>
        <p:spPr>
          <a:xfrm rot="10800000">
            <a:off x="8666018" y="1541712"/>
            <a:ext cx="3006436" cy="2173012"/>
          </a:xfrm>
          <a:prstGeom prst="rect">
            <a:avLst/>
          </a:prstGeom>
          <a:solidFill>
            <a:srgbClr val="ECECEC"/>
          </a:solidFill>
          <a:ln w="88900" cap="sq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18" y="3884114"/>
            <a:ext cx="3006436" cy="2096301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35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C000"/>
                </a:solidFill>
              </a:rPr>
              <a:t>ATENCION A LOS CAMPESINOS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3600" b="1" dirty="0"/>
              <a:t>Servicios Médicos Rurales Cooperativos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2513857"/>
            <a:ext cx="5228534" cy="3176139"/>
          </a:xfrm>
          <a:prstGeom prst="rect">
            <a:avLst/>
          </a:prstGeom>
        </p:spPr>
      </p:pic>
      <p:pic>
        <p:nvPicPr>
          <p:cNvPr id="6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436" y="2513857"/>
            <a:ext cx="5001491" cy="3325149"/>
          </a:xfrm>
          <a:prstGeom prst="rect">
            <a:avLst/>
          </a:prstGeom>
          <a:solidFill>
            <a:srgbClr val="ECECEC"/>
          </a:solidFill>
          <a:ln w="190500" cap="rnd" cmpd="sng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244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2"/>
          <p:cNvPicPr preferRelativeResize="0"/>
          <p:nvPr/>
        </p:nvPicPr>
        <p:blipFill rotWithShape="1">
          <a:blip r:embed="rId3">
            <a:alphaModFix/>
          </a:blip>
          <a:srcRect l="2560" t="3479" r="2695" b="4733"/>
          <a:stretch/>
        </p:blipFill>
        <p:spPr>
          <a:xfrm>
            <a:off x="2128215" y="267602"/>
            <a:ext cx="8719895" cy="5468179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178-6EB1-4203-89DF-6C51043AC5A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49086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TM02892315[[fn=Whisp]]</Template>
  <TotalTime>171</TotalTime>
  <Words>222</Words>
  <Application>Microsoft Office PowerPoint</Application>
  <PresentationFormat>Panorámica</PresentationFormat>
  <Paragraphs>137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Mongolian Baiti</vt:lpstr>
      <vt:lpstr>Wingdings 2</vt:lpstr>
      <vt:lpstr>HDOfficeLightV0</vt:lpstr>
      <vt:lpstr>Presentación de PowerPoint</vt:lpstr>
      <vt:lpstr>MARCOS POLITICOS</vt:lpstr>
      <vt:lpstr>NUMERO HOSPITALES Y CAMAS HOSPITAL</vt:lpstr>
      <vt:lpstr>LOS PIES Y CABEZAS DE LOS HOSPITALES</vt:lpstr>
      <vt:lpstr>TIPO HOSPITALES, RAMA MEDICA</vt:lpstr>
      <vt:lpstr>TIPO HOSPITALES,  DISEÑO MEDICO-ARQUITECTONICO</vt:lpstr>
      <vt:lpstr>TIPO HOSPITALES, DEPENDENCIA</vt:lpstr>
      <vt:lpstr>ATENCION A LOS CAMPESINOS</vt:lpstr>
      <vt:lpstr>Presentación de PowerPoint</vt:lpstr>
      <vt:lpstr>ARCHIVO HISTORICO 1936</vt:lpstr>
      <vt:lpstr>ICONOS HOSPITALARIOS</vt:lpstr>
      <vt:lpstr>SERVICIOS MEDICOS PARA FERROCARRILES</vt:lpstr>
      <vt:lpstr>ATENCION MEDICA PEMEX. 1938</vt:lpstr>
      <vt:lpstr>HOSPITALES PRIVADOS</vt:lpstr>
      <vt:lpstr>HOSPITALES PARA EMIGRANTES ESPAÑOLES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Briseño</dc:creator>
  <cp:lastModifiedBy>Diego Briseño</cp:lastModifiedBy>
  <cp:revision>17</cp:revision>
  <cp:lastPrinted>2016-08-22T19:17:02Z</cp:lastPrinted>
  <dcterms:created xsi:type="dcterms:W3CDTF">2016-08-22T16:23:06Z</dcterms:created>
  <dcterms:modified xsi:type="dcterms:W3CDTF">2016-08-23T17:28:26Z</dcterms:modified>
</cp:coreProperties>
</file>