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32" r:id="rId2"/>
    <p:sldId id="334" r:id="rId3"/>
    <p:sldId id="335" r:id="rId4"/>
    <p:sldId id="336" r:id="rId5"/>
    <p:sldId id="348" r:id="rId6"/>
    <p:sldId id="304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50" r:id="rId15"/>
    <p:sldId id="373" r:id="rId16"/>
    <p:sldId id="268" r:id="rId17"/>
    <p:sldId id="356" r:id="rId18"/>
    <p:sldId id="357" r:id="rId19"/>
    <p:sldId id="371" r:id="rId20"/>
    <p:sldId id="312" r:id="rId21"/>
    <p:sldId id="381" r:id="rId22"/>
    <p:sldId id="382" r:id="rId23"/>
    <p:sldId id="383" r:id="rId24"/>
    <p:sldId id="361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3" r:id="rId34"/>
    <p:sldId id="392" r:id="rId35"/>
    <p:sldId id="309" r:id="rId36"/>
    <p:sldId id="320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1608" autoAdjust="0"/>
  </p:normalViewPr>
  <p:slideViewPr>
    <p:cSldViewPr>
      <p:cViewPr varScale="1">
        <p:scale>
          <a:sx n="102" d="100"/>
          <a:sy n="102" d="100"/>
        </p:scale>
        <p:origin x="-176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E9A5DE-430A-4D75-B765-2A11C530A8C8}" type="doc">
      <dgm:prSet loTypeId="urn:microsoft.com/office/officeart/2005/8/layout/hProcess9" loCatId="process" qsTypeId="urn:microsoft.com/office/officeart/2005/8/quickstyle/simple1" qsCatId="simple" csTypeId="urn:microsoft.com/office/officeart/2005/8/colors/accent3_3" csCatId="accent3" phldr="1"/>
      <dgm:spPr/>
    </dgm:pt>
    <dgm:pt modelId="{2D6593C2-D93A-45AB-A17E-4DADB46E471E}">
      <dgm:prSet phldrT="[Texto]"/>
      <dgm:spPr/>
      <dgm:t>
        <a:bodyPr/>
        <a:lstStyle/>
        <a:p>
          <a:r>
            <a:rPr lang="es-MX" dirty="0" smtClean="0"/>
            <a:t>Identificación temprana</a:t>
          </a:r>
          <a:endParaRPr lang="es-MX" dirty="0"/>
        </a:p>
      </dgm:t>
    </dgm:pt>
    <dgm:pt modelId="{CC9D9CEF-E2C9-4F1A-B157-8903287D26D4}" type="parTrans" cxnId="{1DD63B00-80CB-4D8C-A9B2-26946EB638C2}">
      <dgm:prSet/>
      <dgm:spPr/>
      <dgm:t>
        <a:bodyPr/>
        <a:lstStyle/>
        <a:p>
          <a:endParaRPr lang="es-MX"/>
        </a:p>
      </dgm:t>
    </dgm:pt>
    <dgm:pt modelId="{F47AA04A-536A-404B-9982-27C106BCEEFB}" type="sibTrans" cxnId="{1DD63B00-80CB-4D8C-A9B2-26946EB638C2}">
      <dgm:prSet/>
      <dgm:spPr/>
      <dgm:t>
        <a:bodyPr/>
        <a:lstStyle/>
        <a:p>
          <a:endParaRPr lang="es-MX"/>
        </a:p>
      </dgm:t>
    </dgm:pt>
    <dgm:pt modelId="{0DF7B00F-9C84-4672-98E3-D39D1896413D}">
      <dgm:prSet phldrT="[Texto]"/>
      <dgm:spPr/>
      <dgm:t>
        <a:bodyPr/>
        <a:lstStyle/>
        <a:p>
          <a:r>
            <a:rPr lang="es-MX" dirty="0" smtClean="0"/>
            <a:t>Seguimiento</a:t>
          </a:r>
          <a:endParaRPr lang="es-MX" dirty="0"/>
        </a:p>
      </dgm:t>
    </dgm:pt>
    <dgm:pt modelId="{DBB95272-ADE9-473F-9175-23304606B3D4}" type="parTrans" cxnId="{D872265A-A1F4-4407-8A37-533DDD5858F8}">
      <dgm:prSet/>
      <dgm:spPr/>
      <dgm:t>
        <a:bodyPr/>
        <a:lstStyle/>
        <a:p>
          <a:endParaRPr lang="es-MX"/>
        </a:p>
      </dgm:t>
    </dgm:pt>
    <dgm:pt modelId="{FA749E3E-E747-4FA4-9078-3BB905976423}" type="sibTrans" cxnId="{D872265A-A1F4-4407-8A37-533DDD5858F8}">
      <dgm:prSet/>
      <dgm:spPr/>
      <dgm:t>
        <a:bodyPr/>
        <a:lstStyle/>
        <a:p>
          <a:endParaRPr lang="es-MX"/>
        </a:p>
      </dgm:t>
    </dgm:pt>
    <dgm:pt modelId="{C12E5F98-750B-4736-A5AB-A8F90A423977}">
      <dgm:prSet/>
      <dgm:spPr/>
      <dgm:t>
        <a:bodyPr/>
        <a:lstStyle/>
        <a:p>
          <a:r>
            <a:rPr lang="es-MX" dirty="0" smtClean="0"/>
            <a:t>Factores de riesgo</a:t>
          </a:r>
        </a:p>
      </dgm:t>
    </dgm:pt>
    <dgm:pt modelId="{C8236AB6-14D5-488D-8250-6A93D4D7E6D5}" type="parTrans" cxnId="{F3B499E2-E1C2-4994-A3CB-06765725BDB5}">
      <dgm:prSet/>
      <dgm:spPr/>
      <dgm:t>
        <a:bodyPr/>
        <a:lstStyle/>
        <a:p>
          <a:endParaRPr lang="es-MX"/>
        </a:p>
      </dgm:t>
    </dgm:pt>
    <dgm:pt modelId="{233660C5-DA63-4830-9427-BC8240C125D7}" type="sibTrans" cxnId="{F3B499E2-E1C2-4994-A3CB-06765725BDB5}">
      <dgm:prSet/>
      <dgm:spPr/>
      <dgm:t>
        <a:bodyPr/>
        <a:lstStyle/>
        <a:p>
          <a:endParaRPr lang="es-MX"/>
        </a:p>
      </dgm:t>
    </dgm:pt>
    <dgm:pt modelId="{75FB8CC6-14A8-4763-BB0E-2F7B34CD9074}" type="pres">
      <dgm:prSet presAssocID="{52E9A5DE-430A-4D75-B765-2A11C530A8C8}" presName="CompostProcess" presStyleCnt="0">
        <dgm:presLayoutVars>
          <dgm:dir/>
          <dgm:resizeHandles val="exact"/>
        </dgm:presLayoutVars>
      </dgm:prSet>
      <dgm:spPr/>
    </dgm:pt>
    <dgm:pt modelId="{6D57990B-BB4B-4451-B195-CEC7705BCAF0}" type="pres">
      <dgm:prSet presAssocID="{52E9A5DE-430A-4D75-B765-2A11C530A8C8}" presName="arrow" presStyleLbl="bgShp" presStyleIdx="0" presStyleCnt="1"/>
      <dgm:spPr/>
    </dgm:pt>
    <dgm:pt modelId="{796CD39B-DF23-479A-BB1D-48B2E0969A16}" type="pres">
      <dgm:prSet presAssocID="{52E9A5DE-430A-4D75-B765-2A11C530A8C8}" presName="linearProcess" presStyleCnt="0"/>
      <dgm:spPr/>
    </dgm:pt>
    <dgm:pt modelId="{12596E2B-3512-4EF3-AA30-9FCC9B960176}" type="pres">
      <dgm:prSet presAssocID="{C12E5F98-750B-4736-A5AB-A8F90A42397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72B075-2A4D-433F-9337-21DEFCD610B5}" type="pres">
      <dgm:prSet presAssocID="{233660C5-DA63-4830-9427-BC8240C125D7}" presName="sibTrans" presStyleCnt="0"/>
      <dgm:spPr/>
    </dgm:pt>
    <dgm:pt modelId="{823274A5-B8CB-4B0D-8F06-E35FC1129500}" type="pres">
      <dgm:prSet presAssocID="{2D6593C2-D93A-45AB-A17E-4DADB46E471E}" presName="textNode" presStyleLbl="node1" presStyleIdx="1" presStyleCnt="3">
        <dgm:presLayoutVars>
          <dgm:bulletEnabled val="1"/>
        </dgm:presLayoutVars>
      </dgm:prSet>
      <dgm:spPr/>
    </dgm:pt>
    <dgm:pt modelId="{1D482A03-6A52-4C75-A682-BB692A21400C}" type="pres">
      <dgm:prSet presAssocID="{F47AA04A-536A-404B-9982-27C106BCEEFB}" presName="sibTrans" presStyleCnt="0"/>
      <dgm:spPr/>
    </dgm:pt>
    <dgm:pt modelId="{24C29297-79BF-40A5-ACF7-6AB84CC38CC8}" type="pres">
      <dgm:prSet presAssocID="{0DF7B00F-9C84-4672-98E3-D39D1896413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872265A-A1F4-4407-8A37-533DDD5858F8}" srcId="{52E9A5DE-430A-4D75-B765-2A11C530A8C8}" destId="{0DF7B00F-9C84-4672-98E3-D39D1896413D}" srcOrd="2" destOrd="0" parTransId="{DBB95272-ADE9-473F-9175-23304606B3D4}" sibTransId="{FA749E3E-E747-4FA4-9078-3BB905976423}"/>
    <dgm:cxn modelId="{566B6D8F-B0EF-4EE5-9A84-5AE74AE36A3C}" type="presOf" srcId="{52E9A5DE-430A-4D75-B765-2A11C530A8C8}" destId="{75FB8CC6-14A8-4763-BB0E-2F7B34CD9074}" srcOrd="0" destOrd="0" presId="urn:microsoft.com/office/officeart/2005/8/layout/hProcess9"/>
    <dgm:cxn modelId="{9BB963FD-A041-4A94-B9FD-53AA46FDEEA4}" type="presOf" srcId="{2D6593C2-D93A-45AB-A17E-4DADB46E471E}" destId="{823274A5-B8CB-4B0D-8F06-E35FC1129500}" srcOrd="0" destOrd="0" presId="urn:microsoft.com/office/officeart/2005/8/layout/hProcess9"/>
    <dgm:cxn modelId="{1DD63B00-80CB-4D8C-A9B2-26946EB638C2}" srcId="{52E9A5DE-430A-4D75-B765-2A11C530A8C8}" destId="{2D6593C2-D93A-45AB-A17E-4DADB46E471E}" srcOrd="1" destOrd="0" parTransId="{CC9D9CEF-E2C9-4F1A-B157-8903287D26D4}" sibTransId="{F47AA04A-536A-404B-9982-27C106BCEEFB}"/>
    <dgm:cxn modelId="{CD23DED3-8ABD-43E3-935D-34B70D2AAAA7}" type="presOf" srcId="{0DF7B00F-9C84-4672-98E3-D39D1896413D}" destId="{24C29297-79BF-40A5-ACF7-6AB84CC38CC8}" srcOrd="0" destOrd="0" presId="urn:microsoft.com/office/officeart/2005/8/layout/hProcess9"/>
    <dgm:cxn modelId="{F3B499E2-E1C2-4994-A3CB-06765725BDB5}" srcId="{52E9A5DE-430A-4D75-B765-2A11C530A8C8}" destId="{C12E5F98-750B-4736-A5AB-A8F90A423977}" srcOrd="0" destOrd="0" parTransId="{C8236AB6-14D5-488D-8250-6A93D4D7E6D5}" sibTransId="{233660C5-DA63-4830-9427-BC8240C125D7}"/>
    <dgm:cxn modelId="{BD081093-B79A-4D75-8547-C03215A04515}" type="presOf" srcId="{C12E5F98-750B-4736-A5AB-A8F90A423977}" destId="{12596E2B-3512-4EF3-AA30-9FCC9B960176}" srcOrd="0" destOrd="0" presId="urn:microsoft.com/office/officeart/2005/8/layout/hProcess9"/>
    <dgm:cxn modelId="{DF87A0BA-39C2-4C1A-8D61-3770C5D6A043}" type="presParOf" srcId="{75FB8CC6-14A8-4763-BB0E-2F7B34CD9074}" destId="{6D57990B-BB4B-4451-B195-CEC7705BCAF0}" srcOrd="0" destOrd="0" presId="urn:microsoft.com/office/officeart/2005/8/layout/hProcess9"/>
    <dgm:cxn modelId="{BD46DE14-ECDC-4C8A-BE19-5A291A433B20}" type="presParOf" srcId="{75FB8CC6-14A8-4763-BB0E-2F7B34CD9074}" destId="{796CD39B-DF23-479A-BB1D-48B2E0969A16}" srcOrd="1" destOrd="0" presId="urn:microsoft.com/office/officeart/2005/8/layout/hProcess9"/>
    <dgm:cxn modelId="{90B6DD7A-116B-4BD6-868A-6D013E9E894F}" type="presParOf" srcId="{796CD39B-DF23-479A-BB1D-48B2E0969A16}" destId="{12596E2B-3512-4EF3-AA30-9FCC9B960176}" srcOrd="0" destOrd="0" presId="urn:microsoft.com/office/officeart/2005/8/layout/hProcess9"/>
    <dgm:cxn modelId="{43801B2E-9337-4C1A-834F-C4F4A89420F3}" type="presParOf" srcId="{796CD39B-DF23-479A-BB1D-48B2E0969A16}" destId="{1172B075-2A4D-433F-9337-21DEFCD610B5}" srcOrd="1" destOrd="0" presId="urn:microsoft.com/office/officeart/2005/8/layout/hProcess9"/>
    <dgm:cxn modelId="{C8FA3FA0-A4D7-4E32-ADDA-0FD3AD24FC4A}" type="presParOf" srcId="{796CD39B-DF23-479A-BB1D-48B2E0969A16}" destId="{823274A5-B8CB-4B0D-8F06-E35FC1129500}" srcOrd="2" destOrd="0" presId="urn:microsoft.com/office/officeart/2005/8/layout/hProcess9"/>
    <dgm:cxn modelId="{F309AD76-D3FB-468F-9F7C-AB789986F7AB}" type="presParOf" srcId="{796CD39B-DF23-479A-BB1D-48B2E0969A16}" destId="{1D482A03-6A52-4C75-A682-BB692A21400C}" srcOrd="3" destOrd="0" presId="urn:microsoft.com/office/officeart/2005/8/layout/hProcess9"/>
    <dgm:cxn modelId="{8AA95A91-B58A-47A4-BCF4-4A50B0085B42}" type="presParOf" srcId="{796CD39B-DF23-479A-BB1D-48B2E0969A16}" destId="{24C29297-79BF-40A5-ACF7-6AB84CC38CC8}" srcOrd="4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89EFD-9953-4CFF-8301-202AB1119180}" type="datetimeFigureOut">
              <a:rPr lang="es-MX" smtClean="0"/>
              <a:t>03/08/2016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C5E97-7A7A-4E60-B735-F078A408C83D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4C777-921D-4F6F-B0C6-19164546EE07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77128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3134A-3A9E-46A1-B553-FE51DA43953C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74103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20C4CCB-7472-4DF4-BBD3-A947CC2DFAAE}" type="datetimeFigureOut">
              <a:rPr lang="es-MX" smtClean="0"/>
              <a:pPr/>
              <a:t>03/08/2016</a:t>
            </a:fld>
            <a:endParaRPr lang="es-MX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7A42A5-B58E-4CB6-8047-ABD5AE13303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11" Type="http://schemas.openxmlformats.org/officeDocument/2006/relationships/image" Target="../media/image65.png"/><Relationship Id="rId5" Type="http://schemas.openxmlformats.org/officeDocument/2006/relationships/image" Target="../media/image59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00100" y="2247313"/>
            <a:ext cx="71438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Lesión Renal Aguda</a:t>
            </a:r>
            <a:b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causa de</a:t>
            </a:r>
            <a:b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Renal Crónica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57350" y="4509120"/>
            <a:ext cx="5829300" cy="1199704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Dr. Armando </a:t>
            </a:r>
            <a:r>
              <a:rPr lang="es-MX" sz="2400" b="1" dirty="0" smtClean="0"/>
              <a:t>Vázquez Rangel</a:t>
            </a:r>
          </a:p>
          <a:p>
            <a:pPr algn="ctr"/>
            <a:endParaRPr lang="es-MX" b="1" dirty="0"/>
          </a:p>
          <a:p>
            <a:pPr algn="ctr"/>
            <a:endParaRPr lang="es-MX" b="1" dirty="0"/>
          </a:p>
          <a:p>
            <a:pPr algn="ctr"/>
            <a:r>
              <a:rPr lang="es-MX" sz="1600" b="1" dirty="0" smtClean="0"/>
              <a:t>Grupo Colaborativo AKINMEX</a:t>
            </a:r>
            <a:endParaRPr lang="es-MX" sz="1600" b="1" dirty="0"/>
          </a:p>
        </p:txBody>
      </p:sp>
      <p:sp>
        <p:nvSpPr>
          <p:cNvPr id="48130" name="AutoShape 2" descr="https://col127.afx.ms/att/GetInline.aspx?messageid=87d9bf4d-e9dc-11e4-9144-00215ad5bc86&amp;attindex=0&amp;cp=-1&amp;attdepth=0&amp;imgsrc=cid%3aimage002.png%4001D07DBF.65452440&amp;cid=cc077446a17171b3&amp;shared=1&amp;hm__login=drarmandovazquez&amp;hm__domain=hotmail.com&amp;ip=10.12.220.8&amp;d=d100&amp;mf=0&amp;hm__ts=Fri%2c%2024%20Apr%202015%2020%3a22%3a28%20GMT&amp;st=drarmandovazquez&amp;hm__ha=01_100d022a8eacf06f8ed95ffb4a10f825ca616af25ea13d20eca1881627455433&amp;oneredir=1"/>
          <p:cNvSpPr>
            <a:spLocks noChangeAspect="1" noChangeArrowheads="1"/>
          </p:cNvSpPr>
          <p:nvPr/>
        </p:nvSpPr>
        <p:spPr bwMode="auto">
          <a:xfrm>
            <a:off x="1259683" y="-350838"/>
            <a:ext cx="821531" cy="74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8136" name="Picture 8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8692" y="0"/>
            <a:ext cx="161530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 preferRelativeResize="0"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31887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7909" y="53861"/>
            <a:ext cx="306818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113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9002"/>
            <a:ext cx="7643509" cy="58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6326" y="6381328"/>
            <a:ext cx="4713246" cy="37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49568"/>
          <a:stretch>
            <a:fillRect/>
          </a:stretch>
        </p:blipFill>
        <p:spPr bwMode="auto">
          <a:xfrm>
            <a:off x="467543" y="2195050"/>
            <a:ext cx="4104457" cy="339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951" y="260648"/>
            <a:ext cx="68294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9568"/>
          <a:stretch>
            <a:fillRect/>
          </a:stretch>
        </p:blipFill>
        <p:spPr bwMode="auto">
          <a:xfrm>
            <a:off x="4572000" y="2163291"/>
            <a:ext cx="4075162" cy="336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602" y="6453336"/>
            <a:ext cx="4337164" cy="3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66" y="1412776"/>
            <a:ext cx="839454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67544" y="2204864"/>
            <a:ext cx="8208912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6326" y="6381328"/>
            <a:ext cx="4713246" cy="37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366962"/>
            <a:ext cx="8184180" cy="24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363" y="332656"/>
            <a:ext cx="7153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472" y="6381328"/>
            <a:ext cx="4062960" cy="34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288" y="260648"/>
            <a:ext cx="6067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29396"/>
            <a:ext cx="3000396" cy="24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00174"/>
            <a:ext cx="8162319" cy="476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366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85728"/>
            <a:ext cx="7286676" cy="161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6340296"/>
            <a:ext cx="3348031" cy="19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12" y="2424113"/>
            <a:ext cx="8201744" cy="331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332656"/>
            <a:ext cx="7600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381328"/>
            <a:ext cx="3943325" cy="31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104456" cy="456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16283"/>
            <a:ext cx="4286622" cy="29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9713" y="332656"/>
            <a:ext cx="61245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6378" y="6381328"/>
            <a:ext cx="4291006" cy="35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220" y="1628800"/>
            <a:ext cx="652814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8" y="332656"/>
            <a:ext cx="66770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3358" y="6381328"/>
            <a:ext cx="3038678" cy="35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2" y="2686050"/>
            <a:ext cx="8773898" cy="170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088" y="404664"/>
            <a:ext cx="69818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9982" y="6453336"/>
            <a:ext cx="4631500" cy="2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2984"/>
          <a:stretch/>
        </p:blipFill>
        <p:spPr>
          <a:xfrm>
            <a:off x="448254" y="1556793"/>
            <a:ext cx="8238545" cy="40324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395" t="37408" r="9461" b="44245"/>
          <a:stretch/>
        </p:blipFill>
        <p:spPr>
          <a:xfrm>
            <a:off x="1007603" y="274638"/>
            <a:ext cx="7128793" cy="8640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32040" y="6429384"/>
            <a:ext cx="383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Clin</a:t>
            </a:r>
            <a:r>
              <a:rPr lang="en-US" sz="1400" dirty="0"/>
              <a:t> J Am </a:t>
            </a:r>
            <a:r>
              <a:rPr lang="en-US" sz="1400" dirty="0" err="1"/>
              <a:t>Soc</a:t>
            </a:r>
            <a:r>
              <a:rPr lang="en-US" sz="1400" dirty="0"/>
              <a:t> </a:t>
            </a:r>
            <a:r>
              <a:rPr lang="en-US" sz="1400" dirty="0" err="1" smtClean="0"/>
              <a:t>Nephrol</a:t>
            </a:r>
            <a:r>
              <a:rPr lang="en-US" sz="1400" dirty="0" smtClean="0"/>
              <a:t> 2013;8(9</a:t>
            </a:r>
            <a:r>
              <a:rPr lang="en-US" sz="1400" dirty="0"/>
              <a:t>):1482-93</a:t>
            </a:r>
            <a:endParaRPr lang="es-MX" sz="1400" dirty="0"/>
          </a:p>
        </p:txBody>
      </p:sp>
    </p:spTree>
    <p:extLst>
      <p:ext uri="{BB962C8B-B14F-4D97-AF65-F5344CB8AC3E}">
        <p14:creationId xmlns="" xmlns:p14="http://schemas.microsoft.com/office/powerpoint/2010/main" val="2913636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730" y="327784"/>
            <a:ext cx="4204494" cy="56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63688" y="4581128"/>
            <a:ext cx="10454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240 mil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3310497" y="6084004"/>
            <a:ext cx="8996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30 mil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4464483" y="6093296"/>
            <a:ext cx="8996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20 mil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5616611" y="6093296"/>
            <a:ext cx="8996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38 mil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2787005"/>
            <a:ext cx="76676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8206" y="6453336"/>
            <a:ext cx="5848728" cy="28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r>
              <a:rPr lang="es-MX" dirty="0" smtClean="0"/>
              <a:t>Mortalidad 3m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Mortalidad 12m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Mortalidad 5a</a:t>
            </a:r>
            <a:endParaRPr lang="es-MX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305" y="57150"/>
            <a:ext cx="52101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r>
              <a:rPr lang="es-MX" dirty="0" smtClean="0"/>
              <a:t>1184 </a:t>
            </a:r>
            <a:r>
              <a:rPr lang="es-MX" dirty="0" err="1" smtClean="0"/>
              <a:t>pts</a:t>
            </a:r>
            <a:r>
              <a:rPr lang="es-MX" dirty="0" smtClean="0"/>
              <a:t> pareados tras requerir TSR</a:t>
            </a:r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68101"/>
            <a:ext cx="6192688" cy="3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52022"/>
            <a:ext cx="4032448" cy="31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>
            <a:off x="251520" y="3573016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323528" y="4797152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23528" y="503305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323528" y="5745630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" y="260648"/>
            <a:ext cx="760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6453336"/>
            <a:ext cx="3923928" cy="26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000100" y="1571612"/>
          <a:ext cx="7186634" cy="372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Rectángulo"/>
          <p:cNvSpPr/>
          <p:nvPr/>
        </p:nvSpPr>
        <p:spPr>
          <a:xfrm rot="16200000">
            <a:off x="-617161" y="2974560"/>
            <a:ext cx="2443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AKI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7383894" y="2974560"/>
            <a:ext cx="2443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</a:t>
            </a:r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KD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524000"/>
            <a:ext cx="9174480" cy="5334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76200"/>
            <a:ext cx="9144000" cy="1325563"/>
          </a:xfrm>
          <a:prstGeom prst="rect">
            <a:avLst/>
          </a:prstGeom>
          <a:solidFill>
            <a:srgbClr val="ED7D31">
              <a:alpha val="68000"/>
            </a:srgbClr>
          </a:solidFill>
          <a:ln>
            <a:solidFill>
              <a:srgbClr val="ECA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ahoma"/>
                <a:cs typeface="Tahoma"/>
              </a:rPr>
              <a:t>0by25                   </a:t>
            </a:r>
            <a:r>
              <a:rPr lang="en-US" sz="3600" b="1" dirty="0" smtClean="0">
                <a:latin typeface="Tahoma"/>
                <a:cs typeface="Tahoma"/>
              </a:rPr>
              <a:t> </a:t>
            </a:r>
            <a:r>
              <a:rPr lang="en-US" sz="1600" b="1" i="1" dirty="0">
                <a:latin typeface="Tahoma"/>
                <a:cs typeface="Tahoma"/>
              </a:rPr>
              <a:t>A</a:t>
            </a:r>
            <a:r>
              <a:rPr lang="en-US" sz="1600" b="1" i="1" dirty="0" smtClean="0">
                <a:latin typeface="Tahoma"/>
                <a:cs typeface="Tahoma"/>
              </a:rPr>
              <a:t>n ISN human rights initiative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152400"/>
            <a:ext cx="42645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http</a:t>
            </a:r>
            <a:r>
              <a:rPr lang="en-US" sz="2400" b="1" dirty="0" smtClean="0"/>
              <a:t>://www.0by25.org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69787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704" t="25694" r="21484" b="35417"/>
          <a:stretch>
            <a:fillRect/>
          </a:stretch>
        </p:blipFill>
        <p:spPr bwMode="auto">
          <a:xfrm>
            <a:off x="0" y="3398108"/>
            <a:ext cx="9144000" cy="34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9922" t="40972" r="21093" b="24305"/>
          <a:stretch>
            <a:fillRect/>
          </a:stretch>
        </p:blipFill>
        <p:spPr bwMode="auto">
          <a:xfrm>
            <a:off x="0" y="0"/>
            <a:ext cx="9144000" cy="30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Elipse"/>
          <p:cNvSpPr/>
          <p:nvPr/>
        </p:nvSpPr>
        <p:spPr>
          <a:xfrm>
            <a:off x="357158" y="785794"/>
            <a:ext cx="2143140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2000240"/>
            <a:ext cx="7772400" cy="1829761"/>
          </a:xfrm>
        </p:spPr>
        <p:txBody>
          <a:bodyPr>
            <a:noAutofit/>
          </a:bodyPr>
          <a:lstStyle/>
          <a:p>
            <a:pPr algn="ctr" defTabSz="2193925"/>
            <a:r>
              <a:rPr lang="en-US" sz="3600" b="1" i="1" dirty="0" smtClean="0"/>
              <a:t>Mexican Survey on Current Practices in Acute Kidney </a:t>
            </a:r>
            <a:r>
              <a:rPr lang="en-US" sz="3600" b="1" i="1" dirty="0" smtClean="0"/>
              <a:t>Injury in </a:t>
            </a:r>
            <a:r>
              <a:rPr lang="en-US" sz="3600" b="1" i="1" dirty="0" smtClean="0"/>
              <a:t>Critically Ill Patients</a:t>
            </a:r>
            <a:br>
              <a:rPr lang="en-US" sz="3600" b="1" i="1" dirty="0" smtClean="0"/>
            </a:br>
            <a:r>
              <a:rPr lang="en-US" sz="3600" b="1" i="1" dirty="0" smtClean="0"/>
              <a:t>AKINMEX </a:t>
            </a:r>
            <a:r>
              <a:rPr lang="en-US" sz="3600" b="1" i="1" dirty="0" smtClean="0"/>
              <a:t>Collaborative Group</a:t>
            </a:r>
            <a:endParaRPr lang="es-MX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6400800" cy="953774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Vazquez-Rangel A, </a:t>
            </a:r>
            <a:r>
              <a:rPr lang="en-US" sz="1600" b="1" dirty="0" smtClean="0"/>
              <a:t>Reyes MA</a:t>
            </a:r>
            <a:r>
              <a:rPr lang="en-US" sz="1600" b="1" dirty="0" smtClean="0"/>
              <a:t>, Carrillo JA, Vidal E, </a:t>
            </a:r>
            <a:r>
              <a:rPr lang="en-US" sz="1600" b="1" dirty="0" err="1" smtClean="0"/>
              <a:t>Poblano</a:t>
            </a:r>
            <a:r>
              <a:rPr lang="en-US" sz="1600" b="1" dirty="0" smtClean="0"/>
              <a:t> M.</a:t>
            </a:r>
            <a:endParaRPr lang="es-MX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79" t="12201" r="70105" b="70159"/>
          <a:stretch>
            <a:fillRect/>
          </a:stretch>
        </p:blipFill>
        <p:spPr bwMode="auto">
          <a:xfrm>
            <a:off x="2195736" y="404664"/>
            <a:ext cx="1799509" cy="64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1477" t="12201" r="72148" b="72679"/>
          <a:stretch>
            <a:fillRect/>
          </a:stretch>
        </p:blipFill>
        <p:spPr bwMode="auto">
          <a:xfrm>
            <a:off x="5076056" y="548680"/>
            <a:ext cx="1737538" cy="55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3691" t="39920" r="79531" b="24800"/>
          <a:stretch>
            <a:fillRect/>
          </a:stretch>
        </p:blipFill>
        <p:spPr bwMode="auto">
          <a:xfrm>
            <a:off x="611560" y="332656"/>
            <a:ext cx="673993" cy="78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5340" t="18500" r="78793" b="62600"/>
          <a:stretch>
            <a:fillRect/>
          </a:stretch>
        </p:blipFill>
        <p:spPr bwMode="auto">
          <a:xfrm>
            <a:off x="7607766" y="476672"/>
            <a:ext cx="996682" cy="6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86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704" t="25694" r="21484" b="35417"/>
          <a:stretch>
            <a:fillRect/>
          </a:stretch>
        </p:blipFill>
        <p:spPr bwMode="auto">
          <a:xfrm>
            <a:off x="0" y="3398108"/>
            <a:ext cx="9144000" cy="34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9922" t="40972" r="21093" b="24305"/>
          <a:stretch>
            <a:fillRect/>
          </a:stretch>
        </p:blipFill>
        <p:spPr bwMode="auto">
          <a:xfrm>
            <a:off x="0" y="0"/>
            <a:ext cx="9144000" cy="30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Elipse"/>
          <p:cNvSpPr/>
          <p:nvPr/>
        </p:nvSpPr>
        <p:spPr>
          <a:xfrm>
            <a:off x="3500430" y="785794"/>
            <a:ext cx="2143140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3750" r="32617" b="3750"/>
          <a:stretch>
            <a:fillRect/>
          </a:stretch>
        </p:blipFill>
        <p:spPr bwMode="auto">
          <a:xfrm>
            <a:off x="0" y="142876"/>
            <a:ext cx="916130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Sol"/>
          <p:cNvSpPr/>
          <p:nvPr/>
        </p:nvSpPr>
        <p:spPr>
          <a:xfrm>
            <a:off x="298579" y="503853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Sol"/>
          <p:cNvSpPr/>
          <p:nvPr/>
        </p:nvSpPr>
        <p:spPr>
          <a:xfrm>
            <a:off x="1831910" y="1570653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Sol"/>
          <p:cNvSpPr/>
          <p:nvPr/>
        </p:nvSpPr>
        <p:spPr>
          <a:xfrm>
            <a:off x="4466253" y="3682481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Sol"/>
          <p:cNvSpPr/>
          <p:nvPr/>
        </p:nvSpPr>
        <p:spPr>
          <a:xfrm>
            <a:off x="4767943" y="2603240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Sol"/>
          <p:cNvSpPr/>
          <p:nvPr/>
        </p:nvSpPr>
        <p:spPr>
          <a:xfrm>
            <a:off x="5162938" y="3427444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Sol"/>
          <p:cNvSpPr/>
          <p:nvPr/>
        </p:nvSpPr>
        <p:spPr>
          <a:xfrm>
            <a:off x="4326293" y="4326293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Sol"/>
          <p:cNvSpPr/>
          <p:nvPr/>
        </p:nvSpPr>
        <p:spPr>
          <a:xfrm>
            <a:off x="4030823" y="4777273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Sol"/>
          <p:cNvSpPr/>
          <p:nvPr/>
        </p:nvSpPr>
        <p:spPr>
          <a:xfrm>
            <a:off x="3604725" y="4593771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Sol"/>
          <p:cNvSpPr/>
          <p:nvPr/>
        </p:nvSpPr>
        <p:spPr>
          <a:xfrm>
            <a:off x="8145623" y="4058816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Sol"/>
          <p:cNvSpPr/>
          <p:nvPr/>
        </p:nvSpPr>
        <p:spPr>
          <a:xfrm>
            <a:off x="5778757" y="4696408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Sol"/>
          <p:cNvSpPr/>
          <p:nvPr/>
        </p:nvSpPr>
        <p:spPr>
          <a:xfrm>
            <a:off x="7000892" y="5715016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Sol"/>
          <p:cNvSpPr/>
          <p:nvPr/>
        </p:nvSpPr>
        <p:spPr>
          <a:xfrm>
            <a:off x="4721288" y="4105469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Sol"/>
          <p:cNvSpPr/>
          <p:nvPr/>
        </p:nvSpPr>
        <p:spPr>
          <a:xfrm>
            <a:off x="5436634" y="4895461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Sol"/>
          <p:cNvSpPr/>
          <p:nvPr/>
        </p:nvSpPr>
        <p:spPr>
          <a:xfrm>
            <a:off x="5831630" y="5365102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Sol"/>
          <p:cNvSpPr/>
          <p:nvPr/>
        </p:nvSpPr>
        <p:spPr>
          <a:xfrm>
            <a:off x="4929190" y="4786322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Sol"/>
          <p:cNvSpPr/>
          <p:nvPr/>
        </p:nvSpPr>
        <p:spPr>
          <a:xfrm>
            <a:off x="3000364" y="1142984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Sol"/>
          <p:cNvSpPr/>
          <p:nvPr/>
        </p:nvSpPr>
        <p:spPr>
          <a:xfrm>
            <a:off x="2500298" y="2857496"/>
            <a:ext cx="335902" cy="335902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719357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lIns="76197" tIns="38098" rIns="76197" bIns="38098"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lIns="76197" tIns="38098" rIns="76197" bIns="38098"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97013"/>
            <a:ext cx="8229600" cy="4629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395" t="37408" r="9461" b="44245"/>
          <a:stretch/>
        </p:blipFill>
        <p:spPr>
          <a:xfrm>
            <a:off x="1007604" y="274638"/>
            <a:ext cx="7128793" cy="8640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57752" y="6357958"/>
            <a:ext cx="3842711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b="1" dirty="0" err="1"/>
              <a:t>Clin</a:t>
            </a:r>
            <a:r>
              <a:rPr lang="en-US" sz="1400" b="1" dirty="0"/>
              <a:t> J Am </a:t>
            </a:r>
            <a:r>
              <a:rPr lang="en-US" sz="1400" b="1" dirty="0" err="1"/>
              <a:t>Soc</a:t>
            </a:r>
            <a:r>
              <a:rPr lang="en-US" sz="1400" b="1" dirty="0"/>
              <a:t> </a:t>
            </a:r>
            <a:r>
              <a:rPr lang="en-US" sz="1400" b="1" dirty="0" err="1" smtClean="0"/>
              <a:t>Nephrol</a:t>
            </a:r>
            <a:r>
              <a:rPr lang="en-US" sz="1400" b="1" dirty="0" smtClean="0"/>
              <a:t> 2013;8(9</a:t>
            </a:r>
            <a:r>
              <a:rPr lang="en-US" sz="1400" b="1" dirty="0"/>
              <a:t>):1482-93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xmlns="" val="1182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ortada morelia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335168"/>
            <a:ext cx="9143999" cy="15408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16914" y="1072426"/>
            <a:ext cx="4464236" cy="5010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328" dirty="0">
                <a:solidFill>
                  <a:schemeClr val="bg1"/>
                </a:solidFill>
                <a:latin typeface="Arial"/>
                <a:cs typeface="Arial"/>
              </a:rPr>
              <a:t>Curso-Taller</a:t>
            </a:r>
          </a:p>
          <a:p>
            <a:r>
              <a:rPr lang="es-ES" sz="1328" b="1" dirty="0">
                <a:solidFill>
                  <a:schemeClr val="bg1"/>
                </a:solidFill>
                <a:latin typeface="Arial"/>
                <a:cs typeface="Arial"/>
              </a:rPr>
              <a:t>    AKI y CRRT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0"/>
            <a:ext cx="9144000" cy="304181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152744" y="4364409"/>
            <a:ext cx="1751744" cy="41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08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Dr. Víctor Rubén Cervera Saldaña</a:t>
            </a:r>
          </a:p>
          <a:p>
            <a:pPr algn="ctr"/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Presidente del Instituto Mexicano de Investigaciones Nefrológicas</a:t>
            </a:r>
          </a:p>
        </p:txBody>
      </p:sp>
      <p:pic>
        <p:nvPicPr>
          <p:cNvPr id="21" name="Imagen 2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6546" y="5004436"/>
            <a:ext cx="1593769" cy="3187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3339979" y="4364409"/>
            <a:ext cx="2477850" cy="41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08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Dr. Manuel Poblano Morales</a:t>
            </a:r>
          </a:p>
          <a:p>
            <a:pPr algn="ctr"/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Presidente del Colegio Mexicano</a:t>
            </a:r>
          </a:p>
          <a:p>
            <a:pPr algn="ctr"/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Medicina Crítica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965484" y="4364551"/>
            <a:ext cx="2314682" cy="41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08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Dr. Armando Vázquez Rangel</a:t>
            </a:r>
          </a:p>
          <a:p>
            <a:pPr algn="ctr"/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Comité Coordinador del Grupo Colaborativo “</a:t>
            </a:r>
            <a:r>
              <a:rPr lang="es-ES" sz="708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Acute</a:t>
            </a:r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708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Kidney</a:t>
            </a:r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708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Injury</a:t>
            </a:r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Network in </a:t>
            </a:r>
            <a:r>
              <a:rPr lang="es-ES" sz="708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Mexico</a:t>
            </a:r>
            <a:r>
              <a:rPr lang="es-ES" sz="708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512181" y="1388590"/>
            <a:ext cx="4227439" cy="991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844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Constancia</a:t>
            </a:r>
            <a:endParaRPr lang="es-ES" sz="5844" dirty="0">
              <a:solidFill>
                <a:schemeClr val="accent1">
                  <a:lumMod val="75000"/>
                </a:schemeClr>
              </a:solidFill>
              <a:latin typeface="HelveticaNeue BoldCond"/>
              <a:cs typeface="HelveticaNeue BoldCond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3857870" y="1339045"/>
            <a:ext cx="1470274" cy="255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62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Otorgan la presente</a:t>
            </a:r>
            <a:endParaRPr lang="es-ES" sz="1062" dirty="0">
              <a:solidFill>
                <a:schemeClr val="bg1">
                  <a:lumMod val="50000"/>
                </a:schemeClr>
              </a:solidFill>
              <a:latin typeface="HelveticaNeue BoldCond"/>
              <a:cs typeface="HelveticaNeue BoldCond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848902" y="2922005"/>
            <a:ext cx="5468789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4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Por su participación como "asistente" </a:t>
            </a:r>
            <a:r>
              <a:rPr lang="es-ES" sz="124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 Curso − Taller AKI y CRRT</a:t>
            </a:r>
          </a:p>
          <a:p>
            <a:pPr algn="ctr"/>
            <a:r>
              <a:rPr lang="es-ES" sz="124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Colaborativo AKINMEX</a:t>
            </a:r>
          </a:p>
          <a:p>
            <a:pPr algn="ctr"/>
            <a:endParaRPr lang="es-ES" sz="124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s-ES" sz="124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Lugar: </a:t>
            </a:r>
          </a:p>
          <a:p>
            <a:pPr algn="ctr"/>
            <a:r>
              <a:rPr lang="es-ES" sz="124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Fecha: </a:t>
            </a:r>
            <a:endParaRPr lang="es-ES" sz="1240" b="1" dirty="0">
              <a:solidFill>
                <a:srgbClr val="7F7F7F"/>
              </a:solidFill>
              <a:latin typeface="Arial"/>
              <a:cs typeface="Arial"/>
            </a:endParaRPr>
          </a:p>
          <a:p>
            <a:pPr algn="ctr"/>
            <a:r>
              <a:rPr lang="es-ES" sz="124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Duración: </a:t>
            </a:r>
            <a:r>
              <a:rPr lang="es-ES" sz="1240" b="1" dirty="0">
                <a:solidFill>
                  <a:srgbClr val="7F7F7F"/>
                </a:solidFill>
                <a:latin typeface="Arial"/>
                <a:cs typeface="Arial"/>
              </a:rPr>
              <a:t>8 </a:t>
            </a:r>
            <a:r>
              <a:rPr lang="es-ES" sz="1240" b="1" dirty="0" err="1">
                <a:solidFill>
                  <a:srgbClr val="7F7F7F"/>
                </a:solidFill>
                <a:latin typeface="Arial"/>
                <a:cs typeface="Arial"/>
              </a:rPr>
              <a:t>hrs</a:t>
            </a:r>
            <a:endParaRPr lang="es-ES" sz="124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055" y="2756812"/>
            <a:ext cx="5015238" cy="33735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1919268" y="2614875"/>
            <a:ext cx="352982" cy="28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40" b="1" dirty="0">
                <a:solidFill>
                  <a:srgbClr val="7F7F7F"/>
                </a:solidFill>
                <a:latin typeface="Arial"/>
                <a:cs typeface="Arial"/>
              </a:rPr>
              <a:t>A:</a:t>
            </a:r>
            <a:endParaRPr lang="es-ES" sz="1240" dirty="0">
              <a:solidFill>
                <a:srgbClr val="7F7F7F"/>
              </a:solidFill>
            </a:endParaRPr>
          </a:p>
        </p:txBody>
      </p:sp>
      <p:pic>
        <p:nvPicPr>
          <p:cNvPr id="3" name="Imagen 2" descr="logo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2393" y="198450"/>
            <a:ext cx="2814403" cy="1405217"/>
          </a:xfrm>
          <a:prstGeom prst="rect">
            <a:avLst/>
          </a:prstGeom>
        </p:spPr>
      </p:pic>
      <p:pic>
        <p:nvPicPr>
          <p:cNvPr id="5" name="Imagen 4" descr="logo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79" y="368161"/>
            <a:ext cx="2485779" cy="1241136"/>
          </a:xfrm>
          <a:prstGeom prst="rect">
            <a:avLst/>
          </a:prstGeom>
        </p:spPr>
      </p:pic>
      <p:pic>
        <p:nvPicPr>
          <p:cNvPr id="9" name="Imagen 8" descr="logo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208" y="194022"/>
            <a:ext cx="2481247" cy="1238874"/>
          </a:xfrm>
          <a:prstGeom prst="rect">
            <a:avLst/>
          </a:prstGeom>
        </p:spPr>
      </p:pic>
      <p:pic>
        <p:nvPicPr>
          <p:cNvPr id="11" name="Imagen 10" descr="logo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6630" y="257060"/>
            <a:ext cx="2509445" cy="1252953"/>
          </a:xfrm>
          <a:prstGeom prst="rect">
            <a:avLst/>
          </a:prstGeom>
        </p:spPr>
      </p:pic>
      <p:pic>
        <p:nvPicPr>
          <p:cNvPr id="33" name="Imagen 3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99668" y="5004436"/>
            <a:ext cx="1593769" cy="31875"/>
          </a:xfrm>
          <a:prstGeom prst="rect">
            <a:avLst/>
          </a:prstGeom>
        </p:spPr>
      </p:pic>
      <p:pic>
        <p:nvPicPr>
          <p:cNvPr id="34" name="Imagen 3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11" y="5004436"/>
            <a:ext cx="1593769" cy="318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994" y="4583597"/>
            <a:ext cx="874333" cy="9768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921" y="4561218"/>
            <a:ext cx="917812" cy="7120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3853" y="4494069"/>
            <a:ext cx="740112" cy="8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6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704" t="25694" r="21484" b="35417"/>
          <a:stretch>
            <a:fillRect/>
          </a:stretch>
        </p:blipFill>
        <p:spPr bwMode="auto">
          <a:xfrm>
            <a:off x="0" y="3398108"/>
            <a:ext cx="9144000" cy="34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9922" t="40972" r="21093" b="24305"/>
          <a:stretch>
            <a:fillRect/>
          </a:stretch>
        </p:blipFill>
        <p:spPr bwMode="auto">
          <a:xfrm>
            <a:off x="0" y="0"/>
            <a:ext cx="9144000" cy="30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Elipse"/>
          <p:cNvSpPr/>
          <p:nvPr/>
        </p:nvSpPr>
        <p:spPr>
          <a:xfrm>
            <a:off x="6643702" y="785794"/>
            <a:ext cx="2143140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3" y="260648"/>
            <a:ext cx="57435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216" y="1988840"/>
            <a:ext cx="7703208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611560" y="2917440"/>
            <a:ext cx="7540058" cy="451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611560" y="4345226"/>
            <a:ext cx="7540058" cy="451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611560" y="5569362"/>
            <a:ext cx="7540058" cy="451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3160" y="6453336"/>
            <a:ext cx="2982686" cy="2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2699792" y="1772816"/>
            <a:ext cx="3600000" cy="360000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AKINMEX</a:t>
            </a:r>
            <a:endParaRPr lang="es-MX" dirty="0"/>
          </a:p>
        </p:txBody>
      </p:sp>
      <p:sp>
        <p:nvSpPr>
          <p:cNvPr id="5" name="4 Elipse"/>
          <p:cNvSpPr/>
          <p:nvPr/>
        </p:nvSpPr>
        <p:spPr>
          <a:xfrm>
            <a:off x="2123928" y="4293096"/>
            <a:ext cx="1800000" cy="1800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076256" y="4293096"/>
            <a:ext cx="1800000" cy="1800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2123728" y="1124744"/>
            <a:ext cx="1800000" cy="1800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5076056" y="1124944"/>
            <a:ext cx="1800000" cy="1800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3691" t="39920" r="79531" b="24800"/>
          <a:stretch>
            <a:fillRect/>
          </a:stretch>
        </p:blipFill>
        <p:spPr bwMode="auto">
          <a:xfrm>
            <a:off x="2483768" y="1412776"/>
            <a:ext cx="1052724" cy="123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579" t="12201" r="70105" b="70159"/>
          <a:stretch>
            <a:fillRect/>
          </a:stretch>
        </p:blipFill>
        <p:spPr bwMode="auto">
          <a:xfrm>
            <a:off x="5129704" y="1690776"/>
            <a:ext cx="1727502" cy="62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5340" t="18500" r="78793" b="62600"/>
          <a:stretch>
            <a:fillRect/>
          </a:stretch>
        </p:blipFill>
        <p:spPr bwMode="auto">
          <a:xfrm>
            <a:off x="2267744" y="4724944"/>
            <a:ext cx="1431788" cy="94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l="1477" t="12201" r="72148" b="72679"/>
          <a:stretch>
            <a:fillRect/>
          </a:stretch>
        </p:blipFill>
        <p:spPr bwMode="auto">
          <a:xfrm>
            <a:off x="5167114" y="4940968"/>
            <a:ext cx="1656184" cy="52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3074634" y="2967335"/>
            <a:ext cx="299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AKINMEX</a:t>
            </a:r>
            <a:endParaRPr lang="es-MX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Hospitales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sz="2000" dirty="0" smtClean="0"/>
              <a:t>INC Ignacio Chávez</a:t>
            </a:r>
            <a:endParaRPr lang="es-MX" sz="2000" dirty="0" smtClean="0"/>
          </a:p>
          <a:p>
            <a:r>
              <a:rPr lang="es-MX" sz="2000" dirty="0" smtClean="0"/>
              <a:t>INN Salvador </a:t>
            </a:r>
            <a:r>
              <a:rPr lang="es-MX" sz="2000" dirty="0" err="1" smtClean="0"/>
              <a:t>Zubirán</a:t>
            </a:r>
            <a:endParaRPr lang="es-MX" sz="2000" dirty="0" smtClean="0"/>
          </a:p>
          <a:p>
            <a:r>
              <a:rPr lang="es-MX" sz="2000" dirty="0" smtClean="0"/>
              <a:t>CMN Siglo XXI</a:t>
            </a:r>
          </a:p>
          <a:p>
            <a:r>
              <a:rPr lang="es-MX" sz="2000" dirty="0" smtClean="0"/>
              <a:t>CMN </a:t>
            </a:r>
            <a:r>
              <a:rPr lang="es-MX" sz="2000" dirty="0" smtClean="0"/>
              <a:t>La Raza</a:t>
            </a:r>
          </a:p>
          <a:p>
            <a:r>
              <a:rPr lang="es-MX" sz="2000" dirty="0" smtClean="0"/>
              <a:t>CMN 20 Noviembre</a:t>
            </a:r>
          </a:p>
          <a:p>
            <a:r>
              <a:rPr lang="es-MX" sz="2000" dirty="0" smtClean="0"/>
              <a:t>Hospital </a:t>
            </a:r>
            <a:r>
              <a:rPr lang="es-MX" sz="2000" dirty="0" smtClean="0"/>
              <a:t>Central </a:t>
            </a:r>
            <a:r>
              <a:rPr lang="es-MX" sz="2000" dirty="0" smtClean="0"/>
              <a:t>Militar</a:t>
            </a:r>
          </a:p>
          <a:p>
            <a:r>
              <a:rPr lang="es-MX" sz="2000" dirty="0" smtClean="0"/>
              <a:t>Hospital </a:t>
            </a:r>
            <a:r>
              <a:rPr lang="es-MX" sz="2000" dirty="0" smtClean="0"/>
              <a:t>Juárez</a:t>
            </a:r>
          </a:p>
          <a:p>
            <a:r>
              <a:rPr lang="es-MX" sz="2000" dirty="0" smtClean="0"/>
              <a:t>Hospital </a:t>
            </a:r>
            <a:r>
              <a:rPr lang="es-MX" sz="2000" dirty="0" smtClean="0"/>
              <a:t>General </a:t>
            </a:r>
            <a:r>
              <a:rPr lang="es-MX" sz="2000" dirty="0" smtClean="0"/>
              <a:t>México</a:t>
            </a:r>
            <a:endParaRPr lang="es-MX" sz="2000" dirty="0" smtClean="0"/>
          </a:p>
          <a:p>
            <a:r>
              <a:rPr lang="es-MX" sz="2000" dirty="0" smtClean="0"/>
              <a:t>Hospital </a:t>
            </a:r>
            <a:r>
              <a:rPr lang="es-MX" sz="2000" dirty="0" smtClean="0"/>
              <a:t>Central Sur PEMEX</a:t>
            </a:r>
          </a:p>
          <a:p>
            <a:r>
              <a:rPr lang="es-MX" sz="2000" dirty="0" smtClean="0"/>
              <a:t>Hospital </a:t>
            </a:r>
            <a:r>
              <a:rPr lang="es-MX" sz="2000" dirty="0" smtClean="0"/>
              <a:t>Español</a:t>
            </a:r>
          </a:p>
          <a:p>
            <a:r>
              <a:rPr lang="es-MX" sz="2000" dirty="0" smtClean="0"/>
              <a:t>Centro Médico </a:t>
            </a:r>
            <a:r>
              <a:rPr lang="es-MX" sz="2000" dirty="0" smtClean="0"/>
              <a:t>ABC</a:t>
            </a:r>
          </a:p>
          <a:p>
            <a:r>
              <a:rPr lang="es-MX" sz="2000" dirty="0" smtClean="0"/>
              <a:t>Grupo Ángeles</a:t>
            </a:r>
            <a:endParaRPr lang="es-MX" sz="2000" dirty="0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286248" y="1444294"/>
            <a:ext cx="4400553" cy="3941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CMN Occidente </a:t>
            </a:r>
            <a:r>
              <a:rPr lang="es-MX" sz="1900" dirty="0" err="1" smtClean="0"/>
              <a:t>Gdl</a:t>
            </a:r>
            <a:endParaRPr lang="es-MX" sz="1900" dirty="0" smtClean="0"/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Hospital Civil de </a:t>
            </a:r>
            <a:r>
              <a:rPr lang="es-MX" sz="1900" dirty="0" err="1" smtClean="0"/>
              <a:t>Gdl</a:t>
            </a:r>
            <a:endParaRPr lang="es-MX" sz="1900" dirty="0" smtClean="0"/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UMAE 34 de Monterrey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UMAE 25 de Monterrey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Hospital Universitario Monterrey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Hospital Civil de Morelia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Hospital Central San Luis Potosí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Hospital TEC 100 Querétaro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s-MX" sz="1900" dirty="0" smtClean="0"/>
              <a:t>ISSEMYM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La información actual soporta la progresión de </a:t>
            </a:r>
            <a:r>
              <a:rPr lang="es-MX" dirty="0" smtClean="0"/>
              <a:t>LRA </a:t>
            </a:r>
            <a:r>
              <a:rPr lang="es-MX" dirty="0" smtClean="0"/>
              <a:t>hacia ERC</a:t>
            </a:r>
          </a:p>
          <a:p>
            <a:r>
              <a:rPr lang="es-MX" dirty="0" smtClean="0"/>
              <a:t>La relación de causalidad es altamente sugestiva</a:t>
            </a:r>
            <a:endParaRPr lang="es-MX" dirty="0" smtClean="0"/>
          </a:p>
          <a:p>
            <a:r>
              <a:rPr lang="es-MX" dirty="0" smtClean="0"/>
              <a:t>El impacto de esta relación en los sistemas de salud es alto</a:t>
            </a:r>
          </a:p>
          <a:p>
            <a:r>
              <a:rPr lang="es-MX" dirty="0" smtClean="0"/>
              <a:t>La medidas de prevención p</a:t>
            </a:r>
            <a:r>
              <a:rPr lang="es-MX" dirty="0" smtClean="0"/>
              <a:t>rimarias, secundarias y terciarias deben ser implementadas para reducir riesgo de progresión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Gracias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955" r="23524"/>
          <a:stretch/>
        </p:blipFill>
        <p:spPr>
          <a:xfrm>
            <a:off x="1907704" y="275732"/>
            <a:ext cx="5358534" cy="58504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66192" y="6381328"/>
            <a:ext cx="292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Kidney </a:t>
            </a:r>
            <a:r>
              <a:rPr lang="en-US" dirty="0" err="1" smtClean="0"/>
              <a:t>Int</a:t>
            </a:r>
            <a:r>
              <a:rPr lang="en-US" dirty="0" smtClean="0"/>
              <a:t> 2013;84(3</a:t>
            </a:r>
            <a:r>
              <a:rPr lang="en-US" dirty="0"/>
              <a:t>):457-67</a:t>
            </a:r>
            <a:endParaRPr lang="es-MX" dirty="0"/>
          </a:p>
        </p:txBody>
      </p:sp>
    </p:spTree>
    <p:extLst>
      <p:ext uri="{BB962C8B-B14F-4D97-AF65-F5344CB8AC3E}">
        <p14:creationId xmlns="" xmlns:p14="http://schemas.microsoft.com/office/powerpoint/2010/main" val="37586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349348"/>
            <a:ext cx="5688631" cy="59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1643042" y="4143380"/>
            <a:ext cx="6000792" cy="2143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Fuerza</a:t>
            </a:r>
            <a:r>
              <a:rPr lang="en-US" b="1" dirty="0" smtClean="0"/>
              <a:t> de </a:t>
            </a:r>
            <a:r>
              <a:rPr lang="en-US" b="1" dirty="0" err="1" smtClean="0"/>
              <a:t>asociación</a:t>
            </a:r>
            <a:endParaRPr lang="en-US" b="1" dirty="0" smtClean="0"/>
          </a:p>
          <a:p>
            <a:r>
              <a:rPr lang="en-US" b="1" dirty="0" err="1" smtClean="0"/>
              <a:t>Consistencia</a:t>
            </a:r>
            <a:endParaRPr lang="en-US" b="1" dirty="0" smtClean="0"/>
          </a:p>
          <a:p>
            <a:r>
              <a:rPr lang="en-US" b="1" dirty="0" err="1" smtClean="0"/>
              <a:t>Temporalidad</a:t>
            </a:r>
            <a:endParaRPr lang="en-US" b="1" dirty="0" smtClean="0"/>
          </a:p>
          <a:p>
            <a:r>
              <a:rPr lang="en-US" b="1" dirty="0" err="1" smtClean="0"/>
              <a:t>Gradiente</a:t>
            </a:r>
            <a:r>
              <a:rPr lang="en-US" b="1" dirty="0" smtClean="0"/>
              <a:t> </a:t>
            </a:r>
            <a:r>
              <a:rPr lang="en-US" b="1" dirty="0" err="1" smtClean="0"/>
              <a:t>biológico</a:t>
            </a:r>
            <a:endParaRPr lang="en-US" b="1" dirty="0" smtClean="0"/>
          </a:p>
          <a:p>
            <a:r>
              <a:rPr lang="en-US" b="1" dirty="0" err="1" smtClean="0"/>
              <a:t>Coherencia</a:t>
            </a:r>
            <a:endParaRPr lang="en-US" b="1" dirty="0" smtClean="0"/>
          </a:p>
          <a:p>
            <a:r>
              <a:rPr lang="en-US" b="1" dirty="0" err="1" smtClean="0"/>
              <a:t>Plausibilidad</a:t>
            </a:r>
            <a:endParaRPr lang="en-US" b="1" dirty="0" smtClean="0"/>
          </a:p>
          <a:p>
            <a:r>
              <a:rPr lang="en-US" b="1" dirty="0" smtClean="0"/>
              <a:t>Experimental</a:t>
            </a:r>
            <a:endParaRPr lang="en-US" dirty="0"/>
          </a:p>
          <a:p>
            <a:r>
              <a:rPr lang="en-US" b="1" dirty="0" err="1" smtClean="0"/>
              <a:t>Analogía</a:t>
            </a:r>
            <a:endParaRPr lang="en-US" b="1" dirty="0" smtClean="0"/>
          </a:p>
          <a:p>
            <a:r>
              <a:rPr lang="en-US" b="1" dirty="0" err="1" smtClean="0"/>
              <a:t>Especificidad</a:t>
            </a:r>
            <a:endParaRPr lang="en-US" b="1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Causalidad (Bradford Hill)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Meta-análisis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8" y="2513261"/>
            <a:ext cx="8391837" cy="29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013" y="260648"/>
            <a:ext cx="74199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483768" y="2708920"/>
            <a:ext cx="1368152" cy="2736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6326" y="6381328"/>
            <a:ext cx="4713246" cy="37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54014"/>
            <a:ext cx="8352928" cy="393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013" y="260648"/>
            <a:ext cx="74199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6732240" y="2492896"/>
            <a:ext cx="2016224" cy="360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6326" y="6381328"/>
            <a:ext cx="4713246" cy="37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2234</TotalTime>
  <Words>313</Words>
  <Application>Microsoft Office PowerPoint</Application>
  <PresentationFormat>Presentación en pantalla (4:3)</PresentationFormat>
  <Paragraphs>94</Paragraphs>
  <Slides>36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Concurrencia</vt:lpstr>
      <vt:lpstr>Lesión Renal Aguda como causa de Enfermedad Renal Crónica</vt:lpstr>
      <vt:lpstr>Diapositiva 2</vt:lpstr>
      <vt:lpstr>Diapositiva 3</vt:lpstr>
      <vt:lpstr>Diapositiva 4</vt:lpstr>
      <vt:lpstr>Diapositiva 5</vt:lpstr>
      <vt:lpstr>Causalidad (Bradford Hill)</vt:lpstr>
      <vt:lpstr>Meta-análisis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0by25                    An ISN human rights initiative</vt:lpstr>
      <vt:lpstr>Diapositiva 26</vt:lpstr>
      <vt:lpstr>Mexican Survey on Current Practices in Acute Kidney Injury in Critically Ill Patients AKINMEX Collaborative Group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Hospitales</vt:lpstr>
      <vt:lpstr>Conclusiones</vt:lpstr>
      <vt:lpstr>Gracias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armando</dc:creator>
  <cp:lastModifiedBy>Dr_Armando</cp:lastModifiedBy>
  <cp:revision>77</cp:revision>
  <dcterms:created xsi:type="dcterms:W3CDTF">2014-07-02T03:21:35Z</dcterms:created>
  <dcterms:modified xsi:type="dcterms:W3CDTF">2016-08-03T23:04:47Z</dcterms:modified>
</cp:coreProperties>
</file>