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xlsm" ContentType="application/vnd.ms-excel.sheet.macroEnabled.12"/>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4" r:id="rId2"/>
    <p:sldId id="283" r:id="rId3"/>
    <p:sldId id="290" r:id="rId4"/>
    <p:sldId id="291" r:id="rId5"/>
    <p:sldId id="289" r:id="rId6"/>
    <p:sldId id="275" r:id="rId7"/>
    <p:sldId id="276" r:id="rId8"/>
    <p:sldId id="277" r:id="rId9"/>
    <p:sldId id="278" r:id="rId10"/>
    <p:sldId id="257" r:id="rId11"/>
    <p:sldId id="258" r:id="rId12"/>
    <p:sldId id="259" r:id="rId13"/>
    <p:sldId id="260" r:id="rId14"/>
    <p:sldId id="261" r:id="rId15"/>
    <p:sldId id="262" r:id="rId16"/>
    <p:sldId id="263" r:id="rId17"/>
    <p:sldId id="292" r:id="rId18"/>
    <p:sldId id="266" r:id="rId19"/>
    <p:sldId id="265" r:id="rId20"/>
    <p:sldId id="267" r:id="rId21"/>
    <p:sldId id="268" r:id="rId22"/>
    <p:sldId id="269" r:id="rId23"/>
    <p:sldId id="270" r:id="rId24"/>
    <p:sldId id="271" r:id="rId25"/>
    <p:sldId id="272" r:id="rId26"/>
    <p:sldId id="273" r:id="rId27"/>
    <p:sldId id="279" r:id="rId28"/>
    <p:sldId id="280" r:id="rId29"/>
    <p:sldId id="281" r:id="rId30"/>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9" d="100"/>
          <a:sy n="89" d="100"/>
        </p:scale>
        <p:origin x="-166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habilitada_para_macros_de_Microsoft_Excel1.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455782312925"/>
          <c:y val="0.0443349753694581"/>
          <c:w val="0.836734693877551"/>
          <c:h val="0.798029556650246"/>
        </c:manualLayout>
      </c:layout>
      <c:barChart>
        <c:barDir val="bar"/>
        <c:grouping val="percentStacked"/>
        <c:varyColors val="0"/>
        <c:ser>
          <c:idx val="0"/>
          <c:order val="0"/>
          <c:tx>
            <c:strRef>
              <c:f>Sheet1!$A$2</c:f>
              <c:strCache>
                <c:ptCount val="1"/>
                <c:pt idx="0">
                  <c:v>HD</c:v>
                </c:pt>
              </c:strCache>
            </c:strRef>
          </c:tx>
          <c:spPr>
            <a:solidFill>
              <a:srgbClr val="63AAFE"/>
            </a:solidFill>
            <a:ln w="14990">
              <a:solidFill>
                <a:srgbClr val="000000"/>
              </a:solidFill>
              <a:prstDash val="solid"/>
            </a:ln>
          </c:spPr>
          <c:invertIfNegative val="0"/>
          <c:cat>
            <c:strRef>
              <c:f>Sheet1!$B$1:$P$1</c:f>
              <c:strCache>
                <c:ptCount val="15"/>
                <c:pt idx="0">
                  <c:v>Argentina</c:v>
                </c:pt>
                <c:pt idx="1">
                  <c:v>R. Unido</c:v>
                </c:pt>
                <c:pt idx="2">
                  <c:v>España</c:v>
                </c:pt>
                <c:pt idx="3">
                  <c:v>México</c:v>
                </c:pt>
                <c:pt idx="4">
                  <c:v>Turquía</c:v>
                </c:pt>
                <c:pt idx="5">
                  <c:v>Corea</c:v>
                </c:pt>
                <c:pt idx="6">
                  <c:v>Francia</c:v>
                </c:pt>
                <c:pt idx="7">
                  <c:v>Egipto</c:v>
                </c:pt>
                <c:pt idx="8">
                  <c:v>Taiwán</c:v>
                </c:pt>
                <c:pt idx="9">
                  <c:v>China</c:v>
                </c:pt>
                <c:pt idx="10">
                  <c:v>Italia</c:v>
                </c:pt>
                <c:pt idx="11">
                  <c:v>Brasil</c:v>
                </c:pt>
                <c:pt idx="12">
                  <c:v>Alemania</c:v>
                </c:pt>
                <c:pt idx="13">
                  <c:v>Japón</c:v>
                </c:pt>
                <c:pt idx="14">
                  <c:v>E. Unidos</c:v>
                </c:pt>
              </c:strCache>
            </c:strRef>
          </c:cat>
          <c:val>
            <c:numRef>
              <c:f>Sheet1!$B$2:$P$2</c:f>
              <c:numCache>
                <c:formatCode>General</c:formatCode>
                <c:ptCount val="15"/>
                <c:pt idx="0">
                  <c:v>94.0</c:v>
                </c:pt>
                <c:pt idx="1">
                  <c:v>69.0</c:v>
                </c:pt>
                <c:pt idx="2">
                  <c:v>92.0</c:v>
                </c:pt>
                <c:pt idx="3">
                  <c:v>23.0</c:v>
                </c:pt>
                <c:pt idx="4">
                  <c:v>89.0</c:v>
                </c:pt>
                <c:pt idx="5">
                  <c:v>78.0</c:v>
                </c:pt>
                <c:pt idx="6">
                  <c:v>91.0</c:v>
                </c:pt>
                <c:pt idx="7">
                  <c:v>100.0</c:v>
                </c:pt>
                <c:pt idx="8">
                  <c:v>93.0</c:v>
                </c:pt>
                <c:pt idx="9">
                  <c:v>87.0</c:v>
                </c:pt>
                <c:pt idx="10">
                  <c:v>91.0</c:v>
                </c:pt>
                <c:pt idx="11">
                  <c:v>90.0</c:v>
                </c:pt>
                <c:pt idx="12">
                  <c:v>96.0</c:v>
                </c:pt>
                <c:pt idx="13">
                  <c:v>96.0</c:v>
                </c:pt>
                <c:pt idx="14">
                  <c:v>92.0</c:v>
                </c:pt>
              </c:numCache>
            </c:numRef>
          </c:val>
        </c:ser>
        <c:ser>
          <c:idx val="1"/>
          <c:order val="1"/>
          <c:tx>
            <c:strRef>
              <c:f>Sheet1!$A$3</c:f>
              <c:strCache>
                <c:ptCount val="1"/>
                <c:pt idx="0">
                  <c:v>DP</c:v>
                </c:pt>
              </c:strCache>
            </c:strRef>
          </c:tx>
          <c:spPr>
            <a:solidFill>
              <a:srgbClr val="DD2D32"/>
            </a:solidFill>
            <a:ln w="14990">
              <a:solidFill>
                <a:srgbClr val="000000"/>
              </a:solidFill>
              <a:prstDash val="solid"/>
            </a:ln>
          </c:spPr>
          <c:invertIfNegative val="0"/>
          <c:cat>
            <c:strRef>
              <c:f>Sheet1!$B$1:$P$1</c:f>
              <c:strCache>
                <c:ptCount val="15"/>
                <c:pt idx="0">
                  <c:v>Argentina</c:v>
                </c:pt>
                <c:pt idx="1">
                  <c:v>R. Unido</c:v>
                </c:pt>
                <c:pt idx="2">
                  <c:v>España</c:v>
                </c:pt>
                <c:pt idx="3">
                  <c:v>México</c:v>
                </c:pt>
                <c:pt idx="4">
                  <c:v>Turquía</c:v>
                </c:pt>
                <c:pt idx="5">
                  <c:v>Corea</c:v>
                </c:pt>
                <c:pt idx="6">
                  <c:v>Francia</c:v>
                </c:pt>
                <c:pt idx="7">
                  <c:v>Egipto</c:v>
                </c:pt>
                <c:pt idx="8">
                  <c:v>Taiwán</c:v>
                </c:pt>
                <c:pt idx="9">
                  <c:v>China</c:v>
                </c:pt>
                <c:pt idx="10">
                  <c:v>Italia</c:v>
                </c:pt>
                <c:pt idx="11">
                  <c:v>Brasil</c:v>
                </c:pt>
                <c:pt idx="12">
                  <c:v>Alemania</c:v>
                </c:pt>
                <c:pt idx="13">
                  <c:v>Japón</c:v>
                </c:pt>
                <c:pt idx="14">
                  <c:v>E. Unidos</c:v>
                </c:pt>
              </c:strCache>
            </c:strRef>
          </c:cat>
          <c:val>
            <c:numRef>
              <c:f>Sheet1!$B$3:$P$3</c:f>
              <c:numCache>
                <c:formatCode>General</c:formatCode>
                <c:ptCount val="15"/>
                <c:pt idx="0">
                  <c:v>6.0</c:v>
                </c:pt>
                <c:pt idx="1">
                  <c:v>31.0</c:v>
                </c:pt>
                <c:pt idx="2">
                  <c:v>8.0</c:v>
                </c:pt>
                <c:pt idx="3">
                  <c:v>77.0</c:v>
                </c:pt>
                <c:pt idx="4">
                  <c:v>11.0</c:v>
                </c:pt>
                <c:pt idx="5">
                  <c:v>22.0</c:v>
                </c:pt>
                <c:pt idx="6">
                  <c:v>9.0</c:v>
                </c:pt>
                <c:pt idx="8">
                  <c:v>7.0</c:v>
                </c:pt>
                <c:pt idx="9">
                  <c:v>13.0</c:v>
                </c:pt>
                <c:pt idx="10">
                  <c:v>9.0</c:v>
                </c:pt>
                <c:pt idx="11">
                  <c:v>10.0</c:v>
                </c:pt>
                <c:pt idx="12">
                  <c:v>4.0</c:v>
                </c:pt>
                <c:pt idx="13">
                  <c:v>4.0</c:v>
                </c:pt>
                <c:pt idx="14">
                  <c:v>8.0</c:v>
                </c:pt>
              </c:numCache>
            </c:numRef>
          </c:val>
        </c:ser>
        <c:dLbls>
          <c:showLegendKey val="0"/>
          <c:showVal val="0"/>
          <c:showCatName val="0"/>
          <c:showSerName val="0"/>
          <c:showPercent val="0"/>
          <c:showBubbleSize val="0"/>
        </c:dLbls>
        <c:gapWidth val="150"/>
        <c:overlap val="100"/>
        <c:axId val="588195496"/>
        <c:axId val="588179496"/>
      </c:barChart>
      <c:catAx>
        <c:axId val="588195496"/>
        <c:scaling>
          <c:orientation val="minMax"/>
        </c:scaling>
        <c:delete val="0"/>
        <c:axPos val="l"/>
        <c:numFmt formatCode="@" sourceLinked="0"/>
        <c:majorTickMark val="out"/>
        <c:minorTickMark val="none"/>
        <c:tickLblPos val="nextTo"/>
        <c:spPr>
          <a:ln w="3748">
            <a:solidFill>
              <a:srgbClr val="000000"/>
            </a:solidFill>
            <a:prstDash val="solid"/>
          </a:ln>
        </c:spPr>
        <c:txPr>
          <a:bodyPr rot="0" vert="horz"/>
          <a:lstStyle/>
          <a:p>
            <a:pPr>
              <a:defRPr sz="561" b="0" i="0" u="none" strike="noStrike" baseline="0">
                <a:solidFill>
                  <a:srgbClr val="000000"/>
                </a:solidFill>
                <a:latin typeface="Arial Black"/>
                <a:ea typeface="Arial Black"/>
                <a:cs typeface="Arial Black"/>
              </a:defRPr>
            </a:pPr>
            <a:endParaRPr lang="es-ES"/>
          </a:p>
        </c:txPr>
        <c:crossAx val="588179496"/>
        <c:crosses val="autoZero"/>
        <c:auto val="0"/>
        <c:lblAlgn val="ctr"/>
        <c:lblOffset val="100"/>
        <c:tickLblSkip val="1"/>
        <c:tickMarkSkip val="1"/>
        <c:noMultiLvlLbl val="0"/>
      </c:catAx>
      <c:valAx>
        <c:axId val="588179496"/>
        <c:scaling>
          <c:orientation val="minMax"/>
        </c:scaling>
        <c:delete val="1"/>
        <c:axPos val="b"/>
        <c:majorGridlines>
          <c:spPr>
            <a:ln w="3748">
              <a:solidFill>
                <a:srgbClr val="000000"/>
              </a:solidFill>
              <a:prstDash val="solid"/>
            </a:ln>
          </c:spPr>
        </c:majorGridlines>
        <c:numFmt formatCode="0%" sourceLinked="0"/>
        <c:majorTickMark val="out"/>
        <c:minorTickMark val="none"/>
        <c:tickLblPos val="nextTo"/>
        <c:crossAx val="588195496"/>
        <c:crosses val="autoZero"/>
        <c:crossBetween val="between"/>
        <c:majorUnit val="0.5"/>
      </c:valAx>
      <c:spPr>
        <a:noFill/>
        <a:ln w="14990">
          <a:solidFill>
            <a:srgbClr val="000000"/>
          </a:solidFill>
          <a:prstDash val="solid"/>
        </a:ln>
      </c:spPr>
    </c:plotArea>
    <c:legend>
      <c:legendPos val="b"/>
      <c:layout/>
      <c:overlay val="0"/>
      <c:spPr>
        <a:noFill/>
        <a:ln w="3748">
          <a:solidFill>
            <a:srgbClr val="000000"/>
          </a:solidFill>
          <a:prstDash val="solid"/>
        </a:ln>
      </c:spPr>
      <c:txPr>
        <a:bodyPr/>
        <a:lstStyle/>
        <a:p>
          <a:pPr>
            <a:defRPr sz="1222" b="0" i="0" u="none" strike="noStrike" baseline="0">
              <a:solidFill>
                <a:srgbClr val="000000"/>
              </a:solidFill>
              <a:latin typeface="Arial Black"/>
              <a:ea typeface="Arial Black"/>
              <a:cs typeface="Arial Black"/>
            </a:defRPr>
          </a:pPr>
          <a:endParaRPr lang="es-ES"/>
        </a:p>
      </c:txPr>
    </c:legend>
    <c:plotVisOnly val="1"/>
    <c:dispBlanksAs val="gap"/>
    <c:showDLblsOverMax val="0"/>
  </c:chart>
  <c:spPr>
    <a:noFill/>
    <a:ln>
      <a:noFill/>
    </a:ln>
  </c:spPr>
  <c:txPr>
    <a:bodyPr/>
    <a:lstStyle/>
    <a:p>
      <a:pPr>
        <a:defRPr sz="1328" b="0" i="0" u="none" strike="noStrike" baseline="0">
          <a:solidFill>
            <a:srgbClr val="000000"/>
          </a:solidFill>
          <a:latin typeface="Arial Black"/>
          <a:ea typeface="Arial Black"/>
          <a:cs typeface="Arial Black"/>
        </a:defRPr>
      </a:pPr>
      <a:endParaRPr lang="es-E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086FB833-16B0-1F40-B5BC-5F16C262595E}" type="datetimeFigureOut">
              <a:rPr lang="es-ES" smtClean="0"/>
              <a:t>01/08/16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278216C-8E0A-F54B-9D7F-66F2AC7BE767}" type="slidenum">
              <a:rPr lang="es-ES" smtClean="0"/>
              <a:t>‹Nr.›</a:t>
            </a:fld>
            <a:endParaRPr lang="es-ES"/>
          </a:p>
        </p:txBody>
      </p:sp>
    </p:spTree>
    <p:extLst>
      <p:ext uri="{BB962C8B-B14F-4D97-AF65-F5344CB8AC3E}">
        <p14:creationId xmlns:p14="http://schemas.microsoft.com/office/powerpoint/2010/main" val="8273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86FB833-16B0-1F40-B5BC-5F16C262595E}" type="datetimeFigureOut">
              <a:rPr lang="es-ES" smtClean="0"/>
              <a:t>01/08/16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278216C-8E0A-F54B-9D7F-66F2AC7BE767}" type="slidenum">
              <a:rPr lang="es-ES" smtClean="0"/>
              <a:t>‹Nr.›</a:t>
            </a:fld>
            <a:endParaRPr lang="es-ES"/>
          </a:p>
        </p:txBody>
      </p:sp>
    </p:spTree>
    <p:extLst>
      <p:ext uri="{BB962C8B-B14F-4D97-AF65-F5344CB8AC3E}">
        <p14:creationId xmlns:p14="http://schemas.microsoft.com/office/powerpoint/2010/main" val="424818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86FB833-16B0-1F40-B5BC-5F16C262595E}" type="datetimeFigureOut">
              <a:rPr lang="es-ES" smtClean="0"/>
              <a:t>01/08/16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278216C-8E0A-F54B-9D7F-66F2AC7BE767}" type="slidenum">
              <a:rPr lang="es-ES" smtClean="0"/>
              <a:t>‹Nr.›</a:t>
            </a:fld>
            <a:endParaRPr lang="es-ES"/>
          </a:p>
        </p:txBody>
      </p:sp>
    </p:spTree>
    <p:extLst>
      <p:ext uri="{BB962C8B-B14F-4D97-AF65-F5344CB8AC3E}">
        <p14:creationId xmlns:p14="http://schemas.microsoft.com/office/powerpoint/2010/main" val="1228353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solidFill>
                  <a:prstClr val="white"/>
                </a:solidFill>
                <a:latin typeface="Calibri"/>
              </a:rPr>
              <a:pPr/>
              <a:t>‹Nr.›</a:t>
            </a:fld>
            <a:endParaRPr lang="en-US" dirty="0">
              <a:solidFill>
                <a:prstClr val="white"/>
              </a:solidFill>
              <a:latin typeface="Calibri"/>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a:xfrm>
            <a:off x="3581400" y="6477000"/>
            <a:ext cx="1981200" cy="304800"/>
          </a:xfrm>
        </p:spPr>
        <p:txBody>
          <a:bodyPr/>
          <a:lstStyle/>
          <a:p>
            <a:r>
              <a:rPr lang="en-US" dirty="0" smtClean="0">
                <a:solidFill>
                  <a:prstClr val="white"/>
                </a:solidFill>
                <a:latin typeface="Calibri"/>
              </a:rPr>
              <a:t>Vol 2, ESRD, </a:t>
            </a:r>
            <a:r>
              <a:rPr lang="en-US" dirty="0" err="1" smtClean="0">
                <a:solidFill>
                  <a:prstClr val="white"/>
                </a:solidFill>
                <a:latin typeface="Calibri"/>
              </a:rPr>
              <a:t>Ch</a:t>
            </a:r>
            <a:r>
              <a:rPr lang="en-US" dirty="0" smtClean="0">
                <a:solidFill>
                  <a:prstClr val="white"/>
                </a:solidFill>
                <a:latin typeface="Calibri"/>
              </a:rPr>
              <a:t> 1</a:t>
            </a:r>
            <a:endParaRPr lang="en-US" dirty="0">
              <a:solidFill>
                <a:prstClr val="white"/>
              </a:solidFill>
              <a:latin typeface="Calibri"/>
            </a:endParaRPr>
          </a:p>
        </p:txBody>
      </p:sp>
    </p:spTree>
    <p:extLst>
      <p:ext uri="{BB962C8B-B14F-4D97-AF65-F5344CB8AC3E}">
        <p14:creationId xmlns:p14="http://schemas.microsoft.com/office/powerpoint/2010/main" val="210241799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86FB833-16B0-1F40-B5BC-5F16C262595E}" type="datetimeFigureOut">
              <a:rPr lang="es-ES" smtClean="0"/>
              <a:t>01/08/16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278216C-8E0A-F54B-9D7F-66F2AC7BE767}" type="slidenum">
              <a:rPr lang="es-ES" smtClean="0"/>
              <a:t>‹Nr.›</a:t>
            </a:fld>
            <a:endParaRPr lang="es-ES"/>
          </a:p>
        </p:txBody>
      </p:sp>
    </p:spTree>
    <p:extLst>
      <p:ext uri="{BB962C8B-B14F-4D97-AF65-F5344CB8AC3E}">
        <p14:creationId xmlns:p14="http://schemas.microsoft.com/office/powerpoint/2010/main" val="2792815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086FB833-16B0-1F40-B5BC-5F16C262595E}" type="datetimeFigureOut">
              <a:rPr lang="es-ES" smtClean="0"/>
              <a:t>01/08/16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278216C-8E0A-F54B-9D7F-66F2AC7BE767}" type="slidenum">
              <a:rPr lang="es-ES" smtClean="0"/>
              <a:t>‹Nr.›</a:t>
            </a:fld>
            <a:endParaRPr lang="es-ES"/>
          </a:p>
        </p:txBody>
      </p:sp>
    </p:spTree>
    <p:extLst>
      <p:ext uri="{BB962C8B-B14F-4D97-AF65-F5344CB8AC3E}">
        <p14:creationId xmlns:p14="http://schemas.microsoft.com/office/powerpoint/2010/main" val="183215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086FB833-16B0-1F40-B5BC-5F16C262595E}" type="datetimeFigureOut">
              <a:rPr lang="es-ES" smtClean="0"/>
              <a:t>01/08/16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278216C-8E0A-F54B-9D7F-66F2AC7BE767}" type="slidenum">
              <a:rPr lang="es-ES" smtClean="0"/>
              <a:t>‹Nr.›</a:t>
            </a:fld>
            <a:endParaRPr lang="es-ES"/>
          </a:p>
        </p:txBody>
      </p:sp>
    </p:spTree>
    <p:extLst>
      <p:ext uri="{BB962C8B-B14F-4D97-AF65-F5344CB8AC3E}">
        <p14:creationId xmlns:p14="http://schemas.microsoft.com/office/powerpoint/2010/main" val="1969535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086FB833-16B0-1F40-B5BC-5F16C262595E}" type="datetimeFigureOut">
              <a:rPr lang="es-ES" smtClean="0"/>
              <a:t>01/08/16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278216C-8E0A-F54B-9D7F-66F2AC7BE767}" type="slidenum">
              <a:rPr lang="es-ES" smtClean="0"/>
              <a:t>‹Nr.›</a:t>
            </a:fld>
            <a:endParaRPr lang="es-ES"/>
          </a:p>
        </p:txBody>
      </p:sp>
    </p:spTree>
    <p:extLst>
      <p:ext uri="{BB962C8B-B14F-4D97-AF65-F5344CB8AC3E}">
        <p14:creationId xmlns:p14="http://schemas.microsoft.com/office/powerpoint/2010/main" val="215360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086FB833-16B0-1F40-B5BC-5F16C262595E}" type="datetimeFigureOut">
              <a:rPr lang="es-ES" smtClean="0"/>
              <a:t>01/08/16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278216C-8E0A-F54B-9D7F-66F2AC7BE767}" type="slidenum">
              <a:rPr lang="es-ES" smtClean="0"/>
              <a:t>‹Nr.›</a:t>
            </a:fld>
            <a:endParaRPr lang="es-ES"/>
          </a:p>
        </p:txBody>
      </p:sp>
    </p:spTree>
    <p:extLst>
      <p:ext uri="{BB962C8B-B14F-4D97-AF65-F5344CB8AC3E}">
        <p14:creationId xmlns:p14="http://schemas.microsoft.com/office/powerpoint/2010/main" val="4102491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86FB833-16B0-1F40-B5BC-5F16C262595E}" type="datetimeFigureOut">
              <a:rPr lang="es-ES" smtClean="0"/>
              <a:t>01/08/16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278216C-8E0A-F54B-9D7F-66F2AC7BE767}" type="slidenum">
              <a:rPr lang="es-ES" smtClean="0"/>
              <a:t>‹Nr.›</a:t>
            </a:fld>
            <a:endParaRPr lang="es-ES"/>
          </a:p>
        </p:txBody>
      </p:sp>
    </p:spTree>
    <p:extLst>
      <p:ext uri="{BB962C8B-B14F-4D97-AF65-F5344CB8AC3E}">
        <p14:creationId xmlns:p14="http://schemas.microsoft.com/office/powerpoint/2010/main" val="104629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086FB833-16B0-1F40-B5BC-5F16C262595E}" type="datetimeFigureOut">
              <a:rPr lang="es-ES" smtClean="0"/>
              <a:t>01/08/16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278216C-8E0A-F54B-9D7F-66F2AC7BE767}" type="slidenum">
              <a:rPr lang="es-ES" smtClean="0"/>
              <a:t>‹Nr.›</a:t>
            </a:fld>
            <a:endParaRPr lang="es-ES"/>
          </a:p>
        </p:txBody>
      </p:sp>
    </p:spTree>
    <p:extLst>
      <p:ext uri="{BB962C8B-B14F-4D97-AF65-F5344CB8AC3E}">
        <p14:creationId xmlns:p14="http://schemas.microsoft.com/office/powerpoint/2010/main" val="311257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086FB833-16B0-1F40-B5BC-5F16C262595E}" type="datetimeFigureOut">
              <a:rPr lang="es-ES" smtClean="0"/>
              <a:t>01/08/16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278216C-8E0A-F54B-9D7F-66F2AC7BE767}" type="slidenum">
              <a:rPr lang="es-ES" smtClean="0"/>
              <a:t>‹Nr.›</a:t>
            </a:fld>
            <a:endParaRPr lang="es-ES"/>
          </a:p>
        </p:txBody>
      </p:sp>
    </p:spTree>
    <p:extLst>
      <p:ext uri="{BB962C8B-B14F-4D97-AF65-F5344CB8AC3E}">
        <p14:creationId xmlns:p14="http://schemas.microsoft.com/office/powerpoint/2010/main" val="1104204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6FB833-16B0-1F40-B5BC-5F16C262595E}" type="datetimeFigureOut">
              <a:rPr lang="es-ES" smtClean="0"/>
              <a:t>01/08/16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8216C-8E0A-F54B-9D7F-66F2AC7BE767}" type="slidenum">
              <a:rPr lang="es-ES" smtClean="0"/>
              <a:t>‹Nr.›</a:t>
            </a:fld>
            <a:endParaRPr lang="es-ES"/>
          </a:p>
        </p:txBody>
      </p:sp>
    </p:spTree>
    <p:extLst>
      <p:ext uri="{BB962C8B-B14F-4D97-AF65-F5344CB8AC3E}">
        <p14:creationId xmlns:p14="http://schemas.microsoft.com/office/powerpoint/2010/main" val="1983914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35231"/>
            <a:ext cx="7772400" cy="1470025"/>
          </a:xfrm>
        </p:spPr>
        <p:txBody>
          <a:bodyPr>
            <a:noAutofit/>
          </a:bodyPr>
          <a:lstStyle/>
          <a:p>
            <a:r>
              <a:rPr lang="es-ES" sz="3200" dirty="0" smtClean="0"/>
              <a:t>SIMPOSIO</a:t>
            </a:r>
            <a:br>
              <a:rPr lang="es-ES" sz="3200" dirty="0" smtClean="0"/>
            </a:br>
            <a:r>
              <a:rPr lang="es-ES" sz="3200" dirty="0" smtClean="0"/>
              <a:t>Enfermedad renal crónica: </a:t>
            </a:r>
            <a:r>
              <a:rPr lang="es-ES" sz="3200" dirty="0"/>
              <a:t>Los </a:t>
            </a:r>
            <a:r>
              <a:rPr lang="es-ES" sz="3200" dirty="0" smtClean="0"/>
              <a:t>retos </a:t>
            </a:r>
            <a:r>
              <a:rPr lang="es-ES" sz="3200" dirty="0"/>
              <a:t>globales y nacionales de una epidemia creciente. </a:t>
            </a:r>
            <a:r>
              <a:rPr lang="es-ES" sz="3200" dirty="0" smtClean="0"/>
              <a:t/>
            </a:r>
            <a:br>
              <a:rPr lang="es-ES" sz="3200" dirty="0" smtClean="0"/>
            </a:br>
            <a:r>
              <a:rPr lang="es-ES" sz="3200" dirty="0"/>
              <a:t/>
            </a:r>
            <a:br>
              <a:rPr lang="es-ES" sz="3200" dirty="0"/>
            </a:br>
            <a:r>
              <a:rPr lang="es-ES" sz="3100" b="1" dirty="0" smtClean="0"/>
              <a:t>Terapias dialíticas:  presente y futuro en la práctica nefrológica y en la atención de la enfermedad </a:t>
            </a:r>
            <a:r>
              <a:rPr lang="es-ES" sz="3100" b="1" dirty="0"/>
              <a:t>renal </a:t>
            </a:r>
            <a:r>
              <a:rPr lang="es-ES" sz="3100" b="1" dirty="0" smtClean="0"/>
              <a:t>crónica.</a:t>
            </a:r>
            <a:endParaRPr lang="es-ES" sz="3100" b="1" dirty="0"/>
          </a:p>
        </p:txBody>
      </p:sp>
      <p:sp>
        <p:nvSpPr>
          <p:cNvPr id="3" name="Subtítulo 2"/>
          <p:cNvSpPr>
            <a:spLocks noGrp="1"/>
          </p:cNvSpPr>
          <p:nvPr>
            <p:ph type="subTitle" idx="1"/>
          </p:nvPr>
        </p:nvSpPr>
        <p:spPr>
          <a:xfrm>
            <a:off x="1371600" y="5219154"/>
            <a:ext cx="6400800" cy="1350888"/>
          </a:xfrm>
        </p:spPr>
        <p:txBody>
          <a:bodyPr>
            <a:normAutofit/>
          </a:bodyPr>
          <a:lstStyle/>
          <a:p>
            <a:r>
              <a:rPr lang="es-ES" sz="3000" dirty="0" smtClean="0"/>
              <a:t>Dr. Dante Amato</a:t>
            </a:r>
          </a:p>
          <a:p>
            <a:r>
              <a:rPr lang="es-MX" sz="3000" dirty="0" smtClean="0"/>
              <a:t>3 de agosto de 2016</a:t>
            </a:r>
            <a:endParaRPr lang="es-ES_tradnl" sz="3000" dirty="0"/>
          </a:p>
        </p:txBody>
      </p:sp>
      <p:pic>
        <p:nvPicPr>
          <p:cNvPr id="4" name="Imagen 3"/>
          <p:cNvPicPr>
            <a:picLocks noChangeAspect="1"/>
          </p:cNvPicPr>
          <p:nvPr/>
        </p:nvPicPr>
        <p:blipFill>
          <a:blip r:embed="rId2"/>
          <a:stretch>
            <a:fillRect/>
          </a:stretch>
        </p:blipFill>
        <p:spPr>
          <a:xfrm>
            <a:off x="3828835" y="223566"/>
            <a:ext cx="1519991" cy="1506046"/>
          </a:xfrm>
          <a:prstGeom prst="rect">
            <a:avLst/>
          </a:prstGeom>
        </p:spPr>
      </p:pic>
    </p:spTree>
    <p:extLst>
      <p:ext uri="{BB962C8B-B14F-4D97-AF65-F5344CB8AC3E}">
        <p14:creationId xmlns:p14="http://schemas.microsoft.com/office/powerpoint/2010/main" val="38518133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8900"/>
            <a:ext cx="8229600" cy="1143000"/>
          </a:xfrm>
        </p:spPr>
        <p:txBody>
          <a:bodyPr>
            <a:normAutofit/>
          </a:bodyPr>
          <a:lstStyle/>
          <a:p>
            <a:r>
              <a:rPr lang="es-ES" dirty="0" smtClean="0"/>
              <a:t>Diálisis peritoneal vs. hemodiálisis</a:t>
            </a:r>
            <a:endParaRPr lang="es-ES" dirty="0"/>
          </a:p>
        </p:txBody>
      </p:sp>
      <p:sp>
        <p:nvSpPr>
          <p:cNvPr id="3" name="Marcador de contenido 2"/>
          <p:cNvSpPr>
            <a:spLocks noGrp="1"/>
          </p:cNvSpPr>
          <p:nvPr>
            <p:ph idx="1"/>
          </p:nvPr>
        </p:nvSpPr>
        <p:spPr>
          <a:xfrm>
            <a:off x="457200" y="1174632"/>
            <a:ext cx="8229600" cy="4525963"/>
          </a:xfrm>
        </p:spPr>
        <p:txBody>
          <a:bodyPr>
            <a:normAutofit fontScale="85000" lnSpcReduction="10000"/>
          </a:bodyPr>
          <a:lstStyle/>
          <a:p>
            <a:r>
              <a:rPr lang="es-ES" dirty="0">
                <a:latin typeface="Arial" charset="0"/>
              </a:rPr>
              <a:t>Costo</a:t>
            </a:r>
          </a:p>
          <a:p>
            <a:pPr lvl="1"/>
            <a:r>
              <a:rPr lang="es-ES" dirty="0">
                <a:latin typeface="Arial" charset="0"/>
              </a:rPr>
              <a:t>Favorece a diálisis peritoneal</a:t>
            </a:r>
          </a:p>
          <a:p>
            <a:r>
              <a:rPr lang="es-ES" dirty="0" smtClean="0">
                <a:latin typeface="Arial" charset="0"/>
              </a:rPr>
              <a:t>Preservación de la función renal residual</a:t>
            </a:r>
          </a:p>
          <a:p>
            <a:pPr lvl="1"/>
            <a:r>
              <a:rPr lang="es-ES" dirty="0" smtClean="0">
                <a:latin typeface="Arial" charset="0"/>
              </a:rPr>
              <a:t>Favorece a diálisis peritoneal</a:t>
            </a:r>
          </a:p>
          <a:p>
            <a:r>
              <a:rPr lang="es-ES" dirty="0" smtClean="0">
                <a:latin typeface="Arial" charset="0"/>
              </a:rPr>
              <a:t>Preferencia</a:t>
            </a:r>
            <a:endParaRPr lang="es-ES" dirty="0">
              <a:latin typeface="Arial" charset="0"/>
            </a:endParaRPr>
          </a:p>
          <a:p>
            <a:pPr lvl="1"/>
            <a:r>
              <a:rPr lang="es-ES" dirty="0">
                <a:latin typeface="Arial" charset="0"/>
              </a:rPr>
              <a:t>Los pacientes con educación previa suelen elegir DP</a:t>
            </a:r>
          </a:p>
          <a:p>
            <a:pPr lvl="1"/>
            <a:r>
              <a:rPr lang="es-ES" dirty="0">
                <a:latin typeface="Arial" charset="0"/>
              </a:rPr>
              <a:t>Los pacientes en DP en general están más satisfechos con su atención y creen que el tratamiento tiene menos impacto en su vida</a:t>
            </a:r>
          </a:p>
          <a:p>
            <a:r>
              <a:rPr lang="es-ES" dirty="0">
                <a:latin typeface="Arial" charset="0"/>
              </a:rPr>
              <a:t>Desenlaces</a:t>
            </a:r>
          </a:p>
          <a:p>
            <a:pPr lvl="1"/>
            <a:r>
              <a:rPr lang="es-ES" dirty="0">
                <a:latin typeface="Arial" charset="0"/>
              </a:rPr>
              <a:t>Los tratamientos son equivalentes</a:t>
            </a:r>
          </a:p>
          <a:p>
            <a:endParaRPr lang="es-ES" dirty="0"/>
          </a:p>
        </p:txBody>
      </p:sp>
      <p:sp>
        <p:nvSpPr>
          <p:cNvPr id="4" name="Rectángulo 3"/>
          <p:cNvSpPr/>
          <p:nvPr/>
        </p:nvSpPr>
        <p:spPr>
          <a:xfrm>
            <a:off x="3588195" y="5627093"/>
            <a:ext cx="5256787" cy="1200329"/>
          </a:xfrm>
          <a:prstGeom prst="rect">
            <a:avLst/>
          </a:prstGeom>
        </p:spPr>
        <p:txBody>
          <a:bodyPr wrap="square">
            <a:spAutoFit/>
          </a:bodyPr>
          <a:lstStyle/>
          <a:p>
            <a:r>
              <a:rPr lang="es-ES" dirty="0" err="1" smtClean="0"/>
              <a:t>Chaudhary</a:t>
            </a:r>
            <a:r>
              <a:rPr lang="es-ES" dirty="0" smtClean="0"/>
              <a:t> K, et al. </a:t>
            </a:r>
            <a:r>
              <a:rPr lang="es-ES" i="1" dirty="0" err="1" smtClean="0"/>
              <a:t>Clin</a:t>
            </a:r>
            <a:r>
              <a:rPr lang="es-ES" i="1" dirty="0" smtClean="0"/>
              <a:t> J Am </a:t>
            </a:r>
            <a:r>
              <a:rPr lang="es-ES" i="1" dirty="0" err="1" smtClean="0"/>
              <a:t>Soc</a:t>
            </a:r>
            <a:r>
              <a:rPr lang="es-ES" i="1" dirty="0" smtClean="0"/>
              <a:t> </a:t>
            </a:r>
            <a:r>
              <a:rPr lang="es-ES" i="1" dirty="0" err="1" smtClean="0"/>
              <a:t>Nephrol</a:t>
            </a:r>
            <a:r>
              <a:rPr lang="es-ES" i="1" dirty="0" smtClean="0"/>
              <a:t> </a:t>
            </a:r>
            <a:r>
              <a:rPr lang="es-ES" dirty="0" smtClean="0"/>
              <a:t>2011;6:447</a:t>
            </a:r>
          </a:p>
          <a:p>
            <a:r>
              <a:rPr lang="es-ES" dirty="0" err="1" smtClean="0"/>
              <a:t>Mehotra</a:t>
            </a:r>
            <a:r>
              <a:rPr lang="es-ES" dirty="0" smtClean="0"/>
              <a:t> </a:t>
            </a:r>
            <a:r>
              <a:rPr lang="es-ES" dirty="0"/>
              <a:t>R, et al. </a:t>
            </a:r>
            <a:r>
              <a:rPr lang="es-ES" i="1" dirty="0" err="1"/>
              <a:t>Arch</a:t>
            </a:r>
            <a:r>
              <a:rPr lang="es-ES" i="1" dirty="0"/>
              <a:t> </a:t>
            </a:r>
            <a:r>
              <a:rPr lang="es-ES" i="1" dirty="0" err="1"/>
              <a:t>Intern</a:t>
            </a:r>
            <a:r>
              <a:rPr lang="es-ES" i="1" dirty="0"/>
              <a:t> </a:t>
            </a:r>
            <a:r>
              <a:rPr lang="es-ES" i="1" dirty="0" err="1"/>
              <a:t>Med</a:t>
            </a:r>
            <a:r>
              <a:rPr lang="es-ES" i="1" dirty="0"/>
              <a:t> </a:t>
            </a:r>
            <a:r>
              <a:rPr lang="es-ES" dirty="0"/>
              <a:t>2011;171:</a:t>
            </a:r>
            <a:r>
              <a:rPr lang="es-ES" dirty="0" smtClean="0"/>
              <a:t>107</a:t>
            </a:r>
          </a:p>
          <a:p>
            <a:r>
              <a:rPr lang="es-ES" dirty="0" err="1" smtClean="0"/>
              <a:t>Juergensen</a:t>
            </a:r>
            <a:r>
              <a:rPr lang="es-ES" dirty="0" smtClean="0"/>
              <a:t> </a:t>
            </a:r>
            <a:r>
              <a:rPr lang="es-ES" dirty="0"/>
              <a:t>E et al. </a:t>
            </a:r>
            <a:r>
              <a:rPr lang="es-ES" i="1" dirty="0" err="1"/>
              <a:t>Clin</a:t>
            </a:r>
            <a:r>
              <a:rPr lang="es-ES" i="1" dirty="0"/>
              <a:t> J Am </a:t>
            </a:r>
            <a:r>
              <a:rPr lang="es-ES" i="1" dirty="0" err="1"/>
              <a:t>Soc</a:t>
            </a:r>
            <a:r>
              <a:rPr lang="es-ES" i="1" dirty="0"/>
              <a:t> </a:t>
            </a:r>
            <a:r>
              <a:rPr lang="es-ES" i="1" dirty="0" err="1"/>
              <a:t>Nephrol</a:t>
            </a:r>
            <a:r>
              <a:rPr lang="es-ES" i="1" dirty="0"/>
              <a:t> </a:t>
            </a:r>
            <a:r>
              <a:rPr lang="es-ES" dirty="0"/>
              <a:t>2006;1:</a:t>
            </a:r>
            <a:r>
              <a:rPr lang="es-ES" dirty="0" smtClean="0"/>
              <a:t>1191</a:t>
            </a:r>
          </a:p>
          <a:p>
            <a:r>
              <a:rPr lang="es-ES" dirty="0" err="1" smtClean="0"/>
              <a:t>Korevaar</a:t>
            </a:r>
            <a:r>
              <a:rPr lang="es-ES" dirty="0" smtClean="0"/>
              <a:t> JC, et al. </a:t>
            </a:r>
            <a:r>
              <a:rPr lang="es-ES" i="1" dirty="0" err="1" smtClean="0"/>
              <a:t>Kidney</a:t>
            </a:r>
            <a:r>
              <a:rPr lang="es-ES" i="1" dirty="0" smtClean="0"/>
              <a:t> </a:t>
            </a:r>
            <a:r>
              <a:rPr lang="es-ES" i="1" dirty="0" err="1" smtClean="0"/>
              <a:t>Int</a:t>
            </a:r>
            <a:r>
              <a:rPr lang="es-ES" i="1" dirty="0" smtClean="0"/>
              <a:t> </a:t>
            </a:r>
            <a:r>
              <a:rPr lang="es-ES" dirty="0" smtClean="0"/>
              <a:t>2003;64:2222</a:t>
            </a:r>
          </a:p>
        </p:txBody>
      </p:sp>
    </p:spTree>
    <p:extLst>
      <p:ext uri="{BB962C8B-B14F-4D97-AF65-F5344CB8AC3E}">
        <p14:creationId xmlns:p14="http://schemas.microsoft.com/office/powerpoint/2010/main" val="37248231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29516" y="1161064"/>
            <a:ext cx="3121315" cy="584776"/>
          </a:xfrm>
          <a:prstGeom prst="rect">
            <a:avLst/>
          </a:prstGeom>
          <a:noFill/>
        </p:spPr>
        <p:txBody>
          <a:bodyPr wrap="square" rtlCol="0">
            <a:spAutoFit/>
          </a:bodyPr>
          <a:lstStyle/>
          <a:p>
            <a:r>
              <a:rPr lang="es-ES" sz="3200" dirty="0" smtClean="0"/>
              <a:t>Diálisis peritoneal</a:t>
            </a:r>
          </a:p>
        </p:txBody>
      </p:sp>
      <p:sp>
        <p:nvSpPr>
          <p:cNvPr id="5" name="CuadroTexto 4"/>
          <p:cNvSpPr txBox="1"/>
          <p:nvPr/>
        </p:nvSpPr>
        <p:spPr>
          <a:xfrm>
            <a:off x="1177538" y="4403962"/>
            <a:ext cx="2387494" cy="584776"/>
          </a:xfrm>
          <a:prstGeom prst="rect">
            <a:avLst/>
          </a:prstGeom>
          <a:noFill/>
        </p:spPr>
        <p:txBody>
          <a:bodyPr wrap="square" rtlCol="0">
            <a:spAutoFit/>
          </a:bodyPr>
          <a:lstStyle/>
          <a:p>
            <a:r>
              <a:rPr lang="es-ES" sz="3200" dirty="0" smtClean="0"/>
              <a:t>Hemodiálisis</a:t>
            </a:r>
          </a:p>
        </p:txBody>
      </p:sp>
      <p:sp>
        <p:nvSpPr>
          <p:cNvPr id="6" name="CuadroTexto 5"/>
          <p:cNvSpPr txBox="1"/>
          <p:nvPr/>
        </p:nvSpPr>
        <p:spPr>
          <a:xfrm>
            <a:off x="5262789" y="4405064"/>
            <a:ext cx="3121315" cy="584776"/>
          </a:xfrm>
          <a:prstGeom prst="rect">
            <a:avLst/>
          </a:prstGeom>
          <a:noFill/>
        </p:spPr>
        <p:txBody>
          <a:bodyPr wrap="square" rtlCol="0">
            <a:spAutoFit/>
          </a:bodyPr>
          <a:lstStyle/>
          <a:p>
            <a:r>
              <a:rPr lang="es-ES" sz="3200" dirty="0" smtClean="0"/>
              <a:t>Trasplante renal</a:t>
            </a:r>
          </a:p>
        </p:txBody>
      </p:sp>
      <p:cxnSp>
        <p:nvCxnSpPr>
          <p:cNvPr id="8" name="Conector recto de flecha 7"/>
          <p:cNvCxnSpPr>
            <a:endCxn id="6" idx="0"/>
          </p:cNvCxnSpPr>
          <p:nvPr/>
        </p:nvCxnSpPr>
        <p:spPr>
          <a:xfrm>
            <a:off x="5262789" y="1988935"/>
            <a:ext cx="1560658" cy="24161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ector recto de flecha 9"/>
          <p:cNvCxnSpPr/>
          <p:nvPr/>
        </p:nvCxnSpPr>
        <p:spPr>
          <a:xfrm flipH="1" flipV="1">
            <a:off x="5630608" y="1988935"/>
            <a:ext cx="1453553" cy="24150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onector recto de flecha 12"/>
          <p:cNvCxnSpPr/>
          <p:nvPr/>
        </p:nvCxnSpPr>
        <p:spPr>
          <a:xfrm>
            <a:off x="3687436" y="4681646"/>
            <a:ext cx="142295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Conector recto de flecha 14"/>
          <p:cNvCxnSpPr/>
          <p:nvPr/>
        </p:nvCxnSpPr>
        <p:spPr>
          <a:xfrm flipH="1">
            <a:off x="3687436" y="4880540"/>
            <a:ext cx="142295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ector recto de flecha 17"/>
          <p:cNvCxnSpPr/>
          <p:nvPr/>
        </p:nvCxnSpPr>
        <p:spPr>
          <a:xfrm flipV="1">
            <a:off x="2157380" y="1988935"/>
            <a:ext cx="1881969" cy="24150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Conector recto de flecha 19"/>
          <p:cNvCxnSpPr/>
          <p:nvPr/>
        </p:nvCxnSpPr>
        <p:spPr>
          <a:xfrm flipH="1">
            <a:off x="2570495" y="2187828"/>
            <a:ext cx="1667761" cy="22161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5256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54000"/>
            <a:ext cx="9144000" cy="6332838"/>
          </a:xfrm>
          <a:prstGeom prst="rect">
            <a:avLst/>
          </a:prstGeom>
        </p:spPr>
      </p:pic>
    </p:spTree>
    <p:extLst>
      <p:ext uri="{BB962C8B-B14F-4D97-AF65-F5344CB8AC3E}">
        <p14:creationId xmlns:p14="http://schemas.microsoft.com/office/powerpoint/2010/main" val="30395960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Deficiencias</a:t>
            </a:r>
            <a:endParaRPr lang="es-ES" dirty="0"/>
          </a:p>
        </p:txBody>
      </p:sp>
      <p:sp>
        <p:nvSpPr>
          <p:cNvPr id="3" name="Marcador de contenido 2"/>
          <p:cNvSpPr>
            <a:spLocks noGrp="1"/>
          </p:cNvSpPr>
          <p:nvPr>
            <p:ph idx="1"/>
          </p:nvPr>
        </p:nvSpPr>
        <p:spPr/>
        <p:txBody>
          <a:bodyPr>
            <a:normAutofit lnSpcReduction="10000"/>
          </a:bodyPr>
          <a:lstStyle/>
          <a:p>
            <a:r>
              <a:rPr lang="es-ES" dirty="0" smtClean="0"/>
              <a:t>Multiplicidad de instituciones públicas y privadas</a:t>
            </a:r>
          </a:p>
          <a:p>
            <a:r>
              <a:rPr lang="es-ES" dirty="0" smtClean="0"/>
              <a:t>México es el país de </a:t>
            </a:r>
            <a:r>
              <a:rPr lang="es-ES" dirty="0"/>
              <a:t>la OCDE </a:t>
            </a:r>
            <a:r>
              <a:rPr lang="es-ES" dirty="0" smtClean="0"/>
              <a:t>con menor gasto en salud</a:t>
            </a:r>
            <a:endParaRPr lang="es-ES_tradnl" dirty="0"/>
          </a:p>
          <a:p>
            <a:r>
              <a:rPr lang="es-ES" dirty="0" smtClean="0"/>
              <a:t>México es el país de la OCDE que dedica la mayor proporción del gasto en salud a administración (10%)</a:t>
            </a:r>
          </a:p>
          <a:p>
            <a:r>
              <a:rPr lang="es-ES" dirty="0" smtClean="0"/>
              <a:t>El </a:t>
            </a:r>
            <a:r>
              <a:rPr lang="es-ES" dirty="0"/>
              <a:t>S</a:t>
            </a:r>
            <a:r>
              <a:rPr lang="es-ES" dirty="0" smtClean="0"/>
              <a:t>eguro Popular no cubre diálisis ni trasplante</a:t>
            </a:r>
            <a:endParaRPr lang="es-ES_tradnl" dirty="0" smtClean="0"/>
          </a:p>
          <a:p>
            <a:endParaRPr lang="es-ES" dirty="0"/>
          </a:p>
        </p:txBody>
      </p:sp>
    </p:spTree>
    <p:extLst>
      <p:ext uri="{BB962C8B-B14F-4D97-AF65-F5344CB8AC3E}">
        <p14:creationId xmlns:p14="http://schemas.microsoft.com/office/powerpoint/2010/main" val="15045910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just">
              <a:buNone/>
            </a:pPr>
            <a:r>
              <a:rPr lang="es-ES_tradnl" i="1" dirty="0" smtClean="0">
                <a:latin typeface="Arial"/>
                <a:ea typeface="ＭＳ 明朝"/>
                <a:cs typeface="Arial"/>
              </a:rPr>
              <a:t>“Desde </a:t>
            </a:r>
            <a:r>
              <a:rPr lang="es-ES_tradnl" i="1" dirty="0">
                <a:latin typeface="Arial"/>
                <a:ea typeface="ＭＳ 明朝"/>
                <a:cs typeface="Arial"/>
              </a:rPr>
              <a:t>el punto de vista ético, los tratamientos que tienen la capacidad de prolongar la vida, como es el caso de la TRR, deberían estar disponibles para todos los pacientes que pudieran beneficiarse de ellos</a:t>
            </a:r>
            <a:r>
              <a:rPr lang="es-ES_tradnl" i="1" dirty="0" smtClean="0">
                <a:latin typeface="Arial"/>
                <a:ea typeface="ＭＳ 明朝"/>
                <a:cs typeface="Arial"/>
              </a:rPr>
              <a:t>.” </a:t>
            </a:r>
            <a:endParaRPr lang="es-ES" i="1" dirty="0"/>
          </a:p>
        </p:txBody>
      </p:sp>
      <p:sp>
        <p:nvSpPr>
          <p:cNvPr id="4" name="CuadroTexto 3"/>
          <p:cNvSpPr txBox="1"/>
          <p:nvPr/>
        </p:nvSpPr>
        <p:spPr>
          <a:xfrm>
            <a:off x="3109419" y="5109739"/>
            <a:ext cx="5576556" cy="400110"/>
          </a:xfrm>
          <a:prstGeom prst="rect">
            <a:avLst/>
          </a:prstGeom>
          <a:noFill/>
        </p:spPr>
        <p:txBody>
          <a:bodyPr wrap="square" rtlCol="0">
            <a:spAutoFit/>
          </a:bodyPr>
          <a:lstStyle/>
          <a:p>
            <a:r>
              <a:rPr lang="es-ES" sz="2000" dirty="0" smtClean="0"/>
              <a:t>Obrador GT et al. </a:t>
            </a:r>
            <a:r>
              <a:rPr lang="es-ES" sz="2000" i="1" dirty="0" smtClean="0"/>
              <a:t>Am J </a:t>
            </a:r>
            <a:r>
              <a:rPr lang="es-ES" sz="2000" i="1" dirty="0" err="1" smtClean="0"/>
              <a:t>Kidney</a:t>
            </a:r>
            <a:r>
              <a:rPr lang="es-ES" sz="2000" i="1" dirty="0" smtClean="0"/>
              <a:t> </a:t>
            </a:r>
            <a:r>
              <a:rPr lang="es-ES" sz="2000" i="1" dirty="0" err="1" smtClean="0"/>
              <a:t>Dis</a:t>
            </a:r>
            <a:r>
              <a:rPr lang="es-ES" sz="2000" i="1" dirty="0" smtClean="0"/>
              <a:t> </a:t>
            </a:r>
            <a:r>
              <a:rPr lang="es-ES" sz="2000" dirty="0" smtClean="0"/>
              <a:t>2016;67:499-506</a:t>
            </a:r>
            <a:endParaRPr lang="es-ES" sz="2000" dirty="0"/>
          </a:p>
        </p:txBody>
      </p:sp>
    </p:spTree>
    <p:extLst>
      <p:ext uri="{BB962C8B-B14F-4D97-AF65-F5344CB8AC3E}">
        <p14:creationId xmlns:p14="http://schemas.microsoft.com/office/powerpoint/2010/main" val="35651707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61766" y="93564"/>
            <a:ext cx="7708683" cy="6537475"/>
          </a:xfrm>
          <a:prstGeom prst="rect">
            <a:avLst/>
          </a:prstGeom>
        </p:spPr>
      </p:pic>
      <p:sp>
        <p:nvSpPr>
          <p:cNvPr id="3" name="CuadroTexto 2"/>
          <p:cNvSpPr txBox="1"/>
          <p:nvPr/>
        </p:nvSpPr>
        <p:spPr>
          <a:xfrm>
            <a:off x="5669732" y="6278858"/>
            <a:ext cx="3094204" cy="400110"/>
          </a:xfrm>
          <a:prstGeom prst="rect">
            <a:avLst/>
          </a:prstGeom>
          <a:noFill/>
        </p:spPr>
        <p:txBody>
          <a:bodyPr wrap="square" rtlCol="0">
            <a:spAutoFit/>
          </a:bodyPr>
          <a:lstStyle/>
          <a:p>
            <a:r>
              <a:rPr lang="es-ES" sz="2000" i="1" dirty="0" err="1" smtClean="0">
                <a:solidFill>
                  <a:prstClr val="black"/>
                </a:solidFill>
                <a:latin typeface="Calibri"/>
              </a:rPr>
              <a:t>Perit</a:t>
            </a:r>
            <a:r>
              <a:rPr lang="es-ES" sz="2000" i="1" dirty="0" smtClean="0">
                <a:solidFill>
                  <a:prstClr val="black"/>
                </a:solidFill>
                <a:latin typeface="Calibri"/>
              </a:rPr>
              <a:t> Dial </a:t>
            </a:r>
            <a:r>
              <a:rPr lang="es-ES" sz="2000" i="1" dirty="0" err="1" smtClean="0">
                <a:solidFill>
                  <a:prstClr val="black"/>
                </a:solidFill>
                <a:latin typeface="Calibri"/>
              </a:rPr>
              <a:t>Int</a:t>
            </a:r>
            <a:r>
              <a:rPr lang="es-ES" sz="2000" dirty="0" smtClean="0">
                <a:solidFill>
                  <a:prstClr val="black"/>
                </a:solidFill>
                <a:latin typeface="Calibri"/>
              </a:rPr>
              <a:t> 2007;27:405-9</a:t>
            </a:r>
          </a:p>
        </p:txBody>
      </p:sp>
    </p:spTree>
    <p:extLst>
      <p:ext uri="{BB962C8B-B14F-4D97-AF65-F5344CB8AC3E}">
        <p14:creationId xmlns:p14="http://schemas.microsoft.com/office/powerpoint/2010/main" val="40879307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198664"/>
            <a:ext cx="9144000" cy="5498036"/>
          </a:xfrm>
          <a:prstGeom prst="rect">
            <a:avLst/>
          </a:prstGeom>
        </p:spPr>
      </p:pic>
      <p:pic>
        <p:nvPicPr>
          <p:cNvPr id="4" name="Imagen 3"/>
          <p:cNvPicPr>
            <a:picLocks noChangeAspect="1"/>
          </p:cNvPicPr>
          <p:nvPr/>
        </p:nvPicPr>
        <p:blipFill>
          <a:blip r:embed="rId3"/>
          <a:stretch>
            <a:fillRect/>
          </a:stretch>
        </p:blipFill>
        <p:spPr>
          <a:xfrm>
            <a:off x="0" y="152294"/>
            <a:ext cx="9144000" cy="876822"/>
          </a:xfrm>
          <a:prstGeom prst="rect">
            <a:avLst/>
          </a:prstGeom>
        </p:spPr>
      </p:pic>
    </p:spTree>
    <p:extLst>
      <p:ext uri="{BB962C8B-B14F-4D97-AF65-F5344CB8AC3E}">
        <p14:creationId xmlns:p14="http://schemas.microsoft.com/office/powerpoint/2010/main" val="26287865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Falta de estudios epidemiológicos</a:t>
            </a:r>
            <a:endParaRPr lang="es-ES" dirty="0"/>
          </a:p>
        </p:txBody>
      </p:sp>
      <p:sp>
        <p:nvSpPr>
          <p:cNvPr id="3" name="Marcador de contenido 2"/>
          <p:cNvSpPr>
            <a:spLocks noGrp="1"/>
          </p:cNvSpPr>
          <p:nvPr>
            <p:ph idx="1"/>
          </p:nvPr>
        </p:nvSpPr>
        <p:spPr/>
        <p:txBody>
          <a:bodyPr/>
          <a:lstStyle/>
          <a:p>
            <a:r>
              <a:rPr lang="es-ES" dirty="0" smtClean="0"/>
              <a:t>Preocupante ausencia de información sobre </a:t>
            </a:r>
            <a:r>
              <a:rPr lang="es-ES_tradnl" dirty="0" smtClean="0"/>
              <a:t>incidencia</a:t>
            </a:r>
            <a:r>
              <a:rPr lang="es-ES_tradnl" dirty="0"/>
              <a:t>, prevalencia y crecimiento anual de </a:t>
            </a:r>
            <a:r>
              <a:rPr lang="es-ES_tradnl" dirty="0" smtClean="0"/>
              <a:t>la</a:t>
            </a:r>
            <a:r>
              <a:rPr lang="es-ES" dirty="0"/>
              <a:t> </a:t>
            </a:r>
            <a:r>
              <a:rPr lang="es-ES" dirty="0" smtClean="0"/>
              <a:t>enfermedad renal crónica</a:t>
            </a:r>
            <a:endParaRPr lang="es-ES" dirty="0"/>
          </a:p>
        </p:txBody>
      </p:sp>
    </p:spTree>
    <p:extLst>
      <p:ext uri="{BB962C8B-B14F-4D97-AF65-F5344CB8AC3E}">
        <p14:creationId xmlns:p14="http://schemas.microsoft.com/office/powerpoint/2010/main" val="3685136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Agrupar 5"/>
          <p:cNvGrpSpPr/>
          <p:nvPr/>
        </p:nvGrpSpPr>
        <p:grpSpPr>
          <a:xfrm>
            <a:off x="384095" y="258505"/>
            <a:ext cx="8475828" cy="6114147"/>
            <a:chOff x="384095" y="258505"/>
            <a:chExt cx="8475828" cy="6114147"/>
          </a:xfrm>
        </p:grpSpPr>
        <p:pic>
          <p:nvPicPr>
            <p:cNvPr id="2" name="Imagen 1"/>
            <p:cNvPicPr>
              <a:picLocks noChangeAspect="1"/>
            </p:cNvPicPr>
            <p:nvPr/>
          </p:nvPicPr>
          <p:blipFill>
            <a:blip r:embed="rId2"/>
            <a:stretch>
              <a:fillRect/>
            </a:stretch>
          </p:blipFill>
          <p:spPr>
            <a:xfrm>
              <a:off x="384095" y="258505"/>
              <a:ext cx="8281787" cy="1878083"/>
            </a:xfrm>
            <a:prstGeom prst="rect">
              <a:avLst/>
            </a:prstGeom>
          </p:spPr>
        </p:pic>
        <p:sp>
          <p:nvSpPr>
            <p:cNvPr id="3" name="Rectángulo 2"/>
            <p:cNvSpPr/>
            <p:nvPr/>
          </p:nvSpPr>
          <p:spPr>
            <a:xfrm>
              <a:off x="384096" y="2063780"/>
              <a:ext cx="8475827" cy="4308872"/>
            </a:xfrm>
            <a:prstGeom prst="rect">
              <a:avLst/>
            </a:prstGeom>
          </p:spPr>
          <p:txBody>
            <a:bodyPr wrap="square">
              <a:spAutoFit/>
            </a:bodyPr>
            <a:lstStyle/>
            <a:p>
              <a:r>
                <a:rPr lang="en-US" sz="4000" dirty="0" smtClean="0"/>
                <a:t>Prevalence of chronic kidney disease in an urban Mexican population.</a:t>
              </a:r>
            </a:p>
            <a:p>
              <a:endParaRPr lang="en-US" sz="4000" dirty="0" smtClean="0"/>
            </a:p>
            <a:p>
              <a:r>
                <a:rPr lang="en-US" sz="2800" dirty="0" smtClean="0"/>
                <a:t>Amato D, Alvarez-Aguilar C, </a:t>
              </a:r>
              <a:r>
                <a:rPr lang="en-US" sz="2800" dirty="0" err="1" smtClean="0"/>
                <a:t>Castañeda-Limones</a:t>
              </a:r>
              <a:r>
                <a:rPr lang="en-US" sz="2800" dirty="0" smtClean="0"/>
                <a:t> R, Rodriguez E, Avila-Diaz M, </a:t>
              </a:r>
              <a:r>
                <a:rPr lang="en-US" sz="2800" dirty="0" err="1" smtClean="0"/>
                <a:t>Arreola</a:t>
              </a:r>
              <a:r>
                <a:rPr lang="en-US" sz="2800" dirty="0" smtClean="0"/>
                <a:t> F, Gomez A, Ballesteros H, </a:t>
              </a:r>
              <a:r>
                <a:rPr lang="en-US" sz="2800" dirty="0" err="1" smtClean="0"/>
                <a:t>Becerril</a:t>
              </a:r>
              <a:r>
                <a:rPr lang="en-US" sz="2800" dirty="0" smtClean="0"/>
                <a:t> R, </a:t>
              </a:r>
              <a:r>
                <a:rPr lang="en-US" sz="2800" dirty="0" err="1" smtClean="0"/>
                <a:t>Paniagua</a:t>
              </a:r>
              <a:r>
                <a:rPr lang="en-US" sz="2800" dirty="0" smtClean="0"/>
                <a:t> R</a:t>
              </a:r>
            </a:p>
            <a:p>
              <a:endParaRPr lang="en-US" sz="2800" dirty="0" smtClean="0"/>
            </a:p>
            <a:p>
              <a:endParaRPr lang="en-US" dirty="0" smtClean="0"/>
            </a:p>
            <a:p>
              <a:pPr algn="r"/>
              <a:r>
                <a:rPr lang="en-US" sz="2400" i="1" dirty="0" smtClean="0"/>
                <a:t>Kidney </a:t>
              </a:r>
              <a:r>
                <a:rPr lang="en-US" sz="2400" i="1" dirty="0" err="1" smtClean="0"/>
                <a:t>Int</a:t>
              </a:r>
              <a:r>
                <a:rPr lang="en-US" sz="2400" i="1" dirty="0" smtClean="0"/>
                <a:t> </a:t>
              </a:r>
              <a:r>
                <a:rPr lang="en-US" sz="2400" i="1" dirty="0" err="1" smtClean="0"/>
                <a:t>Suppl</a:t>
              </a:r>
              <a:r>
                <a:rPr lang="en-US" sz="2400" i="1" dirty="0" smtClean="0"/>
                <a:t> </a:t>
              </a:r>
              <a:r>
                <a:rPr lang="en-US" sz="2400" dirty="0" smtClean="0"/>
                <a:t>2005 Aug;(97):S11-7.</a:t>
              </a:r>
            </a:p>
          </p:txBody>
        </p:sp>
        <p:sp>
          <p:nvSpPr>
            <p:cNvPr id="5" name="Rectángulo 4"/>
            <p:cNvSpPr/>
            <p:nvPr/>
          </p:nvSpPr>
          <p:spPr>
            <a:xfrm>
              <a:off x="384095" y="1852705"/>
              <a:ext cx="8281787" cy="37352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grpSp>
    </p:spTree>
    <p:extLst>
      <p:ext uri="{BB962C8B-B14F-4D97-AF65-F5344CB8AC3E}">
        <p14:creationId xmlns:p14="http://schemas.microsoft.com/office/powerpoint/2010/main" val="13112901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36600" y="1822968"/>
            <a:ext cx="7658100" cy="2400300"/>
          </a:xfrm>
          <a:prstGeom prst="rect">
            <a:avLst/>
          </a:prstGeom>
        </p:spPr>
      </p:pic>
      <p:pic>
        <p:nvPicPr>
          <p:cNvPr id="5" name="Imagen 4"/>
          <p:cNvPicPr>
            <a:picLocks noChangeAspect="1"/>
          </p:cNvPicPr>
          <p:nvPr/>
        </p:nvPicPr>
        <p:blipFill>
          <a:blip r:embed="rId3"/>
          <a:stretch>
            <a:fillRect/>
          </a:stretch>
        </p:blipFill>
        <p:spPr>
          <a:xfrm>
            <a:off x="1871588" y="4947632"/>
            <a:ext cx="6245516" cy="417481"/>
          </a:xfrm>
          <a:prstGeom prst="rect">
            <a:avLst/>
          </a:prstGeom>
        </p:spPr>
      </p:pic>
      <p:pic>
        <p:nvPicPr>
          <p:cNvPr id="2" name="Imagen 1"/>
          <p:cNvPicPr>
            <a:picLocks noChangeAspect="1"/>
          </p:cNvPicPr>
          <p:nvPr/>
        </p:nvPicPr>
        <p:blipFill>
          <a:blip r:embed="rId4"/>
          <a:stretch>
            <a:fillRect/>
          </a:stretch>
        </p:blipFill>
        <p:spPr>
          <a:xfrm>
            <a:off x="0" y="230871"/>
            <a:ext cx="9144000" cy="1325837"/>
          </a:xfrm>
          <a:prstGeom prst="rect">
            <a:avLst/>
          </a:prstGeom>
        </p:spPr>
      </p:pic>
    </p:spTree>
    <p:extLst>
      <p:ext uri="{BB962C8B-B14F-4D97-AF65-F5344CB8AC3E}">
        <p14:creationId xmlns:p14="http://schemas.microsoft.com/office/powerpoint/2010/main" val="21454009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2091018"/>
            <a:ext cx="9144000" cy="3620633"/>
          </a:xfrm>
          <a:prstGeom prst="rect">
            <a:avLst/>
          </a:prstGeom>
        </p:spPr>
      </p:pic>
      <p:pic>
        <p:nvPicPr>
          <p:cNvPr id="5" name="Imagen 4"/>
          <p:cNvPicPr>
            <a:picLocks noChangeAspect="1"/>
          </p:cNvPicPr>
          <p:nvPr/>
        </p:nvPicPr>
        <p:blipFill>
          <a:blip r:embed="rId3"/>
          <a:stretch>
            <a:fillRect/>
          </a:stretch>
        </p:blipFill>
        <p:spPr>
          <a:xfrm>
            <a:off x="0" y="659653"/>
            <a:ext cx="9144000" cy="774026"/>
          </a:xfrm>
          <a:prstGeom prst="rect">
            <a:avLst/>
          </a:prstGeom>
        </p:spPr>
      </p:pic>
    </p:spTree>
    <p:extLst>
      <p:ext uri="{BB962C8B-B14F-4D97-AF65-F5344CB8AC3E}">
        <p14:creationId xmlns:p14="http://schemas.microsoft.com/office/powerpoint/2010/main" val="22923828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dirty="0" smtClean="0"/>
              <a:t>Registro Estatal de Diálisis y Trasplante de Jalisco (REDTJAL)</a:t>
            </a:r>
          </a:p>
          <a:p>
            <a:endParaRPr lang="es-ES" dirty="0" smtClean="0"/>
          </a:p>
          <a:p>
            <a:pPr lvl="1"/>
            <a:r>
              <a:rPr lang="es-ES_tradnl" i="1" dirty="0" err="1"/>
              <a:t>United</a:t>
            </a:r>
            <a:r>
              <a:rPr lang="es-ES_tradnl" i="1" dirty="0"/>
              <a:t> </a:t>
            </a:r>
            <a:r>
              <a:rPr lang="es-ES_tradnl" i="1" dirty="0" err="1"/>
              <a:t>States</a:t>
            </a:r>
            <a:r>
              <a:rPr lang="es-ES_tradnl" i="1" dirty="0"/>
              <a:t> Renal Data </a:t>
            </a:r>
            <a:r>
              <a:rPr lang="es-ES_tradnl" i="1" dirty="0" err="1"/>
              <a:t>System</a:t>
            </a:r>
            <a:r>
              <a:rPr lang="es-ES_tradnl" i="1" dirty="0"/>
              <a:t> </a:t>
            </a:r>
            <a:r>
              <a:rPr lang="es-ES_tradnl" dirty="0"/>
              <a:t>(USRDS)</a:t>
            </a:r>
            <a:endParaRPr lang="es-ES" dirty="0"/>
          </a:p>
          <a:p>
            <a:pPr lvl="1"/>
            <a:r>
              <a:rPr lang="es-ES" dirty="0" smtClean="0"/>
              <a:t>Registro Latinoamericano de Diálisis y Trasplante</a:t>
            </a:r>
            <a:endParaRPr lang="es-ES_tradnl" dirty="0" smtClean="0"/>
          </a:p>
        </p:txBody>
      </p:sp>
    </p:spTree>
    <p:extLst>
      <p:ext uri="{BB962C8B-B14F-4D97-AF65-F5344CB8AC3E}">
        <p14:creationId xmlns:p14="http://schemas.microsoft.com/office/powerpoint/2010/main" val="20409121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404907"/>
            <a:ext cx="8229600" cy="2643094"/>
          </a:xfrm>
        </p:spPr>
        <p:txBody>
          <a:bodyPr>
            <a:normAutofit/>
          </a:bodyPr>
          <a:lstStyle/>
          <a:p>
            <a:r>
              <a:rPr lang="es-ES" sz="3600" dirty="0" smtClean="0"/>
              <a:t>Aproximadamente 72,000 pacientes en diálisis en México en 2012</a:t>
            </a:r>
          </a:p>
          <a:p>
            <a:endParaRPr lang="es-ES" sz="3600" dirty="0"/>
          </a:p>
          <a:p>
            <a:r>
              <a:rPr lang="es-ES" sz="3600" dirty="0" smtClean="0"/>
              <a:t>Prevalencia de 602 </a:t>
            </a:r>
            <a:r>
              <a:rPr lang="es-ES" sz="3600" dirty="0" err="1" smtClean="0"/>
              <a:t>ppmh</a:t>
            </a:r>
            <a:endParaRPr lang="es-ES" sz="3600" dirty="0" smtClean="0"/>
          </a:p>
          <a:p>
            <a:pPr marL="0" lvl="0" indent="0">
              <a:spcBef>
                <a:spcPts val="0"/>
              </a:spcBef>
              <a:buNone/>
            </a:pPr>
            <a:endParaRPr lang="es-ES" sz="2400" dirty="0">
              <a:solidFill>
                <a:prstClr val="black"/>
              </a:solidFill>
            </a:endParaRPr>
          </a:p>
          <a:p>
            <a:pPr marL="0" lvl="0" indent="0">
              <a:spcBef>
                <a:spcPts val="0"/>
              </a:spcBef>
              <a:buNone/>
            </a:pPr>
            <a:endParaRPr lang="es-ES" sz="2400" dirty="0">
              <a:solidFill>
                <a:prstClr val="black"/>
              </a:solidFill>
            </a:endParaRPr>
          </a:p>
          <a:p>
            <a:endParaRPr lang="es-ES" dirty="0" smtClean="0"/>
          </a:p>
          <a:p>
            <a:endParaRPr lang="es-ES" dirty="0" smtClean="0"/>
          </a:p>
          <a:p>
            <a:pPr marL="0" indent="0">
              <a:buNone/>
            </a:pPr>
            <a:endParaRPr lang="es-ES" dirty="0"/>
          </a:p>
          <a:p>
            <a:endParaRPr lang="es-ES" dirty="0" smtClean="0"/>
          </a:p>
          <a:p>
            <a:endParaRPr lang="es-ES" dirty="0"/>
          </a:p>
          <a:p>
            <a:pPr marL="0" indent="0">
              <a:buNone/>
            </a:pPr>
            <a:endParaRPr lang="es-ES" dirty="0"/>
          </a:p>
          <a:p>
            <a:pPr marL="0" indent="0">
              <a:buNone/>
            </a:pPr>
            <a:endParaRPr lang="es-ES" dirty="0" smtClean="0"/>
          </a:p>
          <a:p>
            <a:endParaRPr lang="es-ES" dirty="0"/>
          </a:p>
        </p:txBody>
      </p:sp>
      <p:sp>
        <p:nvSpPr>
          <p:cNvPr id="2" name="CuadroTexto 1"/>
          <p:cNvSpPr txBox="1"/>
          <p:nvPr/>
        </p:nvSpPr>
        <p:spPr>
          <a:xfrm>
            <a:off x="457201" y="3048001"/>
            <a:ext cx="8387782" cy="3785652"/>
          </a:xfrm>
          <a:prstGeom prst="rect">
            <a:avLst/>
          </a:prstGeom>
          <a:noFill/>
        </p:spPr>
        <p:txBody>
          <a:bodyPr wrap="square" rtlCol="0">
            <a:spAutoFit/>
          </a:bodyPr>
          <a:lstStyle/>
          <a:p>
            <a:pPr lvl="0"/>
            <a:r>
              <a:rPr lang="es-ES" sz="2400" dirty="0" smtClean="0">
                <a:solidFill>
                  <a:prstClr val="black"/>
                </a:solidFill>
              </a:rPr>
              <a:t>				Tamayo </a:t>
            </a:r>
            <a:r>
              <a:rPr lang="es-ES" sz="2400" dirty="0">
                <a:solidFill>
                  <a:prstClr val="black"/>
                </a:solidFill>
              </a:rPr>
              <a:t>y Orozco JA, en: Peña JC, Ramos JM (Eds.) </a:t>
            </a:r>
          </a:p>
          <a:p>
            <a:pPr lvl="0"/>
            <a:r>
              <a:rPr lang="es-ES" sz="2400" dirty="0" smtClean="0">
                <a:solidFill>
                  <a:prstClr val="black"/>
                </a:solidFill>
              </a:rPr>
              <a:t>				Diálisis</a:t>
            </a:r>
            <a:r>
              <a:rPr lang="es-ES" sz="2400" dirty="0">
                <a:solidFill>
                  <a:prstClr val="black"/>
                </a:solidFill>
              </a:rPr>
              <a:t>: fisicoquímica y fisiología;</a:t>
            </a:r>
          </a:p>
          <a:p>
            <a:pPr lvl="0"/>
            <a:r>
              <a:rPr lang="es-ES" sz="2400" dirty="0" smtClean="0">
                <a:solidFill>
                  <a:prstClr val="black"/>
                </a:solidFill>
              </a:rPr>
              <a:t>				indicaciones </a:t>
            </a:r>
            <a:r>
              <a:rPr lang="es-ES" sz="2400" dirty="0">
                <a:solidFill>
                  <a:prstClr val="black"/>
                </a:solidFill>
              </a:rPr>
              <a:t>y complicaciones. </a:t>
            </a:r>
            <a:r>
              <a:rPr lang="es-ES" sz="2400" dirty="0" smtClean="0">
                <a:solidFill>
                  <a:prstClr val="black"/>
                </a:solidFill>
              </a:rPr>
              <a:t>2015</a:t>
            </a:r>
          </a:p>
          <a:p>
            <a:pPr lvl="0"/>
            <a:endParaRPr lang="es-ES" sz="2400" dirty="0">
              <a:solidFill>
                <a:prstClr val="black"/>
              </a:solidFill>
            </a:endParaRPr>
          </a:p>
          <a:p>
            <a:pPr marL="571500" lvl="0" indent="-571500">
              <a:buFont typeface="Arial"/>
              <a:buChar char="•"/>
            </a:pPr>
            <a:r>
              <a:rPr lang="es-ES" sz="3600" dirty="0" smtClean="0">
                <a:solidFill>
                  <a:prstClr val="black"/>
                </a:solidFill>
              </a:rPr>
              <a:t>Ese mismo año USRDS informó que la prevalencia calculada para el REDTJAL fue de 1409 </a:t>
            </a:r>
            <a:r>
              <a:rPr lang="es-ES" sz="3600" dirty="0" err="1" smtClean="0">
                <a:solidFill>
                  <a:prstClr val="black"/>
                </a:solidFill>
              </a:rPr>
              <a:t>ppmh</a:t>
            </a:r>
            <a:r>
              <a:rPr lang="es-ES" sz="3600" dirty="0" smtClean="0">
                <a:solidFill>
                  <a:prstClr val="black"/>
                </a:solidFill>
              </a:rPr>
              <a:t> </a:t>
            </a:r>
          </a:p>
          <a:p>
            <a:pPr lvl="0"/>
            <a:endParaRPr lang="es-ES" sz="3600" dirty="0">
              <a:solidFill>
                <a:prstClr val="black"/>
              </a:solidFill>
            </a:endParaRPr>
          </a:p>
        </p:txBody>
      </p:sp>
      <p:sp>
        <p:nvSpPr>
          <p:cNvPr id="5" name="CuadroTexto 4"/>
          <p:cNvSpPr txBox="1"/>
          <p:nvPr/>
        </p:nvSpPr>
        <p:spPr>
          <a:xfrm>
            <a:off x="836706" y="4152752"/>
            <a:ext cx="1753641" cy="369332"/>
          </a:xfrm>
          <a:prstGeom prst="rect">
            <a:avLst/>
          </a:prstGeom>
          <a:noFill/>
        </p:spPr>
        <p:txBody>
          <a:bodyPr wrap="square" rtlCol="0">
            <a:spAutoFit/>
          </a:bodyPr>
          <a:lstStyle/>
          <a:p>
            <a:endParaRPr lang="es-ES" dirty="0"/>
          </a:p>
        </p:txBody>
      </p:sp>
    </p:spTree>
    <p:extLst>
      <p:ext uri="{BB962C8B-B14F-4D97-AF65-F5344CB8AC3E}">
        <p14:creationId xmlns:p14="http://schemas.microsoft.com/office/powerpoint/2010/main" val="17893409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92100" y="127148"/>
            <a:ext cx="7770889" cy="5784867"/>
          </a:xfrm>
          <a:prstGeom prst="rect">
            <a:avLst/>
          </a:prstGeom>
        </p:spPr>
      </p:pic>
      <p:sp>
        <p:nvSpPr>
          <p:cNvPr id="7" name="Rectángulo 6"/>
          <p:cNvSpPr/>
          <p:nvPr/>
        </p:nvSpPr>
        <p:spPr>
          <a:xfrm>
            <a:off x="3522636" y="6368398"/>
            <a:ext cx="4920675" cy="369332"/>
          </a:xfrm>
          <a:prstGeom prst="rect">
            <a:avLst/>
          </a:prstGeom>
        </p:spPr>
        <p:txBody>
          <a:bodyPr wrap="none">
            <a:spAutoFit/>
          </a:bodyPr>
          <a:lstStyle/>
          <a:p>
            <a:r>
              <a:rPr lang="pt-BR" dirty="0" err="1" smtClean="0"/>
              <a:t>Pecoits</a:t>
            </a:r>
            <a:r>
              <a:rPr lang="pt-BR" dirty="0" smtClean="0"/>
              <a:t>-Filho </a:t>
            </a:r>
            <a:r>
              <a:rPr lang="pt-BR" dirty="0" err="1" smtClean="0"/>
              <a:t>R</a:t>
            </a:r>
            <a:r>
              <a:rPr lang="pt-BR" dirty="0" smtClean="0"/>
              <a:t>, et al. </a:t>
            </a:r>
            <a:r>
              <a:rPr lang="pt-BR" i="1" dirty="0" smtClean="0"/>
              <a:t>J </a:t>
            </a:r>
            <a:r>
              <a:rPr lang="pt-BR" i="1" dirty="0" err="1"/>
              <a:t>Bras</a:t>
            </a:r>
            <a:r>
              <a:rPr lang="pt-BR" i="1" dirty="0"/>
              <a:t> </a:t>
            </a:r>
            <a:r>
              <a:rPr lang="pt-BR" i="1" dirty="0" err="1"/>
              <a:t>Nefrol</a:t>
            </a:r>
            <a:r>
              <a:rPr lang="pt-BR" i="1" dirty="0"/>
              <a:t> </a:t>
            </a:r>
            <a:r>
              <a:rPr lang="pt-BR" dirty="0"/>
              <a:t>2015;37(1):9-13</a:t>
            </a:r>
            <a:endParaRPr lang="es-ES" dirty="0"/>
          </a:p>
        </p:txBody>
      </p:sp>
      <p:sp>
        <p:nvSpPr>
          <p:cNvPr id="8" name="Rectángulo 7"/>
          <p:cNvSpPr/>
          <p:nvPr/>
        </p:nvSpPr>
        <p:spPr>
          <a:xfrm>
            <a:off x="3513294" y="5817153"/>
            <a:ext cx="5477296" cy="646331"/>
          </a:xfrm>
          <a:prstGeom prst="rect">
            <a:avLst/>
          </a:prstGeom>
        </p:spPr>
        <p:txBody>
          <a:bodyPr wrap="square">
            <a:spAutoFit/>
          </a:bodyPr>
          <a:lstStyle/>
          <a:p>
            <a:r>
              <a:rPr lang="en-US" dirty="0"/>
              <a:t>Renal </a:t>
            </a:r>
            <a:r>
              <a:rPr lang="en-US" dirty="0" smtClean="0"/>
              <a:t>Replacement Therapy </a:t>
            </a:r>
            <a:r>
              <a:rPr lang="en-US" dirty="0"/>
              <a:t>in CKD: an update from the Latin American Registry of Dialysis </a:t>
            </a:r>
            <a:r>
              <a:rPr lang="en-US" dirty="0" smtClean="0"/>
              <a:t>and Transplantation.</a:t>
            </a:r>
            <a:endParaRPr lang="es-ES" dirty="0"/>
          </a:p>
        </p:txBody>
      </p:sp>
    </p:spTree>
    <p:extLst>
      <p:ext uri="{BB962C8B-B14F-4D97-AF65-F5344CB8AC3E}">
        <p14:creationId xmlns:p14="http://schemas.microsoft.com/office/powerpoint/2010/main" val="14887102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569660"/>
          </a:xfrm>
          <a:prstGeom prst="rect">
            <a:avLst/>
          </a:prstGeom>
        </p:spPr>
        <p:txBody>
          <a:bodyPr wrap="square">
            <a:spAutoFit/>
          </a:bodyPr>
          <a:lstStyle/>
          <a:p>
            <a:pPr defTabSz="914400"/>
            <a:r>
              <a:rPr lang="en-US" i="1" baseline="30000" dirty="0">
                <a:solidFill>
                  <a:prstClr val="black"/>
                </a:solidFill>
                <a:latin typeface="Calibri"/>
              </a:rPr>
              <a:t>Data Source: Special analyses, USRDS ESRD Database. Data presented only for countries from which relevant information was available. All rates are unadjusted. ^United Kingdom: England, Wales, Northern Ireland (Scotland data reported separately). Data for Belgium do not include patients younger than 20. Data for Indonesia represent the West Java region. Data for France include 22 regions. Data for Spain include 18 of 19 regions. Abbreviations: ESRD, end-stage renal disease; sp., speaking.</a:t>
            </a:r>
          </a:p>
        </p:txBody>
      </p:sp>
      <p:sp>
        <p:nvSpPr>
          <p:cNvPr id="4" name="Rectangle 3"/>
          <p:cNvSpPr/>
          <p:nvPr/>
        </p:nvSpPr>
        <p:spPr>
          <a:xfrm>
            <a:off x="0" y="270938"/>
            <a:ext cx="5029200" cy="666849"/>
          </a:xfrm>
          <a:prstGeom prst="rect">
            <a:avLst/>
          </a:prstGeom>
        </p:spPr>
        <p:txBody>
          <a:bodyPr wrap="square">
            <a:spAutoFit/>
          </a:bodyPr>
          <a:lstStyle/>
          <a:p>
            <a:pPr algn="ctr" defTabSz="914400"/>
            <a:r>
              <a:rPr lang="en-US" sz="2800" b="1" baseline="30000" dirty="0">
                <a:solidFill>
                  <a:prstClr val="black"/>
                </a:solidFill>
                <a:latin typeface="Calibri"/>
              </a:rPr>
              <a:t> Figure 13.2 Incidence of treated ESRD, </a:t>
            </a:r>
          </a:p>
          <a:p>
            <a:pPr algn="ctr" defTabSz="914400"/>
            <a:r>
              <a:rPr lang="en-US" sz="2800" b="1" baseline="30000" dirty="0">
                <a:solidFill>
                  <a:prstClr val="black"/>
                </a:solidFill>
                <a:latin typeface="Calibri"/>
              </a:rPr>
              <a:t>per million population, by country, 2013</a:t>
            </a:r>
          </a:p>
        </p:txBody>
      </p:sp>
      <p:sp>
        <p:nvSpPr>
          <p:cNvPr id="2" name="Footer Placeholder 1"/>
          <p:cNvSpPr>
            <a:spLocks noGrp="1"/>
          </p:cNvSpPr>
          <p:nvPr>
            <p:ph type="ftr" sz="quarter" idx="10"/>
          </p:nvPr>
        </p:nvSpPr>
        <p:spPr/>
        <p:txBody>
          <a:bodyPr/>
          <a:lstStyle/>
          <a:p>
            <a:r>
              <a:rPr lang="en-US" dirty="0" smtClean="0">
                <a:solidFill>
                  <a:prstClr val="white"/>
                </a:solidFill>
                <a:latin typeface="Calibri"/>
              </a:rPr>
              <a:t>Vol 2, ESRD, </a:t>
            </a:r>
            <a:r>
              <a:rPr lang="en-US" dirty="0" err="1" smtClean="0">
                <a:solidFill>
                  <a:prstClr val="white"/>
                </a:solidFill>
                <a:latin typeface="Calibri"/>
              </a:rPr>
              <a:t>Ch</a:t>
            </a:r>
            <a:r>
              <a:rPr lang="en-US" dirty="0" smtClean="0">
                <a:solidFill>
                  <a:prstClr val="white"/>
                </a:solidFill>
                <a:latin typeface="Calibri"/>
              </a:rPr>
              <a:t> 13</a:t>
            </a:r>
            <a:endParaRPr lang="en-US" dirty="0">
              <a:solidFill>
                <a:prstClr val="white"/>
              </a:solidFill>
              <a:latin typeface="Calibri"/>
            </a:endParaRPr>
          </a:p>
        </p:txBody>
      </p:sp>
      <p:sp>
        <p:nvSpPr>
          <p:cNvPr id="6" name="Slide Number Placeholder 5"/>
          <p:cNvSpPr>
            <a:spLocks noGrp="1"/>
          </p:cNvSpPr>
          <p:nvPr>
            <p:ph type="sldNum" sz="quarter" idx="11"/>
          </p:nvPr>
        </p:nvSpPr>
        <p:spPr/>
        <p:txBody>
          <a:bodyPr/>
          <a:lstStyle/>
          <a:p>
            <a:fld id="{3F227FC0-035E-484D-AA62-D30602925625}" type="slidenum">
              <a:rPr lang="en-US" b="1" smtClean="0">
                <a:solidFill>
                  <a:prstClr val="white"/>
                </a:solidFill>
                <a:latin typeface="Calibri"/>
              </a:rPr>
              <a:pPr/>
              <a:t>23</a:t>
            </a:fld>
            <a:endParaRPr lang="en-US" b="1" dirty="0">
              <a:solidFill>
                <a:prstClr val="white"/>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9612" y="152400"/>
            <a:ext cx="4165978" cy="6248970"/>
          </a:xfrm>
          <a:prstGeom prst="rect">
            <a:avLst/>
          </a:prstGeom>
        </p:spPr>
      </p:pic>
      <p:sp>
        <p:nvSpPr>
          <p:cNvPr id="9" name="Rectángulo 8"/>
          <p:cNvSpPr/>
          <p:nvPr/>
        </p:nvSpPr>
        <p:spPr>
          <a:xfrm>
            <a:off x="5186262" y="331410"/>
            <a:ext cx="589692" cy="12213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442971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667" y="4495800"/>
            <a:ext cx="4343400" cy="1754326"/>
          </a:xfrm>
          <a:prstGeom prst="rect">
            <a:avLst/>
          </a:prstGeom>
        </p:spPr>
        <p:txBody>
          <a:bodyPr wrap="square">
            <a:spAutoFit/>
          </a:bodyPr>
          <a:lstStyle/>
          <a:p>
            <a:pPr defTabSz="914400"/>
            <a:r>
              <a:rPr lang="en-US" i="1" baseline="30000" dirty="0">
                <a:solidFill>
                  <a:prstClr val="black"/>
                </a:solidFill>
                <a:latin typeface="Calibri"/>
              </a:rPr>
              <a:t>Data source: Special analyses, USRDS ESRD Database. Data presented only for countries from which relevant information was available. All rates are unadjusted. ^United Kingdom: England, Wales, &amp; Northern Ireland (Scotland data reported separately). Data for Belgium do not include patients younger than 20. Data for France include 22 regions. Transplant data for Romania are limited to that available in dialysis center reports and includes only non-preemptive transplants. Data for Spain include all regions. Abbreviations: sp., speaking.</a:t>
            </a:r>
          </a:p>
        </p:txBody>
      </p:sp>
      <p:sp>
        <p:nvSpPr>
          <p:cNvPr id="4" name="Rectangle 3"/>
          <p:cNvSpPr/>
          <p:nvPr/>
        </p:nvSpPr>
        <p:spPr>
          <a:xfrm>
            <a:off x="33867" y="211669"/>
            <a:ext cx="4690533" cy="646331"/>
          </a:xfrm>
          <a:prstGeom prst="rect">
            <a:avLst/>
          </a:prstGeom>
        </p:spPr>
        <p:txBody>
          <a:bodyPr wrap="square">
            <a:spAutoFit/>
          </a:bodyPr>
          <a:lstStyle/>
          <a:p>
            <a:pPr algn="ctr" defTabSz="914400"/>
            <a:r>
              <a:rPr lang="en-US" b="1" dirty="0">
                <a:solidFill>
                  <a:prstClr val="black"/>
                </a:solidFill>
                <a:latin typeface="Calibri"/>
              </a:rPr>
              <a:t> Figure 13.18 Kidney transplantation rate, per million population, by country, 2013</a:t>
            </a:r>
          </a:p>
        </p:txBody>
      </p:sp>
      <p:sp>
        <p:nvSpPr>
          <p:cNvPr id="2" name="Footer Placeholder 1"/>
          <p:cNvSpPr>
            <a:spLocks noGrp="1"/>
          </p:cNvSpPr>
          <p:nvPr>
            <p:ph type="ftr" sz="quarter" idx="10"/>
          </p:nvPr>
        </p:nvSpPr>
        <p:spPr/>
        <p:txBody>
          <a:bodyPr/>
          <a:lstStyle/>
          <a:p>
            <a:r>
              <a:rPr lang="en-US" dirty="0" smtClean="0">
                <a:solidFill>
                  <a:prstClr val="white"/>
                </a:solidFill>
                <a:latin typeface="Calibri"/>
              </a:rPr>
              <a:t>Vol 2, ESRD, </a:t>
            </a:r>
            <a:r>
              <a:rPr lang="en-US" dirty="0" err="1" smtClean="0">
                <a:solidFill>
                  <a:prstClr val="white"/>
                </a:solidFill>
                <a:latin typeface="Calibri"/>
              </a:rPr>
              <a:t>Ch</a:t>
            </a:r>
            <a:r>
              <a:rPr lang="en-US" dirty="0" smtClean="0">
                <a:solidFill>
                  <a:prstClr val="white"/>
                </a:solidFill>
                <a:latin typeface="Calibri"/>
              </a:rPr>
              <a:t> 13</a:t>
            </a:r>
            <a:endParaRPr lang="en-US" dirty="0">
              <a:solidFill>
                <a:prstClr val="white"/>
              </a:solidFill>
              <a:latin typeface="Calibri"/>
            </a:endParaRPr>
          </a:p>
        </p:txBody>
      </p:sp>
      <p:sp>
        <p:nvSpPr>
          <p:cNvPr id="6" name="Slide Number Placeholder 5"/>
          <p:cNvSpPr>
            <a:spLocks noGrp="1"/>
          </p:cNvSpPr>
          <p:nvPr>
            <p:ph type="sldNum" sz="quarter" idx="11"/>
          </p:nvPr>
        </p:nvSpPr>
        <p:spPr/>
        <p:txBody>
          <a:bodyPr/>
          <a:lstStyle/>
          <a:p>
            <a:fld id="{3F227FC0-035E-484D-AA62-D30602925625}" type="slidenum">
              <a:rPr lang="en-US" b="1" smtClean="0">
                <a:solidFill>
                  <a:prstClr val="white"/>
                </a:solidFill>
                <a:latin typeface="Calibri"/>
              </a:rPr>
              <a:pPr/>
              <a:t>24</a:t>
            </a:fld>
            <a:endParaRPr lang="en-US" b="1" dirty="0">
              <a:solidFill>
                <a:prstClr val="white"/>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2070" y="439279"/>
            <a:ext cx="2336530" cy="5841332"/>
          </a:xfrm>
          <a:prstGeom prst="rect">
            <a:avLst/>
          </a:prstGeom>
        </p:spPr>
      </p:pic>
      <p:sp>
        <p:nvSpPr>
          <p:cNvPr id="8" name="TextBox 7"/>
          <p:cNvSpPr txBox="1"/>
          <p:nvPr/>
        </p:nvSpPr>
        <p:spPr>
          <a:xfrm>
            <a:off x="5791200" y="187567"/>
            <a:ext cx="2057400" cy="261610"/>
          </a:xfrm>
          <a:prstGeom prst="rect">
            <a:avLst/>
          </a:prstGeom>
          <a:noFill/>
        </p:spPr>
        <p:txBody>
          <a:bodyPr wrap="square" rtlCol="0">
            <a:spAutoFit/>
          </a:bodyPr>
          <a:lstStyle/>
          <a:p>
            <a:pPr defTabSz="914400"/>
            <a:r>
              <a:rPr lang="en-US" sz="1100" b="1" dirty="0">
                <a:solidFill>
                  <a:prstClr val="black"/>
                </a:solidFill>
                <a:latin typeface="Calibri"/>
              </a:rPr>
              <a:t>(a) Per million population</a:t>
            </a:r>
          </a:p>
        </p:txBody>
      </p:sp>
      <p:sp>
        <p:nvSpPr>
          <p:cNvPr id="5" name="Rectángulo 4"/>
          <p:cNvSpPr/>
          <p:nvPr/>
        </p:nvSpPr>
        <p:spPr>
          <a:xfrm>
            <a:off x="5806320" y="619846"/>
            <a:ext cx="650047" cy="907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374945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Registro Nacional de Diálisis y Trasplante</a:t>
            </a:r>
            <a:endParaRPr lang="es-ES" dirty="0"/>
          </a:p>
        </p:txBody>
      </p:sp>
      <p:sp>
        <p:nvSpPr>
          <p:cNvPr id="3" name="Marcador de contenido 2"/>
          <p:cNvSpPr>
            <a:spLocks noGrp="1"/>
          </p:cNvSpPr>
          <p:nvPr>
            <p:ph idx="1"/>
          </p:nvPr>
        </p:nvSpPr>
        <p:spPr/>
        <p:txBody>
          <a:bodyPr>
            <a:normAutofit fontScale="92500" lnSpcReduction="10000"/>
          </a:bodyPr>
          <a:lstStyle/>
          <a:p>
            <a:r>
              <a:rPr lang="es-ES" dirty="0" smtClean="0"/>
              <a:t>Útil para conocer car</a:t>
            </a:r>
            <a:r>
              <a:rPr lang="es-ES" dirty="0"/>
              <a:t>a</a:t>
            </a:r>
            <a:r>
              <a:rPr lang="es-ES" dirty="0" smtClean="0"/>
              <a:t>cterísticas clínicas y demográficas de los pacientes, así como calidad y prácticas de los centros de diálisis</a:t>
            </a:r>
          </a:p>
          <a:p>
            <a:pPr marL="342900" lvl="1" indent="-342900">
              <a:buFont typeface="Arial"/>
              <a:buChar char="•"/>
            </a:pPr>
            <a:r>
              <a:rPr lang="es-ES" sz="3200" dirty="0" smtClean="0"/>
              <a:t>No serviría para estudiar la incidencia y prevalencia de enfermedad renal crónica, a menos que fuera completo y la accesibilidad al tratamiento cercana a 100%</a:t>
            </a:r>
          </a:p>
          <a:p>
            <a:pPr marL="342900" lvl="1" indent="-342900">
              <a:buFont typeface="Arial"/>
              <a:buChar char="•"/>
            </a:pPr>
            <a:r>
              <a:rPr lang="es-ES" sz="3200" dirty="0" smtClean="0"/>
              <a:t>Aún si se dieran estas características, solo proporcionaría información de pacientes que reciben TRR (ERC en estadio V)</a:t>
            </a:r>
          </a:p>
          <a:p>
            <a:endParaRPr lang="es-ES" dirty="0"/>
          </a:p>
        </p:txBody>
      </p:sp>
    </p:spTree>
    <p:extLst>
      <p:ext uri="{BB962C8B-B14F-4D97-AF65-F5344CB8AC3E}">
        <p14:creationId xmlns:p14="http://schemas.microsoft.com/office/powerpoint/2010/main" val="113692321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Epidemiología de la ERC</a:t>
            </a:r>
            <a:endParaRPr lang="es-ES" dirty="0"/>
          </a:p>
        </p:txBody>
      </p:sp>
      <p:sp>
        <p:nvSpPr>
          <p:cNvPr id="3" name="Marcador de contenido 2"/>
          <p:cNvSpPr>
            <a:spLocks noGrp="1"/>
          </p:cNvSpPr>
          <p:nvPr>
            <p:ph idx="1"/>
          </p:nvPr>
        </p:nvSpPr>
        <p:spPr/>
        <p:txBody>
          <a:bodyPr>
            <a:normAutofit/>
          </a:bodyPr>
          <a:lstStyle/>
          <a:p>
            <a:r>
              <a:rPr lang="es-ES" dirty="0" smtClean="0"/>
              <a:t>Un estudio trasversal en muestra representativa permitiría conocer la frecuencia de ERC en todos los estadios y no solo la de los pacientes que reciben TRR</a:t>
            </a:r>
          </a:p>
          <a:p>
            <a:endParaRPr lang="es-ES" dirty="0"/>
          </a:p>
          <a:p>
            <a:r>
              <a:rPr lang="es-ES" dirty="0" smtClean="0"/>
              <a:t>USRDS (</a:t>
            </a:r>
            <a:r>
              <a:rPr lang="es-ES" i="1" dirty="0" err="1" smtClean="0"/>
              <a:t>United</a:t>
            </a:r>
            <a:r>
              <a:rPr lang="es-ES" i="1" dirty="0" smtClean="0"/>
              <a:t> </a:t>
            </a:r>
            <a:r>
              <a:rPr lang="es-ES" i="1" dirty="0" err="1" smtClean="0"/>
              <a:t>States</a:t>
            </a:r>
            <a:r>
              <a:rPr lang="es-ES" i="1" dirty="0" smtClean="0"/>
              <a:t> Renal Data </a:t>
            </a:r>
            <a:r>
              <a:rPr lang="es-ES" i="1" dirty="0" err="1" smtClean="0"/>
              <a:t>System</a:t>
            </a:r>
            <a:r>
              <a:rPr lang="es-ES" dirty="0" smtClean="0"/>
              <a:t>) - </a:t>
            </a:r>
            <a:r>
              <a:rPr lang="es-ES_tradnl" dirty="0" smtClean="0"/>
              <a:t>NHANES </a:t>
            </a:r>
            <a:r>
              <a:rPr lang="es-ES_tradnl" dirty="0"/>
              <a:t>(</a:t>
            </a:r>
            <a:r>
              <a:rPr lang="es-ES_tradnl" i="1" dirty="0"/>
              <a:t>National Health and Nutrition Examination </a:t>
            </a:r>
            <a:r>
              <a:rPr lang="es-ES_tradnl" i="1" dirty="0" err="1"/>
              <a:t>Survey</a:t>
            </a:r>
            <a:r>
              <a:rPr lang="es-ES_tradnl" dirty="0" smtClean="0"/>
              <a:t>)</a:t>
            </a:r>
            <a:endParaRPr lang="es-ES_tradnl" dirty="0"/>
          </a:p>
        </p:txBody>
      </p:sp>
    </p:spTree>
    <p:extLst>
      <p:ext uri="{BB962C8B-B14F-4D97-AF65-F5344CB8AC3E}">
        <p14:creationId xmlns:p14="http://schemas.microsoft.com/office/powerpoint/2010/main" val="22331658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Encuesta Nacional de </a:t>
            </a:r>
            <a:r>
              <a:rPr lang="es-ES" dirty="0"/>
              <a:t>Salud y </a:t>
            </a:r>
            <a:r>
              <a:rPr lang="es-ES" dirty="0" smtClean="0"/>
              <a:t>Nutrición (ENSANUT)</a:t>
            </a:r>
            <a:endParaRPr lang="es-ES" dirty="0"/>
          </a:p>
        </p:txBody>
      </p:sp>
      <p:sp>
        <p:nvSpPr>
          <p:cNvPr id="3" name="Marcador de contenido 2"/>
          <p:cNvSpPr>
            <a:spLocks noGrp="1"/>
          </p:cNvSpPr>
          <p:nvPr>
            <p:ph idx="1"/>
          </p:nvPr>
        </p:nvSpPr>
        <p:spPr/>
        <p:txBody>
          <a:bodyPr>
            <a:normAutofit/>
          </a:bodyPr>
          <a:lstStyle/>
          <a:p>
            <a:r>
              <a:rPr lang="es-ES" dirty="0" smtClean="0"/>
              <a:t>Muestra </a:t>
            </a:r>
            <a:r>
              <a:rPr lang="es-ES" dirty="0"/>
              <a:t>representativa de la población nacional</a:t>
            </a:r>
            <a:r>
              <a:rPr lang="es-ES_tradnl" dirty="0"/>
              <a:t> </a:t>
            </a:r>
            <a:endParaRPr lang="es-ES_tradnl" dirty="0" smtClean="0"/>
          </a:p>
          <a:p>
            <a:r>
              <a:rPr lang="es-ES" dirty="0" smtClean="0"/>
              <a:t>Datos requeridos</a:t>
            </a:r>
          </a:p>
          <a:p>
            <a:pPr lvl="1"/>
            <a:r>
              <a:rPr lang="es-ES" dirty="0" smtClean="0"/>
              <a:t>Edad, </a:t>
            </a:r>
            <a:r>
              <a:rPr lang="es-ES" dirty="0"/>
              <a:t>s</a:t>
            </a:r>
            <a:r>
              <a:rPr lang="es-ES" dirty="0" smtClean="0"/>
              <a:t>exo, </a:t>
            </a:r>
            <a:r>
              <a:rPr lang="es-ES" dirty="0"/>
              <a:t>r</a:t>
            </a:r>
            <a:r>
              <a:rPr lang="es-ES" dirty="0" smtClean="0"/>
              <a:t>aza</a:t>
            </a:r>
          </a:p>
          <a:p>
            <a:pPr lvl="1"/>
            <a:r>
              <a:rPr lang="es-ES" dirty="0" smtClean="0"/>
              <a:t>Peso, estatura, superficie corporal</a:t>
            </a:r>
            <a:r>
              <a:rPr lang="es-ES_tradnl" dirty="0" smtClean="0"/>
              <a:t> </a:t>
            </a:r>
          </a:p>
          <a:p>
            <a:pPr lvl="1"/>
            <a:r>
              <a:rPr lang="es-ES" dirty="0"/>
              <a:t>Creatinina sérica</a:t>
            </a:r>
          </a:p>
          <a:p>
            <a:pPr lvl="1"/>
            <a:r>
              <a:rPr lang="es-ES_tradnl" dirty="0" smtClean="0"/>
              <a:t>Examen de orina</a:t>
            </a:r>
          </a:p>
          <a:p>
            <a:pPr lvl="1"/>
            <a:r>
              <a:rPr lang="es-ES_tradnl" dirty="0" smtClean="0"/>
              <a:t>Albuminuria</a:t>
            </a:r>
            <a:endParaRPr lang="es-ES" dirty="0"/>
          </a:p>
        </p:txBody>
      </p:sp>
      <p:sp>
        <p:nvSpPr>
          <p:cNvPr id="4" name="CuadroTexto 3"/>
          <p:cNvSpPr txBox="1"/>
          <p:nvPr/>
        </p:nvSpPr>
        <p:spPr>
          <a:xfrm>
            <a:off x="2394116" y="5973158"/>
            <a:ext cx="6189674" cy="707886"/>
          </a:xfrm>
          <a:prstGeom prst="rect">
            <a:avLst/>
          </a:prstGeom>
          <a:noFill/>
        </p:spPr>
        <p:txBody>
          <a:bodyPr wrap="square" rtlCol="0">
            <a:spAutoFit/>
          </a:bodyPr>
          <a:lstStyle/>
          <a:p>
            <a:r>
              <a:rPr lang="es-ES" sz="2000" dirty="0" smtClean="0"/>
              <a:t>Gutiérrez JP, et al. </a:t>
            </a:r>
            <a:r>
              <a:rPr lang="es-ES" sz="2000" dirty="0"/>
              <a:t>Encuesta Nacional de Salud y </a:t>
            </a:r>
            <a:r>
              <a:rPr lang="es-ES" sz="2000" dirty="0" smtClean="0"/>
              <a:t>Nutrición, INSP, </a:t>
            </a:r>
            <a:r>
              <a:rPr lang="es-ES" sz="2000" dirty="0"/>
              <a:t>2012. </a:t>
            </a:r>
            <a:r>
              <a:rPr lang="es-ES" sz="2000" dirty="0" smtClean="0"/>
              <a:t> </a:t>
            </a:r>
            <a:endParaRPr lang="es-ES" sz="2000" dirty="0"/>
          </a:p>
        </p:txBody>
      </p:sp>
    </p:spTree>
    <p:extLst>
      <p:ext uri="{BB962C8B-B14F-4D97-AF65-F5344CB8AC3E}">
        <p14:creationId xmlns:p14="http://schemas.microsoft.com/office/powerpoint/2010/main" val="225816192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Cálculo de </a:t>
            </a:r>
            <a:r>
              <a:rPr lang="es-ES" dirty="0"/>
              <a:t>la TFG </a:t>
            </a:r>
          </a:p>
        </p:txBody>
      </p:sp>
      <p:sp>
        <p:nvSpPr>
          <p:cNvPr id="3" name="Marcador de contenido 2"/>
          <p:cNvSpPr>
            <a:spLocks noGrp="1"/>
          </p:cNvSpPr>
          <p:nvPr>
            <p:ph idx="1"/>
          </p:nvPr>
        </p:nvSpPr>
        <p:spPr>
          <a:xfrm>
            <a:off x="457200" y="1600200"/>
            <a:ext cx="8229600" cy="3159157"/>
          </a:xfrm>
        </p:spPr>
        <p:txBody>
          <a:bodyPr/>
          <a:lstStyle/>
          <a:p>
            <a:r>
              <a:rPr lang="es-ES" dirty="0" smtClean="0"/>
              <a:t>Fórmula CKD EPI</a:t>
            </a:r>
          </a:p>
          <a:p>
            <a:r>
              <a:rPr lang="es-ES" dirty="0"/>
              <a:t>M</a:t>
            </a:r>
            <a:r>
              <a:rPr lang="es-ES" dirty="0" smtClean="0"/>
              <a:t>ejor </a:t>
            </a:r>
            <a:r>
              <a:rPr lang="es-ES" dirty="0"/>
              <a:t>desempeño en pacientes mexicanos que otras ecuaciones</a:t>
            </a:r>
            <a:r>
              <a:rPr lang="es-ES_tradnl" dirty="0"/>
              <a:t> </a:t>
            </a:r>
            <a:endParaRPr lang="es-ES_tradnl" dirty="0" smtClean="0"/>
          </a:p>
          <a:p>
            <a:r>
              <a:rPr lang="es-ES" dirty="0"/>
              <a:t>E</a:t>
            </a:r>
            <a:r>
              <a:rPr lang="es-ES" dirty="0" smtClean="0"/>
              <a:t>specialmente </a:t>
            </a:r>
            <a:r>
              <a:rPr lang="es-ES" dirty="0"/>
              <a:t>en </a:t>
            </a:r>
            <a:r>
              <a:rPr lang="es-ES" dirty="0" smtClean="0"/>
              <a:t>TFG más altas</a:t>
            </a:r>
            <a:endParaRPr lang="es-ES" dirty="0"/>
          </a:p>
        </p:txBody>
      </p:sp>
      <p:sp>
        <p:nvSpPr>
          <p:cNvPr id="4" name="CuadroTexto 3"/>
          <p:cNvSpPr txBox="1"/>
          <p:nvPr/>
        </p:nvSpPr>
        <p:spPr>
          <a:xfrm>
            <a:off x="3162069" y="5166136"/>
            <a:ext cx="5664932" cy="400110"/>
          </a:xfrm>
          <a:prstGeom prst="rect">
            <a:avLst/>
          </a:prstGeom>
          <a:noFill/>
        </p:spPr>
        <p:txBody>
          <a:bodyPr wrap="none" rtlCol="0">
            <a:spAutoFit/>
          </a:bodyPr>
          <a:lstStyle/>
          <a:p>
            <a:r>
              <a:rPr lang="es-ES" sz="2000" dirty="0"/>
              <a:t>Arreola-Guerra JM</a:t>
            </a:r>
            <a:r>
              <a:rPr lang="es-ES" sz="2000" dirty="0" smtClean="0"/>
              <a:t>, et al. </a:t>
            </a:r>
            <a:r>
              <a:rPr lang="es-ES" sz="2000" dirty="0"/>
              <a:t>Nefrología 2014; </a:t>
            </a:r>
            <a:r>
              <a:rPr lang="es-ES" sz="2000" dirty="0" smtClean="0"/>
              <a:t>34: </a:t>
            </a:r>
            <a:r>
              <a:rPr lang="es-ES" sz="2000" dirty="0"/>
              <a:t>591-8.</a:t>
            </a:r>
            <a:r>
              <a:rPr lang="es-ES_tradnl" sz="2000" dirty="0"/>
              <a:t> </a:t>
            </a:r>
            <a:endParaRPr lang="es-ES" sz="2000" dirty="0"/>
          </a:p>
        </p:txBody>
      </p:sp>
    </p:spTree>
    <p:extLst>
      <p:ext uri="{BB962C8B-B14F-4D97-AF65-F5344CB8AC3E}">
        <p14:creationId xmlns:p14="http://schemas.microsoft.com/office/powerpoint/2010/main" val="15877407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Resumen final</a:t>
            </a:r>
            <a:endParaRPr lang="es-ES" dirty="0"/>
          </a:p>
        </p:txBody>
      </p:sp>
      <p:sp>
        <p:nvSpPr>
          <p:cNvPr id="3" name="Marcador de contenido 2"/>
          <p:cNvSpPr>
            <a:spLocks noGrp="1"/>
          </p:cNvSpPr>
          <p:nvPr>
            <p:ph idx="1"/>
          </p:nvPr>
        </p:nvSpPr>
        <p:spPr/>
        <p:txBody>
          <a:bodyPr>
            <a:normAutofit fontScale="85000" lnSpcReduction="20000"/>
          </a:bodyPr>
          <a:lstStyle/>
          <a:p>
            <a:r>
              <a:rPr lang="es-ES" dirty="0" smtClean="0"/>
              <a:t>La diálisis peritoneal es una modalidad útil de TRR, en algunos aspectos superior a la HD</a:t>
            </a:r>
          </a:p>
          <a:p>
            <a:r>
              <a:rPr lang="es-ES" dirty="0" smtClean="0"/>
              <a:t>Es un imperativo ético que todos los mexicanos que requieran TRR tengan acceso a ella</a:t>
            </a:r>
          </a:p>
          <a:p>
            <a:r>
              <a:rPr lang="es-ES" dirty="0" smtClean="0"/>
              <a:t>El Seguro Popular debe cubrir diálisis y trasplante</a:t>
            </a:r>
          </a:p>
          <a:p>
            <a:r>
              <a:rPr lang="es-ES" dirty="0" smtClean="0"/>
              <a:t>La calidad de la TRR que se ofrece en México debe mejorar</a:t>
            </a:r>
          </a:p>
          <a:p>
            <a:r>
              <a:rPr lang="es-ES" dirty="0" smtClean="0"/>
              <a:t>Debemos conocer con mayor precisión la epidemiología de la ERC</a:t>
            </a:r>
          </a:p>
          <a:p>
            <a:r>
              <a:rPr lang="es-ES" dirty="0" smtClean="0"/>
              <a:t>Necesitamos un registro nacional de diálisis y trasplante</a:t>
            </a:r>
          </a:p>
          <a:p>
            <a:endParaRPr lang="es-ES" dirty="0"/>
          </a:p>
        </p:txBody>
      </p:sp>
    </p:spTree>
    <p:extLst>
      <p:ext uri="{BB962C8B-B14F-4D97-AF65-F5344CB8AC3E}">
        <p14:creationId xmlns:p14="http://schemas.microsoft.com/office/powerpoint/2010/main" val="30092570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4"/>
          <p:cNvGrpSpPr/>
          <p:nvPr/>
        </p:nvGrpSpPr>
        <p:grpSpPr>
          <a:xfrm>
            <a:off x="4945530" y="1887152"/>
            <a:ext cx="4068965" cy="4836379"/>
            <a:chOff x="1837765" y="139033"/>
            <a:chExt cx="4068965" cy="4836379"/>
          </a:xfrm>
        </p:grpSpPr>
        <p:pic>
          <p:nvPicPr>
            <p:cNvPr id="2" name="Imagen 1"/>
            <p:cNvPicPr>
              <a:picLocks noChangeAspect="1"/>
            </p:cNvPicPr>
            <p:nvPr/>
          </p:nvPicPr>
          <p:blipFill>
            <a:blip r:embed="rId2"/>
            <a:stretch>
              <a:fillRect/>
            </a:stretch>
          </p:blipFill>
          <p:spPr>
            <a:xfrm>
              <a:off x="1837765" y="139033"/>
              <a:ext cx="4054024" cy="4836379"/>
            </a:xfrm>
            <a:prstGeom prst="rect">
              <a:avLst/>
            </a:prstGeom>
          </p:spPr>
        </p:pic>
        <p:sp>
          <p:nvSpPr>
            <p:cNvPr id="3" name="Rectángulo 2"/>
            <p:cNvSpPr/>
            <p:nvPr/>
          </p:nvSpPr>
          <p:spPr>
            <a:xfrm>
              <a:off x="5005294" y="836706"/>
              <a:ext cx="901436" cy="4123765"/>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4" name="Rectángulo 3"/>
            <p:cNvSpPr/>
            <p:nvPr/>
          </p:nvSpPr>
          <p:spPr>
            <a:xfrm>
              <a:off x="1837765" y="4258235"/>
              <a:ext cx="3167529" cy="70223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grpSp>
      <p:pic>
        <p:nvPicPr>
          <p:cNvPr id="6" name="Imagen 5"/>
          <p:cNvPicPr>
            <a:picLocks noChangeAspect="1"/>
          </p:cNvPicPr>
          <p:nvPr/>
        </p:nvPicPr>
        <p:blipFill>
          <a:blip r:embed="rId3"/>
          <a:stretch>
            <a:fillRect/>
          </a:stretch>
        </p:blipFill>
        <p:spPr>
          <a:xfrm>
            <a:off x="735861" y="567765"/>
            <a:ext cx="3477546" cy="4332941"/>
          </a:xfrm>
          <a:prstGeom prst="rect">
            <a:avLst/>
          </a:prstGeom>
        </p:spPr>
      </p:pic>
    </p:spTree>
    <p:extLst>
      <p:ext uri="{BB962C8B-B14F-4D97-AF65-F5344CB8AC3E}">
        <p14:creationId xmlns:p14="http://schemas.microsoft.com/office/powerpoint/2010/main" val="34894152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538107" y="2796725"/>
            <a:ext cx="4452150" cy="3815018"/>
          </a:xfrm>
          <a:prstGeom prst="rect">
            <a:avLst/>
          </a:prstGeom>
        </p:spPr>
      </p:pic>
      <p:pic>
        <p:nvPicPr>
          <p:cNvPr id="3" name="Imagen 2"/>
          <p:cNvPicPr>
            <a:picLocks noChangeAspect="1"/>
          </p:cNvPicPr>
          <p:nvPr/>
        </p:nvPicPr>
        <p:blipFill>
          <a:blip r:embed="rId3"/>
          <a:stretch>
            <a:fillRect/>
          </a:stretch>
        </p:blipFill>
        <p:spPr>
          <a:xfrm>
            <a:off x="201762" y="271093"/>
            <a:ext cx="4475779" cy="3618954"/>
          </a:xfrm>
          <a:prstGeom prst="rect">
            <a:avLst/>
          </a:prstGeom>
        </p:spPr>
      </p:pic>
    </p:spTree>
    <p:extLst>
      <p:ext uri="{BB962C8B-B14F-4D97-AF65-F5344CB8AC3E}">
        <p14:creationId xmlns:p14="http://schemas.microsoft.com/office/powerpoint/2010/main" val="21444332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dirty="0"/>
              <a:t>Percepción </a:t>
            </a:r>
            <a:r>
              <a:rPr lang="es-ES" dirty="0" smtClean="0"/>
              <a:t>generalizada de que la hemodiálisis puede ser preferible</a:t>
            </a:r>
          </a:p>
          <a:p>
            <a:endParaRPr lang="es-ES" dirty="0"/>
          </a:p>
          <a:p>
            <a:r>
              <a:rPr lang="es-ES" dirty="0" smtClean="0"/>
              <a:t>Conveniencia de reducir la proporción de pacientes en diálisis peritoneal y aumentar la de pacientes en hemodiálisis</a:t>
            </a:r>
            <a:endParaRPr lang="es-ES" dirty="0"/>
          </a:p>
        </p:txBody>
      </p:sp>
    </p:spTree>
    <p:extLst>
      <p:ext uri="{BB962C8B-B14F-4D97-AF65-F5344CB8AC3E}">
        <p14:creationId xmlns:p14="http://schemas.microsoft.com/office/powerpoint/2010/main" val="12528573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777946980"/>
              </p:ext>
            </p:extLst>
          </p:nvPr>
        </p:nvGraphicFramePr>
        <p:xfrm>
          <a:off x="328901" y="841867"/>
          <a:ext cx="8336882" cy="5922472"/>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856239" y="256840"/>
            <a:ext cx="7915148" cy="830997"/>
          </a:xfrm>
          <a:prstGeom prst="rect">
            <a:avLst/>
          </a:prstGeom>
          <a:noFill/>
        </p:spPr>
        <p:txBody>
          <a:bodyPr wrap="none" rtlCol="0">
            <a:spAutoFit/>
          </a:bodyPr>
          <a:lstStyle/>
          <a:p>
            <a:r>
              <a:rPr lang="es-ES" sz="2400" dirty="0" smtClean="0"/>
              <a:t>Relación HD-DP en los 15 países con más pacientes en diálisis.</a:t>
            </a:r>
          </a:p>
          <a:p>
            <a:r>
              <a:rPr lang="es-ES" sz="2400" dirty="0" smtClean="0"/>
              <a:t>2002.</a:t>
            </a:r>
            <a:endParaRPr lang="es-ES" sz="2400" dirty="0"/>
          </a:p>
        </p:txBody>
      </p:sp>
    </p:spTree>
    <p:extLst>
      <p:ext uri="{BB962C8B-B14F-4D97-AF65-F5344CB8AC3E}">
        <p14:creationId xmlns:p14="http://schemas.microsoft.com/office/powerpoint/2010/main" val="34851803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5100"/>
            <a:ext cx="9144000" cy="651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2251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4343400"/>
            <a:ext cx="4343400" cy="1938992"/>
          </a:xfrm>
          <a:prstGeom prst="rect">
            <a:avLst/>
          </a:prstGeom>
        </p:spPr>
        <p:txBody>
          <a:bodyPr wrap="square">
            <a:spAutoFit/>
          </a:bodyPr>
          <a:lstStyle/>
          <a:p>
            <a:pPr defTabSz="914400"/>
            <a:r>
              <a:rPr lang="en-US" i="1" baseline="30000" dirty="0">
                <a:solidFill>
                  <a:prstClr val="black"/>
                </a:solidFill>
                <a:latin typeface="Calibri"/>
              </a:rPr>
              <a:t>Data source: Special analyses, USRDS ESRD Database. Denominator is calculated as the sum of patients receiving HD, PD, or Home HD; does not include patients with other/unknown modality. ^United Kingdom: England, Wales, &amp; Northern Ireland (Scotland data reported separately). Data for Spain include 18 of 19 regions. Data for France include 22 regions. Data for Belgium do not include patients younger than 20. Abbreviations: CAPD, continuous ambulatory peritoneal dialysis; APD, automated peritoneal dialysis; IPD, intermittent peritoneal dialysis; ESRD, end-stage renal disease; HD, hemodialysis; PD, peritoneal dialysis; sp., speaking.</a:t>
            </a:r>
          </a:p>
        </p:txBody>
      </p:sp>
      <p:sp>
        <p:nvSpPr>
          <p:cNvPr id="4" name="Rectangle 3"/>
          <p:cNvSpPr/>
          <p:nvPr/>
        </p:nvSpPr>
        <p:spPr>
          <a:xfrm>
            <a:off x="33867" y="211669"/>
            <a:ext cx="4690533" cy="923330"/>
          </a:xfrm>
          <a:prstGeom prst="rect">
            <a:avLst/>
          </a:prstGeom>
        </p:spPr>
        <p:txBody>
          <a:bodyPr wrap="square">
            <a:spAutoFit/>
          </a:bodyPr>
          <a:lstStyle/>
          <a:p>
            <a:pPr algn="ctr" defTabSz="914400"/>
            <a:r>
              <a:rPr lang="en-US" b="1" dirty="0">
                <a:solidFill>
                  <a:prstClr val="black"/>
                </a:solidFill>
                <a:latin typeface="Calibri"/>
              </a:rPr>
              <a:t> Figure 13.17 Distribution of the percentage of prevalent dialysis patients using in-center HD, home HD, or peritoneal (CAPD/APD/IPD), 2013</a:t>
            </a:r>
          </a:p>
        </p:txBody>
      </p:sp>
      <p:sp>
        <p:nvSpPr>
          <p:cNvPr id="2" name="Footer Placeholder 1"/>
          <p:cNvSpPr>
            <a:spLocks noGrp="1"/>
          </p:cNvSpPr>
          <p:nvPr>
            <p:ph type="ftr" sz="quarter" idx="10"/>
          </p:nvPr>
        </p:nvSpPr>
        <p:spPr>
          <a:xfrm>
            <a:off x="3699528" y="6477000"/>
            <a:ext cx="1981200" cy="304800"/>
          </a:xfrm>
        </p:spPr>
        <p:txBody>
          <a:bodyPr/>
          <a:lstStyle/>
          <a:p>
            <a:r>
              <a:rPr lang="en-US" dirty="0" smtClean="0">
                <a:solidFill>
                  <a:prstClr val="white"/>
                </a:solidFill>
                <a:latin typeface="Calibri"/>
              </a:rPr>
              <a:t>Vol 2, ESRD, </a:t>
            </a:r>
            <a:r>
              <a:rPr lang="en-US" dirty="0" err="1" smtClean="0">
                <a:solidFill>
                  <a:prstClr val="white"/>
                </a:solidFill>
                <a:latin typeface="Calibri"/>
              </a:rPr>
              <a:t>Ch</a:t>
            </a:r>
            <a:r>
              <a:rPr lang="en-US" dirty="0" smtClean="0">
                <a:solidFill>
                  <a:prstClr val="white"/>
                </a:solidFill>
                <a:latin typeface="Calibri"/>
              </a:rPr>
              <a:t> 13</a:t>
            </a:r>
            <a:endParaRPr lang="en-US" dirty="0">
              <a:solidFill>
                <a:prstClr val="white"/>
              </a:solidFill>
              <a:latin typeface="Calibri"/>
            </a:endParaRPr>
          </a:p>
        </p:txBody>
      </p:sp>
      <p:sp>
        <p:nvSpPr>
          <p:cNvPr id="6" name="Slide Number Placeholder 5"/>
          <p:cNvSpPr>
            <a:spLocks noGrp="1"/>
          </p:cNvSpPr>
          <p:nvPr>
            <p:ph type="sldNum" sz="quarter" idx="11"/>
          </p:nvPr>
        </p:nvSpPr>
        <p:spPr/>
        <p:txBody>
          <a:bodyPr/>
          <a:lstStyle/>
          <a:p>
            <a:fld id="{3F227FC0-035E-484D-AA62-D30602925625}" type="slidenum">
              <a:rPr lang="en-US" b="1" smtClean="0">
                <a:solidFill>
                  <a:prstClr val="white"/>
                </a:solidFill>
                <a:latin typeface="Calibri"/>
              </a:rPr>
              <a:pPr/>
              <a:t>8</a:t>
            </a:fld>
            <a:endParaRPr lang="en-US" b="1" dirty="0">
              <a:solidFill>
                <a:prstClr val="white"/>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2934" y="152400"/>
            <a:ext cx="3742536" cy="6237562"/>
          </a:xfrm>
          <a:prstGeom prst="rect">
            <a:avLst/>
          </a:prstGeom>
        </p:spPr>
      </p:pic>
      <p:sp>
        <p:nvSpPr>
          <p:cNvPr id="5" name="Rectángulo 4"/>
          <p:cNvSpPr/>
          <p:nvPr/>
        </p:nvSpPr>
        <p:spPr>
          <a:xfrm>
            <a:off x="5140901" y="5654212"/>
            <a:ext cx="570067" cy="13606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717937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4343400"/>
            <a:ext cx="4343400" cy="1938992"/>
          </a:xfrm>
          <a:prstGeom prst="rect">
            <a:avLst/>
          </a:prstGeom>
        </p:spPr>
        <p:txBody>
          <a:bodyPr wrap="square">
            <a:spAutoFit/>
          </a:bodyPr>
          <a:lstStyle/>
          <a:p>
            <a:pPr defTabSz="914400"/>
            <a:r>
              <a:rPr lang="en-US" i="1" baseline="30000" dirty="0">
                <a:solidFill>
                  <a:prstClr val="black"/>
                </a:solidFill>
                <a:latin typeface="Calibri"/>
              </a:rPr>
              <a:t>Data source: Special analyses, USRDS ESRD Database. Denominator is calculated as the sum of patients receiving HD, PD, or Home HD; does not include patients with other/unknown modality. ^United Kingdom: England, Wales, &amp; Northern Ireland (Scotland data reported separately). Data for Spain include 18 of 19 regions. Data for France include 22 regions. Data for Belgium do not include patients younger than 20. Abbreviations: CAPD, continuous ambulatory peritoneal dialysis; APD, automated peritoneal dialysis; IPD, intermittent peritoneal dialysis; ESRD, end-stage renal disease; HD, hemodialysis; PD, peritoneal dialysis; sp., speaking.</a:t>
            </a:r>
          </a:p>
        </p:txBody>
      </p:sp>
      <p:sp>
        <p:nvSpPr>
          <p:cNvPr id="4" name="Rectangle 3"/>
          <p:cNvSpPr/>
          <p:nvPr/>
        </p:nvSpPr>
        <p:spPr>
          <a:xfrm>
            <a:off x="33867" y="211669"/>
            <a:ext cx="4690533" cy="923330"/>
          </a:xfrm>
          <a:prstGeom prst="rect">
            <a:avLst/>
          </a:prstGeom>
        </p:spPr>
        <p:txBody>
          <a:bodyPr wrap="square">
            <a:spAutoFit/>
          </a:bodyPr>
          <a:lstStyle/>
          <a:p>
            <a:pPr algn="ctr" defTabSz="914400"/>
            <a:r>
              <a:rPr lang="en-US" b="1" dirty="0">
                <a:solidFill>
                  <a:prstClr val="black"/>
                </a:solidFill>
                <a:latin typeface="Calibri"/>
              </a:rPr>
              <a:t> Figure 13.17 Distribution of the percentage of prevalent dialysis patients using in-center HD, home HD, or peritoneal (CAPD/APD/IPD), 2013</a:t>
            </a:r>
          </a:p>
        </p:txBody>
      </p:sp>
      <p:sp>
        <p:nvSpPr>
          <p:cNvPr id="2" name="Footer Placeholder 1"/>
          <p:cNvSpPr>
            <a:spLocks noGrp="1"/>
          </p:cNvSpPr>
          <p:nvPr>
            <p:ph type="ftr" sz="quarter" idx="10"/>
          </p:nvPr>
        </p:nvSpPr>
        <p:spPr/>
        <p:txBody>
          <a:bodyPr/>
          <a:lstStyle/>
          <a:p>
            <a:r>
              <a:rPr lang="en-US" dirty="0" smtClean="0">
                <a:solidFill>
                  <a:prstClr val="white"/>
                </a:solidFill>
                <a:latin typeface="Calibri"/>
              </a:rPr>
              <a:t>Vol 2, ESRD, </a:t>
            </a:r>
            <a:r>
              <a:rPr lang="en-US" dirty="0" err="1" smtClean="0">
                <a:solidFill>
                  <a:prstClr val="white"/>
                </a:solidFill>
                <a:latin typeface="Calibri"/>
              </a:rPr>
              <a:t>Ch</a:t>
            </a:r>
            <a:r>
              <a:rPr lang="en-US" dirty="0" smtClean="0">
                <a:solidFill>
                  <a:prstClr val="white"/>
                </a:solidFill>
                <a:latin typeface="Calibri"/>
              </a:rPr>
              <a:t> 13</a:t>
            </a:r>
            <a:endParaRPr lang="en-US" dirty="0">
              <a:solidFill>
                <a:prstClr val="white"/>
              </a:solidFill>
              <a:latin typeface="Calibri"/>
            </a:endParaRPr>
          </a:p>
        </p:txBody>
      </p:sp>
      <p:sp>
        <p:nvSpPr>
          <p:cNvPr id="6" name="Slide Number Placeholder 5"/>
          <p:cNvSpPr>
            <a:spLocks noGrp="1"/>
          </p:cNvSpPr>
          <p:nvPr>
            <p:ph type="sldNum" sz="quarter" idx="11"/>
          </p:nvPr>
        </p:nvSpPr>
        <p:spPr/>
        <p:txBody>
          <a:bodyPr/>
          <a:lstStyle/>
          <a:p>
            <a:fld id="{3F227FC0-035E-484D-AA62-D30602925625}" type="slidenum">
              <a:rPr lang="en-US" b="1" smtClean="0">
                <a:solidFill>
                  <a:prstClr val="white"/>
                </a:solidFill>
                <a:latin typeface="Calibri"/>
              </a:rPr>
              <a:pPr/>
              <a:t>9</a:t>
            </a:fld>
            <a:endParaRPr lang="en-US" b="1" dirty="0">
              <a:solidFill>
                <a:prstClr val="white"/>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2934" y="152400"/>
            <a:ext cx="3742536" cy="6237562"/>
          </a:xfrm>
          <a:prstGeom prst="rect">
            <a:avLst/>
          </a:prstGeom>
        </p:spPr>
      </p:pic>
      <p:sp>
        <p:nvSpPr>
          <p:cNvPr id="9" name="Rectángulo 8"/>
          <p:cNvSpPr/>
          <p:nvPr/>
        </p:nvSpPr>
        <p:spPr>
          <a:xfrm>
            <a:off x="5050057" y="4563385"/>
            <a:ext cx="708780" cy="11814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p:nvSpPr>
        <p:spPr>
          <a:xfrm>
            <a:off x="5182954" y="3677291"/>
            <a:ext cx="575883" cy="13291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944612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9111</TotalTime>
  <Words>1288</Words>
  <Application>Microsoft Macintosh PowerPoint</Application>
  <PresentationFormat>Presentación en pantalla (4:3)</PresentationFormat>
  <Paragraphs>110</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SIMPOSIO Enfermedad renal crónica: Los retos globales y nacionales de una epidemia creciente.   Terapias dialíticas:  presente y futuro en la práctica nefrológica y en la atención de la enfermedad renal crónica.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Diálisis peritoneal vs. hemodiálisis</vt:lpstr>
      <vt:lpstr>Presentación de PowerPoint</vt:lpstr>
      <vt:lpstr>Presentación de PowerPoint</vt:lpstr>
      <vt:lpstr>Deficiencias</vt:lpstr>
      <vt:lpstr>Presentación de PowerPoint</vt:lpstr>
      <vt:lpstr>Presentación de PowerPoint</vt:lpstr>
      <vt:lpstr>Presentación de PowerPoint</vt:lpstr>
      <vt:lpstr>Falta de estudios epidemiológicos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Registro Nacional de Diálisis y Trasplante</vt:lpstr>
      <vt:lpstr>Epidemiología de la ERC</vt:lpstr>
      <vt:lpstr>Encuesta Nacional de Salud y Nutrición (ENSANUT)</vt:lpstr>
      <vt:lpstr>Cálculo de la TFG </vt:lpstr>
      <vt:lpstr>Resumen final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Diálisis peritoneal vs hemodiálisis</dc:title>
  <dc:creator>Jose Dante Amato Martinez</dc:creator>
  <cp:lastModifiedBy>Jose Dante Amato Martinez</cp:lastModifiedBy>
  <cp:revision>40</cp:revision>
  <dcterms:created xsi:type="dcterms:W3CDTF">2016-04-25T16:01:50Z</dcterms:created>
  <dcterms:modified xsi:type="dcterms:W3CDTF">2016-08-02T00:48:02Z</dcterms:modified>
</cp:coreProperties>
</file>