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7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vid\Desktop\GRAFICA-SPYO-TENDENCIA-mujeresyhombres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avid\Desktop\GRAFICA-SPYO-TENDENCIA-mujeresyhombres2016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AARespaldo\ENSANUT-MC-2016\Protocolo-TDR-2016\Informe-DGE-oct-2016\INFORME-OCT-DGE\INFORME-PONDERADO-FIN-OCT16\presentacion-ponde-2016\FINALES\diabetes\diabetes-tendencias-2000-2016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AARespaldo\ENSANUT-MC-2016\Protocolo-TDR-2016\Informe-DGE-oct-2016\INFORME-OCT-DGE\INFORME-PONDERADO-FIN-OCT16\presentacion-ponde-2016\FINALES\diabetes\diabetes-tendencias-2000-2016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ergiohdz:Desktop:Datos%20CAIPaDi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ergiohdz:Desktop:Datos%20CAIPaDi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ergiohdz:Desktop:Datos%20CAIPaDi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4853633162472468E-2"/>
          <c:y val="0.13892925301231909"/>
          <c:w val="0.94299665923110865"/>
          <c:h val="0.72805909307670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'tendencia NACIONAL'!$A$5</c:f>
              <c:strCache>
                <c:ptCount val="1"/>
                <c:pt idx="0">
                  <c:v>Sobrepeso</c:v>
                </c:pt>
              </c:strCache>
            </c:strRef>
          </c:tx>
          <c:spPr>
            <a:solidFill>
              <a:srgbClr val="FFCD55"/>
            </a:solidFill>
            <a:ln w="31750">
              <a:noFill/>
            </a:ln>
            <a:effectLst>
              <a:innerShdw blurRad="114300">
                <a:srgbClr val="D69900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'tendencia NACIONAL'!$B$3:$O$4</c:f>
              <c:multiLvlStrCache>
                <c:ptCount val="14"/>
                <c:lvl>
                  <c:pt idx="0">
                    <c:v>1999</c:v>
                  </c:pt>
                  <c:pt idx="1">
                    <c:v>2006</c:v>
                  </c:pt>
                  <c:pt idx="2">
                    <c:v>2012</c:v>
                  </c:pt>
                  <c:pt idx="3">
                    <c:v>2016</c:v>
                  </c:pt>
                  <c:pt idx="4">
                    <c:v>1988</c:v>
                  </c:pt>
                  <c:pt idx="5">
                    <c:v>1999</c:v>
                  </c:pt>
                  <c:pt idx="6">
                    <c:v>2006</c:v>
                  </c:pt>
                  <c:pt idx="7">
                    <c:v>2012</c:v>
                  </c:pt>
                  <c:pt idx="8">
                    <c:v>2016</c:v>
                  </c:pt>
                  <c:pt idx="9">
                    <c:v>1988</c:v>
                  </c:pt>
                  <c:pt idx="10">
                    <c:v>1999</c:v>
                  </c:pt>
                  <c:pt idx="11">
                    <c:v>2006</c:v>
                  </c:pt>
                  <c:pt idx="12">
                    <c:v>2012</c:v>
                  </c:pt>
                  <c:pt idx="13">
                    <c:v>2016</c:v>
                  </c:pt>
                </c:lvl>
                <c:lvl>
                  <c:pt idx="0">
                    <c:v>Niñas escolares (5 a 11 años)</c:v>
                  </c:pt>
                  <c:pt idx="4">
                    <c:v>Mujeres Adolescentes (12 a 19 años)</c:v>
                  </c:pt>
                  <c:pt idx="9">
                    <c:v>Mujeres Adultas (20 a 49 años)</c:v>
                  </c:pt>
                </c:lvl>
              </c:multiLvlStrCache>
            </c:multiLvlStrRef>
          </c:cat>
          <c:val>
            <c:numRef>
              <c:f>'tendencia NACIONAL'!$B$5:$O$5</c:f>
              <c:numCache>
                <c:formatCode>General</c:formatCode>
                <c:ptCount val="14"/>
                <c:pt idx="0" formatCode="0.0">
                  <c:v>17.2</c:v>
                </c:pt>
                <c:pt idx="1">
                  <c:v>19.7</c:v>
                </c:pt>
                <c:pt idx="2" formatCode="0.0">
                  <c:v>20.2</c:v>
                </c:pt>
                <c:pt idx="3" formatCode="0.0">
                  <c:v>20.6</c:v>
                </c:pt>
                <c:pt idx="4" formatCode="0.0">
                  <c:v>9</c:v>
                </c:pt>
                <c:pt idx="5" formatCode="0.0">
                  <c:v>21.9</c:v>
                </c:pt>
                <c:pt idx="6">
                  <c:v>22.5</c:v>
                </c:pt>
                <c:pt idx="7" formatCode="0.0">
                  <c:v>23.7</c:v>
                </c:pt>
                <c:pt idx="8" formatCode="0.0">
                  <c:v>26.4</c:v>
                </c:pt>
                <c:pt idx="9" formatCode="0.0">
                  <c:v>25.1</c:v>
                </c:pt>
                <c:pt idx="10">
                  <c:v>36.299999999999997</c:v>
                </c:pt>
                <c:pt idx="11" formatCode="0.0">
                  <c:v>37</c:v>
                </c:pt>
                <c:pt idx="12">
                  <c:v>35.299999999999997</c:v>
                </c:pt>
                <c:pt idx="13" formatCode="0.0">
                  <c:v>35.6</c:v>
                </c:pt>
              </c:numCache>
            </c:numRef>
          </c:val>
        </c:ser>
        <c:ser>
          <c:idx val="1"/>
          <c:order val="1"/>
          <c:tx>
            <c:strRef>
              <c:f>'tendencia NACIONAL'!$A$6</c:f>
              <c:strCache>
                <c:ptCount val="1"/>
                <c:pt idx="0">
                  <c:v>Obesidad</c:v>
                </c:pt>
              </c:strCache>
            </c:strRef>
          </c:tx>
          <c:spPr>
            <a:solidFill>
              <a:srgbClr val="62BC85"/>
            </a:solidFill>
            <a:ln w="31750">
              <a:noFill/>
            </a:ln>
            <a:effectLst>
              <a:innerShdw blurRad="114300">
                <a:srgbClr val="367E51"/>
              </a:innerShdw>
            </a:effectLst>
          </c:spPr>
          <c:invertIfNegative val="0"/>
          <c:dLbls>
            <c:dLbl>
              <c:idx val="4"/>
              <c:layout>
                <c:manualLayout>
                  <c:x val="-2.7687134508023602E-3"/>
                  <c:y val="-4.1644532761458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'tendencia NACIONAL'!$B$13:$O$13</c:f>
                <c:numCache>
                  <c:formatCode>General</c:formatCode>
                  <c:ptCount val="14"/>
                  <c:pt idx="0">
                    <c:v>1.399999999999997</c:v>
                  </c:pt>
                  <c:pt idx="1">
                    <c:v>1.9000000000000059</c:v>
                  </c:pt>
                  <c:pt idx="2">
                    <c:v>1.5</c:v>
                  </c:pt>
                  <c:pt idx="3">
                    <c:v>5.3000000000000043</c:v>
                  </c:pt>
                  <c:pt idx="4">
                    <c:v>1.2000000000000011</c:v>
                  </c:pt>
                  <c:pt idx="5">
                    <c:v>1.4000000000000019</c:v>
                  </c:pt>
                  <c:pt idx="6">
                    <c:v>1.899999999999997</c:v>
                  </c:pt>
                  <c:pt idx="7">
                    <c:v>1.800000000000004</c:v>
                  </c:pt>
                  <c:pt idx="8">
                    <c:v>5.6999999999999957</c:v>
                  </c:pt>
                  <c:pt idx="9">
                    <c:v>1.399999999999997</c:v>
                  </c:pt>
                  <c:pt idx="10">
                    <c:v>1.2999999999999949</c:v>
                  </c:pt>
                  <c:pt idx="11">
                    <c:v>1.4000000000000059</c:v>
                  </c:pt>
                  <c:pt idx="12">
                    <c:v>1.2999999999999949</c:v>
                  </c:pt>
                  <c:pt idx="13">
                    <c:v>2.5999999999999939</c:v>
                  </c:pt>
                </c:numCache>
              </c:numRef>
            </c:plus>
            <c:minus>
              <c:numRef>
                <c:f>'tendencia NACIONAL'!$B$12:$O$12</c:f>
                <c:numCache>
                  <c:formatCode>General</c:formatCode>
                  <c:ptCount val="14"/>
                  <c:pt idx="0">
                    <c:v>1.199999999999998</c:v>
                  </c:pt>
                  <c:pt idx="1">
                    <c:v>1.7999999999999969</c:v>
                  </c:pt>
                  <c:pt idx="2">
                    <c:v>1.5</c:v>
                  </c:pt>
                  <c:pt idx="3">
                    <c:v>4.9999999999999956</c:v>
                  </c:pt>
                  <c:pt idx="4">
                    <c:v>1.099999999999999</c:v>
                  </c:pt>
                  <c:pt idx="5">
                    <c:v>1.499999999999994</c:v>
                  </c:pt>
                  <c:pt idx="6">
                    <c:v>1.899999999999997</c:v>
                  </c:pt>
                  <c:pt idx="7">
                    <c:v>1.7999999999999969</c:v>
                  </c:pt>
                  <c:pt idx="8">
                    <c:v>5.6</c:v>
                  </c:pt>
                  <c:pt idx="9">
                    <c:v>1.399999999999997</c:v>
                  </c:pt>
                  <c:pt idx="10">
                    <c:v>1.2000000000000031</c:v>
                  </c:pt>
                  <c:pt idx="11">
                    <c:v>1.3999999999999899</c:v>
                  </c:pt>
                  <c:pt idx="12">
                    <c:v>1.2999999999999949</c:v>
                  </c:pt>
                  <c:pt idx="13">
                    <c:v>2.7000000000000042</c:v>
                  </c:pt>
                </c:numCache>
              </c:numRef>
            </c:minus>
            <c:spPr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errBars>
          <c:cat>
            <c:multiLvlStrRef>
              <c:f>'tendencia NACIONAL'!$B$3:$O$4</c:f>
              <c:multiLvlStrCache>
                <c:ptCount val="14"/>
                <c:lvl>
                  <c:pt idx="0">
                    <c:v>1999</c:v>
                  </c:pt>
                  <c:pt idx="1">
                    <c:v>2006</c:v>
                  </c:pt>
                  <c:pt idx="2">
                    <c:v>2012</c:v>
                  </c:pt>
                  <c:pt idx="3">
                    <c:v>2016</c:v>
                  </c:pt>
                  <c:pt idx="4">
                    <c:v>1988</c:v>
                  </c:pt>
                  <c:pt idx="5">
                    <c:v>1999</c:v>
                  </c:pt>
                  <c:pt idx="6">
                    <c:v>2006</c:v>
                  </c:pt>
                  <c:pt idx="7">
                    <c:v>2012</c:v>
                  </c:pt>
                  <c:pt idx="8">
                    <c:v>2016</c:v>
                  </c:pt>
                  <c:pt idx="9">
                    <c:v>1988</c:v>
                  </c:pt>
                  <c:pt idx="10">
                    <c:v>1999</c:v>
                  </c:pt>
                  <c:pt idx="11">
                    <c:v>2006</c:v>
                  </c:pt>
                  <c:pt idx="12">
                    <c:v>2012</c:v>
                  </c:pt>
                  <c:pt idx="13">
                    <c:v>2016</c:v>
                  </c:pt>
                </c:lvl>
                <c:lvl>
                  <c:pt idx="0">
                    <c:v>Niñas escolares (5 a 11 años)</c:v>
                  </c:pt>
                  <c:pt idx="4">
                    <c:v>Mujeres Adolescentes (12 a 19 años)</c:v>
                  </c:pt>
                  <c:pt idx="9">
                    <c:v>Mujeres Adultas (20 a 49 años)</c:v>
                  </c:pt>
                </c:lvl>
              </c:multiLvlStrCache>
            </c:multiLvlStrRef>
          </c:cat>
          <c:val>
            <c:numRef>
              <c:f>'tendencia NACIONAL'!$B$6:$O$6</c:f>
              <c:numCache>
                <c:formatCode>General</c:formatCode>
                <c:ptCount val="14"/>
                <c:pt idx="0" formatCode="0.0">
                  <c:v>8.3000000000000007</c:v>
                </c:pt>
                <c:pt idx="1">
                  <c:v>12.6</c:v>
                </c:pt>
                <c:pt idx="2" formatCode="0.0">
                  <c:v>11.8</c:v>
                </c:pt>
                <c:pt idx="3" formatCode="0.0">
                  <c:v>12.2</c:v>
                </c:pt>
                <c:pt idx="4">
                  <c:v>2.1</c:v>
                </c:pt>
                <c:pt idx="5" formatCode="0.0">
                  <c:v>6.4</c:v>
                </c:pt>
                <c:pt idx="6">
                  <c:v>10.9</c:v>
                </c:pt>
                <c:pt idx="7" formatCode="0.0">
                  <c:v>12.1</c:v>
                </c:pt>
                <c:pt idx="8" formatCode="0.0">
                  <c:v>12.8</c:v>
                </c:pt>
                <c:pt idx="9">
                  <c:v>9.5</c:v>
                </c:pt>
                <c:pt idx="10">
                  <c:v>24.7</c:v>
                </c:pt>
                <c:pt idx="11">
                  <c:v>32.6</c:v>
                </c:pt>
                <c:pt idx="12">
                  <c:v>35.200000000000003</c:v>
                </c:pt>
                <c:pt idx="13">
                  <c:v>37.1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82967552"/>
        <c:axId val="83178240"/>
      </c:barChart>
      <c:catAx>
        <c:axId val="829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83178240"/>
        <c:crosses val="autoZero"/>
        <c:auto val="1"/>
        <c:lblAlgn val="ctr"/>
        <c:lblOffset val="100"/>
        <c:noMultiLvlLbl val="0"/>
      </c:catAx>
      <c:valAx>
        <c:axId val="83178240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82967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7342291776721"/>
          <c:y val="1.3355347072733101E-2"/>
          <c:w val="0.396929256911428"/>
          <c:h val="0.13183056364675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800"/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'tendencia NACIONAL'!$A$39</c:f>
              <c:strCache>
                <c:ptCount val="1"/>
                <c:pt idx="0">
                  <c:v>Sobrepeso</c:v>
                </c:pt>
              </c:strCache>
            </c:strRef>
          </c:tx>
          <c:spPr>
            <a:solidFill>
              <a:srgbClr val="FFCD55"/>
            </a:solidFill>
            <a:ln w="31750">
              <a:noFill/>
            </a:ln>
            <a:effectLst>
              <a:innerShdw blurRad="114300">
                <a:srgbClr val="D69900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'tendencia NACIONAL'!$B$37:$O$38</c:f>
              <c:multiLvlStrCache>
                <c:ptCount val="11"/>
                <c:lvl>
                  <c:pt idx="0">
                    <c:v>1999</c:v>
                  </c:pt>
                  <c:pt idx="1">
                    <c:v>2006</c:v>
                  </c:pt>
                  <c:pt idx="2">
                    <c:v>2012</c:v>
                  </c:pt>
                  <c:pt idx="3">
                    <c:v>2016</c:v>
                  </c:pt>
                  <c:pt idx="4">
                    <c:v>2006</c:v>
                  </c:pt>
                  <c:pt idx="5">
                    <c:v>2012</c:v>
                  </c:pt>
                  <c:pt idx="6">
                    <c:v>2016</c:v>
                  </c:pt>
                  <c:pt idx="7">
                    <c:v>2000*</c:v>
                  </c:pt>
                  <c:pt idx="8">
                    <c:v>2006</c:v>
                  </c:pt>
                  <c:pt idx="9">
                    <c:v>2012</c:v>
                  </c:pt>
                  <c:pt idx="10">
                    <c:v>2016</c:v>
                  </c:pt>
                </c:lvl>
                <c:lvl>
                  <c:pt idx="0">
                    <c:v>Niños escolares (5 a 11 años)</c:v>
                  </c:pt>
                  <c:pt idx="4">
                    <c:v>Hombres Adolescentes (12 a 19 años)</c:v>
                  </c:pt>
                  <c:pt idx="7">
                    <c:v>Hombres Adultos (20 y más años)</c:v>
                  </c:pt>
                </c:lvl>
              </c:multiLvlStrCache>
            </c:multiLvlStrRef>
          </c:cat>
          <c:val>
            <c:numRef>
              <c:f>'tendencia NACIONAL'!$B$39:$L$39</c:f>
              <c:numCache>
                <c:formatCode>General</c:formatCode>
                <c:ptCount val="11"/>
                <c:pt idx="0" formatCode="0.0">
                  <c:v>18.600000000000001</c:v>
                </c:pt>
                <c:pt idx="1">
                  <c:v>20.8</c:v>
                </c:pt>
                <c:pt idx="2" formatCode="0.0">
                  <c:v>19.5</c:v>
                </c:pt>
                <c:pt idx="3" formatCode="0.0">
                  <c:v>15.4</c:v>
                </c:pt>
                <c:pt idx="4" formatCode="0.0">
                  <c:v>20</c:v>
                </c:pt>
                <c:pt idx="5" formatCode="0.0">
                  <c:v>19.600000000000001</c:v>
                </c:pt>
                <c:pt idx="6" formatCode="0.0">
                  <c:v>18.5</c:v>
                </c:pt>
                <c:pt idx="7" formatCode="0.0">
                  <c:v>40.9</c:v>
                </c:pt>
                <c:pt idx="8">
                  <c:v>42.5</c:v>
                </c:pt>
                <c:pt idx="9" formatCode="0.0">
                  <c:v>42.6</c:v>
                </c:pt>
                <c:pt idx="10">
                  <c:v>41.7</c:v>
                </c:pt>
              </c:numCache>
            </c:numRef>
          </c:val>
        </c:ser>
        <c:ser>
          <c:idx val="1"/>
          <c:order val="1"/>
          <c:tx>
            <c:strRef>
              <c:f>'tendencia NACIONAL'!$A$40</c:f>
              <c:strCache>
                <c:ptCount val="1"/>
                <c:pt idx="0">
                  <c:v>Obesidad</c:v>
                </c:pt>
              </c:strCache>
            </c:strRef>
          </c:tx>
          <c:spPr>
            <a:solidFill>
              <a:srgbClr val="62BC85"/>
            </a:solidFill>
            <a:ln w="31750">
              <a:noFill/>
            </a:ln>
            <a:effectLst>
              <a:innerShdw blurRad="114300">
                <a:srgbClr val="367E5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'tendencia NACIONAL'!$B$47:$L$47</c:f>
                <c:numCache>
                  <c:formatCode>General</c:formatCode>
                  <c:ptCount val="11"/>
                  <c:pt idx="0">
                    <c:v>1.399999999999997</c:v>
                  </c:pt>
                  <c:pt idx="1">
                    <c:v>1.8999999999999899</c:v>
                  </c:pt>
                  <c:pt idx="2">
                    <c:v>1.800000000000004</c:v>
                  </c:pt>
                  <c:pt idx="3">
                    <c:v>5</c:v>
                  </c:pt>
                  <c:pt idx="4">
                    <c:v>2</c:v>
                  </c:pt>
                  <c:pt idx="5">
                    <c:v>1.6999999999999951</c:v>
                  </c:pt>
                  <c:pt idx="6">
                    <c:v>4.7999999999999972</c:v>
                  </c:pt>
                  <c:pt idx="7">
                    <c:v>1.7000000000000031</c:v>
                  </c:pt>
                  <c:pt idx="8">
                    <c:v>1.599999999999993</c:v>
                  </c:pt>
                  <c:pt idx="9">
                    <c:v>1.1999999999999871</c:v>
                  </c:pt>
                  <c:pt idx="10">
                    <c:v>3.1999999999999882</c:v>
                  </c:pt>
                </c:numCache>
              </c:numRef>
            </c:plus>
            <c:minus>
              <c:numRef>
                <c:f>'tendencia NACIONAL'!$B$46:$L$46</c:f>
                <c:numCache>
                  <c:formatCode>General</c:formatCode>
                  <c:ptCount val="11"/>
                  <c:pt idx="0">
                    <c:v>1.300000000000004</c:v>
                  </c:pt>
                  <c:pt idx="1">
                    <c:v>2.100000000000009</c:v>
                  </c:pt>
                  <c:pt idx="2">
                    <c:v>1.799999999999996</c:v>
                  </c:pt>
                  <c:pt idx="3">
                    <c:v>4.7000000000000028</c:v>
                  </c:pt>
                  <c:pt idx="4">
                    <c:v>2</c:v>
                  </c:pt>
                  <c:pt idx="5">
                    <c:v>1.7000000000000031</c:v>
                  </c:pt>
                  <c:pt idx="6">
                    <c:v>4.5999999999999996</c:v>
                  </c:pt>
                  <c:pt idx="7">
                    <c:v>1.6000000000000021</c:v>
                  </c:pt>
                  <c:pt idx="8">
                    <c:v>1.5</c:v>
                  </c:pt>
                  <c:pt idx="9">
                    <c:v>1.2000000000000031</c:v>
                  </c:pt>
                  <c:pt idx="10">
                    <c:v>3.5</c:v>
                  </c:pt>
                </c:numCache>
              </c:numRef>
            </c:minus>
            <c:spPr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errBars>
          <c:cat>
            <c:multiLvlStrRef>
              <c:f>'tendencia NACIONAL'!$B$37:$O$38</c:f>
              <c:multiLvlStrCache>
                <c:ptCount val="11"/>
                <c:lvl>
                  <c:pt idx="0">
                    <c:v>1999</c:v>
                  </c:pt>
                  <c:pt idx="1">
                    <c:v>2006</c:v>
                  </c:pt>
                  <c:pt idx="2">
                    <c:v>2012</c:v>
                  </c:pt>
                  <c:pt idx="3">
                    <c:v>2016</c:v>
                  </c:pt>
                  <c:pt idx="4">
                    <c:v>2006</c:v>
                  </c:pt>
                  <c:pt idx="5">
                    <c:v>2012</c:v>
                  </c:pt>
                  <c:pt idx="6">
                    <c:v>2016</c:v>
                  </c:pt>
                  <c:pt idx="7">
                    <c:v>2000*</c:v>
                  </c:pt>
                  <c:pt idx="8">
                    <c:v>2006</c:v>
                  </c:pt>
                  <c:pt idx="9">
                    <c:v>2012</c:v>
                  </c:pt>
                  <c:pt idx="10">
                    <c:v>2016</c:v>
                  </c:pt>
                </c:lvl>
                <c:lvl>
                  <c:pt idx="0">
                    <c:v>Niños escolares (5 a 11 años)</c:v>
                  </c:pt>
                  <c:pt idx="4">
                    <c:v>Hombres Adolescentes (12 a 19 años)</c:v>
                  </c:pt>
                  <c:pt idx="7">
                    <c:v>Hombres Adultos (20 y más años)</c:v>
                  </c:pt>
                </c:lvl>
              </c:multiLvlStrCache>
            </c:multiLvlStrRef>
          </c:cat>
          <c:val>
            <c:numRef>
              <c:f>'tendencia NACIONAL'!$B$40:$L$40</c:f>
              <c:numCache>
                <c:formatCode>General</c:formatCode>
                <c:ptCount val="11"/>
                <c:pt idx="0" formatCode="0.0">
                  <c:v>9.6</c:v>
                </c:pt>
                <c:pt idx="1">
                  <c:v>16.600000000000001</c:v>
                </c:pt>
                <c:pt idx="2" formatCode="0.0">
                  <c:v>17.399999999999999</c:v>
                </c:pt>
                <c:pt idx="3" formatCode="0.0">
                  <c:v>18.3</c:v>
                </c:pt>
                <c:pt idx="4" formatCode="0.0">
                  <c:v>13</c:v>
                </c:pt>
                <c:pt idx="5" formatCode="0.0">
                  <c:v>14.5</c:v>
                </c:pt>
                <c:pt idx="6" formatCode="0.0">
                  <c:v>15</c:v>
                </c:pt>
                <c:pt idx="7" formatCode="0.0">
                  <c:v>18.5</c:v>
                </c:pt>
                <c:pt idx="8">
                  <c:v>24.2</c:v>
                </c:pt>
                <c:pt idx="9" formatCode="0.0">
                  <c:v>26.8</c:v>
                </c:pt>
                <c:pt idx="10">
                  <c:v>27.7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65467264"/>
        <c:axId val="165468800"/>
      </c:barChart>
      <c:catAx>
        <c:axId val="165467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165468800"/>
        <c:crosses val="autoZero"/>
        <c:auto val="1"/>
        <c:lblAlgn val="ctr"/>
        <c:lblOffset val="100"/>
        <c:noMultiLvlLbl val="0"/>
      </c:catAx>
      <c:valAx>
        <c:axId val="165468800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s-MX"/>
          </a:p>
        </c:txPr>
        <c:crossAx val="1654672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'Urbano-Rural-sexo'!$A$38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rgbClr val="AAD2D2"/>
            </a:solidFill>
            <a:effectLst>
              <a:innerShdw blurRad="114300">
                <a:srgbClr val="418785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'Urbano-Rural-sexo'!$B$37:$G$37</c:f>
              <c:strCache>
                <c:ptCount val="6"/>
                <c:pt idx="0">
                  <c:v>Urbano</c:v>
                </c:pt>
                <c:pt idx="1">
                  <c:v>Hombres</c:v>
                </c:pt>
                <c:pt idx="2">
                  <c:v>Mujeres</c:v>
                </c:pt>
                <c:pt idx="3">
                  <c:v>Rural</c:v>
                </c:pt>
                <c:pt idx="4">
                  <c:v>Hombres</c:v>
                </c:pt>
                <c:pt idx="5">
                  <c:v>Mujeres</c:v>
                </c:pt>
              </c:strCache>
            </c:strRef>
          </c:cat>
          <c:val>
            <c:numRef>
              <c:f>'Urbano-Rural-sexo'!$B$38:$G$38</c:f>
              <c:numCache>
                <c:formatCode>0.0</c:formatCode>
                <c:ptCount val="6"/>
                <c:pt idx="0">
                  <c:v>6.78</c:v>
                </c:pt>
                <c:pt idx="1">
                  <c:v>5.1899999999999986</c:v>
                </c:pt>
                <c:pt idx="2">
                  <c:v>8.01</c:v>
                </c:pt>
                <c:pt idx="3">
                  <c:v>3.56</c:v>
                </c:pt>
                <c:pt idx="4">
                  <c:v>3.3499999999999992</c:v>
                </c:pt>
                <c:pt idx="5">
                  <c:v>3.69</c:v>
                </c:pt>
              </c:numCache>
            </c:numRef>
          </c:val>
        </c:ser>
        <c:ser>
          <c:idx val="1"/>
          <c:order val="1"/>
          <c:tx>
            <c:strRef>
              <c:f>'Urbano-Rural-sexo'!$A$39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rgbClr val="87C0BF"/>
            </a:solidFill>
            <a:effectLst>
              <a:innerShdw blurRad="114300">
                <a:srgbClr val="418785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'Urbano-Rural-sexo'!$B$37:$G$37</c:f>
              <c:strCache>
                <c:ptCount val="6"/>
                <c:pt idx="0">
                  <c:v>Urbano</c:v>
                </c:pt>
                <c:pt idx="1">
                  <c:v>Hombres</c:v>
                </c:pt>
                <c:pt idx="2">
                  <c:v>Mujeres</c:v>
                </c:pt>
                <c:pt idx="3">
                  <c:v>Rural</c:v>
                </c:pt>
                <c:pt idx="4">
                  <c:v>Hombres</c:v>
                </c:pt>
                <c:pt idx="5">
                  <c:v>Mujeres</c:v>
                </c:pt>
              </c:strCache>
            </c:strRef>
          </c:cat>
          <c:val>
            <c:numRef>
              <c:f>'Urbano-Rural-sexo'!$B$39:$G$39</c:f>
              <c:numCache>
                <c:formatCode>0.0</c:formatCode>
                <c:ptCount val="6"/>
                <c:pt idx="0">
                  <c:v>8.09</c:v>
                </c:pt>
                <c:pt idx="1">
                  <c:v>6.2</c:v>
                </c:pt>
                <c:pt idx="2">
                  <c:v>9.5200000000000014</c:v>
                </c:pt>
                <c:pt idx="3">
                  <c:v>3.15</c:v>
                </c:pt>
                <c:pt idx="4">
                  <c:v>1.359999999999999</c:v>
                </c:pt>
                <c:pt idx="5">
                  <c:v>4.07</c:v>
                </c:pt>
              </c:numCache>
            </c:numRef>
          </c:val>
        </c:ser>
        <c:ser>
          <c:idx val="2"/>
          <c:order val="2"/>
          <c:tx>
            <c:strRef>
              <c:f>'Urbano-Rural-sexo'!$A$40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50A8A6"/>
            </a:solidFill>
            <a:effectLst>
              <a:innerShdw blurRad="114300">
                <a:srgbClr val="418785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'Urbano-Rural-sexo'!$B$37:$G$37</c:f>
              <c:strCache>
                <c:ptCount val="6"/>
                <c:pt idx="0">
                  <c:v>Urbano</c:v>
                </c:pt>
                <c:pt idx="1">
                  <c:v>Hombres</c:v>
                </c:pt>
                <c:pt idx="2">
                  <c:v>Mujeres</c:v>
                </c:pt>
                <c:pt idx="3">
                  <c:v>Rural</c:v>
                </c:pt>
                <c:pt idx="4">
                  <c:v>Hombres</c:v>
                </c:pt>
                <c:pt idx="5">
                  <c:v>Mujeres</c:v>
                </c:pt>
              </c:strCache>
            </c:strRef>
          </c:cat>
          <c:val>
            <c:numRef>
              <c:f>'Urbano-Rural-sexo'!$B$40:$G$40</c:f>
              <c:numCache>
                <c:formatCode>0.0</c:formatCode>
                <c:ptCount val="6"/>
                <c:pt idx="0">
                  <c:v>13.74</c:v>
                </c:pt>
                <c:pt idx="1">
                  <c:v>11.91</c:v>
                </c:pt>
                <c:pt idx="2">
                  <c:v>15.23</c:v>
                </c:pt>
                <c:pt idx="3">
                  <c:v>9.7800000000000011</c:v>
                </c:pt>
                <c:pt idx="4">
                  <c:v>7.3199999999999976</c:v>
                </c:pt>
                <c:pt idx="5">
                  <c:v>11.6</c:v>
                </c:pt>
              </c:numCache>
            </c:numRef>
          </c:val>
        </c:ser>
        <c:ser>
          <c:idx val="3"/>
          <c:order val="3"/>
          <c:tx>
            <c:strRef>
              <c:f>'Urbano-Rural-sexo'!$A$41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18785"/>
            </a:solidFill>
            <a:effectLst>
              <a:innerShdw blurRad="114300">
                <a:schemeClr val="accent5">
                  <a:lumMod val="50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'Urbano-Rural-sexo'!$B$37:$G$37</c:f>
              <c:strCache>
                <c:ptCount val="6"/>
                <c:pt idx="0">
                  <c:v>Urbano</c:v>
                </c:pt>
                <c:pt idx="1">
                  <c:v>Hombres</c:v>
                </c:pt>
                <c:pt idx="2">
                  <c:v>Mujeres</c:v>
                </c:pt>
                <c:pt idx="3">
                  <c:v>Rural</c:v>
                </c:pt>
                <c:pt idx="4">
                  <c:v>Hombres</c:v>
                </c:pt>
                <c:pt idx="5">
                  <c:v>Mujeres</c:v>
                </c:pt>
              </c:strCache>
            </c:strRef>
          </c:cat>
          <c:val>
            <c:numRef>
              <c:f>'Urbano-Rural-sexo'!$B$41:$G$41</c:f>
              <c:numCache>
                <c:formatCode>0.0</c:formatCode>
                <c:ptCount val="6"/>
                <c:pt idx="0">
                  <c:v>20.72</c:v>
                </c:pt>
                <c:pt idx="1">
                  <c:v>18.66</c:v>
                </c:pt>
                <c:pt idx="2">
                  <c:v>22.08</c:v>
                </c:pt>
                <c:pt idx="3">
                  <c:v>15.95000000000001</c:v>
                </c:pt>
                <c:pt idx="4">
                  <c:v>12.59</c:v>
                </c:pt>
                <c:pt idx="5">
                  <c:v>18.77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962944"/>
        <c:axId val="86964480"/>
      </c:barChart>
      <c:catAx>
        <c:axId val="86962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86964480"/>
        <c:crosses val="autoZero"/>
        <c:auto val="1"/>
        <c:lblAlgn val="ctr"/>
        <c:lblOffset val="100"/>
        <c:noMultiLvlLbl val="0"/>
      </c:catAx>
      <c:valAx>
        <c:axId val="86964480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s-MX"/>
          </a:p>
        </c:txPr>
        <c:crossAx val="869629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/>
      </a:pPr>
      <a:endParaRPr lang="es-MX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745223352843341"/>
          <c:y val="4.5385164943168424E-2"/>
          <c:w val="0.59850569863220004"/>
          <c:h val="0.8882414868882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'medidas-u-r2016'!$B$2</c:f>
              <c:strCache>
                <c:ptCount val="1"/>
                <c:pt idx="0">
                  <c:v>Urbano </c:v>
                </c:pt>
              </c:strCache>
            </c:strRef>
          </c:tx>
          <c:spPr>
            <a:solidFill>
              <a:srgbClr val="21699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'medidas-u-r2016'!$A$3:$A$18</c:f>
              <c:strCache>
                <c:ptCount val="16"/>
                <c:pt idx="0">
                  <c:v>Revisión oftalmológica</c:v>
                </c:pt>
                <c:pt idx="1">
                  <c:v>Toma una aspirina diario</c:v>
                </c:pt>
                <c:pt idx="2">
                  <c:v>Revisión de pies</c:v>
                </c:pt>
                <c:pt idx="3">
                  <c:v>Examen de orina y micro albuminuria</c:v>
                </c:pt>
                <c:pt idx="4">
                  <c:v>Medición de la presión arterial</c:v>
                </c:pt>
                <c:pt idx="5">
                  <c:v>Aplicación de vacuna contra influenza</c:v>
                </c:pt>
                <c:pt idx="6">
                  <c:v>Aplicación de vacuna contra neumococo</c:v>
                </c:pt>
                <c:pt idx="7">
                  <c:v>Medición de colesterol y triglicéridos</c:v>
                </c:pt>
                <c:pt idx="8">
                  <c:v>Toma medicamento para disminuir su colesterol</c:v>
                </c:pt>
                <c:pt idx="9">
                  <c:v>Toma medicamento para controlar su presión arterial</c:v>
                </c:pt>
                <c:pt idx="10">
                  <c:v>Dejó de fumar</c:v>
                </c:pt>
                <c:pt idx="11">
                  <c:v>Revisión dental</c:v>
                </c:pt>
                <c:pt idx="12">
                  <c:v>Recibió educación sobre su enfermedad</c:v>
                </c:pt>
                <c:pt idx="13">
                  <c:v>Electrocardiograma</c:v>
                </c:pt>
                <c:pt idx="14">
                  <c:v>Evita calzado que pueda lesionar sus pies</c:v>
                </c:pt>
                <c:pt idx="15">
                  <c:v>No realiza ninguna medida preventiva</c:v>
                </c:pt>
              </c:strCache>
            </c:strRef>
          </c:cat>
          <c:val>
            <c:numRef>
              <c:f>'medidas-u-r2016'!$B$3:$B$18</c:f>
              <c:numCache>
                <c:formatCode>0.0</c:formatCode>
                <c:ptCount val="16"/>
                <c:pt idx="0">
                  <c:v>14.23</c:v>
                </c:pt>
                <c:pt idx="1">
                  <c:v>4.3999999999999986</c:v>
                </c:pt>
                <c:pt idx="2">
                  <c:v>16.34</c:v>
                </c:pt>
                <c:pt idx="3">
                  <c:v>12.58</c:v>
                </c:pt>
                <c:pt idx="4">
                  <c:v>4.74</c:v>
                </c:pt>
                <c:pt idx="5">
                  <c:v>16.16</c:v>
                </c:pt>
                <c:pt idx="6">
                  <c:v>10.96</c:v>
                </c:pt>
                <c:pt idx="7">
                  <c:v>11.95</c:v>
                </c:pt>
                <c:pt idx="8">
                  <c:v>4.1099999999999994</c:v>
                </c:pt>
                <c:pt idx="9">
                  <c:v>8.0500000000000007</c:v>
                </c:pt>
                <c:pt idx="10">
                  <c:v>2.0699999999999998</c:v>
                </c:pt>
                <c:pt idx="11">
                  <c:v>4.74</c:v>
                </c:pt>
                <c:pt idx="12">
                  <c:v>10.18</c:v>
                </c:pt>
                <c:pt idx="13">
                  <c:v>2.63</c:v>
                </c:pt>
                <c:pt idx="14">
                  <c:v>12.63</c:v>
                </c:pt>
                <c:pt idx="15">
                  <c:v>57.42</c:v>
                </c:pt>
              </c:numCache>
            </c:numRef>
          </c:val>
        </c:ser>
        <c:ser>
          <c:idx val="1"/>
          <c:order val="1"/>
          <c:tx>
            <c:strRef>
              <c:f>'medidas-u-r2016'!$C$2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FFCD55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'medidas-u-r2016'!$A$3:$A$18</c:f>
              <c:strCache>
                <c:ptCount val="16"/>
                <c:pt idx="0">
                  <c:v>Revisión oftalmológica</c:v>
                </c:pt>
                <c:pt idx="1">
                  <c:v>Toma una aspirina diario</c:v>
                </c:pt>
                <c:pt idx="2">
                  <c:v>Revisión de pies</c:v>
                </c:pt>
                <c:pt idx="3">
                  <c:v>Examen de orina y micro albuminuria</c:v>
                </c:pt>
                <c:pt idx="4">
                  <c:v>Medición de la presión arterial</c:v>
                </c:pt>
                <c:pt idx="5">
                  <c:v>Aplicación de vacuna contra influenza</c:v>
                </c:pt>
                <c:pt idx="6">
                  <c:v>Aplicación de vacuna contra neumococo</c:v>
                </c:pt>
                <c:pt idx="7">
                  <c:v>Medición de colesterol y triglicéridos</c:v>
                </c:pt>
                <c:pt idx="8">
                  <c:v>Toma medicamento para disminuir su colesterol</c:v>
                </c:pt>
                <c:pt idx="9">
                  <c:v>Toma medicamento para controlar su presión arterial</c:v>
                </c:pt>
                <c:pt idx="10">
                  <c:v>Dejó de fumar</c:v>
                </c:pt>
                <c:pt idx="11">
                  <c:v>Revisión dental</c:v>
                </c:pt>
                <c:pt idx="12">
                  <c:v>Recibió educación sobre su enfermedad</c:v>
                </c:pt>
                <c:pt idx="13">
                  <c:v>Electrocardiograma</c:v>
                </c:pt>
                <c:pt idx="14">
                  <c:v>Evita calzado que pueda lesionar sus pies</c:v>
                </c:pt>
                <c:pt idx="15">
                  <c:v>No realiza ninguna medida preventiva</c:v>
                </c:pt>
              </c:strCache>
            </c:strRef>
          </c:cat>
          <c:val>
            <c:numRef>
              <c:f>'medidas-u-r2016'!$C$3:$C$18</c:f>
              <c:numCache>
                <c:formatCode>0.0</c:formatCode>
                <c:ptCount val="16"/>
                <c:pt idx="0">
                  <c:v>9.25</c:v>
                </c:pt>
                <c:pt idx="1">
                  <c:v>5.34</c:v>
                </c:pt>
                <c:pt idx="2">
                  <c:v>22.2</c:v>
                </c:pt>
                <c:pt idx="3">
                  <c:v>14.72</c:v>
                </c:pt>
                <c:pt idx="4">
                  <c:v>6.49</c:v>
                </c:pt>
                <c:pt idx="5">
                  <c:v>14.78</c:v>
                </c:pt>
                <c:pt idx="6">
                  <c:v>7.5</c:v>
                </c:pt>
                <c:pt idx="7">
                  <c:v>16.170000000000009</c:v>
                </c:pt>
                <c:pt idx="8">
                  <c:v>4.33</c:v>
                </c:pt>
                <c:pt idx="9">
                  <c:v>9.26</c:v>
                </c:pt>
                <c:pt idx="10">
                  <c:v>2.5499999999999998</c:v>
                </c:pt>
                <c:pt idx="11">
                  <c:v>9.48</c:v>
                </c:pt>
                <c:pt idx="12">
                  <c:v>9.02</c:v>
                </c:pt>
                <c:pt idx="13">
                  <c:v>4.99</c:v>
                </c:pt>
                <c:pt idx="14">
                  <c:v>12.14</c:v>
                </c:pt>
                <c:pt idx="15">
                  <c:v>44.11</c:v>
                </c:pt>
              </c:numCache>
            </c:numRef>
          </c:val>
        </c:ser>
        <c:ser>
          <c:idx val="2"/>
          <c:order val="2"/>
          <c:tx>
            <c:strRef>
              <c:f>'medidas-u-r2016'!$D$2</c:f>
              <c:strCache>
                <c:ptCount val="1"/>
                <c:pt idx="0">
                  <c:v>Nacional</c:v>
                </c:pt>
              </c:strCache>
            </c:strRef>
          </c:tx>
          <c:spPr>
            <a:solidFill>
              <a:srgbClr val="62BC85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'medidas-u-r2016'!$A$3:$A$18</c:f>
              <c:strCache>
                <c:ptCount val="16"/>
                <c:pt idx="0">
                  <c:v>Revisión oftalmológica</c:v>
                </c:pt>
                <c:pt idx="1">
                  <c:v>Toma una aspirina diario</c:v>
                </c:pt>
                <c:pt idx="2">
                  <c:v>Revisión de pies</c:v>
                </c:pt>
                <c:pt idx="3">
                  <c:v>Examen de orina y micro albuminuria</c:v>
                </c:pt>
                <c:pt idx="4">
                  <c:v>Medición de la presión arterial</c:v>
                </c:pt>
                <c:pt idx="5">
                  <c:v>Aplicación de vacuna contra influenza</c:v>
                </c:pt>
                <c:pt idx="6">
                  <c:v>Aplicación de vacuna contra neumococo</c:v>
                </c:pt>
                <c:pt idx="7">
                  <c:v>Medición de colesterol y triglicéridos</c:v>
                </c:pt>
                <c:pt idx="8">
                  <c:v>Toma medicamento para disminuir su colesterol</c:v>
                </c:pt>
                <c:pt idx="9">
                  <c:v>Toma medicamento para controlar su presión arterial</c:v>
                </c:pt>
                <c:pt idx="10">
                  <c:v>Dejó de fumar</c:v>
                </c:pt>
                <c:pt idx="11">
                  <c:v>Revisión dental</c:v>
                </c:pt>
                <c:pt idx="12">
                  <c:v>Recibió educación sobre su enfermedad</c:v>
                </c:pt>
                <c:pt idx="13">
                  <c:v>Electrocardiograma</c:v>
                </c:pt>
                <c:pt idx="14">
                  <c:v>Evita calzado que pueda lesionar sus pies</c:v>
                </c:pt>
                <c:pt idx="15">
                  <c:v>No realiza ninguna medida preventiva</c:v>
                </c:pt>
              </c:strCache>
            </c:strRef>
          </c:cat>
          <c:val>
            <c:numRef>
              <c:f>'medidas-u-r2016'!$D$3:$D$18</c:f>
              <c:numCache>
                <c:formatCode>0.0</c:formatCode>
                <c:ptCount val="16"/>
                <c:pt idx="0">
                  <c:v>13.1</c:v>
                </c:pt>
                <c:pt idx="1">
                  <c:v>5.0999999999999996</c:v>
                </c:pt>
                <c:pt idx="2">
                  <c:v>20.9</c:v>
                </c:pt>
                <c:pt idx="3">
                  <c:v>14.2</c:v>
                </c:pt>
                <c:pt idx="4">
                  <c:v>6.1</c:v>
                </c:pt>
                <c:pt idx="5">
                  <c:v>15.1</c:v>
                </c:pt>
                <c:pt idx="6">
                  <c:v>8.3000000000000007</c:v>
                </c:pt>
                <c:pt idx="7">
                  <c:v>15.2</c:v>
                </c:pt>
                <c:pt idx="8">
                  <c:v>4.3</c:v>
                </c:pt>
                <c:pt idx="9">
                  <c:v>9</c:v>
                </c:pt>
                <c:pt idx="10">
                  <c:v>2.4</c:v>
                </c:pt>
                <c:pt idx="11">
                  <c:v>8.4</c:v>
                </c:pt>
                <c:pt idx="12">
                  <c:v>9.3000000000000007</c:v>
                </c:pt>
                <c:pt idx="13">
                  <c:v>4.5</c:v>
                </c:pt>
                <c:pt idx="14">
                  <c:v>12.3</c:v>
                </c:pt>
                <c:pt idx="15">
                  <c:v>46.4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87153664"/>
        <c:axId val="87180032"/>
      </c:barChart>
      <c:catAx>
        <c:axId val="87153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7180032"/>
        <c:crosses val="autoZero"/>
        <c:auto val="1"/>
        <c:lblAlgn val="ctr"/>
        <c:lblOffset val="100"/>
        <c:noMultiLvlLbl val="0"/>
      </c:catAx>
      <c:valAx>
        <c:axId val="87180032"/>
        <c:scaling>
          <c:orientation val="minMax"/>
          <c:min val="0"/>
        </c:scaling>
        <c:delete val="0"/>
        <c:axPos val="b"/>
        <c:numFmt formatCode="0.0" sourceLinked="1"/>
        <c:majorTickMark val="out"/>
        <c:minorTickMark val="none"/>
        <c:tickLblPos val="nextTo"/>
        <c:crossAx val="87153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/>
      </a:pPr>
      <a:endParaRPr lang="es-MX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Hoja1!$F$1</c:f>
              <c:strCache>
                <c:ptCount val="1"/>
                <c:pt idx="0">
                  <c:v>&lt;130/80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Hoja1!$E$2:$E$4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Hoja1!$F$2:$F$4</c:f>
              <c:numCache>
                <c:formatCode>General</c:formatCode>
                <c:ptCount val="3"/>
                <c:pt idx="0">
                  <c:v>60.1</c:v>
                </c:pt>
                <c:pt idx="1">
                  <c:v>76.8</c:v>
                </c:pt>
                <c:pt idx="2">
                  <c:v>64.7</c:v>
                </c:pt>
              </c:numCache>
            </c:numRef>
          </c:val>
        </c:ser>
        <c:ser>
          <c:idx val="1"/>
          <c:order val="1"/>
          <c:tx>
            <c:strRef>
              <c:f>Hoja1!$G$1</c:f>
              <c:strCache>
                <c:ptCount val="1"/>
                <c:pt idx="0">
                  <c:v>&gt;140/90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Hoja1!$E$2:$E$4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Hoja1!$G$2:$G$4</c:f>
              <c:numCache>
                <c:formatCode>General</c:formatCode>
                <c:ptCount val="3"/>
                <c:pt idx="0">
                  <c:v>39.9</c:v>
                </c:pt>
                <c:pt idx="1">
                  <c:v>1.2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8621312"/>
        <c:axId val="98622848"/>
      </c:barChart>
      <c:catAx>
        <c:axId val="98621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8622848"/>
        <c:crosses val="autoZero"/>
        <c:auto val="1"/>
        <c:lblAlgn val="ctr"/>
        <c:lblOffset val="100"/>
        <c:noMultiLvlLbl val="0"/>
      </c:catAx>
      <c:valAx>
        <c:axId val="98622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86213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Hoja1!$J$1</c:f>
              <c:strCache>
                <c:ptCount val="1"/>
                <c:pt idx="0">
                  <c:v>&gt;130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Hoja1!$I$2:$I$4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Hoja1!$J$2:$J$4</c:f>
              <c:numCache>
                <c:formatCode>General</c:formatCode>
                <c:ptCount val="3"/>
                <c:pt idx="0">
                  <c:v>61.3</c:v>
                </c:pt>
                <c:pt idx="1">
                  <c:v>79.8</c:v>
                </c:pt>
                <c:pt idx="2">
                  <c:v>54</c:v>
                </c:pt>
              </c:numCache>
            </c:numRef>
          </c:val>
        </c:ser>
        <c:ser>
          <c:idx val="1"/>
          <c:order val="1"/>
          <c:tx>
            <c:strRef>
              <c:f>Hoja1!$K$1</c:f>
              <c:strCache>
                <c:ptCount val="1"/>
                <c:pt idx="0">
                  <c:v>&gt;160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Hoja1!$I$2:$I$4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Hoja1!$K$2:$K$4</c:f>
              <c:numCache>
                <c:formatCode>General</c:formatCode>
                <c:ptCount val="3"/>
                <c:pt idx="0">
                  <c:v>38.700000000000003</c:v>
                </c:pt>
                <c:pt idx="1">
                  <c:v>4.2</c:v>
                </c:pt>
                <c:pt idx="2">
                  <c:v>18.8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8868224"/>
        <c:axId val="138869760"/>
      </c:barChart>
      <c:catAx>
        <c:axId val="138868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8869760"/>
        <c:crosses val="autoZero"/>
        <c:auto val="1"/>
        <c:lblAlgn val="ctr"/>
        <c:lblOffset val="100"/>
        <c:noMultiLvlLbl val="0"/>
      </c:catAx>
      <c:valAx>
        <c:axId val="138869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88682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HbA1c &lt;7%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55.8</c:v>
                </c:pt>
                <c:pt idx="1">
                  <c:v>88.7</c:v>
                </c:pt>
                <c:pt idx="2">
                  <c:v>70.7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HbA1c &gt;9%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Basal</c:v>
                </c:pt>
                <c:pt idx="1">
                  <c:v>3 meses</c:v>
                </c:pt>
                <c:pt idx="2">
                  <c:v>1 año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26.8</c:v>
                </c:pt>
                <c:pt idx="1">
                  <c:v>0.8</c:v>
                </c:pt>
                <c:pt idx="2">
                  <c:v>5.9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9224192"/>
        <c:axId val="139225728"/>
      </c:barChart>
      <c:catAx>
        <c:axId val="139224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9225728"/>
        <c:crosses val="autoZero"/>
        <c:auto val="1"/>
        <c:lblAlgn val="ctr"/>
        <c:lblOffset val="100"/>
        <c:noMultiLvlLbl val="0"/>
      </c:catAx>
      <c:valAx>
        <c:axId val="139225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92241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37CE1-F926-3E42-883D-FCBC4E831EC0}" type="doc">
      <dgm:prSet loTypeId="urn:microsoft.com/office/officeart/2005/8/layout/hProcess9" loCatId="" qsTypeId="urn:microsoft.com/office/officeart/2005/8/quickstyle/3D3" qsCatId="3D" csTypeId="urn:microsoft.com/office/officeart/2005/8/colors/accent0_3" csCatId="mainScheme" phldr="1"/>
      <dgm:spPr/>
    </dgm:pt>
    <dgm:pt modelId="{31EEC77B-939D-A946-8358-DE82456DF1CD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1 </a:t>
          </a:r>
        </a:p>
        <a:p>
          <a:r>
            <a:rPr lang="es-ES" sz="1800" b="1" dirty="0" smtClean="0">
              <a:solidFill>
                <a:schemeClr val="bg1"/>
              </a:solidFill>
            </a:rPr>
            <a:t>(inicial</a:t>
          </a:r>
          <a:r>
            <a:rPr lang="es-ES" sz="1800" b="0" dirty="0" smtClean="0">
              <a:solidFill>
                <a:schemeClr val="tx1"/>
              </a:solidFill>
            </a:rPr>
            <a:t>)</a:t>
          </a:r>
          <a:endParaRPr lang="es-ES" sz="1800" b="0" dirty="0">
            <a:solidFill>
              <a:schemeClr val="tx1"/>
            </a:solidFill>
          </a:endParaRPr>
        </a:p>
      </dgm:t>
    </dgm:pt>
    <dgm:pt modelId="{FEF4CB7C-9F5B-2246-BA84-D1667B52973A}" type="parTrans" cxnId="{1CD4AE95-FBE7-EC4F-99A9-7DE9FADDF521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6B286261-007B-6648-BB9D-A5CE4A9FABD8}" type="sibTrans" cxnId="{1CD4AE95-FBE7-EC4F-99A9-7DE9FADDF521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A1035FF7-F85A-FA45-BF85-DEA35C38CDC8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2 </a:t>
          </a:r>
        </a:p>
        <a:p>
          <a:r>
            <a:rPr lang="es-ES" sz="1800" b="1" dirty="0" smtClean="0">
              <a:solidFill>
                <a:schemeClr val="bg1"/>
              </a:solidFill>
            </a:rPr>
            <a:t>(1 mes)</a:t>
          </a:r>
          <a:endParaRPr lang="es-ES" sz="1800" b="1" dirty="0">
            <a:solidFill>
              <a:schemeClr val="bg1"/>
            </a:solidFill>
          </a:endParaRPr>
        </a:p>
      </dgm:t>
    </dgm:pt>
    <dgm:pt modelId="{0909636D-65BE-6F4A-A446-5A16D9A59D9C}" type="parTrans" cxnId="{7E4597E7-F189-274F-9330-FFB35F701B1F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E9111CC4-AD25-454F-BAEB-1554A095021F}" type="sibTrans" cxnId="{7E4597E7-F189-274F-9330-FFB35F701B1F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E8BCDAB1-04BC-A647-8019-9E179CA4F99B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4 </a:t>
          </a:r>
        </a:p>
        <a:p>
          <a:r>
            <a:rPr lang="es-ES" sz="1200" b="1" dirty="0" smtClean="0">
              <a:solidFill>
                <a:schemeClr val="bg1"/>
              </a:solidFill>
            </a:rPr>
            <a:t>(3 meses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>
            <a:solidFill>
              <a:schemeClr val="tx1"/>
            </a:solidFill>
          </a:endParaRPr>
        </a:p>
      </dgm:t>
    </dgm:pt>
    <dgm:pt modelId="{6B3FA3DB-AE70-7F4B-A86E-D4F70E176374}" type="parTrans" cxnId="{21081CF2-7E5A-474E-8629-1E15D13D3BC6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90B3FE1D-A00B-5744-A8AF-8E5BED09B3E5}" type="sibTrans" cxnId="{21081CF2-7E5A-474E-8629-1E15D13D3BC6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6A9F9E1A-DEC3-0E43-85DF-68ADC938C22E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3 </a:t>
          </a:r>
        </a:p>
        <a:p>
          <a:r>
            <a:rPr lang="es-ES" sz="1300" b="1" dirty="0" smtClean="0">
              <a:solidFill>
                <a:schemeClr val="bg1"/>
              </a:solidFill>
            </a:rPr>
            <a:t>(2 meses</a:t>
          </a:r>
          <a:r>
            <a:rPr lang="es-ES" sz="1300" dirty="0" smtClean="0">
              <a:solidFill>
                <a:schemeClr val="tx1"/>
              </a:solidFill>
            </a:rPr>
            <a:t>)</a:t>
          </a:r>
          <a:endParaRPr lang="es-ES" sz="1300" dirty="0">
            <a:solidFill>
              <a:schemeClr val="tx1"/>
            </a:solidFill>
          </a:endParaRPr>
        </a:p>
      </dgm:t>
    </dgm:pt>
    <dgm:pt modelId="{DDAB8813-0155-644C-B6AC-AB12A80D55CC}" type="parTrans" cxnId="{82C0694F-B036-4947-9C3F-4368907C8FF5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14E79C65-C1D6-D547-A610-20278C9019B2}" type="sibTrans" cxnId="{82C0694F-B036-4947-9C3F-4368907C8FF5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6377EE5D-9347-484E-9B17-E027D8C9E40B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ES" sz="1300" b="1" dirty="0" smtClean="0">
              <a:solidFill>
                <a:schemeClr val="tx1"/>
              </a:solidFill>
            </a:rPr>
            <a:t>Contra-referencia a médico tratante</a:t>
          </a:r>
          <a:endParaRPr lang="es-ES" sz="1300" b="1" dirty="0">
            <a:solidFill>
              <a:schemeClr val="tx1"/>
            </a:solidFill>
          </a:endParaRPr>
        </a:p>
      </dgm:t>
    </dgm:pt>
    <dgm:pt modelId="{66F89ED9-F526-C441-94E8-5AEE4EFE5766}" type="parTrans" cxnId="{03E236F8-DE50-F446-8DE4-80DE74F01EC2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A5568AF1-FA26-7342-82C3-3EE7BF62E3E8}" type="sibTrans" cxnId="{03E236F8-DE50-F446-8DE4-80DE74F01EC2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A584CCEB-424F-C54B-B5F4-CEEF2382E548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6 </a:t>
          </a:r>
        </a:p>
        <a:p>
          <a:r>
            <a:rPr lang="es-ES" sz="1600" b="1" dirty="0" smtClean="0">
              <a:solidFill>
                <a:schemeClr val="bg1"/>
              </a:solidFill>
            </a:rPr>
            <a:t>(2 años)</a:t>
          </a:r>
          <a:endParaRPr lang="es-ES" sz="1600" b="1" dirty="0">
            <a:solidFill>
              <a:schemeClr val="bg1"/>
            </a:solidFill>
          </a:endParaRPr>
        </a:p>
      </dgm:t>
    </dgm:pt>
    <dgm:pt modelId="{B953AE56-8752-2947-9A88-152DC9524288}" type="parTrans" cxnId="{31408007-1133-6C49-B2ED-05622A258B31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539E2A8E-F170-8F42-A226-A6CCBF42C497}" type="sibTrans" cxnId="{31408007-1133-6C49-B2ED-05622A258B31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1028232E-A2C0-BD41-A9E3-BC0C364E15C2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</a:rPr>
            <a:t>Visita 5 </a:t>
          </a:r>
        </a:p>
        <a:p>
          <a:r>
            <a:rPr lang="es-ES" sz="1800" b="1" dirty="0" smtClean="0">
              <a:solidFill>
                <a:schemeClr val="bg1"/>
              </a:solidFill>
            </a:rPr>
            <a:t>(1 año)</a:t>
          </a:r>
          <a:endParaRPr lang="es-ES" sz="1800" b="1" dirty="0">
            <a:solidFill>
              <a:schemeClr val="bg1"/>
            </a:solidFill>
          </a:endParaRPr>
        </a:p>
      </dgm:t>
    </dgm:pt>
    <dgm:pt modelId="{CCBDD5AA-1B71-FE44-ABA1-3E0D2BFDE1DF}" type="sibTrans" cxnId="{1BB10703-F671-FF4C-B69D-A3DEAA65A96B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2FC6B7BC-BC5D-5546-AF53-0041C019CA42}" type="parTrans" cxnId="{1BB10703-F671-FF4C-B69D-A3DEAA65A96B}">
      <dgm:prSet/>
      <dgm:spPr/>
      <dgm:t>
        <a:bodyPr/>
        <a:lstStyle/>
        <a:p>
          <a:endParaRPr lang="es-ES" sz="1400">
            <a:solidFill>
              <a:schemeClr val="tx1"/>
            </a:solidFill>
          </a:endParaRPr>
        </a:p>
      </dgm:t>
    </dgm:pt>
    <dgm:pt modelId="{2D00C9BB-ACAC-A345-AA57-891DAF0F96FD}" type="pres">
      <dgm:prSet presAssocID="{E4237CE1-F926-3E42-883D-FCBC4E831EC0}" presName="CompostProcess" presStyleCnt="0">
        <dgm:presLayoutVars>
          <dgm:dir/>
          <dgm:resizeHandles val="exact"/>
        </dgm:presLayoutVars>
      </dgm:prSet>
      <dgm:spPr/>
    </dgm:pt>
    <dgm:pt modelId="{80F17E7F-ECAF-2A4D-A3AE-D32670D26FED}" type="pres">
      <dgm:prSet presAssocID="{E4237CE1-F926-3E42-883D-FCBC4E831EC0}" presName="arrow" presStyleLbl="bgShp" presStyleIdx="0" presStyleCnt="1" custScaleX="69800" custScaleY="89359" custLinFactNeighborX="-23924" custLinFactNeighborY="-21"/>
      <dgm:spPr>
        <a:ln>
          <a:noFill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</dgm:pt>
    <dgm:pt modelId="{C49B6989-3430-6043-9F3C-E3096D3E0CEF}" type="pres">
      <dgm:prSet presAssocID="{E4237CE1-F926-3E42-883D-FCBC4E831EC0}" presName="linearProcess" presStyleCnt="0"/>
      <dgm:spPr/>
    </dgm:pt>
    <dgm:pt modelId="{37EE01E1-28B5-054A-AB8D-1677A6F2FD0E}" type="pres">
      <dgm:prSet presAssocID="{31EEC77B-939D-A946-8358-DE82456DF1CD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CE2C6C-FC11-F640-B654-387872C05B85}" type="pres">
      <dgm:prSet presAssocID="{6B286261-007B-6648-BB9D-A5CE4A9FABD8}" presName="sibTrans" presStyleCnt="0"/>
      <dgm:spPr/>
    </dgm:pt>
    <dgm:pt modelId="{F3CB0AC9-F93F-7D46-84A9-8B771D3735E0}" type="pres">
      <dgm:prSet presAssocID="{A1035FF7-F85A-FA45-BF85-DEA35C38CDC8}" presName="textNode" presStyleLbl="node1" presStyleIdx="1" presStyleCnt="7" custLinFactNeighborY="9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515E92-F5A0-174C-895D-53D8E33702A4}" type="pres">
      <dgm:prSet presAssocID="{E9111CC4-AD25-454F-BAEB-1554A095021F}" presName="sibTrans" presStyleCnt="0"/>
      <dgm:spPr/>
    </dgm:pt>
    <dgm:pt modelId="{6A34FB53-6A1D-9943-887A-9FD6AB9E1A1E}" type="pres">
      <dgm:prSet presAssocID="{6A9F9E1A-DEC3-0E43-85DF-68ADC938C22E}" presName="textNode" presStyleLbl="node1" presStyleIdx="2" presStyleCnt="7" custLinFactNeighborX="-52042" custLinFactNeighborY="1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F6DBF9-A9D9-E741-9623-6700D7676805}" type="pres">
      <dgm:prSet presAssocID="{14E79C65-C1D6-D547-A610-20278C9019B2}" presName="sibTrans" presStyleCnt="0"/>
      <dgm:spPr/>
    </dgm:pt>
    <dgm:pt modelId="{4DA10CFC-40E2-3848-9A1E-7D376D5286EA}" type="pres">
      <dgm:prSet presAssocID="{E8BCDAB1-04BC-A647-8019-9E179CA4F99B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AACC41-C221-1C4C-803F-7C86E3B204C6}" type="pres">
      <dgm:prSet presAssocID="{90B3FE1D-A00B-5744-A8AF-8E5BED09B3E5}" presName="sibTrans" presStyleCnt="0"/>
      <dgm:spPr/>
    </dgm:pt>
    <dgm:pt modelId="{5DE7AC87-7973-D348-B1E4-228667419088}" type="pres">
      <dgm:prSet presAssocID="{6377EE5D-9347-484E-9B17-E027D8C9E40B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BDE3E8-1EAC-BF47-BC0D-EFF3B3B60384}" type="pres">
      <dgm:prSet presAssocID="{A5568AF1-FA26-7342-82C3-3EE7BF62E3E8}" presName="sibTrans" presStyleCnt="0"/>
      <dgm:spPr/>
    </dgm:pt>
    <dgm:pt modelId="{E8E7E8AD-E2B6-4E49-A136-432A71E2AC64}" type="pres">
      <dgm:prSet presAssocID="{1028232E-A2C0-BD41-A9E3-BC0C364E15C2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46470A-CF62-3640-8D11-C492BA9E0D0F}" type="pres">
      <dgm:prSet presAssocID="{CCBDD5AA-1B71-FE44-ABA1-3E0D2BFDE1DF}" presName="sibTrans" presStyleCnt="0"/>
      <dgm:spPr/>
    </dgm:pt>
    <dgm:pt modelId="{CE746C17-7E3B-8A46-953A-AE246268FBE6}" type="pres">
      <dgm:prSet presAssocID="{A584CCEB-424F-C54B-B5F4-CEEF2382E548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1408007-1133-6C49-B2ED-05622A258B31}" srcId="{E4237CE1-F926-3E42-883D-FCBC4E831EC0}" destId="{A584CCEB-424F-C54B-B5F4-CEEF2382E548}" srcOrd="6" destOrd="0" parTransId="{B953AE56-8752-2947-9A88-152DC9524288}" sibTransId="{539E2A8E-F170-8F42-A226-A6CCBF42C497}"/>
    <dgm:cxn modelId="{154113FA-3489-4D59-81BD-2AFF6FF9BB00}" type="presOf" srcId="{6377EE5D-9347-484E-9B17-E027D8C9E40B}" destId="{5DE7AC87-7973-D348-B1E4-228667419088}" srcOrd="0" destOrd="0" presId="urn:microsoft.com/office/officeart/2005/8/layout/hProcess9"/>
    <dgm:cxn modelId="{6C604DFC-2086-4C2E-8D41-0AAE913C8A18}" type="presOf" srcId="{1028232E-A2C0-BD41-A9E3-BC0C364E15C2}" destId="{E8E7E8AD-E2B6-4E49-A136-432A71E2AC64}" srcOrd="0" destOrd="0" presId="urn:microsoft.com/office/officeart/2005/8/layout/hProcess9"/>
    <dgm:cxn modelId="{1BB10703-F671-FF4C-B69D-A3DEAA65A96B}" srcId="{E4237CE1-F926-3E42-883D-FCBC4E831EC0}" destId="{1028232E-A2C0-BD41-A9E3-BC0C364E15C2}" srcOrd="5" destOrd="0" parTransId="{2FC6B7BC-BC5D-5546-AF53-0041C019CA42}" sibTransId="{CCBDD5AA-1B71-FE44-ABA1-3E0D2BFDE1DF}"/>
    <dgm:cxn modelId="{7E4597E7-F189-274F-9330-FFB35F701B1F}" srcId="{E4237CE1-F926-3E42-883D-FCBC4E831EC0}" destId="{A1035FF7-F85A-FA45-BF85-DEA35C38CDC8}" srcOrd="1" destOrd="0" parTransId="{0909636D-65BE-6F4A-A446-5A16D9A59D9C}" sibTransId="{E9111CC4-AD25-454F-BAEB-1554A095021F}"/>
    <dgm:cxn modelId="{C2BBEEE2-89D5-476F-B100-113421FFFF3E}" type="presOf" srcId="{31EEC77B-939D-A946-8358-DE82456DF1CD}" destId="{37EE01E1-28B5-054A-AB8D-1677A6F2FD0E}" srcOrd="0" destOrd="0" presId="urn:microsoft.com/office/officeart/2005/8/layout/hProcess9"/>
    <dgm:cxn modelId="{82C0694F-B036-4947-9C3F-4368907C8FF5}" srcId="{E4237CE1-F926-3E42-883D-FCBC4E831EC0}" destId="{6A9F9E1A-DEC3-0E43-85DF-68ADC938C22E}" srcOrd="2" destOrd="0" parTransId="{DDAB8813-0155-644C-B6AC-AB12A80D55CC}" sibTransId="{14E79C65-C1D6-D547-A610-20278C9019B2}"/>
    <dgm:cxn modelId="{F96C25F4-247B-45FE-ADD4-A798481286A4}" type="presOf" srcId="{E4237CE1-F926-3E42-883D-FCBC4E831EC0}" destId="{2D00C9BB-ACAC-A345-AA57-891DAF0F96FD}" srcOrd="0" destOrd="0" presId="urn:microsoft.com/office/officeart/2005/8/layout/hProcess9"/>
    <dgm:cxn modelId="{03E236F8-DE50-F446-8DE4-80DE74F01EC2}" srcId="{E4237CE1-F926-3E42-883D-FCBC4E831EC0}" destId="{6377EE5D-9347-484E-9B17-E027D8C9E40B}" srcOrd="4" destOrd="0" parTransId="{66F89ED9-F526-C441-94E8-5AEE4EFE5766}" sibTransId="{A5568AF1-FA26-7342-82C3-3EE7BF62E3E8}"/>
    <dgm:cxn modelId="{ACCF3C8C-D6D8-467F-AE9A-35F857B4E0C1}" type="presOf" srcId="{A584CCEB-424F-C54B-B5F4-CEEF2382E548}" destId="{CE746C17-7E3B-8A46-953A-AE246268FBE6}" srcOrd="0" destOrd="0" presId="urn:microsoft.com/office/officeart/2005/8/layout/hProcess9"/>
    <dgm:cxn modelId="{A800CCEC-3738-4A63-B1CE-47868E2DBC9B}" type="presOf" srcId="{6A9F9E1A-DEC3-0E43-85DF-68ADC938C22E}" destId="{6A34FB53-6A1D-9943-887A-9FD6AB9E1A1E}" srcOrd="0" destOrd="0" presId="urn:microsoft.com/office/officeart/2005/8/layout/hProcess9"/>
    <dgm:cxn modelId="{D6741678-440D-4DB1-9071-A3259EAD0DD3}" type="presOf" srcId="{A1035FF7-F85A-FA45-BF85-DEA35C38CDC8}" destId="{F3CB0AC9-F93F-7D46-84A9-8B771D3735E0}" srcOrd="0" destOrd="0" presId="urn:microsoft.com/office/officeart/2005/8/layout/hProcess9"/>
    <dgm:cxn modelId="{1CD4AE95-FBE7-EC4F-99A9-7DE9FADDF521}" srcId="{E4237CE1-F926-3E42-883D-FCBC4E831EC0}" destId="{31EEC77B-939D-A946-8358-DE82456DF1CD}" srcOrd="0" destOrd="0" parTransId="{FEF4CB7C-9F5B-2246-BA84-D1667B52973A}" sibTransId="{6B286261-007B-6648-BB9D-A5CE4A9FABD8}"/>
    <dgm:cxn modelId="{B26AB36A-CA2F-4074-B37A-181969383B69}" type="presOf" srcId="{E8BCDAB1-04BC-A647-8019-9E179CA4F99B}" destId="{4DA10CFC-40E2-3848-9A1E-7D376D5286EA}" srcOrd="0" destOrd="0" presId="urn:microsoft.com/office/officeart/2005/8/layout/hProcess9"/>
    <dgm:cxn modelId="{21081CF2-7E5A-474E-8629-1E15D13D3BC6}" srcId="{E4237CE1-F926-3E42-883D-FCBC4E831EC0}" destId="{E8BCDAB1-04BC-A647-8019-9E179CA4F99B}" srcOrd="3" destOrd="0" parTransId="{6B3FA3DB-AE70-7F4B-A86E-D4F70E176374}" sibTransId="{90B3FE1D-A00B-5744-A8AF-8E5BED09B3E5}"/>
    <dgm:cxn modelId="{CD087DF3-0B7F-4B49-A32E-9C02CDBF1EEE}" type="presParOf" srcId="{2D00C9BB-ACAC-A345-AA57-891DAF0F96FD}" destId="{80F17E7F-ECAF-2A4D-A3AE-D32670D26FED}" srcOrd="0" destOrd="0" presId="urn:microsoft.com/office/officeart/2005/8/layout/hProcess9"/>
    <dgm:cxn modelId="{756AE472-8AAD-4EBE-A79A-6ED4B0F9A5DA}" type="presParOf" srcId="{2D00C9BB-ACAC-A345-AA57-891DAF0F96FD}" destId="{C49B6989-3430-6043-9F3C-E3096D3E0CEF}" srcOrd="1" destOrd="0" presId="urn:microsoft.com/office/officeart/2005/8/layout/hProcess9"/>
    <dgm:cxn modelId="{276E0B23-B687-48F3-A195-6008DBAF8241}" type="presParOf" srcId="{C49B6989-3430-6043-9F3C-E3096D3E0CEF}" destId="{37EE01E1-28B5-054A-AB8D-1677A6F2FD0E}" srcOrd="0" destOrd="0" presId="urn:microsoft.com/office/officeart/2005/8/layout/hProcess9"/>
    <dgm:cxn modelId="{2C917098-C648-4A05-B9C5-555F4320A66A}" type="presParOf" srcId="{C49B6989-3430-6043-9F3C-E3096D3E0CEF}" destId="{53CE2C6C-FC11-F640-B654-387872C05B85}" srcOrd="1" destOrd="0" presId="urn:microsoft.com/office/officeart/2005/8/layout/hProcess9"/>
    <dgm:cxn modelId="{5DAEF655-6E58-4CAC-B0DD-CDCCBC518B3E}" type="presParOf" srcId="{C49B6989-3430-6043-9F3C-E3096D3E0CEF}" destId="{F3CB0AC9-F93F-7D46-84A9-8B771D3735E0}" srcOrd="2" destOrd="0" presId="urn:microsoft.com/office/officeart/2005/8/layout/hProcess9"/>
    <dgm:cxn modelId="{C0946265-2220-4C2B-8312-65A0D9C3026A}" type="presParOf" srcId="{C49B6989-3430-6043-9F3C-E3096D3E0CEF}" destId="{12515E92-F5A0-174C-895D-53D8E33702A4}" srcOrd="3" destOrd="0" presId="urn:microsoft.com/office/officeart/2005/8/layout/hProcess9"/>
    <dgm:cxn modelId="{513CCAEA-22B3-442F-B448-CFD23E113925}" type="presParOf" srcId="{C49B6989-3430-6043-9F3C-E3096D3E0CEF}" destId="{6A34FB53-6A1D-9943-887A-9FD6AB9E1A1E}" srcOrd="4" destOrd="0" presId="urn:microsoft.com/office/officeart/2005/8/layout/hProcess9"/>
    <dgm:cxn modelId="{D42E7BBF-56F6-44A9-ABF3-68FBC1FAA1C2}" type="presParOf" srcId="{C49B6989-3430-6043-9F3C-E3096D3E0CEF}" destId="{17F6DBF9-A9D9-E741-9623-6700D7676805}" srcOrd="5" destOrd="0" presId="urn:microsoft.com/office/officeart/2005/8/layout/hProcess9"/>
    <dgm:cxn modelId="{A9A0B835-3761-4ADC-AAEC-11FF1EA0D18B}" type="presParOf" srcId="{C49B6989-3430-6043-9F3C-E3096D3E0CEF}" destId="{4DA10CFC-40E2-3848-9A1E-7D376D5286EA}" srcOrd="6" destOrd="0" presId="urn:microsoft.com/office/officeart/2005/8/layout/hProcess9"/>
    <dgm:cxn modelId="{9B231042-199C-4133-84FA-31EC211F91E6}" type="presParOf" srcId="{C49B6989-3430-6043-9F3C-E3096D3E0CEF}" destId="{88AACC41-C221-1C4C-803F-7C86E3B204C6}" srcOrd="7" destOrd="0" presId="urn:microsoft.com/office/officeart/2005/8/layout/hProcess9"/>
    <dgm:cxn modelId="{39116848-FC88-4F84-A353-98D47CD25DFC}" type="presParOf" srcId="{C49B6989-3430-6043-9F3C-E3096D3E0CEF}" destId="{5DE7AC87-7973-D348-B1E4-228667419088}" srcOrd="8" destOrd="0" presId="urn:microsoft.com/office/officeart/2005/8/layout/hProcess9"/>
    <dgm:cxn modelId="{321BE042-02F0-4377-8E25-DD630B87D406}" type="presParOf" srcId="{C49B6989-3430-6043-9F3C-E3096D3E0CEF}" destId="{E1BDE3E8-1EAC-BF47-BC0D-EFF3B3B60384}" srcOrd="9" destOrd="0" presId="urn:microsoft.com/office/officeart/2005/8/layout/hProcess9"/>
    <dgm:cxn modelId="{E0FE0F34-3CAE-4503-BBD0-575953F7C05F}" type="presParOf" srcId="{C49B6989-3430-6043-9F3C-E3096D3E0CEF}" destId="{E8E7E8AD-E2B6-4E49-A136-432A71E2AC64}" srcOrd="10" destOrd="0" presId="urn:microsoft.com/office/officeart/2005/8/layout/hProcess9"/>
    <dgm:cxn modelId="{115D6939-7D19-4E32-B2EC-8D977D81932B}" type="presParOf" srcId="{C49B6989-3430-6043-9F3C-E3096D3E0CEF}" destId="{9E46470A-CF62-3640-8D11-C492BA9E0D0F}" srcOrd="11" destOrd="0" presId="urn:microsoft.com/office/officeart/2005/8/layout/hProcess9"/>
    <dgm:cxn modelId="{BB1E30E9-EA5E-46B0-9A7D-93E6E819CF1C}" type="presParOf" srcId="{C49B6989-3430-6043-9F3C-E3096D3E0CEF}" destId="{CE746C17-7E3B-8A46-953A-AE246268FBE6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58B3D-416A-4E8E-BD22-16EE8893A6FA}" type="doc">
      <dgm:prSet loTypeId="urn:microsoft.com/office/officeart/2005/8/layout/pyramid4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03D006AB-3CF9-46AB-9EDC-66911471C868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Calibri"/>
              <a:cs typeface="Calibri"/>
            </a:rPr>
            <a:t>9.9%</a:t>
          </a:r>
          <a:endParaRPr lang="es-MX" sz="2800" b="1" dirty="0">
            <a:solidFill>
              <a:schemeClr val="tx1"/>
            </a:solidFill>
            <a:latin typeface="Calibri"/>
            <a:cs typeface="Calibri"/>
          </a:endParaRPr>
        </a:p>
      </dgm:t>
    </dgm:pt>
    <dgm:pt modelId="{A8BF280D-0F9A-4593-BC0B-FD379AA7288F}" type="parTrans" cxnId="{32F3C447-0277-484D-9F40-837AED883147}">
      <dgm:prSet/>
      <dgm:spPr/>
      <dgm:t>
        <a:bodyPr/>
        <a:lstStyle/>
        <a:p>
          <a:endParaRPr lang="es-MX"/>
        </a:p>
      </dgm:t>
    </dgm:pt>
    <dgm:pt modelId="{CEDB3B34-7496-4B2D-AC52-E6640B15B591}" type="sibTrans" cxnId="{32F3C447-0277-484D-9F40-837AED883147}">
      <dgm:prSet/>
      <dgm:spPr/>
      <dgm:t>
        <a:bodyPr/>
        <a:lstStyle/>
        <a:p>
          <a:endParaRPr lang="es-MX"/>
        </a:p>
      </dgm:t>
    </dgm:pt>
    <dgm:pt modelId="{E210023F-175B-427E-AD01-4F64D327CBA1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000000"/>
              </a:solidFill>
              <a:latin typeface="Calibri"/>
              <a:cs typeface="Calibri"/>
            </a:rPr>
            <a:t>77%</a:t>
          </a:r>
          <a:endParaRPr lang="es-MX" sz="28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B91711A4-31FD-40B0-9F3F-25A1473E86C7}" type="parTrans" cxnId="{8A005E0F-61C4-431D-B55E-54BE25F0610E}">
      <dgm:prSet/>
      <dgm:spPr/>
      <dgm:t>
        <a:bodyPr/>
        <a:lstStyle/>
        <a:p>
          <a:endParaRPr lang="es-MX"/>
        </a:p>
      </dgm:t>
    </dgm:pt>
    <dgm:pt modelId="{2CBB54CE-23C3-4D87-A101-0AF43C6E6834}" type="sibTrans" cxnId="{8A005E0F-61C4-431D-B55E-54BE25F0610E}">
      <dgm:prSet/>
      <dgm:spPr/>
      <dgm:t>
        <a:bodyPr/>
        <a:lstStyle/>
        <a:p>
          <a:endParaRPr lang="es-MX"/>
        </a:p>
      </dgm:t>
    </dgm:pt>
    <dgm:pt modelId="{E86CACFA-EAC4-4FCC-9A35-7C4935488501}">
      <dgm:prSet phldrT="[Texto]" custT="1"/>
      <dgm:spPr>
        <a:solidFill>
          <a:srgbClr val="C0504D"/>
        </a:solidFill>
      </dgm:spPr>
      <dgm:t>
        <a:bodyPr/>
        <a:lstStyle/>
        <a:p>
          <a:r>
            <a:rPr lang="es-MX" sz="2000" b="1" dirty="0" smtClean="0">
              <a:solidFill>
                <a:schemeClr val="bg1"/>
              </a:solidFill>
              <a:latin typeface="Calibri"/>
              <a:cs typeface="Calibri"/>
            </a:rPr>
            <a:t>Políticas</a:t>
          </a:r>
        </a:p>
        <a:p>
          <a:r>
            <a:rPr lang="es-MX" sz="2000" b="1" dirty="0" smtClean="0">
              <a:solidFill>
                <a:schemeClr val="bg1"/>
              </a:solidFill>
              <a:latin typeface="Calibri"/>
              <a:cs typeface="Calibri"/>
            </a:rPr>
            <a:t>públicas</a:t>
          </a:r>
          <a:endParaRPr lang="es-MX" sz="2000" b="1" dirty="0">
            <a:solidFill>
              <a:schemeClr val="bg1"/>
            </a:solidFill>
            <a:latin typeface="Calibri"/>
            <a:cs typeface="Calibri"/>
          </a:endParaRPr>
        </a:p>
      </dgm:t>
    </dgm:pt>
    <dgm:pt modelId="{94B12FB8-1479-45BA-95EB-EC00E710C3B4}" type="parTrans" cxnId="{E1E27E4D-86BE-4F7F-BC7F-7B8FEECCD0D6}">
      <dgm:prSet/>
      <dgm:spPr/>
      <dgm:t>
        <a:bodyPr/>
        <a:lstStyle/>
        <a:p>
          <a:endParaRPr lang="es-MX"/>
        </a:p>
      </dgm:t>
    </dgm:pt>
    <dgm:pt modelId="{2C19CB11-FD71-4CE8-AA57-0149BAE1D775}" type="sibTrans" cxnId="{E1E27E4D-86BE-4F7F-BC7F-7B8FEECCD0D6}">
      <dgm:prSet/>
      <dgm:spPr/>
      <dgm:t>
        <a:bodyPr/>
        <a:lstStyle/>
        <a:p>
          <a:endParaRPr lang="es-MX"/>
        </a:p>
      </dgm:t>
    </dgm:pt>
    <dgm:pt modelId="{2B5E6DE7-F3F5-4219-9C70-8D1030C907D6}">
      <dgm:prSet phldrT="[Texto]"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2800" b="0" dirty="0" smtClean="0">
            <a:latin typeface="Calibri"/>
            <a:cs typeface="Calibri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800" b="1" dirty="0" smtClean="0">
              <a:solidFill>
                <a:schemeClr val="tx1"/>
              </a:solidFill>
              <a:latin typeface="Calibri"/>
              <a:cs typeface="Calibri"/>
            </a:rPr>
            <a:t>12.6%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b="1" dirty="0" smtClean="0">
            <a:latin typeface="Calibri"/>
            <a:cs typeface="Calibri"/>
          </a:endParaRPr>
        </a:p>
      </dgm:t>
    </dgm:pt>
    <dgm:pt modelId="{5F8E53D3-7170-422D-8EA7-E93847A15B44}" type="sibTrans" cxnId="{7AF93F2A-A470-45D0-AA4E-9F5E7CAB402B}">
      <dgm:prSet/>
      <dgm:spPr/>
      <dgm:t>
        <a:bodyPr/>
        <a:lstStyle/>
        <a:p>
          <a:endParaRPr lang="es-MX"/>
        </a:p>
      </dgm:t>
    </dgm:pt>
    <dgm:pt modelId="{EDB7C16C-276A-4E0B-A5A9-B6F6B83FCB2B}" type="parTrans" cxnId="{7AF93F2A-A470-45D0-AA4E-9F5E7CAB402B}">
      <dgm:prSet/>
      <dgm:spPr/>
      <dgm:t>
        <a:bodyPr/>
        <a:lstStyle/>
        <a:p>
          <a:endParaRPr lang="es-MX"/>
        </a:p>
      </dgm:t>
    </dgm:pt>
    <dgm:pt modelId="{0B6597C2-2B44-42B3-9ADD-56408CC97FDB}" type="pres">
      <dgm:prSet presAssocID="{6E758B3D-416A-4E8E-BD22-16EE8893A6F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1A3DB4-2D11-46FD-8F50-B99CD6235098}" type="pres">
      <dgm:prSet presAssocID="{6E758B3D-416A-4E8E-BD22-16EE8893A6FA}" presName="triangle1" presStyleLbl="node1" presStyleIdx="0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5C397-CBE9-417A-9325-68A18B141F79}" type="pres">
      <dgm:prSet presAssocID="{6E758B3D-416A-4E8E-BD22-16EE8893A6FA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1D0C7-5D42-4157-B7F5-AAE8462B27A5}" type="pres">
      <dgm:prSet presAssocID="{6E758B3D-416A-4E8E-BD22-16EE8893A6FA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462DB-7087-4E1A-9BE0-D014BF25A137}" type="pres">
      <dgm:prSet presAssocID="{6E758B3D-416A-4E8E-BD22-16EE8893A6FA}" presName="triangle4" presStyleLbl="node1" presStyleIdx="3" presStyleCnt="4" custScaleX="101129" custScaleY="103565" custLinFactNeighborY="-1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0ED2FD-F2E1-48CB-AB7C-8BE2EFBAB4BF}" type="presOf" srcId="{E86CACFA-EAC4-4FCC-9A35-7C4935488501}" destId="{A431D0C7-5D42-4157-B7F5-AAE8462B27A5}" srcOrd="0" destOrd="0" presId="urn:microsoft.com/office/officeart/2005/8/layout/pyramid4"/>
    <dgm:cxn modelId="{9D87588A-33BC-4C1C-98AF-99676A964A46}" type="presOf" srcId="{6E758B3D-416A-4E8E-BD22-16EE8893A6FA}" destId="{0B6597C2-2B44-42B3-9ADD-56408CC97FDB}" srcOrd="0" destOrd="0" presId="urn:microsoft.com/office/officeart/2005/8/layout/pyramid4"/>
    <dgm:cxn modelId="{7AF93F2A-A470-45D0-AA4E-9F5E7CAB402B}" srcId="{6E758B3D-416A-4E8E-BD22-16EE8893A6FA}" destId="{2B5E6DE7-F3F5-4219-9C70-8D1030C907D6}" srcOrd="3" destOrd="0" parTransId="{EDB7C16C-276A-4E0B-A5A9-B6F6B83FCB2B}" sibTransId="{5F8E53D3-7170-422D-8EA7-E93847A15B44}"/>
    <dgm:cxn modelId="{8A005E0F-61C4-431D-B55E-54BE25F0610E}" srcId="{6E758B3D-416A-4E8E-BD22-16EE8893A6FA}" destId="{E210023F-175B-427E-AD01-4F64D327CBA1}" srcOrd="1" destOrd="0" parTransId="{B91711A4-31FD-40B0-9F3F-25A1473E86C7}" sibTransId="{2CBB54CE-23C3-4D87-A101-0AF43C6E6834}"/>
    <dgm:cxn modelId="{22912460-C01C-47AB-AC4B-1AC60CBE433C}" type="presOf" srcId="{E210023F-175B-427E-AD01-4F64D327CBA1}" destId="{C675C397-CBE9-417A-9325-68A18B141F79}" srcOrd="0" destOrd="0" presId="urn:microsoft.com/office/officeart/2005/8/layout/pyramid4"/>
    <dgm:cxn modelId="{32F3C447-0277-484D-9F40-837AED883147}" srcId="{6E758B3D-416A-4E8E-BD22-16EE8893A6FA}" destId="{03D006AB-3CF9-46AB-9EDC-66911471C868}" srcOrd="0" destOrd="0" parTransId="{A8BF280D-0F9A-4593-BC0B-FD379AA7288F}" sibTransId="{CEDB3B34-7496-4B2D-AC52-E6640B15B591}"/>
    <dgm:cxn modelId="{452DDD29-4C44-4FFB-AF8B-3CBF18D57809}" type="presOf" srcId="{03D006AB-3CF9-46AB-9EDC-66911471C868}" destId="{E41A3DB4-2D11-46FD-8F50-B99CD6235098}" srcOrd="0" destOrd="0" presId="urn:microsoft.com/office/officeart/2005/8/layout/pyramid4"/>
    <dgm:cxn modelId="{AB1978AF-DEF0-4323-A571-87D99A19AAB8}" type="presOf" srcId="{2B5E6DE7-F3F5-4219-9C70-8D1030C907D6}" destId="{FAE462DB-7087-4E1A-9BE0-D014BF25A137}" srcOrd="0" destOrd="0" presId="urn:microsoft.com/office/officeart/2005/8/layout/pyramid4"/>
    <dgm:cxn modelId="{E1E27E4D-86BE-4F7F-BC7F-7B8FEECCD0D6}" srcId="{6E758B3D-416A-4E8E-BD22-16EE8893A6FA}" destId="{E86CACFA-EAC4-4FCC-9A35-7C4935488501}" srcOrd="2" destOrd="0" parTransId="{94B12FB8-1479-45BA-95EB-EC00E710C3B4}" sibTransId="{2C19CB11-FD71-4CE8-AA57-0149BAE1D775}"/>
    <dgm:cxn modelId="{96FC67EC-FEAF-43A6-90CB-71C3496DCE88}" type="presParOf" srcId="{0B6597C2-2B44-42B3-9ADD-56408CC97FDB}" destId="{E41A3DB4-2D11-46FD-8F50-B99CD6235098}" srcOrd="0" destOrd="0" presId="urn:microsoft.com/office/officeart/2005/8/layout/pyramid4"/>
    <dgm:cxn modelId="{E0D16BA8-CEA1-49DD-A8EE-958DDAB6E9F2}" type="presParOf" srcId="{0B6597C2-2B44-42B3-9ADD-56408CC97FDB}" destId="{C675C397-CBE9-417A-9325-68A18B141F79}" srcOrd="1" destOrd="0" presId="urn:microsoft.com/office/officeart/2005/8/layout/pyramid4"/>
    <dgm:cxn modelId="{37721B64-8DB5-41D6-A80F-669E1BCE6F9B}" type="presParOf" srcId="{0B6597C2-2B44-42B3-9ADD-56408CC97FDB}" destId="{A431D0C7-5D42-4157-B7F5-AAE8462B27A5}" srcOrd="2" destOrd="0" presId="urn:microsoft.com/office/officeart/2005/8/layout/pyramid4"/>
    <dgm:cxn modelId="{8F48F2C2-93CC-49A2-9032-BF36A8F1BE23}" type="presParOf" srcId="{0B6597C2-2B44-42B3-9ADD-56408CC97FDB}" destId="{FAE462DB-7087-4E1A-9BE0-D014BF25A137}" srcOrd="3" destOrd="0" presId="urn:microsoft.com/office/officeart/2005/8/layout/pyramid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17E7F-ECAF-2A4D-A3AE-D32670D26FED}">
      <dsp:nvSpPr>
        <dsp:cNvPr id="0" name=""/>
        <dsp:cNvSpPr/>
      </dsp:nvSpPr>
      <dsp:spPr>
        <a:xfrm>
          <a:off x="0" y="197753"/>
          <a:ext cx="4988830" cy="3334476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E01E1-28B5-054A-AB8D-1677A6F2FD0E}">
      <dsp:nvSpPr>
        <dsp:cNvPr id="0" name=""/>
        <dsp:cNvSpPr/>
      </dsp:nvSpPr>
      <dsp:spPr>
        <a:xfrm>
          <a:off x="1642" y="1119465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1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(inicial</a:t>
          </a:r>
          <a:r>
            <a:rPr lang="es-ES" sz="1800" b="0" kern="1200" dirty="0" smtClean="0">
              <a:solidFill>
                <a:schemeClr val="tx1"/>
              </a:solidFill>
            </a:rPr>
            <a:t>)</a:t>
          </a:r>
          <a:endParaRPr lang="es-ES" sz="1800" b="0" kern="1200" dirty="0">
            <a:solidFill>
              <a:schemeClr val="tx1"/>
            </a:solidFill>
          </a:endParaRPr>
        </a:p>
      </dsp:txBody>
      <dsp:txXfrm>
        <a:off x="52931" y="1170754"/>
        <a:ext cx="948088" cy="1390042"/>
      </dsp:txXfrm>
    </dsp:sp>
    <dsp:sp modelId="{F3CB0AC9-F93F-7D46-84A9-8B771D3735E0}">
      <dsp:nvSpPr>
        <dsp:cNvPr id="0" name=""/>
        <dsp:cNvSpPr/>
      </dsp:nvSpPr>
      <dsp:spPr>
        <a:xfrm>
          <a:off x="1227419" y="1133272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2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(1 mes)</a:t>
          </a:r>
          <a:endParaRPr lang="es-ES" sz="1800" b="1" kern="1200" dirty="0">
            <a:solidFill>
              <a:schemeClr val="bg1"/>
            </a:solidFill>
          </a:endParaRPr>
        </a:p>
      </dsp:txBody>
      <dsp:txXfrm>
        <a:off x="1278708" y="1184561"/>
        <a:ext cx="948088" cy="1390042"/>
      </dsp:txXfrm>
    </dsp:sp>
    <dsp:sp modelId="{6A34FB53-6A1D-9943-887A-9FD6AB9E1A1E}">
      <dsp:nvSpPr>
        <dsp:cNvPr id="0" name=""/>
        <dsp:cNvSpPr/>
      </dsp:nvSpPr>
      <dsp:spPr>
        <a:xfrm>
          <a:off x="2362065" y="1122047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3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>
              <a:solidFill>
                <a:schemeClr val="bg1"/>
              </a:solidFill>
            </a:rPr>
            <a:t>(2 meses</a:t>
          </a:r>
          <a:r>
            <a:rPr lang="es-ES" sz="1300" kern="1200" dirty="0" smtClean="0">
              <a:solidFill>
                <a:schemeClr val="tx1"/>
              </a:solidFill>
            </a:rPr>
            <a:t>)</a:t>
          </a:r>
          <a:endParaRPr lang="es-ES" sz="1300" kern="1200" dirty="0">
            <a:solidFill>
              <a:schemeClr val="tx1"/>
            </a:solidFill>
          </a:endParaRPr>
        </a:p>
      </dsp:txBody>
      <dsp:txXfrm>
        <a:off x="2413354" y="1173336"/>
        <a:ext cx="948088" cy="1390042"/>
      </dsp:txXfrm>
    </dsp:sp>
    <dsp:sp modelId="{4DA10CFC-40E2-3848-9A1E-7D376D5286EA}">
      <dsp:nvSpPr>
        <dsp:cNvPr id="0" name=""/>
        <dsp:cNvSpPr/>
      </dsp:nvSpPr>
      <dsp:spPr>
        <a:xfrm>
          <a:off x="3678973" y="1119465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4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bg1"/>
              </a:solidFill>
            </a:rPr>
            <a:t>(3 meses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30262" y="1170754"/>
        <a:ext cx="948088" cy="1390042"/>
      </dsp:txXfrm>
    </dsp:sp>
    <dsp:sp modelId="{5DE7AC87-7973-D348-B1E4-228667419088}">
      <dsp:nvSpPr>
        <dsp:cNvPr id="0" name=""/>
        <dsp:cNvSpPr/>
      </dsp:nvSpPr>
      <dsp:spPr>
        <a:xfrm>
          <a:off x="4904751" y="1119465"/>
          <a:ext cx="1050666" cy="149262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>
              <a:solidFill>
                <a:schemeClr val="tx1"/>
              </a:solidFill>
            </a:rPr>
            <a:t>Contra-referencia a médico tratante</a:t>
          </a:r>
          <a:endParaRPr lang="es-ES" sz="1300" b="1" kern="1200" dirty="0">
            <a:solidFill>
              <a:schemeClr val="tx1"/>
            </a:solidFill>
          </a:endParaRPr>
        </a:p>
      </dsp:txBody>
      <dsp:txXfrm>
        <a:off x="4956040" y="1170754"/>
        <a:ext cx="948088" cy="1390042"/>
      </dsp:txXfrm>
    </dsp:sp>
    <dsp:sp modelId="{E8E7E8AD-E2B6-4E49-A136-432A71E2AC64}">
      <dsp:nvSpPr>
        <dsp:cNvPr id="0" name=""/>
        <dsp:cNvSpPr/>
      </dsp:nvSpPr>
      <dsp:spPr>
        <a:xfrm>
          <a:off x="6130528" y="1119465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5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(1 año)</a:t>
          </a:r>
          <a:endParaRPr lang="es-ES" sz="1800" b="1" kern="1200" dirty="0">
            <a:solidFill>
              <a:schemeClr val="bg1"/>
            </a:solidFill>
          </a:endParaRPr>
        </a:p>
      </dsp:txBody>
      <dsp:txXfrm>
        <a:off x="6181817" y="1170754"/>
        <a:ext cx="948088" cy="1390042"/>
      </dsp:txXfrm>
    </dsp:sp>
    <dsp:sp modelId="{CE746C17-7E3B-8A46-953A-AE246268FBE6}">
      <dsp:nvSpPr>
        <dsp:cNvPr id="0" name=""/>
        <dsp:cNvSpPr/>
      </dsp:nvSpPr>
      <dsp:spPr>
        <a:xfrm>
          <a:off x="7356305" y="1119465"/>
          <a:ext cx="1050666" cy="14926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</a:rPr>
            <a:t>Visita 6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(2 años)</a:t>
          </a:r>
          <a:endParaRPr lang="es-ES" sz="1600" b="1" kern="1200" dirty="0">
            <a:solidFill>
              <a:schemeClr val="bg1"/>
            </a:solidFill>
          </a:endParaRPr>
        </a:p>
      </dsp:txBody>
      <dsp:txXfrm>
        <a:off x="7407594" y="1170754"/>
        <a:ext cx="948088" cy="1390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A3DB4-2D11-46FD-8F50-B99CD6235098}">
      <dsp:nvSpPr>
        <dsp:cNvPr id="0" name=""/>
        <dsp:cNvSpPr/>
      </dsp:nvSpPr>
      <dsp:spPr>
        <a:xfrm>
          <a:off x="1910412" y="-20163"/>
          <a:ext cx="2262404" cy="2262404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Calibri"/>
              <a:cs typeface="Calibri"/>
            </a:rPr>
            <a:t>9.9%</a:t>
          </a:r>
          <a:endParaRPr lang="es-MX" sz="2800" b="1" kern="1200" dirty="0">
            <a:solidFill>
              <a:schemeClr val="tx1"/>
            </a:solidFill>
            <a:latin typeface="Calibri"/>
            <a:cs typeface="Calibri"/>
          </a:endParaRPr>
        </a:p>
      </dsp:txBody>
      <dsp:txXfrm>
        <a:off x="2476013" y="1111039"/>
        <a:ext cx="1131202" cy="1131202"/>
      </dsp:txXfrm>
    </dsp:sp>
    <dsp:sp modelId="{C675C397-CBE9-417A-9325-68A18B141F79}">
      <dsp:nvSpPr>
        <dsp:cNvPr id="0" name=""/>
        <dsp:cNvSpPr/>
      </dsp:nvSpPr>
      <dsp:spPr>
        <a:xfrm>
          <a:off x="779209" y="2242240"/>
          <a:ext cx="2262404" cy="2262404"/>
        </a:xfrm>
        <a:prstGeom prst="triangl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000000"/>
              </a:solidFill>
              <a:latin typeface="Calibri"/>
              <a:cs typeface="Calibri"/>
            </a:rPr>
            <a:t>77%</a:t>
          </a:r>
          <a:endParaRPr lang="es-MX" sz="28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>
        <a:off x="1344810" y="3373442"/>
        <a:ext cx="1131202" cy="1131202"/>
      </dsp:txXfrm>
    </dsp:sp>
    <dsp:sp modelId="{A431D0C7-5D42-4157-B7F5-AAE8462B27A5}">
      <dsp:nvSpPr>
        <dsp:cNvPr id="0" name=""/>
        <dsp:cNvSpPr/>
      </dsp:nvSpPr>
      <dsp:spPr>
        <a:xfrm rot="10800000">
          <a:off x="1910412" y="2242240"/>
          <a:ext cx="2262404" cy="2262404"/>
        </a:xfrm>
        <a:prstGeom prst="triangle">
          <a:avLst/>
        </a:prstGeom>
        <a:solidFill>
          <a:srgbClr val="C0504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bg1"/>
              </a:solidFill>
              <a:latin typeface="Calibri"/>
              <a:cs typeface="Calibri"/>
            </a:rPr>
            <a:t>Políticas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bg1"/>
              </a:solidFill>
              <a:latin typeface="Calibri"/>
              <a:cs typeface="Calibri"/>
            </a:rPr>
            <a:t>públicas</a:t>
          </a:r>
          <a:endParaRPr lang="es-MX" sz="2000" b="1" kern="1200" dirty="0">
            <a:solidFill>
              <a:schemeClr val="bg1"/>
            </a:solidFill>
            <a:latin typeface="Calibri"/>
            <a:cs typeface="Calibri"/>
          </a:endParaRPr>
        </a:p>
      </dsp:txBody>
      <dsp:txXfrm rot="10800000">
        <a:off x="2476013" y="2242240"/>
        <a:ext cx="1131202" cy="1131202"/>
      </dsp:txXfrm>
    </dsp:sp>
    <dsp:sp modelId="{FAE462DB-7087-4E1A-9BE0-D014BF25A137}">
      <dsp:nvSpPr>
        <dsp:cNvPr id="0" name=""/>
        <dsp:cNvSpPr/>
      </dsp:nvSpPr>
      <dsp:spPr>
        <a:xfrm>
          <a:off x="3028843" y="2163678"/>
          <a:ext cx="2287947" cy="2343059"/>
        </a:xfrm>
        <a:prstGeom prst="triangl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2800" b="0" kern="1200" dirty="0" smtClean="0">
            <a:latin typeface="Calibri"/>
            <a:cs typeface="Calibri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800" b="1" kern="1200" dirty="0" smtClean="0">
              <a:solidFill>
                <a:schemeClr val="tx1"/>
              </a:solidFill>
              <a:latin typeface="Calibri"/>
              <a:cs typeface="Calibri"/>
            </a:rPr>
            <a:t>12.6%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b="1" kern="1200" dirty="0" smtClean="0">
            <a:latin typeface="Calibri"/>
            <a:cs typeface="Calibri"/>
          </a:endParaRPr>
        </a:p>
      </dsp:txBody>
      <dsp:txXfrm>
        <a:off x="3600830" y="3335208"/>
        <a:ext cx="1143973" cy="1171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D8EC-6EB3-41CC-8B57-FB7AA26FCFBE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4CA0D-DD3B-4924-8CC0-E490E3BBEE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24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Marcador de notas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s-MX" smtClean="0"/>
              <a:t>EXPLICACIÓN DE LA ATENCIÓN BÁSICA</a:t>
            </a:r>
          </a:p>
          <a:p>
            <a:r>
              <a:rPr lang="es-ES" altLang="es-MX" sz="1200" smtClean="0"/>
              <a:t>Empowerment should occur during the first years after diagnosis, in order to avoid distortions in the conceptualization of the disease by patients and their relatives</a:t>
            </a:r>
            <a:endParaRPr lang="es-ES" altLang="es-MX" smtClean="0"/>
          </a:p>
        </p:txBody>
      </p:sp>
      <p:sp>
        <p:nvSpPr>
          <p:cNvPr id="46084" name="Marcador de número de diapositiva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fld id="{51086A6E-8107-49D4-B77F-CA7AC51C23F4}" type="slidenum">
              <a:rPr lang="es-ES" altLang="es-MX"/>
              <a:pPr/>
              <a:t>10</a:t>
            </a:fld>
            <a:endParaRPr lang="es-ES" alt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Marcador de notas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s-MX" smtClean="0"/>
              <a:t>Reforzar asentamiento de modelo externo</a:t>
            </a:r>
          </a:p>
          <a:p>
            <a:r>
              <a:rPr lang="es-ES" altLang="es-MX" smtClean="0"/>
              <a:t>Áreas para el modelo externo</a:t>
            </a:r>
          </a:p>
          <a:p>
            <a:r>
              <a:rPr lang="es-ES" altLang="es-MX" smtClean="0"/>
              <a:t>Especificaciones del material para petición. </a:t>
            </a:r>
          </a:p>
          <a:p>
            <a:endParaRPr lang="es-ES" altLang="es-MX" smtClean="0"/>
          </a:p>
          <a:p>
            <a:r>
              <a:rPr lang="es-ES" altLang="es-MX" smtClean="0"/>
              <a:t> </a:t>
            </a:r>
          </a:p>
        </p:txBody>
      </p:sp>
      <p:sp>
        <p:nvSpPr>
          <p:cNvPr id="47108" name="Marcador de número de diapositiva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fld id="{9CFC2CC0-8AEA-4C2D-A4A3-AA8EA332B051}" type="slidenum">
              <a:rPr lang="en-US" altLang="es-MX"/>
              <a:pPr/>
              <a:t>14</a:t>
            </a:fld>
            <a:endParaRPr lang="en-US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25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09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411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defRPr smtClean="0"/>
            </a:lvl1pPr>
          </a:lstStyle>
          <a:p>
            <a:pPr>
              <a:defRPr/>
            </a:pPr>
            <a:fld id="{AC39486A-D97D-409C-A187-114864C8E458}" type="datetimeFigureOut">
              <a:rPr lang="es-MX" altLang="es-MX"/>
              <a:pPr>
                <a:defRPr/>
              </a:pPr>
              <a:t>08/02/2017</a:t>
            </a:fld>
            <a:endParaRPr lang="es-MX" alt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>
              <a:defRPr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defRPr smtClean="0"/>
            </a:lvl1pPr>
          </a:lstStyle>
          <a:p>
            <a:pPr>
              <a:defRPr/>
            </a:pPr>
            <a:fld id="{09E9CE18-AE09-4B11-BD97-C78E640875B3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11924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2009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/>
          <a:lstStyle/>
          <a:p>
            <a:pPr lvl="0"/>
            <a:endParaRPr lang="es-MX" noProof="0" smtClean="0"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988408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285750"/>
            <a:ext cx="1397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650604"/>
            <a:ext cx="7772400" cy="902519"/>
          </a:xfrm>
          <a:prstGeom prst="rect">
            <a:avLst/>
          </a:prstGeom>
        </p:spPr>
        <p:txBody>
          <a:bodyPr anchor="t"/>
          <a:lstStyle>
            <a:lvl1pPr algn="ctr">
              <a:defRPr sz="5400" b="1" cap="none">
                <a:solidFill>
                  <a:srgbClr val="1C4676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2039938" y="4289425"/>
            <a:ext cx="5053012" cy="5603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 smtClean="0"/>
            </a:lvl1pPr>
          </a:lstStyle>
          <a:p>
            <a:pPr>
              <a:defRPr/>
            </a:pPr>
            <a:fld id="{EF5E46B5-2B6E-4989-B4D8-63D6F9E26CD8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60821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42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91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37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72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24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9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86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42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9C631-C736-4B13-8004-F0A141069235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0D44-29BD-4D66-933A-FB6C50509B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028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.mx/url?sa=i&amp;rct=j&amp;q=&amp;esrc=s&amp;source=images&amp;cd=&amp;ved=0ahUKEwi8tcm8tf7RAhVJ94MKHVG2DT4QjRwIBw&amp;url=https://pablocambronero.co/2015/07/27/efimeros-tesoros/&amp;bvm=bv.146094739,d.cGc&amp;psig=AFQjCNFbLaMX6kQGbHHCXMFzJ86yPBdE1A&amp;ust=148657167536115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CuadroTexto"/>
          <p:cNvSpPr txBox="1">
            <a:spLocks noChangeArrowheads="1"/>
          </p:cNvSpPr>
          <p:nvPr/>
        </p:nvSpPr>
        <p:spPr bwMode="auto">
          <a:xfrm>
            <a:off x="246063" y="2525461"/>
            <a:ext cx="852782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eaLnBrk="1"/>
            <a:r>
              <a:rPr lang="es-ES" altLang="es-MX" sz="2800" b="1" dirty="0"/>
              <a:t>Diabetes en México: Retos y posibles soluciones</a:t>
            </a:r>
          </a:p>
          <a:p>
            <a:pPr algn="r" eaLnBrk="1"/>
            <a:endParaRPr lang="es-MX" altLang="es-MX" sz="2000" dirty="0" smtClean="0">
              <a:latin typeface="Calibri" pitchFamily="34" charset="0"/>
            </a:endParaRPr>
          </a:p>
          <a:p>
            <a:pPr algn="r" eaLnBrk="1"/>
            <a:endParaRPr lang="es-MX" altLang="es-MX" sz="2000" dirty="0">
              <a:latin typeface="Calibri" pitchFamily="34" charset="0"/>
            </a:endParaRPr>
          </a:p>
          <a:p>
            <a:pPr algn="r" eaLnBrk="1"/>
            <a:r>
              <a:rPr lang="es-ES" altLang="es-MX" sz="2400" dirty="0" smtClean="0"/>
              <a:t>Dr</a:t>
            </a:r>
            <a:r>
              <a:rPr lang="es-ES" altLang="es-MX" sz="2400" dirty="0"/>
              <a:t>. </a:t>
            </a:r>
            <a:r>
              <a:rPr lang="es-MX" altLang="es-MX" sz="2400" dirty="0"/>
              <a:t>David Kershenobich Stalnikowitz</a:t>
            </a:r>
          </a:p>
          <a:p>
            <a:pPr algn="r" eaLnBrk="1"/>
            <a:r>
              <a:rPr lang="es-MX" altLang="es-MX" sz="1600" dirty="0"/>
              <a:t> </a:t>
            </a:r>
            <a:endParaRPr lang="es-ES" altLang="es-MX" sz="1600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0" y="3217409"/>
            <a:ext cx="9144000" cy="6350"/>
          </a:xfrm>
          <a:prstGeom prst="line">
            <a:avLst/>
          </a:prstGeom>
          <a:ln w="28575">
            <a:solidFill>
              <a:srgbClr val="8F29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8" name="Imagen 3" descr="LOGOINCMNSZ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290513"/>
            <a:ext cx="1111250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28839" y="5484558"/>
            <a:ext cx="37467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Con el apoyo de:</a:t>
            </a:r>
          </a:p>
          <a:p>
            <a:r>
              <a:rPr lang="es-MX" sz="2000" dirty="0" smtClean="0"/>
              <a:t>Dr. Carlos Aguilar Salinas</a:t>
            </a:r>
          </a:p>
          <a:p>
            <a:r>
              <a:rPr lang="es-MX" sz="2000" dirty="0" smtClean="0"/>
              <a:t>Dr. Sergio Hernández Jiménez </a:t>
            </a:r>
            <a:endParaRPr lang="es-MX" sz="2000" dirty="0"/>
          </a:p>
        </p:txBody>
      </p:sp>
      <p:pic>
        <p:nvPicPr>
          <p:cNvPr id="6" name="Picture 2" descr="C:\Users\david.kershenobichs\Pictures\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178" y="290514"/>
            <a:ext cx="1197396" cy="119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0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n 5" descr="Logo INCMNS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738" y="220663"/>
            <a:ext cx="785812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081804099"/>
              </p:ext>
            </p:extLst>
          </p:nvPr>
        </p:nvGraphicFramePr>
        <p:xfrm>
          <a:off x="481744" y="2234940"/>
          <a:ext cx="8408614" cy="3731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CuadroTexto 8"/>
          <p:cNvSpPr txBox="1">
            <a:spLocks noChangeArrowheads="1"/>
          </p:cNvSpPr>
          <p:nvPr/>
        </p:nvSpPr>
        <p:spPr bwMode="auto">
          <a:xfrm>
            <a:off x="530225" y="1951038"/>
            <a:ext cx="2689225" cy="1231900"/>
          </a:xfrm>
          <a:prstGeom prst="rect">
            <a:avLst/>
          </a:prstGeom>
          <a:solidFill>
            <a:srgbClr val="DCE6F2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ES" altLang="es-MX" sz="1400" b="1" smtClean="0"/>
              <a:t>Población objetivo:</a:t>
            </a:r>
          </a:p>
          <a:p>
            <a:pPr>
              <a:buFontTx/>
              <a:buChar char="-"/>
              <a:defRPr/>
            </a:pPr>
            <a:r>
              <a:rPr lang="es-ES" altLang="es-MX" smtClean="0"/>
              <a:t>Pacientes con diabetes tipo 2</a:t>
            </a:r>
          </a:p>
          <a:p>
            <a:pPr>
              <a:buFontTx/>
              <a:buChar char="-"/>
              <a:defRPr/>
            </a:pPr>
            <a:r>
              <a:rPr lang="es-ES" altLang="es-MX" smtClean="0"/>
              <a:t> ≤5 años de diagnóstico </a:t>
            </a:r>
          </a:p>
          <a:p>
            <a:pPr>
              <a:buFontTx/>
              <a:buChar char="-"/>
              <a:defRPr/>
            </a:pPr>
            <a:r>
              <a:rPr lang="es-ES" altLang="es-MX" smtClean="0"/>
              <a:t>Sin complicaciones incapacitantes</a:t>
            </a:r>
          </a:p>
          <a:p>
            <a:pPr>
              <a:buFontTx/>
              <a:buChar char="-"/>
              <a:defRPr/>
            </a:pPr>
            <a:r>
              <a:rPr lang="es-ES" altLang="es-MX" smtClean="0"/>
              <a:t>No fumadores</a:t>
            </a:r>
          </a:p>
          <a:p>
            <a:pPr>
              <a:buFontTx/>
              <a:buChar char="-"/>
              <a:defRPr/>
            </a:pPr>
            <a:r>
              <a:rPr lang="es-ES" altLang="es-MX" smtClean="0"/>
              <a:t>Familiar acompañante</a:t>
            </a:r>
          </a:p>
        </p:txBody>
      </p:sp>
      <p:sp>
        <p:nvSpPr>
          <p:cNvPr id="21509" name="CuadroTexto 9"/>
          <p:cNvSpPr txBox="1">
            <a:spLocks noChangeArrowheads="1"/>
          </p:cNvSpPr>
          <p:nvPr/>
        </p:nvSpPr>
        <p:spPr bwMode="auto">
          <a:xfrm>
            <a:off x="971600" y="0"/>
            <a:ext cx="7623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ES" altLang="es-MX" sz="2400" b="1" dirty="0">
                <a:solidFill>
                  <a:srgbClr val="376092"/>
                </a:solidFill>
                <a:latin typeface="Calibri" pitchFamily="34" charset="0"/>
              </a:rPr>
              <a:t>Esquema de atención </a:t>
            </a:r>
            <a:r>
              <a:rPr lang="es-ES" altLang="es-MX" sz="2400" b="1" dirty="0" smtClean="0">
                <a:solidFill>
                  <a:srgbClr val="376092"/>
                </a:solidFill>
                <a:latin typeface="Calibri" pitchFamily="34" charset="0"/>
              </a:rPr>
              <a:t>del </a:t>
            </a:r>
            <a:r>
              <a:rPr lang="es-ES" altLang="es-MX" sz="2400" b="1" dirty="0" err="1">
                <a:solidFill>
                  <a:srgbClr val="376092"/>
                </a:solidFill>
                <a:latin typeface="Calibri" pitchFamily="34" charset="0"/>
              </a:rPr>
              <a:t>programaCAIPaDi</a:t>
            </a:r>
            <a:endParaRPr lang="es-ES" altLang="es-MX" sz="2400" b="1" dirty="0">
              <a:solidFill>
                <a:srgbClr val="376092"/>
              </a:solidFill>
              <a:latin typeface="Calibri" pitchFamily="34" charset="0"/>
            </a:endParaRPr>
          </a:p>
        </p:txBody>
      </p:sp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190500" y="5911106"/>
            <a:ext cx="8728075" cy="830262"/>
          </a:xfrm>
          <a:prstGeom prst="rect">
            <a:avLst/>
          </a:prstGeom>
          <a:solidFill>
            <a:srgbClr val="DCDCDC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>
              <a:defRPr/>
            </a:pPr>
            <a:r>
              <a:rPr lang="es-ES" altLang="es-MX" sz="1600" b="1" smtClean="0"/>
              <a:t>Desarrollo y aplicación de herramientas para empoderamiento y autoeficacia </a:t>
            </a:r>
          </a:p>
          <a:p>
            <a:pPr algn="ctr">
              <a:defRPr/>
            </a:pPr>
            <a:r>
              <a:rPr lang="es-ES" altLang="es-MX" sz="1600" b="1" smtClean="0"/>
              <a:t>(dirigido a pacientes y profesionales de la salud)</a:t>
            </a:r>
          </a:p>
          <a:p>
            <a:pPr algn="ctr">
              <a:defRPr/>
            </a:pPr>
            <a:r>
              <a:rPr lang="es-ES" altLang="es-MX" sz="1600" b="1" smtClean="0"/>
              <a:t>Medición continua de indicadores de ejecución y eficacia</a:t>
            </a:r>
          </a:p>
        </p:txBody>
      </p:sp>
      <p:sp>
        <p:nvSpPr>
          <p:cNvPr id="21511" name="CuadroTexto 1"/>
          <p:cNvSpPr txBox="1">
            <a:spLocks noChangeArrowheads="1"/>
          </p:cNvSpPr>
          <p:nvPr/>
        </p:nvSpPr>
        <p:spPr bwMode="auto">
          <a:xfrm>
            <a:off x="1874838" y="687388"/>
            <a:ext cx="5867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b="1"/>
              <a:t>Aprobado por el Comité de Investigación y Comité de Ética INCMNSZ Ref </a:t>
            </a:r>
            <a:r>
              <a:rPr lang="es-MX" altLang="es-MX"/>
              <a:t>1198</a:t>
            </a:r>
          </a:p>
          <a:p>
            <a:pPr algn="ctr"/>
            <a:r>
              <a:rPr lang="cs-CZ" altLang="es-MX" b="1"/>
              <a:t>Registrado en Clinicaltrials.gov NCT02836808</a:t>
            </a:r>
            <a:endParaRPr lang="es-MX" altLang="es-MX" b="1"/>
          </a:p>
          <a:p>
            <a:pPr algn="ctr"/>
            <a:endParaRPr lang="es-MX" altLang="es-MX"/>
          </a:p>
          <a:p>
            <a:pPr algn="ctr"/>
            <a:endParaRPr lang="es-ES" altLang="es-MX"/>
          </a:p>
        </p:txBody>
      </p:sp>
      <p:grpSp>
        <p:nvGrpSpPr>
          <p:cNvPr id="13" name="Agrupar 12"/>
          <p:cNvGrpSpPr/>
          <p:nvPr/>
        </p:nvGrpSpPr>
        <p:grpSpPr>
          <a:xfrm>
            <a:off x="5086387" y="4990371"/>
            <a:ext cx="3803617" cy="343626"/>
            <a:chOff x="5349816" y="1119465"/>
            <a:chExt cx="916407" cy="149262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" name="Rectángulo redondeado 13"/>
            <p:cNvSpPr/>
            <p:nvPr/>
          </p:nvSpPr>
          <p:spPr>
            <a:xfrm>
              <a:off x="5349816" y="1119465"/>
              <a:ext cx="916407" cy="1492620"/>
            </a:xfrm>
            <a:prstGeom prst="roundRect">
              <a:avLst/>
            </a:prstGeom>
            <a:solidFill>
              <a:srgbClr val="DCE6F2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/>
            <p:cNvSpPr/>
            <p:nvPr/>
          </p:nvSpPr>
          <p:spPr>
            <a:xfrm>
              <a:off x="5394551" y="1164200"/>
              <a:ext cx="826937" cy="14031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910" tIns="41910" rIns="41910" bIns="41910" spcCol="1270" anchor="ctr"/>
            <a:lstStyle/>
            <a:p>
              <a:pPr algn="ctr" defTabSz="502285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1130" b="1" dirty="0">
                  <a:solidFill>
                    <a:srgbClr val="000000"/>
                  </a:solidFill>
                  <a:sym typeface="Helvetica" panose="020B0604020202020204" pitchFamily="34" charset="0"/>
                </a:rPr>
                <a:t>Programa de seguimiento y educación a distancia  </a:t>
              </a:r>
            </a:p>
          </p:txBody>
        </p:sp>
      </p:grpSp>
      <p:sp>
        <p:nvSpPr>
          <p:cNvPr id="21515" name="1 CuadroTexto"/>
          <p:cNvSpPr txBox="1">
            <a:spLocks noChangeArrowheads="1"/>
          </p:cNvSpPr>
          <p:nvPr/>
        </p:nvSpPr>
        <p:spPr bwMode="auto">
          <a:xfrm>
            <a:off x="4225925" y="1373188"/>
            <a:ext cx="469265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marL="0" lvl="1" indent="0"/>
            <a:r>
              <a:rPr lang="es-MX" altLang="es-MX" sz="1400">
                <a:solidFill>
                  <a:schemeClr val="tx1"/>
                </a:solidFill>
              </a:rPr>
              <a:t>Es un modelo de atención que permite lograr en pocas consultas las metas de control, teniendo como base la implementación de las guías de práctica clínica, el empoderamiento del paciente y la resolución de los factores que limitan la adherencia terapéutica. </a:t>
            </a:r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0744661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638" y="119063"/>
            <a:ext cx="324802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Imagen 4" descr="Logo INCMNS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19063"/>
            <a:ext cx="1176337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195263" y="2217738"/>
            <a:ext cx="8885237" cy="3546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Objetivos primarios:</a:t>
            </a:r>
          </a:p>
          <a:p>
            <a:pPr marL="285750"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Mejorar la calidad de vida de los pacientes con diabetes </a:t>
            </a:r>
          </a:p>
          <a:p>
            <a:pPr marL="285750"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Reducir complicaciones incapacitantes (amputaciones, ceguera, insuficiencia renal)</a:t>
            </a:r>
          </a:p>
          <a:p>
            <a:pPr algn="l">
              <a:defRPr/>
            </a:pPr>
            <a:endParaRPr lang="es-ES" sz="2000" b="1" dirty="0" smtClean="0">
              <a:solidFill>
                <a:schemeClr val="tx1"/>
              </a:solidFill>
            </a:endParaRPr>
          </a:p>
          <a:p>
            <a:pPr marL="57150" algn="l"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Objetivos secundarios:</a:t>
            </a:r>
          </a:p>
          <a:p>
            <a:pPr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Identificar y resolver </a:t>
            </a:r>
            <a:r>
              <a:rPr lang="es-ES" sz="1600" b="1" u="sng" dirty="0" smtClean="0">
                <a:solidFill>
                  <a:schemeClr val="tx1"/>
                </a:solidFill>
              </a:rPr>
              <a:t>barreras</a:t>
            </a:r>
            <a:r>
              <a:rPr lang="es-ES" sz="1600" dirty="0" smtClean="0">
                <a:solidFill>
                  <a:schemeClr val="tx1"/>
                </a:solidFill>
              </a:rPr>
              <a:t> para alcanzar metas de control</a:t>
            </a:r>
          </a:p>
          <a:p>
            <a:pPr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Fomentar la </a:t>
            </a:r>
            <a:r>
              <a:rPr lang="es-ES" sz="1600" b="1" u="sng" dirty="0" smtClean="0">
                <a:solidFill>
                  <a:schemeClr val="tx1"/>
                </a:solidFill>
              </a:rPr>
              <a:t>autoeficacia</a:t>
            </a:r>
            <a:r>
              <a:rPr lang="es-ES" sz="1600" dirty="0" smtClean="0">
                <a:solidFill>
                  <a:schemeClr val="tx1"/>
                </a:solidFill>
              </a:rPr>
              <a:t> y la </a:t>
            </a:r>
            <a:r>
              <a:rPr lang="es-ES" sz="1600" b="1" u="sng" dirty="0" err="1" smtClean="0">
                <a:solidFill>
                  <a:schemeClr val="tx1"/>
                </a:solidFill>
              </a:rPr>
              <a:t>co</a:t>
            </a:r>
            <a:r>
              <a:rPr lang="es-ES" sz="1600" b="1" u="sng" dirty="0" smtClean="0">
                <a:solidFill>
                  <a:schemeClr val="tx1"/>
                </a:solidFill>
              </a:rPr>
              <a:t>-responsabilidad</a:t>
            </a:r>
            <a:r>
              <a:rPr lang="es-ES" sz="1600" b="1" dirty="0" smtClean="0">
                <a:solidFill>
                  <a:schemeClr val="tx1"/>
                </a:solidFill>
              </a:rPr>
              <a:t> </a:t>
            </a:r>
            <a:r>
              <a:rPr lang="es-ES" sz="1600" dirty="0" smtClean="0">
                <a:solidFill>
                  <a:schemeClr val="tx1"/>
                </a:solidFill>
              </a:rPr>
              <a:t>en el tratamiento</a:t>
            </a:r>
          </a:p>
          <a:p>
            <a:pPr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Establecer estrategias dirigidas al  </a:t>
            </a:r>
            <a:r>
              <a:rPr lang="es-ES" sz="1600" b="1" u="sng" dirty="0" smtClean="0">
                <a:solidFill>
                  <a:schemeClr val="tx1"/>
                </a:solidFill>
              </a:rPr>
              <a:t>perfil integral </a:t>
            </a:r>
            <a:r>
              <a:rPr lang="es-ES" sz="1600" dirty="0" smtClean="0">
                <a:solidFill>
                  <a:schemeClr val="tx1"/>
                </a:solidFill>
              </a:rPr>
              <a:t>del paciente</a:t>
            </a:r>
          </a:p>
          <a:p>
            <a:pPr indent="-285750" algn="l">
              <a:buFontTx/>
              <a:buChar char="-"/>
              <a:defRPr/>
            </a:pPr>
            <a:r>
              <a:rPr lang="es-ES" sz="1600" dirty="0" smtClean="0">
                <a:solidFill>
                  <a:schemeClr val="tx1"/>
                </a:solidFill>
              </a:rPr>
              <a:t>Implementar acciones </a:t>
            </a:r>
            <a:r>
              <a:rPr lang="es-ES" sz="1600" b="1" u="sng" dirty="0" smtClean="0">
                <a:solidFill>
                  <a:schemeClr val="tx1"/>
                </a:solidFill>
              </a:rPr>
              <a:t>costo- eficaces </a:t>
            </a:r>
            <a:r>
              <a:rPr lang="es-ES" sz="1600" dirty="0" smtClean="0">
                <a:solidFill>
                  <a:schemeClr val="tx1"/>
                </a:solidFill>
              </a:rPr>
              <a:t>basadas en </a:t>
            </a:r>
            <a:r>
              <a:rPr lang="es-ES" sz="1600" b="1" u="sng" dirty="0" smtClean="0">
                <a:solidFill>
                  <a:schemeClr val="tx1"/>
                </a:solidFill>
              </a:rPr>
              <a:t>evidencia</a:t>
            </a:r>
            <a:r>
              <a:rPr lang="es-ES" sz="1600" b="1" dirty="0" smtClean="0">
                <a:solidFill>
                  <a:schemeClr val="tx1"/>
                </a:solidFill>
              </a:rPr>
              <a:t> y </a:t>
            </a:r>
            <a:r>
              <a:rPr lang="es-ES" sz="1600" b="1" u="sng" dirty="0" smtClean="0">
                <a:solidFill>
                  <a:schemeClr val="tx1"/>
                </a:solidFill>
              </a:rPr>
              <a:t>factibilidad</a:t>
            </a:r>
            <a:r>
              <a:rPr lang="es-ES" sz="1600" dirty="0" smtClean="0">
                <a:solidFill>
                  <a:schemeClr val="tx1"/>
                </a:solidFill>
              </a:rPr>
              <a:t>.</a:t>
            </a:r>
          </a:p>
          <a:p>
            <a:pPr lvl="1" algn="l">
              <a:defRPr/>
            </a:pPr>
            <a:endParaRPr lang="es-E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2" y="27789"/>
            <a:ext cx="165258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368815" y="3574501"/>
          <a:ext cx="4235561" cy="2441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/>
        </p:nvGraphicFramePr>
        <p:xfrm>
          <a:off x="4936382" y="3661818"/>
          <a:ext cx="3916397" cy="2441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697315"/>
              </p:ext>
            </p:extLst>
          </p:nvPr>
        </p:nvGraphicFramePr>
        <p:xfrm>
          <a:off x="2486594" y="744537"/>
          <a:ext cx="4153691" cy="2547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582" name="CuadroTexto 10"/>
          <p:cNvSpPr txBox="1">
            <a:spLocks noChangeArrowheads="1"/>
          </p:cNvSpPr>
          <p:nvPr/>
        </p:nvSpPr>
        <p:spPr bwMode="auto">
          <a:xfrm>
            <a:off x="3014663" y="666750"/>
            <a:ext cx="2963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ES" altLang="es-MX" b="1"/>
              <a:t>Control glucémico</a:t>
            </a:r>
          </a:p>
        </p:txBody>
      </p:sp>
      <p:sp>
        <p:nvSpPr>
          <p:cNvPr id="24583" name="CuadroTexto 11"/>
          <p:cNvSpPr txBox="1">
            <a:spLocks noChangeArrowheads="1"/>
          </p:cNvSpPr>
          <p:nvPr/>
        </p:nvSpPr>
        <p:spPr bwMode="auto">
          <a:xfrm>
            <a:off x="920750" y="3346450"/>
            <a:ext cx="2962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ES" altLang="es-MX" b="1"/>
              <a:t>Control tensión arterial</a:t>
            </a:r>
          </a:p>
        </p:txBody>
      </p:sp>
      <p:sp>
        <p:nvSpPr>
          <p:cNvPr id="24584" name="CuadroTexto 12"/>
          <p:cNvSpPr txBox="1">
            <a:spLocks noChangeArrowheads="1"/>
          </p:cNvSpPr>
          <p:nvPr/>
        </p:nvSpPr>
        <p:spPr bwMode="auto">
          <a:xfrm>
            <a:off x="5645150" y="3327400"/>
            <a:ext cx="2963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ES" altLang="es-MX" b="1"/>
              <a:t>Control colesterol no-HDL </a:t>
            </a:r>
          </a:p>
        </p:txBody>
      </p:sp>
      <p:sp>
        <p:nvSpPr>
          <p:cNvPr id="24585" name="CuadroTexto 14"/>
          <p:cNvSpPr txBox="1">
            <a:spLocks noChangeArrowheads="1"/>
          </p:cNvSpPr>
          <p:nvPr/>
        </p:nvSpPr>
        <p:spPr bwMode="auto">
          <a:xfrm>
            <a:off x="-119738" y="6189663"/>
            <a:ext cx="9394370" cy="338554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ES" altLang="es-MX" sz="1600" b="1" dirty="0">
                <a:latin typeface="Calibri" panose="020F0502020204030204" pitchFamily="34" charset="0"/>
              </a:rPr>
              <a:t>100% de los pacientes han recibido evaluación oftalmológica, de pies, renal y suspensión de tabaquismo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457951" y="150813"/>
            <a:ext cx="336944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800" b="1" dirty="0">
                <a:latin typeface="Calibri" panose="020F0502020204030204" pitchFamily="34" charset="0"/>
                <a:ea typeface="Helvetica" panose="020B0604020202020204" pitchFamily="34" charset="0"/>
                <a:sym typeface="Helvetica" panose="020B0604020202020204" pitchFamily="34" charset="0"/>
              </a:rPr>
              <a:t>Resultados del programa </a:t>
            </a:r>
            <a:r>
              <a:rPr lang="es-ES" sz="1800" b="1" dirty="0" err="1">
                <a:latin typeface="Calibri" panose="020F0502020204030204" pitchFamily="34" charset="0"/>
                <a:ea typeface="Helvetica" panose="020B0604020202020204" pitchFamily="34" charset="0"/>
                <a:sym typeface="Helvetica" panose="020B0604020202020204" pitchFamily="34" charset="0"/>
              </a:rPr>
              <a:t>CAIPaDI</a:t>
            </a:r>
            <a:endParaRPr lang="en-US" sz="1800" b="1" dirty="0">
              <a:latin typeface="Calibri" panose="020F0502020204030204" pitchFamily="34" charset="0"/>
              <a:ea typeface="Helvetica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11" name="Imagen 4" descr="Logo INCMNSZ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19063"/>
            <a:ext cx="1176337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287338" y="363538"/>
            <a:ext cx="8896350" cy="646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MX" altLang="es-MX" sz="3600" b="1" smtClean="0">
                <a:latin typeface="Calibri" pitchFamily="34" charset="0"/>
              </a:rPr>
              <a:t> Publicaciones diabetes/México (1980-2017) </a:t>
            </a:r>
            <a:endParaRPr lang="en-US" altLang="es-MX" sz="3600" b="1" smtClean="0">
              <a:latin typeface="Calibri" pitchFamily="34" charset="0"/>
            </a:endParaRPr>
          </a:p>
        </p:txBody>
      </p:sp>
      <p:sp>
        <p:nvSpPr>
          <p:cNvPr id="25604" name="11 CuadroTexto"/>
          <p:cNvSpPr txBox="1">
            <a:spLocks noChangeArrowheads="1"/>
          </p:cNvSpPr>
          <p:nvPr/>
        </p:nvSpPr>
        <p:spPr bwMode="auto">
          <a:xfrm>
            <a:off x="189592" y="6256337"/>
            <a:ext cx="3467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r>
              <a:rPr lang="es-MX" altLang="es-MX" sz="1800" b="1" dirty="0">
                <a:solidFill>
                  <a:srgbClr val="0000FF"/>
                </a:solidFill>
                <a:latin typeface="Calibri" pitchFamily="34" charset="0"/>
              </a:rPr>
              <a:t>Búsqueda </a:t>
            </a:r>
            <a:r>
              <a:rPr lang="es-MX" altLang="es-MX" sz="1800" b="1" dirty="0" err="1">
                <a:solidFill>
                  <a:srgbClr val="0000FF"/>
                </a:solidFill>
                <a:latin typeface="Calibri" pitchFamily="34" charset="0"/>
              </a:rPr>
              <a:t>Pubmed</a:t>
            </a:r>
            <a:r>
              <a:rPr lang="es-MX" altLang="es-MX" sz="1800" b="1" dirty="0">
                <a:solidFill>
                  <a:srgbClr val="0000FF"/>
                </a:solidFill>
                <a:latin typeface="Calibri" pitchFamily="34" charset="0"/>
              </a:rPr>
              <a:t>, Enero 21,2017</a:t>
            </a:r>
            <a:endParaRPr lang="en-US" altLang="es-MX" sz="18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488818" y="1206994"/>
          <a:ext cx="6096000" cy="4524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6" name="6 CuadroTexto"/>
          <p:cNvSpPr txBox="1">
            <a:spLocks noChangeArrowheads="1"/>
          </p:cNvSpPr>
          <p:nvPr/>
        </p:nvSpPr>
        <p:spPr bwMode="auto">
          <a:xfrm>
            <a:off x="4427538" y="2032000"/>
            <a:ext cx="3673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2800" b="1">
                <a:latin typeface="Calibri" pitchFamily="34" charset="0"/>
              </a:rPr>
              <a:t>Investigación </a:t>
            </a:r>
          </a:p>
          <a:p>
            <a:pPr algn="ctr"/>
            <a:r>
              <a:rPr lang="es-MX" altLang="es-MX" sz="2800" b="1">
                <a:latin typeface="Calibri" pitchFamily="34" charset="0"/>
              </a:rPr>
              <a:t>clínica</a:t>
            </a:r>
          </a:p>
        </p:txBody>
      </p:sp>
      <p:sp>
        <p:nvSpPr>
          <p:cNvPr id="25607" name="11 CuadroTexto"/>
          <p:cNvSpPr txBox="1">
            <a:spLocks noChangeArrowheads="1"/>
          </p:cNvSpPr>
          <p:nvPr/>
        </p:nvSpPr>
        <p:spPr bwMode="auto">
          <a:xfrm>
            <a:off x="-1081088" y="3570288"/>
            <a:ext cx="54308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2800" b="1">
                <a:latin typeface="Calibri" pitchFamily="34" charset="0"/>
              </a:rPr>
              <a:t>Investigación </a:t>
            </a:r>
          </a:p>
          <a:p>
            <a:pPr algn="ctr"/>
            <a:r>
              <a:rPr lang="es-MX" altLang="es-MX" sz="2800" b="1">
                <a:latin typeface="Calibri" pitchFamily="34" charset="0"/>
              </a:rPr>
              <a:t>epidemiológica</a:t>
            </a:r>
          </a:p>
        </p:txBody>
      </p:sp>
      <p:sp>
        <p:nvSpPr>
          <p:cNvPr id="25608" name="12 CuadroTexto"/>
          <p:cNvSpPr txBox="1">
            <a:spLocks noChangeArrowheads="1"/>
          </p:cNvSpPr>
          <p:nvPr/>
        </p:nvSpPr>
        <p:spPr bwMode="auto">
          <a:xfrm>
            <a:off x="5059363" y="3538538"/>
            <a:ext cx="41576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2800" b="1">
                <a:latin typeface="Calibri" pitchFamily="34" charset="0"/>
              </a:rPr>
              <a:t>Investigación</a:t>
            </a:r>
          </a:p>
          <a:p>
            <a:pPr algn="ctr"/>
            <a:r>
              <a:rPr lang="es-MX" altLang="es-MX" sz="2800" b="1">
                <a:latin typeface="Calibri" pitchFamily="34" charset="0"/>
              </a:rPr>
              <a:t> básica</a:t>
            </a:r>
          </a:p>
        </p:txBody>
      </p:sp>
      <p:pic>
        <p:nvPicPr>
          <p:cNvPr id="10" name="Imagen 3" descr="LOGOINCMNSZ2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5944487"/>
            <a:ext cx="517071" cy="74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7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937943" y="1009147"/>
            <a:ext cx="3966229" cy="1200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>
              <a:defRPr/>
            </a:pPr>
            <a:r>
              <a:rPr lang="es-MX" altLang="es-MX" sz="2400" smtClean="0">
                <a:latin typeface="Calibri" pitchFamily="34" charset="0"/>
              </a:rPr>
              <a:t>Estudios basados en las características de nuestra población</a:t>
            </a:r>
            <a:endParaRPr lang="es-MX" altLang="es-MX" sz="3200" smtClean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63680" y="2807540"/>
            <a:ext cx="3940488" cy="1200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>
              <a:defRPr/>
            </a:pPr>
            <a:r>
              <a:rPr lang="es-MX" altLang="es-MX" sz="2400" smtClean="0">
                <a:latin typeface="Calibri" pitchFamily="34" charset="0"/>
              </a:rPr>
              <a:t>Integración del Instituto a las redes internacionales de investigación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01026" y="4506763"/>
            <a:ext cx="3903141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400" dirty="0">
                <a:latin typeface="Calibri" panose="020F0502020204030204" pitchFamily="34" charset="0"/>
                <a:ea typeface="Helvetica" charset="0"/>
                <a:cs typeface="Calibri" panose="020F0502020204030204" pitchFamily="34" charset="0"/>
              </a:rPr>
              <a:t>Desarrollo temprano de medicamentos</a:t>
            </a:r>
            <a:r>
              <a:rPr lang="es-MX" sz="2000" dirty="0">
                <a:latin typeface="Calibri" panose="020F0502020204030204" pitchFamily="34" charset="0"/>
                <a:ea typeface="Helvetica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9" name="8 Conector recto de flecha"/>
          <p:cNvCxnSpPr>
            <a:cxnSpLocks noChangeShapeType="1"/>
          </p:cNvCxnSpPr>
          <p:nvPr/>
        </p:nvCxnSpPr>
        <p:spPr bwMode="auto">
          <a:xfrm flipV="1">
            <a:off x="3416300" y="1701800"/>
            <a:ext cx="1312863" cy="992188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12 Conector recto de flecha"/>
          <p:cNvCxnSpPr>
            <a:cxnSpLocks noChangeShapeType="1"/>
          </p:cNvCxnSpPr>
          <p:nvPr/>
        </p:nvCxnSpPr>
        <p:spPr bwMode="auto">
          <a:xfrm>
            <a:off x="3484563" y="3081338"/>
            <a:ext cx="1298575" cy="255587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14 Conector recto de flecha"/>
          <p:cNvCxnSpPr>
            <a:cxnSpLocks noChangeShapeType="1"/>
          </p:cNvCxnSpPr>
          <p:nvPr/>
        </p:nvCxnSpPr>
        <p:spPr bwMode="auto">
          <a:xfrm>
            <a:off x="3416300" y="3419475"/>
            <a:ext cx="1352550" cy="1430338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8" name="CuadroTexto 7"/>
          <p:cNvSpPr txBox="1">
            <a:spLocks noChangeArrowheads="1"/>
          </p:cNvSpPr>
          <p:nvPr/>
        </p:nvSpPr>
        <p:spPr bwMode="auto">
          <a:xfrm>
            <a:off x="-2268538" y="17557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endParaRPr lang="es-ES" altLang="es-MX"/>
          </a:p>
        </p:txBody>
      </p:sp>
      <p:pic>
        <p:nvPicPr>
          <p:cNvPr id="26643" name="Imagen 3" descr="LOGOINCMNSZ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779588"/>
            <a:ext cx="1271588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6" name="15 CuadroTexto"/>
          <p:cNvSpPr txBox="1"/>
          <p:nvPr/>
        </p:nvSpPr>
        <p:spPr>
          <a:xfrm>
            <a:off x="135117" y="256688"/>
            <a:ext cx="885012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>
              <a:defRPr/>
            </a:pPr>
            <a:r>
              <a:rPr lang="es-MX" altLang="es-MX" sz="2800" b="1" smtClean="0">
                <a:latin typeface="Calibri" pitchFamily="34" charset="0"/>
              </a:rPr>
              <a:t>Unidad de Investigacion de Enfermedades Metabólicas </a:t>
            </a:r>
          </a:p>
        </p:txBody>
      </p:sp>
      <p:pic>
        <p:nvPicPr>
          <p:cNvPr id="26647" name="Imagen 1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1793875"/>
            <a:ext cx="1660525" cy="1662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33816" name="Conector recto 16"/>
          <p:cNvCxnSpPr>
            <a:cxnSpLocks noChangeShapeType="1"/>
          </p:cNvCxnSpPr>
          <p:nvPr/>
        </p:nvCxnSpPr>
        <p:spPr bwMode="auto">
          <a:xfrm>
            <a:off x="1343025" y="3930650"/>
            <a:ext cx="1722438" cy="0"/>
          </a:xfrm>
          <a:prstGeom prst="line">
            <a:avLst/>
          </a:prstGeom>
          <a:noFill/>
          <a:ln w="57150" cmpd="sng">
            <a:solidFill>
              <a:srgbClr val="4F81BD"/>
            </a:solidFill>
            <a:round/>
            <a:headEnd/>
            <a:tailEnd/>
          </a:ln>
          <a:effectLst>
            <a:outerShdw blurRad="63500" dist="23000" dir="5400000" algn="ctr" rotWithShape="0">
              <a:srgbClr val="000000">
                <a:alpha val="34998"/>
              </a:srgbClr>
            </a:outerShdw>
          </a:effectLst>
        </p:spPr>
      </p:cxnSp>
      <p:cxnSp>
        <p:nvCxnSpPr>
          <p:cNvPr id="33817" name="Conector recto 18"/>
          <p:cNvCxnSpPr>
            <a:cxnSpLocks noChangeShapeType="1"/>
          </p:cNvCxnSpPr>
          <p:nvPr/>
        </p:nvCxnSpPr>
        <p:spPr bwMode="auto">
          <a:xfrm flipV="1">
            <a:off x="1333500" y="3676650"/>
            <a:ext cx="4763" cy="265113"/>
          </a:xfrm>
          <a:prstGeom prst="line">
            <a:avLst/>
          </a:prstGeom>
          <a:noFill/>
          <a:ln w="57150" cmpd="sng">
            <a:solidFill>
              <a:srgbClr val="4F81BD"/>
            </a:solidFill>
            <a:round/>
            <a:headEnd/>
            <a:tailEnd/>
          </a:ln>
          <a:effectLst>
            <a:outerShdw blurRad="63500" dist="23000" dir="5400000" algn="ctr" rotWithShape="0">
              <a:srgbClr val="000000">
                <a:alpha val="34998"/>
              </a:srgbClr>
            </a:outerShdw>
          </a:effectLst>
        </p:spPr>
      </p:cxnSp>
      <p:cxnSp>
        <p:nvCxnSpPr>
          <p:cNvPr id="33818" name="Conector recto 20"/>
          <p:cNvCxnSpPr>
            <a:cxnSpLocks noChangeShapeType="1"/>
          </p:cNvCxnSpPr>
          <p:nvPr/>
        </p:nvCxnSpPr>
        <p:spPr bwMode="auto">
          <a:xfrm flipV="1">
            <a:off x="3065463" y="3608388"/>
            <a:ext cx="0" cy="322262"/>
          </a:xfrm>
          <a:prstGeom prst="line">
            <a:avLst/>
          </a:prstGeom>
          <a:noFill/>
          <a:ln w="57150" cmpd="sng">
            <a:solidFill>
              <a:srgbClr val="4F81BD"/>
            </a:solidFill>
            <a:round/>
            <a:headEnd/>
            <a:tailEnd/>
          </a:ln>
          <a:effectLst>
            <a:outerShdw blurRad="63500" dist="23000" dir="5400000" algn="ctr" rotWithShape="0">
              <a:srgbClr val="000000">
                <a:alpha val="34998"/>
              </a:srgbClr>
            </a:outerShdw>
          </a:effectLst>
        </p:spPr>
      </p:cxnSp>
      <p:cxnSp>
        <p:nvCxnSpPr>
          <p:cNvPr id="33819" name="Conector recto de flecha 22"/>
          <p:cNvCxnSpPr>
            <a:cxnSpLocks noChangeShapeType="1"/>
          </p:cNvCxnSpPr>
          <p:nvPr/>
        </p:nvCxnSpPr>
        <p:spPr bwMode="auto">
          <a:xfrm flipH="1">
            <a:off x="2228850" y="3941763"/>
            <a:ext cx="11113" cy="976312"/>
          </a:xfrm>
          <a:prstGeom prst="straightConnector1">
            <a:avLst/>
          </a:prstGeom>
          <a:noFill/>
          <a:ln w="57150" cmpd="sng">
            <a:solidFill>
              <a:srgbClr val="4F81BD"/>
            </a:solidFill>
            <a:round/>
            <a:headEnd/>
            <a:tailEnd type="triangle" w="med" len="med"/>
          </a:ln>
          <a:effectLst>
            <a:outerShdw blurRad="63500" dist="23000" dir="5400000" algn="ctr" rotWithShape="0">
              <a:srgbClr val="000000">
                <a:alpha val="34998"/>
              </a:srgbClr>
            </a:outerShdw>
          </a:effectLst>
        </p:spPr>
      </p:cxnSp>
      <p:sp>
        <p:nvSpPr>
          <p:cNvPr id="27" name="15 CuadroTexto"/>
          <p:cNvSpPr txBox="1"/>
          <p:nvPr/>
        </p:nvSpPr>
        <p:spPr>
          <a:xfrm>
            <a:off x="310773" y="5121121"/>
            <a:ext cx="4215630" cy="1200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>
              <a:defRPr/>
            </a:pPr>
            <a:r>
              <a:rPr lang="es-MX" altLang="es-MX" sz="2400" smtClean="0">
                <a:latin typeface="Calibri" pitchFamily="34" charset="0"/>
              </a:rPr>
              <a:t>Unidad de prestación de servicios equipada para hacer investigación clínica de frontera</a:t>
            </a:r>
          </a:p>
        </p:txBody>
      </p:sp>
    </p:spTree>
    <p:extLst>
      <p:ext uri="{BB962C8B-B14F-4D97-AF65-F5344CB8AC3E}">
        <p14:creationId xmlns:p14="http://schemas.microsoft.com/office/powerpoint/2010/main" val="1887484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Marcador de contenido 2"/>
          <p:cNvSpPr>
            <a:spLocks noGrp="1"/>
          </p:cNvSpPr>
          <p:nvPr>
            <p:ph idx="1"/>
          </p:nvPr>
        </p:nvSpPr>
        <p:spPr bwMode="auto">
          <a:xfrm>
            <a:off x="-19785" y="-285685"/>
            <a:ext cx="8608741" cy="22025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s-MX" altLang="es-MX" b="1" dirty="0" smtClean="0">
                <a:solidFill>
                  <a:schemeClr val="tx1"/>
                </a:solidFill>
              </a:rPr>
              <a:t>                                                        </a:t>
            </a:r>
          </a:p>
          <a:p>
            <a:pPr marL="0" indent="0">
              <a:buNone/>
            </a:pPr>
            <a:endParaRPr lang="es-MX" altLang="es-MX" b="1" dirty="0"/>
          </a:p>
          <a:p>
            <a:pPr marL="0" indent="0">
              <a:buNone/>
            </a:pPr>
            <a:r>
              <a:rPr lang="es-MX" altLang="es-MX" sz="2400" b="1" dirty="0" smtClean="0">
                <a:solidFill>
                  <a:schemeClr val="tx1"/>
                </a:solidFill>
              </a:rPr>
              <a:t>                                             DIABETES MELLITUS</a:t>
            </a:r>
            <a:endParaRPr lang="es-MX" altLang="es-MX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altLang="es-MX" b="1" dirty="0">
                <a:solidFill>
                  <a:schemeClr val="tx1"/>
                </a:solidFill>
              </a:rPr>
              <a:t> </a:t>
            </a:r>
            <a:r>
              <a:rPr lang="es-MX" altLang="es-MX" b="1" dirty="0" smtClean="0">
                <a:solidFill>
                  <a:schemeClr val="tx1"/>
                </a:solidFill>
              </a:rPr>
              <a:t>                                  </a:t>
            </a:r>
            <a:endParaRPr lang="es-MX" altLang="es-MX" dirty="0" smtClean="0">
              <a:solidFill>
                <a:schemeClr val="tx1"/>
              </a:solidFill>
            </a:endParaRPr>
          </a:p>
          <a:p>
            <a:endParaRPr lang="es-MX" altLang="es-MX" dirty="0" smtClean="0">
              <a:solidFill>
                <a:schemeClr val="tx1"/>
              </a:solidFill>
            </a:endParaRPr>
          </a:p>
          <a:p>
            <a:endParaRPr lang="es-MX" altLang="es-MX" dirty="0" smtClean="0">
              <a:solidFill>
                <a:schemeClr val="tx1"/>
              </a:solidFill>
            </a:endParaRPr>
          </a:p>
          <a:p>
            <a:endParaRPr lang="es-MX" altLang="es-MX" dirty="0" smtClean="0">
              <a:solidFill>
                <a:schemeClr val="tx1"/>
              </a:solidFill>
            </a:endParaRPr>
          </a:p>
          <a:p>
            <a:endParaRPr lang="es-MX" altLang="es-MX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altLang="es-MX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altLang="es-MX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altLang="es-MX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s-MX" altLang="es-MX" b="1" dirty="0" smtClean="0">
              <a:solidFill>
                <a:schemeClr val="tx1"/>
              </a:solidFill>
            </a:endParaRPr>
          </a:p>
        </p:txBody>
      </p:sp>
      <p:pic>
        <p:nvPicPr>
          <p:cNvPr id="27652" name="Picture 4" descr="Resultado de imagen para ciclo de vida humano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95" b="-12095"/>
          <a:stretch/>
        </p:blipFill>
        <p:spPr bwMode="auto">
          <a:xfrm>
            <a:off x="2843808" y="2924944"/>
            <a:ext cx="317182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2 Conector recto de flecha"/>
          <p:cNvCxnSpPr/>
          <p:nvPr/>
        </p:nvCxnSpPr>
        <p:spPr bwMode="auto">
          <a:xfrm flipH="1">
            <a:off x="2910468" y="1254510"/>
            <a:ext cx="1416205" cy="479503"/>
          </a:xfrm>
          <a:prstGeom prst="straightConnector1">
            <a:avLst/>
          </a:prstGeom>
          <a:solidFill>
            <a:srgbClr val="FFFFFF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</p:cxnSp>
      <p:cxnSp>
        <p:nvCxnSpPr>
          <p:cNvPr id="7" name="6 Conector recto de flecha"/>
          <p:cNvCxnSpPr/>
          <p:nvPr/>
        </p:nvCxnSpPr>
        <p:spPr bwMode="auto">
          <a:xfrm>
            <a:off x="4479074" y="1254510"/>
            <a:ext cx="1152000" cy="479503"/>
          </a:xfrm>
          <a:prstGeom prst="straightConnector1">
            <a:avLst/>
          </a:prstGeom>
          <a:solidFill>
            <a:srgbClr val="FFFFFF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</p:cxnSp>
      <p:sp>
        <p:nvSpPr>
          <p:cNvPr id="14" name="13 Rectángulo"/>
          <p:cNvSpPr/>
          <p:nvPr/>
        </p:nvSpPr>
        <p:spPr>
          <a:xfrm>
            <a:off x="1598101" y="5517232"/>
            <a:ext cx="6465231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MX" altLang="es-MX" sz="32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LOS PROCESOS TOMAN TIEMPO</a:t>
            </a:r>
          </a:p>
        </p:txBody>
      </p:sp>
      <p:pic>
        <p:nvPicPr>
          <p:cNvPr id="18" name="Imagen 3" descr="LOGOINCMNSZ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5944487"/>
            <a:ext cx="517071" cy="74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333719" y="1916832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Hechos</a:t>
            </a: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043309" y="1907448"/>
            <a:ext cx="219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Percepciones 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62513" y="4293096"/>
            <a:ext cx="28132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Innovaciones</a:t>
            </a:r>
          </a:p>
          <a:p>
            <a:r>
              <a:rPr lang="es-MX" dirty="0" smtClean="0"/>
              <a:t>Sistematización de procesos</a:t>
            </a:r>
          </a:p>
          <a:p>
            <a:r>
              <a:rPr lang="es-MX" dirty="0" smtClean="0"/>
              <a:t>Lista de cotejos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302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xfrm>
            <a:off x="990615" y="263753"/>
            <a:ext cx="8229600" cy="1143000"/>
          </a:xfrm>
        </p:spPr>
        <p:txBody>
          <a:bodyPr/>
          <a:lstStyle/>
          <a:p>
            <a:r>
              <a:rPr lang="es-MX" altLang="es-MX" sz="4000" b="1" dirty="0" smtClean="0">
                <a:latin typeface="Calibri" pitchFamily="34" charset="0"/>
              </a:rPr>
              <a:t>Mas allá de los datos y estrategias</a:t>
            </a:r>
          </a:p>
        </p:txBody>
      </p:sp>
      <p:pic>
        <p:nvPicPr>
          <p:cNvPr id="4" name="Imagen 3" descr="LOGOINCMNSZ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5944487"/>
            <a:ext cx="517071" cy="74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Gobiernos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Hospitales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Médicos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Políticos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Economistas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Urbanistas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Sociólogos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Pacientes comprometidos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Compañías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Asociaciones civiles</a:t>
            </a:r>
          </a:p>
          <a:p>
            <a:pPr marL="0" indent="0" algn="ctr">
              <a:buNone/>
            </a:pPr>
            <a:r>
              <a:rPr lang="es-MX" altLang="es-MX" sz="2000" dirty="0" smtClean="0">
                <a:solidFill>
                  <a:schemeClr val="tx1"/>
                </a:solidFill>
                <a:latin typeface="Calibri" pitchFamily="34" charset="0"/>
              </a:rPr>
              <a:t>Medios de comunicación</a:t>
            </a:r>
            <a:endParaRPr lang="es-MX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167399" y="1250587"/>
            <a:ext cx="3231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dirty="0" smtClean="0">
                <a:latin typeface="Bradley Hand ITC" panose="03070402050302030203" pitchFamily="66" charset="0"/>
              </a:rPr>
              <a:t>Movimiento</a:t>
            </a:r>
            <a:endParaRPr lang="es-MX" sz="4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1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7306" y="1181106"/>
            <a:ext cx="8117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Calibri" panose="020F0502020204030204" pitchFamily="34" charset="0"/>
              </a:rPr>
              <a:t>La Diabetes Mellitus es un problema de Salud Pública</a:t>
            </a:r>
          </a:p>
          <a:p>
            <a:pPr algn="ctr"/>
            <a:r>
              <a:rPr lang="es-MX" sz="2800" b="1" dirty="0" smtClean="0">
                <a:latin typeface="Calibri" panose="020F0502020204030204" pitchFamily="34" charset="0"/>
              </a:rPr>
              <a:t> en México y a nivel  Mundial</a:t>
            </a:r>
            <a:endParaRPr lang="es-MX" sz="2800" b="1" dirty="0">
              <a:latin typeface="Calibri" panose="020F05020202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60171" y="137159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9856" y="2780928"/>
            <a:ext cx="7932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alibri" panose="020F0502020204030204" pitchFamily="34" charset="0"/>
              </a:rPr>
              <a:t>Principal causa de “años de vida ajustados por discapacidad” (AVISA)</a:t>
            </a:r>
            <a:endParaRPr lang="es-MX" sz="2800" b="1" dirty="0">
              <a:latin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4581128"/>
            <a:ext cx="7806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alibri" panose="020F0502020204030204" pitchFamily="34" charset="0"/>
              </a:rPr>
              <a:t>Tercera causa de años de vida  perdidos por muerte prematura</a:t>
            </a:r>
            <a:endParaRPr lang="es-MX" sz="2800" b="1" dirty="0">
              <a:latin typeface="Calibri" panose="020F0502020204030204" pitchFamily="34" charset="0"/>
            </a:endParaRPr>
          </a:p>
        </p:txBody>
      </p:sp>
      <p:pic>
        <p:nvPicPr>
          <p:cNvPr id="6" name="Imagen 3" descr="LOGOINCMNSZ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86" y="127227"/>
            <a:ext cx="399795" cy="57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david.kershenobichs\Pictures\logo_a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27227"/>
            <a:ext cx="655003" cy="65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71640" y="210847"/>
            <a:ext cx="8814817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MX" altLang="es-MX" sz="3600" b="1" smtClean="0">
                <a:solidFill>
                  <a:schemeClr val="tx1"/>
                </a:solidFill>
                <a:latin typeface="Calibri" pitchFamily="34" charset="0"/>
              </a:rPr>
              <a:t>Tendencias en prevalencia de diabetes tipo 2</a:t>
            </a:r>
          </a:p>
          <a:p>
            <a:pPr>
              <a:defRPr/>
            </a:pPr>
            <a:r>
              <a:rPr lang="es-MX" altLang="es-MX" sz="2000" smtClean="0">
                <a:solidFill>
                  <a:schemeClr val="tx1"/>
                </a:solidFill>
                <a:latin typeface="Calibri" pitchFamily="34" charset="0"/>
              </a:rPr>
              <a:t>México (1994-2016)</a:t>
            </a:r>
            <a:endParaRPr lang="es-ES" altLang="es-MX" sz="240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24188" y="4473575"/>
            <a:ext cx="1112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r>
              <a:rPr lang="es-MX" altLang="es-MX" sz="3600" b="1">
                <a:solidFill>
                  <a:srgbClr val="FF0000"/>
                </a:solidFill>
                <a:latin typeface="Calibri" pitchFamily="34" charset="0"/>
              </a:rPr>
              <a:t>	</a:t>
            </a:r>
          </a:p>
          <a:p>
            <a:r>
              <a:rPr lang="es-MX" altLang="es-MX" sz="3600" b="1">
                <a:solidFill>
                  <a:srgbClr val="FF0000"/>
                </a:solidFill>
                <a:latin typeface="Calibri" pitchFamily="34" charset="0"/>
              </a:rPr>
              <a:t>9.2%</a:t>
            </a:r>
            <a:endParaRPr lang="en-US" altLang="es-MX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497383" y="4995863"/>
            <a:ext cx="1346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3600" b="1" dirty="0">
                <a:solidFill>
                  <a:srgbClr val="FF0000"/>
                </a:solidFill>
                <a:latin typeface="Calibri" pitchFamily="34" charset="0"/>
              </a:rPr>
              <a:t>14.4%</a:t>
            </a:r>
          </a:p>
        </p:txBody>
      </p:sp>
      <p:sp>
        <p:nvSpPr>
          <p:cNvPr id="17417" name="Text Box 19"/>
          <p:cNvSpPr txBox="1">
            <a:spLocks noChangeArrowheads="1"/>
          </p:cNvSpPr>
          <p:nvPr/>
        </p:nvSpPr>
        <p:spPr bwMode="auto">
          <a:xfrm>
            <a:off x="358775" y="4508500"/>
            <a:ext cx="13922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r>
              <a:rPr lang="es-MX" altLang="es-MX" sz="3600" b="1">
                <a:solidFill>
                  <a:srgbClr val="FF0000"/>
                </a:solidFill>
                <a:latin typeface="Calibri" pitchFamily="34" charset="0"/>
              </a:rPr>
              <a:t>	</a:t>
            </a:r>
          </a:p>
          <a:p>
            <a:r>
              <a:rPr lang="es-MX" altLang="es-MX" sz="3600" b="1">
                <a:solidFill>
                  <a:srgbClr val="FF0000"/>
                </a:solidFill>
                <a:latin typeface="Calibri" pitchFamily="34" charset="0"/>
              </a:rPr>
              <a:t>6.7 %</a:t>
            </a:r>
            <a:endParaRPr lang="en-US" altLang="es-MX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418" name="Text Box 1045"/>
          <p:cNvSpPr txBox="1">
            <a:spLocks noChangeArrowheads="1"/>
          </p:cNvSpPr>
          <p:nvPr/>
        </p:nvSpPr>
        <p:spPr bwMode="auto">
          <a:xfrm>
            <a:off x="250825" y="5805488"/>
            <a:ext cx="18002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r>
              <a:rPr lang="es-MX" altLang="es-MX" sz="1400">
                <a:latin typeface="Calibri" pitchFamily="34" charset="0"/>
              </a:rPr>
              <a:t>J Lipid Res 2001; 42:1299-1307</a:t>
            </a:r>
            <a:endParaRPr lang="es-ES" altLang="es-MX" sz="1400">
              <a:latin typeface="Calibri" pitchFamily="34" charset="0"/>
            </a:endParaRPr>
          </a:p>
        </p:txBody>
      </p:sp>
      <p:sp>
        <p:nvSpPr>
          <p:cNvPr id="17419" name="Text Box 1047"/>
          <p:cNvSpPr txBox="1">
            <a:spLocks noChangeArrowheads="1"/>
          </p:cNvSpPr>
          <p:nvPr/>
        </p:nvSpPr>
        <p:spPr bwMode="auto">
          <a:xfrm>
            <a:off x="2987675" y="5842000"/>
            <a:ext cx="1917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r>
              <a:rPr lang="es-ES_tradnl" altLang="es-MX" sz="1400">
                <a:cs typeface="Arial" pitchFamily="34" charset="0"/>
              </a:rPr>
              <a:t>Diabetes Care 2003:26:2021-2026</a:t>
            </a:r>
            <a:r>
              <a:rPr lang="es-ES" altLang="es-MX" sz="1400">
                <a:latin typeface="Calibri" pitchFamily="34" charset="0"/>
              </a:rPr>
              <a:t> </a:t>
            </a:r>
          </a:p>
        </p:txBody>
      </p:sp>
      <p:sp>
        <p:nvSpPr>
          <p:cNvPr id="17420" name="Text Box 1047"/>
          <p:cNvSpPr txBox="1">
            <a:spLocks noChangeArrowheads="1"/>
          </p:cNvSpPr>
          <p:nvPr/>
        </p:nvSpPr>
        <p:spPr bwMode="auto">
          <a:xfrm>
            <a:off x="5219700" y="5842000"/>
            <a:ext cx="23431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1400">
                <a:latin typeface="Calibri" pitchFamily="34" charset="0"/>
              </a:rPr>
              <a:t>Salud Publica  2010;</a:t>
            </a:r>
            <a:r>
              <a:rPr lang="en-US" altLang="es-MX" sz="1400">
                <a:latin typeface="Calibri" pitchFamily="34" charset="0"/>
              </a:rPr>
              <a:t> 52 (supl1) S54-S63</a:t>
            </a:r>
            <a:endParaRPr lang="es-ES" altLang="es-MX" sz="1400">
              <a:latin typeface="Calibri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15900" y="1376363"/>
            <a:ext cx="3765550" cy="584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MX" altLang="es-MX" sz="3200" smtClean="0">
                <a:solidFill>
                  <a:srgbClr val="FFFF00"/>
                </a:solidFill>
              </a:rPr>
              <a:t>Diagnóstico médico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250825" y="3743325"/>
            <a:ext cx="8659813" cy="584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MX" altLang="es-MX" sz="3200" dirty="0" smtClean="0">
                <a:solidFill>
                  <a:srgbClr val="FFFF00"/>
                </a:solidFill>
              </a:rPr>
              <a:t>Diagnóstico médico  + hallazgo en la encuesta</a:t>
            </a:r>
          </a:p>
        </p:txBody>
      </p:sp>
      <p:sp>
        <p:nvSpPr>
          <p:cNvPr id="60" name="AutoShape 17"/>
          <p:cNvSpPr>
            <a:spLocks noChangeArrowheads="1"/>
          </p:cNvSpPr>
          <p:nvPr/>
        </p:nvSpPr>
        <p:spPr bwMode="auto">
          <a:xfrm>
            <a:off x="1688634" y="5138737"/>
            <a:ext cx="1085850" cy="534988"/>
          </a:xfrm>
          <a:prstGeom prst="rightArrow">
            <a:avLst>
              <a:gd name="adj1" fmla="val 50000"/>
              <a:gd name="adj2" fmla="val 7187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defRPr/>
            </a:pPr>
            <a:endParaRPr lang="es-MX">
              <a:latin typeface="Calibri" pitchFamily="34" charset="0"/>
              <a:ea typeface="Helvetica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61" name="AutoShape 17"/>
          <p:cNvSpPr>
            <a:spLocks noChangeArrowheads="1"/>
          </p:cNvSpPr>
          <p:nvPr/>
        </p:nvSpPr>
        <p:spPr bwMode="auto">
          <a:xfrm>
            <a:off x="4247964" y="5100663"/>
            <a:ext cx="1085850" cy="534988"/>
          </a:xfrm>
          <a:prstGeom prst="rightArrow">
            <a:avLst>
              <a:gd name="adj1" fmla="val 50000"/>
              <a:gd name="adj2" fmla="val 7187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defRPr/>
            </a:pPr>
            <a:endParaRPr lang="es-MX">
              <a:latin typeface="Calibri" pitchFamily="34" charset="0"/>
              <a:ea typeface="Helvetica" panose="020B0604020202020204" pitchFamily="34" charset="0"/>
              <a:sym typeface="Helvetica" panose="020B0604020202020204" pitchFamily="34" charset="0"/>
            </a:endParaRPr>
          </a:p>
        </p:txBody>
      </p:sp>
      <p:grpSp>
        <p:nvGrpSpPr>
          <p:cNvPr id="17429" name="Grupo 2"/>
          <p:cNvGrpSpPr>
            <a:grpSpLocks/>
          </p:cNvGrpSpPr>
          <p:nvPr/>
        </p:nvGrpSpPr>
        <p:grpSpPr bwMode="auto">
          <a:xfrm>
            <a:off x="120650" y="2114550"/>
            <a:ext cx="8824913" cy="1317625"/>
            <a:chOff x="-120504" y="2263965"/>
            <a:chExt cx="8824288" cy="1317406"/>
          </a:xfrm>
        </p:grpSpPr>
        <p:sp>
          <p:nvSpPr>
            <p:cNvPr id="17433" name="Text Box 4"/>
            <p:cNvSpPr txBox="1">
              <a:spLocks noChangeArrowheads="1"/>
            </p:cNvSpPr>
            <p:nvPr/>
          </p:nvSpPr>
          <p:spPr bwMode="auto">
            <a:xfrm>
              <a:off x="1062100" y="2321117"/>
              <a:ext cx="2743006" cy="584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pPr algn="ctr"/>
              <a:r>
                <a:rPr lang="es-MX" altLang="es-MX" sz="3200" b="1">
                  <a:latin typeface="Calibri" pitchFamily="34" charset="0"/>
                </a:rPr>
                <a:t>(2000)</a:t>
              </a:r>
              <a:endParaRPr lang="en-US" altLang="es-MX" sz="3200" b="1">
                <a:latin typeface="Calibri" pitchFamily="34" charset="0"/>
              </a:endParaRPr>
            </a:p>
          </p:txBody>
        </p:sp>
        <p:sp>
          <p:nvSpPr>
            <p:cNvPr id="17434" name="Text Box 5"/>
            <p:cNvSpPr txBox="1">
              <a:spLocks noChangeArrowheads="1"/>
            </p:cNvSpPr>
            <p:nvPr/>
          </p:nvSpPr>
          <p:spPr bwMode="auto">
            <a:xfrm>
              <a:off x="1911628" y="2504116"/>
              <a:ext cx="1009340" cy="107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3200" b="1">
                  <a:solidFill>
                    <a:srgbClr val="FF0000"/>
                  </a:solidFill>
                  <a:latin typeface="Calibri" pitchFamily="34" charset="0"/>
                </a:rPr>
                <a:t>	</a:t>
              </a:r>
            </a:p>
            <a:p>
              <a:r>
                <a:rPr lang="es-MX" altLang="es-MX" sz="3200" b="1">
                  <a:solidFill>
                    <a:srgbClr val="FF0000"/>
                  </a:solidFill>
                  <a:latin typeface="Calibri" pitchFamily="34" charset="0"/>
                </a:rPr>
                <a:t>5.8%</a:t>
              </a:r>
              <a:endParaRPr lang="en-US" altLang="es-MX" sz="32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435" name="Text Box 6"/>
            <p:cNvSpPr txBox="1">
              <a:spLocks noChangeArrowheads="1"/>
            </p:cNvSpPr>
            <p:nvPr/>
          </p:nvSpPr>
          <p:spPr bwMode="auto">
            <a:xfrm>
              <a:off x="2774891" y="2321117"/>
              <a:ext cx="2743006" cy="584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pPr algn="ctr"/>
              <a:r>
                <a:rPr lang="es-MX" altLang="es-MX" sz="3200" b="1">
                  <a:solidFill>
                    <a:schemeClr val="tx1"/>
                  </a:solidFill>
                  <a:latin typeface="Calibri" pitchFamily="34" charset="0"/>
                </a:rPr>
                <a:t>(2006)</a:t>
              </a:r>
              <a:endParaRPr lang="en-US" altLang="es-MX" sz="3200" b="1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7436" name="Text Box 7"/>
            <p:cNvSpPr txBox="1">
              <a:spLocks noChangeArrowheads="1"/>
            </p:cNvSpPr>
            <p:nvPr/>
          </p:nvSpPr>
          <p:spPr bwMode="auto">
            <a:xfrm>
              <a:off x="2943645" y="2909132"/>
              <a:ext cx="114807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3200" b="1" dirty="0">
                  <a:solidFill>
                    <a:srgbClr val="FF0000"/>
                  </a:solidFill>
                  <a:latin typeface="Calibri" pitchFamily="34" charset="0"/>
                </a:rPr>
                <a:t>	7%</a:t>
              </a:r>
            </a:p>
          </p:txBody>
        </p:sp>
        <p:sp>
          <p:nvSpPr>
            <p:cNvPr id="17437" name="Text Box 10"/>
            <p:cNvSpPr txBox="1">
              <a:spLocks noChangeArrowheads="1"/>
            </p:cNvSpPr>
            <p:nvPr/>
          </p:nvSpPr>
          <p:spPr bwMode="auto">
            <a:xfrm>
              <a:off x="2943816" y="2899241"/>
              <a:ext cx="50045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1100">
                  <a:latin typeface="Calibri" pitchFamily="34" charset="0"/>
                </a:rPr>
                <a:t>+25%</a:t>
              </a:r>
              <a:endParaRPr lang="es-ES" altLang="es-MX" sz="1100">
                <a:latin typeface="Calibri" pitchFamily="34" charset="0"/>
              </a:endParaRPr>
            </a:p>
          </p:txBody>
        </p:sp>
        <p:sp>
          <p:nvSpPr>
            <p:cNvPr id="24584" name="AutoShape 17"/>
            <p:cNvSpPr>
              <a:spLocks noChangeArrowheads="1"/>
            </p:cNvSpPr>
            <p:nvPr/>
          </p:nvSpPr>
          <p:spPr bwMode="auto">
            <a:xfrm>
              <a:off x="1186661" y="3081849"/>
              <a:ext cx="776475" cy="454132"/>
            </a:xfrm>
            <a:prstGeom prst="rightArrow">
              <a:avLst>
                <a:gd name="adj1" fmla="val 50000"/>
                <a:gd name="adj2" fmla="val 71875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anchor="ctr"/>
            <a:lstStyle/>
            <a:p>
              <a:pPr>
                <a:defRPr/>
              </a:pPr>
              <a:endParaRPr lang="es-MX" sz="1100">
                <a:latin typeface="Calibri" pitchFamily="34" charset="0"/>
                <a:ea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sp>
          <p:nvSpPr>
            <p:cNvPr id="17441" name="Text Box 18"/>
            <p:cNvSpPr txBox="1">
              <a:spLocks noChangeArrowheads="1"/>
            </p:cNvSpPr>
            <p:nvPr/>
          </p:nvSpPr>
          <p:spPr bwMode="auto">
            <a:xfrm>
              <a:off x="1197141" y="2969082"/>
              <a:ext cx="50045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1100">
                  <a:latin typeface="Calibri" pitchFamily="34" charset="0"/>
                </a:rPr>
                <a:t>+22%</a:t>
              </a:r>
              <a:endParaRPr lang="es-ES" altLang="es-MX" sz="1100">
                <a:latin typeface="Calibri" pitchFamily="34" charset="0"/>
              </a:endParaRPr>
            </a:p>
          </p:txBody>
        </p:sp>
        <p:sp>
          <p:nvSpPr>
            <p:cNvPr id="17442" name="Text Box 19"/>
            <p:cNvSpPr txBox="1">
              <a:spLocks noChangeArrowheads="1"/>
            </p:cNvSpPr>
            <p:nvPr/>
          </p:nvSpPr>
          <p:spPr bwMode="auto">
            <a:xfrm>
              <a:off x="136411" y="2486955"/>
              <a:ext cx="139223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3200" b="1">
                  <a:solidFill>
                    <a:srgbClr val="FF0000"/>
                  </a:solidFill>
                  <a:latin typeface="Calibri" pitchFamily="34" charset="0"/>
                </a:rPr>
                <a:t>	</a:t>
              </a:r>
            </a:p>
            <a:p>
              <a:r>
                <a:rPr lang="es-MX" altLang="es-MX" sz="3200" b="1">
                  <a:solidFill>
                    <a:srgbClr val="FF0000"/>
                  </a:solidFill>
                  <a:latin typeface="Calibri" pitchFamily="34" charset="0"/>
                </a:rPr>
                <a:t>4.0 %</a:t>
              </a:r>
              <a:endParaRPr lang="en-US" altLang="es-MX" sz="32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443" name="Text Box 4"/>
            <p:cNvSpPr txBox="1">
              <a:spLocks noChangeArrowheads="1"/>
            </p:cNvSpPr>
            <p:nvPr/>
          </p:nvSpPr>
          <p:spPr bwMode="auto">
            <a:xfrm>
              <a:off x="-120504" y="2321117"/>
              <a:ext cx="1703267" cy="584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pPr algn="ctr"/>
              <a:r>
                <a:rPr lang="es-MX" altLang="es-MX" sz="3200" b="1">
                  <a:solidFill>
                    <a:schemeClr val="tx1"/>
                  </a:solidFill>
                  <a:latin typeface="Calibri" pitchFamily="34" charset="0"/>
                </a:rPr>
                <a:t>(1994)</a:t>
              </a:r>
              <a:endParaRPr lang="en-US" altLang="es-MX" sz="3200" b="1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7444" name="Text Box 7"/>
            <p:cNvSpPr txBox="1">
              <a:spLocks noChangeArrowheads="1"/>
            </p:cNvSpPr>
            <p:nvPr/>
          </p:nvSpPr>
          <p:spPr bwMode="auto">
            <a:xfrm>
              <a:off x="4655146" y="2962240"/>
              <a:ext cx="146065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3200" b="1" dirty="0">
                  <a:solidFill>
                    <a:srgbClr val="FF0000"/>
                  </a:solidFill>
                  <a:latin typeface="Calibri" pitchFamily="34" charset="0"/>
                </a:rPr>
                <a:t>	9.2%</a:t>
              </a:r>
            </a:p>
          </p:txBody>
        </p:sp>
        <p:sp>
          <p:nvSpPr>
            <p:cNvPr id="17445" name="Text Box 10"/>
            <p:cNvSpPr txBox="1">
              <a:spLocks noChangeArrowheads="1"/>
            </p:cNvSpPr>
            <p:nvPr/>
          </p:nvSpPr>
          <p:spPr bwMode="auto">
            <a:xfrm>
              <a:off x="4339261" y="2864626"/>
              <a:ext cx="50045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1100" dirty="0">
                  <a:latin typeface="Calibri" pitchFamily="34" charset="0"/>
                </a:rPr>
                <a:t>+25%</a:t>
              </a:r>
              <a:endParaRPr lang="es-ES" altLang="es-MX" sz="1100" dirty="0">
                <a:latin typeface="Calibri" pitchFamily="34" charset="0"/>
              </a:endParaRPr>
            </a:p>
          </p:txBody>
        </p:sp>
        <p:sp>
          <p:nvSpPr>
            <p:cNvPr id="17446" name="Text Box 6"/>
            <p:cNvSpPr txBox="1">
              <a:spLocks noChangeArrowheads="1"/>
            </p:cNvSpPr>
            <p:nvPr/>
          </p:nvSpPr>
          <p:spPr bwMode="auto">
            <a:xfrm>
              <a:off x="4247987" y="2321117"/>
              <a:ext cx="2743006" cy="584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pPr algn="ctr"/>
              <a:r>
                <a:rPr lang="es-MX" altLang="es-MX" sz="3200" b="1">
                  <a:latin typeface="Calibri" pitchFamily="34" charset="0"/>
                </a:rPr>
                <a:t>(2012)</a:t>
              </a:r>
              <a:endParaRPr lang="en-US" altLang="es-MX" sz="3200" b="1">
                <a:latin typeface="Calibri" pitchFamily="34" charset="0"/>
              </a:endParaRPr>
            </a:p>
          </p:txBody>
        </p:sp>
        <p:sp>
          <p:nvSpPr>
            <p:cNvPr id="17447" name="Text Box 7"/>
            <p:cNvSpPr txBox="1">
              <a:spLocks noChangeArrowheads="1"/>
            </p:cNvSpPr>
            <p:nvPr/>
          </p:nvSpPr>
          <p:spPr bwMode="auto">
            <a:xfrm>
              <a:off x="6601953" y="2938304"/>
              <a:ext cx="146065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3200" b="1" dirty="0">
                  <a:solidFill>
                    <a:srgbClr val="FF0000"/>
                  </a:solidFill>
                  <a:latin typeface="Calibri" pitchFamily="34" charset="0"/>
                </a:rPr>
                <a:t>	9.4%</a:t>
              </a:r>
            </a:p>
          </p:txBody>
        </p:sp>
        <p:sp>
          <p:nvSpPr>
            <p:cNvPr id="17448" name="Text Box 10"/>
            <p:cNvSpPr txBox="1">
              <a:spLocks noChangeArrowheads="1"/>
            </p:cNvSpPr>
            <p:nvPr/>
          </p:nvSpPr>
          <p:spPr bwMode="auto">
            <a:xfrm>
              <a:off x="6180635" y="2864626"/>
              <a:ext cx="53572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r>
                <a:rPr lang="es-MX" altLang="es-MX" sz="1100">
                  <a:latin typeface="Calibri" pitchFamily="34" charset="0"/>
                </a:rPr>
                <a:t>+2.1%</a:t>
              </a:r>
              <a:endParaRPr lang="es-ES" altLang="es-MX" sz="1100">
                <a:latin typeface="Calibri" pitchFamily="34" charset="0"/>
              </a:endParaRPr>
            </a:p>
          </p:txBody>
        </p:sp>
        <p:sp>
          <p:nvSpPr>
            <p:cNvPr id="17449" name="Text Box 6"/>
            <p:cNvSpPr txBox="1">
              <a:spLocks noChangeArrowheads="1"/>
            </p:cNvSpPr>
            <p:nvPr/>
          </p:nvSpPr>
          <p:spPr bwMode="auto">
            <a:xfrm>
              <a:off x="5960778" y="2263965"/>
              <a:ext cx="2743006" cy="641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MS PGothic" pitchFamily="34" charset="-128"/>
                  <a:sym typeface="Helvetica" charset="0"/>
                </a:defRPr>
              </a:lvl9pPr>
            </a:lstStyle>
            <a:p>
              <a:pPr algn="ctr"/>
              <a:r>
                <a:rPr lang="es-MX" altLang="es-MX" sz="3600" b="1">
                  <a:solidFill>
                    <a:schemeClr val="tx1"/>
                  </a:solidFill>
                  <a:latin typeface="Calibri" pitchFamily="34" charset="0"/>
                </a:rPr>
                <a:t>(</a:t>
              </a:r>
              <a:r>
                <a:rPr lang="es-MX" altLang="es-MX" sz="3600" b="1">
                  <a:latin typeface="Calibri" pitchFamily="34" charset="0"/>
                </a:rPr>
                <a:t>2016</a:t>
              </a:r>
              <a:r>
                <a:rPr lang="es-MX" altLang="es-MX" sz="3600" b="1">
                  <a:solidFill>
                    <a:schemeClr val="tx1"/>
                  </a:solidFill>
                  <a:latin typeface="Calibri" pitchFamily="34" charset="0"/>
                </a:rPr>
                <a:t>)</a:t>
              </a:r>
              <a:endParaRPr lang="en-US" altLang="es-MX" sz="3600" b="1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34" name="AutoShape 17"/>
            <p:cNvSpPr>
              <a:spLocks noChangeArrowheads="1"/>
            </p:cNvSpPr>
            <p:nvPr/>
          </p:nvSpPr>
          <p:spPr bwMode="auto">
            <a:xfrm>
              <a:off x="2957550" y="3052656"/>
              <a:ext cx="776475" cy="454132"/>
            </a:xfrm>
            <a:prstGeom prst="rightArrow">
              <a:avLst>
                <a:gd name="adj1" fmla="val 50000"/>
                <a:gd name="adj2" fmla="val 71875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anchor="ctr"/>
            <a:lstStyle/>
            <a:p>
              <a:pPr>
                <a:defRPr/>
              </a:pPr>
              <a:endParaRPr lang="es-MX" sz="1100">
                <a:latin typeface="Calibri" pitchFamily="34" charset="0"/>
                <a:ea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sp>
          <p:nvSpPr>
            <p:cNvPr id="35" name="AutoShape 17"/>
            <p:cNvSpPr>
              <a:spLocks noChangeArrowheads="1"/>
            </p:cNvSpPr>
            <p:nvPr/>
          </p:nvSpPr>
          <p:spPr bwMode="auto">
            <a:xfrm>
              <a:off x="4704053" y="3039775"/>
              <a:ext cx="776475" cy="454132"/>
            </a:xfrm>
            <a:prstGeom prst="rightArrow">
              <a:avLst>
                <a:gd name="adj1" fmla="val 50000"/>
                <a:gd name="adj2" fmla="val 98238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anchor="ctr"/>
            <a:lstStyle/>
            <a:p>
              <a:pPr>
                <a:defRPr/>
              </a:pPr>
              <a:endParaRPr lang="es-MX" sz="1100">
                <a:latin typeface="Calibri" pitchFamily="34" charset="0"/>
                <a:ea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sp>
          <p:nvSpPr>
            <p:cNvPr id="36" name="AutoShape 17"/>
            <p:cNvSpPr>
              <a:spLocks noChangeArrowheads="1"/>
            </p:cNvSpPr>
            <p:nvPr/>
          </p:nvSpPr>
          <p:spPr bwMode="auto">
            <a:xfrm>
              <a:off x="6685729" y="3058276"/>
              <a:ext cx="776475" cy="454132"/>
            </a:xfrm>
            <a:prstGeom prst="rightArrow">
              <a:avLst>
                <a:gd name="adj1" fmla="val 50000"/>
                <a:gd name="adj2" fmla="val 71875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anchor="ctr"/>
            <a:lstStyle/>
            <a:p>
              <a:pPr>
                <a:defRPr/>
              </a:pPr>
              <a:endParaRPr lang="es-MX" sz="1100">
                <a:latin typeface="Calibri" pitchFamily="34" charset="0"/>
                <a:ea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</p:grpSp>
      <p:sp>
        <p:nvSpPr>
          <p:cNvPr id="17430" name="Text Box 4"/>
          <p:cNvSpPr txBox="1">
            <a:spLocks noChangeArrowheads="1"/>
          </p:cNvSpPr>
          <p:nvPr/>
        </p:nvSpPr>
        <p:spPr bwMode="auto">
          <a:xfrm>
            <a:off x="61913" y="4443413"/>
            <a:ext cx="1703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3200" b="1" dirty="0">
                <a:solidFill>
                  <a:schemeClr val="tx1"/>
                </a:solidFill>
                <a:latin typeface="Calibri" pitchFamily="34" charset="0"/>
              </a:rPr>
              <a:t>(1994)</a:t>
            </a:r>
            <a:endParaRPr lang="en-US" altLang="es-MX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431" name="Text Box 4"/>
          <p:cNvSpPr txBox="1">
            <a:spLocks noChangeArrowheads="1"/>
          </p:cNvSpPr>
          <p:nvPr/>
        </p:nvSpPr>
        <p:spPr bwMode="auto">
          <a:xfrm>
            <a:off x="2162175" y="4410075"/>
            <a:ext cx="2743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3200" b="1" dirty="0">
                <a:solidFill>
                  <a:schemeClr val="tx1"/>
                </a:solidFill>
                <a:latin typeface="Calibri" pitchFamily="34" charset="0"/>
              </a:rPr>
              <a:t>(2000)</a:t>
            </a:r>
            <a:endParaRPr lang="en-US" altLang="es-MX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432" name="Text Box 4"/>
          <p:cNvSpPr txBox="1">
            <a:spLocks noChangeArrowheads="1"/>
          </p:cNvSpPr>
          <p:nvPr/>
        </p:nvSpPr>
        <p:spPr bwMode="auto">
          <a:xfrm>
            <a:off x="4641850" y="4410075"/>
            <a:ext cx="2743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 sz="3200" b="1" dirty="0">
                <a:solidFill>
                  <a:schemeClr val="tx1"/>
                </a:solidFill>
                <a:latin typeface="Calibri" pitchFamily="34" charset="0"/>
              </a:rPr>
              <a:t>(2006)</a:t>
            </a:r>
            <a:endParaRPr lang="en-US" altLang="es-MX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61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7" grpId="0"/>
      <p:bldP spid="17418" grpId="0"/>
      <p:bldP spid="17419" grpId="0"/>
      <p:bldP spid="17420" grpId="0"/>
      <p:bldP spid="59" grpId="0" animBg="1"/>
      <p:bldP spid="60" grpId="0" animBg="1"/>
      <p:bldP spid="61" grpId="0" animBg="1"/>
      <p:bldP spid="17430" grpId="0"/>
      <p:bldP spid="17431" grpId="0"/>
      <p:bldP spid="174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/>
          <p:nvPr>
            <p:extLst>
              <p:ext uri="{D42A27DB-BD31-4B8C-83A1-F6EECF244321}">
                <p14:modId xmlns:p14="http://schemas.microsoft.com/office/powerpoint/2010/main" val="4154985333"/>
              </p:ext>
            </p:extLst>
          </p:nvPr>
        </p:nvGraphicFramePr>
        <p:xfrm>
          <a:off x="0" y="0"/>
          <a:ext cx="8820472" cy="345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3635896" y="674953"/>
            <a:ext cx="174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Encuestas Nacionales </a:t>
            </a:r>
            <a:endParaRPr lang="es-MX" dirty="0"/>
          </a:p>
        </p:txBody>
      </p:sp>
      <p:graphicFrame>
        <p:nvGraphicFramePr>
          <p:cNvPr id="7" name="2 Gráfico"/>
          <p:cNvGraphicFramePr/>
          <p:nvPr>
            <p:extLst>
              <p:ext uri="{D42A27DB-BD31-4B8C-83A1-F6EECF244321}">
                <p14:modId xmlns:p14="http://schemas.microsoft.com/office/powerpoint/2010/main" val="2611195383"/>
              </p:ext>
            </p:extLst>
          </p:nvPr>
        </p:nvGraphicFramePr>
        <p:xfrm>
          <a:off x="-1353" y="3560341"/>
          <a:ext cx="8999983" cy="3297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63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 Gráfico"/>
          <p:cNvGraphicFramePr/>
          <p:nvPr/>
        </p:nvGraphicFramePr>
        <p:xfrm>
          <a:off x="504145" y="1404364"/>
          <a:ext cx="8280920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5" name="7 CuadroTexto"/>
          <p:cNvSpPr txBox="1">
            <a:spLocks noChangeArrowheads="1"/>
          </p:cNvSpPr>
          <p:nvPr/>
        </p:nvSpPr>
        <p:spPr bwMode="auto">
          <a:xfrm>
            <a:off x="576263" y="863600"/>
            <a:ext cx="433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algn="ctr"/>
            <a:r>
              <a:rPr lang="es-MX" altLang="es-MX"/>
              <a:t>%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3713" y="6165304"/>
            <a:ext cx="560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ea typeface="Helvetica" panose="020B0604020202020204" pitchFamily="34" charset="0"/>
                <a:cs typeface="Arial" charset="0"/>
                <a:sym typeface="Helvetica" panose="020B0604020202020204" pitchFamily="34" charset="0"/>
              </a:rPr>
              <a:t>Casos con diagnostico medico</a:t>
            </a:r>
          </a:p>
          <a:p>
            <a:pPr>
              <a:defRPr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ea typeface="Helvetica" panose="020B0604020202020204" pitchFamily="34" charset="0"/>
                <a:cs typeface="Arial" charset="0"/>
                <a:sym typeface="Helvetica" panose="020B0604020202020204" pitchFamily="34" charset="0"/>
              </a:rPr>
              <a:t>Fuente: ENSA 2000*, ENSANUT 2006 Y 2012, ENSANUT Medio Camino, 2016</a:t>
            </a:r>
          </a:p>
        </p:txBody>
      </p:sp>
      <p:cxnSp>
        <p:nvCxnSpPr>
          <p:cNvPr id="6" name="2 Conector recto"/>
          <p:cNvCxnSpPr/>
          <p:nvPr/>
        </p:nvCxnSpPr>
        <p:spPr>
          <a:xfrm>
            <a:off x="4522788" y="1114425"/>
            <a:ext cx="0" cy="432752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1640" y="210847"/>
            <a:ext cx="8814817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>
              <a:defRPr/>
            </a:pPr>
            <a:r>
              <a:rPr lang="es-MX" altLang="es-MX" sz="3600" b="1" smtClean="0">
                <a:solidFill>
                  <a:schemeClr val="tx1"/>
                </a:solidFill>
                <a:latin typeface="Calibri" pitchFamily="34" charset="0"/>
              </a:rPr>
              <a:t>Tendencias en prevalencia de diabetes tipo 2</a:t>
            </a:r>
          </a:p>
          <a:p>
            <a:pPr>
              <a:defRPr/>
            </a:pPr>
            <a:r>
              <a:rPr lang="es-MX" altLang="es-MX" sz="2000" smtClean="0">
                <a:solidFill>
                  <a:schemeClr val="tx1"/>
                </a:solidFill>
                <a:latin typeface="Calibri" pitchFamily="34" charset="0"/>
              </a:rPr>
              <a:t>México (1994-2016)</a:t>
            </a:r>
            <a:endParaRPr lang="es-ES" altLang="es-MX" sz="240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3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altLang="es-MX" smtClean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034466"/>
              </p:ext>
            </p:extLst>
          </p:nvPr>
        </p:nvGraphicFramePr>
        <p:xfrm>
          <a:off x="174173" y="185058"/>
          <a:ext cx="8730342" cy="625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924651" y="6452214"/>
            <a:ext cx="174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Encuestas Nacionales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2202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uadroTexto 1"/>
          <p:cNvSpPr txBox="1">
            <a:spLocks noChangeArrowheads="1"/>
          </p:cNvSpPr>
          <p:nvPr/>
        </p:nvSpPr>
        <p:spPr bwMode="auto">
          <a:xfrm>
            <a:off x="312964" y="1628800"/>
            <a:ext cx="9155113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eaLnBrk="1"/>
            <a:r>
              <a:rPr lang="es-MX" altLang="es-MX" sz="2000" b="1" dirty="0">
                <a:solidFill>
                  <a:srgbClr val="FF6600"/>
                </a:solidFill>
                <a:latin typeface="Calibri" pitchFamily="34" charset="0"/>
              </a:rPr>
              <a:t>Campaña de comunicación social: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- Concientización de los riesgos de la enfermedad 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- Empoderamiento de la población para estilo de vida saludable 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- Detección oportuna de la DM y sus complicaciones </a:t>
            </a:r>
          </a:p>
          <a:p>
            <a:pPr eaLnBrk="1"/>
            <a:endParaRPr lang="es-MX" altLang="es-MX" sz="2000" b="1" dirty="0"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669900"/>
                </a:solidFill>
                <a:latin typeface="Calibri" pitchFamily="34" charset="0"/>
              </a:rPr>
              <a:t>Tecnologías de bajo costo y fácil acceso</a:t>
            </a:r>
          </a:p>
          <a:p>
            <a:pPr eaLnBrk="1"/>
            <a:endParaRPr lang="es-MX" altLang="es-MX" sz="2000" b="1" dirty="0"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0000FF"/>
                </a:solidFill>
                <a:latin typeface="Calibri" pitchFamily="34" charset="0"/>
              </a:rPr>
              <a:t>Programas de salud en los sitios de trabajo 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- actividad física y alimentación saludable</a:t>
            </a:r>
          </a:p>
          <a:p>
            <a:pPr eaLnBrk="1"/>
            <a:endParaRPr lang="es-MX" altLang="es-MX" sz="2000" b="1" dirty="0">
              <a:solidFill>
                <a:srgbClr val="953735"/>
              </a:solidFill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953735"/>
                </a:solidFill>
                <a:latin typeface="Calibri" pitchFamily="34" charset="0"/>
              </a:rPr>
              <a:t>Programas de escuelas saludables:</a:t>
            </a:r>
          </a:p>
          <a:p>
            <a:pPr eaLnBrk="1"/>
            <a:r>
              <a:rPr lang="es-MX" altLang="es-MX" sz="2000" b="1" dirty="0">
                <a:solidFill>
                  <a:srgbClr val="953735"/>
                </a:solidFill>
                <a:latin typeface="Calibri" pitchFamily="34" charset="0"/>
              </a:rPr>
              <a:t>- </a:t>
            </a:r>
            <a:r>
              <a:rPr lang="es-MX" altLang="es-MX" sz="2000" b="1" dirty="0">
                <a:solidFill>
                  <a:schemeClr val="tx1"/>
                </a:solidFill>
                <a:latin typeface="Calibri" pitchFamily="34" charset="0"/>
              </a:rPr>
              <a:t>La función del médico escolar.</a:t>
            </a:r>
          </a:p>
          <a:p>
            <a:pPr eaLnBrk="1"/>
            <a:endParaRPr lang="es-MX" altLang="es-MX" sz="2000" b="1" dirty="0">
              <a:solidFill>
                <a:srgbClr val="D99694"/>
              </a:solidFill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FF9F4D"/>
                </a:solidFill>
                <a:latin typeface="Calibri" pitchFamily="34" charset="0"/>
              </a:rPr>
              <a:t>Facilitar la lactancia materna 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 -mejorar la salud perinatal para evitar la ganancia de peso residual </a:t>
            </a:r>
          </a:p>
          <a:p>
            <a:pPr eaLnBrk="1"/>
            <a:r>
              <a:rPr lang="es-MX" altLang="es-MX" sz="2000" b="1" dirty="0">
                <a:latin typeface="Calibri" pitchFamily="34" charset="0"/>
              </a:rPr>
              <a:t>en cada embarazo</a:t>
            </a:r>
          </a:p>
          <a:p>
            <a:pPr eaLnBrk="1"/>
            <a:endParaRPr lang="es-MX" altLang="es-MX" sz="1400" dirty="0"/>
          </a:p>
          <a:p>
            <a:pPr eaLnBrk="1"/>
            <a:endParaRPr lang="es-MX" altLang="es-MX" sz="1100" dirty="0"/>
          </a:p>
          <a:p>
            <a:r>
              <a:rPr lang="en-US" altLang="es-MX" sz="1100" dirty="0"/>
              <a:t>-</a:t>
            </a:r>
          </a:p>
        </p:txBody>
      </p:sp>
      <p:sp>
        <p:nvSpPr>
          <p:cNvPr id="3" name="18 CuadroTexto"/>
          <p:cNvSpPr txBox="1">
            <a:spLocks noChangeArrowheads="1"/>
          </p:cNvSpPr>
          <p:nvPr/>
        </p:nvSpPr>
        <p:spPr bwMode="auto">
          <a:xfrm>
            <a:off x="0" y="204788"/>
            <a:ext cx="8877300" cy="10779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457200" indent="-4572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marL="0" indent="0" algn="ctr" defTabSz="914400" eaLnBrk="1" hangingPunct="1">
              <a:defRPr/>
            </a:pPr>
            <a:r>
              <a:rPr lang="es-MX" altLang="es-MX" sz="32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</a:rPr>
              <a:t>Generar un entorno favorable para la adopción de un estilo de vida saludable</a:t>
            </a:r>
            <a:endParaRPr lang="es-MX" altLang="es-MX" sz="3200" b="1" dirty="0" smtClean="0">
              <a:solidFill>
                <a:schemeClr val="tx1"/>
              </a:solidFill>
              <a:ea typeface="Times New Roman" pitchFamily="18" charset="0"/>
            </a:endParaRPr>
          </a:p>
        </p:txBody>
      </p:sp>
      <p:pic>
        <p:nvPicPr>
          <p:cNvPr id="5" name="Imagen 3" descr="LOGOINCMNSZ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5944487"/>
            <a:ext cx="517071" cy="74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4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uadroTexto 1"/>
          <p:cNvSpPr txBox="1">
            <a:spLocks noChangeArrowheads="1"/>
          </p:cNvSpPr>
          <p:nvPr/>
        </p:nvSpPr>
        <p:spPr bwMode="auto">
          <a:xfrm>
            <a:off x="501650" y="2141538"/>
            <a:ext cx="828198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eaLnBrk="1"/>
            <a:r>
              <a:rPr lang="es-MX" altLang="es-MX" sz="2000" b="1" dirty="0">
                <a:solidFill>
                  <a:srgbClr val="FF6600"/>
                </a:solidFill>
                <a:latin typeface="Calibri" pitchFamily="34" charset="0"/>
              </a:rPr>
              <a:t>Detección </a:t>
            </a:r>
            <a:r>
              <a:rPr lang="es-MX" altLang="es-MX" sz="2000" b="1" dirty="0" smtClean="0">
                <a:solidFill>
                  <a:srgbClr val="FF6600"/>
                </a:solidFill>
                <a:latin typeface="Calibri" pitchFamily="34" charset="0"/>
              </a:rPr>
              <a:t>oportuna de </a:t>
            </a:r>
            <a:r>
              <a:rPr lang="es-MX" altLang="es-MX" sz="2000" b="1" dirty="0">
                <a:solidFill>
                  <a:srgbClr val="FF6600"/>
                </a:solidFill>
                <a:latin typeface="Calibri" pitchFamily="34" charset="0"/>
              </a:rPr>
              <a:t>casos en riesgo en escuelas y en las unidades de primer contacto</a:t>
            </a:r>
          </a:p>
          <a:p>
            <a:pPr eaLnBrk="1"/>
            <a:endParaRPr lang="es-MX" altLang="es-MX" sz="2000" b="1" dirty="0"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669900"/>
                </a:solidFill>
                <a:latin typeface="Calibri" pitchFamily="34" charset="0"/>
              </a:rPr>
              <a:t>Escrutinio, manejo y seguimiento a largo plazo de la diabetes gestacional </a:t>
            </a:r>
          </a:p>
          <a:p>
            <a:pPr eaLnBrk="1"/>
            <a:endParaRPr lang="es-MX" altLang="es-MX" sz="2000" b="1" dirty="0"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3366FF"/>
                </a:solidFill>
                <a:latin typeface="Calibri" pitchFamily="34" charset="0"/>
              </a:rPr>
              <a:t>Certificación de unidades de primer contacto para brindar programas estructurados de prevención de diabetes</a:t>
            </a:r>
          </a:p>
          <a:p>
            <a:pPr eaLnBrk="1"/>
            <a:endParaRPr lang="es-MX" altLang="es-MX" sz="2000" b="1" dirty="0"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B9524F"/>
                </a:solidFill>
                <a:latin typeface="Calibri" pitchFamily="34" charset="0"/>
              </a:rPr>
              <a:t>Hacer auditable el numero de casos detectados e incorporados a un programa de prevención o tratamiento. </a:t>
            </a:r>
          </a:p>
          <a:p>
            <a:pPr eaLnBrk="1"/>
            <a:endParaRPr lang="es-MX" altLang="es-MX" sz="2000" b="1" dirty="0">
              <a:solidFill>
                <a:srgbClr val="FF9F4D"/>
              </a:solidFill>
              <a:latin typeface="Calibri" pitchFamily="34" charset="0"/>
            </a:endParaRPr>
          </a:p>
          <a:p>
            <a:pPr eaLnBrk="1"/>
            <a:r>
              <a:rPr lang="es-MX" altLang="es-MX" sz="2000" b="1" dirty="0">
                <a:solidFill>
                  <a:srgbClr val="FF9F4D"/>
                </a:solidFill>
                <a:latin typeface="Calibri" pitchFamily="34" charset="0"/>
              </a:rPr>
              <a:t>Registro obligatorio del índice de masa corporal en el expediente </a:t>
            </a:r>
            <a:r>
              <a:rPr lang="es-MX" altLang="es-MX" sz="2000" b="1" dirty="0" err="1">
                <a:solidFill>
                  <a:srgbClr val="FF9F4D"/>
                </a:solidFill>
                <a:latin typeface="Calibri" pitchFamily="34" charset="0"/>
              </a:rPr>
              <a:t>clinic</a:t>
            </a:r>
            <a:r>
              <a:rPr lang="es-MX" altLang="es-MX" sz="1600" dirty="0" err="1">
                <a:solidFill>
                  <a:srgbClr val="FF9F4D"/>
                </a:solidFill>
              </a:rPr>
              <a:t>o</a:t>
            </a:r>
            <a:endParaRPr lang="es-MX" altLang="es-MX" sz="1600" dirty="0">
              <a:solidFill>
                <a:srgbClr val="FF9F4D"/>
              </a:solidFill>
            </a:endParaRPr>
          </a:p>
          <a:p>
            <a:pPr eaLnBrk="1"/>
            <a:endParaRPr lang="es-MX" altLang="es-MX" sz="1600" dirty="0"/>
          </a:p>
          <a:p>
            <a:pPr eaLnBrk="1"/>
            <a:endParaRPr lang="es-MX" altLang="es-MX" dirty="0"/>
          </a:p>
          <a:p>
            <a:endParaRPr lang="en-US" altLang="es-MX" dirty="0"/>
          </a:p>
        </p:txBody>
      </p:sp>
      <p:sp>
        <p:nvSpPr>
          <p:cNvPr id="3" name="18 CuadroTexto"/>
          <p:cNvSpPr txBox="1">
            <a:spLocks noChangeArrowheads="1"/>
          </p:cNvSpPr>
          <p:nvPr/>
        </p:nvSpPr>
        <p:spPr bwMode="auto">
          <a:xfrm>
            <a:off x="423863" y="127000"/>
            <a:ext cx="8720137" cy="15700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MS PGothic" pitchFamily="34" charset="-128"/>
                <a:sym typeface="Helvetica" charset="0"/>
              </a:defRPr>
            </a:lvl9pPr>
          </a:lstStyle>
          <a:p>
            <a:pPr defTabSz="914400" eaLnBrk="1" hangingPunct="1">
              <a:defRPr/>
            </a:pPr>
            <a:r>
              <a:rPr lang="es-MX" altLang="es-MX" sz="32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</a:rPr>
              <a:t>Disminuir el porcentaje de casos con DM  o en riesgo de tenerla que ignoran su condición y no llevan a cabo intervenciones para la prevención.</a:t>
            </a:r>
            <a:endParaRPr lang="es-MX" altLang="es-MX" sz="3200" b="1" dirty="0" smtClean="0">
              <a:solidFill>
                <a:schemeClr val="tx1"/>
              </a:solidFill>
              <a:ea typeface="Times New Roman" pitchFamily="18" charset="0"/>
            </a:endParaRPr>
          </a:p>
        </p:txBody>
      </p:sp>
      <p:pic>
        <p:nvPicPr>
          <p:cNvPr id="4" name="Imagen 3" descr="LOGOINCMNSZ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5944487"/>
            <a:ext cx="517071" cy="74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39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空心弧 44"/>
          <p:cNvSpPr/>
          <p:nvPr/>
        </p:nvSpPr>
        <p:spPr>
          <a:xfrm rot="11968239">
            <a:off x="1470057" y="1626309"/>
            <a:ext cx="3696841" cy="3696841"/>
          </a:xfrm>
          <a:prstGeom prst="blockArc">
            <a:avLst>
              <a:gd name="adj1" fmla="val 5692214"/>
              <a:gd name="adj2" fmla="val 21588400"/>
              <a:gd name="adj3" fmla="val 751"/>
            </a:avLst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1350" kern="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6" name="空心弧 45"/>
          <p:cNvSpPr/>
          <p:nvPr/>
        </p:nvSpPr>
        <p:spPr>
          <a:xfrm rot="483470">
            <a:off x="2047126" y="2194708"/>
            <a:ext cx="2634833" cy="2634833"/>
          </a:xfrm>
          <a:prstGeom prst="blockArc">
            <a:avLst>
              <a:gd name="adj1" fmla="val 5692214"/>
              <a:gd name="adj2" fmla="val 42522"/>
              <a:gd name="adj3" fmla="val 1111"/>
            </a:avLst>
          </a:prstGeom>
          <a:solidFill>
            <a:schemeClr val="accent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1350" kern="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7" name="TextBox 41"/>
          <p:cNvSpPr txBox="1"/>
          <p:nvPr/>
        </p:nvSpPr>
        <p:spPr>
          <a:xfrm>
            <a:off x="5208873" y="1916832"/>
            <a:ext cx="3251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GB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 de la </a:t>
            </a:r>
            <a:r>
              <a:rPr lang="en-GB" altLang="zh-C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enfermedad</a:t>
            </a:r>
            <a:endParaRPr lang="en-US" altLang="zh-CN" sz="16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grpSp>
        <p:nvGrpSpPr>
          <p:cNvPr id="8" name="Group 9"/>
          <p:cNvGrpSpPr/>
          <p:nvPr/>
        </p:nvGrpSpPr>
        <p:grpSpPr>
          <a:xfrm>
            <a:off x="2203412" y="2350994"/>
            <a:ext cx="2322258" cy="2322258"/>
            <a:chOff x="2937882" y="1991659"/>
            <a:chExt cx="3096344" cy="3096344"/>
          </a:xfrm>
        </p:grpSpPr>
        <p:sp>
          <p:nvSpPr>
            <p:cNvPr id="9" name="椭圆 46"/>
            <p:cNvSpPr/>
            <p:nvPr/>
          </p:nvSpPr>
          <p:spPr>
            <a:xfrm>
              <a:off x="2937882" y="1991659"/>
              <a:ext cx="3096344" cy="3096344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>
              <a:innerShdw blurRad="101600">
                <a:prstClr val="black"/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0" name="椭圆 47"/>
            <p:cNvSpPr/>
            <p:nvPr/>
          </p:nvSpPr>
          <p:spPr>
            <a:xfrm>
              <a:off x="3077235" y="2116946"/>
              <a:ext cx="2808312" cy="280831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noFill/>
              <a:prstDash val="solid"/>
            </a:ln>
            <a:effectLst>
              <a:outerShdw blurRad="177800" dist="38100" dir="5400000" algn="t" rotWithShape="0">
                <a:prstClr val="black">
                  <a:alpha val="76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1" name="椭圆 48"/>
            <p:cNvSpPr/>
            <p:nvPr/>
          </p:nvSpPr>
          <p:spPr>
            <a:xfrm>
              <a:off x="3342326" y="2398025"/>
              <a:ext cx="2287482" cy="2287482"/>
            </a:xfrm>
            <a:prstGeom prst="ellipse">
              <a:avLst/>
            </a:prstGeom>
            <a:gradFill flip="none" rotWithShape="1">
              <a:gsLst>
                <a:gs pos="39000">
                  <a:sysClr val="window" lastClr="FFFFFF"/>
                </a:gs>
                <a:gs pos="100000">
                  <a:sysClr val="windowText" lastClr="000000">
                    <a:lumMod val="75000"/>
                    <a:lumOff val="25000"/>
                  </a:sysClr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2" name="椭圆 49"/>
            <p:cNvSpPr/>
            <p:nvPr/>
          </p:nvSpPr>
          <p:spPr>
            <a:xfrm>
              <a:off x="3410623" y="2446889"/>
              <a:ext cx="2160240" cy="2160240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67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3" name="TextBox 36"/>
            <p:cNvSpPr txBox="1"/>
            <p:nvPr/>
          </p:nvSpPr>
          <p:spPr>
            <a:xfrm>
              <a:off x="3138183" y="3044958"/>
              <a:ext cx="271266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30000"/>
                </a:lnSpc>
                <a:defRPr sz="54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itchFamily="34" charset="0"/>
                  <a:ea typeface="微软雅黑" pitchFamily="34" charset="-122"/>
                  <a:cs typeface="Calibri" pitchFamily="34" charset="0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lang="es-MX" altLang="zh-CN" sz="2400" kern="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+mn-lt"/>
                </a:rPr>
                <a:t>Diabetes </a:t>
              </a:r>
            </a:p>
            <a:p>
              <a:pPr algn="ctr">
                <a:lnSpc>
                  <a:spcPct val="100000"/>
                </a:lnSpc>
                <a:defRPr/>
              </a:pPr>
              <a:r>
                <a:rPr lang="es-MX" altLang="zh-CN" sz="2400" kern="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+mn-lt"/>
                </a:rPr>
                <a:t>Mellitus</a:t>
              </a:r>
              <a:endParaRPr lang="zh-CN" altLang="en-US" sz="2400" kern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+mn-lt"/>
              </a:endParaRPr>
            </a:p>
          </p:txBody>
        </p:sp>
      </p:grpSp>
      <p:grpSp>
        <p:nvGrpSpPr>
          <p:cNvPr id="22" name="Group 16"/>
          <p:cNvGrpSpPr/>
          <p:nvPr/>
        </p:nvGrpSpPr>
        <p:grpSpPr>
          <a:xfrm>
            <a:off x="4225279" y="1823544"/>
            <a:ext cx="760283" cy="760283"/>
            <a:chOff x="5633704" y="1288391"/>
            <a:chExt cx="1013711" cy="1013711"/>
          </a:xfrm>
        </p:grpSpPr>
        <p:sp>
          <p:nvSpPr>
            <p:cNvPr id="23" name="同心圆 52"/>
            <p:cNvSpPr/>
            <p:nvPr/>
          </p:nvSpPr>
          <p:spPr>
            <a:xfrm>
              <a:off x="5633704" y="1288391"/>
              <a:ext cx="1013711" cy="1013711"/>
            </a:xfrm>
            <a:prstGeom prst="donut">
              <a:avLst>
                <a:gd name="adj" fmla="val 3142"/>
              </a:avLst>
            </a:prstGeom>
            <a:solidFill>
              <a:schemeClr val="accent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  <p:sp>
          <p:nvSpPr>
            <p:cNvPr id="24" name="椭圆 54"/>
            <p:cNvSpPr/>
            <p:nvPr/>
          </p:nvSpPr>
          <p:spPr>
            <a:xfrm>
              <a:off x="5878808" y="1550937"/>
              <a:ext cx="525778" cy="525778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25" name="TextBox 53"/>
            <p:cNvSpPr txBox="1"/>
            <p:nvPr/>
          </p:nvSpPr>
          <p:spPr>
            <a:xfrm>
              <a:off x="5965517" y="1583200"/>
              <a:ext cx="40224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1</a:t>
              </a:r>
              <a:endParaRPr lang="en-GB" b="1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3"/>
          <p:cNvGrpSpPr/>
          <p:nvPr/>
        </p:nvGrpSpPr>
        <p:grpSpPr>
          <a:xfrm>
            <a:off x="4725955" y="2840782"/>
            <a:ext cx="760283" cy="760283"/>
            <a:chOff x="6301273" y="2644709"/>
            <a:chExt cx="1013711" cy="1013711"/>
          </a:xfrm>
        </p:grpSpPr>
        <p:sp>
          <p:nvSpPr>
            <p:cNvPr id="27" name="同心圆 59"/>
            <p:cNvSpPr/>
            <p:nvPr/>
          </p:nvSpPr>
          <p:spPr>
            <a:xfrm>
              <a:off x="6301273" y="2644709"/>
              <a:ext cx="1013711" cy="1013711"/>
            </a:xfrm>
            <a:prstGeom prst="donut">
              <a:avLst>
                <a:gd name="adj" fmla="val 3142"/>
              </a:avLst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  <p:sp>
          <p:nvSpPr>
            <p:cNvPr id="28" name="椭圆 61"/>
            <p:cNvSpPr/>
            <p:nvPr/>
          </p:nvSpPr>
          <p:spPr>
            <a:xfrm>
              <a:off x="6546377" y="2907255"/>
              <a:ext cx="525778" cy="525778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29" name="TextBox 54"/>
            <p:cNvSpPr txBox="1"/>
            <p:nvPr/>
          </p:nvSpPr>
          <p:spPr>
            <a:xfrm>
              <a:off x="6641928" y="2949588"/>
              <a:ext cx="40224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</a:t>
              </a:r>
              <a:endParaRPr lang="en-GB" b="1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4481993" y="3991240"/>
            <a:ext cx="760283" cy="760283"/>
            <a:chOff x="5975990" y="4178652"/>
            <a:chExt cx="1013711" cy="1013711"/>
          </a:xfrm>
        </p:grpSpPr>
        <p:sp>
          <p:nvSpPr>
            <p:cNvPr id="31" name="同心圆 66"/>
            <p:cNvSpPr/>
            <p:nvPr/>
          </p:nvSpPr>
          <p:spPr>
            <a:xfrm>
              <a:off x="5975990" y="4178652"/>
              <a:ext cx="1013711" cy="1013711"/>
            </a:xfrm>
            <a:prstGeom prst="donut">
              <a:avLst>
                <a:gd name="adj" fmla="val 3142"/>
              </a:avLst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Text" lastClr="000000"/>
                </a:solidFill>
                <a:latin typeface="Calibri"/>
                <a:ea typeface="宋体"/>
              </a:endParaRPr>
            </a:p>
          </p:txBody>
        </p:sp>
        <p:sp>
          <p:nvSpPr>
            <p:cNvPr id="32" name="椭圆 68"/>
            <p:cNvSpPr/>
            <p:nvPr/>
          </p:nvSpPr>
          <p:spPr>
            <a:xfrm>
              <a:off x="6221094" y="4441198"/>
              <a:ext cx="525778" cy="525778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350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33" name="TextBox 55"/>
            <p:cNvSpPr txBox="1"/>
            <p:nvPr/>
          </p:nvSpPr>
          <p:spPr>
            <a:xfrm>
              <a:off x="6314259" y="4473253"/>
              <a:ext cx="40224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</a:t>
              </a:r>
              <a:endParaRPr lang="en-GB" b="1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57"/>
          <p:cNvSpPr txBox="1"/>
          <p:nvPr/>
        </p:nvSpPr>
        <p:spPr>
          <a:xfrm>
            <a:off x="5542403" y="2852936"/>
            <a:ext cx="3494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GB" altLang="zh-C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Fortalecer</a:t>
            </a:r>
            <a:r>
              <a:rPr lang="en-GB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 Primer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zh-C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nivel</a:t>
            </a:r>
            <a:r>
              <a:rPr lang="en-GB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en-GB" altLang="zh-C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atención</a:t>
            </a:r>
            <a:r>
              <a:rPr lang="en-GB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zh-CN" sz="16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9" name="TextBox 58"/>
          <p:cNvSpPr txBox="1"/>
          <p:nvPr/>
        </p:nvSpPr>
        <p:spPr>
          <a:xfrm>
            <a:off x="5443530" y="4005064"/>
            <a:ext cx="3700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Estandarización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y </a:t>
            </a:r>
            <a:r>
              <a:rPr lang="en-GB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lgoritmos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zh-CN" sz="16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grpSp>
        <p:nvGrpSpPr>
          <p:cNvPr id="41" name="Group 38"/>
          <p:cNvGrpSpPr/>
          <p:nvPr/>
        </p:nvGrpSpPr>
        <p:grpSpPr>
          <a:xfrm>
            <a:off x="4837606" y="2086109"/>
            <a:ext cx="2686722" cy="209009"/>
            <a:chOff x="6477943" y="1649495"/>
            <a:chExt cx="3582295" cy="278678"/>
          </a:xfrm>
        </p:grpSpPr>
        <p:cxnSp>
          <p:nvCxnSpPr>
            <p:cNvPr id="42" name="直接连接符 50"/>
            <p:cNvCxnSpPr/>
            <p:nvPr/>
          </p:nvCxnSpPr>
          <p:spPr>
            <a:xfrm>
              <a:off x="6653868" y="1782183"/>
              <a:ext cx="3406370" cy="0"/>
            </a:xfrm>
            <a:prstGeom prst="line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oval" w="med" len="med"/>
            </a:ln>
            <a:effectLst/>
          </p:spPr>
        </p:cxnSp>
        <p:grpSp>
          <p:nvGrpSpPr>
            <p:cNvPr id="43" name="组合 53"/>
            <p:cNvGrpSpPr/>
            <p:nvPr/>
          </p:nvGrpSpPr>
          <p:grpSpPr>
            <a:xfrm>
              <a:off x="6477943" y="1649495"/>
              <a:ext cx="278678" cy="278678"/>
              <a:chOff x="5917211" y="1835961"/>
              <a:chExt cx="504056" cy="504056"/>
            </a:xfrm>
          </p:grpSpPr>
          <p:sp>
            <p:nvSpPr>
              <p:cNvPr id="44" name="同心圆 55"/>
              <p:cNvSpPr/>
              <p:nvPr/>
            </p:nvSpPr>
            <p:spPr>
              <a:xfrm>
                <a:off x="5917211" y="1835961"/>
                <a:ext cx="504056" cy="504056"/>
              </a:xfrm>
              <a:prstGeom prst="donut">
                <a:avLst>
                  <a:gd name="adj" fmla="val 3142"/>
                </a:avLst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350" kern="0">
                  <a:solidFill>
                    <a:sysClr val="windowText" lastClr="000000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5" name="椭圆 56"/>
              <p:cNvSpPr/>
              <p:nvPr/>
            </p:nvSpPr>
            <p:spPr>
              <a:xfrm>
                <a:off x="6039087" y="1981663"/>
                <a:ext cx="222754" cy="222754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350" kern="0">
                  <a:solidFill>
                    <a:sysClr val="window" lastClr="FFFFFF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6" name="Group 39"/>
          <p:cNvGrpSpPr/>
          <p:nvPr/>
        </p:nvGrpSpPr>
        <p:grpSpPr>
          <a:xfrm>
            <a:off x="5369720" y="3110585"/>
            <a:ext cx="4858286" cy="209009"/>
            <a:chOff x="7159626" y="3004447"/>
            <a:chExt cx="3583059" cy="278678"/>
          </a:xfrm>
        </p:grpSpPr>
        <p:cxnSp>
          <p:nvCxnSpPr>
            <p:cNvPr id="47" name="直接连接符 57"/>
            <p:cNvCxnSpPr/>
            <p:nvPr/>
          </p:nvCxnSpPr>
          <p:spPr>
            <a:xfrm>
              <a:off x="7321437" y="3138501"/>
              <a:ext cx="3421248" cy="6124"/>
            </a:xfrm>
            <a:prstGeom prst="line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oval" w="med" len="med"/>
            </a:ln>
            <a:effectLst/>
          </p:spPr>
        </p:cxnSp>
        <p:grpSp>
          <p:nvGrpSpPr>
            <p:cNvPr id="48" name="组合 60"/>
            <p:cNvGrpSpPr/>
            <p:nvPr/>
          </p:nvGrpSpPr>
          <p:grpSpPr>
            <a:xfrm>
              <a:off x="7159626" y="3004447"/>
              <a:ext cx="278678" cy="278678"/>
              <a:chOff x="5917211" y="1835961"/>
              <a:chExt cx="504056" cy="504056"/>
            </a:xfrm>
          </p:grpSpPr>
          <p:sp>
            <p:nvSpPr>
              <p:cNvPr id="49" name="同心圆 62"/>
              <p:cNvSpPr/>
              <p:nvPr/>
            </p:nvSpPr>
            <p:spPr>
              <a:xfrm>
                <a:off x="5917211" y="1835961"/>
                <a:ext cx="504056" cy="504056"/>
              </a:xfrm>
              <a:prstGeom prst="donut">
                <a:avLst>
                  <a:gd name="adj" fmla="val 3142"/>
                </a:avLst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200" kern="0">
                  <a:solidFill>
                    <a:sysClr val="windowText" lastClr="000000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50" name="椭圆 63"/>
              <p:cNvSpPr/>
              <p:nvPr/>
            </p:nvSpPr>
            <p:spPr>
              <a:xfrm>
                <a:off x="6039089" y="1981663"/>
                <a:ext cx="222755" cy="222754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200" kern="0">
                  <a:solidFill>
                    <a:sysClr val="window" lastClr="FFFFFF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51" name="Group 40"/>
          <p:cNvGrpSpPr/>
          <p:nvPr/>
        </p:nvGrpSpPr>
        <p:grpSpPr>
          <a:xfrm>
            <a:off x="4678798" y="4149080"/>
            <a:ext cx="3533261" cy="209009"/>
            <a:chOff x="6834343" y="4538390"/>
            <a:chExt cx="2605833" cy="278678"/>
          </a:xfrm>
        </p:grpSpPr>
        <p:cxnSp>
          <p:nvCxnSpPr>
            <p:cNvPr id="52" name="直接连接符 64"/>
            <p:cNvCxnSpPr/>
            <p:nvPr/>
          </p:nvCxnSpPr>
          <p:spPr>
            <a:xfrm>
              <a:off x="7154717" y="4700626"/>
              <a:ext cx="2285459" cy="6651"/>
            </a:xfrm>
            <a:prstGeom prst="line">
              <a:avLst/>
            </a:prstGeom>
            <a:noFill/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oval" w="med" len="med"/>
            </a:ln>
            <a:effectLst/>
          </p:spPr>
        </p:cxnSp>
        <p:grpSp>
          <p:nvGrpSpPr>
            <p:cNvPr id="53" name="组合 67"/>
            <p:cNvGrpSpPr/>
            <p:nvPr/>
          </p:nvGrpSpPr>
          <p:grpSpPr>
            <a:xfrm>
              <a:off x="6834343" y="4538390"/>
              <a:ext cx="278678" cy="278678"/>
              <a:chOff x="5917211" y="1835961"/>
              <a:chExt cx="504056" cy="504056"/>
            </a:xfrm>
          </p:grpSpPr>
          <p:sp>
            <p:nvSpPr>
              <p:cNvPr id="54" name="同心圆 69"/>
              <p:cNvSpPr/>
              <p:nvPr/>
            </p:nvSpPr>
            <p:spPr>
              <a:xfrm>
                <a:off x="5917211" y="1835961"/>
                <a:ext cx="504056" cy="504056"/>
              </a:xfrm>
              <a:prstGeom prst="donut">
                <a:avLst>
                  <a:gd name="adj" fmla="val 3142"/>
                </a:avLst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200" kern="0">
                  <a:solidFill>
                    <a:sysClr val="windowText" lastClr="000000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55" name="椭圆 70"/>
              <p:cNvSpPr/>
              <p:nvPr/>
            </p:nvSpPr>
            <p:spPr>
              <a:xfrm>
                <a:off x="6039087" y="1981663"/>
                <a:ext cx="222754" cy="222754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1200" kern="0">
                  <a:solidFill>
                    <a:sysClr val="window" lastClr="FFFFFF"/>
                  </a:solidFill>
                  <a:latin typeface="Calibri"/>
                  <a:ea typeface="宋体"/>
                </a:endParaRPr>
              </a:p>
            </p:txBody>
          </p:sp>
        </p:grpSp>
      </p:grpSp>
      <p:sp>
        <p:nvSpPr>
          <p:cNvPr id="2" name="CuadroTexto 1"/>
          <p:cNvSpPr txBox="1"/>
          <p:nvPr/>
        </p:nvSpPr>
        <p:spPr>
          <a:xfrm>
            <a:off x="838200" y="270933"/>
            <a:ext cx="3268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Estrategia:</a:t>
            </a:r>
          </a:p>
          <a:p>
            <a:r>
              <a:rPr lang="es-MX" sz="2000" b="1" dirty="0" smtClean="0"/>
              <a:t>Abordaje </a:t>
            </a:r>
            <a:r>
              <a:rPr lang="es-MX" sz="2000" b="1" dirty="0"/>
              <a:t>I</a:t>
            </a:r>
            <a:r>
              <a:rPr lang="es-MX" sz="2000" b="1" dirty="0" smtClean="0"/>
              <a:t>ntegral </a:t>
            </a:r>
            <a:endParaRPr lang="es-MX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7330373" y="6243157"/>
            <a:ext cx="1333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DGCES 2017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32940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FF00FF"/>
    </a:folHlink>
  </a:clrScheme>
  <a:fontScheme name="Tema de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808</Words>
  <Application>Microsoft Office PowerPoint</Application>
  <PresentationFormat>Presentación en pantalla (4:3)</PresentationFormat>
  <Paragraphs>191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Mas allá de los datos y estrategias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David Kershenobich Stalnikowitz</dc:creator>
  <cp:lastModifiedBy>Dr. David Kershenobich Stalnikowitz</cp:lastModifiedBy>
  <cp:revision>14</cp:revision>
  <dcterms:created xsi:type="dcterms:W3CDTF">2017-02-08T00:12:50Z</dcterms:created>
  <dcterms:modified xsi:type="dcterms:W3CDTF">2017-02-08T22:54:23Z</dcterms:modified>
</cp:coreProperties>
</file>