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18"/>
  </p:notesMasterIdLst>
  <p:sldIdLst>
    <p:sldId id="425" r:id="rId3"/>
    <p:sldId id="489" r:id="rId4"/>
    <p:sldId id="558" r:id="rId5"/>
    <p:sldId id="461" r:id="rId6"/>
    <p:sldId id="460" r:id="rId7"/>
    <p:sldId id="561" r:id="rId8"/>
    <p:sldId id="463" r:id="rId9"/>
    <p:sldId id="516" r:id="rId10"/>
    <p:sldId id="536" r:id="rId11"/>
    <p:sldId id="563" r:id="rId12"/>
    <p:sldId id="518" r:id="rId13"/>
    <p:sldId id="512" r:id="rId14"/>
    <p:sldId id="559" r:id="rId15"/>
    <p:sldId id="565" r:id="rId16"/>
    <p:sldId id="564" r:id="rId1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22D62B"/>
    <a:srgbClr val="FCF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8" autoAdjust="0"/>
    <p:restoredTop sz="96223" autoAdjust="0"/>
  </p:normalViewPr>
  <p:slideViewPr>
    <p:cSldViewPr snapToGrid="0" snapToObjects="1">
      <p:cViewPr varScale="1">
        <p:scale>
          <a:sx n="104" d="100"/>
          <a:sy n="104" d="100"/>
        </p:scale>
        <p:origin x="-120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flip="none" rotWithShape="1">
              <a:gsLst>
                <a:gs pos="0">
                  <a:srgbClr val="800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0090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cat>
            <c:strRef>
              <c:f>Hoja1!$A$2:$A$6</c:f>
              <c:strCache>
                <c:ptCount val="5"/>
                <c:pt idx="0">
                  <c:v>World population 1.1%</c:v>
                </c:pt>
                <c:pt idx="1">
                  <c:v>ESRD ~6%</c:v>
                </c:pt>
                <c:pt idx="2">
                  <c:v>HD 6 –7%</c:v>
                </c:pt>
                <c:pt idx="3">
                  <c:v>PD ~8%</c:v>
                </c:pt>
                <c:pt idx="4">
                  <c:v>TX 4%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1.1</c:v>
                </c:pt>
                <c:pt idx="1">
                  <c:v>6.0</c:v>
                </c:pt>
                <c:pt idx="2">
                  <c:v>6.0</c:v>
                </c:pt>
                <c:pt idx="3">
                  <c:v>8.0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571016"/>
        <c:axId val="-2127326936"/>
      </c:barChart>
      <c:catAx>
        <c:axId val="2062571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-2127326936"/>
        <c:crosses val="autoZero"/>
        <c:auto val="1"/>
        <c:lblAlgn val="ctr"/>
        <c:lblOffset val="100"/>
        <c:noMultiLvlLbl val="0"/>
      </c:catAx>
      <c:valAx>
        <c:axId val="-2127326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62571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242B-EC93-434D-B184-3D45C7A9D36E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DF06-6203-4944-8BB3-AC86A459E568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19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Figure 3Mortality </a:t>
            </a:r>
            <a:r>
              <a:rPr lang="es-ES" sz="1200" dirty="0" err="1" smtClean="0"/>
              <a:t>Rates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Each</a:t>
            </a:r>
            <a:r>
              <a:rPr lang="es-ES" sz="1200" dirty="0" smtClean="0"/>
              <a:t> Cause of </a:t>
            </a:r>
            <a:r>
              <a:rPr lang="es-ES" sz="1200" dirty="0" err="1" smtClean="0"/>
              <a:t>Death</a:t>
            </a:r>
            <a:r>
              <a:rPr lang="es-ES" sz="1200" dirty="0" smtClean="0"/>
              <a:t> </a:t>
            </a:r>
            <a:r>
              <a:rPr lang="es-ES" sz="1200" dirty="0" err="1" smtClean="0"/>
              <a:t>Among</a:t>
            </a:r>
            <a:r>
              <a:rPr lang="es-ES" sz="1200" dirty="0" smtClean="0"/>
              <a:t> </a:t>
            </a:r>
            <a:r>
              <a:rPr lang="es-ES" sz="1200" dirty="0" err="1" smtClean="0"/>
              <a:t>Participants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and </a:t>
            </a:r>
            <a:r>
              <a:rPr lang="es-ES" sz="1200" dirty="0" err="1" smtClean="0"/>
              <a:t>Participants</a:t>
            </a:r>
            <a:r>
              <a:rPr lang="es-ES" sz="1200" dirty="0" smtClean="0"/>
              <a:t> </a:t>
            </a:r>
            <a:r>
              <a:rPr lang="es-ES" sz="1200" dirty="0" err="1" smtClean="0"/>
              <a:t>without</a:t>
            </a:r>
            <a:r>
              <a:rPr lang="es-ES" sz="1200" dirty="0" smtClean="0"/>
              <a:t> </a:t>
            </a:r>
            <a:r>
              <a:rPr lang="es-ES" sz="1200" dirty="0" err="1" smtClean="0"/>
              <a:t>Previously</a:t>
            </a:r>
            <a:r>
              <a:rPr lang="es-ES" sz="1200" dirty="0" smtClean="0"/>
              <a:t> </a:t>
            </a:r>
            <a:r>
              <a:rPr lang="es-ES" sz="1200" dirty="0" err="1" smtClean="0"/>
              <a:t>Diagnosed</a:t>
            </a:r>
            <a:r>
              <a:rPr lang="es-ES" sz="1200" dirty="0" smtClean="0"/>
              <a:t> </a:t>
            </a:r>
            <a:r>
              <a:rPr lang="es-ES" sz="1200" dirty="0" err="1" smtClean="0"/>
              <a:t>Diabetes.Shown</a:t>
            </a:r>
            <a:r>
              <a:rPr lang="es-ES" sz="1200" dirty="0" smtClean="0"/>
              <a:t> are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absolute</a:t>
            </a:r>
            <a:r>
              <a:rPr lang="es-ES" sz="1200" dirty="0" smtClean="0"/>
              <a:t> </a:t>
            </a:r>
            <a:r>
              <a:rPr lang="es-ES" sz="1200" dirty="0" err="1" smtClean="0"/>
              <a:t>estimated</a:t>
            </a:r>
            <a:r>
              <a:rPr lang="es-ES" sz="1200" dirty="0" smtClean="0"/>
              <a:t> </a:t>
            </a:r>
            <a:r>
              <a:rPr lang="es-ES" sz="1200" dirty="0" err="1" smtClean="0"/>
              <a:t>disease-specific</a:t>
            </a:r>
            <a:r>
              <a:rPr lang="es-ES" sz="1200" dirty="0" smtClean="0"/>
              <a:t> </a:t>
            </a:r>
            <a:r>
              <a:rPr lang="es-ES" sz="1200" dirty="0" err="1" smtClean="0"/>
              <a:t>rates</a:t>
            </a:r>
            <a:r>
              <a:rPr lang="es-ES" sz="1200" dirty="0" smtClean="0"/>
              <a:t> of </a:t>
            </a:r>
            <a:r>
              <a:rPr lang="es-ES" sz="1200" dirty="0" err="1" smtClean="0"/>
              <a:t>deaths</a:t>
            </a:r>
            <a:r>
              <a:rPr lang="es-ES" sz="1200" dirty="0" smtClean="0"/>
              <a:t> </a:t>
            </a:r>
            <a:r>
              <a:rPr lang="es-ES" sz="1200" dirty="0" err="1" smtClean="0"/>
              <a:t>according</a:t>
            </a:r>
            <a:r>
              <a:rPr lang="es-ES" sz="1200" dirty="0" smtClean="0"/>
              <a:t> </a:t>
            </a:r>
            <a:r>
              <a:rPr lang="es-ES" sz="1200" dirty="0" err="1" smtClean="0"/>
              <a:t>to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cause of </a:t>
            </a:r>
            <a:r>
              <a:rPr lang="es-ES" sz="1200" dirty="0" err="1" smtClean="0"/>
              <a:t>death</a:t>
            </a:r>
            <a:r>
              <a:rPr lang="es-ES" sz="1200" dirty="0" smtClean="0"/>
              <a:t> </a:t>
            </a:r>
            <a:r>
              <a:rPr lang="es-ES" sz="1200" dirty="0" err="1" smtClean="0"/>
              <a:t>among</a:t>
            </a:r>
            <a:r>
              <a:rPr lang="es-ES" sz="1200" dirty="0" smtClean="0"/>
              <a:t> </a:t>
            </a:r>
            <a:r>
              <a:rPr lang="es-ES" sz="1200" dirty="0" err="1" smtClean="0"/>
              <a:t>persons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and </a:t>
            </a:r>
            <a:r>
              <a:rPr lang="es-ES" sz="1200" dirty="0" err="1" smtClean="0"/>
              <a:t>persons</a:t>
            </a:r>
            <a:r>
              <a:rPr lang="es-ES" sz="1200" dirty="0" smtClean="0"/>
              <a:t> </a:t>
            </a:r>
            <a:r>
              <a:rPr lang="es-ES" sz="1200" dirty="0" err="1" smtClean="0"/>
              <a:t>without</a:t>
            </a:r>
            <a:r>
              <a:rPr lang="es-ES" sz="1200" dirty="0" smtClean="0"/>
              <a:t> </a:t>
            </a:r>
            <a:r>
              <a:rPr lang="es-ES" sz="1200" dirty="0" err="1" smtClean="0"/>
              <a:t>previously</a:t>
            </a:r>
            <a:r>
              <a:rPr lang="es-ES" sz="1200" dirty="0" smtClean="0"/>
              <a:t> </a:t>
            </a:r>
            <a:r>
              <a:rPr lang="es-ES" sz="1200" dirty="0" err="1" smtClean="0"/>
              <a:t>diagnosed</a:t>
            </a:r>
            <a:r>
              <a:rPr lang="es-ES" sz="1200" dirty="0" smtClean="0"/>
              <a:t> diabetes.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analysis</a:t>
            </a:r>
            <a:r>
              <a:rPr lang="es-ES" sz="1200" dirty="0" smtClean="0"/>
              <a:t> combines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percentages</a:t>
            </a:r>
            <a:r>
              <a:rPr lang="es-ES" sz="1200" dirty="0" smtClean="0"/>
              <a:t> of </a:t>
            </a:r>
            <a:r>
              <a:rPr lang="es-ES" sz="1200" dirty="0" err="1" smtClean="0"/>
              <a:t>participants</a:t>
            </a:r>
            <a:r>
              <a:rPr lang="es-ES" sz="1200" dirty="0" smtClean="0"/>
              <a:t> in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current</a:t>
            </a:r>
            <a:r>
              <a:rPr lang="es-ES" sz="1200" dirty="0" smtClean="0"/>
              <a:t> </a:t>
            </a:r>
            <a:r>
              <a:rPr lang="es-ES" sz="1200" dirty="0" err="1" smtClean="0"/>
              <a:t>study</a:t>
            </a:r>
            <a:r>
              <a:rPr lang="es-ES" sz="1200" dirty="0" smtClean="0"/>
              <a:t> </a:t>
            </a:r>
            <a:r>
              <a:rPr lang="es-ES" sz="1200" dirty="0" err="1" smtClean="0"/>
              <a:t>who</a:t>
            </a:r>
            <a:r>
              <a:rPr lang="es-ES" sz="1200" dirty="0" smtClean="0"/>
              <a:t> </a:t>
            </a:r>
            <a:r>
              <a:rPr lang="es-ES" sz="1200" dirty="0" err="1" smtClean="0"/>
              <a:t>died</a:t>
            </a:r>
            <a:r>
              <a:rPr lang="es-ES" sz="1200" dirty="0" smtClean="0"/>
              <a:t> </a:t>
            </a:r>
            <a:r>
              <a:rPr lang="es-ES" sz="1200" dirty="0" err="1" smtClean="0"/>
              <a:t>between</a:t>
            </a:r>
            <a:r>
              <a:rPr lang="es-ES" sz="1200" dirty="0" smtClean="0"/>
              <a:t> 35 and 74 </a:t>
            </a:r>
            <a:r>
              <a:rPr lang="es-ES" sz="1200" dirty="0" err="1" smtClean="0"/>
              <a:t>years</a:t>
            </a:r>
            <a:r>
              <a:rPr lang="es-ES" sz="1200" dirty="0" smtClean="0"/>
              <a:t> of </a:t>
            </a:r>
            <a:r>
              <a:rPr lang="es-ES" sz="1200" dirty="0" err="1" smtClean="0"/>
              <a:t>age</a:t>
            </a:r>
            <a:r>
              <a:rPr lang="es-ES" sz="1200" dirty="0" smtClean="0"/>
              <a:t> </a:t>
            </a:r>
            <a:r>
              <a:rPr lang="es-ES" sz="1200" dirty="0" err="1" smtClean="0"/>
              <a:t>from</a:t>
            </a:r>
            <a:r>
              <a:rPr lang="es-ES" sz="1200" dirty="0" smtClean="0"/>
              <a:t> particular </a:t>
            </a:r>
            <a:r>
              <a:rPr lang="es-ES" sz="1200" dirty="0" err="1" smtClean="0"/>
              <a:t>diseases</a:t>
            </a:r>
            <a:r>
              <a:rPr lang="es-ES" sz="1200" dirty="0" smtClean="0"/>
              <a:t>,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disease-specific</a:t>
            </a:r>
            <a:r>
              <a:rPr lang="es-ES" sz="1200" dirty="0" smtClean="0"/>
              <a:t> </a:t>
            </a:r>
            <a:r>
              <a:rPr lang="es-ES" sz="1200" dirty="0" err="1" smtClean="0"/>
              <a:t>rate</a:t>
            </a:r>
            <a:r>
              <a:rPr lang="es-ES" sz="1200" dirty="0" smtClean="0"/>
              <a:t> ratios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death</a:t>
            </a:r>
            <a:r>
              <a:rPr lang="es-ES" sz="1200" dirty="0" smtClean="0"/>
              <a:t> at 35 </a:t>
            </a:r>
            <a:r>
              <a:rPr lang="es-ES" sz="1200" dirty="0" err="1" smtClean="0"/>
              <a:t>to</a:t>
            </a:r>
            <a:r>
              <a:rPr lang="es-ES" sz="1200" dirty="0" smtClean="0"/>
              <a:t> 74 </a:t>
            </a:r>
            <a:r>
              <a:rPr lang="es-ES" sz="1200" dirty="0" err="1" smtClean="0"/>
              <a:t>years</a:t>
            </a:r>
            <a:r>
              <a:rPr lang="es-ES" sz="1200" dirty="0" smtClean="0"/>
              <a:t> of </a:t>
            </a:r>
            <a:r>
              <a:rPr lang="es-ES" sz="1200" dirty="0" err="1" smtClean="0"/>
              <a:t>age</a:t>
            </a:r>
            <a:r>
              <a:rPr lang="es-ES" sz="1200" dirty="0" smtClean="0"/>
              <a:t>, and 2012 </a:t>
            </a:r>
            <a:r>
              <a:rPr lang="es-ES" sz="1200" dirty="0" err="1" smtClean="0"/>
              <a:t>national</a:t>
            </a:r>
            <a:r>
              <a:rPr lang="es-ES" sz="1200" dirty="0" smtClean="0"/>
              <a:t> </a:t>
            </a:r>
            <a:r>
              <a:rPr lang="es-ES" sz="1200" dirty="0" err="1" smtClean="0"/>
              <a:t>mortality</a:t>
            </a:r>
            <a:r>
              <a:rPr lang="es-ES" sz="1200" dirty="0" smtClean="0"/>
              <a:t> </a:t>
            </a:r>
            <a:r>
              <a:rPr lang="es-ES" sz="1200" dirty="0" err="1" smtClean="0"/>
              <a:t>rates</a:t>
            </a:r>
            <a:r>
              <a:rPr lang="es-ES" sz="1200" dirty="0" smtClean="0"/>
              <a:t> in </a:t>
            </a:r>
            <a:r>
              <a:rPr lang="es-ES" sz="1200" dirty="0" err="1" smtClean="0"/>
              <a:t>Mexico</a:t>
            </a:r>
            <a:r>
              <a:rPr lang="es-ES" sz="1200" dirty="0" smtClean="0"/>
              <a:t>.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rates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all</a:t>
            </a:r>
            <a:r>
              <a:rPr lang="es-ES" sz="1200" dirty="0" smtClean="0"/>
              <a:t> </a:t>
            </a:r>
            <a:r>
              <a:rPr lang="es-ES" sz="1200" dirty="0" err="1" smtClean="0"/>
              <a:t>bars</a:t>
            </a:r>
            <a:r>
              <a:rPr lang="es-ES" sz="1200" dirty="0" smtClean="0"/>
              <a:t> sum </a:t>
            </a:r>
            <a:r>
              <a:rPr lang="es-ES" sz="1200" dirty="0" err="1" smtClean="0"/>
              <a:t>to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rates</a:t>
            </a:r>
            <a:r>
              <a:rPr lang="es-ES" sz="1200" dirty="0" smtClean="0"/>
              <a:t> of </a:t>
            </a:r>
            <a:r>
              <a:rPr lang="es-ES" sz="1200" dirty="0" err="1" smtClean="0"/>
              <a:t>death</a:t>
            </a:r>
            <a:r>
              <a:rPr lang="es-ES" sz="1200" dirty="0" smtClean="0"/>
              <a:t> </a:t>
            </a:r>
            <a:r>
              <a:rPr lang="es-ES" sz="1200" dirty="0" err="1" smtClean="0"/>
              <a:t>from</a:t>
            </a:r>
            <a:r>
              <a:rPr lang="es-ES" sz="1200" dirty="0" smtClean="0"/>
              <a:t> </a:t>
            </a:r>
            <a:r>
              <a:rPr lang="es-ES" sz="1200" dirty="0" err="1" smtClean="0"/>
              <a:t>any</a:t>
            </a:r>
            <a:r>
              <a:rPr lang="es-ES" sz="1200" dirty="0" smtClean="0"/>
              <a:t> cause.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unshaded</a:t>
            </a:r>
            <a:r>
              <a:rPr lang="es-ES" sz="1200" dirty="0" smtClean="0"/>
              <a:t> </a:t>
            </a:r>
            <a:r>
              <a:rPr lang="es-ES" sz="1200" dirty="0" err="1" smtClean="0"/>
              <a:t>portions</a:t>
            </a:r>
            <a:r>
              <a:rPr lang="es-ES" sz="1200" dirty="0" smtClean="0"/>
              <a:t> of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bars</a:t>
            </a:r>
            <a:r>
              <a:rPr lang="es-ES" sz="1200" dirty="0" smtClean="0"/>
              <a:t> </a:t>
            </a:r>
            <a:r>
              <a:rPr lang="es-ES" sz="1200" dirty="0" err="1" smtClean="0"/>
              <a:t>represent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mortality</a:t>
            </a:r>
            <a:r>
              <a:rPr lang="es-ES" sz="1200" dirty="0" smtClean="0"/>
              <a:t> </a:t>
            </a:r>
            <a:r>
              <a:rPr lang="es-ES" sz="1200" dirty="0" err="1" smtClean="0"/>
              <a:t>rate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specific</a:t>
            </a:r>
            <a:r>
              <a:rPr lang="es-ES" sz="1200" dirty="0" smtClean="0"/>
              <a:t> cause of </a:t>
            </a:r>
            <a:r>
              <a:rPr lang="es-ES" sz="1200" dirty="0" err="1" smtClean="0"/>
              <a:t>death</a:t>
            </a:r>
            <a:r>
              <a:rPr lang="es-ES" sz="1200" dirty="0" smtClean="0"/>
              <a:t> </a:t>
            </a:r>
            <a:r>
              <a:rPr lang="es-ES" sz="1200" dirty="0" err="1" smtClean="0"/>
              <a:t>among</a:t>
            </a:r>
            <a:r>
              <a:rPr lang="es-ES" sz="1200" dirty="0" smtClean="0"/>
              <a:t> </a:t>
            </a:r>
            <a:r>
              <a:rPr lang="es-ES" sz="1200" dirty="0" err="1" smtClean="0"/>
              <a:t>participants</a:t>
            </a:r>
            <a:r>
              <a:rPr lang="es-ES" sz="1200" dirty="0" smtClean="0"/>
              <a:t> </a:t>
            </a:r>
            <a:r>
              <a:rPr lang="es-ES" sz="1200" dirty="0" err="1" smtClean="0"/>
              <a:t>without</a:t>
            </a:r>
            <a:r>
              <a:rPr lang="es-ES" sz="1200" dirty="0" smtClean="0"/>
              <a:t> </a:t>
            </a:r>
            <a:r>
              <a:rPr lang="es-ES" sz="1200" dirty="0" err="1" smtClean="0"/>
              <a:t>previously</a:t>
            </a:r>
            <a:r>
              <a:rPr lang="es-ES" sz="1200" dirty="0" smtClean="0"/>
              <a:t> </a:t>
            </a:r>
            <a:r>
              <a:rPr lang="es-ES" sz="1200" dirty="0" err="1" smtClean="0"/>
              <a:t>diagnosed</a:t>
            </a:r>
            <a:r>
              <a:rPr lang="es-ES" sz="1200" dirty="0" smtClean="0"/>
              <a:t> diabetes.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shaded</a:t>
            </a:r>
            <a:r>
              <a:rPr lang="es-ES" sz="1200" dirty="0" smtClean="0"/>
              <a:t> </a:t>
            </a:r>
            <a:r>
              <a:rPr lang="es-ES" sz="1200" dirty="0" err="1" smtClean="0"/>
              <a:t>portions</a:t>
            </a:r>
            <a:r>
              <a:rPr lang="es-ES" sz="1200" dirty="0" smtClean="0"/>
              <a:t> of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bars</a:t>
            </a:r>
            <a:r>
              <a:rPr lang="es-ES" sz="1200" dirty="0" smtClean="0"/>
              <a:t> </a:t>
            </a:r>
            <a:r>
              <a:rPr lang="es-ES" sz="1200" dirty="0" err="1" smtClean="0"/>
              <a:t>represent</a:t>
            </a:r>
            <a:r>
              <a:rPr lang="es-ES" sz="1200" dirty="0" smtClean="0"/>
              <a:t> </a:t>
            </a:r>
            <a:r>
              <a:rPr lang="es-ES" sz="1200" dirty="0" err="1" smtClean="0"/>
              <a:t>excess</a:t>
            </a:r>
            <a:r>
              <a:rPr lang="es-ES" sz="1200" dirty="0" smtClean="0"/>
              <a:t> </a:t>
            </a:r>
            <a:r>
              <a:rPr lang="es-ES" sz="1200" dirty="0" err="1" smtClean="0"/>
              <a:t>risk</a:t>
            </a:r>
            <a:r>
              <a:rPr lang="es-ES" sz="1200" dirty="0" smtClean="0"/>
              <a:t> of </a:t>
            </a:r>
            <a:r>
              <a:rPr lang="es-ES" sz="1200" dirty="0" err="1" smtClean="0"/>
              <a:t>death</a:t>
            </a:r>
            <a:r>
              <a:rPr lang="es-ES" sz="1200" dirty="0" smtClean="0"/>
              <a:t> </a:t>
            </a:r>
            <a:r>
              <a:rPr lang="es-ES" sz="1200" dirty="0" err="1" smtClean="0"/>
              <a:t>that</a:t>
            </a:r>
            <a:r>
              <a:rPr lang="es-ES" sz="1200" dirty="0" smtClean="0"/>
              <a:t> </a:t>
            </a:r>
            <a:r>
              <a:rPr lang="es-ES" sz="1200" dirty="0" err="1" smtClean="0"/>
              <a:t>was</a:t>
            </a:r>
            <a:r>
              <a:rPr lang="es-ES" sz="1200" dirty="0" smtClean="0"/>
              <a:t> </a:t>
            </a:r>
            <a:r>
              <a:rPr lang="es-ES" sz="1200" dirty="0" err="1" smtClean="0"/>
              <a:t>either</a:t>
            </a:r>
            <a:r>
              <a:rPr lang="es-ES" sz="1200" dirty="0" smtClean="0"/>
              <a:t> </a:t>
            </a:r>
            <a:r>
              <a:rPr lang="es-ES" sz="1200" dirty="0" err="1" smtClean="0"/>
              <a:t>associated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</a:t>
            </a:r>
            <a:r>
              <a:rPr lang="es-ES" sz="1200" dirty="0" err="1" smtClean="0"/>
              <a:t>previously</a:t>
            </a:r>
            <a:r>
              <a:rPr lang="es-ES" sz="1200" dirty="0" smtClean="0"/>
              <a:t> </a:t>
            </a:r>
            <a:r>
              <a:rPr lang="es-ES" sz="1200" dirty="0" err="1" smtClean="0"/>
              <a:t>diagnosed</a:t>
            </a:r>
            <a:r>
              <a:rPr lang="es-ES" sz="1200" dirty="0" smtClean="0"/>
              <a:t> diabetes </a:t>
            </a:r>
            <a:r>
              <a:rPr lang="es-ES" sz="1200" dirty="0" err="1" smtClean="0"/>
              <a:t>or</a:t>
            </a:r>
            <a:r>
              <a:rPr lang="es-ES" sz="1200" dirty="0" smtClean="0"/>
              <a:t> </a:t>
            </a:r>
            <a:r>
              <a:rPr lang="es-ES" sz="1200" dirty="0" err="1" smtClean="0"/>
              <a:t>that</a:t>
            </a:r>
            <a:r>
              <a:rPr lang="es-ES" sz="1200" dirty="0" smtClean="0"/>
              <a:t> </a:t>
            </a:r>
            <a:r>
              <a:rPr lang="es-ES" sz="1200" dirty="0" err="1" smtClean="0"/>
              <a:t>was</a:t>
            </a:r>
            <a:r>
              <a:rPr lang="es-ES" sz="1200" dirty="0" smtClean="0"/>
              <a:t> </a:t>
            </a:r>
            <a:r>
              <a:rPr lang="es-ES" sz="1200" dirty="0" err="1" smtClean="0"/>
              <a:t>due</a:t>
            </a:r>
            <a:r>
              <a:rPr lang="es-ES" sz="1200" dirty="0" smtClean="0"/>
              <a:t> </a:t>
            </a:r>
            <a:r>
              <a:rPr lang="es-ES" sz="1200" dirty="0" err="1" smtClean="0"/>
              <a:t>to</a:t>
            </a:r>
            <a:r>
              <a:rPr lang="es-ES" sz="1200" dirty="0" smtClean="0"/>
              <a:t> </a:t>
            </a:r>
            <a:r>
              <a:rPr lang="es-ES" sz="1200" dirty="0" err="1" smtClean="0"/>
              <a:t>acute</a:t>
            </a:r>
            <a:r>
              <a:rPr lang="es-ES" sz="1200" dirty="0" smtClean="0"/>
              <a:t> </a:t>
            </a:r>
            <a:r>
              <a:rPr lang="es-ES" sz="1200" dirty="0" err="1" smtClean="0"/>
              <a:t>diabetic</a:t>
            </a:r>
            <a:r>
              <a:rPr lang="es-ES" sz="1200" dirty="0" smtClean="0"/>
              <a:t> crises.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weighted</a:t>
            </a:r>
            <a:r>
              <a:rPr lang="es-ES" sz="1200" dirty="0" smtClean="0"/>
              <a:t> </a:t>
            </a:r>
            <a:r>
              <a:rPr lang="es-ES" sz="1200" dirty="0" err="1" smtClean="0"/>
              <a:t>average</a:t>
            </a:r>
            <a:r>
              <a:rPr lang="es-ES" sz="1200" dirty="0" smtClean="0"/>
              <a:t> of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death</a:t>
            </a:r>
            <a:r>
              <a:rPr lang="es-ES" sz="1200" dirty="0" smtClean="0"/>
              <a:t> </a:t>
            </a:r>
            <a:r>
              <a:rPr lang="es-ES" sz="1200" dirty="0" err="1" smtClean="0"/>
              <a:t>rates</a:t>
            </a:r>
            <a:r>
              <a:rPr lang="es-ES" sz="1200" dirty="0" smtClean="0"/>
              <a:t> </a:t>
            </a:r>
            <a:r>
              <a:rPr lang="es-ES" sz="1200" dirty="0" err="1" smtClean="0"/>
              <a:t>shown</a:t>
            </a:r>
            <a:r>
              <a:rPr lang="es-ES" sz="1200" dirty="0" smtClean="0"/>
              <a:t> (</a:t>
            </a:r>
            <a:r>
              <a:rPr lang="es-ES" sz="1200" dirty="0" err="1" smtClean="0"/>
              <a:t>for</a:t>
            </a:r>
            <a:r>
              <a:rPr lang="es-ES" sz="1200" dirty="0" smtClean="0"/>
              <a:t> 16% of </a:t>
            </a:r>
            <a:r>
              <a:rPr lang="es-ES" sz="1200" dirty="0" err="1" smtClean="0"/>
              <a:t>persons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diabetes plus 84% of </a:t>
            </a:r>
            <a:r>
              <a:rPr lang="es-ES" sz="1200" dirty="0" err="1" smtClean="0"/>
              <a:t>persons</a:t>
            </a:r>
            <a:r>
              <a:rPr lang="es-ES" sz="1200" dirty="0" smtClean="0"/>
              <a:t> </a:t>
            </a:r>
            <a:r>
              <a:rPr lang="es-ES" sz="1200" dirty="0" err="1" smtClean="0"/>
              <a:t>without</a:t>
            </a:r>
            <a:r>
              <a:rPr lang="es-ES" sz="1200" dirty="0" smtClean="0"/>
              <a:t> diabetes) match </a:t>
            </a:r>
            <a:r>
              <a:rPr lang="es-ES" sz="1200" dirty="0" err="1" smtClean="0"/>
              <a:t>uniformly</a:t>
            </a:r>
            <a:r>
              <a:rPr lang="es-ES" sz="1200" dirty="0" smtClean="0"/>
              <a:t> </a:t>
            </a:r>
            <a:r>
              <a:rPr lang="es-ES" sz="1200" dirty="0" err="1" smtClean="0"/>
              <a:t>age-standardized</a:t>
            </a:r>
            <a:r>
              <a:rPr lang="es-ES" sz="1200" dirty="0" smtClean="0"/>
              <a:t> 2012 </a:t>
            </a:r>
            <a:r>
              <a:rPr lang="es-ES" sz="1200" dirty="0" err="1" smtClean="0"/>
              <a:t>Mexican</a:t>
            </a:r>
            <a:r>
              <a:rPr lang="es-ES" sz="1200" dirty="0" smtClean="0"/>
              <a:t> </a:t>
            </a:r>
            <a:r>
              <a:rPr lang="es-ES" sz="1200" dirty="0" err="1" smtClean="0"/>
              <a:t>national</a:t>
            </a:r>
            <a:r>
              <a:rPr lang="es-ES" sz="1200" dirty="0" smtClean="0"/>
              <a:t> </a:t>
            </a:r>
            <a:r>
              <a:rPr lang="es-ES" sz="1200" dirty="0" err="1" smtClean="0"/>
              <a:t>rates</a:t>
            </a:r>
            <a:r>
              <a:rPr lang="es-ES" sz="1200" dirty="0" smtClean="0"/>
              <a:t> at 35 </a:t>
            </a:r>
            <a:r>
              <a:rPr lang="es-ES" sz="1200" dirty="0" err="1" smtClean="0"/>
              <a:t>to</a:t>
            </a:r>
            <a:r>
              <a:rPr lang="es-ES" sz="1200" dirty="0" smtClean="0"/>
              <a:t> 74 </a:t>
            </a:r>
            <a:r>
              <a:rPr lang="es-ES" sz="1200" dirty="0" err="1" smtClean="0"/>
              <a:t>years</a:t>
            </a:r>
            <a:r>
              <a:rPr lang="es-ES" sz="1200" dirty="0" smtClean="0"/>
              <a:t> of </a:t>
            </a:r>
            <a:r>
              <a:rPr lang="es-ES" sz="1200" dirty="0" err="1" smtClean="0"/>
              <a:t>age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50% </a:t>
            </a:r>
            <a:r>
              <a:rPr lang="es-ES" sz="1200" dirty="0" err="1" smtClean="0"/>
              <a:t>men</a:t>
            </a:r>
            <a:r>
              <a:rPr lang="es-ES" sz="1200" dirty="0" smtClean="0"/>
              <a:t> plus 50% </a:t>
            </a:r>
            <a:r>
              <a:rPr lang="es-ES" sz="1200" dirty="0" err="1" smtClean="0"/>
              <a:t>women</a:t>
            </a:r>
            <a:r>
              <a:rPr lang="es-ES" sz="1200" dirty="0" smtClean="0"/>
              <a:t>. </a:t>
            </a:r>
            <a:r>
              <a:rPr lang="es-ES" sz="1200" dirty="0" err="1" smtClean="0"/>
              <a:t>Infective</a:t>
            </a:r>
            <a:r>
              <a:rPr lang="es-ES" sz="1200" dirty="0" smtClean="0"/>
              <a:t> </a:t>
            </a:r>
            <a:r>
              <a:rPr lang="es-ES" sz="1200" dirty="0" err="1" smtClean="0"/>
              <a:t>diseases</a:t>
            </a:r>
            <a:r>
              <a:rPr lang="es-ES" sz="1200" dirty="0" smtClean="0"/>
              <a:t> </a:t>
            </a:r>
            <a:r>
              <a:rPr lang="es-ES" sz="1200" dirty="0" err="1" smtClean="0"/>
              <a:t>include</a:t>
            </a:r>
            <a:r>
              <a:rPr lang="es-ES" sz="1200" dirty="0" smtClean="0"/>
              <a:t> </a:t>
            </a:r>
            <a:r>
              <a:rPr lang="es-ES" sz="1200" dirty="0" err="1" smtClean="0"/>
              <a:t>peptic</a:t>
            </a:r>
            <a:r>
              <a:rPr lang="es-ES" sz="1200" dirty="0" smtClean="0"/>
              <a:t> </a:t>
            </a:r>
            <a:r>
              <a:rPr lang="es-ES" sz="1200" dirty="0" err="1" smtClean="0"/>
              <a:t>ulcer</a:t>
            </a:r>
            <a:r>
              <a:rPr lang="es-ES" sz="1200" dirty="0" smtClean="0"/>
              <a:t> </a:t>
            </a:r>
            <a:r>
              <a:rPr lang="es-ES" sz="1200" dirty="0" err="1" smtClean="0"/>
              <a:t>disease</a:t>
            </a:r>
            <a:r>
              <a:rPr lang="es-ES" sz="1200" dirty="0" smtClean="0"/>
              <a:t> and </a:t>
            </a:r>
            <a:r>
              <a:rPr lang="es-ES" sz="1200" dirty="0" err="1" smtClean="0"/>
              <a:t>exclude</a:t>
            </a:r>
            <a:r>
              <a:rPr lang="es-ES" sz="1200" dirty="0" smtClean="0"/>
              <a:t> </a:t>
            </a:r>
            <a:r>
              <a:rPr lang="es-ES" sz="1200" dirty="0" err="1" smtClean="0"/>
              <a:t>any</a:t>
            </a:r>
            <a:r>
              <a:rPr lang="es-ES" sz="1200" dirty="0" smtClean="0"/>
              <a:t> </a:t>
            </a:r>
            <a:r>
              <a:rPr lang="es-ES" sz="1200" dirty="0" err="1" smtClean="0"/>
              <a:t>infection</a:t>
            </a:r>
            <a:r>
              <a:rPr lang="es-ES" sz="1200" dirty="0" smtClean="0"/>
              <a:t> in </a:t>
            </a:r>
            <a:r>
              <a:rPr lang="es-ES" sz="1200" dirty="0" err="1" smtClean="0"/>
              <a:t>another</a:t>
            </a:r>
            <a:r>
              <a:rPr lang="es-ES" sz="1200" dirty="0" smtClean="0"/>
              <a:t> </a:t>
            </a:r>
            <a:r>
              <a:rPr lang="es-ES" sz="1200" dirty="0" err="1" smtClean="0"/>
              <a:t>plotted</a:t>
            </a:r>
            <a:r>
              <a:rPr lang="es-ES" sz="1200" dirty="0" smtClean="0"/>
              <a:t> </a:t>
            </a:r>
            <a:r>
              <a:rPr lang="es-ES" sz="1200" dirty="0" err="1" smtClean="0"/>
              <a:t>category</a:t>
            </a:r>
            <a:r>
              <a:rPr lang="es-ES" sz="1200" dirty="0" smtClean="0"/>
              <a:t>.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stroke</a:t>
            </a:r>
            <a:r>
              <a:rPr lang="es-ES" sz="1200" dirty="0" smtClean="0"/>
              <a:t> </a:t>
            </a:r>
            <a:r>
              <a:rPr lang="es-ES" sz="1200" dirty="0" err="1" smtClean="0"/>
              <a:t>alone</a:t>
            </a:r>
            <a:r>
              <a:rPr lang="es-ES" sz="1200" dirty="0" smtClean="0"/>
              <a:t>, </a:t>
            </a:r>
            <a:r>
              <a:rPr lang="es-ES" sz="1200" dirty="0" err="1" smtClean="0"/>
              <a:t>annual</a:t>
            </a:r>
            <a:r>
              <a:rPr lang="es-ES" sz="1200" dirty="0" smtClean="0"/>
              <a:t> </a:t>
            </a:r>
            <a:r>
              <a:rPr lang="es-ES" sz="1200" dirty="0" err="1" smtClean="0"/>
              <a:t>rates</a:t>
            </a:r>
            <a:r>
              <a:rPr lang="es-ES" sz="1200" dirty="0" smtClean="0"/>
              <a:t> of </a:t>
            </a:r>
            <a:r>
              <a:rPr lang="es-ES" sz="1200" dirty="0" err="1" smtClean="0"/>
              <a:t>death</a:t>
            </a:r>
            <a:r>
              <a:rPr lang="es-ES" sz="1200" dirty="0" smtClean="0"/>
              <a:t> </a:t>
            </a:r>
            <a:r>
              <a:rPr lang="es-ES" sz="1200" dirty="0" err="1" smtClean="0"/>
              <a:t>were</a:t>
            </a:r>
            <a:r>
              <a:rPr lang="es-ES" sz="1200" dirty="0" smtClean="0"/>
              <a:t> 0.05% </a:t>
            </a:r>
            <a:r>
              <a:rPr lang="es-ES" sz="1200" dirty="0" err="1" smtClean="0"/>
              <a:t>among</a:t>
            </a:r>
            <a:r>
              <a:rPr lang="es-ES" sz="1200" dirty="0" smtClean="0"/>
              <a:t> </a:t>
            </a:r>
            <a:r>
              <a:rPr lang="es-ES" sz="1200" dirty="0" err="1" smtClean="0"/>
              <a:t>persons</a:t>
            </a:r>
            <a:r>
              <a:rPr lang="es-ES" sz="1200" dirty="0" smtClean="0"/>
              <a:t> </a:t>
            </a:r>
            <a:r>
              <a:rPr lang="es-ES" sz="1200" dirty="0" err="1" smtClean="0"/>
              <a:t>without</a:t>
            </a:r>
            <a:r>
              <a:rPr lang="es-ES" sz="1200" dirty="0" smtClean="0"/>
              <a:t> </a:t>
            </a:r>
            <a:r>
              <a:rPr lang="es-ES" sz="1200" dirty="0" err="1" smtClean="0"/>
              <a:t>previously</a:t>
            </a:r>
            <a:r>
              <a:rPr lang="es-ES" sz="1200" dirty="0" smtClean="0"/>
              <a:t> </a:t>
            </a:r>
            <a:r>
              <a:rPr lang="es-ES" sz="1200" dirty="0" err="1" smtClean="0"/>
              <a:t>diagnosed</a:t>
            </a:r>
            <a:r>
              <a:rPr lang="es-ES" sz="1200" dirty="0" smtClean="0"/>
              <a:t> diabetes and 0.19% </a:t>
            </a:r>
            <a:r>
              <a:rPr lang="es-ES" sz="1200" dirty="0" err="1" smtClean="0"/>
              <a:t>among</a:t>
            </a:r>
            <a:r>
              <a:rPr lang="es-ES" sz="1200" dirty="0" smtClean="0"/>
              <a:t> </a:t>
            </a:r>
            <a:r>
              <a:rPr lang="es-ES" sz="1200" dirty="0" err="1" smtClean="0"/>
              <a:t>persons</a:t>
            </a:r>
            <a:r>
              <a:rPr lang="es-ES" sz="1200" dirty="0" smtClean="0"/>
              <a:t> </a:t>
            </a:r>
            <a:r>
              <a:rPr lang="es-ES" sz="1200" dirty="0" err="1" smtClean="0"/>
              <a:t>with</a:t>
            </a:r>
            <a:r>
              <a:rPr lang="es-ES" sz="1200" dirty="0" smtClean="0"/>
              <a:t> </a:t>
            </a:r>
            <a:r>
              <a:rPr lang="es-ES" sz="1200" dirty="0" err="1" smtClean="0"/>
              <a:t>previously</a:t>
            </a:r>
            <a:r>
              <a:rPr lang="es-ES" sz="1200" dirty="0" smtClean="0"/>
              <a:t> </a:t>
            </a:r>
            <a:r>
              <a:rPr lang="es-ES" sz="1200" dirty="0" err="1" smtClean="0"/>
              <a:t>diagnosed</a:t>
            </a:r>
            <a:r>
              <a:rPr lang="es-ES" sz="1200" dirty="0" smtClean="0"/>
              <a:t> diabetes.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438E-B95D-4246-9448-5CC2FC94A93E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133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4451" indent="-27863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4539" indent="-2229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0355" indent="-2229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6171" indent="-222908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1986" indent="-2229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7802" indent="-2229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3618" indent="-2229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9434" indent="-22290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1E14A2-FAB7-1345-83E1-0D6BAD6B1E50}" type="slidenum">
              <a:rPr lang="es-ES" sz="1200"/>
              <a:pPr eaLnBrk="1" hangingPunct="1"/>
              <a:t>12</a:t>
            </a:fld>
            <a:endParaRPr lang="es-E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483830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91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67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00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95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880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41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06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22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032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489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53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08/02/17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8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AD42-DDA3-A548-ACD3-6805D83A2D77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92C6-FDE5-E444-938F-B2FAF27E1207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90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microsoft.com/office/2007/relationships/hdphoto" Target="../media/hdphoto4.wdp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jp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2.emf"/><Relationship Id="rId6" Type="http://schemas.openxmlformats.org/officeDocument/2006/relationships/hyperlink" Target="http://hdr.undp.org/hdr2006/statistics" TargetMode="External"/><Relationship Id="rId7" Type="http://schemas.openxmlformats.org/officeDocument/2006/relationships/image" Target="../media/image33.jpeg"/><Relationship Id="rId8" Type="http://schemas.openxmlformats.org/officeDocument/2006/relationships/image" Target="../media/image34.png"/><Relationship Id="rId9" Type="http://schemas.openxmlformats.org/officeDocument/2006/relationships/image" Target="../media/image3.png"/><Relationship Id="rId10" Type="http://schemas.openxmlformats.org/officeDocument/2006/relationships/image" Target="../media/image1.png"/><Relationship Id="rId11" Type="http://schemas.openxmlformats.org/officeDocument/2006/relationships/image" Target="../media/image5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0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zhub.healthdata.org/gbd-compare/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microsoft.com/office/2007/relationships/hdphoto" Target="../media/hdphoto3.wdp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.png"/><Relationship Id="rId9" Type="http://schemas.openxmlformats.org/officeDocument/2006/relationships/image" Target="../media/image1.png"/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dels.ihme.washington.edu/gbd-compa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9144000" cy="1549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62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5054600"/>
            <a:ext cx="9144000" cy="1803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62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">
              <a:solidFill>
                <a:srgbClr val="FFFF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26109" y="5283200"/>
            <a:ext cx="5891783" cy="11203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2000" b="1" smtClean="0">
                <a:solidFill>
                  <a:schemeClr val="bg1"/>
                </a:solidFill>
              </a:rPr>
              <a:t>Dr. Gerardo Gamba Ayala</a:t>
            </a:r>
          </a:p>
          <a:p>
            <a:pPr algn="ctr">
              <a:lnSpc>
                <a:spcPct val="130000"/>
              </a:lnSpc>
            </a:pPr>
            <a:r>
              <a:rPr lang="es-ES" sz="1600" b="1" smtClean="0">
                <a:solidFill>
                  <a:schemeClr val="bg1"/>
                </a:solidFill>
              </a:rPr>
              <a:t>Instituto Nacional de Ciencias Médicas y Nutrición Salvador Zubirán</a:t>
            </a:r>
          </a:p>
          <a:p>
            <a:pPr algn="ctr">
              <a:lnSpc>
                <a:spcPct val="130000"/>
              </a:lnSpc>
            </a:pPr>
            <a:r>
              <a:rPr lang="es-ES" sz="1600" b="1" smtClean="0">
                <a:solidFill>
                  <a:schemeClr val="bg1"/>
                </a:solidFill>
              </a:rPr>
              <a:t>Instituto de Investigaciones Biomédicas, UNAM</a:t>
            </a: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5337" y="2200209"/>
            <a:ext cx="1291465" cy="877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2000" b="1" smtClean="0"/>
              <a:t>Febrero </a:t>
            </a:r>
          </a:p>
          <a:p>
            <a:pPr algn="ctr">
              <a:lnSpc>
                <a:spcPct val="130000"/>
              </a:lnSpc>
            </a:pPr>
            <a:r>
              <a:rPr lang="es-ES" sz="2000" b="1" smtClean="0"/>
              <a:t>2016</a:t>
            </a:r>
            <a:endParaRPr lang="es-ES" sz="1600" b="1"/>
          </a:p>
        </p:txBody>
      </p:sp>
      <p:sp>
        <p:nvSpPr>
          <p:cNvPr id="2" name="CuadroTexto 1"/>
          <p:cNvSpPr txBox="1"/>
          <p:nvPr/>
        </p:nvSpPr>
        <p:spPr>
          <a:xfrm>
            <a:off x="201782" y="1800697"/>
            <a:ext cx="8585474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smtClean="0">
                <a:latin typeface="Helvetica"/>
                <a:cs typeface="Helvetica"/>
              </a:rPr>
              <a:t>La Atención de la Salud en México</a:t>
            </a:r>
          </a:p>
          <a:p>
            <a:pPr algn="ctr">
              <a:lnSpc>
                <a:spcPct val="150000"/>
              </a:lnSpc>
            </a:pPr>
            <a:r>
              <a:rPr lang="es-ES" sz="2800" smtClean="0">
                <a:latin typeface="Helvetica"/>
                <a:cs typeface="Helvetica"/>
              </a:rPr>
              <a:t>Desafíos Actuales</a:t>
            </a:r>
          </a:p>
          <a:p>
            <a:pPr algn="ctr">
              <a:lnSpc>
                <a:spcPct val="150000"/>
              </a:lnSpc>
            </a:pPr>
            <a:endParaRPr lang="es-ES" sz="2800" smtClean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s-ES" sz="2800" b="1" smtClean="0">
                <a:solidFill>
                  <a:srgbClr val="FF0000"/>
                </a:solidFill>
                <a:latin typeface="Helvetica"/>
                <a:cs typeface="Helvetica"/>
              </a:rPr>
              <a:t>Insuficiencia Renal Crónica</a:t>
            </a:r>
            <a:endParaRPr lang="es-ES" sz="2800" b="1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5" name="Imagen 4" descr="Captura de pantalla 2015-11-06 a la(s) 19.31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3" y="5215088"/>
            <a:ext cx="1162588" cy="1308782"/>
          </a:xfrm>
          <a:prstGeom prst="rect">
            <a:avLst/>
          </a:prstGeom>
        </p:spPr>
      </p:pic>
      <p:pic>
        <p:nvPicPr>
          <p:cNvPr id="9" name="Imagen 8" descr="Captura de pantalla 2015-11-07 a la(s) 12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5" y="1672032"/>
            <a:ext cx="927949" cy="590400"/>
          </a:xfrm>
          <a:prstGeom prst="rect">
            <a:avLst/>
          </a:prstGeom>
        </p:spPr>
      </p:pic>
      <p:pic>
        <p:nvPicPr>
          <p:cNvPr id="10" name="Imagen 9" descr="Captura de pantalla 2016-08-02 a las 9.00.5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01600"/>
            <a:ext cx="1168400" cy="132998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5337" y="135746"/>
            <a:ext cx="46483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000" smtClean="0">
                <a:solidFill>
                  <a:schemeClr val="bg1"/>
                </a:solidFill>
                <a:latin typeface="Helvetica"/>
                <a:cs typeface="Helvetica"/>
              </a:rPr>
              <a:t>Sesión Conjunta</a:t>
            </a:r>
          </a:p>
          <a:p>
            <a:pPr>
              <a:lnSpc>
                <a:spcPct val="130000"/>
              </a:lnSpc>
            </a:pPr>
            <a:r>
              <a:rPr lang="es-ES" sz="2000" smtClean="0">
                <a:solidFill>
                  <a:schemeClr val="bg1"/>
                </a:solidFill>
                <a:latin typeface="Helvetica"/>
                <a:cs typeface="Helvetica"/>
              </a:rPr>
              <a:t>Secretaría de Salud</a:t>
            </a:r>
          </a:p>
          <a:p>
            <a:pPr>
              <a:lnSpc>
                <a:spcPct val="130000"/>
              </a:lnSpc>
            </a:pPr>
            <a:r>
              <a:rPr lang="es-ES" sz="2000" smtClean="0">
                <a:solidFill>
                  <a:schemeClr val="bg1"/>
                </a:solidFill>
                <a:latin typeface="Helvetica"/>
                <a:cs typeface="Helvetica"/>
              </a:rPr>
              <a:t>Academia Nacional de Medicina</a:t>
            </a:r>
            <a:endParaRPr lang="es-ES" sz="20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4" name="Imagen 3" descr="Captura de pantalla 2017-02-07 a las 10.00.13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3" y="330133"/>
            <a:ext cx="2823798" cy="892496"/>
          </a:xfrm>
          <a:prstGeom prst="rect">
            <a:avLst/>
          </a:prstGeom>
        </p:spPr>
      </p:pic>
      <p:pic>
        <p:nvPicPr>
          <p:cNvPr id="12" name="Picture 76" descr="pic1biomedicas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72" y="5215088"/>
            <a:ext cx="956384" cy="130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7-01-29 a la(s) 13.55.07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08" y="1881163"/>
            <a:ext cx="5512260" cy="46402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46672" y="86168"/>
            <a:ext cx="6753195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Tasa de Mortalidad  y Causas en Participantes con o sin Diagnóstico previo de Diabetes Mellitus</a:t>
            </a:r>
            <a:endParaRPr lang="es-ES" sz="2000" dirty="0"/>
          </a:p>
        </p:txBody>
      </p:sp>
      <p:pic>
        <p:nvPicPr>
          <p:cNvPr id="9" name="Imagen 8" descr="Captura de pantalla 2016-08-02 a las 9.00.56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pic>
        <p:nvPicPr>
          <p:cNvPr id="10" name="Imagen 9" descr="Captura de pantalla 2015-11-06 a la(s) 19.31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49" y="70935"/>
            <a:ext cx="622311" cy="700566"/>
          </a:xfrm>
          <a:prstGeom prst="rect">
            <a:avLst/>
          </a:prstGeom>
        </p:spPr>
      </p:pic>
      <p:pic>
        <p:nvPicPr>
          <p:cNvPr id="11" name="Picture 76" descr="pic1biomedicas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85" y="74382"/>
            <a:ext cx="461965" cy="697119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88664" y="932077"/>
            <a:ext cx="2645096" cy="1024346"/>
            <a:chOff x="4676774" y="-386938"/>
            <a:chExt cx="4497809" cy="1561705"/>
          </a:xfrm>
        </p:grpSpPr>
        <p:sp>
          <p:nvSpPr>
            <p:cNvPr id="13" name="CuadroTexto 12"/>
            <p:cNvSpPr txBox="1"/>
            <p:nvPr/>
          </p:nvSpPr>
          <p:spPr>
            <a:xfrm>
              <a:off x="4676774" y="517842"/>
              <a:ext cx="4497809" cy="6569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100" dirty="0" smtClean="0"/>
                <a:t>Alegre-Diaz, et al. N </a:t>
              </a:r>
              <a:r>
                <a:rPr lang="nb-NO" sz="1100" dirty="0" err="1"/>
                <a:t>Engl</a:t>
              </a:r>
              <a:r>
                <a:rPr lang="nb-NO" sz="1100" dirty="0"/>
                <a:t> J Med 2016; 375:1961-1971</a:t>
              </a:r>
              <a:endParaRPr lang="es-ES" sz="1100" dirty="0"/>
            </a:p>
          </p:txBody>
        </p:sp>
        <p:pic>
          <p:nvPicPr>
            <p:cNvPr id="14" name="Imagen 13" descr="Captura de pantalla 2017-01-29 a la(s) 13.58.1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4" y="-386938"/>
              <a:ext cx="4497809" cy="945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93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9973" y="64091"/>
            <a:ext cx="7361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Causa de años perdidos por muerte prematura: </a:t>
            </a:r>
          </a:p>
          <a:p>
            <a:pPr algn="ctr"/>
            <a:r>
              <a:rPr lang="es-ES" sz="2800" b="1" dirty="0" smtClean="0"/>
              <a:t>Cambio de 1990 a 2013 en </a:t>
            </a:r>
            <a:r>
              <a:rPr lang="es-ES" sz="2800" b="1" dirty="0" err="1" smtClean="0"/>
              <a:t>Mexico</a:t>
            </a:r>
            <a:endParaRPr lang="es-ES" sz="2800" b="1" dirty="0"/>
          </a:p>
        </p:txBody>
      </p:sp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pic>
        <p:nvPicPr>
          <p:cNvPr id="2" name="Imagen 1" descr="Captura de pantalla 2016-08-03 a la(s) 16.31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9" y="1090955"/>
            <a:ext cx="7743684" cy="521814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73358" y="6362195"/>
            <a:ext cx="351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http://</a:t>
            </a:r>
            <a:r>
              <a:rPr lang="es-ES" dirty="0" err="1"/>
              <a:t>www.healthdata.org</a:t>
            </a:r>
            <a:r>
              <a:rPr lang="es-ES" dirty="0"/>
              <a:t>/</a:t>
            </a:r>
            <a:r>
              <a:rPr lang="es-ES" dirty="0" err="1"/>
              <a:t>mexico</a:t>
            </a:r>
            <a:endParaRPr lang="es-ES" dirty="0"/>
          </a:p>
        </p:txBody>
      </p:sp>
      <p:pic>
        <p:nvPicPr>
          <p:cNvPr id="8" name="Imagen 7" descr="Captura de pantalla 2016-08-03 a la(s) 16.32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1" y="6309097"/>
            <a:ext cx="1377542" cy="526252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2746427" y="3231545"/>
            <a:ext cx="2416029" cy="267402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Captura de pantalla 2015-11-06 a la(s) 19.31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49" y="70935"/>
            <a:ext cx="622311" cy="700566"/>
          </a:xfrm>
          <a:prstGeom prst="rect">
            <a:avLst/>
          </a:prstGeom>
        </p:spPr>
      </p:pic>
      <p:pic>
        <p:nvPicPr>
          <p:cNvPr id="11" name="Picture 76" descr="pic1biomedicas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85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1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>
            <a:graphicFrameLocks noChangeAspect="1"/>
          </p:cNvGraphicFramePr>
          <p:nvPr/>
        </p:nvGraphicFramePr>
        <p:xfrm>
          <a:off x="1331913" y="1371600"/>
          <a:ext cx="6119812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35" name="Prism Project" r:id="rId4" imgW="4356100" imgH="3124200" progId="Prism5.Document">
                  <p:embed/>
                </p:oleObj>
              </mc:Choice>
              <mc:Fallback>
                <p:oleObj name="Prism Project" r:id="rId4" imgW="4356100" imgH="3124200" progId="Prism5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71600"/>
                        <a:ext cx="6119812" cy="438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611188" y="5876925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 b="1" dirty="0"/>
              <a:t>Ni=Nicaragua, Ho= Honduras, Bo= Bolivia, </a:t>
            </a:r>
            <a:r>
              <a:rPr lang="es-ES" sz="1200" b="1" dirty="0" err="1"/>
              <a:t>Gu</a:t>
            </a:r>
            <a:r>
              <a:rPr lang="es-ES" sz="1200" b="1" dirty="0"/>
              <a:t>= Guatemala, ES= El Salvador, RD= República Dominicana, Par= Paraguay, </a:t>
            </a:r>
            <a:r>
              <a:rPr lang="es-ES" sz="1200" b="1" dirty="0" err="1"/>
              <a:t>Ec</a:t>
            </a:r>
            <a:r>
              <a:rPr lang="es-ES" sz="1200" b="1" dirty="0"/>
              <a:t>= Ecuador, Pe= </a:t>
            </a:r>
            <a:r>
              <a:rPr lang="es-ES" sz="1200" b="1" dirty="0" err="1"/>
              <a:t>Peru</a:t>
            </a:r>
            <a:r>
              <a:rPr lang="es-ES" sz="1200" b="1" dirty="0"/>
              <a:t>, CR= Costa Rica, Cu= Cuba, Co= Colombia, Br= Brasil, </a:t>
            </a:r>
            <a:r>
              <a:rPr lang="es-ES" sz="1200" b="1" dirty="0" err="1"/>
              <a:t>Pa</a:t>
            </a:r>
            <a:r>
              <a:rPr lang="es-ES" sz="1200" b="1" dirty="0"/>
              <a:t>= Panamá, Me= </a:t>
            </a:r>
            <a:r>
              <a:rPr lang="es-ES" sz="1200" b="1" dirty="0" err="1"/>
              <a:t>Mexico</a:t>
            </a:r>
            <a:r>
              <a:rPr lang="es-ES" sz="1200" b="1" dirty="0"/>
              <a:t>, </a:t>
            </a:r>
            <a:r>
              <a:rPr lang="es-ES" sz="1200" b="1" dirty="0" err="1"/>
              <a:t>Ur</a:t>
            </a:r>
            <a:r>
              <a:rPr lang="es-ES" sz="1200" b="1" dirty="0"/>
              <a:t>=Uruguay, Ch= Chile, Ar= Argentina, Ve= Venezuela. Índice de desarrollo humano tomado de </a:t>
            </a:r>
            <a:r>
              <a:rPr lang="es-ES" sz="1200" b="1" dirty="0">
                <a:hlinkClick r:id="rId6"/>
              </a:rPr>
              <a:t>http://hdr.undp.org/</a:t>
            </a:r>
            <a:r>
              <a:rPr lang="es-ES" sz="1200" b="1" dirty="0" smtClean="0">
                <a:hlinkClick r:id="rId6"/>
              </a:rPr>
              <a:t>hdr2009/</a:t>
            </a:r>
            <a:r>
              <a:rPr lang="es-ES" sz="1200" b="1" dirty="0">
                <a:hlinkClick r:id="rId6"/>
              </a:rPr>
              <a:t>statistics</a:t>
            </a:r>
            <a:r>
              <a:rPr lang="es-ES" sz="1200" b="1" dirty="0"/>
              <a:t>)</a:t>
            </a:r>
          </a:p>
        </p:txBody>
      </p:sp>
      <p:sp>
        <p:nvSpPr>
          <p:cNvPr id="14340" name="Line 12"/>
          <p:cNvSpPr>
            <a:spLocks noChangeShapeType="1"/>
          </p:cNvSpPr>
          <p:nvPr/>
        </p:nvSpPr>
        <p:spPr bwMode="auto">
          <a:xfrm flipV="1">
            <a:off x="3429000" y="1905000"/>
            <a:ext cx="3124200" cy="2286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Picture 5" descr="Latin%20america%20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9" y="4274623"/>
            <a:ext cx="94652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Captura de pantalla 2015-11-07 a la(s) 19.11.2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88" y="4866761"/>
            <a:ext cx="1146334" cy="772021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57250" y="61681"/>
            <a:ext cx="6880598" cy="920129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s-MX" sz="2000" dirty="0" smtClean="0">
                <a:solidFill>
                  <a:srgbClr val="000000"/>
                </a:solidFill>
              </a:rPr>
              <a:t>Indice de Desarrollo Humano y Prevalencia de TRR en Latinoamérica</a:t>
            </a: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13" name="Imagen 12" descr="Captura de pantalla 2016-08-02 a las 9.00.56 p.m.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pic>
        <p:nvPicPr>
          <p:cNvPr id="14" name="Imagen 13" descr="Captura de pantalla 2015-11-06 a la(s) 19.31.4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8" y="70935"/>
            <a:ext cx="622311" cy="700566"/>
          </a:xfrm>
          <a:prstGeom prst="rect">
            <a:avLst/>
          </a:prstGeom>
        </p:spPr>
      </p:pic>
      <p:pic>
        <p:nvPicPr>
          <p:cNvPr id="15" name="Picture 76" descr="pic1biomedicas.jpg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74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846809"/>
            <a:ext cx="9161834" cy="502597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0" name="AutoShape 26"/>
          <p:cNvSpPr>
            <a:spLocks noChangeAspect="1" noChangeArrowheads="1" noTextEdit="1"/>
          </p:cNvSpPr>
          <p:nvPr/>
        </p:nvSpPr>
        <p:spPr bwMode="auto">
          <a:xfrm>
            <a:off x="4572000" y="1722100"/>
            <a:ext cx="52466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57250" y="61682"/>
            <a:ext cx="7101418" cy="664994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s-MX" sz="2200" b="1" dirty="0" smtClean="0">
                <a:solidFill>
                  <a:srgbClr val="000000"/>
                </a:solidFill>
              </a:rPr>
              <a:t>El Futuro Necesario y Justo en Enfermedad Renal Crónica</a:t>
            </a:r>
            <a:endParaRPr lang="es-ES" sz="2200" b="1" dirty="0">
              <a:solidFill>
                <a:srgbClr val="000000"/>
              </a:solidFill>
            </a:endParaRPr>
          </a:p>
        </p:txBody>
      </p:sp>
      <p:pic>
        <p:nvPicPr>
          <p:cNvPr id="18" name="Imagen 17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0828" y="1748617"/>
            <a:ext cx="8535614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/>
              <a:buChar char="•"/>
            </a:pPr>
            <a:r>
              <a:rPr lang="es-ES" sz="2000" dirty="0" smtClean="0"/>
              <a:t>Establecimiento de un </a:t>
            </a:r>
            <a:r>
              <a:rPr lang="es-ES" sz="2000" dirty="0" smtClean="0">
                <a:solidFill>
                  <a:srgbClr val="FF0000"/>
                </a:solidFill>
              </a:rPr>
              <a:t>PLAN NACIONAL </a:t>
            </a:r>
            <a:r>
              <a:rPr lang="es-ES" sz="2000" dirty="0" smtClean="0"/>
              <a:t>para atención de la enfermedad renal crónica en forma integral.</a:t>
            </a:r>
          </a:p>
          <a:p>
            <a:pPr marL="914400" lvl="1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s-ES" sz="2000" dirty="0" smtClean="0"/>
              <a:t>Instalación </a:t>
            </a:r>
            <a:r>
              <a:rPr lang="es-ES" sz="2000" dirty="0"/>
              <a:t>de programas de </a:t>
            </a:r>
            <a:r>
              <a:rPr lang="es-ES" sz="2000" dirty="0" smtClean="0"/>
              <a:t>educación, </a:t>
            </a:r>
            <a:r>
              <a:rPr lang="es-ES" sz="2000" dirty="0"/>
              <a:t>diagnóstico temprano </a:t>
            </a:r>
            <a:r>
              <a:rPr lang="es-ES" sz="2000" dirty="0" smtClean="0"/>
              <a:t>y prevención de </a:t>
            </a:r>
            <a:r>
              <a:rPr lang="es-ES" sz="2000" dirty="0"/>
              <a:t>la enfermedad renal </a:t>
            </a:r>
            <a:r>
              <a:rPr lang="es-ES" sz="2000" dirty="0" smtClean="0"/>
              <a:t>crónica. Lograr que todo el personal de salud tenga claro que </a:t>
            </a:r>
            <a:r>
              <a:rPr lang="es-ES" sz="2000" dirty="0" err="1" smtClean="0"/>
              <a:t>microproteinuria</a:t>
            </a:r>
            <a:r>
              <a:rPr lang="es-ES" sz="2000" dirty="0" smtClean="0"/>
              <a:t> y/o creatinina sérica &gt; 1.2 mg/dl es un problema grave que requiere atención integral. Esto incluye a las escuelas de medicina del país.</a:t>
            </a:r>
            <a:endParaRPr lang="es-ES" sz="2000" dirty="0"/>
          </a:p>
          <a:p>
            <a:pPr marL="914400" lvl="1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s-ES" sz="2000" dirty="0"/>
              <a:t>Creación de un registro de </a:t>
            </a:r>
            <a:r>
              <a:rPr lang="es-ES" sz="2000" dirty="0" smtClean="0"/>
              <a:t>enfermedad renal crónica en sus diferentes fases, con particular urgencia de los que ya están en fase </a:t>
            </a:r>
            <a:r>
              <a:rPr lang="es-ES" sz="2000" dirty="0"/>
              <a:t>de sustitución de la función </a:t>
            </a:r>
            <a:r>
              <a:rPr lang="es-ES" sz="2000" dirty="0" smtClean="0"/>
              <a:t>renal</a:t>
            </a:r>
            <a:r>
              <a:rPr lang="es-ES" sz="2000" dirty="0" smtClean="0"/>
              <a:t>.</a:t>
            </a:r>
            <a:endParaRPr lang="es-ES" sz="2000" dirty="0" smtClean="0"/>
          </a:p>
        </p:txBody>
      </p:sp>
      <p:pic>
        <p:nvPicPr>
          <p:cNvPr id="9" name="Imagen 8" descr="Captura de pantalla 2015-11-06 a la(s) 19.3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49" y="70935"/>
            <a:ext cx="622311" cy="700566"/>
          </a:xfrm>
          <a:prstGeom prst="rect">
            <a:avLst/>
          </a:prstGeom>
        </p:spPr>
      </p:pic>
      <p:pic>
        <p:nvPicPr>
          <p:cNvPr id="10" name="Picture 76" descr="pic1biomedicas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85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846809"/>
            <a:ext cx="9161834" cy="502597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0" name="AutoShape 26"/>
          <p:cNvSpPr>
            <a:spLocks noChangeAspect="1" noChangeArrowheads="1" noTextEdit="1"/>
          </p:cNvSpPr>
          <p:nvPr/>
        </p:nvSpPr>
        <p:spPr bwMode="auto">
          <a:xfrm>
            <a:off x="4572000" y="1722100"/>
            <a:ext cx="52466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857250" y="61682"/>
            <a:ext cx="7101418" cy="664994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s-MX" sz="2200" b="1" dirty="0" smtClean="0">
                <a:solidFill>
                  <a:srgbClr val="000000"/>
                </a:solidFill>
              </a:rPr>
              <a:t>El Futuro Necesario y Justo en Enfermedad Renal Crónica</a:t>
            </a:r>
            <a:endParaRPr lang="es-ES" sz="2200" b="1" dirty="0">
              <a:solidFill>
                <a:srgbClr val="000000"/>
              </a:solidFill>
            </a:endParaRPr>
          </a:p>
        </p:txBody>
      </p:sp>
      <p:pic>
        <p:nvPicPr>
          <p:cNvPr id="18" name="Imagen 17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0828" y="2014714"/>
            <a:ext cx="8535614" cy="340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lnSpc>
                <a:spcPct val="120000"/>
              </a:lnSpc>
              <a:buFont typeface="+mj-lt"/>
              <a:buAutoNum type="arabicPeriod" startAt="3"/>
            </a:pPr>
            <a:r>
              <a:rPr lang="es-ES" sz="2000" dirty="0" smtClean="0"/>
              <a:t>Inyectar </a:t>
            </a:r>
            <a:r>
              <a:rPr lang="es-ES" sz="2000" dirty="0" smtClean="0"/>
              <a:t>recursos que permitan determinar los factores de riesgo y mecanismos por los cuales la diabetes mellitus </a:t>
            </a:r>
            <a:r>
              <a:rPr lang="es-ES" sz="2000" dirty="0"/>
              <a:t>en </a:t>
            </a:r>
            <a:r>
              <a:rPr lang="es-ES" sz="2000" dirty="0" smtClean="0"/>
              <a:t>hispanos es </a:t>
            </a:r>
            <a:r>
              <a:rPr lang="es-ES" sz="2000" dirty="0"/>
              <a:t>particularmente dañina </a:t>
            </a:r>
            <a:r>
              <a:rPr lang="es-ES" sz="2000" dirty="0" smtClean="0"/>
              <a:t>al riñón. </a:t>
            </a:r>
            <a:endParaRPr lang="es-ES" sz="2000" dirty="0"/>
          </a:p>
          <a:p>
            <a:pPr marL="914400" lvl="1" indent="-457200" algn="just">
              <a:lnSpc>
                <a:spcPct val="120000"/>
              </a:lnSpc>
              <a:buFont typeface="+mj-lt"/>
              <a:buAutoNum type="arabicPeriod" startAt="3"/>
            </a:pPr>
            <a:r>
              <a:rPr lang="es-ES" sz="2000" dirty="0" smtClean="0"/>
              <a:t>Formación de más y mejores recursos humanos en nefrología y en aspectos técnicos asociados a la atención del enfermo renal.</a:t>
            </a:r>
          </a:p>
          <a:p>
            <a:pPr marL="914400" lvl="1" indent="-457200" algn="just">
              <a:lnSpc>
                <a:spcPct val="120000"/>
              </a:lnSpc>
              <a:buFont typeface="+mj-lt"/>
              <a:buAutoNum type="arabicPeriod" startAt="3"/>
            </a:pPr>
            <a:r>
              <a:rPr lang="es-ES" sz="2000" dirty="0" smtClean="0"/>
              <a:t>Ofrecer, en forma escalonada y con apropiada planeación a futuro, cobertura universal y la posibilidad de terapia de sustitución de la función renal a todo mexicano con enfermedad renal crónica que lo requiera.</a:t>
            </a:r>
            <a:endParaRPr lang="es-ES" sz="2000" dirty="0"/>
          </a:p>
        </p:txBody>
      </p:sp>
      <p:pic>
        <p:nvPicPr>
          <p:cNvPr id="9" name="Imagen 8" descr="Captura de pantalla 2015-11-06 a la(s) 19.3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49" y="70935"/>
            <a:ext cx="622311" cy="700566"/>
          </a:xfrm>
          <a:prstGeom prst="rect">
            <a:avLst/>
          </a:prstGeom>
        </p:spPr>
      </p:pic>
      <p:pic>
        <p:nvPicPr>
          <p:cNvPr id="10" name="Picture 76" descr="pic1biomedicas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85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WCN 2017 Mexico C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7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KolffMachines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1598" y="3290457"/>
            <a:ext cx="1557214" cy="1152055"/>
          </a:xfr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78960" y="61682"/>
            <a:ext cx="6971882" cy="664994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Helvetica"/>
                <a:cs typeface="Helvetica"/>
              </a:rPr>
              <a:t>La </a:t>
            </a:r>
            <a:r>
              <a:rPr lang="en-US" sz="2200" dirty="0" err="1" smtClean="0">
                <a:solidFill>
                  <a:schemeClr val="tx1"/>
                </a:solidFill>
                <a:latin typeface="Helvetica"/>
                <a:cs typeface="Helvetica"/>
              </a:rPr>
              <a:t>Enfermedad</a:t>
            </a:r>
            <a:r>
              <a:rPr lang="en-US" sz="2200" dirty="0" smtClean="0">
                <a:solidFill>
                  <a:schemeClr val="tx1"/>
                </a:solidFill>
                <a:latin typeface="Helvetica"/>
                <a:cs typeface="Helvetica"/>
              </a:rPr>
              <a:t> Renal </a:t>
            </a:r>
            <a:r>
              <a:rPr lang="en-US" sz="2200" dirty="0" err="1" smtClean="0">
                <a:solidFill>
                  <a:schemeClr val="tx1"/>
                </a:solidFill>
                <a:latin typeface="Helvetica"/>
                <a:cs typeface="Helvetica"/>
              </a:rPr>
              <a:t>Crónica</a:t>
            </a:r>
            <a:r>
              <a:rPr lang="en-US" sz="22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Helvetica"/>
                <a:cs typeface="Helvetica"/>
              </a:rPr>
              <a:t>en México y el </a:t>
            </a:r>
            <a:r>
              <a:rPr lang="en-US" sz="2200" dirty="0" err="1" smtClean="0">
                <a:solidFill>
                  <a:schemeClr val="tx1"/>
                </a:solidFill>
                <a:latin typeface="Helvetica"/>
                <a:cs typeface="Helvetica"/>
              </a:rPr>
              <a:t>Mundo</a:t>
            </a:r>
            <a:endParaRPr lang="es-ES" sz="2200" dirty="0">
              <a:solidFill>
                <a:schemeClr val="tx1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pic>
        <p:nvPicPr>
          <p:cNvPr id="25" name="Imagen 24" descr="Captura de pantalla 2015-11-06 a la(s) 19.3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8" y="70935"/>
            <a:ext cx="622311" cy="700566"/>
          </a:xfrm>
          <a:prstGeom prst="rect">
            <a:avLst/>
          </a:prstGeom>
        </p:spPr>
      </p:pic>
      <p:pic>
        <p:nvPicPr>
          <p:cNvPr id="24" name="Imagen 23" descr="Captura de pantalla 2016-08-02 a las 9.00.5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1599" y="738923"/>
            <a:ext cx="8459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s-ES" dirty="0" smtClean="0"/>
              <a:t>Entidad </a:t>
            </a:r>
            <a:r>
              <a:rPr lang="es-ES" dirty="0" err="1" smtClean="0"/>
              <a:t>sindromática</a:t>
            </a:r>
            <a:r>
              <a:rPr lang="es-ES" dirty="0" smtClean="0"/>
              <a:t> que es vía común de evolución hacia el deterioro progresivo de la función renal condicionado por una larga lista de patologías.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s-ES" dirty="0" smtClean="0"/>
              <a:t>Su tratamiento es un desarrollo tecnológico/médico </a:t>
            </a:r>
            <a:r>
              <a:rPr lang="es-ES" u="sng" dirty="0" smtClean="0"/>
              <a:t>relativamente nuevo</a:t>
            </a:r>
            <a:r>
              <a:rPr lang="es-ES" dirty="0" smtClean="0"/>
              <a:t>. En los primeros 90 años de ésta ANM, prácticamente no existía posibilidad de tratamiento.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s-ES" dirty="0" smtClean="0"/>
              <a:t>La Terapia de sustitución de la función renal ha cambiado el panorama radicalmente de la ERCT en los últimos 50 años</a:t>
            </a:r>
            <a:endParaRPr lang="es-ES" dirty="0"/>
          </a:p>
        </p:txBody>
      </p:sp>
      <p:grpSp>
        <p:nvGrpSpPr>
          <p:cNvPr id="42" name="Agrupar 41"/>
          <p:cNvGrpSpPr/>
          <p:nvPr/>
        </p:nvGrpSpPr>
        <p:grpSpPr>
          <a:xfrm>
            <a:off x="151598" y="4513758"/>
            <a:ext cx="8645054" cy="417279"/>
            <a:chOff x="151598" y="4513758"/>
            <a:chExt cx="8645054" cy="417279"/>
          </a:xfrm>
        </p:grpSpPr>
        <p:sp>
          <p:nvSpPr>
            <p:cNvPr id="14" name="Flecha derecha 13"/>
            <p:cNvSpPr/>
            <p:nvPr/>
          </p:nvSpPr>
          <p:spPr>
            <a:xfrm>
              <a:off x="151598" y="4513758"/>
              <a:ext cx="8645054" cy="41727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375050" y="4527613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1945</a:t>
              </a:r>
              <a:endParaRPr lang="es-ES" dirty="0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7829131" y="4522686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2016</a:t>
              </a:r>
              <a:endParaRPr lang="es-ES" dirty="0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1815586" y="2477596"/>
            <a:ext cx="6871214" cy="1964916"/>
            <a:chOff x="1815586" y="2477596"/>
            <a:chExt cx="6871214" cy="1964916"/>
          </a:xfrm>
        </p:grpSpPr>
        <p:pic>
          <p:nvPicPr>
            <p:cNvPr id="30" name="Imagen 29" descr="Captura de pantalla 2014-09-10 a la(s) 07.29.3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586" y="3194241"/>
              <a:ext cx="1822593" cy="1248271"/>
            </a:xfrm>
            <a:prstGeom prst="rect">
              <a:avLst/>
            </a:prstGeom>
          </p:spPr>
        </p:pic>
        <p:grpSp>
          <p:nvGrpSpPr>
            <p:cNvPr id="37" name="Agrupar 36"/>
            <p:cNvGrpSpPr/>
            <p:nvPr/>
          </p:nvGrpSpPr>
          <p:grpSpPr>
            <a:xfrm>
              <a:off x="4219267" y="2477596"/>
              <a:ext cx="4467533" cy="1964916"/>
              <a:chOff x="4219267" y="2477596"/>
              <a:chExt cx="4467533" cy="1964916"/>
            </a:xfrm>
          </p:grpSpPr>
          <p:grpSp>
            <p:nvGrpSpPr>
              <p:cNvPr id="36" name="Agrupar 35"/>
              <p:cNvGrpSpPr/>
              <p:nvPr/>
            </p:nvGrpSpPr>
            <p:grpSpPr>
              <a:xfrm>
                <a:off x="5794938" y="2477596"/>
                <a:ext cx="2891862" cy="1964916"/>
                <a:chOff x="5794938" y="2477596"/>
                <a:chExt cx="2891862" cy="1964916"/>
              </a:xfrm>
            </p:grpSpPr>
            <p:pic>
              <p:nvPicPr>
                <p:cNvPr id="12" name="Imagen 11" descr="Captura de pantalla 2016-08-03 a la(s) 11.12.54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9131" y="2477596"/>
                  <a:ext cx="857669" cy="1964916"/>
                </a:xfrm>
                <a:prstGeom prst="rect">
                  <a:avLst/>
                </a:prstGeom>
              </p:spPr>
            </p:pic>
            <p:pic>
              <p:nvPicPr>
                <p:cNvPr id="23" name="Imagen 22" descr="Captura de pantalla 2016-08-03 a la(s) 11.16.35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4938" y="3073489"/>
                  <a:ext cx="1703952" cy="1369023"/>
                </a:xfrm>
                <a:prstGeom prst="rect">
                  <a:avLst/>
                </a:prstGeom>
              </p:spPr>
            </p:pic>
          </p:grpSp>
          <p:sp>
            <p:nvSpPr>
              <p:cNvPr id="35" name="CuadroTexto 34"/>
              <p:cNvSpPr txBox="1"/>
              <p:nvPr/>
            </p:nvSpPr>
            <p:spPr>
              <a:xfrm>
                <a:off x="4219267" y="3484565"/>
                <a:ext cx="756337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3600" dirty="0" smtClean="0"/>
                  <a:t>HD</a:t>
                </a:r>
                <a:endParaRPr lang="es-ES" sz="3600" dirty="0"/>
              </a:p>
            </p:txBody>
          </p:sp>
        </p:grpSp>
      </p:grpSp>
      <p:grpSp>
        <p:nvGrpSpPr>
          <p:cNvPr id="41" name="Agrupar 40"/>
          <p:cNvGrpSpPr/>
          <p:nvPr/>
        </p:nvGrpSpPr>
        <p:grpSpPr>
          <a:xfrm>
            <a:off x="158750" y="5045749"/>
            <a:ext cx="8841247" cy="1565076"/>
            <a:chOff x="158750" y="5045749"/>
            <a:chExt cx="8841247" cy="1565076"/>
          </a:xfrm>
        </p:grpSpPr>
        <p:pic>
          <p:nvPicPr>
            <p:cNvPr id="28" name="Imagen 27" descr="Captura de pantalla 2016-08-03 a la(s) 11.50.4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" y="5045749"/>
              <a:ext cx="1315910" cy="1565076"/>
            </a:xfrm>
            <a:prstGeom prst="rect">
              <a:avLst/>
            </a:prstGeom>
          </p:spPr>
        </p:pic>
        <p:grpSp>
          <p:nvGrpSpPr>
            <p:cNvPr id="39" name="Agrupar 38"/>
            <p:cNvGrpSpPr/>
            <p:nvPr/>
          </p:nvGrpSpPr>
          <p:grpSpPr>
            <a:xfrm>
              <a:off x="1708812" y="5045749"/>
              <a:ext cx="7291185" cy="1565076"/>
              <a:chOff x="1708812" y="5045749"/>
              <a:chExt cx="7291185" cy="1565076"/>
            </a:xfrm>
          </p:grpSpPr>
          <p:pic>
            <p:nvPicPr>
              <p:cNvPr id="31" name="Imagen 30" descr="Captura de pantalla 2016-08-03 a la(s) 11.49.45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8812" y="5045749"/>
                <a:ext cx="1765584" cy="1565076"/>
              </a:xfrm>
              <a:prstGeom prst="rect">
                <a:avLst/>
              </a:prstGeom>
            </p:spPr>
          </p:pic>
          <p:pic>
            <p:nvPicPr>
              <p:cNvPr id="33" name="Imagen 32" descr="Captura de pantalla 2016-08-03 a la(s) 11.47.33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7221" y="5395201"/>
                <a:ext cx="1642776" cy="1019590"/>
              </a:xfrm>
              <a:prstGeom prst="rect">
                <a:avLst/>
              </a:prstGeom>
            </p:spPr>
          </p:pic>
          <p:pic>
            <p:nvPicPr>
              <p:cNvPr id="34" name="Imagen 33" descr="Captura de pantalla 2016-08-03 a la(s) 11.53.30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54" y="5105412"/>
                <a:ext cx="1361141" cy="1389999"/>
              </a:xfrm>
              <a:prstGeom prst="rect">
                <a:avLst/>
              </a:prstGeom>
            </p:spPr>
          </p:pic>
          <p:sp>
            <p:nvSpPr>
              <p:cNvPr id="40" name="CuadroTexto 39"/>
              <p:cNvSpPr txBox="1"/>
              <p:nvPr/>
            </p:nvSpPr>
            <p:spPr>
              <a:xfrm>
                <a:off x="4277962" y="5642375"/>
                <a:ext cx="765254" cy="70788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ES" sz="4000" dirty="0" smtClean="0"/>
                  <a:t>DP</a:t>
                </a:r>
                <a:endParaRPr lang="es-ES" sz="4000" dirty="0"/>
              </a:p>
            </p:txBody>
          </p:sp>
        </p:grpSp>
      </p:grpSp>
      <p:pic>
        <p:nvPicPr>
          <p:cNvPr id="26" name="Picture 76" descr="pic1biomedicas.jpg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74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1296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" descr="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14961" y="3956050"/>
            <a:ext cx="3575050" cy="2335213"/>
          </a:xfrm>
          <a:noFill/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1311" y="1543050"/>
            <a:ext cx="35687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0500" y="228600"/>
            <a:ext cx="4381500" cy="2895600"/>
            <a:chOff x="120" y="144"/>
            <a:chExt cx="2760" cy="1824"/>
          </a:xfrm>
        </p:grpSpPr>
        <p:pic>
          <p:nvPicPr>
            <p:cNvPr id="30734" name="Picture 7" descr="Pictur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" y="144"/>
              <a:ext cx="1392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5" name="Text Box 8"/>
            <p:cNvSpPr txBox="1">
              <a:spLocks noChangeArrowheads="1"/>
            </p:cNvSpPr>
            <p:nvPr/>
          </p:nvSpPr>
          <p:spPr bwMode="auto">
            <a:xfrm>
              <a:off x="1569" y="1184"/>
              <a:ext cx="1311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MX" dirty="0"/>
                <a:t>Joseph E. Murray</a:t>
              </a:r>
            </a:p>
            <a:p>
              <a:pPr>
                <a:lnSpc>
                  <a:spcPct val="130000"/>
                </a:lnSpc>
              </a:pPr>
              <a:r>
                <a:rPr lang="en-US" sz="1200" dirty="0"/>
                <a:t>1919 </a:t>
              </a:r>
              <a:r>
                <a:rPr lang="en-US" sz="1200" dirty="0" smtClean="0"/>
                <a:t>– 2014 </a:t>
              </a:r>
              <a:endParaRPr lang="es-ES" sz="1200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42900" y="3263900"/>
            <a:ext cx="4386263" cy="2971800"/>
            <a:chOff x="216" y="2056"/>
            <a:chExt cx="2763" cy="1872"/>
          </a:xfrm>
        </p:grpSpPr>
        <p:pic>
          <p:nvPicPr>
            <p:cNvPr id="30732" name="Picture 10" descr="p42-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" y="2056"/>
              <a:ext cx="1336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 Box 11"/>
            <p:cNvSpPr txBox="1">
              <a:spLocks noChangeArrowheads="1"/>
            </p:cNvSpPr>
            <p:nvPr/>
          </p:nvSpPr>
          <p:spPr bwMode="auto">
            <a:xfrm>
              <a:off x="1668" y="2935"/>
              <a:ext cx="131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MX"/>
                <a:t>John P. Merrill</a:t>
              </a:r>
            </a:p>
          </p:txBody>
        </p:sp>
      </p:grpSp>
      <p:sp>
        <p:nvSpPr>
          <p:cNvPr id="2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2573338" y="228600"/>
            <a:ext cx="6440946" cy="1143000"/>
          </a:xfrm>
          <a:solidFill>
            <a:srgbClr val="CCFFCC"/>
          </a:solidFill>
          <a:ln>
            <a:solidFill>
              <a:srgbClr val="732E9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s-MX" sz="2800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  <a:t>Trasplante Renal</a:t>
            </a:r>
            <a:br>
              <a:rPr lang="es-MX" sz="2800" dirty="0" smtClean="0">
                <a:solidFill>
                  <a:schemeClr val="tx1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s-MX" sz="28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Una historia de éxito de más de 60 años de éxito</a:t>
            </a:r>
            <a:endParaRPr lang="es-ES" sz="2800" dirty="0" smtClean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1714500" y="6337630"/>
            <a:ext cx="7429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Successful </a:t>
            </a:r>
            <a:r>
              <a:rPr lang="en-US" sz="1200" dirty="0" err="1"/>
              <a:t>homotransplantation</a:t>
            </a:r>
            <a:r>
              <a:rPr lang="en-US" sz="1200" dirty="0"/>
              <a:t> of the human kidney between identical twins.</a:t>
            </a:r>
          </a:p>
          <a:p>
            <a:r>
              <a:rPr lang="en-US" sz="1200" dirty="0"/>
              <a:t>John P. Merrill, Joseph E. Murray, J. Hartwell Harrison, and Warren R. Guild.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30731" name="Picture 14" descr="medal%20trim%20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9057" y="2281004"/>
            <a:ext cx="822380" cy="83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749888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5-11-03 a la(s) 09.03.24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3" y="1899811"/>
            <a:ext cx="3057409" cy="38587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3053" y="979863"/>
            <a:ext cx="313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smtClean="0"/>
              <a:t>678,000 Trasplantes Renales</a:t>
            </a:r>
          </a:p>
          <a:p>
            <a:r>
              <a:rPr lang="es-MX" sz="1600" b="1" smtClean="0"/>
              <a:t>2,522,000 Pacientes en Diálisis</a:t>
            </a:r>
          </a:p>
          <a:p>
            <a:r>
              <a:rPr lang="es-MX" sz="1600" b="1" smtClean="0"/>
              <a:t>TOTAL: 3,200,000 pacientes</a:t>
            </a:r>
            <a:endParaRPr lang="es-MX" sz="1600" b="1"/>
          </a:p>
        </p:txBody>
      </p:sp>
      <p:pic>
        <p:nvPicPr>
          <p:cNvPr id="6" name="Imagen 5" descr="Captura de pantalla 2015-11-06 a la(s) 19.3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270" y="6150471"/>
            <a:ext cx="527189" cy="59348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6628" y="6413495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ESRD Patients in </a:t>
            </a:r>
            <a:r>
              <a:rPr lang="en-US" sz="1600" dirty="0" smtClean="0"/>
              <a:t>2013, A </a:t>
            </a:r>
            <a:r>
              <a:rPr lang="en-US" sz="1600" dirty="0"/>
              <a:t>Global </a:t>
            </a:r>
            <a:r>
              <a:rPr lang="en-US" sz="1600" dirty="0" smtClean="0"/>
              <a:t>Perspective FMC</a:t>
            </a:r>
            <a:endParaRPr lang="en-US" sz="16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57250" y="61682"/>
            <a:ext cx="6923288" cy="664994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s-MX" sz="2000" b="1" dirty="0">
                <a:solidFill>
                  <a:srgbClr val="000000"/>
                </a:solidFill>
              </a:rPr>
              <a:t>Terapia de Reemplazo Renal (2013): </a:t>
            </a:r>
            <a:r>
              <a:rPr lang="es-MX" sz="2000" b="1" dirty="0" smtClean="0">
                <a:solidFill>
                  <a:srgbClr val="000000"/>
                </a:solidFill>
              </a:rPr>
              <a:t>Los Números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11" name="Imagen 10" descr="Captura de pantalla 2016-08-02 a las 9.00.56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pic>
        <p:nvPicPr>
          <p:cNvPr id="5" name="Imagen 4" descr="rmmj-6-3-e0029-g0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15" y="2017201"/>
            <a:ext cx="4878054" cy="353238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74134" y="863333"/>
            <a:ext cx="3830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Disminución en la mortalidad por enfermedad coronaria a lo largo del tiempo: 44 % se debe a reducción de factores de riesgo</a:t>
            </a:r>
            <a:endParaRPr lang="es-MX" sz="1600" b="1" dirty="0"/>
          </a:p>
        </p:txBody>
      </p:sp>
      <p:pic>
        <p:nvPicPr>
          <p:cNvPr id="13" name="Imagen 12" descr="Captura de pantalla 2015-11-06 a la(s) 19.3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8" y="70935"/>
            <a:ext cx="622311" cy="700566"/>
          </a:xfrm>
          <a:prstGeom prst="rect">
            <a:avLst/>
          </a:prstGeom>
        </p:spPr>
      </p:pic>
      <p:pic>
        <p:nvPicPr>
          <p:cNvPr id="14" name="Picture 76" descr="pic1biomedicas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74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504056445"/>
              </p:ext>
            </p:extLst>
          </p:nvPr>
        </p:nvGraphicFramePr>
        <p:xfrm>
          <a:off x="666750" y="1397000"/>
          <a:ext cx="76835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6628" y="6413495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ESRD Patients in </a:t>
            </a:r>
            <a:r>
              <a:rPr lang="en-US" sz="1600" dirty="0" smtClean="0"/>
              <a:t>2013, A </a:t>
            </a:r>
            <a:r>
              <a:rPr lang="en-US" sz="1600" dirty="0"/>
              <a:t>Global </a:t>
            </a:r>
            <a:r>
              <a:rPr lang="en-US" sz="1600" dirty="0" smtClean="0"/>
              <a:t>Perspective FMC</a:t>
            </a:r>
            <a:endParaRPr lang="en-US" sz="16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50" y="61681"/>
            <a:ext cx="6955308" cy="1114524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40000"/>
              </a:lnSpc>
              <a:defRPr/>
            </a:pPr>
            <a:r>
              <a:rPr lang="es-MX" sz="2000" b="1" dirty="0">
                <a:solidFill>
                  <a:srgbClr val="000000"/>
                </a:solidFill>
              </a:rPr>
              <a:t>Crecimiento de la ERC y de la TRR (2013)</a:t>
            </a:r>
          </a:p>
          <a:p>
            <a:pPr algn="ctr" eaLnBrk="0" hangingPunct="0">
              <a:lnSpc>
                <a:spcPct val="140000"/>
              </a:lnSpc>
              <a:defRPr/>
            </a:pPr>
            <a:r>
              <a:rPr lang="es-MX" sz="2000" b="1" dirty="0">
                <a:solidFill>
                  <a:srgbClr val="000000"/>
                </a:solidFill>
              </a:rPr>
              <a:t>Comparación con tasa de crecimiento de la población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9" name="Imagen 8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pic>
        <p:nvPicPr>
          <p:cNvPr id="10" name="Imagen 9" descr="Captura de pantalla 2015-11-06 a la(s) 19.3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8" y="70935"/>
            <a:ext cx="622311" cy="700566"/>
          </a:xfrm>
          <a:prstGeom prst="rect">
            <a:avLst/>
          </a:prstGeom>
        </p:spPr>
      </p:pic>
      <p:pic>
        <p:nvPicPr>
          <p:cNvPr id="11" name="Picture 76" descr="pic1biomedicas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74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7250" y="61681"/>
            <a:ext cx="7051364" cy="664995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s-MX" sz="2000" b="1" dirty="0" smtClean="0">
                <a:solidFill>
                  <a:srgbClr val="000000"/>
                </a:solidFill>
              </a:rPr>
              <a:t>Mortalidad Global (ambos sexos, todas las edades) secundaria a Enfermedad Renal Crónica en el Mundo  (2015)</a:t>
            </a:r>
            <a:endParaRPr lang="es-ES" sz="2000" b="1" dirty="0">
              <a:solidFill>
                <a:srgbClr val="000000"/>
              </a:solidFill>
            </a:endParaRPr>
          </a:p>
        </p:txBody>
      </p:sp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10586" y="6354450"/>
            <a:ext cx="719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/>
              </a:rPr>
              <a:t>http://vizhub.healthdata.org/gbd-compare</a:t>
            </a:r>
            <a:r>
              <a:rPr lang="es-ES" dirty="0" smtClean="0">
                <a:hlinkClick r:id="rId3"/>
              </a:rPr>
              <a:t>/</a:t>
            </a:r>
            <a:r>
              <a:rPr lang="es-ES" dirty="0" smtClean="0"/>
              <a:t>      consultado Febrero 7, 2017</a:t>
            </a:r>
            <a:endParaRPr lang="es-ES" dirty="0"/>
          </a:p>
        </p:txBody>
      </p:sp>
      <p:pic>
        <p:nvPicPr>
          <p:cNvPr id="8" name="Imagen 7" descr="Captura de pantalla 2017-02-07 a las 10.15.54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842784"/>
            <a:ext cx="8841247" cy="5571427"/>
          </a:xfrm>
          <a:prstGeom prst="rect">
            <a:avLst/>
          </a:prstGeom>
        </p:spPr>
      </p:pic>
      <p:pic>
        <p:nvPicPr>
          <p:cNvPr id="9" name="Imagen 8" descr="Captura de pantalla 2015-11-06 a la(s) 19.31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8" y="70935"/>
            <a:ext cx="622311" cy="700566"/>
          </a:xfrm>
          <a:prstGeom prst="rect">
            <a:avLst/>
          </a:prstGeom>
        </p:spPr>
      </p:pic>
      <p:pic>
        <p:nvPicPr>
          <p:cNvPr id="10" name="Picture 76" descr="pic1biomedicas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74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2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8097"/>
              </p:ext>
            </p:extLst>
          </p:nvPr>
        </p:nvGraphicFramePr>
        <p:xfrm>
          <a:off x="355600" y="1109136"/>
          <a:ext cx="8432800" cy="4878218"/>
        </p:xfrm>
        <a:graphic>
          <a:graphicData uri="http://schemas.openxmlformats.org/drawingml/2006/table">
            <a:tbl>
              <a:tblPr/>
              <a:tblGrid>
                <a:gridCol w="2568576"/>
                <a:gridCol w="902188"/>
                <a:gridCol w="1147348"/>
                <a:gridCol w="1314057"/>
                <a:gridCol w="1314057"/>
                <a:gridCol w="1186574"/>
              </a:tblGrid>
              <a:tr h="7704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Countries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ranked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by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Dialysis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Population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Population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Millions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of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World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Population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Dialysis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patients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Thousands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 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of Total 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Dialysis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Patients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Prevalence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Dialysis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pmp</a:t>
                      </a:r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USA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452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1,420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1,352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Japan</a:t>
                      </a:r>
                      <a:endParaRPr lang="es-E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2,500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Brazil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575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1" i="0" u="none" strike="noStrike" dirty="0" err="1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Mexico</a:t>
                      </a:r>
                      <a:endParaRPr lang="es-ES" sz="24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820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Countries 6 to 15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1,769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Countries 16 to 150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3039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Countries 151-</a:t>
                      </a:r>
                      <a:r>
                        <a:rPr lang="en-US" sz="20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5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Global 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7,108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2,522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10614" marR="10614" marT="106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57250" y="61682"/>
            <a:ext cx="6955308" cy="664994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Terapia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Reemplazo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 Renal: El </a:t>
            </a:r>
            <a:r>
              <a:rPr lang="en-US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escenario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 del </a:t>
            </a:r>
            <a:r>
              <a:rPr lang="en-US" sz="2000" dirty="0" err="1" smtClean="0">
                <a:solidFill>
                  <a:schemeClr val="tx1"/>
                </a:solidFill>
                <a:latin typeface="Helvetica"/>
                <a:cs typeface="Helvetica"/>
              </a:rPr>
              <a:t>año</a:t>
            </a:r>
            <a:r>
              <a:rPr lang="en-US" sz="2000" dirty="0" smtClean="0">
                <a:solidFill>
                  <a:schemeClr val="tx1"/>
                </a:solidFill>
                <a:latin typeface="Helvetica"/>
                <a:cs typeface="Helvetica"/>
              </a:rPr>
              <a:t> 2014</a:t>
            </a:r>
            <a:endParaRPr lang="es-ES" sz="2000" dirty="0">
              <a:solidFill>
                <a:schemeClr val="tx1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pic>
        <p:nvPicPr>
          <p:cNvPr id="8" name="Imagen 7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8750" y="6405197"/>
            <a:ext cx="424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ESRD Patients in </a:t>
            </a:r>
            <a:r>
              <a:rPr lang="en-US" sz="1600" dirty="0" smtClean="0"/>
              <a:t>2014, A </a:t>
            </a:r>
            <a:r>
              <a:rPr lang="en-US" sz="1600" dirty="0"/>
              <a:t>Global </a:t>
            </a:r>
            <a:r>
              <a:rPr lang="en-US" sz="1600" dirty="0" smtClean="0"/>
              <a:t>Perspective FMC</a:t>
            </a:r>
            <a:endParaRPr lang="en-US" sz="1600" dirty="0"/>
          </a:p>
        </p:txBody>
      </p:sp>
      <p:pic>
        <p:nvPicPr>
          <p:cNvPr id="10" name="Imagen 9" descr="Captura de pantalla 2015-11-06 a la(s) 19.3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8" y="70935"/>
            <a:ext cx="622311" cy="700566"/>
          </a:xfrm>
          <a:prstGeom prst="rect">
            <a:avLst/>
          </a:prstGeom>
        </p:spPr>
      </p:pic>
      <p:pic>
        <p:nvPicPr>
          <p:cNvPr id="11" name="Picture 76" descr="pic1biomedicas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74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5-16 a las 15.59.1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301"/>
            <a:ext cx="9144000" cy="5058921"/>
          </a:xfrm>
          <a:prstGeom prst="rect">
            <a:avLst/>
          </a:prstGeom>
        </p:spPr>
      </p:pic>
      <p:pic>
        <p:nvPicPr>
          <p:cNvPr id="3" name="Imagen 2" descr="Captura de pantalla 2014-03-02 a la(s) 20.47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0" y="5702256"/>
            <a:ext cx="4354017" cy="3720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43555" y="98436"/>
            <a:ext cx="6080085" cy="52322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s-ES" sz="2800" dirty="0" smtClean="0"/>
              <a:t>ERC secundaria a Diabetes en el Mundo</a:t>
            </a:r>
            <a:endParaRPr lang="es-E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700027" y="6472610"/>
            <a:ext cx="33102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http://</a:t>
            </a:r>
            <a:r>
              <a:rPr lang="es-ES" sz="1100" dirty="0" err="1"/>
              <a:t>www.healthdata.org</a:t>
            </a:r>
            <a:r>
              <a:rPr lang="es-ES" sz="1100" dirty="0"/>
              <a:t>/</a:t>
            </a:r>
            <a:r>
              <a:rPr lang="es-ES" sz="1100" dirty="0" err="1"/>
              <a:t>results</a:t>
            </a:r>
            <a:r>
              <a:rPr lang="es-ES" sz="1100" dirty="0"/>
              <a:t>/data-</a:t>
            </a:r>
            <a:r>
              <a:rPr lang="es-ES" sz="1100" dirty="0" err="1"/>
              <a:t>visualizations</a:t>
            </a:r>
            <a:endParaRPr lang="es-ES" sz="1100" dirty="0"/>
          </a:p>
        </p:txBody>
      </p:sp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pic>
        <p:nvPicPr>
          <p:cNvPr id="8" name="Imagen 7" descr="Captura de pantalla 2015-11-06 a la(s) 19.31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38" y="70935"/>
            <a:ext cx="622311" cy="700566"/>
          </a:xfrm>
          <a:prstGeom prst="rect">
            <a:avLst/>
          </a:prstGeom>
        </p:spPr>
      </p:pic>
      <p:pic>
        <p:nvPicPr>
          <p:cNvPr id="9" name="Picture 76" descr="pic1biomedicas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74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0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54" y="52400"/>
            <a:ext cx="7323565" cy="70181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s-MX" sz="2400" dirty="0" smtClean="0">
                <a:solidFill>
                  <a:srgbClr val="000000"/>
                </a:solidFill>
              </a:rPr>
              <a:t>México tiene el Primer Lugar en Años de Vida Saludable Perdidos debido a Nefropatía Diabética en el Mundo</a:t>
            </a:r>
            <a:endParaRPr lang="es-MX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6023715"/>
            <a:ext cx="4875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solidFill>
                  <a:srgbClr val="2F2B20"/>
                </a:solidFill>
                <a:latin typeface="Calibri" panose="020F0502020204030204" pitchFamily="34" charset="0"/>
              </a:rPr>
              <a:t>Fuente: </a:t>
            </a:r>
            <a:r>
              <a:rPr lang="es-MX" sz="1100" b="1" dirty="0">
                <a:solidFill>
                  <a:srgbClr val="2F2B20"/>
                </a:solidFill>
                <a:latin typeface="Calibri" panose="020F0502020204030204" pitchFamily="34" charset="0"/>
                <a:hlinkClick r:id="rId2"/>
              </a:rPr>
              <a:t>http://models.ihme.washington.edu/gbd-compare/</a:t>
            </a:r>
            <a:r>
              <a:rPr lang="es-MX" sz="1100" b="1" dirty="0">
                <a:solidFill>
                  <a:srgbClr val="2F2B20"/>
                </a:solidFill>
                <a:latin typeface="Calibri" panose="020F0502020204030204" pitchFamily="34" charset="0"/>
              </a:rPr>
              <a:t>  </a:t>
            </a:r>
            <a:r>
              <a:rPr lang="es-MX" sz="1100" b="1" dirty="0" smtClean="0">
                <a:solidFill>
                  <a:srgbClr val="2F2B20"/>
                </a:solidFill>
                <a:latin typeface="Calibri" panose="020F0502020204030204" pitchFamily="34" charset="0"/>
              </a:rPr>
              <a:t>Preliminary results</a:t>
            </a:r>
            <a:endParaRPr lang="es-MX" sz="1100" b="1" dirty="0">
              <a:solidFill>
                <a:srgbClr val="2F2B2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20" y="1598052"/>
            <a:ext cx="4523073" cy="3423010"/>
            <a:chOff x="1143000" y="1988841"/>
            <a:chExt cx="3631593" cy="2752235"/>
          </a:xfrm>
        </p:grpSpPr>
        <p:grpSp>
          <p:nvGrpSpPr>
            <p:cNvPr id="22" name="Group 21"/>
            <p:cNvGrpSpPr/>
            <p:nvPr/>
          </p:nvGrpSpPr>
          <p:grpSpPr>
            <a:xfrm>
              <a:off x="1143000" y="1988841"/>
              <a:ext cx="3631593" cy="2752235"/>
              <a:chOff x="0" y="1628801"/>
              <a:chExt cx="4644009" cy="315441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1628801"/>
                <a:ext cx="4644009" cy="2925041"/>
                <a:chOff x="0" y="1628801"/>
                <a:chExt cx="4644009" cy="2925041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628801"/>
                  <a:ext cx="4644009" cy="2376264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" y="4077072"/>
                  <a:ext cx="4499992" cy="476770"/>
                </a:xfrm>
                <a:prstGeom prst="rect">
                  <a:avLst/>
                </a:prstGeom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584956" y="2636912"/>
                <a:ext cx="430888" cy="198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52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880.5</a:t>
                </a:r>
                <a:endParaRPr lang="es-MX" sz="450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23523" y="2780928"/>
                <a:ext cx="436109" cy="19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52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607.5</a:t>
                </a:r>
                <a:endParaRPr lang="es-MX" sz="450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03648" y="3141548"/>
                <a:ext cx="436109" cy="198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525" b="1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205.0</a:t>
                </a:r>
                <a:endParaRPr lang="es-MX" sz="450" b="1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59632" y="4581128"/>
                <a:ext cx="1916072" cy="202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825" dirty="0" smtClean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HY of Life Lost  per 100,000 inhabitants</a:t>
                </a:r>
                <a:endParaRPr lang="es-MX" sz="825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219649" y="2834935"/>
              <a:ext cx="3262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525" b="1" dirty="0">
                  <a:solidFill>
                    <a:srgbClr val="2F2B20"/>
                  </a:solidFill>
                  <a:latin typeface="Calibri" panose="020F0502020204030204" pitchFamily="34" charset="0"/>
                </a:rPr>
                <a:t>419.0</a:t>
              </a:r>
              <a:endParaRPr lang="es-MX" sz="450" b="1" dirty="0">
                <a:solidFill>
                  <a:srgbClr val="2F2B2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6041717"/>
            <a:ext cx="566682" cy="182577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4932040" y="1559219"/>
            <a:ext cx="3829854" cy="4196209"/>
            <a:chOff x="4932040" y="1559219"/>
            <a:chExt cx="3829854" cy="4196209"/>
          </a:xfrm>
        </p:grpSpPr>
        <p:grpSp>
          <p:nvGrpSpPr>
            <p:cNvPr id="43" name="Group 42"/>
            <p:cNvGrpSpPr/>
            <p:nvPr/>
          </p:nvGrpSpPr>
          <p:grpSpPr>
            <a:xfrm>
              <a:off x="4932040" y="1559219"/>
              <a:ext cx="3829854" cy="3485419"/>
              <a:chOff x="4842124" y="1490304"/>
              <a:chExt cx="4301875" cy="373889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2124" y="1490304"/>
                <a:ext cx="4301875" cy="373889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460432" y="1772816"/>
                <a:ext cx="56468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Puebla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172400" y="3054152"/>
                <a:ext cx="581784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Sinaloa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582047" y="3558208"/>
                <a:ext cx="72498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Costa Rica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011174" y="3789040"/>
                <a:ext cx="423820" cy="210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 smtClean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Brazil</a:t>
                </a:r>
                <a:endParaRPr lang="es-MX" sz="675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731997" y="3284984"/>
                <a:ext cx="701840" cy="210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 smtClean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Saudi Arabia</a:t>
                </a:r>
                <a:endParaRPr lang="es-MX" sz="675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33476" y="2262064"/>
                <a:ext cx="538730" cy="210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 smtClean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MEXICO</a:t>
                </a:r>
                <a:endParaRPr lang="es-MX" sz="675" dirty="0">
                  <a:solidFill>
                    <a:srgbClr val="2F2B2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06503" y="2852936"/>
                <a:ext cx="733849" cy="26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Nicaragua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73436" y="2550096"/>
                <a:ext cx="660865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675" dirty="0">
                    <a:solidFill>
                      <a:srgbClr val="2F2B20"/>
                    </a:solidFill>
                    <a:latin typeface="Calibri" panose="020F0502020204030204" pitchFamily="34" charset="0"/>
                  </a:rPr>
                  <a:t>Mauricio</a:t>
                </a:r>
              </a:p>
            </p:txBody>
          </p:sp>
        </p:grpSp>
        <p:sp>
          <p:nvSpPr>
            <p:cNvPr id="6" name="Elipse 5"/>
            <p:cNvSpPr/>
            <p:nvPr/>
          </p:nvSpPr>
          <p:spPr>
            <a:xfrm>
              <a:off x="5148064" y="5159619"/>
              <a:ext cx="144016" cy="144016"/>
            </a:xfrm>
            <a:prstGeom prst="ellipse">
              <a:avLst/>
            </a:prstGeom>
            <a:solidFill>
              <a:srgbClr val="5A94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>
                <a:solidFill>
                  <a:srgbClr val="5A94D1"/>
                </a:solidFill>
              </a:endParaRPr>
            </a:p>
          </p:txBody>
        </p:sp>
        <p:sp>
          <p:nvSpPr>
            <p:cNvPr id="26" name="Elipse 25"/>
            <p:cNvSpPr/>
            <p:nvPr/>
          </p:nvSpPr>
          <p:spPr>
            <a:xfrm>
              <a:off x="6516216" y="5159619"/>
              <a:ext cx="144016" cy="144016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>
                <a:solidFill>
                  <a:srgbClr val="5A94D1"/>
                </a:solidFill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5148064" y="5519659"/>
              <a:ext cx="144016" cy="1440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>
                <a:solidFill>
                  <a:srgbClr val="5A94D1"/>
                </a:solidFill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>
              <a:off x="6516216" y="5519659"/>
              <a:ext cx="144016" cy="144016"/>
            </a:xfrm>
            <a:prstGeom prst="ellipse">
              <a:avLst/>
            </a:prstGeom>
            <a:solidFill>
              <a:srgbClr val="FFAD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b="1">
                <a:solidFill>
                  <a:srgbClr val="5A94D1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508104" y="4511547"/>
              <a:ext cx="32403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600" b="1" dirty="0" err="1" smtClean="0">
                  <a:solidFill>
                    <a:srgbClr val="2F2B20"/>
                  </a:solidFill>
                </a:rPr>
                <a:t>Countries</a:t>
              </a:r>
              <a:r>
                <a:rPr lang="es-ES" sz="1600" b="1" dirty="0" smtClean="0">
                  <a:solidFill>
                    <a:srgbClr val="2F2B20"/>
                  </a:solidFill>
                </a:rPr>
                <a:t>, </a:t>
              </a:r>
              <a:r>
                <a:rPr lang="es-ES" sz="1600" b="1" dirty="0" err="1" smtClean="0">
                  <a:solidFill>
                    <a:srgbClr val="2F2B20"/>
                  </a:solidFill>
                </a:rPr>
                <a:t>provinces</a:t>
              </a:r>
              <a:r>
                <a:rPr lang="es-ES" sz="1600" b="1" dirty="0" smtClean="0">
                  <a:solidFill>
                    <a:srgbClr val="2F2B20"/>
                  </a:solidFill>
                </a:rPr>
                <a:t> and </a:t>
              </a:r>
              <a:r>
                <a:rPr lang="es-ES" sz="1600" b="1" dirty="0" err="1" smtClean="0">
                  <a:solidFill>
                    <a:srgbClr val="2F2B20"/>
                  </a:solidFill>
                </a:rPr>
                <a:t>states</a:t>
              </a:r>
              <a:endParaRPr lang="es-ES" sz="1600" b="1" dirty="0">
                <a:solidFill>
                  <a:srgbClr val="2F2B20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292080" y="5087611"/>
              <a:ext cx="6687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2F2B20"/>
                  </a:solidFill>
                </a:rPr>
                <a:t>Global</a:t>
              </a:r>
              <a:endParaRPr lang="es-ES" sz="1400" b="1" dirty="0">
                <a:solidFill>
                  <a:srgbClr val="2F2B20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876256" y="5087611"/>
              <a:ext cx="641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2F2B20"/>
                  </a:solidFill>
                </a:rPr>
                <a:t>China</a:t>
              </a:r>
              <a:endParaRPr lang="es-ES" sz="1400" b="1" dirty="0">
                <a:solidFill>
                  <a:srgbClr val="2F2B20"/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337229" y="5447651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2F2B20"/>
                  </a:solidFill>
                </a:rPr>
                <a:t>Reino Unido</a:t>
              </a:r>
              <a:endParaRPr lang="es-ES" sz="1400" b="1" dirty="0">
                <a:solidFill>
                  <a:srgbClr val="2F2B20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6948264" y="5375643"/>
              <a:ext cx="1497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err="1" smtClean="0">
                  <a:solidFill>
                    <a:srgbClr val="2F2B20"/>
                  </a:solidFill>
                </a:rPr>
                <a:t>Mexico</a:t>
              </a:r>
              <a:r>
                <a:rPr lang="es-ES" sz="1400" b="1" dirty="0" smtClean="0">
                  <a:solidFill>
                    <a:srgbClr val="2F2B20"/>
                  </a:solidFill>
                </a:rPr>
                <a:t>  (Estados)</a:t>
              </a:r>
              <a:endParaRPr lang="es-ES" sz="1400" b="1" dirty="0">
                <a:solidFill>
                  <a:srgbClr val="2F2B20"/>
                </a:solidFill>
              </a:endParaRPr>
            </a:p>
          </p:txBody>
        </p:sp>
      </p:grpSp>
      <p:pic>
        <p:nvPicPr>
          <p:cNvPr id="44" name="Imagen 43" descr="Captura de pantalla 2016-08-02 a las 9.00.56 p.m.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4382"/>
            <a:ext cx="584200" cy="664994"/>
          </a:xfrm>
          <a:prstGeom prst="rect">
            <a:avLst/>
          </a:prstGeom>
        </p:spPr>
      </p:pic>
      <p:pic>
        <p:nvPicPr>
          <p:cNvPr id="45" name="Imagen 44" descr="Captura de pantalla 2015-11-06 a la(s) 19.31.4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49" y="70935"/>
            <a:ext cx="622311" cy="700566"/>
          </a:xfrm>
          <a:prstGeom prst="rect">
            <a:avLst/>
          </a:prstGeom>
        </p:spPr>
      </p:pic>
      <p:pic>
        <p:nvPicPr>
          <p:cNvPr id="46" name="Picture 76" descr="pic1biomedicas.jp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85" y="74382"/>
            <a:ext cx="461965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48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9589</TotalTime>
  <Words>1109</Words>
  <Application>Microsoft Macintosh PowerPoint</Application>
  <PresentationFormat>Presentación en pantalla (4:3)</PresentationFormat>
  <Paragraphs>139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Tema de Office</vt:lpstr>
      <vt:lpstr>1_Tema de Office</vt:lpstr>
      <vt:lpstr>Prism Project</vt:lpstr>
      <vt:lpstr>Presentación de PowerPoint</vt:lpstr>
      <vt:lpstr>Presentación de PowerPoint</vt:lpstr>
      <vt:lpstr>Trasplante Renal Una historia de éxito de más de 60 años de éxito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México tiene el Primer Lugar en Años de Vida Saludable Perdidos debido a Nefropatía Diabética en el Mundo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 Correa Rotter</dc:creator>
  <cp:lastModifiedBy>Gerardo Gamba</cp:lastModifiedBy>
  <cp:revision>230</cp:revision>
  <dcterms:created xsi:type="dcterms:W3CDTF">2012-02-01T03:13:47Z</dcterms:created>
  <dcterms:modified xsi:type="dcterms:W3CDTF">2017-02-08T22:58:41Z</dcterms:modified>
</cp:coreProperties>
</file>