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53" r:id="rId3"/>
    <p:sldId id="318" r:id="rId4"/>
    <p:sldId id="319" r:id="rId5"/>
    <p:sldId id="322" r:id="rId6"/>
    <p:sldId id="323" r:id="rId7"/>
    <p:sldId id="324" r:id="rId8"/>
    <p:sldId id="307" r:id="rId9"/>
    <p:sldId id="310" r:id="rId10"/>
    <p:sldId id="348" r:id="rId11"/>
    <p:sldId id="304" r:id="rId12"/>
    <p:sldId id="306" r:id="rId13"/>
    <p:sldId id="308" r:id="rId14"/>
    <p:sldId id="309" r:id="rId15"/>
    <p:sldId id="349" r:id="rId16"/>
    <p:sldId id="328" r:id="rId17"/>
    <p:sldId id="333" r:id="rId18"/>
    <p:sldId id="326" r:id="rId19"/>
  </p:sldIdLst>
  <p:sldSz cx="10080625" cy="7740650"/>
  <p:notesSz cx="7010400" cy="9296400"/>
  <p:defaultTextStyle>
    <a:defPPr>
      <a:defRPr lang="es-MX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2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5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1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064" y="-96"/>
      </p:cViewPr>
      <p:guideLst>
        <p:guide orient="horz" pos="2438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es-MX" sz="1400" b="1" dirty="0" smtClean="0"/>
              <a:t>Sistema Nacional de Investigadores</a:t>
            </a:r>
          </a:p>
          <a:p>
            <a:pPr>
              <a:defRPr sz="1400" b="1"/>
            </a:pPr>
            <a:r>
              <a:rPr lang="es-MX" sz="1400" b="1" dirty="0" smtClean="0"/>
              <a:t>INVESTIGADORES </a:t>
            </a:r>
            <a:r>
              <a:rPr lang="es-MX" sz="1400" b="1" dirty="0"/>
              <a:t>POR AREA DEL CONOCIMIENTO</a:t>
            </a:r>
          </a:p>
          <a:p>
            <a:pPr>
              <a:defRPr sz="1400" b="1"/>
            </a:pPr>
            <a:r>
              <a:rPr lang="es-MX" sz="1400" b="1" dirty="0"/>
              <a:t>2016</a:t>
            </a:r>
          </a:p>
        </c:rich>
      </c:tx>
      <c:layout>
        <c:manualLayout>
          <c:xMode val="edge"/>
          <c:yMode val="edge"/>
          <c:x val="0.277182396133895"/>
          <c:y val="0.011449275427646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765167481849"/>
          <c:y val="0.139742793708562"/>
          <c:w val="0.61856646843591"/>
          <c:h val="0.852799516064706"/>
        </c:manualLayout>
      </c:layout>
      <c:radarChart>
        <c:radarStyle val="marker"/>
        <c:varyColors val="0"/>
        <c:ser>
          <c:idx val="0"/>
          <c:order val="0"/>
          <c:tx>
            <c:strRef>
              <c:f>Centros!$A$69</c:f>
              <c:strCache>
                <c:ptCount val="1"/>
                <c:pt idx="0">
                  <c:v>CCONACYT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425518345582824"/>
                  <c:y val="0.0625438557611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9617225278401"/>
                  <c:y val="0.0080701749369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20095695991116"/>
                  <c:y val="-0.0706140306981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410845299183416"/>
                  <c:y val="-0.0363157872161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64114835189339"/>
                  <c:y val="0.00807017493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293460927988154"/>
                  <c:y val="0.0544736808242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Centros!$B$68:$H$68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Centros!$B$69:$H$69</c:f>
              <c:numCache>
                <c:formatCode>General</c:formatCode>
                <c:ptCount val="7"/>
                <c:pt idx="0">
                  <c:v>412.0</c:v>
                </c:pt>
                <c:pt idx="1">
                  <c:v>373.0</c:v>
                </c:pt>
                <c:pt idx="2">
                  <c:v>29.0</c:v>
                </c:pt>
                <c:pt idx="3">
                  <c:v>230.0</c:v>
                </c:pt>
                <c:pt idx="4">
                  <c:v>335.0</c:v>
                </c:pt>
                <c:pt idx="5">
                  <c:v>298.0</c:v>
                </c:pt>
                <c:pt idx="6">
                  <c:v>347.0</c:v>
                </c:pt>
              </c:numCache>
            </c:numRef>
          </c:val>
        </c:ser>
        <c:ser>
          <c:idx val="1"/>
          <c:order val="1"/>
          <c:tx>
            <c:strRef>
              <c:f>Centros!$A$70</c:f>
              <c:strCache>
                <c:ptCount val="1"/>
                <c:pt idx="0">
                  <c:v>CCINSHAE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0.0234768742390523"/>
                  <c:y val="0.0181578936080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86921855976309"/>
                  <c:y val="0.0484210496215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54572132811636"/>
                  <c:y val="0.0282578446310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08133974387562"/>
                  <c:y val="-0.0242105248107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9346092798816"/>
                  <c:y val="-0.0201754373423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146730463994072"/>
                  <c:y val="-0.0161403498738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440191391982226"/>
                  <c:y val="-7.397574901434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Centros!$B$68:$H$68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Centros!$B$70:$H$70</c:f>
              <c:numCache>
                <c:formatCode>General</c:formatCode>
                <c:ptCount val="7"/>
                <c:pt idx="0">
                  <c:v>8.0</c:v>
                </c:pt>
                <c:pt idx="1">
                  <c:v>223.0</c:v>
                </c:pt>
                <c:pt idx="2">
                  <c:v>906.0</c:v>
                </c:pt>
                <c:pt idx="3">
                  <c:v>50.0</c:v>
                </c:pt>
                <c:pt idx="4">
                  <c:v>10.0</c:v>
                </c:pt>
                <c:pt idx="5">
                  <c:v>4.0</c:v>
                </c:pt>
                <c:pt idx="6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806776"/>
        <c:axId val="-2089793208"/>
      </c:radarChart>
      <c:catAx>
        <c:axId val="-2094806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s-ES"/>
          </a:p>
        </c:txPr>
        <c:crossAx val="-2089793208"/>
        <c:crosses val="autoZero"/>
        <c:auto val="1"/>
        <c:lblAlgn val="ctr"/>
        <c:lblOffset val="100"/>
        <c:noMultiLvlLbl val="0"/>
      </c:catAx>
      <c:valAx>
        <c:axId val="-2089793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-209480677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dirty="0"/>
              <a:t>Artículos</a:t>
            </a:r>
            <a:r>
              <a:rPr lang="es-MX" b="1" baseline="0" dirty="0"/>
              <a:t> </a:t>
            </a:r>
            <a:r>
              <a:rPr lang="es-MX" b="1" baseline="0" dirty="0" smtClean="0"/>
              <a:t>Científicos </a:t>
            </a:r>
            <a:r>
              <a:rPr lang="es-MX" b="1" baseline="0" dirty="0"/>
              <a:t>de Impacto Alto</a:t>
            </a: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baseline="0" dirty="0" smtClean="0"/>
              <a:t>CCINSHAE </a:t>
            </a:r>
            <a:r>
              <a:rPr lang="es-MX" b="1" baseline="0" dirty="0"/>
              <a:t>- </a:t>
            </a:r>
            <a:r>
              <a:rPr lang="es-MX" b="1" baseline="0" dirty="0" smtClean="0"/>
              <a:t>CCONACYT</a:t>
            </a:r>
            <a:endParaRPr lang="es-MX" b="1" baseline="0" dirty="0"/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baseline="0" dirty="0"/>
              <a:t>2015</a:t>
            </a:r>
            <a:endParaRPr lang="es-MX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Concentrado!$H$56</c:f>
              <c:strCache>
                <c:ptCount val="1"/>
                <c:pt idx="0">
                  <c:v>CCINSHAE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Concentrado!$I$55:$M$55</c:f>
              <c:strCache>
                <c:ptCount val="5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</c:strCache>
            </c:strRef>
          </c:cat>
          <c:val>
            <c:numRef>
              <c:f>Concentrado!$I$56:$M$56</c:f>
              <c:numCache>
                <c:formatCode>General</c:formatCode>
                <c:ptCount val="5"/>
                <c:pt idx="0">
                  <c:v>924.0</c:v>
                </c:pt>
                <c:pt idx="1">
                  <c:v>545.0</c:v>
                </c:pt>
                <c:pt idx="2">
                  <c:v>51.0</c:v>
                </c:pt>
                <c:pt idx="3">
                  <c:v>45.0</c:v>
                </c:pt>
                <c:pt idx="4">
                  <c:v>46.0</c:v>
                </c:pt>
              </c:numCache>
            </c:numRef>
          </c:val>
        </c:ser>
        <c:ser>
          <c:idx val="1"/>
          <c:order val="1"/>
          <c:tx>
            <c:strRef>
              <c:f>Concentrado!$H$57</c:f>
              <c:strCache>
                <c:ptCount val="1"/>
                <c:pt idx="0">
                  <c:v>CCONACYT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Concentrado!$I$55:$M$55</c:f>
              <c:strCache>
                <c:ptCount val="5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</c:strCache>
            </c:strRef>
          </c:cat>
          <c:val>
            <c:numRef>
              <c:f>Concentrado!$I$57:$M$57</c:f>
              <c:numCache>
                <c:formatCode>General</c:formatCode>
                <c:ptCount val="5"/>
                <c:pt idx="0">
                  <c:v>1083.0</c:v>
                </c:pt>
                <c:pt idx="1">
                  <c:v>356.0</c:v>
                </c:pt>
                <c:pt idx="2">
                  <c:v>16.0</c:v>
                </c:pt>
                <c:pt idx="3">
                  <c:v>16.0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94981864"/>
        <c:axId val="-2088867848"/>
      </c:barChart>
      <c:catAx>
        <c:axId val="-2094981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2088867848"/>
        <c:crosses val="autoZero"/>
        <c:auto val="1"/>
        <c:lblAlgn val="ctr"/>
        <c:lblOffset val="100"/>
        <c:noMultiLvlLbl val="0"/>
      </c:catAx>
      <c:valAx>
        <c:axId val="-2088867848"/>
        <c:scaling>
          <c:orientation val="minMax"/>
          <c:max val="1100.0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2094981864"/>
        <c:crosses val="autoZero"/>
        <c:crossBetween val="between"/>
      </c:valAx>
      <c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1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baseline="0" dirty="0" smtClean="0"/>
              <a:t>Investigadores CCINSHAE con índi</a:t>
            </a:r>
            <a:r>
              <a:rPr lang="es-MX" b="1" dirty="0" smtClean="0"/>
              <a:t>ce</a:t>
            </a:r>
            <a:r>
              <a:rPr lang="es-MX" b="1" baseline="0" dirty="0" smtClean="0"/>
              <a:t> con "H“</a:t>
            </a:r>
          </a:p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baseline="0" dirty="0" smtClean="0"/>
              <a:t>2016</a:t>
            </a:r>
            <a:endParaRPr lang="es-MX" b="1" dirty="0"/>
          </a:p>
        </c:rich>
      </c:tx>
      <c:layout>
        <c:manualLayout>
          <c:xMode val="edge"/>
          <c:yMode val="edge"/>
          <c:x val="0.30992695372504"/>
          <c:y val="0.019353371845019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'H1'!$A$1:$A$45</c:f>
              <c:numCache>
                <c:formatCode>General</c:formatCode>
                <c:ptCount val="4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40.0</c:v>
                </c:pt>
                <c:pt idx="39">
                  <c:v>41.0</c:v>
                </c:pt>
                <c:pt idx="40">
                  <c:v>43.0</c:v>
                </c:pt>
                <c:pt idx="41">
                  <c:v>44.0</c:v>
                </c:pt>
                <c:pt idx="42">
                  <c:v>47.0</c:v>
                </c:pt>
                <c:pt idx="43">
                  <c:v>51.0</c:v>
                </c:pt>
                <c:pt idx="44">
                  <c:v>63.0</c:v>
                </c:pt>
              </c:numCache>
            </c:numRef>
          </c:cat>
          <c:val>
            <c:numRef>
              <c:f>'H1'!$B$1:$B$45</c:f>
              <c:numCache>
                <c:formatCode>General</c:formatCode>
                <c:ptCount val="45"/>
                <c:pt idx="0">
                  <c:v>241.0</c:v>
                </c:pt>
                <c:pt idx="1">
                  <c:v>154.0</c:v>
                </c:pt>
                <c:pt idx="2">
                  <c:v>208.0</c:v>
                </c:pt>
                <c:pt idx="3">
                  <c:v>220.0</c:v>
                </c:pt>
                <c:pt idx="4">
                  <c:v>149.0</c:v>
                </c:pt>
                <c:pt idx="5">
                  <c:v>129.0</c:v>
                </c:pt>
                <c:pt idx="6">
                  <c:v>123.0</c:v>
                </c:pt>
                <c:pt idx="7">
                  <c:v>103.0</c:v>
                </c:pt>
                <c:pt idx="8">
                  <c:v>92.0</c:v>
                </c:pt>
                <c:pt idx="9">
                  <c:v>54.0</c:v>
                </c:pt>
                <c:pt idx="10">
                  <c:v>46.0</c:v>
                </c:pt>
                <c:pt idx="11">
                  <c:v>41.0</c:v>
                </c:pt>
                <c:pt idx="12">
                  <c:v>45.0</c:v>
                </c:pt>
                <c:pt idx="13">
                  <c:v>38.0</c:v>
                </c:pt>
                <c:pt idx="14">
                  <c:v>33.0</c:v>
                </c:pt>
                <c:pt idx="15">
                  <c:v>27.0</c:v>
                </c:pt>
                <c:pt idx="16">
                  <c:v>19.0</c:v>
                </c:pt>
                <c:pt idx="17">
                  <c:v>9.0</c:v>
                </c:pt>
                <c:pt idx="18">
                  <c:v>14.0</c:v>
                </c:pt>
                <c:pt idx="19">
                  <c:v>9.0</c:v>
                </c:pt>
                <c:pt idx="20">
                  <c:v>12.0</c:v>
                </c:pt>
                <c:pt idx="21">
                  <c:v>9.0</c:v>
                </c:pt>
                <c:pt idx="22">
                  <c:v>7.0</c:v>
                </c:pt>
                <c:pt idx="23">
                  <c:v>6.0</c:v>
                </c:pt>
                <c:pt idx="24">
                  <c:v>4.0</c:v>
                </c:pt>
                <c:pt idx="25">
                  <c:v>5.0</c:v>
                </c:pt>
                <c:pt idx="26">
                  <c:v>4.0</c:v>
                </c:pt>
                <c:pt idx="27">
                  <c:v>5.0</c:v>
                </c:pt>
                <c:pt idx="28">
                  <c:v>4.0</c:v>
                </c:pt>
                <c:pt idx="29">
                  <c:v>3.0</c:v>
                </c:pt>
                <c:pt idx="30">
                  <c:v>4.0</c:v>
                </c:pt>
                <c:pt idx="31">
                  <c:v>1.0</c:v>
                </c:pt>
                <c:pt idx="32">
                  <c:v>2.0</c:v>
                </c:pt>
                <c:pt idx="33">
                  <c:v>3.0</c:v>
                </c:pt>
                <c:pt idx="34">
                  <c:v>1.0</c:v>
                </c:pt>
                <c:pt idx="35">
                  <c:v>2.0</c:v>
                </c:pt>
                <c:pt idx="36">
                  <c:v>2.0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0C-490A-87F6-B8B12EF33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68820088"/>
        <c:axId val="-2068813320"/>
      </c:barChart>
      <c:catAx>
        <c:axId val="-2068820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/>
                  <a:t>Valor </a:t>
                </a:r>
                <a:r>
                  <a:rPr lang="en-US" sz="1200" b="1" dirty="0" err="1" smtClean="0"/>
                  <a:t>Índice</a:t>
                </a:r>
                <a:r>
                  <a:rPr lang="en-US" sz="1200" b="1" dirty="0" smtClean="0"/>
                  <a:t> </a:t>
                </a:r>
                <a:r>
                  <a:rPr lang="en-US" sz="1200" b="1" dirty="0"/>
                  <a:t>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2068813320"/>
        <c:crosses val="autoZero"/>
        <c:auto val="1"/>
        <c:lblAlgn val="ctr"/>
        <c:lblOffset val="100"/>
        <c:noMultiLvlLbl val="0"/>
      </c:catAx>
      <c:valAx>
        <c:axId val="-2068813320"/>
        <c:scaling>
          <c:orientation val="minMax"/>
          <c:max val="25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/>
                  <a:t>Número de Investigadores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206882008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24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  <a:prstGeom prst="rect">
            <a:avLst/>
          </a:prstGeom>
        </p:spPr>
        <p:txBody>
          <a:bodyPr lIns="101798" tIns="50899" rIns="101798" bIns="50899" anchor="b"/>
          <a:lstStyle>
            <a:lvl1pPr algn="ctr">
              <a:defRPr sz="6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  <a:prstGeom prst="rect">
            <a:avLst/>
          </a:prstGeom>
        </p:spPr>
        <p:txBody>
          <a:bodyPr lIns="101798" tIns="50899" rIns="101798" bIns="50899"/>
          <a:lstStyle>
            <a:lvl1pPr marL="0" indent="0" algn="ctr">
              <a:buNone/>
              <a:defRPr sz="2700"/>
            </a:lvl1pPr>
            <a:lvl2pPr marL="508988" indent="0" algn="ctr">
              <a:buNone/>
              <a:defRPr sz="2200"/>
            </a:lvl2pPr>
            <a:lvl3pPr marL="1017975" indent="0" algn="ctr">
              <a:buNone/>
              <a:defRPr sz="2000"/>
            </a:lvl3pPr>
            <a:lvl4pPr marL="1526962" indent="0" algn="ctr">
              <a:buNone/>
              <a:defRPr sz="1800"/>
            </a:lvl4pPr>
            <a:lvl5pPr marL="2035950" indent="0" algn="ctr">
              <a:buNone/>
              <a:defRPr sz="1800"/>
            </a:lvl5pPr>
            <a:lvl6pPr marL="2544937" indent="0" algn="ctr">
              <a:buNone/>
              <a:defRPr sz="1800"/>
            </a:lvl6pPr>
            <a:lvl7pPr marL="3053926" indent="0" algn="ctr">
              <a:buNone/>
              <a:defRPr sz="1800"/>
            </a:lvl7pPr>
            <a:lvl8pPr marL="3562912" indent="0" algn="ctr">
              <a:buNone/>
              <a:defRPr sz="1800"/>
            </a:lvl8pPr>
            <a:lvl9pPr marL="4071897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5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44771313-0ECE-4CA9-9616-148772B22178}" type="datetimeFigureOut">
              <a:rPr lang="es-MX" smtClean="0"/>
              <a:t>2/8/17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13E5FB33-2C27-4176-A399-9D23B041D7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3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045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44771313-0ECE-4CA9-9616-148772B22178}" type="datetimeFigureOut">
              <a:rPr lang="es-MX" smtClean="0"/>
              <a:t>2/8/17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13E5FB33-2C27-4176-A399-9D23B041D7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8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12123"/>
            <a:ext cx="8694539" cy="1496168"/>
          </a:xfrm>
          <a:prstGeom prst="rect">
            <a:avLst/>
          </a:prstGeom>
        </p:spPr>
        <p:txBody>
          <a:bodyPr lIns="101798" tIns="50899" rIns="101798" bIns="50899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045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44771313-0ECE-4CA9-9616-148772B22178}" type="datetimeFigureOut">
              <a:rPr lang="es-MX" smtClean="0"/>
              <a:t>2/8/17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lIns="101798" tIns="50899" rIns="101798" bIns="50899"/>
          <a:lstStyle/>
          <a:p>
            <a:fld id="{13E5FB33-2C27-4176-A399-9D23B041D7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90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r="983"/>
          <a:stretch/>
        </p:blipFill>
        <p:spPr>
          <a:xfrm>
            <a:off x="0" y="4"/>
            <a:ext cx="10080625" cy="77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007738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34" indent="-251934" algn="l" defTabSz="1007738" rtl="0" eaLnBrk="1" latinLnBrk="0" hangingPunct="1">
        <a:lnSpc>
          <a:spcPct val="90000"/>
        </a:lnSpc>
        <a:spcBef>
          <a:spcPts val="110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03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71" indent="-251934" algn="ctr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8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7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76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43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14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81" indent="-251934" algn="l" defTabSz="100773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7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8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4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73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41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10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77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46" algn="l" defTabSz="10077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8" y="1299479"/>
            <a:ext cx="9495451" cy="547358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13021"/>
            <a:ext cx="10071221" cy="937949"/>
          </a:xfrm>
          <a:prstGeom prst="rect">
            <a:avLst/>
          </a:prstGeom>
        </p:spPr>
        <p:txBody>
          <a:bodyPr wrap="square" lIns="101798" tIns="50899" rIns="101798" bIns="50899">
            <a:spAutoFit/>
          </a:bodyPr>
          <a:lstStyle/>
          <a:p>
            <a:pPr lvl="0" algn="ctr"/>
            <a:r>
              <a:rPr lang="es-MX" sz="27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basta con saber,</a:t>
            </a:r>
          </a:p>
          <a:p>
            <a:pPr lvl="0" algn="ctr"/>
            <a:r>
              <a:rPr lang="es-MX" sz="27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También hay que aplicar;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773073"/>
            <a:ext cx="9965418" cy="937949"/>
          </a:xfrm>
          <a:prstGeom prst="rect">
            <a:avLst/>
          </a:prstGeom>
        </p:spPr>
        <p:txBody>
          <a:bodyPr wrap="square" lIns="101798" tIns="50899" rIns="101798" bIns="50899">
            <a:spAutoFit/>
          </a:bodyPr>
          <a:lstStyle/>
          <a:p>
            <a:pPr lvl="0" algn="ctr"/>
            <a:r>
              <a:rPr lang="es-MX" sz="27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basta con querer,</a:t>
            </a:r>
          </a:p>
          <a:p>
            <a:pPr lvl="0" algn="ctr"/>
            <a:r>
              <a:rPr lang="es-MX" sz="27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También hay que actuar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42032" y="8340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38103"/>
              </p:ext>
            </p:extLst>
          </p:nvPr>
        </p:nvGraphicFramePr>
        <p:xfrm>
          <a:off x="446432" y="995423"/>
          <a:ext cx="8655326" cy="665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04383"/>
              </p:ext>
            </p:extLst>
          </p:nvPr>
        </p:nvGraphicFramePr>
        <p:xfrm>
          <a:off x="7337696" y="5314045"/>
          <a:ext cx="2603500" cy="1904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744"/>
                <a:gridCol w="2311756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Conocimiento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Físico Matemáticas y C. de la Tierra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Biología y Química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y C. de la Salud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Humanidades y C. de la Conducta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Sociales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Biotecnología y C. Agropecuarias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80" y="761092"/>
            <a:ext cx="9230799" cy="6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7" y="742191"/>
            <a:ext cx="9351822" cy="67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7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6" y="715993"/>
            <a:ext cx="9537976" cy="69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5" y="638017"/>
            <a:ext cx="9778191" cy="71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43227"/>
              </p:ext>
            </p:extLst>
          </p:nvPr>
        </p:nvGraphicFramePr>
        <p:xfrm>
          <a:off x="384722" y="1087814"/>
          <a:ext cx="9465334" cy="665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28491"/>
              </p:ext>
            </p:extLst>
          </p:nvPr>
        </p:nvGraphicFramePr>
        <p:xfrm>
          <a:off x="6353908" y="2166081"/>
          <a:ext cx="3270738" cy="1456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846"/>
                <a:gridCol w="1158456"/>
                <a:gridCol w="1174436"/>
              </a:tblGrid>
              <a:tr h="623084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Publicaciones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Publicaciones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III - VII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39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CCONACyT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2,990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1,472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CCINSHAE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1,522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5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7" y="575845"/>
            <a:ext cx="9208094" cy="68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52257"/>
              </p:ext>
            </p:extLst>
          </p:nvPr>
        </p:nvGraphicFramePr>
        <p:xfrm>
          <a:off x="118596" y="182133"/>
          <a:ext cx="9784136" cy="740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9650" y="7447561"/>
            <a:ext cx="5618280" cy="260541"/>
          </a:xfrm>
          <a:prstGeom prst="rect">
            <a:avLst/>
          </a:prstGeom>
          <a:noFill/>
        </p:spPr>
        <p:txBody>
          <a:bodyPr wrap="none" lIns="101828" tIns="50914" rIns="101828" bIns="50914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https://www.scopus-com.etechconricyt.idm.oclc.org/home.uri (Actualizada 21-Nov-2016)</a:t>
            </a:r>
          </a:p>
        </p:txBody>
      </p:sp>
    </p:spTree>
    <p:extLst>
      <p:ext uri="{BB962C8B-B14F-4D97-AF65-F5344CB8AC3E}">
        <p14:creationId xmlns:p14="http://schemas.microsoft.com/office/powerpoint/2010/main" val="31088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42455" y="2171873"/>
            <a:ext cx="7898494" cy="2423025"/>
          </a:xfrm>
          <a:prstGeom prst="rect">
            <a:avLst/>
          </a:prstGeom>
          <a:noFill/>
        </p:spPr>
        <p:txBody>
          <a:bodyPr wrap="none" lIns="76348" tIns="38174" rIns="76348" bIns="38174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Once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critical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Then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virtous</a:t>
            </a:r>
            <a:r>
              <a:rPr lang="es-ES" sz="5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cycle</a:t>
            </a:r>
            <a:endParaRPr lang="es-ES" sz="5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64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>
            <a:off x="118515" y="745349"/>
            <a:ext cx="2381515" cy="2318813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de </a:t>
            </a:r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científicos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México en el ámbito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</a:p>
          <a:p>
            <a:endParaRPr lang="es-MX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</a:p>
          <a:p>
            <a:endParaRPr lang="es-MX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933" y="7446456"/>
            <a:ext cx="5040313" cy="243172"/>
          </a:xfrm>
          <a:prstGeom prst="rect">
            <a:avLst/>
          </a:prstGeom>
        </p:spPr>
        <p:txBody>
          <a:bodyPr lIns="101828" tIns="50914" rIns="101828" bIns="50914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FUENTE: http://www.scimagojr.com/countryrank.php?area=2700&amp;year=2015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02" y="0"/>
            <a:ext cx="7945370" cy="72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6" y="1045189"/>
            <a:ext cx="9462849" cy="60428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74098" y="1084444"/>
            <a:ext cx="3809922" cy="656820"/>
          </a:xfrm>
          <a:prstGeom prst="rect">
            <a:avLst/>
          </a:prstGeom>
          <a:noFill/>
        </p:spPr>
        <p:txBody>
          <a:bodyPr wrap="none" lIns="101798" tIns="50899" rIns="101798" bIns="50899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H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Latinoamerica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del conocimiento: Medicina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0151" y="7358809"/>
            <a:ext cx="4516790" cy="241322"/>
          </a:xfrm>
          <a:prstGeom prst="rect">
            <a:avLst/>
          </a:prstGeom>
          <a:noFill/>
        </p:spPr>
        <p:txBody>
          <a:bodyPr wrap="none" lIns="101798" tIns="50899" rIns="101798" bIns="50899" rtlCol="0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Fuente: http://www.scimagojr.com/worldreport.php?w=Latin%20America&amp;area=2700</a:t>
            </a:r>
          </a:p>
        </p:txBody>
      </p:sp>
    </p:spTree>
    <p:extLst>
      <p:ext uri="{BB962C8B-B14F-4D97-AF65-F5344CB8AC3E}">
        <p14:creationId xmlns:p14="http://schemas.microsoft.com/office/powerpoint/2010/main" val="113955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0" y="838351"/>
            <a:ext cx="9743276" cy="66576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90679" y="980464"/>
            <a:ext cx="3809922" cy="656820"/>
          </a:xfrm>
          <a:prstGeom prst="rect">
            <a:avLst/>
          </a:prstGeom>
          <a:noFill/>
        </p:spPr>
        <p:txBody>
          <a:bodyPr wrap="none" lIns="101798" tIns="50899" rIns="101798" bIns="50899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H Todos los países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del conocimiento: Medicina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3" y="726568"/>
            <a:ext cx="10088158" cy="7033037"/>
          </a:xfrm>
          <a:prstGeom prst="rect">
            <a:avLst/>
          </a:prstGeom>
        </p:spPr>
      </p:pic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047" cy="25802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7" name="Picture 13" descr="sorted_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08" cy="1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m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v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u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23" cy="3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286" y="1306362"/>
            <a:ext cx="5162357" cy="778662"/>
          </a:xfrm>
        </p:spPr>
        <p:txBody>
          <a:bodyPr/>
          <a:lstStyle/>
          <a:p>
            <a:r>
              <a:rPr lang="en-US" sz="2400" dirty="0" smtClean="0"/>
              <a:t>Mexico: </a:t>
            </a:r>
            <a:r>
              <a:rPr lang="en-US" sz="2400" dirty="0" err="1" smtClean="0"/>
              <a:t>Impacto</a:t>
            </a:r>
            <a:r>
              <a:rPr lang="en-US" sz="2400" dirty="0" smtClean="0"/>
              <a:t> de </a:t>
            </a:r>
            <a:r>
              <a:rPr lang="en-US" sz="2400" dirty="0" err="1" smtClean="0"/>
              <a:t>publicaciones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area del </a:t>
            </a:r>
            <a:r>
              <a:rPr lang="en-US" sz="2400" dirty="0" err="1" smtClean="0"/>
              <a:t>conocimiento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96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826314"/>
            <a:ext cx="9579428" cy="63186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522" y="1088635"/>
            <a:ext cx="5872764" cy="541474"/>
          </a:xfrm>
        </p:spPr>
        <p:txBody>
          <a:bodyPr/>
          <a:lstStyle/>
          <a:p>
            <a:pPr algn="ctr"/>
            <a:r>
              <a:rPr lang="en-US" sz="2000" dirty="0" err="1" smtClean="0"/>
              <a:t>Impacto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citas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10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7" y="1302700"/>
            <a:ext cx="9844768" cy="63916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1838" y="1459503"/>
            <a:ext cx="4131753" cy="379095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Impacto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citaciones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documento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9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8" y="704417"/>
            <a:ext cx="9645543" cy="70130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56999"/>
              </p:ext>
            </p:extLst>
          </p:nvPr>
        </p:nvGraphicFramePr>
        <p:xfrm>
          <a:off x="7546693" y="1552380"/>
          <a:ext cx="196709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46"/>
                <a:gridCol w="983546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UNAM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2,019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1,131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4,598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8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7" y="681265"/>
            <a:ext cx="9709221" cy="705938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27728"/>
              </p:ext>
            </p:extLst>
          </p:nvPr>
        </p:nvGraphicFramePr>
        <p:xfrm>
          <a:off x="7546693" y="1552380"/>
          <a:ext cx="196709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46"/>
                <a:gridCol w="983546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UNAM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2,019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1,131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es-MX" sz="1400" b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4,598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55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267</Words>
  <Application>Microsoft Macintosh PowerPoint</Application>
  <PresentationFormat>Personalizado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Mexico: Impacto de publicaciones por area del conocimiento</vt:lpstr>
      <vt:lpstr>Impacto por numero de citas</vt:lpstr>
      <vt:lpstr>Impacto por citaciones por 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CCINSHAE</dc:creator>
  <cp:lastModifiedBy>Salud CCINSHAE</cp:lastModifiedBy>
  <cp:revision>110</cp:revision>
  <cp:lastPrinted>2017-02-07T16:27:28Z</cp:lastPrinted>
  <dcterms:created xsi:type="dcterms:W3CDTF">2016-02-09T17:16:39Z</dcterms:created>
  <dcterms:modified xsi:type="dcterms:W3CDTF">2017-02-09T00:40:49Z</dcterms:modified>
</cp:coreProperties>
</file>