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8" r:id="rId3"/>
    <p:sldId id="260" r:id="rId4"/>
    <p:sldId id="257" r:id="rId5"/>
    <p:sldId id="262" r:id="rId6"/>
    <p:sldId id="263" r:id="rId7"/>
    <p:sldId id="261" r:id="rId8"/>
    <p:sldId id="264" r:id="rId9"/>
    <p:sldId id="269" r:id="rId10"/>
    <p:sldId id="270" r:id="rId11"/>
    <p:sldId id="259" r:id="rId12"/>
    <p:sldId id="268" r:id="rId13"/>
    <p:sldId id="267" r:id="rId14"/>
    <p:sldId id="266" r:id="rId15"/>
    <p:sldId id="279" r:id="rId16"/>
    <p:sldId id="278" r:id="rId17"/>
    <p:sldId id="280" r:id="rId18"/>
    <p:sldId id="281" r:id="rId19"/>
    <p:sldId id="282" r:id="rId20"/>
    <p:sldId id="284" r:id="rId21"/>
    <p:sldId id="285" r:id="rId22"/>
    <p:sldId id="286" r:id="rId23"/>
    <p:sldId id="287" r:id="rId24"/>
    <p:sldId id="288" r:id="rId25"/>
    <p:sldId id="289" r:id="rId26"/>
    <p:sldId id="291" r:id="rId27"/>
    <p:sldId id="290" r:id="rId28"/>
    <p:sldId id="294" r:id="rId29"/>
    <p:sldId id="295" r:id="rId30"/>
    <p:sldId id="297" r:id="rId31"/>
    <p:sldId id="265" r:id="rId32"/>
    <p:sldId id="29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1"/>
          <c:h val="0.98856514974392029"/>
        </c:manualLayout>
      </c:layout>
      <c:pie3DChart>
        <c:varyColors val="1"/>
        <c:ser>
          <c:idx val="0"/>
          <c:order val="0"/>
          <c:tx>
            <c:strRef>
              <c:f>Hoja1!$B$1</c:f>
              <c:strCache>
                <c:ptCount val="1"/>
                <c:pt idx="0">
                  <c:v>Números</c:v>
                </c:pt>
              </c:strCache>
            </c:strRef>
          </c:tx>
          <c:explosion val="19"/>
          <c:dPt>
            <c:idx val="0"/>
            <c:bubble3D val="0"/>
            <c:spPr>
              <a:solidFill>
                <a:schemeClr val="bg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363-45A8-9547-0B38DF0FD813}"/>
              </c:ext>
            </c:extLst>
          </c:dPt>
          <c:dPt>
            <c:idx val="1"/>
            <c:bubble3D val="0"/>
            <c:spPr>
              <a:solidFill>
                <a:schemeClr val="bg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363-45A8-9547-0B38DF0FD813}"/>
              </c:ext>
            </c:extLst>
          </c:dPt>
          <c:dPt>
            <c:idx val="2"/>
            <c:bubble3D val="0"/>
            <c:spPr>
              <a:solidFill>
                <a:schemeClr val="bg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363-45A8-9547-0B38DF0FD813}"/>
              </c:ext>
            </c:extLst>
          </c:dPt>
          <c:dPt>
            <c:idx val="3"/>
            <c:bubble3D val="0"/>
            <c:spPr>
              <a:solidFill>
                <a:schemeClr val="bg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363-45A8-9547-0B38DF0FD813}"/>
              </c:ext>
            </c:extLst>
          </c:dPt>
          <c:dPt>
            <c:idx val="4"/>
            <c:bubble3D val="0"/>
            <c:spPr>
              <a:solidFill>
                <a:schemeClr val="bg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C363-45A8-9547-0B38DF0FD813}"/>
              </c:ext>
            </c:extLst>
          </c:dPt>
          <c:cat>
            <c:strRef>
              <c:f>Hoja1!$A$2:$A$6</c:f>
              <c:strCache>
                <c:ptCount val="5"/>
                <c:pt idx="0">
                  <c:v>a</c:v>
                </c:pt>
                <c:pt idx="1">
                  <c:v>b</c:v>
                </c:pt>
                <c:pt idx="2">
                  <c:v>c</c:v>
                </c:pt>
                <c:pt idx="3">
                  <c:v>d</c:v>
                </c:pt>
                <c:pt idx="4">
                  <c:v>e</c:v>
                </c:pt>
              </c:strCache>
            </c:strRef>
          </c:cat>
          <c:val>
            <c:numRef>
              <c:f>Hoja1!$B$2:$B$6</c:f>
              <c:numCache>
                <c:formatCode>General</c:formatCode>
                <c:ptCount val="5"/>
                <c:pt idx="0">
                  <c:v>2</c:v>
                </c:pt>
                <c:pt idx="1">
                  <c:v>38</c:v>
                </c:pt>
                <c:pt idx="2">
                  <c:v>26</c:v>
                </c:pt>
                <c:pt idx="3">
                  <c:v>26</c:v>
                </c:pt>
                <c:pt idx="4">
                  <c:v>8</c:v>
                </c:pt>
              </c:numCache>
            </c:numRef>
          </c:val>
          <c:extLst>
            <c:ext xmlns:c16="http://schemas.microsoft.com/office/drawing/2014/chart" uri="{C3380CC4-5D6E-409C-BE32-E72D297353CC}">
              <c16:uniqueId val="{0000000A-C363-45A8-9547-0B38DF0FD813}"/>
            </c:ext>
          </c:extLst>
        </c:ser>
        <c:dLbls>
          <c:showLegendKey val="0"/>
          <c:showVal val="0"/>
          <c:showCatName val="0"/>
          <c:showSerName val="0"/>
          <c:showPercent val="0"/>
          <c:showBubbleSize val="0"/>
          <c:showLeaderLines val="1"/>
        </c:dLbls>
      </c:pie3DChart>
      <c:spPr>
        <a:solidFill>
          <a:schemeClr val="bg1">
            <a:lumMod val="75000"/>
          </a:schemeClr>
        </a:solid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 Id="rId4" Type="http://schemas.openxmlformats.org/officeDocument/2006/relationships/image" Target="../media/image6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 Id="rId4" Type="http://schemas.openxmlformats.org/officeDocument/2006/relationships/image" Target="../media/image6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7D375-E696-4990-B377-955D07CDA10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94025C9-D099-4009-A71F-6B136C7EC7D9}">
      <dgm:prSet phldrT="[Texto]"/>
      <dgm:spPr>
        <a:solidFill>
          <a:schemeClr val="accent4">
            <a:lumMod val="20000"/>
            <a:lumOff val="80000"/>
          </a:schemeClr>
        </a:solidFill>
        <a:ln>
          <a:solidFill>
            <a:schemeClr val="accent2">
              <a:lumMod val="50000"/>
            </a:schemeClr>
          </a:solidFill>
        </a:ln>
      </dgm:spPr>
      <dgm:t>
        <a:bodyPr/>
        <a:lstStyle/>
        <a:p>
          <a:r>
            <a:rPr lang="es-ES" b="1" dirty="0" smtClean="0">
              <a:solidFill>
                <a:schemeClr val="accent5">
                  <a:lumMod val="50000"/>
                </a:schemeClr>
              </a:solidFill>
            </a:rPr>
            <a:t>1872: Reglamento Interno. Salubridad Pública</a:t>
          </a:r>
          <a:endParaRPr lang="es-ES" b="1" dirty="0">
            <a:solidFill>
              <a:schemeClr val="accent5">
                <a:lumMod val="50000"/>
              </a:schemeClr>
            </a:solidFill>
          </a:endParaRPr>
        </a:p>
      </dgm:t>
    </dgm:pt>
    <dgm:pt modelId="{E3095791-19A9-4934-9870-12D49AB2D653}" type="parTrans" cxnId="{764450C6-DCA1-4E14-ABD6-6F507C13630C}">
      <dgm:prSet/>
      <dgm:spPr/>
      <dgm:t>
        <a:bodyPr/>
        <a:lstStyle/>
        <a:p>
          <a:endParaRPr lang="es-ES"/>
        </a:p>
      </dgm:t>
    </dgm:pt>
    <dgm:pt modelId="{5732B1C3-631E-49A5-B947-A7626393A711}" type="sibTrans" cxnId="{764450C6-DCA1-4E14-ABD6-6F507C13630C}">
      <dgm:prSet/>
      <dgm:spPr/>
      <dgm:t>
        <a:bodyPr/>
        <a:lstStyle/>
        <a:p>
          <a:endParaRPr lang="es-ES"/>
        </a:p>
      </dgm:t>
    </dgm:pt>
    <dgm:pt modelId="{652FC23D-B0CC-4CDC-BF38-7B77D1565CDF}">
      <dgm:prSet phldrT="[Texto]"/>
      <dgm:spPr>
        <a:solidFill>
          <a:schemeClr val="accent4">
            <a:lumMod val="20000"/>
            <a:lumOff val="80000"/>
          </a:schemeClr>
        </a:solidFill>
        <a:ln>
          <a:solidFill>
            <a:schemeClr val="accent2">
              <a:lumMod val="50000"/>
            </a:schemeClr>
          </a:solidFill>
        </a:ln>
      </dgm:spPr>
      <dgm:t>
        <a:bodyPr/>
        <a:lstStyle/>
        <a:p>
          <a:r>
            <a:rPr lang="es-MX" b="1" dirty="0" smtClean="0">
              <a:solidFill>
                <a:schemeClr val="accent5">
                  <a:lumMod val="50000"/>
                </a:schemeClr>
              </a:solidFill>
            </a:rPr>
            <a:t>1879: Dependencia directa de la Secretaría de Gobernación. Proyecto de Código Sanitario.</a:t>
          </a:r>
          <a:endParaRPr lang="es-ES" b="1" dirty="0">
            <a:solidFill>
              <a:schemeClr val="accent5">
                <a:lumMod val="50000"/>
              </a:schemeClr>
            </a:solidFill>
          </a:endParaRPr>
        </a:p>
      </dgm:t>
    </dgm:pt>
    <dgm:pt modelId="{FB9B4A74-F72C-48F0-8E58-362B886F8843}" type="parTrans" cxnId="{C34C4608-FC83-4F94-BF9C-5E175272510B}">
      <dgm:prSet/>
      <dgm:spPr/>
      <dgm:t>
        <a:bodyPr/>
        <a:lstStyle/>
        <a:p>
          <a:endParaRPr lang="es-ES"/>
        </a:p>
      </dgm:t>
    </dgm:pt>
    <dgm:pt modelId="{97B5A8D7-CB8E-42D3-A5AB-296FF63AA852}" type="sibTrans" cxnId="{C34C4608-FC83-4F94-BF9C-5E175272510B}">
      <dgm:prSet/>
      <dgm:spPr/>
      <dgm:t>
        <a:bodyPr/>
        <a:lstStyle/>
        <a:p>
          <a:endParaRPr lang="es-ES"/>
        </a:p>
      </dgm:t>
    </dgm:pt>
    <dgm:pt modelId="{6643D350-628D-4CBA-940F-68F58349FE53}">
      <dgm:prSet/>
      <dgm:spPr>
        <a:solidFill>
          <a:schemeClr val="accent4">
            <a:lumMod val="20000"/>
            <a:lumOff val="80000"/>
          </a:schemeClr>
        </a:solidFill>
        <a:ln>
          <a:solidFill>
            <a:schemeClr val="accent2">
              <a:lumMod val="50000"/>
            </a:schemeClr>
          </a:solidFill>
        </a:ln>
      </dgm:spPr>
      <dgm:t>
        <a:bodyPr/>
        <a:lstStyle/>
        <a:p>
          <a:r>
            <a:rPr lang="es-ES" b="1" dirty="0" smtClean="0">
              <a:solidFill>
                <a:schemeClr val="accent5">
                  <a:lumMod val="50000"/>
                </a:schemeClr>
              </a:solidFill>
            </a:rPr>
            <a:t>1883: Carácter o Alcance Nacional </a:t>
          </a:r>
          <a:endParaRPr lang="es-ES" b="1" dirty="0">
            <a:solidFill>
              <a:schemeClr val="accent5">
                <a:lumMod val="50000"/>
              </a:schemeClr>
            </a:solidFill>
          </a:endParaRPr>
        </a:p>
      </dgm:t>
    </dgm:pt>
    <dgm:pt modelId="{228B336E-05E6-4658-B5DE-DDD72779E0DE}" type="parTrans" cxnId="{D28F66A1-F54F-490C-A7AB-5491AD1C35FF}">
      <dgm:prSet/>
      <dgm:spPr/>
      <dgm:t>
        <a:bodyPr/>
        <a:lstStyle/>
        <a:p>
          <a:endParaRPr lang="es-ES"/>
        </a:p>
      </dgm:t>
    </dgm:pt>
    <dgm:pt modelId="{11AC7B73-3449-494A-A12E-9DE9C9F17E93}" type="sibTrans" cxnId="{D28F66A1-F54F-490C-A7AB-5491AD1C35FF}">
      <dgm:prSet/>
      <dgm:spPr/>
      <dgm:t>
        <a:bodyPr/>
        <a:lstStyle/>
        <a:p>
          <a:endParaRPr lang="es-ES"/>
        </a:p>
      </dgm:t>
    </dgm:pt>
    <dgm:pt modelId="{F13EC00A-553C-418D-9D2C-A6668AC58828}">
      <dgm:prSet/>
      <dgm:spPr>
        <a:solidFill>
          <a:schemeClr val="accent4">
            <a:lumMod val="20000"/>
            <a:lumOff val="80000"/>
          </a:schemeClr>
        </a:solidFill>
        <a:ln>
          <a:solidFill>
            <a:schemeClr val="accent2">
              <a:lumMod val="50000"/>
            </a:schemeClr>
          </a:solidFill>
        </a:ln>
      </dgm:spPr>
      <dgm:t>
        <a:bodyPr/>
        <a:lstStyle/>
        <a:p>
          <a:r>
            <a:rPr lang="es-MX" b="1" smtClean="0">
              <a:solidFill>
                <a:schemeClr val="accent5">
                  <a:lumMod val="50000"/>
                </a:schemeClr>
              </a:solidFill>
            </a:rPr>
            <a:t>1891: Expide el Código Sanitario de los Estados Unidos Mexicanos</a:t>
          </a:r>
          <a:endParaRPr lang="es-ES" b="1">
            <a:solidFill>
              <a:schemeClr val="accent5">
                <a:lumMod val="50000"/>
              </a:schemeClr>
            </a:solidFill>
          </a:endParaRPr>
        </a:p>
      </dgm:t>
    </dgm:pt>
    <dgm:pt modelId="{C6A9FC2C-5FD0-483F-8914-2AF4D337DA89}" type="parTrans" cxnId="{4FF0A52A-758D-4ADB-93AD-FC0220502CE1}">
      <dgm:prSet/>
      <dgm:spPr/>
      <dgm:t>
        <a:bodyPr/>
        <a:lstStyle/>
        <a:p>
          <a:endParaRPr lang="es-ES"/>
        </a:p>
      </dgm:t>
    </dgm:pt>
    <dgm:pt modelId="{E80D9C4F-9923-4E66-8626-2718C9B32C7A}" type="sibTrans" cxnId="{4FF0A52A-758D-4ADB-93AD-FC0220502CE1}">
      <dgm:prSet/>
      <dgm:spPr/>
      <dgm:t>
        <a:bodyPr/>
        <a:lstStyle/>
        <a:p>
          <a:endParaRPr lang="es-ES"/>
        </a:p>
      </dgm:t>
    </dgm:pt>
    <dgm:pt modelId="{746313DF-CF26-475C-9765-A425B5BD7E3E}" type="pres">
      <dgm:prSet presAssocID="{0F07D375-E696-4990-B377-955D07CDA106}" presName="Name0" presStyleCnt="0">
        <dgm:presLayoutVars>
          <dgm:chMax val="7"/>
          <dgm:chPref val="7"/>
          <dgm:dir/>
        </dgm:presLayoutVars>
      </dgm:prSet>
      <dgm:spPr/>
      <dgm:t>
        <a:bodyPr/>
        <a:lstStyle/>
        <a:p>
          <a:endParaRPr lang="es-ES"/>
        </a:p>
      </dgm:t>
    </dgm:pt>
    <dgm:pt modelId="{1669E5A1-18C1-4F95-9A98-05A84D9C1A44}" type="pres">
      <dgm:prSet presAssocID="{0F07D375-E696-4990-B377-955D07CDA106}" presName="Name1" presStyleCnt="0"/>
      <dgm:spPr/>
    </dgm:pt>
    <dgm:pt modelId="{1D83C937-6FB1-4D60-8686-A3239AA8D3E2}" type="pres">
      <dgm:prSet presAssocID="{0F07D375-E696-4990-B377-955D07CDA106}" presName="cycle" presStyleCnt="0"/>
      <dgm:spPr/>
    </dgm:pt>
    <dgm:pt modelId="{71E0CC00-B942-443C-8358-1BCBD8D78A71}" type="pres">
      <dgm:prSet presAssocID="{0F07D375-E696-4990-B377-955D07CDA106}" presName="srcNode" presStyleLbl="node1" presStyleIdx="0" presStyleCnt="4"/>
      <dgm:spPr/>
    </dgm:pt>
    <dgm:pt modelId="{37E149E5-6B67-40CB-9ECF-325FE99B2A8C}" type="pres">
      <dgm:prSet presAssocID="{0F07D375-E696-4990-B377-955D07CDA106}" presName="conn" presStyleLbl="parChTrans1D2" presStyleIdx="0" presStyleCnt="1"/>
      <dgm:spPr/>
      <dgm:t>
        <a:bodyPr/>
        <a:lstStyle/>
        <a:p>
          <a:endParaRPr lang="es-ES"/>
        </a:p>
      </dgm:t>
    </dgm:pt>
    <dgm:pt modelId="{790427EC-B15F-49E3-B789-0BDBD8EF6FF3}" type="pres">
      <dgm:prSet presAssocID="{0F07D375-E696-4990-B377-955D07CDA106}" presName="extraNode" presStyleLbl="node1" presStyleIdx="0" presStyleCnt="4"/>
      <dgm:spPr/>
    </dgm:pt>
    <dgm:pt modelId="{D223BA38-8842-4DBB-A104-D93635FF0E46}" type="pres">
      <dgm:prSet presAssocID="{0F07D375-E696-4990-B377-955D07CDA106}" presName="dstNode" presStyleLbl="node1" presStyleIdx="0" presStyleCnt="4"/>
      <dgm:spPr/>
    </dgm:pt>
    <dgm:pt modelId="{FA2EC4CB-AC61-49FF-8B09-71A78BD97446}" type="pres">
      <dgm:prSet presAssocID="{994025C9-D099-4009-A71F-6B136C7EC7D9}" presName="text_1" presStyleLbl="node1" presStyleIdx="0" presStyleCnt="4">
        <dgm:presLayoutVars>
          <dgm:bulletEnabled val="1"/>
        </dgm:presLayoutVars>
      </dgm:prSet>
      <dgm:spPr/>
      <dgm:t>
        <a:bodyPr/>
        <a:lstStyle/>
        <a:p>
          <a:endParaRPr lang="es-ES"/>
        </a:p>
      </dgm:t>
    </dgm:pt>
    <dgm:pt modelId="{85883DD8-255D-4820-875A-AA59953924FB}" type="pres">
      <dgm:prSet presAssocID="{994025C9-D099-4009-A71F-6B136C7EC7D9}" presName="accent_1" presStyleCnt="0"/>
      <dgm:spPr/>
    </dgm:pt>
    <dgm:pt modelId="{1EA6B820-1BBC-4A02-B414-74869A0459A8}" type="pres">
      <dgm:prSet presAssocID="{994025C9-D099-4009-A71F-6B136C7EC7D9}" presName="accentRepeatNode" presStyleLbl="solidFgAcc1" presStyleIdx="0" presStyleCnt="4" custLinFactNeighborX="2789" custLinFactNeighborY="18575"/>
      <dgm:spPr>
        <a:solidFill>
          <a:schemeClr val="accent4">
            <a:lumMod val="50000"/>
          </a:schemeClr>
        </a:solidFill>
        <a:ln>
          <a:solidFill>
            <a:schemeClr val="tx1">
              <a:lumMod val="95000"/>
              <a:lumOff val="5000"/>
            </a:schemeClr>
          </a:solidFill>
        </a:ln>
      </dgm:spPr>
      <dgm:t>
        <a:bodyPr/>
        <a:lstStyle/>
        <a:p>
          <a:endParaRPr lang="es-ES"/>
        </a:p>
      </dgm:t>
    </dgm:pt>
    <dgm:pt modelId="{FA147675-2638-41CA-BFB9-098C03D2AD96}" type="pres">
      <dgm:prSet presAssocID="{652FC23D-B0CC-4CDC-BF38-7B77D1565CDF}" presName="text_2" presStyleLbl="node1" presStyleIdx="1" presStyleCnt="4">
        <dgm:presLayoutVars>
          <dgm:bulletEnabled val="1"/>
        </dgm:presLayoutVars>
      </dgm:prSet>
      <dgm:spPr/>
      <dgm:t>
        <a:bodyPr/>
        <a:lstStyle/>
        <a:p>
          <a:endParaRPr lang="es-ES"/>
        </a:p>
      </dgm:t>
    </dgm:pt>
    <dgm:pt modelId="{6E862672-C4D7-4B94-9232-5A747668F1FE}" type="pres">
      <dgm:prSet presAssocID="{652FC23D-B0CC-4CDC-BF38-7B77D1565CDF}" presName="accent_2" presStyleCnt="0"/>
      <dgm:spPr/>
    </dgm:pt>
    <dgm:pt modelId="{D5B0DED0-29F5-4D07-8805-488C4532629A}" type="pres">
      <dgm:prSet presAssocID="{652FC23D-B0CC-4CDC-BF38-7B77D1565CDF}" presName="accentRepeatNode" presStyleLbl="solidFgAcc1" presStyleIdx="1" presStyleCnt="4" custLinFactNeighborX="2789" custLinFactNeighborY="18575"/>
      <dgm:spPr>
        <a:solidFill>
          <a:schemeClr val="accent4">
            <a:lumMod val="50000"/>
          </a:schemeClr>
        </a:solidFill>
        <a:ln>
          <a:solidFill>
            <a:schemeClr val="tx1">
              <a:lumMod val="95000"/>
              <a:lumOff val="5000"/>
            </a:schemeClr>
          </a:solidFill>
        </a:ln>
      </dgm:spPr>
      <dgm:t>
        <a:bodyPr/>
        <a:lstStyle/>
        <a:p>
          <a:endParaRPr lang="es-ES"/>
        </a:p>
      </dgm:t>
    </dgm:pt>
    <dgm:pt modelId="{E38BE275-4AE4-435F-9C5F-CF433647FD4A}" type="pres">
      <dgm:prSet presAssocID="{6643D350-628D-4CBA-940F-68F58349FE53}" presName="text_3" presStyleLbl="node1" presStyleIdx="2" presStyleCnt="4">
        <dgm:presLayoutVars>
          <dgm:bulletEnabled val="1"/>
        </dgm:presLayoutVars>
      </dgm:prSet>
      <dgm:spPr/>
      <dgm:t>
        <a:bodyPr/>
        <a:lstStyle/>
        <a:p>
          <a:endParaRPr lang="es-ES"/>
        </a:p>
      </dgm:t>
    </dgm:pt>
    <dgm:pt modelId="{11DB5E40-0208-4C99-99C7-A77F562C29D2}" type="pres">
      <dgm:prSet presAssocID="{6643D350-628D-4CBA-940F-68F58349FE53}" presName="accent_3" presStyleCnt="0"/>
      <dgm:spPr/>
    </dgm:pt>
    <dgm:pt modelId="{3C3CE3EF-E35F-42B8-A970-BE9014B2CA0A}" type="pres">
      <dgm:prSet presAssocID="{6643D350-628D-4CBA-940F-68F58349FE53}" presName="accentRepeatNode" presStyleLbl="solidFgAcc1" presStyleIdx="2" presStyleCnt="4" custLinFactNeighborX="2789" custLinFactNeighborY="18575"/>
      <dgm:spPr>
        <a:solidFill>
          <a:schemeClr val="accent4">
            <a:lumMod val="50000"/>
          </a:schemeClr>
        </a:solidFill>
        <a:ln>
          <a:solidFill>
            <a:schemeClr val="tx1">
              <a:lumMod val="95000"/>
              <a:lumOff val="5000"/>
            </a:schemeClr>
          </a:solidFill>
        </a:ln>
      </dgm:spPr>
      <dgm:t>
        <a:bodyPr/>
        <a:lstStyle/>
        <a:p>
          <a:endParaRPr lang="es-ES"/>
        </a:p>
      </dgm:t>
    </dgm:pt>
    <dgm:pt modelId="{8BA8E4C6-E315-4F9D-9D30-A78FA01EE91E}" type="pres">
      <dgm:prSet presAssocID="{F13EC00A-553C-418D-9D2C-A6668AC58828}" presName="text_4" presStyleLbl="node1" presStyleIdx="3" presStyleCnt="4">
        <dgm:presLayoutVars>
          <dgm:bulletEnabled val="1"/>
        </dgm:presLayoutVars>
      </dgm:prSet>
      <dgm:spPr/>
      <dgm:t>
        <a:bodyPr/>
        <a:lstStyle/>
        <a:p>
          <a:endParaRPr lang="es-ES"/>
        </a:p>
      </dgm:t>
    </dgm:pt>
    <dgm:pt modelId="{4F69FD6E-0A8B-43EB-97ED-CDCEDEA80057}" type="pres">
      <dgm:prSet presAssocID="{F13EC00A-553C-418D-9D2C-A6668AC58828}" presName="accent_4" presStyleCnt="0"/>
      <dgm:spPr/>
    </dgm:pt>
    <dgm:pt modelId="{93F0567A-C093-4DFF-B6BD-D0AFA1D4CF1D}" type="pres">
      <dgm:prSet presAssocID="{F13EC00A-553C-418D-9D2C-A6668AC58828}" presName="accentRepeatNode" presStyleLbl="solidFgAcc1" presStyleIdx="3" presStyleCnt="4"/>
      <dgm:spPr>
        <a:solidFill>
          <a:schemeClr val="accent4">
            <a:lumMod val="50000"/>
          </a:schemeClr>
        </a:solidFill>
        <a:ln>
          <a:solidFill>
            <a:schemeClr val="tx1">
              <a:lumMod val="95000"/>
              <a:lumOff val="5000"/>
            </a:schemeClr>
          </a:solidFill>
        </a:ln>
      </dgm:spPr>
      <dgm:t>
        <a:bodyPr/>
        <a:lstStyle/>
        <a:p>
          <a:endParaRPr lang="es-ES"/>
        </a:p>
      </dgm:t>
    </dgm:pt>
  </dgm:ptLst>
  <dgm:cxnLst>
    <dgm:cxn modelId="{810ACE76-C3A6-48CD-8E3A-62ED534E35AC}" type="presOf" srcId="{5732B1C3-631E-49A5-B947-A7626393A711}" destId="{37E149E5-6B67-40CB-9ECF-325FE99B2A8C}" srcOrd="0" destOrd="0" presId="urn:microsoft.com/office/officeart/2008/layout/VerticalCurvedList"/>
    <dgm:cxn modelId="{3CFDE9EF-0D5F-4531-B883-42FA7D37C9BB}" type="presOf" srcId="{994025C9-D099-4009-A71F-6B136C7EC7D9}" destId="{FA2EC4CB-AC61-49FF-8B09-71A78BD97446}" srcOrd="0" destOrd="0" presId="urn:microsoft.com/office/officeart/2008/layout/VerticalCurvedList"/>
    <dgm:cxn modelId="{D28F66A1-F54F-490C-A7AB-5491AD1C35FF}" srcId="{0F07D375-E696-4990-B377-955D07CDA106}" destId="{6643D350-628D-4CBA-940F-68F58349FE53}" srcOrd="2" destOrd="0" parTransId="{228B336E-05E6-4658-B5DE-DDD72779E0DE}" sibTransId="{11AC7B73-3449-494A-A12E-9DE9C9F17E93}"/>
    <dgm:cxn modelId="{764450C6-DCA1-4E14-ABD6-6F507C13630C}" srcId="{0F07D375-E696-4990-B377-955D07CDA106}" destId="{994025C9-D099-4009-A71F-6B136C7EC7D9}" srcOrd="0" destOrd="0" parTransId="{E3095791-19A9-4934-9870-12D49AB2D653}" sibTransId="{5732B1C3-631E-49A5-B947-A7626393A711}"/>
    <dgm:cxn modelId="{DCA7DA59-6261-495C-9AFA-9D9C3707AA33}" type="presOf" srcId="{F13EC00A-553C-418D-9D2C-A6668AC58828}" destId="{8BA8E4C6-E315-4F9D-9D30-A78FA01EE91E}" srcOrd="0" destOrd="0" presId="urn:microsoft.com/office/officeart/2008/layout/VerticalCurvedList"/>
    <dgm:cxn modelId="{3839E363-8599-4CE7-BA16-9724A9600C63}" type="presOf" srcId="{6643D350-628D-4CBA-940F-68F58349FE53}" destId="{E38BE275-4AE4-435F-9C5F-CF433647FD4A}" srcOrd="0" destOrd="0" presId="urn:microsoft.com/office/officeart/2008/layout/VerticalCurvedList"/>
    <dgm:cxn modelId="{C34C4608-FC83-4F94-BF9C-5E175272510B}" srcId="{0F07D375-E696-4990-B377-955D07CDA106}" destId="{652FC23D-B0CC-4CDC-BF38-7B77D1565CDF}" srcOrd="1" destOrd="0" parTransId="{FB9B4A74-F72C-48F0-8E58-362B886F8843}" sibTransId="{97B5A8D7-CB8E-42D3-A5AB-296FF63AA852}"/>
    <dgm:cxn modelId="{2CE2C4E0-86BD-4174-8B54-81D0C7F90E5C}" type="presOf" srcId="{652FC23D-B0CC-4CDC-BF38-7B77D1565CDF}" destId="{FA147675-2638-41CA-BFB9-098C03D2AD96}" srcOrd="0" destOrd="0" presId="urn:microsoft.com/office/officeart/2008/layout/VerticalCurvedList"/>
    <dgm:cxn modelId="{4FF0A52A-758D-4ADB-93AD-FC0220502CE1}" srcId="{0F07D375-E696-4990-B377-955D07CDA106}" destId="{F13EC00A-553C-418D-9D2C-A6668AC58828}" srcOrd="3" destOrd="0" parTransId="{C6A9FC2C-5FD0-483F-8914-2AF4D337DA89}" sibTransId="{E80D9C4F-9923-4E66-8626-2718C9B32C7A}"/>
    <dgm:cxn modelId="{263117C4-A709-4440-B1F4-586F7EBAB3FB}" type="presOf" srcId="{0F07D375-E696-4990-B377-955D07CDA106}" destId="{746313DF-CF26-475C-9765-A425B5BD7E3E}" srcOrd="0" destOrd="0" presId="urn:microsoft.com/office/officeart/2008/layout/VerticalCurvedList"/>
    <dgm:cxn modelId="{1C609298-4FE2-470E-BA09-EE00E107D577}" type="presParOf" srcId="{746313DF-CF26-475C-9765-A425B5BD7E3E}" destId="{1669E5A1-18C1-4F95-9A98-05A84D9C1A44}" srcOrd="0" destOrd="0" presId="urn:microsoft.com/office/officeart/2008/layout/VerticalCurvedList"/>
    <dgm:cxn modelId="{35903DC2-0EF7-46E9-848F-37F7CEFBC354}" type="presParOf" srcId="{1669E5A1-18C1-4F95-9A98-05A84D9C1A44}" destId="{1D83C937-6FB1-4D60-8686-A3239AA8D3E2}" srcOrd="0" destOrd="0" presId="urn:microsoft.com/office/officeart/2008/layout/VerticalCurvedList"/>
    <dgm:cxn modelId="{389E74D5-B556-4D11-94B0-6AB99372B22C}" type="presParOf" srcId="{1D83C937-6FB1-4D60-8686-A3239AA8D3E2}" destId="{71E0CC00-B942-443C-8358-1BCBD8D78A71}" srcOrd="0" destOrd="0" presId="urn:microsoft.com/office/officeart/2008/layout/VerticalCurvedList"/>
    <dgm:cxn modelId="{67A2B523-ACAD-4C8C-BB73-A59F960F9913}" type="presParOf" srcId="{1D83C937-6FB1-4D60-8686-A3239AA8D3E2}" destId="{37E149E5-6B67-40CB-9ECF-325FE99B2A8C}" srcOrd="1" destOrd="0" presId="urn:microsoft.com/office/officeart/2008/layout/VerticalCurvedList"/>
    <dgm:cxn modelId="{F3AC3DD2-DBC9-48EE-9A63-325A68F8B249}" type="presParOf" srcId="{1D83C937-6FB1-4D60-8686-A3239AA8D3E2}" destId="{790427EC-B15F-49E3-B789-0BDBD8EF6FF3}" srcOrd="2" destOrd="0" presId="urn:microsoft.com/office/officeart/2008/layout/VerticalCurvedList"/>
    <dgm:cxn modelId="{A6A457E7-F50F-4B1C-8AA9-8794F884AF3C}" type="presParOf" srcId="{1D83C937-6FB1-4D60-8686-A3239AA8D3E2}" destId="{D223BA38-8842-4DBB-A104-D93635FF0E46}" srcOrd="3" destOrd="0" presId="urn:microsoft.com/office/officeart/2008/layout/VerticalCurvedList"/>
    <dgm:cxn modelId="{79DD5CF9-7055-4145-B501-3A392320E8A0}" type="presParOf" srcId="{1669E5A1-18C1-4F95-9A98-05A84D9C1A44}" destId="{FA2EC4CB-AC61-49FF-8B09-71A78BD97446}" srcOrd="1" destOrd="0" presId="urn:microsoft.com/office/officeart/2008/layout/VerticalCurvedList"/>
    <dgm:cxn modelId="{CDC7971C-EB16-49E9-B54B-BAF4081735E7}" type="presParOf" srcId="{1669E5A1-18C1-4F95-9A98-05A84D9C1A44}" destId="{85883DD8-255D-4820-875A-AA59953924FB}" srcOrd="2" destOrd="0" presId="urn:microsoft.com/office/officeart/2008/layout/VerticalCurvedList"/>
    <dgm:cxn modelId="{2B70B516-0549-4482-BF68-C050DADAE549}" type="presParOf" srcId="{85883DD8-255D-4820-875A-AA59953924FB}" destId="{1EA6B820-1BBC-4A02-B414-74869A0459A8}" srcOrd="0" destOrd="0" presId="urn:microsoft.com/office/officeart/2008/layout/VerticalCurvedList"/>
    <dgm:cxn modelId="{2F734156-1349-4B9A-97C1-BD5B9366F7BC}" type="presParOf" srcId="{1669E5A1-18C1-4F95-9A98-05A84D9C1A44}" destId="{FA147675-2638-41CA-BFB9-098C03D2AD96}" srcOrd="3" destOrd="0" presId="urn:microsoft.com/office/officeart/2008/layout/VerticalCurvedList"/>
    <dgm:cxn modelId="{FD3401F0-3372-4706-8655-D54FFB1F1DCD}" type="presParOf" srcId="{1669E5A1-18C1-4F95-9A98-05A84D9C1A44}" destId="{6E862672-C4D7-4B94-9232-5A747668F1FE}" srcOrd="4" destOrd="0" presId="urn:microsoft.com/office/officeart/2008/layout/VerticalCurvedList"/>
    <dgm:cxn modelId="{6ED5F81A-0C64-4154-9ADB-D455CFECDFFD}" type="presParOf" srcId="{6E862672-C4D7-4B94-9232-5A747668F1FE}" destId="{D5B0DED0-29F5-4D07-8805-488C4532629A}" srcOrd="0" destOrd="0" presId="urn:microsoft.com/office/officeart/2008/layout/VerticalCurvedList"/>
    <dgm:cxn modelId="{7F8941D1-7518-474E-8DD6-369CE74D849B}" type="presParOf" srcId="{1669E5A1-18C1-4F95-9A98-05A84D9C1A44}" destId="{E38BE275-4AE4-435F-9C5F-CF433647FD4A}" srcOrd="5" destOrd="0" presId="urn:microsoft.com/office/officeart/2008/layout/VerticalCurvedList"/>
    <dgm:cxn modelId="{892BA20F-8521-4533-A496-60994F73854A}" type="presParOf" srcId="{1669E5A1-18C1-4F95-9A98-05A84D9C1A44}" destId="{11DB5E40-0208-4C99-99C7-A77F562C29D2}" srcOrd="6" destOrd="0" presId="urn:microsoft.com/office/officeart/2008/layout/VerticalCurvedList"/>
    <dgm:cxn modelId="{73511962-88DF-4DFD-8B08-C326D046C738}" type="presParOf" srcId="{11DB5E40-0208-4C99-99C7-A77F562C29D2}" destId="{3C3CE3EF-E35F-42B8-A970-BE9014B2CA0A}" srcOrd="0" destOrd="0" presId="urn:microsoft.com/office/officeart/2008/layout/VerticalCurvedList"/>
    <dgm:cxn modelId="{6443DF78-6F95-4EB5-9574-9CF353334BCC}" type="presParOf" srcId="{1669E5A1-18C1-4F95-9A98-05A84D9C1A44}" destId="{8BA8E4C6-E315-4F9D-9D30-A78FA01EE91E}" srcOrd="7" destOrd="0" presId="urn:microsoft.com/office/officeart/2008/layout/VerticalCurvedList"/>
    <dgm:cxn modelId="{DB1225EA-6380-4043-B0F3-6519EB4A8274}" type="presParOf" srcId="{1669E5A1-18C1-4F95-9A98-05A84D9C1A44}" destId="{4F69FD6E-0A8B-43EB-97ED-CDCEDEA80057}" srcOrd="8" destOrd="0" presId="urn:microsoft.com/office/officeart/2008/layout/VerticalCurvedList"/>
    <dgm:cxn modelId="{6B440A92-D28F-49F2-BD7E-431B0D444546}" type="presParOf" srcId="{4F69FD6E-0A8B-43EB-97ED-CDCEDEA80057}" destId="{93F0567A-C093-4DFF-B6BD-D0AFA1D4CF1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B0CFDA-5AEC-4EBC-AD1D-DCCAE39582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8705E1B-F54C-432B-A83E-1445920C3BB4}">
      <dgm:prSet phldrT="[Texto]" custT="1"/>
      <dgm:spPr>
        <a:solidFill>
          <a:schemeClr val="bg2"/>
        </a:solidFill>
        <a:ln>
          <a:solidFill>
            <a:srgbClr val="C00000"/>
          </a:solidFill>
        </a:ln>
      </dgm:spPr>
      <dgm:t>
        <a:bodyPr/>
        <a:lstStyle/>
        <a:p>
          <a:r>
            <a:rPr lang="es-ES" sz="2800" b="1" dirty="0" smtClean="0">
              <a:solidFill>
                <a:srgbClr val="C00000"/>
              </a:solidFill>
            </a:rPr>
            <a:t>1893 </a:t>
          </a:r>
        </a:p>
        <a:p>
          <a:r>
            <a:rPr lang="es-ES" sz="2800" b="1" dirty="0" smtClean="0">
              <a:solidFill>
                <a:srgbClr val="C00000"/>
              </a:solidFill>
            </a:rPr>
            <a:t>Primer Anuario Estadístico de la República Mexicana</a:t>
          </a:r>
          <a:endParaRPr lang="es-ES" sz="2800" b="1" dirty="0">
            <a:solidFill>
              <a:srgbClr val="C00000"/>
            </a:solidFill>
          </a:endParaRPr>
        </a:p>
      </dgm:t>
    </dgm:pt>
    <dgm:pt modelId="{34AEAC6C-8340-4A0B-AFF6-1772483E0541}" type="parTrans" cxnId="{6DD813F0-3DE2-4916-9F2F-6AC91CF6CBE6}">
      <dgm:prSet/>
      <dgm:spPr/>
      <dgm:t>
        <a:bodyPr/>
        <a:lstStyle/>
        <a:p>
          <a:endParaRPr lang="es-ES"/>
        </a:p>
      </dgm:t>
    </dgm:pt>
    <dgm:pt modelId="{4B90F452-9787-4D74-9CF1-766D5E0F86D9}" type="sibTrans" cxnId="{6DD813F0-3DE2-4916-9F2F-6AC91CF6CBE6}">
      <dgm:prSet/>
      <dgm:spPr/>
      <dgm:t>
        <a:bodyPr/>
        <a:lstStyle/>
        <a:p>
          <a:endParaRPr lang="es-ES"/>
        </a:p>
      </dgm:t>
    </dgm:pt>
    <dgm:pt modelId="{73167345-FCD0-4606-A8A4-EBF7A9D68FB0}">
      <dgm:prSet phldrT="[Texto]" custT="1"/>
      <dgm:spPr>
        <a:solidFill>
          <a:schemeClr val="bg2"/>
        </a:solidFill>
        <a:ln>
          <a:solidFill>
            <a:srgbClr val="C00000"/>
          </a:solidFill>
        </a:ln>
      </dgm:spPr>
      <dgm:t>
        <a:bodyPr/>
        <a:lstStyle/>
        <a:p>
          <a:r>
            <a:rPr lang="es-ES" sz="2800" b="1" dirty="0" smtClean="0">
              <a:solidFill>
                <a:srgbClr val="C00000"/>
              </a:solidFill>
            </a:rPr>
            <a:t>La CIE se aplica por primera vez en México.</a:t>
          </a:r>
          <a:endParaRPr lang="es-ES" sz="2800" b="1" dirty="0">
            <a:solidFill>
              <a:srgbClr val="C00000"/>
            </a:solidFill>
          </a:endParaRPr>
        </a:p>
      </dgm:t>
    </dgm:pt>
    <dgm:pt modelId="{D3E3CB1A-2660-4904-A619-B08C83FEA80C}" type="parTrans" cxnId="{44DAB343-EE09-41DF-8538-FE74732DFD98}">
      <dgm:prSet/>
      <dgm:spPr/>
      <dgm:t>
        <a:bodyPr/>
        <a:lstStyle/>
        <a:p>
          <a:endParaRPr lang="es-ES"/>
        </a:p>
      </dgm:t>
    </dgm:pt>
    <dgm:pt modelId="{03A508E2-D8CD-4DD4-8FEC-16E5AAB26C90}" type="sibTrans" cxnId="{44DAB343-EE09-41DF-8538-FE74732DFD98}">
      <dgm:prSet/>
      <dgm:spPr/>
      <dgm:t>
        <a:bodyPr/>
        <a:lstStyle/>
        <a:p>
          <a:endParaRPr lang="es-ES"/>
        </a:p>
      </dgm:t>
    </dgm:pt>
    <dgm:pt modelId="{B58EA9B6-D560-403E-95BF-CD0B007BD46A}" type="pres">
      <dgm:prSet presAssocID="{E6B0CFDA-5AEC-4EBC-AD1D-DCCAE39582E1}" presName="linear" presStyleCnt="0">
        <dgm:presLayoutVars>
          <dgm:dir/>
          <dgm:animLvl val="lvl"/>
          <dgm:resizeHandles val="exact"/>
        </dgm:presLayoutVars>
      </dgm:prSet>
      <dgm:spPr/>
      <dgm:t>
        <a:bodyPr/>
        <a:lstStyle/>
        <a:p>
          <a:endParaRPr lang="es-ES"/>
        </a:p>
      </dgm:t>
    </dgm:pt>
    <dgm:pt modelId="{40690A58-0BF6-4962-A230-2B9B8DBD3013}" type="pres">
      <dgm:prSet presAssocID="{F8705E1B-F54C-432B-A83E-1445920C3BB4}" presName="parentLin" presStyleCnt="0"/>
      <dgm:spPr/>
    </dgm:pt>
    <dgm:pt modelId="{C2A9A9AC-9A59-4545-BFF0-3DE82864925E}" type="pres">
      <dgm:prSet presAssocID="{F8705E1B-F54C-432B-A83E-1445920C3BB4}" presName="parentLeftMargin" presStyleLbl="node1" presStyleIdx="0" presStyleCnt="2"/>
      <dgm:spPr/>
      <dgm:t>
        <a:bodyPr/>
        <a:lstStyle/>
        <a:p>
          <a:endParaRPr lang="es-ES"/>
        </a:p>
      </dgm:t>
    </dgm:pt>
    <dgm:pt modelId="{1B31C0C2-618F-4DAD-870A-6C25B63888A4}" type="pres">
      <dgm:prSet presAssocID="{F8705E1B-F54C-432B-A83E-1445920C3BB4}" presName="parentText" presStyleLbl="node1" presStyleIdx="0" presStyleCnt="2" custScaleX="103136" custScaleY="271052">
        <dgm:presLayoutVars>
          <dgm:chMax val="0"/>
          <dgm:bulletEnabled val="1"/>
        </dgm:presLayoutVars>
      </dgm:prSet>
      <dgm:spPr/>
      <dgm:t>
        <a:bodyPr/>
        <a:lstStyle/>
        <a:p>
          <a:endParaRPr lang="es-ES"/>
        </a:p>
      </dgm:t>
    </dgm:pt>
    <dgm:pt modelId="{87B7C24C-96BF-4306-818A-08AB770EF363}" type="pres">
      <dgm:prSet presAssocID="{F8705E1B-F54C-432B-A83E-1445920C3BB4}" presName="negativeSpace" presStyleCnt="0"/>
      <dgm:spPr/>
    </dgm:pt>
    <dgm:pt modelId="{160C9EB4-AB7F-4CAB-B879-6492B02F5FED}" type="pres">
      <dgm:prSet presAssocID="{F8705E1B-F54C-432B-A83E-1445920C3BB4}" presName="childText" presStyleLbl="conFgAcc1" presStyleIdx="0" presStyleCnt="2">
        <dgm:presLayoutVars>
          <dgm:bulletEnabled val="1"/>
        </dgm:presLayoutVars>
      </dgm:prSet>
      <dgm:spPr/>
    </dgm:pt>
    <dgm:pt modelId="{AC987919-0C5C-4AD1-A1E9-6E30AED224B0}" type="pres">
      <dgm:prSet presAssocID="{4B90F452-9787-4D74-9CF1-766D5E0F86D9}" presName="spaceBetweenRectangles" presStyleCnt="0"/>
      <dgm:spPr/>
    </dgm:pt>
    <dgm:pt modelId="{E58F1275-91F6-47F1-8FB0-7D56D858C5DA}" type="pres">
      <dgm:prSet presAssocID="{73167345-FCD0-4606-A8A4-EBF7A9D68FB0}" presName="parentLin" presStyleCnt="0"/>
      <dgm:spPr/>
    </dgm:pt>
    <dgm:pt modelId="{516DB908-4B53-47F3-89F7-771C46E3F093}" type="pres">
      <dgm:prSet presAssocID="{73167345-FCD0-4606-A8A4-EBF7A9D68FB0}" presName="parentLeftMargin" presStyleLbl="node1" presStyleIdx="0" presStyleCnt="2"/>
      <dgm:spPr/>
      <dgm:t>
        <a:bodyPr/>
        <a:lstStyle/>
        <a:p>
          <a:endParaRPr lang="es-ES"/>
        </a:p>
      </dgm:t>
    </dgm:pt>
    <dgm:pt modelId="{A2841C61-2971-40F6-A1CA-D9796336497D}" type="pres">
      <dgm:prSet presAssocID="{73167345-FCD0-4606-A8A4-EBF7A9D68FB0}" presName="parentText" presStyleLbl="node1" presStyleIdx="1" presStyleCnt="2" custScaleX="102091" custScaleY="224047">
        <dgm:presLayoutVars>
          <dgm:chMax val="0"/>
          <dgm:bulletEnabled val="1"/>
        </dgm:presLayoutVars>
      </dgm:prSet>
      <dgm:spPr/>
      <dgm:t>
        <a:bodyPr/>
        <a:lstStyle/>
        <a:p>
          <a:endParaRPr lang="es-ES"/>
        </a:p>
      </dgm:t>
    </dgm:pt>
    <dgm:pt modelId="{0853040E-DB5A-418E-BA03-F85F23975F77}" type="pres">
      <dgm:prSet presAssocID="{73167345-FCD0-4606-A8A4-EBF7A9D68FB0}" presName="negativeSpace" presStyleCnt="0"/>
      <dgm:spPr/>
    </dgm:pt>
    <dgm:pt modelId="{B16A5B4B-61B4-48EB-AA38-A35079A938C6}" type="pres">
      <dgm:prSet presAssocID="{73167345-FCD0-4606-A8A4-EBF7A9D68FB0}" presName="childText" presStyleLbl="conFgAcc1" presStyleIdx="1" presStyleCnt="2">
        <dgm:presLayoutVars>
          <dgm:bulletEnabled val="1"/>
        </dgm:presLayoutVars>
      </dgm:prSet>
      <dgm:spPr/>
    </dgm:pt>
  </dgm:ptLst>
  <dgm:cxnLst>
    <dgm:cxn modelId="{75DFBED5-39D1-47D2-8CEE-C28CE06FE5E4}" type="presOf" srcId="{F8705E1B-F54C-432B-A83E-1445920C3BB4}" destId="{C2A9A9AC-9A59-4545-BFF0-3DE82864925E}" srcOrd="0" destOrd="0" presId="urn:microsoft.com/office/officeart/2005/8/layout/list1"/>
    <dgm:cxn modelId="{969FADBA-7CA0-4B6B-8B9A-5742A76283A4}" type="presOf" srcId="{F8705E1B-F54C-432B-A83E-1445920C3BB4}" destId="{1B31C0C2-618F-4DAD-870A-6C25B63888A4}" srcOrd="1" destOrd="0" presId="urn:microsoft.com/office/officeart/2005/8/layout/list1"/>
    <dgm:cxn modelId="{E62747A2-AD06-426C-A5B9-CA17B45C91F1}" type="presOf" srcId="{73167345-FCD0-4606-A8A4-EBF7A9D68FB0}" destId="{A2841C61-2971-40F6-A1CA-D9796336497D}" srcOrd="1" destOrd="0" presId="urn:microsoft.com/office/officeart/2005/8/layout/list1"/>
    <dgm:cxn modelId="{6DD813F0-3DE2-4916-9F2F-6AC91CF6CBE6}" srcId="{E6B0CFDA-5AEC-4EBC-AD1D-DCCAE39582E1}" destId="{F8705E1B-F54C-432B-A83E-1445920C3BB4}" srcOrd="0" destOrd="0" parTransId="{34AEAC6C-8340-4A0B-AFF6-1772483E0541}" sibTransId="{4B90F452-9787-4D74-9CF1-766D5E0F86D9}"/>
    <dgm:cxn modelId="{E1816A3E-AA88-457A-B86E-6834497D9111}" type="presOf" srcId="{E6B0CFDA-5AEC-4EBC-AD1D-DCCAE39582E1}" destId="{B58EA9B6-D560-403E-95BF-CD0B007BD46A}" srcOrd="0" destOrd="0" presId="urn:microsoft.com/office/officeart/2005/8/layout/list1"/>
    <dgm:cxn modelId="{AEDFA658-3CF9-4409-8061-262FD088E3DE}" type="presOf" srcId="{73167345-FCD0-4606-A8A4-EBF7A9D68FB0}" destId="{516DB908-4B53-47F3-89F7-771C46E3F093}" srcOrd="0" destOrd="0" presId="urn:microsoft.com/office/officeart/2005/8/layout/list1"/>
    <dgm:cxn modelId="{44DAB343-EE09-41DF-8538-FE74732DFD98}" srcId="{E6B0CFDA-5AEC-4EBC-AD1D-DCCAE39582E1}" destId="{73167345-FCD0-4606-A8A4-EBF7A9D68FB0}" srcOrd="1" destOrd="0" parTransId="{D3E3CB1A-2660-4904-A619-B08C83FEA80C}" sibTransId="{03A508E2-D8CD-4DD4-8FEC-16E5AAB26C90}"/>
    <dgm:cxn modelId="{D7418B93-94B4-4956-BDB4-E186DBED0A31}" type="presParOf" srcId="{B58EA9B6-D560-403E-95BF-CD0B007BD46A}" destId="{40690A58-0BF6-4962-A230-2B9B8DBD3013}" srcOrd="0" destOrd="0" presId="urn:microsoft.com/office/officeart/2005/8/layout/list1"/>
    <dgm:cxn modelId="{F5D165DC-FC8B-4D6C-BD44-723F437DF241}" type="presParOf" srcId="{40690A58-0BF6-4962-A230-2B9B8DBD3013}" destId="{C2A9A9AC-9A59-4545-BFF0-3DE82864925E}" srcOrd="0" destOrd="0" presId="urn:microsoft.com/office/officeart/2005/8/layout/list1"/>
    <dgm:cxn modelId="{9FAAD7E5-B31E-4032-A8BF-5DFDBA6EDD20}" type="presParOf" srcId="{40690A58-0BF6-4962-A230-2B9B8DBD3013}" destId="{1B31C0C2-618F-4DAD-870A-6C25B63888A4}" srcOrd="1" destOrd="0" presId="urn:microsoft.com/office/officeart/2005/8/layout/list1"/>
    <dgm:cxn modelId="{858239F9-1638-4D15-B23C-FD3B3672F6A1}" type="presParOf" srcId="{B58EA9B6-D560-403E-95BF-CD0B007BD46A}" destId="{87B7C24C-96BF-4306-818A-08AB770EF363}" srcOrd="1" destOrd="0" presId="urn:microsoft.com/office/officeart/2005/8/layout/list1"/>
    <dgm:cxn modelId="{9CD599DF-33AD-44CB-94BD-754129C52B0B}" type="presParOf" srcId="{B58EA9B6-D560-403E-95BF-CD0B007BD46A}" destId="{160C9EB4-AB7F-4CAB-B879-6492B02F5FED}" srcOrd="2" destOrd="0" presId="urn:microsoft.com/office/officeart/2005/8/layout/list1"/>
    <dgm:cxn modelId="{65CD06EF-A63F-4912-9E0D-D991033EDE79}" type="presParOf" srcId="{B58EA9B6-D560-403E-95BF-CD0B007BD46A}" destId="{AC987919-0C5C-4AD1-A1E9-6E30AED224B0}" srcOrd="3" destOrd="0" presId="urn:microsoft.com/office/officeart/2005/8/layout/list1"/>
    <dgm:cxn modelId="{4A7D2F11-83E4-4FA7-B97D-AF99F43709FC}" type="presParOf" srcId="{B58EA9B6-D560-403E-95BF-CD0B007BD46A}" destId="{E58F1275-91F6-47F1-8FB0-7D56D858C5DA}" srcOrd="4" destOrd="0" presId="urn:microsoft.com/office/officeart/2005/8/layout/list1"/>
    <dgm:cxn modelId="{048AA510-699A-4570-8ADA-50D0EC0A8163}" type="presParOf" srcId="{E58F1275-91F6-47F1-8FB0-7D56D858C5DA}" destId="{516DB908-4B53-47F3-89F7-771C46E3F093}" srcOrd="0" destOrd="0" presId="urn:microsoft.com/office/officeart/2005/8/layout/list1"/>
    <dgm:cxn modelId="{707E539C-412C-44E6-8DEA-FC67724C5584}" type="presParOf" srcId="{E58F1275-91F6-47F1-8FB0-7D56D858C5DA}" destId="{A2841C61-2971-40F6-A1CA-D9796336497D}" srcOrd="1" destOrd="0" presId="urn:microsoft.com/office/officeart/2005/8/layout/list1"/>
    <dgm:cxn modelId="{757EDBAD-C0DE-4A12-A940-A949B92A27C1}" type="presParOf" srcId="{B58EA9B6-D560-403E-95BF-CD0B007BD46A}" destId="{0853040E-DB5A-418E-BA03-F85F23975F77}" srcOrd="5" destOrd="0" presId="urn:microsoft.com/office/officeart/2005/8/layout/list1"/>
    <dgm:cxn modelId="{FCECAB8D-D8D7-4941-9A64-AECC631836F4}" type="presParOf" srcId="{B58EA9B6-D560-403E-95BF-CD0B007BD46A}" destId="{B16A5B4B-61B4-48EB-AA38-A35079A938C6}"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879B68-564E-41A3-AC2D-DC20756FA8E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MX"/>
        </a:p>
      </dgm:t>
    </dgm:pt>
    <dgm:pt modelId="{EFDD0DF0-AD1F-4A71-A1BE-2B487FE49BB6}">
      <dgm:prSet phldrT="[Texto]"/>
      <dgm:spPr>
        <a:solidFill>
          <a:schemeClr val="accent4">
            <a:lumMod val="75000"/>
          </a:schemeClr>
        </a:solidFill>
      </dgm:spPr>
      <dgm:t>
        <a:bodyPr/>
        <a:lstStyle/>
        <a:p>
          <a:r>
            <a:rPr lang="es-MX" b="1" dirty="0" smtClean="0"/>
            <a:t>ESTRUTURA</a:t>
          </a:r>
          <a:endParaRPr lang="es-MX" b="1" dirty="0"/>
        </a:p>
      </dgm:t>
    </dgm:pt>
    <dgm:pt modelId="{FA7AFEF2-4592-4842-A2ED-4BDE802FF316}" type="parTrans" cxnId="{AA86375D-5DD5-4D2F-8EDC-350749CC7DAA}">
      <dgm:prSet/>
      <dgm:spPr/>
      <dgm:t>
        <a:bodyPr/>
        <a:lstStyle/>
        <a:p>
          <a:endParaRPr lang="es-MX"/>
        </a:p>
      </dgm:t>
    </dgm:pt>
    <dgm:pt modelId="{B3F3091B-359E-4CD4-81D4-F2FE097C6A00}" type="sibTrans" cxnId="{AA86375D-5DD5-4D2F-8EDC-350749CC7DAA}">
      <dgm:prSet/>
      <dgm:spPr>
        <a:solidFill>
          <a:schemeClr val="accent2">
            <a:lumMod val="50000"/>
          </a:schemeClr>
        </a:solidFill>
      </dgm:spPr>
      <dgm:t>
        <a:bodyPr/>
        <a:lstStyle/>
        <a:p>
          <a:endParaRPr lang="es-MX"/>
        </a:p>
      </dgm:t>
    </dgm:pt>
    <dgm:pt modelId="{636C9337-7069-4926-9E7E-C3EB21B206DB}">
      <dgm:prSet phldrT="[Texto]"/>
      <dgm:spPr>
        <a:ln>
          <a:solidFill>
            <a:schemeClr val="accent4">
              <a:lumMod val="50000"/>
            </a:schemeClr>
          </a:solidFill>
        </a:ln>
      </dgm:spPr>
      <dgm:t>
        <a:bodyPr/>
        <a:lstStyle/>
        <a:p>
          <a:r>
            <a:rPr lang="es-MX" dirty="0" smtClean="0"/>
            <a:t>INSTALACIONES</a:t>
          </a:r>
          <a:endParaRPr lang="es-MX" dirty="0"/>
        </a:p>
      </dgm:t>
    </dgm:pt>
    <dgm:pt modelId="{1C85B40B-008E-48A1-9388-0CBE8729BE98}" type="parTrans" cxnId="{6D686E10-4C34-4EC0-9BAC-C3468C549B61}">
      <dgm:prSet/>
      <dgm:spPr/>
      <dgm:t>
        <a:bodyPr/>
        <a:lstStyle/>
        <a:p>
          <a:endParaRPr lang="es-MX"/>
        </a:p>
      </dgm:t>
    </dgm:pt>
    <dgm:pt modelId="{E972FC11-271B-49CF-BA5C-CDF36E6A6690}" type="sibTrans" cxnId="{6D686E10-4C34-4EC0-9BAC-C3468C549B61}">
      <dgm:prSet/>
      <dgm:spPr/>
      <dgm:t>
        <a:bodyPr/>
        <a:lstStyle/>
        <a:p>
          <a:endParaRPr lang="es-MX"/>
        </a:p>
      </dgm:t>
    </dgm:pt>
    <dgm:pt modelId="{0869FE4E-CF90-4A45-BEBB-609637E20269}">
      <dgm:prSet phldrT="[Texto]"/>
      <dgm:spPr>
        <a:ln>
          <a:solidFill>
            <a:schemeClr val="accent4">
              <a:lumMod val="50000"/>
            </a:schemeClr>
          </a:solidFill>
        </a:ln>
      </dgm:spPr>
      <dgm:t>
        <a:bodyPr/>
        <a:lstStyle/>
        <a:p>
          <a:r>
            <a:rPr lang="es-MX" dirty="0" smtClean="0"/>
            <a:t>MATERIALES</a:t>
          </a:r>
          <a:endParaRPr lang="es-MX" dirty="0"/>
        </a:p>
      </dgm:t>
    </dgm:pt>
    <dgm:pt modelId="{63328793-4CF1-4C05-9784-353B02BF7015}" type="parTrans" cxnId="{5948A81C-BF41-4013-8D15-1EF5A21CC0D2}">
      <dgm:prSet/>
      <dgm:spPr/>
      <dgm:t>
        <a:bodyPr/>
        <a:lstStyle/>
        <a:p>
          <a:endParaRPr lang="es-MX"/>
        </a:p>
      </dgm:t>
    </dgm:pt>
    <dgm:pt modelId="{94013D40-845C-42A5-B739-A23E70643F01}" type="sibTrans" cxnId="{5948A81C-BF41-4013-8D15-1EF5A21CC0D2}">
      <dgm:prSet/>
      <dgm:spPr/>
      <dgm:t>
        <a:bodyPr/>
        <a:lstStyle/>
        <a:p>
          <a:endParaRPr lang="es-MX"/>
        </a:p>
      </dgm:t>
    </dgm:pt>
    <dgm:pt modelId="{A812D277-4ABD-436E-9AFE-05D4A52405D7}">
      <dgm:prSet phldrT="[Texto]"/>
      <dgm:spPr>
        <a:solidFill>
          <a:schemeClr val="accent6">
            <a:lumMod val="40000"/>
            <a:lumOff val="60000"/>
          </a:schemeClr>
        </a:solidFill>
        <a:ln>
          <a:solidFill>
            <a:schemeClr val="accent6">
              <a:lumMod val="50000"/>
            </a:schemeClr>
          </a:solidFill>
        </a:ln>
      </dgm:spPr>
      <dgm:t>
        <a:bodyPr/>
        <a:lstStyle/>
        <a:p>
          <a:r>
            <a:rPr lang="es-MX" b="1" dirty="0" smtClean="0">
              <a:solidFill>
                <a:schemeClr val="tx1">
                  <a:lumMod val="85000"/>
                  <a:lumOff val="15000"/>
                </a:schemeClr>
              </a:solidFill>
            </a:rPr>
            <a:t>PROCESO</a:t>
          </a:r>
          <a:endParaRPr lang="es-MX" b="1" dirty="0">
            <a:solidFill>
              <a:schemeClr val="tx1">
                <a:lumMod val="85000"/>
                <a:lumOff val="15000"/>
              </a:schemeClr>
            </a:solidFill>
          </a:endParaRPr>
        </a:p>
      </dgm:t>
    </dgm:pt>
    <dgm:pt modelId="{BE1A9996-876A-4944-B862-410F5761BC9E}" type="parTrans" cxnId="{93AFB8E4-5903-43F8-8F0E-8429651FE24E}">
      <dgm:prSet/>
      <dgm:spPr/>
      <dgm:t>
        <a:bodyPr/>
        <a:lstStyle/>
        <a:p>
          <a:endParaRPr lang="es-MX"/>
        </a:p>
      </dgm:t>
    </dgm:pt>
    <dgm:pt modelId="{FD517B49-9FCA-4413-B2F7-3CAA2690A65E}" type="sibTrans" cxnId="{93AFB8E4-5903-43F8-8F0E-8429651FE24E}">
      <dgm:prSet/>
      <dgm:spPr>
        <a:solidFill>
          <a:schemeClr val="accent2">
            <a:lumMod val="50000"/>
          </a:schemeClr>
        </a:solidFill>
      </dgm:spPr>
      <dgm:t>
        <a:bodyPr/>
        <a:lstStyle/>
        <a:p>
          <a:endParaRPr lang="es-MX"/>
        </a:p>
      </dgm:t>
    </dgm:pt>
    <dgm:pt modelId="{E22E1745-2B0C-40C9-807A-123175FCD79C}">
      <dgm:prSet phldrT="[Texto]"/>
      <dgm:spPr>
        <a:solidFill>
          <a:schemeClr val="accent6">
            <a:lumMod val="50000"/>
            <a:alpha val="90000"/>
          </a:schemeClr>
        </a:solidFill>
      </dgm:spPr>
      <dgm:t>
        <a:bodyPr/>
        <a:lstStyle/>
        <a:p>
          <a:r>
            <a:rPr lang="es-MX" b="1" dirty="0" smtClean="0">
              <a:solidFill>
                <a:schemeClr val="bg1"/>
              </a:solidFill>
            </a:rPr>
            <a:t>INTERACCION</a:t>
          </a:r>
          <a:endParaRPr lang="es-MX" b="1" dirty="0">
            <a:solidFill>
              <a:schemeClr val="bg1"/>
            </a:solidFill>
          </a:endParaRPr>
        </a:p>
      </dgm:t>
    </dgm:pt>
    <dgm:pt modelId="{036FB21E-D300-4BE6-8F39-A5EBB0E2CD57}" type="parTrans" cxnId="{F2223EBE-DF7D-46BD-8E45-DFAAF39A831A}">
      <dgm:prSet/>
      <dgm:spPr/>
      <dgm:t>
        <a:bodyPr/>
        <a:lstStyle/>
        <a:p>
          <a:endParaRPr lang="es-MX"/>
        </a:p>
      </dgm:t>
    </dgm:pt>
    <dgm:pt modelId="{DDFD6F01-C629-4590-A4A6-9A8F429B7B1B}" type="sibTrans" cxnId="{F2223EBE-DF7D-46BD-8E45-DFAAF39A831A}">
      <dgm:prSet/>
      <dgm:spPr/>
      <dgm:t>
        <a:bodyPr/>
        <a:lstStyle/>
        <a:p>
          <a:endParaRPr lang="es-MX"/>
        </a:p>
      </dgm:t>
    </dgm:pt>
    <dgm:pt modelId="{5B4361DB-81DC-48A4-9520-4569328424E3}">
      <dgm:prSet phldrT="[Texto]"/>
      <dgm:spPr>
        <a:solidFill>
          <a:schemeClr val="accent6">
            <a:lumMod val="50000"/>
            <a:alpha val="90000"/>
          </a:schemeClr>
        </a:solidFill>
      </dgm:spPr>
      <dgm:t>
        <a:bodyPr/>
        <a:lstStyle/>
        <a:p>
          <a:r>
            <a:rPr lang="es-MX" b="1" dirty="0" smtClean="0">
              <a:solidFill>
                <a:schemeClr val="bg1"/>
              </a:solidFill>
            </a:rPr>
            <a:t>PROCEDIMIENTOS</a:t>
          </a:r>
          <a:endParaRPr lang="es-MX" b="1" dirty="0">
            <a:solidFill>
              <a:schemeClr val="bg1"/>
            </a:solidFill>
          </a:endParaRPr>
        </a:p>
      </dgm:t>
    </dgm:pt>
    <dgm:pt modelId="{532F312E-E447-4FFC-AF84-4C27932802CF}" type="parTrans" cxnId="{DCE41F34-2F0F-4657-B88D-7C338F8A6E84}">
      <dgm:prSet/>
      <dgm:spPr/>
      <dgm:t>
        <a:bodyPr/>
        <a:lstStyle/>
        <a:p>
          <a:endParaRPr lang="es-MX"/>
        </a:p>
      </dgm:t>
    </dgm:pt>
    <dgm:pt modelId="{4CC476F4-71A7-4934-BADF-13C58C474648}" type="sibTrans" cxnId="{DCE41F34-2F0F-4657-B88D-7C338F8A6E84}">
      <dgm:prSet/>
      <dgm:spPr/>
      <dgm:t>
        <a:bodyPr/>
        <a:lstStyle/>
        <a:p>
          <a:endParaRPr lang="es-MX"/>
        </a:p>
      </dgm:t>
    </dgm:pt>
    <dgm:pt modelId="{4FB96E68-B8CB-48AC-97B8-9EBE8F3D7D5D}">
      <dgm:prSet phldrT="[Texto]"/>
      <dgm:spPr>
        <a:solidFill>
          <a:schemeClr val="accent4">
            <a:lumMod val="50000"/>
          </a:schemeClr>
        </a:solidFill>
      </dgm:spPr>
      <dgm:t>
        <a:bodyPr/>
        <a:lstStyle/>
        <a:p>
          <a:r>
            <a:rPr lang="es-MX" dirty="0" smtClean="0"/>
            <a:t>RESULTADOS</a:t>
          </a:r>
          <a:endParaRPr lang="es-MX" dirty="0"/>
        </a:p>
      </dgm:t>
    </dgm:pt>
    <dgm:pt modelId="{B1E9115E-38A1-4C1C-8217-D5C5B62DFE4E}" type="parTrans" cxnId="{3E773D2D-3360-4199-9A0F-D491E7076C6A}">
      <dgm:prSet/>
      <dgm:spPr/>
      <dgm:t>
        <a:bodyPr/>
        <a:lstStyle/>
        <a:p>
          <a:endParaRPr lang="es-MX"/>
        </a:p>
      </dgm:t>
    </dgm:pt>
    <dgm:pt modelId="{97297D36-3A46-4D65-ABBD-E7BB3EB67F10}" type="sibTrans" cxnId="{3E773D2D-3360-4199-9A0F-D491E7076C6A}">
      <dgm:prSet/>
      <dgm:spPr/>
      <dgm:t>
        <a:bodyPr/>
        <a:lstStyle/>
        <a:p>
          <a:endParaRPr lang="es-MX"/>
        </a:p>
      </dgm:t>
    </dgm:pt>
    <dgm:pt modelId="{9D5BF705-CB39-4DE0-A5CB-964835DF2D15}">
      <dgm:prSet phldrT="[Texto]"/>
      <dgm:spPr>
        <a:ln>
          <a:solidFill>
            <a:schemeClr val="accent4">
              <a:lumMod val="50000"/>
            </a:schemeClr>
          </a:solidFill>
        </a:ln>
      </dgm:spPr>
      <dgm:t>
        <a:bodyPr/>
        <a:lstStyle/>
        <a:p>
          <a:r>
            <a:rPr lang="es-MX" dirty="0" smtClean="0"/>
            <a:t>LO ESPERADO</a:t>
          </a:r>
          <a:endParaRPr lang="es-MX" dirty="0"/>
        </a:p>
      </dgm:t>
    </dgm:pt>
    <dgm:pt modelId="{182A19D5-86F1-44F4-8DD8-F2C6C94C6A02}" type="parTrans" cxnId="{45DBC394-DB68-4F96-9F59-071F42210178}">
      <dgm:prSet/>
      <dgm:spPr/>
      <dgm:t>
        <a:bodyPr/>
        <a:lstStyle/>
        <a:p>
          <a:endParaRPr lang="es-MX"/>
        </a:p>
      </dgm:t>
    </dgm:pt>
    <dgm:pt modelId="{615EBFEA-E873-4E2F-9135-595574514F48}" type="sibTrans" cxnId="{45DBC394-DB68-4F96-9F59-071F42210178}">
      <dgm:prSet/>
      <dgm:spPr/>
      <dgm:t>
        <a:bodyPr/>
        <a:lstStyle/>
        <a:p>
          <a:endParaRPr lang="es-MX"/>
        </a:p>
      </dgm:t>
    </dgm:pt>
    <dgm:pt modelId="{D263F625-A43C-44E4-84C3-C56551710543}">
      <dgm:prSet phldrT="[Texto]"/>
      <dgm:spPr>
        <a:ln>
          <a:solidFill>
            <a:schemeClr val="accent4">
              <a:lumMod val="50000"/>
            </a:schemeClr>
          </a:solidFill>
        </a:ln>
      </dgm:spPr>
      <dgm:t>
        <a:bodyPr/>
        <a:lstStyle/>
        <a:p>
          <a:r>
            <a:rPr lang="es-MX" dirty="0" smtClean="0"/>
            <a:t>OPORTNIDADES DE DESARROLLO</a:t>
          </a:r>
          <a:endParaRPr lang="es-MX" dirty="0"/>
        </a:p>
      </dgm:t>
    </dgm:pt>
    <dgm:pt modelId="{BDE5C3D3-C75D-4ABA-9413-C6B18C24A5E1}" type="parTrans" cxnId="{6F5EE3E7-5761-4E41-94E7-BA56649118DE}">
      <dgm:prSet/>
      <dgm:spPr/>
      <dgm:t>
        <a:bodyPr/>
        <a:lstStyle/>
        <a:p>
          <a:endParaRPr lang="es-MX"/>
        </a:p>
      </dgm:t>
    </dgm:pt>
    <dgm:pt modelId="{630FC93A-9F68-4A26-AE49-76654FCC7C8A}" type="sibTrans" cxnId="{6F5EE3E7-5761-4E41-94E7-BA56649118DE}">
      <dgm:prSet/>
      <dgm:spPr/>
      <dgm:t>
        <a:bodyPr/>
        <a:lstStyle/>
        <a:p>
          <a:endParaRPr lang="es-MX"/>
        </a:p>
      </dgm:t>
    </dgm:pt>
    <dgm:pt modelId="{C1FCD7CC-DB20-42E1-B9F6-5D565A8B01AE}">
      <dgm:prSet phldrT="[Texto]"/>
      <dgm:spPr>
        <a:ln>
          <a:solidFill>
            <a:schemeClr val="accent4">
              <a:lumMod val="50000"/>
            </a:schemeClr>
          </a:solidFill>
        </a:ln>
      </dgm:spPr>
      <dgm:t>
        <a:bodyPr/>
        <a:lstStyle/>
        <a:p>
          <a:r>
            <a:rPr lang="es-MX" dirty="0" smtClean="0"/>
            <a:t>RECURSOS HUMANOS</a:t>
          </a:r>
          <a:endParaRPr lang="es-MX" dirty="0"/>
        </a:p>
      </dgm:t>
    </dgm:pt>
    <dgm:pt modelId="{528FC152-C157-4FA0-AFBB-9D175F8FBB74}" type="parTrans" cxnId="{7E61E528-1B99-4E46-AD73-814FBFA75AC7}">
      <dgm:prSet/>
      <dgm:spPr/>
      <dgm:t>
        <a:bodyPr/>
        <a:lstStyle/>
        <a:p>
          <a:endParaRPr lang="es-MX"/>
        </a:p>
      </dgm:t>
    </dgm:pt>
    <dgm:pt modelId="{E33615E4-06E4-44C1-B3AA-D2DE83F84F53}" type="sibTrans" cxnId="{7E61E528-1B99-4E46-AD73-814FBFA75AC7}">
      <dgm:prSet/>
      <dgm:spPr/>
      <dgm:t>
        <a:bodyPr/>
        <a:lstStyle/>
        <a:p>
          <a:endParaRPr lang="es-MX"/>
        </a:p>
      </dgm:t>
    </dgm:pt>
    <dgm:pt modelId="{E40F7FC2-2F61-4B92-9CCA-06BA18F3E943}">
      <dgm:prSet phldrT="[Texto]"/>
      <dgm:spPr>
        <a:ln>
          <a:solidFill>
            <a:schemeClr val="accent4">
              <a:lumMod val="50000"/>
            </a:schemeClr>
          </a:solidFill>
        </a:ln>
      </dgm:spPr>
      <dgm:t>
        <a:bodyPr/>
        <a:lstStyle/>
        <a:p>
          <a:r>
            <a:rPr lang="es-MX" dirty="0" smtClean="0"/>
            <a:t>FINANCIAMIENTO</a:t>
          </a:r>
          <a:endParaRPr lang="es-MX" dirty="0"/>
        </a:p>
      </dgm:t>
    </dgm:pt>
    <dgm:pt modelId="{A46DDF47-CCF4-44F6-8EB1-A572DBF52C2B}" type="parTrans" cxnId="{B1D512BA-87AE-4145-97CC-8082E0D12E18}">
      <dgm:prSet/>
      <dgm:spPr/>
      <dgm:t>
        <a:bodyPr/>
        <a:lstStyle/>
        <a:p>
          <a:endParaRPr lang="es-MX"/>
        </a:p>
      </dgm:t>
    </dgm:pt>
    <dgm:pt modelId="{D422E3BE-3B9B-4293-944B-679AE9E2C6D1}" type="sibTrans" cxnId="{B1D512BA-87AE-4145-97CC-8082E0D12E18}">
      <dgm:prSet/>
      <dgm:spPr/>
      <dgm:t>
        <a:bodyPr/>
        <a:lstStyle/>
        <a:p>
          <a:endParaRPr lang="es-MX"/>
        </a:p>
      </dgm:t>
    </dgm:pt>
    <dgm:pt modelId="{1015B2C9-11FD-4D02-95AC-8FA5727E2D27}" type="pres">
      <dgm:prSet presAssocID="{C6879B68-564E-41A3-AC2D-DC20756FA8E5}" presName="Name0" presStyleCnt="0">
        <dgm:presLayoutVars>
          <dgm:dir/>
          <dgm:animLvl val="lvl"/>
          <dgm:resizeHandles val="exact"/>
        </dgm:presLayoutVars>
      </dgm:prSet>
      <dgm:spPr/>
      <dgm:t>
        <a:bodyPr/>
        <a:lstStyle/>
        <a:p>
          <a:endParaRPr lang="es-ES"/>
        </a:p>
      </dgm:t>
    </dgm:pt>
    <dgm:pt modelId="{DE7293BF-B9F4-4F1A-AA6B-D0D0D55C32D2}" type="pres">
      <dgm:prSet presAssocID="{C6879B68-564E-41A3-AC2D-DC20756FA8E5}" presName="tSp" presStyleCnt="0"/>
      <dgm:spPr/>
    </dgm:pt>
    <dgm:pt modelId="{1318CEBF-98FC-41DC-B4A2-AD0CBFFB4830}" type="pres">
      <dgm:prSet presAssocID="{C6879B68-564E-41A3-AC2D-DC20756FA8E5}" presName="bSp" presStyleCnt="0"/>
      <dgm:spPr/>
    </dgm:pt>
    <dgm:pt modelId="{C357DF22-47E6-4BA7-8943-80D2629EF790}" type="pres">
      <dgm:prSet presAssocID="{C6879B68-564E-41A3-AC2D-DC20756FA8E5}" presName="process" presStyleCnt="0"/>
      <dgm:spPr/>
    </dgm:pt>
    <dgm:pt modelId="{F031A3D9-5BCD-4A0A-AB57-41697BA2A49F}" type="pres">
      <dgm:prSet presAssocID="{EFDD0DF0-AD1F-4A71-A1BE-2B487FE49BB6}" presName="composite1" presStyleCnt="0"/>
      <dgm:spPr/>
    </dgm:pt>
    <dgm:pt modelId="{106B2116-D75E-48A0-9632-2AD1EC2A1F3A}" type="pres">
      <dgm:prSet presAssocID="{EFDD0DF0-AD1F-4A71-A1BE-2B487FE49BB6}" presName="dummyNode1" presStyleLbl="node1" presStyleIdx="0" presStyleCnt="3"/>
      <dgm:spPr/>
    </dgm:pt>
    <dgm:pt modelId="{7B31CDAE-6AF2-4758-9460-6AB1D4CF2C2D}" type="pres">
      <dgm:prSet presAssocID="{EFDD0DF0-AD1F-4A71-A1BE-2B487FE49BB6}" presName="childNode1" presStyleLbl="bgAcc1" presStyleIdx="0" presStyleCnt="3">
        <dgm:presLayoutVars>
          <dgm:bulletEnabled val="1"/>
        </dgm:presLayoutVars>
      </dgm:prSet>
      <dgm:spPr/>
      <dgm:t>
        <a:bodyPr/>
        <a:lstStyle/>
        <a:p>
          <a:endParaRPr lang="es-MX"/>
        </a:p>
      </dgm:t>
    </dgm:pt>
    <dgm:pt modelId="{F9F86A4D-CD2F-4029-AF19-01471878DEAF}" type="pres">
      <dgm:prSet presAssocID="{EFDD0DF0-AD1F-4A71-A1BE-2B487FE49BB6}" presName="childNode1tx" presStyleLbl="bgAcc1" presStyleIdx="0" presStyleCnt="3">
        <dgm:presLayoutVars>
          <dgm:bulletEnabled val="1"/>
        </dgm:presLayoutVars>
      </dgm:prSet>
      <dgm:spPr/>
      <dgm:t>
        <a:bodyPr/>
        <a:lstStyle/>
        <a:p>
          <a:endParaRPr lang="es-MX"/>
        </a:p>
      </dgm:t>
    </dgm:pt>
    <dgm:pt modelId="{F7D52155-7B23-426E-8427-DC77053F08CF}" type="pres">
      <dgm:prSet presAssocID="{EFDD0DF0-AD1F-4A71-A1BE-2B487FE49BB6}" presName="parentNode1" presStyleLbl="node1" presStyleIdx="0" presStyleCnt="3">
        <dgm:presLayoutVars>
          <dgm:chMax val="1"/>
          <dgm:bulletEnabled val="1"/>
        </dgm:presLayoutVars>
      </dgm:prSet>
      <dgm:spPr/>
      <dgm:t>
        <a:bodyPr/>
        <a:lstStyle/>
        <a:p>
          <a:endParaRPr lang="es-ES"/>
        </a:p>
      </dgm:t>
    </dgm:pt>
    <dgm:pt modelId="{3F77DD74-8B0A-452E-AE76-DA9F3D130078}" type="pres">
      <dgm:prSet presAssocID="{EFDD0DF0-AD1F-4A71-A1BE-2B487FE49BB6}" presName="connSite1" presStyleCnt="0"/>
      <dgm:spPr/>
    </dgm:pt>
    <dgm:pt modelId="{4EBE1EBD-4656-4C49-B854-A7306818DC1D}" type="pres">
      <dgm:prSet presAssocID="{B3F3091B-359E-4CD4-81D4-F2FE097C6A00}" presName="Name9" presStyleLbl="sibTrans2D1" presStyleIdx="0" presStyleCnt="2"/>
      <dgm:spPr/>
      <dgm:t>
        <a:bodyPr/>
        <a:lstStyle/>
        <a:p>
          <a:endParaRPr lang="es-ES"/>
        </a:p>
      </dgm:t>
    </dgm:pt>
    <dgm:pt modelId="{452866EC-B7BC-4F8D-B347-18A1E82A4A7D}" type="pres">
      <dgm:prSet presAssocID="{A812D277-4ABD-436E-9AFE-05D4A52405D7}" presName="composite2" presStyleCnt="0"/>
      <dgm:spPr/>
    </dgm:pt>
    <dgm:pt modelId="{9E471337-363B-4A52-BD0F-36D3AD838AEB}" type="pres">
      <dgm:prSet presAssocID="{A812D277-4ABD-436E-9AFE-05D4A52405D7}" presName="dummyNode2" presStyleLbl="node1" presStyleIdx="0" presStyleCnt="3"/>
      <dgm:spPr/>
    </dgm:pt>
    <dgm:pt modelId="{89D33562-9C86-4A14-8738-BCC6E1E864E7}" type="pres">
      <dgm:prSet presAssocID="{A812D277-4ABD-436E-9AFE-05D4A52405D7}" presName="childNode2" presStyleLbl="bgAcc1" presStyleIdx="1" presStyleCnt="3">
        <dgm:presLayoutVars>
          <dgm:bulletEnabled val="1"/>
        </dgm:presLayoutVars>
      </dgm:prSet>
      <dgm:spPr/>
      <dgm:t>
        <a:bodyPr/>
        <a:lstStyle/>
        <a:p>
          <a:endParaRPr lang="es-MX"/>
        </a:p>
      </dgm:t>
    </dgm:pt>
    <dgm:pt modelId="{52F997BF-9DF6-454C-8DB4-42F08324D390}" type="pres">
      <dgm:prSet presAssocID="{A812D277-4ABD-436E-9AFE-05D4A52405D7}" presName="childNode2tx" presStyleLbl="bgAcc1" presStyleIdx="1" presStyleCnt="3">
        <dgm:presLayoutVars>
          <dgm:bulletEnabled val="1"/>
        </dgm:presLayoutVars>
      </dgm:prSet>
      <dgm:spPr/>
      <dgm:t>
        <a:bodyPr/>
        <a:lstStyle/>
        <a:p>
          <a:endParaRPr lang="es-MX"/>
        </a:p>
      </dgm:t>
    </dgm:pt>
    <dgm:pt modelId="{0E638BAD-74D3-4E95-A247-1987DFDF4408}" type="pres">
      <dgm:prSet presAssocID="{A812D277-4ABD-436E-9AFE-05D4A52405D7}" presName="parentNode2" presStyleLbl="node1" presStyleIdx="1" presStyleCnt="3">
        <dgm:presLayoutVars>
          <dgm:chMax val="0"/>
          <dgm:bulletEnabled val="1"/>
        </dgm:presLayoutVars>
      </dgm:prSet>
      <dgm:spPr/>
      <dgm:t>
        <a:bodyPr/>
        <a:lstStyle/>
        <a:p>
          <a:endParaRPr lang="es-ES"/>
        </a:p>
      </dgm:t>
    </dgm:pt>
    <dgm:pt modelId="{6F3DA88B-9A67-41C8-8F6C-60F23A804994}" type="pres">
      <dgm:prSet presAssocID="{A812D277-4ABD-436E-9AFE-05D4A52405D7}" presName="connSite2" presStyleCnt="0"/>
      <dgm:spPr/>
    </dgm:pt>
    <dgm:pt modelId="{ACE679A1-CCB5-4C89-8AA9-9C3347C73BDF}" type="pres">
      <dgm:prSet presAssocID="{FD517B49-9FCA-4413-B2F7-3CAA2690A65E}" presName="Name18" presStyleLbl="sibTrans2D1" presStyleIdx="1" presStyleCnt="2"/>
      <dgm:spPr/>
      <dgm:t>
        <a:bodyPr/>
        <a:lstStyle/>
        <a:p>
          <a:endParaRPr lang="es-ES"/>
        </a:p>
      </dgm:t>
    </dgm:pt>
    <dgm:pt modelId="{3A11B39D-1D56-41BB-B913-CF87A459DDB1}" type="pres">
      <dgm:prSet presAssocID="{4FB96E68-B8CB-48AC-97B8-9EBE8F3D7D5D}" presName="composite1" presStyleCnt="0"/>
      <dgm:spPr/>
    </dgm:pt>
    <dgm:pt modelId="{B348DF11-7A83-497B-B3DB-FE951472BE50}" type="pres">
      <dgm:prSet presAssocID="{4FB96E68-B8CB-48AC-97B8-9EBE8F3D7D5D}" presName="dummyNode1" presStyleLbl="node1" presStyleIdx="1" presStyleCnt="3"/>
      <dgm:spPr/>
    </dgm:pt>
    <dgm:pt modelId="{A7ED9144-2069-4818-AE40-9CF4C4EE8D08}" type="pres">
      <dgm:prSet presAssocID="{4FB96E68-B8CB-48AC-97B8-9EBE8F3D7D5D}" presName="childNode1" presStyleLbl="bgAcc1" presStyleIdx="2" presStyleCnt="3">
        <dgm:presLayoutVars>
          <dgm:bulletEnabled val="1"/>
        </dgm:presLayoutVars>
      </dgm:prSet>
      <dgm:spPr/>
      <dgm:t>
        <a:bodyPr/>
        <a:lstStyle/>
        <a:p>
          <a:endParaRPr lang="es-MX"/>
        </a:p>
      </dgm:t>
    </dgm:pt>
    <dgm:pt modelId="{C27CDEB1-D6F6-4691-AB47-3D634BCB7673}" type="pres">
      <dgm:prSet presAssocID="{4FB96E68-B8CB-48AC-97B8-9EBE8F3D7D5D}" presName="childNode1tx" presStyleLbl="bgAcc1" presStyleIdx="2" presStyleCnt="3">
        <dgm:presLayoutVars>
          <dgm:bulletEnabled val="1"/>
        </dgm:presLayoutVars>
      </dgm:prSet>
      <dgm:spPr/>
      <dgm:t>
        <a:bodyPr/>
        <a:lstStyle/>
        <a:p>
          <a:endParaRPr lang="es-MX"/>
        </a:p>
      </dgm:t>
    </dgm:pt>
    <dgm:pt modelId="{9339018B-EB35-40D9-B47D-65F5D084C476}" type="pres">
      <dgm:prSet presAssocID="{4FB96E68-B8CB-48AC-97B8-9EBE8F3D7D5D}" presName="parentNode1" presStyleLbl="node1" presStyleIdx="2" presStyleCnt="3">
        <dgm:presLayoutVars>
          <dgm:chMax val="1"/>
          <dgm:bulletEnabled val="1"/>
        </dgm:presLayoutVars>
      </dgm:prSet>
      <dgm:spPr/>
      <dgm:t>
        <a:bodyPr/>
        <a:lstStyle/>
        <a:p>
          <a:endParaRPr lang="es-ES"/>
        </a:p>
      </dgm:t>
    </dgm:pt>
    <dgm:pt modelId="{E6A3E101-C891-4D8B-AD1B-6C8239098D48}" type="pres">
      <dgm:prSet presAssocID="{4FB96E68-B8CB-48AC-97B8-9EBE8F3D7D5D}" presName="connSite1" presStyleCnt="0"/>
      <dgm:spPr/>
    </dgm:pt>
  </dgm:ptLst>
  <dgm:cxnLst>
    <dgm:cxn modelId="{AA3C5625-3B5C-403F-85F6-3752BAE2C633}" type="presOf" srcId="{E40F7FC2-2F61-4B92-9CCA-06BA18F3E943}" destId="{7B31CDAE-6AF2-4758-9460-6AB1D4CF2C2D}" srcOrd="0" destOrd="2" presId="urn:microsoft.com/office/officeart/2005/8/layout/hProcess4"/>
    <dgm:cxn modelId="{2DAC82A4-8EFB-46C1-9628-3BAFE51D9590}" type="presOf" srcId="{4FB96E68-B8CB-48AC-97B8-9EBE8F3D7D5D}" destId="{9339018B-EB35-40D9-B47D-65F5D084C476}" srcOrd="0" destOrd="0" presId="urn:microsoft.com/office/officeart/2005/8/layout/hProcess4"/>
    <dgm:cxn modelId="{8AA5F11E-8D8A-4F58-965F-94BB74E5CD87}" type="presOf" srcId="{C1FCD7CC-DB20-42E1-B9F6-5D565A8B01AE}" destId="{F9F86A4D-CD2F-4029-AF19-01471878DEAF}" srcOrd="1" destOrd="3" presId="urn:microsoft.com/office/officeart/2005/8/layout/hProcess4"/>
    <dgm:cxn modelId="{B1D512BA-87AE-4145-97CC-8082E0D12E18}" srcId="{EFDD0DF0-AD1F-4A71-A1BE-2B487FE49BB6}" destId="{E40F7FC2-2F61-4B92-9CCA-06BA18F3E943}" srcOrd="2" destOrd="0" parTransId="{A46DDF47-CCF4-44F6-8EB1-A572DBF52C2B}" sibTransId="{D422E3BE-3B9B-4293-944B-679AE9E2C6D1}"/>
    <dgm:cxn modelId="{93AFB8E4-5903-43F8-8F0E-8429651FE24E}" srcId="{C6879B68-564E-41A3-AC2D-DC20756FA8E5}" destId="{A812D277-4ABD-436E-9AFE-05D4A52405D7}" srcOrd="1" destOrd="0" parTransId="{BE1A9996-876A-4944-B862-410F5761BC9E}" sibTransId="{FD517B49-9FCA-4413-B2F7-3CAA2690A65E}"/>
    <dgm:cxn modelId="{E525D44E-D423-4824-AFF8-5019151B5EF0}" type="presOf" srcId="{E22E1745-2B0C-40C9-807A-123175FCD79C}" destId="{89D33562-9C86-4A14-8738-BCC6E1E864E7}" srcOrd="0" destOrd="0" presId="urn:microsoft.com/office/officeart/2005/8/layout/hProcess4"/>
    <dgm:cxn modelId="{AA86375D-5DD5-4D2F-8EDC-350749CC7DAA}" srcId="{C6879B68-564E-41A3-AC2D-DC20756FA8E5}" destId="{EFDD0DF0-AD1F-4A71-A1BE-2B487FE49BB6}" srcOrd="0" destOrd="0" parTransId="{FA7AFEF2-4592-4842-A2ED-4BDE802FF316}" sibTransId="{B3F3091B-359E-4CD4-81D4-F2FE097C6A00}"/>
    <dgm:cxn modelId="{8BAC3F13-BA8B-44F6-8A57-E4CD5B0C7F8B}" type="presOf" srcId="{C6879B68-564E-41A3-AC2D-DC20756FA8E5}" destId="{1015B2C9-11FD-4D02-95AC-8FA5727E2D27}" srcOrd="0" destOrd="0" presId="urn:microsoft.com/office/officeart/2005/8/layout/hProcess4"/>
    <dgm:cxn modelId="{3E773D2D-3360-4199-9A0F-D491E7076C6A}" srcId="{C6879B68-564E-41A3-AC2D-DC20756FA8E5}" destId="{4FB96E68-B8CB-48AC-97B8-9EBE8F3D7D5D}" srcOrd="2" destOrd="0" parTransId="{B1E9115E-38A1-4C1C-8217-D5C5B62DFE4E}" sibTransId="{97297D36-3A46-4D65-ABBD-E7BB3EB67F10}"/>
    <dgm:cxn modelId="{6D686E10-4C34-4EC0-9BAC-C3468C549B61}" srcId="{EFDD0DF0-AD1F-4A71-A1BE-2B487FE49BB6}" destId="{636C9337-7069-4926-9E7E-C3EB21B206DB}" srcOrd="0" destOrd="0" parTransId="{1C85B40B-008E-48A1-9388-0CBE8729BE98}" sibTransId="{E972FC11-271B-49CF-BA5C-CDF36E6A6690}"/>
    <dgm:cxn modelId="{7E61E528-1B99-4E46-AD73-814FBFA75AC7}" srcId="{EFDD0DF0-AD1F-4A71-A1BE-2B487FE49BB6}" destId="{C1FCD7CC-DB20-42E1-B9F6-5D565A8B01AE}" srcOrd="3" destOrd="0" parTransId="{528FC152-C157-4FA0-AFBB-9D175F8FBB74}" sibTransId="{E33615E4-06E4-44C1-B3AA-D2DE83F84F53}"/>
    <dgm:cxn modelId="{0BFFAA70-6942-4607-A10C-EA873DC05609}" type="presOf" srcId="{B3F3091B-359E-4CD4-81D4-F2FE097C6A00}" destId="{4EBE1EBD-4656-4C49-B854-A7306818DC1D}" srcOrd="0" destOrd="0" presId="urn:microsoft.com/office/officeart/2005/8/layout/hProcess4"/>
    <dgm:cxn modelId="{F2223EBE-DF7D-46BD-8E45-DFAAF39A831A}" srcId="{A812D277-4ABD-436E-9AFE-05D4A52405D7}" destId="{E22E1745-2B0C-40C9-807A-123175FCD79C}" srcOrd="0" destOrd="0" parTransId="{036FB21E-D300-4BE6-8F39-A5EBB0E2CD57}" sibTransId="{DDFD6F01-C629-4590-A4A6-9A8F429B7B1B}"/>
    <dgm:cxn modelId="{FED2AC3B-0E2F-484D-8DD1-4482BE759B56}" type="presOf" srcId="{E22E1745-2B0C-40C9-807A-123175FCD79C}" destId="{52F997BF-9DF6-454C-8DB4-42F08324D390}" srcOrd="1" destOrd="0" presId="urn:microsoft.com/office/officeart/2005/8/layout/hProcess4"/>
    <dgm:cxn modelId="{6F5EE3E7-5761-4E41-94E7-BA56649118DE}" srcId="{4FB96E68-B8CB-48AC-97B8-9EBE8F3D7D5D}" destId="{D263F625-A43C-44E4-84C3-C56551710543}" srcOrd="1" destOrd="0" parTransId="{BDE5C3D3-C75D-4ABA-9413-C6B18C24A5E1}" sibTransId="{630FC93A-9F68-4A26-AE49-76654FCC7C8A}"/>
    <dgm:cxn modelId="{7B8BE644-F4BF-4978-AB70-0FA915DAA3B4}" type="presOf" srcId="{0869FE4E-CF90-4A45-BEBB-609637E20269}" destId="{F9F86A4D-CD2F-4029-AF19-01471878DEAF}" srcOrd="1" destOrd="1" presId="urn:microsoft.com/office/officeart/2005/8/layout/hProcess4"/>
    <dgm:cxn modelId="{B95D92E3-7CAD-4F5C-A4B5-75D23DB408A2}" type="presOf" srcId="{636C9337-7069-4926-9E7E-C3EB21B206DB}" destId="{7B31CDAE-6AF2-4758-9460-6AB1D4CF2C2D}" srcOrd="0" destOrd="0" presId="urn:microsoft.com/office/officeart/2005/8/layout/hProcess4"/>
    <dgm:cxn modelId="{AB735A30-092E-4E30-A702-12E2F9F80A8F}" type="presOf" srcId="{9D5BF705-CB39-4DE0-A5CB-964835DF2D15}" destId="{C27CDEB1-D6F6-4691-AB47-3D634BCB7673}" srcOrd="1" destOrd="0" presId="urn:microsoft.com/office/officeart/2005/8/layout/hProcess4"/>
    <dgm:cxn modelId="{98C73812-7099-46CB-93F9-1FD2E3C821F2}" type="presOf" srcId="{FD517B49-9FCA-4413-B2F7-3CAA2690A65E}" destId="{ACE679A1-CCB5-4C89-8AA9-9C3347C73BDF}" srcOrd="0" destOrd="0" presId="urn:microsoft.com/office/officeart/2005/8/layout/hProcess4"/>
    <dgm:cxn modelId="{1B2B16FC-60A6-46E2-AA21-0BFB6BAB64C6}" type="presOf" srcId="{A812D277-4ABD-436E-9AFE-05D4A52405D7}" destId="{0E638BAD-74D3-4E95-A247-1987DFDF4408}" srcOrd="0" destOrd="0" presId="urn:microsoft.com/office/officeart/2005/8/layout/hProcess4"/>
    <dgm:cxn modelId="{7066A92A-D6ED-40F4-BA24-895323E19535}" type="presOf" srcId="{D263F625-A43C-44E4-84C3-C56551710543}" destId="{A7ED9144-2069-4818-AE40-9CF4C4EE8D08}" srcOrd="0" destOrd="1" presId="urn:microsoft.com/office/officeart/2005/8/layout/hProcess4"/>
    <dgm:cxn modelId="{7AB09376-950B-4454-8AE6-3C458F6C7D91}" type="presOf" srcId="{C1FCD7CC-DB20-42E1-B9F6-5D565A8B01AE}" destId="{7B31CDAE-6AF2-4758-9460-6AB1D4CF2C2D}" srcOrd="0" destOrd="3" presId="urn:microsoft.com/office/officeart/2005/8/layout/hProcess4"/>
    <dgm:cxn modelId="{321CEB20-D583-4E87-A3C1-BBBA9B795B1D}" type="presOf" srcId="{5B4361DB-81DC-48A4-9520-4569328424E3}" destId="{52F997BF-9DF6-454C-8DB4-42F08324D390}" srcOrd="1" destOrd="1" presId="urn:microsoft.com/office/officeart/2005/8/layout/hProcess4"/>
    <dgm:cxn modelId="{45DBC394-DB68-4F96-9F59-071F42210178}" srcId="{4FB96E68-B8CB-48AC-97B8-9EBE8F3D7D5D}" destId="{9D5BF705-CB39-4DE0-A5CB-964835DF2D15}" srcOrd="0" destOrd="0" parTransId="{182A19D5-86F1-44F4-8DD8-F2C6C94C6A02}" sibTransId="{615EBFEA-E873-4E2F-9135-595574514F48}"/>
    <dgm:cxn modelId="{E63A89B1-64A1-4D2C-AC02-10A166066297}" type="presOf" srcId="{E40F7FC2-2F61-4B92-9CCA-06BA18F3E943}" destId="{F9F86A4D-CD2F-4029-AF19-01471878DEAF}" srcOrd="1" destOrd="2" presId="urn:microsoft.com/office/officeart/2005/8/layout/hProcess4"/>
    <dgm:cxn modelId="{E5C24C25-7F28-4963-AAFF-1DE664B4FCCE}" type="presOf" srcId="{0869FE4E-CF90-4A45-BEBB-609637E20269}" destId="{7B31CDAE-6AF2-4758-9460-6AB1D4CF2C2D}" srcOrd="0" destOrd="1" presId="urn:microsoft.com/office/officeart/2005/8/layout/hProcess4"/>
    <dgm:cxn modelId="{24C49D05-45D9-4BCE-8238-38C15AC1893C}" type="presOf" srcId="{9D5BF705-CB39-4DE0-A5CB-964835DF2D15}" destId="{A7ED9144-2069-4818-AE40-9CF4C4EE8D08}" srcOrd="0" destOrd="0" presId="urn:microsoft.com/office/officeart/2005/8/layout/hProcess4"/>
    <dgm:cxn modelId="{DCE41F34-2F0F-4657-B88D-7C338F8A6E84}" srcId="{A812D277-4ABD-436E-9AFE-05D4A52405D7}" destId="{5B4361DB-81DC-48A4-9520-4569328424E3}" srcOrd="1" destOrd="0" parTransId="{532F312E-E447-4FFC-AF84-4C27932802CF}" sibTransId="{4CC476F4-71A7-4934-BADF-13C58C474648}"/>
    <dgm:cxn modelId="{5948A81C-BF41-4013-8D15-1EF5A21CC0D2}" srcId="{EFDD0DF0-AD1F-4A71-A1BE-2B487FE49BB6}" destId="{0869FE4E-CF90-4A45-BEBB-609637E20269}" srcOrd="1" destOrd="0" parTransId="{63328793-4CF1-4C05-9784-353B02BF7015}" sibTransId="{94013D40-845C-42A5-B739-A23E70643F01}"/>
    <dgm:cxn modelId="{BEC585C9-CA74-40B0-9439-C519463BFC21}" type="presOf" srcId="{EFDD0DF0-AD1F-4A71-A1BE-2B487FE49BB6}" destId="{F7D52155-7B23-426E-8427-DC77053F08CF}" srcOrd="0" destOrd="0" presId="urn:microsoft.com/office/officeart/2005/8/layout/hProcess4"/>
    <dgm:cxn modelId="{4D88A636-AB55-4B88-9579-1161AD23D5E5}" type="presOf" srcId="{636C9337-7069-4926-9E7E-C3EB21B206DB}" destId="{F9F86A4D-CD2F-4029-AF19-01471878DEAF}" srcOrd="1" destOrd="0" presId="urn:microsoft.com/office/officeart/2005/8/layout/hProcess4"/>
    <dgm:cxn modelId="{75A52E6F-2071-4D7B-BBEF-0C1EA68A5FEB}" type="presOf" srcId="{D263F625-A43C-44E4-84C3-C56551710543}" destId="{C27CDEB1-D6F6-4691-AB47-3D634BCB7673}" srcOrd="1" destOrd="1" presId="urn:microsoft.com/office/officeart/2005/8/layout/hProcess4"/>
    <dgm:cxn modelId="{6F3D70CD-0AA3-4382-B623-C6872E20C319}" type="presOf" srcId="{5B4361DB-81DC-48A4-9520-4569328424E3}" destId="{89D33562-9C86-4A14-8738-BCC6E1E864E7}" srcOrd="0" destOrd="1" presId="urn:microsoft.com/office/officeart/2005/8/layout/hProcess4"/>
    <dgm:cxn modelId="{3612EBF2-9275-474C-ADD1-ED7BF34B4736}" type="presParOf" srcId="{1015B2C9-11FD-4D02-95AC-8FA5727E2D27}" destId="{DE7293BF-B9F4-4F1A-AA6B-D0D0D55C32D2}" srcOrd="0" destOrd="0" presId="urn:microsoft.com/office/officeart/2005/8/layout/hProcess4"/>
    <dgm:cxn modelId="{B3FF5A41-9BC3-47EC-8500-B5B019079D48}" type="presParOf" srcId="{1015B2C9-11FD-4D02-95AC-8FA5727E2D27}" destId="{1318CEBF-98FC-41DC-B4A2-AD0CBFFB4830}" srcOrd="1" destOrd="0" presId="urn:microsoft.com/office/officeart/2005/8/layout/hProcess4"/>
    <dgm:cxn modelId="{8C1428D2-AF8D-4265-A0DA-C4C57C2D899B}" type="presParOf" srcId="{1015B2C9-11FD-4D02-95AC-8FA5727E2D27}" destId="{C357DF22-47E6-4BA7-8943-80D2629EF790}" srcOrd="2" destOrd="0" presId="urn:microsoft.com/office/officeart/2005/8/layout/hProcess4"/>
    <dgm:cxn modelId="{56D39110-833C-474A-A179-40FC19E4589D}" type="presParOf" srcId="{C357DF22-47E6-4BA7-8943-80D2629EF790}" destId="{F031A3D9-5BCD-4A0A-AB57-41697BA2A49F}" srcOrd="0" destOrd="0" presId="urn:microsoft.com/office/officeart/2005/8/layout/hProcess4"/>
    <dgm:cxn modelId="{A6AC8F4C-CA57-46C4-A533-DE3FA8B05580}" type="presParOf" srcId="{F031A3D9-5BCD-4A0A-AB57-41697BA2A49F}" destId="{106B2116-D75E-48A0-9632-2AD1EC2A1F3A}" srcOrd="0" destOrd="0" presId="urn:microsoft.com/office/officeart/2005/8/layout/hProcess4"/>
    <dgm:cxn modelId="{CDD3CA4B-1EFD-4050-8D92-E2AE1422C3B4}" type="presParOf" srcId="{F031A3D9-5BCD-4A0A-AB57-41697BA2A49F}" destId="{7B31CDAE-6AF2-4758-9460-6AB1D4CF2C2D}" srcOrd="1" destOrd="0" presId="urn:microsoft.com/office/officeart/2005/8/layout/hProcess4"/>
    <dgm:cxn modelId="{6637B1D8-8478-42B3-81AB-F4624FD2127F}" type="presParOf" srcId="{F031A3D9-5BCD-4A0A-AB57-41697BA2A49F}" destId="{F9F86A4D-CD2F-4029-AF19-01471878DEAF}" srcOrd="2" destOrd="0" presId="urn:microsoft.com/office/officeart/2005/8/layout/hProcess4"/>
    <dgm:cxn modelId="{B95B583D-6A79-49D4-86AB-236921305310}" type="presParOf" srcId="{F031A3D9-5BCD-4A0A-AB57-41697BA2A49F}" destId="{F7D52155-7B23-426E-8427-DC77053F08CF}" srcOrd="3" destOrd="0" presId="urn:microsoft.com/office/officeart/2005/8/layout/hProcess4"/>
    <dgm:cxn modelId="{6ABF7ABC-A519-448A-9CFE-0781FADCA8DC}" type="presParOf" srcId="{F031A3D9-5BCD-4A0A-AB57-41697BA2A49F}" destId="{3F77DD74-8B0A-452E-AE76-DA9F3D130078}" srcOrd="4" destOrd="0" presId="urn:microsoft.com/office/officeart/2005/8/layout/hProcess4"/>
    <dgm:cxn modelId="{84E4CDDC-9305-43A5-B494-5B70AA34EA86}" type="presParOf" srcId="{C357DF22-47E6-4BA7-8943-80D2629EF790}" destId="{4EBE1EBD-4656-4C49-B854-A7306818DC1D}" srcOrd="1" destOrd="0" presId="urn:microsoft.com/office/officeart/2005/8/layout/hProcess4"/>
    <dgm:cxn modelId="{8CFB972B-F77B-4808-BD39-49CAEDECD19A}" type="presParOf" srcId="{C357DF22-47E6-4BA7-8943-80D2629EF790}" destId="{452866EC-B7BC-4F8D-B347-18A1E82A4A7D}" srcOrd="2" destOrd="0" presId="urn:microsoft.com/office/officeart/2005/8/layout/hProcess4"/>
    <dgm:cxn modelId="{356C1F45-1179-410F-B517-2504D81971B1}" type="presParOf" srcId="{452866EC-B7BC-4F8D-B347-18A1E82A4A7D}" destId="{9E471337-363B-4A52-BD0F-36D3AD838AEB}" srcOrd="0" destOrd="0" presId="urn:microsoft.com/office/officeart/2005/8/layout/hProcess4"/>
    <dgm:cxn modelId="{8B9DFE66-6E90-482D-9C73-A7E0046AF70B}" type="presParOf" srcId="{452866EC-B7BC-4F8D-B347-18A1E82A4A7D}" destId="{89D33562-9C86-4A14-8738-BCC6E1E864E7}" srcOrd="1" destOrd="0" presId="urn:microsoft.com/office/officeart/2005/8/layout/hProcess4"/>
    <dgm:cxn modelId="{757F5B71-2593-447E-8D2D-3CA5C2764DA7}" type="presParOf" srcId="{452866EC-B7BC-4F8D-B347-18A1E82A4A7D}" destId="{52F997BF-9DF6-454C-8DB4-42F08324D390}" srcOrd="2" destOrd="0" presId="urn:microsoft.com/office/officeart/2005/8/layout/hProcess4"/>
    <dgm:cxn modelId="{D0AB9A2B-75DB-4031-A232-5FB6DA29FD24}" type="presParOf" srcId="{452866EC-B7BC-4F8D-B347-18A1E82A4A7D}" destId="{0E638BAD-74D3-4E95-A247-1987DFDF4408}" srcOrd="3" destOrd="0" presId="urn:microsoft.com/office/officeart/2005/8/layout/hProcess4"/>
    <dgm:cxn modelId="{2512CA69-A9D2-47DF-8B10-5958A15D4825}" type="presParOf" srcId="{452866EC-B7BC-4F8D-B347-18A1E82A4A7D}" destId="{6F3DA88B-9A67-41C8-8F6C-60F23A804994}" srcOrd="4" destOrd="0" presId="urn:microsoft.com/office/officeart/2005/8/layout/hProcess4"/>
    <dgm:cxn modelId="{A7A4711E-40A4-447D-8C61-F17EC540CA3E}" type="presParOf" srcId="{C357DF22-47E6-4BA7-8943-80D2629EF790}" destId="{ACE679A1-CCB5-4C89-8AA9-9C3347C73BDF}" srcOrd="3" destOrd="0" presId="urn:microsoft.com/office/officeart/2005/8/layout/hProcess4"/>
    <dgm:cxn modelId="{5CB3F20A-57F0-4C99-807E-B54E28546B32}" type="presParOf" srcId="{C357DF22-47E6-4BA7-8943-80D2629EF790}" destId="{3A11B39D-1D56-41BB-B913-CF87A459DDB1}" srcOrd="4" destOrd="0" presId="urn:microsoft.com/office/officeart/2005/8/layout/hProcess4"/>
    <dgm:cxn modelId="{8001B8CF-4180-4E69-A01D-73DF6CD153CE}" type="presParOf" srcId="{3A11B39D-1D56-41BB-B913-CF87A459DDB1}" destId="{B348DF11-7A83-497B-B3DB-FE951472BE50}" srcOrd="0" destOrd="0" presId="urn:microsoft.com/office/officeart/2005/8/layout/hProcess4"/>
    <dgm:cxn modelId="{29125248-7FAE-4929-8BFC-B0237493D743}" type="presParOf" srcId="{3A11B39D-1D56-41BB-B913-CF87A459DDB1}" destId="{A7ED9144-2069-4818-AE40-9CF4C4EE8D08}" srcOrd="1" destOrd="0" presId="urn:microsoft.com/office/officeart/2005/8/layout/hProcess4"/>
    <dgm:cxn modelId="{05343572-7AF8-408E-813F-7B2CAB7D57BC}" type="presParOf" srcId="{3A11B39D-1D56-41BB-B913-CF87A459DDB1}" destId="{C27CDEB1-D6F6-4691-AB47-3D634BCB7673}" srcOrd="2" destOrd="0" presId="urn:microsoft.com/office/officeart/2005/8/layout/hProcess4"/>
    <dgm:cxn modelId="{8055CB84-0BCC-46D9-9AEC-DF2042DF872C}" type="presParOf" srcId="{3A11B39D-1D56-41BB-B913-CF87A459DDB1}" destId="{9339018B-EB35-40D9-B47D-65F5D084C476}" srcOrd="3" destOrd="0" presId="urn:microsoft.com/office/officeart/2005/8/layout/hProcess4"/>
    <dgm:cxn modelId="{DCC9D3F5-37FA-49D7-84EB-261DE86E3424}" type="presParOf" srcId="{3A11B39D-1D56-41BB-B913-CF87A459DDB1}" destId="{E6A3E101-C891-4D8B-AD1B-6C8239098D48}"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C0EA73-792B-4ED7-AD97-FB8C817AD81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C12A886D-247A-4E7B-941F-C1D33B1D1315}">
      <dgm:prSet phldrT="[Texto]" custT="1"/>
      <dgm:spPr>
        <a:xfrm>
          <a:off x="3299498" y="1404776"/>
          <a:ext cx="1863643" cy="62701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1600" b="1" dirty="0" smtClean="0">
              <a:solidFill>
                <a:sysClr val="windowText" lastClr="000000">
                  <a:hueOff val="0"/>
                  <a:satOff val="0"/>
                  <a:lumOff val="0"/>
                  <a:alphaOff val="0"/>
                </a:sysClr>
              </a:solidFill>
              <a:latin typeface="Calibri"/>
              <a:ea typeface="+mn-ea"/>
              <a:cs typeface="+mn-cs"/>
            </a:rPr>
            <a:t>PRESIDENCIA DE LA REPÚBLICA</a:t>
          </a:r>
          <a:endParaRPr lang="es-MX" sz="1600" b="1" dirty="0">
            <a:solidFill>
              <a:sysClr val="windowText" lastClr="000000">
                <a:hueOff val="0"/>
                <a:satOff val="0"/>
                <a:lumOff val="0"/>
                <a:alphaOff val="0"/>
              </a:sysClr>
            </a:solidFill>
            <a:latin typeface="Calibri"/>
            <a:ea typeface="+mn-ea"/>
            <a:cs typeface="+mn-cs"/>
          </a:endParaRPr>
        </a:p>
      </dgm:t>
    </dgm:pt>
    <dgm:pt modelId="{7A8D8BF5-A432-4298-BC09-BD7B951BA7DB}" type="parTrans" cxnId="{3790B42C-0A0A-4B23-8F3E-B76936BB0211}">
      <dgm:prSet/>
      <dgm:spPr/>
      <dgm:t>
        <a:bodyPr/>
        <a:lstStyle/>
        <a:p>
          <a:endParaRPr lang="es-MX"/>
        </a:p>
      </dgm:t>
    </dgm:pt>
    <dgm:pt modelId="{9C769816-C38E-4C13-9559-F1F8D4CF7C0B}" type="sibTrans" cxnId="{3790B42C-0A0A-4B23-8F3E-B76936BB0211}">
      <dgm:prSet/>
      <dgm:spPr/>
      <dgm:t>
        <a:bodyPr/>
        <a:lstStyle/>
        <a:p>
          <a:endParaRPr lang="es-MX"/>
        </a:p>
      </dgm:t>
    </dgm:pt>
    <dgm:pt modelId="{3E54BE1A-CC57-4491-A92E-732CC2FCB312}">
      <dgm:prSet phldrT="[Texto]" custT="1"/>
      <dgm:spPr>
        <a:xfrm>
          <a:off x="3200830" y="2318966"/>
          <a:ext cx="2060980" cy="62701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1400" b="1" dirty="0" smtClean="0">
              <a:solidFill>
                <a:srgbClr val="C0504D">
                  <a:lumMod val="75000"/>
                </a:srgbClr>
              </a:solidFill>
              <a:latin typeface="Calibri"/>
              <a:ea typeface="+mn-ea"/>
              <a:cs typeface="+mn-cs"/>
            </a:rPr>
            <a:t>CONSEJO DE SALUBRIDAD GENERAL</a:t>
          </a:r>
          <a:endParaRPr lang="es-MX" sz="1400" b="1" dirty="0">
            <a:solidFill>
              <a:srgbClr val="C0504D">
                <a:lumMod val="75000"/>
              </a:srgbClr>
            </a:solidFill>
            <a:latin typeface="Calibri"/>
            <a:ea typeface="+mn-ea"/>
            <a:cs typeface="+mn-cs"/>
          </a:endParaRPr>
        </a:p>
      </dgm:t>
    </dgm:pt>
    <dgm:pt modelId="{F186EC2F-1E16-45AD-A223-FE8CAD0A0CA0}" type="parTrans" cxnId="{BD57A718-3666-48D6-B264-8C5EA6B24897}">
      <dgm:prSet/>
      <dgm:spPr>
        <a:xfrm>
          <a:off x="4075886" y="1927562"/>
          <a:ext cx="91440" cy="287175"/>
        </a:xfrm>
        <a:noFill/>
        <a:ln w="25400" cap="flat" cmpd="sng" algn="ctr">
          <a:solidFill>
            <a:srgbClr val="4F81BD">
              <a:shade val="60000"/>
              <a:hueOff val="0"/>
              <a:satOff val="0"/>
              <a:lumOff val="0"/>
              <a:alphaOff val="0"/>
            </a:srgbClr>
          </a:solidFill>
          <a:prstDash val="solid"/>
        </a:ln>
        <a:effectLst/>
      </dgm:spPr>
      <dgm:t>
        <a:bodyPr/>
        <a:lstStyle/>
        <a:p>
          <a:endParaRPr lang="es-MX"/>
        </a:p>
      </dgm:t>
    </dgm:pt>
    <dgm:pt modelId="{DFD28AC1-CF3C-4FF0-8E98-A017859327AC}" type="sibTrans" cxnId="{BD57A718-3666-48D6-B264-8C5EA6B24897}">
      <dgm:prSet/>
      <dgm:spPr/>
      <dgm:t>
        <a:bodyPr/>
        <a:lstStyle/>
        <a:p>
          <a:endParaRPr lang="es-MX"/>
        </a:p>
      </dgm:t>
    </dgm:pt>
    <dgm:pt modelId="{61F4B73A-3CAF-4F1B-8EB0-2CDEF2626AF3}">
      <dgm:prSet phldrT="[Texto]" custT="1"/>
      <dgm:spPr>
        <a:xfrm>
          <a:off x="116709" y="3233155"/>
          <a:ext cx="987423" cy="62701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MX" sz="1400" b="1" dirty="0" smtClean="0">
            <a:solidFill>
              <a:sysClr val="windowText" lastClr="000000">
                <a:hueOff val="0"/>
                <a:satOff val="0"/>
                <a:lumOff val="0"/>
                <a:alphaOff val="0"/>
              </a:sysClr>
            </a:solidFill>
            <a:latin typeface="Calibri"/>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es-MX" sz="1400" b="1" dirty="0" smtClean="0">
              <a:solidFill>
                <a:sysClr val="windowText" lastClr="000000">
                  <a:hueOff val="0"/>
                  <a:satOff val="0"/>
                  <a:lumOff val="0"/>
                  <a:alphaOff val="0"/>
                </a:sysClr>
              </a:solidFill>
              <a:latin typeface="Calibri"/>
              <a:ea typeface="+mn-ea"/>
              <a:cs typeface="+mn-cs"/>
            </a:rPr>
            <a:t>RECTORIA UNAM</a:t>
          </a:r>
        </a:p>
        <a:p>
          <a:endParaRPr lang="es-MX" sz="1400" b="1" baseline="0" dirty="0">
            <a:solidFill>
              <a:sysClr val="windowText" lastClr="000000">
                <a:hueOff val="0"/>
                <a:satOff val="0"/>
                <a:lumOff val="0"/>
                <a:alphaOff val="0"/>
              </a:sysClr>
            </a:solidFill>
            <a:latin typeface="Calibri"/>
            <a:ea typeface="+mn-ea"/>
            <a:cs typeface="+mn-cs"/>
          </a:endParaRPr>
        </a:p>
      </dgm:t>
    </dgm:pt>
    <dgm:pt modelId="{C6500AB9-85A9-4CA7-B75A-F9FBFE45CCA1}" type="parTrans" cxnId="{F4C0FC4C-E485-4FE3-AFD0-3C3B6682C4A0}">
      <dgm:prSet/>
      <dgm:spPr>
        <a:xfrm>
          <a:off x="500707" y="2841752"/>
          <a:ext cx="3620898" cy="287175"/>
        </a:xfr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DD9CB138-1914-4B9D-A324-652FC5EEF4DB}" type="sibTrans" cxnId="{F4C0FC4C-E485-4FE3-AFD0-3C3B6682C4A0}">
      <dgm:prSet/>
      <dgm:spPr/>
      <dgm:t>
        <a:bodyPr/>
        <a:lstStyle/>
        <a:p>
          <a:endParaRPr lang="es-MX"/>
        </a:p>
      </dgm:t>
    </dgm:pt>
    <dgm:pt modelId="{97A8E1DD-EDE5-4D4B-A114-C5152329997A}">
      <dgm:prSet phldrT="[Texto]" custT="1"/>
      <dgm:spPr>
        <a:xfrm>
          <a:off x="1323560" y="3233155"/>
          <a:ext cx="987423" cy="62701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defTabSz="622300">
            <a:lnSpc>
              <a:spcPct val="90000"/>
            </a:lnSpc>
            <a:spcBef>
              <a:spcPct val="0"/>
            </a:spcBef>
            <a:spcAft>
              <a:spcPct val="35000"/>
            </a:spcAft>
          </a:pPr>
          <a:r>
            <a:rPr lang="es-MX" sz="1400" b="1" dirty="0" smtClean="0">
              <a:solidFill>
                <a:sysClr val="windowText" lastClr="000000">
                  <a:hueOff val="0"/>
                  <a:satOff val="0"/>
                  <a:lumOff val="0"/>
                  <a:alphaOff val="0"/>
                </a:sysClr>
              </a:solidFill>
              <a:latin typeface="Calibri"/>
              <a:ea typeface="+mn-ea"/>
              <a:cs typeface="+mn-cs"/>
            </a:rPr>
            <a:t>ISSSTE</a:t>
          </a:r>
        </a:p>
      </dgm:t>
    </dgm:pt>
    <dgm:pt modelId="{B55E1631-60B3-4037-9CF2-ECA81D0EC9CA}" type="parTrans" cxnId="{4FC55ED5-D8C5-4FCE-BE73-307EFB5F46D6}">
      <dgm:prSet/>
      <dgm:spPr>
        <a:xfrm>
          <a:off x="1707558" y="2841752"/>
          <a:ext cx="2414047" cy="287175"/>
        </a:xfr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5CDB16EF-D3B5-4E74-AC47-FC105EF3E2DD}" type="sibTrans" cxnId="{4FC55ED5-D8C5-4FCE-BE73-307EFB5F46D6}">
      <dgm:prSet/>
      <dgm:spPr/>
      <dgm:t>
        <a:bodyPr/>
        <a:lstStyle/>
        <a:p>
          <a:endParaRPr lang="es-MX"/>
        </a:p>
      </dgm:t>
    </dgm:pt>
    <dgm:pt modelId="{15C274D9-53EE-455D-BF44-8F7E84A11921}">
      <dgm:prSet phldrT="[Texto]" custT="1"/>
      <dgm:spPr>
        <a:xfrm>
          <a:off x="2530411" y="3233155"/>
          <a:ext cx="987423" cy="62701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MX" sz="1400" b="1" baseline="0" dirty="0" smtClean="0">
            <a:solidFill>
              <a:sysClr val="windowText" lastClr="000000">
                <a:hueOff val="0"/>
                <a:satOff val="0"/>
                <a:lumOff val="0"/>
                <a:alphaOff val="0"/>
              </a:sysClr>
            </a:solidFill>
            <a:latin typeface="Calibri"/>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es-MX" sz="1200" b="1" baseline="0" dirty="0" smtClean="0">
              <a:solidFill>
                <a:sysClr val="windowText" lastClr="000000">
                  <a:hueOff val="0"/>
                  <a:satOff val="0"/>
                  <a:lumOff val="0"/>
                  <a:alphaOff val="0"/>
                </a:sysClr>
              </a:solidFill>
              <a:latin typeface="Calibri"/>
              <a:ea typeface="+mn-ea"/>
              <a:cs typeface="+mn-cs"/>
            </a:rPr>
            <a:t>7 SECRETARIAS DE ESTADO</a:t>
          </a:r>
        </a:p>
        <a:p>
          <a:pPr defTabSz="622300">
            <a:lnSpc>
              <a:spcPct val="90000"/>
            </a:lnSpc>
            <a:spcBef>
              <a:spcPct val="0"/>
            </a:spcBef>
            <a:spcAft>
              <a:spcPct val="35000"/>
            </a:spcAft>
          </a:pPr>
          <a:endParaRPr lang="es-MX" sz="1400" b="1" dirty="0" smtClean="0">
            <a:solidFill>
              <a:sysClr val="windowText" lastClr="000000">
                <a:hueOff val="0"/>
                <a:satOff val="0"/>
                <a:lumOff val="0"/>
                <a:alphaOff val="0"/>
              </a:sysClr>
            </a:solidFill>
            <a:latin typeface="Calibri"/>
            <a:ea typeface="+mn-ea"/>
            <a:cs typeface="+mn-cs"/>
          </a:endParaRPr>
        </a:p>
      </dgm:t>
    </dgm:pt>
    <dgm:pt modelId="{DFBA3D66-4074-43A9-944B-0D97E73B908E}" type="parTrans" cxnId="{E9960F23-6E7A-4B89-A7C1-C1A77239783E}">
      <dgm:prSet/>
      <dgm:spPr>
        <a:xfrm>
          <a:off x="2914409" y="2841752"/>
          <a:ext cx="1207196" cy="287175"/>
        </a:xfr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EE7C5AA6-13BF-4125-AA57-DA12E41532BE}" type="sibTrans" cxnId="{E9960F23-6E7A-4B89-A7C1-C1A77239783E}">
      <dgm:prSet/>
      <dgm:spPr/>
      <dgm:t>
        <a:bodyPr/>
        <a:lstStyle/>
        <a:p>
          <a:endParaRPr lang="es-MX"/>
        </a:p>
      </dgm:t>
    </dgm:pt>
    <dgm:pt modelId="{EE527007-FAC6-4827-968C-BC32636ECDF2}">
      <dgm:prSet phldrT="[Texto]" custT="1"/>
      <dgm:spPr>
        <a:xfrm>
          <a:off x="3737262" y="3233155"/>
          <a:ext cx="988114" cy="650871"/>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1200" b="1" dirty="0" smtClean="0">
              <a:solidFill>
                <a:sysClr val="windowText" lastClr="000000">
                  <a:hueOff val="0"/>
                  <a:satOff val="0"/>
                  <a:lumOff val="0"/>
                  <a:alphaOff val="0"/>
                </a:sysClr>
              </a:solidFill>
              <a:latin typeface="Calibri"/>
              <a:ea typeface="+mn-ea"/>
              <a:cs typeface="+mn-cs"/>
            </a:rPr>
            <a:t>SECRETARIA DE SALUD</a:t>
          </a:r>
        </a:p>
      </dgm:t>
    </dgm:pt>
    <dgm:pt modelId="{7AE6B14A-D126-4C34-8C99-27BCC8A1C78E}" type="parTrans" cxnId="{32840E70-3333-482F-974C-2B1294C2F270}">
      <dgm:prSet/>
      <dgm:spPr>
        <a:xfrm>
          <a:off x="4075886" y="2841752"/>
          <a:ext cx="91440" cy="287175"/>
        </a:xfr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4D04AAEC-08B8-46F7-94A2-81CE571C5FBD}" type="sibTrans" cxnId="{32840E70-3333-482F-974C-2B1294C2F270}">
      <dgm:prSet/>
      <dgm:spPr/>
      <dgm:t>
        <a:bodyPr/>
        <a:lstStyle/>
        <a:p>
          <a:endParaRPr lang="es-MX"/>
        </a:p>
      </dgm:t>
    </dgm:pt>
    <dgm:pt modelId="{0FFB57F0-64F0-4EAA-85F5-E1B65D0365E7}">
      <dgm:prSet phldrT="[Texto]" custT="1"/>
      <dgm:spPr>
        <a:xfrm>
          <a:off x="4944805" y="3233155"/>
          <a:ext cx="987423" cy="62701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1400" b="1" dirty="0" smtClean="0">
              <a:solidFill>
                <a:sysClr val="windowText" lastClr="000000">
                  <a:hueOff val="0"/>
                  <a:satOff val="0"/>
                  <a:lumOff val="0"/>
                  <a:alphaOff val="0"/>
                </a:sysClr>
              </a:solidFill>
              <a:latin typeface="Calibri"/>
              <a:ea typeface="+mn-ea"/>
              <a:cs typeface="+mn-cs"/>
            </a:rPr>
            <a:t>IMSS</a:t>
          </a:r>
        </a:p>
      </dgm:t>
    </dgm:pt>
    <dgm:pt modelId="{E8ABEA72-8504-450F-BA1C-EADC44AB8B57}" type="parTrans" cxnId="{19D30725-BBD3-46C6-847B-C60399AC76CF}">
      <dgm:prSet/>
      <dgm:spPr>
        <a:xfrm>
          <a:off x="4121606" y="2841752"/>
          <a:ext cx="1207196" cy="287175"/>
        </a:xfr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54F4DA35-067C-4DBE-A415-7937F8FA2E37}" type="sibTrans" cxnId="{19D30725-BBD3-46C6-847B-C60399AC76CF}">
      <dgm:prSet/>
      <dgm:spPr/>
      <dgm:t>
        <a:bodyPr/>
        <a:lstStyle/>
        <a:p>
          <a:endParaRPr lang="es-MX"/>
        </a:p>
      </dgm:t>
    </dgm:pt>
    <dgm:pt modelId="{E04C2FEC-282E-4BF2-ABAA-173B2086D0EB}">
      <dgm:prSet phldrT="[Texto]" custT="1"/>
      <dgm:spPr>
        <a:xfrm>
          <a:off x="6151656" y="3233155"/>
          <a:ext cx="987423" cy="62701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900" b="1" dirty="0" smtClean="0">
              <a:solidFill>
                <a:sysClr val="windowText" lastClr="000000">
                  <a:hueOff val="0"/>
                  <a:satOff val="0"/>
                  <a:lumOff val="0"/>
                  <a:alphaOff val="0"/>
                </a:sysClr>
              </a:solidFill>
              <a:latin typeface="Calibri"/>
              <a:ea typeface="+mn-ea"/>
              <a:cs typeface="+mn-cs"/>
            </a:rPr>
            <a:t>ACADEMIA NACIONAL DE MEDICINA Y</a:t>
          </a:r>
        </a:p>
        <a:p>
          <a:r>
            <a:rPr lang="es-MX" sz="900" b="1" dirty="0" smtClean="0">
              <a:solidFill>
                <a:sysClr val="windowText" lastClr="000000">
                  <a:hueOff val="0"/>
                  <a:satOff val="0"/>
                  <a:lumOff val="0"/>
                  <a:alphaOff val="0"/>
                </a:sysClr>
              </a:solidFill>
              <a:latin typeface="Calibri"/>
              <a:ea typeface="+mn-ea"/>
              <a:cs typeface="+mn-cs"/>
            </a:rPr>
            <a:t>MEX. DE CIRUGÍA</a:t>
          </a:r>
        </a:p>
      </dgm:t>
    </dgm:pt>
    <dgm:pt modelId="{EE167102-A4D9-4E1E-A9C3-4BBA26F30000}" type="parTrans" cxnId="{5D8DDE23-0866-4A9A-82D9-06874234538E}">
      <dgm:prSet/>
      <dgm:spPr>
        <a:xfrm>
          <a:off x="4121606" y="2841752"/>
          <a:ext cx="2414047" cy="287175"/>
        </a:xfr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0A4FA35C-1EA0-49BF-A809-909C44396FBD}" type="sibTrans" cxnId="{5D8DDE23-0866-4A9A-82D9-06874234538E}">
      <dgm:prSet/>
      <dgm:spPr/>
      <dgm:t>
        <a:bodyPr/>
        <a:lstStyle/>
        <a:p>
          <a:endParaRPr lang="es-MX"/>
        </a:p>
      </dgm:t>
    </dgm:pt>
    <dgm:pt modelId="{0F9035B3-5790-4A23-AB9E-33CF815A29E9}">
      <dgm:prSet phldrT="[Texto]" custT="1"/>
      <dgm:spPr>
        <a:xfrm>
          <a:off x="7358507" y="3233155"/>
          <a:ext cx="987423" cy="62701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1400" b="1" dirty="0" smtClean="0">
              <a:solidFill>
                <a:sysClr val="windowText" lastClr="000000">
                  <a:hueOff val="0"/>
                  <a:satOff val="0"/>
                  <a:lumOff val="0"/>
                  <a:alphaOff val="0"/>
                </a:sysClr>
              </a:solidFill>
              <a:latin typeface="Calibri"/>
              <a:ea typeface="+mn-ea"/>
              <a:cs typeface="+mn-cs"/>
            </a:rPr>
            <a:t>DIF</a:t>
          </a:r>
        </a:p>
      </dgm:t>
    </dgm:pt>
    <dgm:pt modelId="{DAF7078E-3D79-4C78-A5AF-5C8CF654AC7B}" type="parTrans" cxnId="{47FD48DE-8FA7-47B2-B1A5-AD3F9C745E1D}">
      <dgm:prSet/>
      <dgm:spPr>
        <a:xfrm>
          <a:off x="4121606" y="2841752"/>
          <a:ext cx="3620898" cy="287175"/>
        </a:xfr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5BDC22B5-B145-4A41-B3AA-6138C6F39B03}" type="sibTrans" cxnId="{47FD48DE-8FA7-47B2-B1A5-AD3F9C745E1D}">
      <dgm:prSet/>
      <dgm:spPr/>
      <dgm:t>
        <a:bodyPr/>
        <a:lstStyle/>
        <a:p>
          <a:endParaRPr lang="es-MX"/>
        </a:p>
      </dgm:t>
    </dgm:pt>
    <dgm:pt modelId="{7F185963-13DA-4DD0-93F1-67CA0667F1B4}" type="pres">
      <dgm:prSet presAssocID="{C7C0EA73-792B-4ED7-AD97-FB8C817AD816}" presName="hierChild1" presStyleCnt="0">
        <dgm:presLayoutVars>
          <dgm:chPref val="1"/>
          <dgm:dir/>
          <dgm:animOne val="branch"/>
          <dgm:animLvl val="lvl"/>
          <dgm:resizeHandles/>
        </dgm:presLayoutVars>
      </dgm:prSet>
      <dgm:spPr/>
      <dgm:t>
        <a:bodyPr/>
        <a:lstStyle/>
        <a:p>
          <a:endParaRPr lang="es-MX"/>
        </a:p>
      </dgm:t>
    </dgm:pt>
    <dgm:pt modelId="{B96ABE56-CF33-4AD8-B542-FDEC635B80A3}" type="pres">
      <dgm:prSet presAssocID="{C12A886D-247A-4E7B-941F-C1D33B1D1315}" presName="hierRoot1" presStyleCnt="0"/>
      <dgm:spPr/>
    </dgm:pt>
    <dgm:pt modelId="{4F199FD5-C2F5-405F-82A2-E5220E53B39E}" type="pres">
      <dgm:prSet presAssocID="{C12A886D-247A-4E7B-941F-C1D33B1D1315}" presName="composite" presStyleCnt="0"/>
      <dgm:spPr/>
    </dgm:pt>
    <dgm:pt modelId="{5B505A3F-B569-4255-8A74-B202C48A023D}" type="pres">
      <dgm:prSet presAssocID="{C12A886D-247A-4E7B-941F-C1D33B1D1315}" presName="background" presStyleLbl="node0" presStyleIdx="0" presStyleCnt="1"/>
      <dgm:spPr>
        <a:xfrm>
          <a:off x="3189784" y="1300548"/>
          <a:ext cx="186364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E9103A1F-4365-4C65-98CC-112D6E690380}" type="pres">
      <dgm:prSet presAssocID="{C12A886D-247A-4E7B-941F-C1D33B1D1315}" presName="text" presStyleLbl="fgAcc0" presStyleIdx="0" presStyleCnt="1" custScaleX="188738" custLinFactNeighborY="-63548">
        <dgm:presLayoutVars>
          <dgm:chPref val="3"/>
        </dgm:presLayoutVars>
      </dgm:prSet>
      <dgm:spPr>
        <a:prstGeom prst="roundRect">
          <a:avLst>
            <a:gd name="adj" fmla="val 10000"/>
          </a:avLst>
        </a:prstGeom>
      </dgm:spPr>
      <dgm:t>
        <a:bodyPr/>
        <a:lstStyle/>
        <a:p>
          <a:endParaRPr lang="es-MX"/>
        </a:p>
      </dgm:t>
    </dgm:pt>
    <dgm:pt modelId="{5763F114-A659-4035-B064-04EBE8AA752F}" type="pres">
      <dgm:prSet presAssocID="{C12A886D-247A-4E7B-941F-C1D33B1D1315}" presName="hierChild2" presStyleCnt="0"/>
      <dgm:spPr/>
    </dgm:pt>
    <dgm:pt modelId="{F91FFB2B-B110-4A3F-A908-2FEDD67EABE7}" type="pres">
      <dgm:prSet presAssocID="{F186EC2F-1E16-45AD-A223-FE8CAD0A0CA0}" presName="Name10" presStyleLbl="parChTrans1D2" presStyleIdx="0" presStyleCnt="1"/>
      <dgm:spPr>
        <a:custGeom>
          <a:avLst/>
          <a:gdLst/>
          <a:ahLst/>
          <a:cxnLst/>
          <a:rect l="0" t="0" r="0" b="0"/>
          <a:pathLst>
            <a:path>
              <a:moveTo>
                <a:pt x="45720" y="0"/>
              </a:moveTo>
              <a:lnTo>
                <a:pt x="45720" y="287175"/>
              </a:lnTo>
            </a:path>
          </a:pathLst>
        </a:custGeom>
      </dgm:spPr>
      <dgm:t>
        <a:bodyPr/>
        <a:lstStyle/>
        <a:p>
          <a:endParaRPr lang="es-MX"/>
        </a:p>
      </dgm:t>
    </dgm:pt>
    <dgm:pt modelId="{C49ED781-3F1E-4534-9305-6CD14B344A73}" type="pres">
      <dgm:prSet presAssocID="{3E54BE1A-CC57-4491-A92E-732CC2FCB312}" presName="hierRoot2" presStyleCnt="0"/>
      <dgm:spPr/>
    </dgm:pt>
    <dgm:pt modelId="{668CBB31-ABF4-47E3-AAE0-25C33EE756C2}" type="pres">
      <dgm:prSet presAssocID="{3E54BE1A-CC57-4491-A92E-732CC2FCB312}" presName="composite2" presStyleCnt="0"/>
      <dgm:spPr/>
    </dgm:pt>
    <dgm:pt modelId="{48F6769B-CED0-4016-A97E-B06C82DAAFBF}" type="pres">
      <dgm:prSet presAssocID="{3E54BE1A-CC57-4491-A92E-732CC2FCB312}" presName="background2" presStyleLbl="node2" presStyleIdx="0" presStyleCnt="1"/>
      <dgm:spPr>
        <a:xfrm>
          <a:off x="3091116" y="2214738"/>
          <a:ext cx="2060980"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4F715636-52DD-480A-BEB7-A2DD1BDA4457}" type="pres">
      <dgm:prSet presAssocID="{3E54BE1A-CC57-4491-A92E-732CC2FCB312}" presName="text2" presStyleLbl="fgAcc2" presStyleIdx="0" presStyleCnt="1" custScaleX="208723" custLinFactNeighborY="-63200">
        <dgm:presLayoutVars>
          <dgm:chPref val="3"/>
        </dgm:presLayoutVars>
      </dgm:prSet>
      <dgm:spPr>
        <a:prstGeom prst="roundRect">
          <a:avLst>
            <a:gd name="adj" fmla="val 10000"/>
          </a:avLst>
        </a:prstGeom>
      </dgm:spPr>
      <dgm:t>
        <a:bodyPr/>
        <a:lstStyle/>
        <a:p>
          <a:endParaRPr lang="es-MX"/>
        </a:p>
      </dgm:t>
    </dgm:pt>
    <dgm:pt modelId="{D0E2FF97-35B5-4049-8E6E-5424F2A12F20}" type="pres">
      <dgm:prSet presAssocID="{3E54BE1A-CC57-4491-A92E-732CC2FCB312}" presName="hierChild3" presStyleCnt="0"/>
      <dgm:spPr/>
    </dgm:pt>
    <dgm:pt modelId="{B2A15027-EC9D-45E9-9B53-B2ADB468546E}" type="pres">
      <dgm:prSet presAssocID="{C6500AB9-85A9-4CA7-B75A-F9FBFE45CCA1}" presName="Name17" presStyleLbl="parChTrans1D3" presStyleIdx="0" presStyleCnt="7"/>
      <dgm:spPr>
        <a:custGeom>
          <a:avLst/>
          <a:gdLst/>
          <a:ahLst/>
          <a:cxnLst/>
          <a:rect l="0" t="0" r="0" b="0"/>
          <a:pathLst>
            <a:path>
              <a:moveTo>
                <a:pt x="3620898" y="0"/>
              </a:moveTo>
              <a:lnTo>
                <a:pt x="3620898" y="195701"/>
              </a:lnTo>
              <a:lnTo>
                <a:pt x="0" y="195701"/>
              </a:lnTo>
              <a:lnTo>
                <a:pt x="0" y="287175"/>
              </a:lnTo>
            </a:path>
          </a:pathLst>
        </a:custGeom>
      </dgm:spPr>
      <dgm:t>
        <a:bodyPr/>
        <a:lstStyle/>
        <a:p>
          <a:endParaRPr lang="es-MX"/>
        </a:p>
      </dgm:t>
    </dgm:pt>
    <dgm:pt modelId="{C386B2DB-0FA9-4812-B3EE-C8A6FA26B2B5}" type="pres">
      <dgm:prSet presAssocID="{61F4B73A-3CAF-4F1B-8EB0-2CDEF2626AF3}" presName="hierRoot3" presStyleCnt="0"/>
      <dgm:spPr/>
    </dgm:pt>
    <dgm:pt modelId="{EFEF9736-3F55-4D72-A7E9-A5E380252F12}" type="pres">
      <dgm:prSet presAssocID="{61F4B73A-3CAF-4F1B-8EB0-2CDEF2626AF3}" presName="composite3" presStyleCnt="0"/>
      <dgm:spPr/>
    </dgm:pt>
    <dgm:pt modelId="{B367F749-B323-419E-B605-E05206957787}" type="pres">
      <dgm:prSet presAssocID="{61F4B73A-3CAF-4F1B-8EB0-2CDEF2626AF3}" presName="background3" presStyleLbl="node3" presStyleIdx="0" presStyleCnt="7"/>
      <dgm:spPr>
        <a:xfrm>
          <a:off x="6995"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CC669F1E-0218-4EE8-B99C-A9FD36A541FB}" type="pres">
      <dgm:prSet presAssocID="{61F4B73A-3CAF-4F1B-8EB0-2CDEF2626AF3}" presName="text3" presStyleLbl="fgAcc3" presStyleIdx="0" presStyleCnt="7" custLinFactNeighborY="-54272">
        <dgm:presLayoutVars>
          <dgm:chPref val="3"/>
        </dgm:presLayoutVars>
      </dgm:prSet>
      <dgm:spPr>
        <a:prstGeom prst="roundRect">
          <a:avLst>
            <a:gd name="adj" fmla="val 10000"/>
          </a:avLst>
        </a:prstGeom>
      </dgm:spPr>
      <dgm:t>
        <a:bodyPr/>
        <a:lstStyle/>
        <a:p>
          <a:endParaRPr lang="es-MX"/>
        </a:p>
      </dgm:t>
    </dgm:pt>
    <dgm:pt modelId="{3FE36EB5-EB27-4F2E-8CB2-E3362F1772D9}" type="pres">
      <dgm:prSet presAssocID="{61F4B73A-3CAF-4F1B-8EB0-2CDEF2626AF3}" presName="hierChild4" presStyleCnt="0"/>
      <dgm:spPr/>
    </dgm:pt>
    <dgm:pt modelId="{5C435DC6-09D0-4C1E-A21B-32755CBE63BA}" type="pres">
      <dgm:prSet presAssocID="{B55E1631-60B3-4037-9CF2-ECA81D0EC9CA}" presName="Name17" presStyleLbl="parChTrans1D3" presStyleIdx="1" presStyleCnt="7"/>
      <dgm:spPr>
        <a:custGeom>
          <a:avLst/>
          <a:gdLst/>
          <a:ahLst/>
          <a:cxnLst/>
          <a:rect l="0" t="0" r="0" b="0"/>
          <a:pathLst>
            <a:path>
              <a:moveTo>
                <a:pt x="2414047" y="0"/>
              </a:moveTo>
              <a:lnTo>
                <a:pt x="2414047" y="195701"/>
              </a:lnTo>
              <a:lnTo>
                <a:pt x="0" y="195701"/>
              </a:lnTo>
              <a:lnTo>
                <a:pt x="0" y="287175"/>
              </a:lnTo>
            </a:path>
          </a:pathLst>
        </a:custGeom>
      </dgm:spPr>
      <dgm:t>
        <a:bodyPr/>
        <a:lstStyle/>
        <a:p>
          <a:endParaRPr lang="es-MX"/>
        </a:p>
      </dgm:t>
    </dgm:pt>
    <dgm:pt modelId="{A4C1583B-3990-4E0C-A275-C3D0971FA999}" type="pres">
      <dgm:prSet presAssocID="{97A8E1DD-EDE5-4D4B-A114-C5152329997A}" presName="hierRoot3" presStyleCnt="0"/>
      <dgm:spPr/>
    </dgm:pt>
    <dgm:pt modelId="{B3BE9E9D-A435-4BF0-B813-45ADEC979EA5}" type="pres">
      <dgm:prSet presAssocID="{97A8E1DD-EDE5-4D4B-A114-C5152329997A}" presName="composite3" presStyleCnt="0"/>
      <dgm:spPr/>
    </dgm:pt>
    <dgm:pt modelId="{3CA34319-6FBC-4980-8C89-A597617E6313}" type="pres">
      <dgm:prSet presAssocID="{97A8E1DD-EDE5-4D4B-A114-C5152329997A}" presName="background3" presStyleLbl="node3" presStyleIdx="1" presStyleCnt="7"/>
      <dgm:spPr>
        <a:xfrm>
          <a:off x="1213846"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9FFF0DB0-3450-4220-87C8-B9F10C8B0144}" type="pres">
      <dgm:prSet presAssocID="{97A8E1DD-EDE5-4D4B-A114-C5152329997A}" presName="text3" presStyleLbl="fgAcc3" presStyleIdx="1" presStyleCnt="7" custLinFactNeighborY="-54272">
        <dgm:presLayoutVars>
          <dgm:chPref val="3"/>
        </dgm:presLayoutVars>
      </dgm:prSet>
      <dgm:spPr>
        <a:prstGeom prst="roundRect">
          <a:avLst>
            <a:gd name="adj" fmla="val 10000"/>
          </a:avLst>
        </a:prstGeom>
      </dgm:spPr>
      <dgm:t>
        <a:bodyPr/>
        <a:lstStyle/>
        <a:p>
          <a:endParaRPr lang="es-MX"/>
        </a:p>
      </dgm:t>
    </dgm:pt>
    <dgm:pt modelId="{43D81E6F-2D24-4869-A0C4-2302E97B44E7}" type="pres">
      <dgm:prSet presAssocID="{97A8E1DD-EDE5-4D4B-A114-C5152329997A}" presName="hierChild4" presStyleCnt="0"/>
      <dgm:spPr/>
    </dgm:pt>
    <dgm:pt modelId="{4329E81A-83F5-4F31-90B0-718B00549DA5}" type="pres">
      <dgm:prSet presAssocID="{DFBA3D66-4074-43A9-944B-0D97E73B908E}" presName="Name17" presStyleLbl="parChTrans1D3" presStyleIdx="2" presStyleCnt="7"/>
      <dgm:spPr>
        <a:custGeom>
          <a:avLst/>
          <a:gdLst/>
          <a:ahLst/>
          <a:cxnLst/>
          <a:rect l="0" t="0" r="0" b="0"/>
          <a:pathLst>
            <a:path>
              <a:moveTo>
                <a:pt x="1207196" y="0"/>
              </a:moveTo>
              <a:lnTo>
                <a:pt x="1207196" y="195701"/>
              </a:lnTo>
              <a:lnTo>
                <a:pt x="0" y="195701"/>
              </a:lnTo>
              <a:lnTo>
                <a:pt x="0" y="287175"/>
              </a:lnTo>
            </a:path>
          </a:pathLst>
        </a:custGeom>
      </dgm:spPr>
      <dgm:t>
        <a:bodyPr/>
        <a:lstStyle/>
        <a:p>
          <a:endParaRPr lang="es-MX"/>
        </a:p>
      </dgm:t>
    </dgm:pt>
    <dgm:pt modelId="{0A71FAEF-D572-413D-8BBC-E5CF990EFB25}" type="pres">
      <dgm:prSet presAssocID="{15C274D9-53EE-455D-BF44-8F7E84A11921}" presName="hierRoot3" presStyleCnt="0"/>
      <dgm:spPr/>
    </dgm:pt>
    <dgm:pt modelId="{79262FE0-2DF2-4FED-B4DB-4155A63D3FF8}" type="pres">
      <dgm:prSet presAssocID="{15C274D9-53EE-455D-BF44-8F7E84A11921}" presName="composite3" presStyleCnt="0"/>
      <dgm:spPr/>
    </dgm:pt>
    <dgm:pt modelId="{8931423B-D543-4F3E-9000-4A7933E93BEF}" type="pres">
      <dgm:prSet presAssocID="{15C274D9-53EE-455D-BF44-8F7E84A11921}" presName="background3" presStyleLbl="node3" presStyleIdx="2" presStyleCnt="7"/>
      <dgm:spPr>
        <a:xfrm>
          <a:off x="2420698"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A9998D51-9F18-454E-A94E-97E0973C627A}" type="pres">
      <dgm:prSet presAssocID="{15C274D9-53EE-455D-BF44-8F7E84A11921}" presName="text3" presStyleLbl="fgAcc3" presStyleIdx="2" presStyleCnt="7" custLinFactNeighborY="-54272">
        <dgm:presLayoutVars>
          <dgm:chPref val="3"/>
        </dgm:presLayoutVars>
      </dgm:prSet>
      <dgm:spPr>
        <a:prstGeom prst="roundRect">
          <a:avLst>
            <a:gd name="adj" fmla="val 10000"/>
          </a:avLst>
        </a:prstGeom>
      </dgm:spPr>
      <dgm:t>
        <a:bodyPr/>
        <a:lstStyle/>
        <a:p>
          <a:endParaRPr lang="es-MX"/>
        </a:p>
      </dgm:t>
    </dgm:pt>
    <dgm:pt modelId="{53B837A3-6A38-4895-9D8A-5A02EC004247}" type="pres">
      <dgm:prSet presAssocID="{15C274D9-53EE-455D-BF44-8F7E84A11921}" presName="hierChild4" presStyleCnt="0"/>
      <dgm:spPr/>
    </dgm:pt>
    <dgm:pt modelId="{D9C971C6-4589-4709-A5FD-F98717E63C02}" type="pres">
      <dgm:prSet presAssocID="{7AE6B14A-D126-4C34-8C99-27BCC8A1C78E}" presName="Name17" presStyleLbl="parChTrans1D3" presStyleIdx="3" presStyleCnt="7"/>
      <dgm:spPr>
        <a:custGeom>
          <a:avLst/>
          <a:gdLst/>
          <a:ahLst/>
          <a:cxnLst/>
          <a:rect l="0" t="0" r="0" b="0"/>
          <a:pathLst>
            <a:path>
              <a:moveTo>
                <a:pt x="45720" y="0"/>
              </a:moveTo>
              <a:lnTo>
                <a:pt x="45720" y="287175"/>
              </a:lnTo>
            </a:path>
          </a:pathLst>
        </a:custGeom>
      </dgm:spPr>
      <dgm:t>
        <a:bodyPr/>
        <a:lstStyle/>
        <a:p>
          <a:endParaRPr lang="es-MX"/>
        </a:p>
      </dgm:t>
    </dgm:pt>
    <dgm:pt modelId="{611239D5-09A7-4371-80AE-C962D8509A43}" type="pres">
      <dgm:prSet presAssocID="{EE527007-FAC6-4827-968C-BC32636ECDF2}" presName="hierRoot3" presStyleCnt="0"/>
      <dgm:spPr/>
    </dgm:pt>
    <dgm:pt modelId="{CF8B23CD-5337-4CDD-AB47-63D0F00A0499}" type="pres">
      <dgm:prSet presAssocID="{EE527007-FAC6-4827-968C-BC32636ECDF2}" presName="composite3" presStyleCnt="0"/>
      <dgm:spPr/>
    </dgm:pt>
    <dgm:pt modelId="{42BC516D-CEB0-42F5-9B94-C991CA6FC445}" type="pres">
      <dgm:prSet presAssocID="{EE527007-FAC6-4827-968C-BC32636ECDF2}" presName="background3" presStyleLbl="node3" presStyleIdx="3" presStyleCnt="7"/>
      <dgm:spPr>
        <a:xfrm>
          <a:off x="3627549" y="3128927"/>
          <a:ext cx="988114" cy="65087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F04EC4FD-FF08-49BE-AB15-317DC517A880}" type="pres">
      <dgm:prSet presAssocID="{EE527007-FAC6-4827-968C-BC32636ECDF2}" presName="text3" presStyleLbl="fgAcc3" presStyleIdx="3" presStyleCnt="7" custScaleX="100070" custScaleY="103805" custLinFactNeighborY="-54272">
        <dgm:presLayoutVars>
          <dgm:chPref val="3"/>
        </dgm:presLayoutVars>
      </dgm:prSet>
      <dgm:spPr>
        <a:prstGeom prst="roundRect">
          <a:avLst>
            <a:gd name="adj" fmla="val 10000"/>
          </a:avLst>
        </a:prstGeom>
      </dgm:spPr>
      <dgm:t>
        <a:bodyPr/>
        <a:lstStyle/>
        <a:p>
          <a:endParaRPr lang="es-MX"/>
        </a:p>
      </dgm:t>
    </dgm:pt>
    <dgm:pt modelId="{2B09B683-A15C-49E7-99B3-6C03A05E93C5}" type="pres">
      <dgm:prSet presAssocID="{EE527007-FAC6-4827-968C-BC32636ECDF2}" presName="hierChild4" presStyleCnt="0"/>
      <dgm:spPr/>
    </dgm:pt>
    <dgm:pt modelId="{2AD548CF-1F77-4286-800F-75F990B6783C}" type="pres">
      <dgm:prSet presAssocID="{E8ABEA72-8504-450F-BA1C-EADC44AB8B57}" presName="Name17" presStyleLbl="parChTrans1D3" presStyleIdx="4" presStyleCnt="7"/>
      <dgm:spPr>
        <a:custGeom>
          <a:avLst/>
          <a:gdLst/>
          <a:ahLst/>
          <a:cxnLst/>
          <a:rect l="0" t="0" r="0" b="0"/>
          <a:pathLst>
            <a:path>
              <a:moveTo>
                <a:pt x="0" y="0"/>
              </a:moveTo>
              <a:lnTo>
                <a:pt x="0" y="195701"/>
              </a:lnTo>
              <a:lnTo>
                <a:pt x="1207196" y="195701"/>
              </a:lnTo>
              <a:lnTo>
                <a:pt x="1207196" y="287175"/>
              </a:lnTo>
            </a:path>
          </a:pathLst>
        </a:custGeom>
      </dgm:spPr>
      <dgm:t>
        <a:bodyPr/>
        <a:lstStyle/>
        <a:p>
          <a:endParaRPr lang="es-MX"/>
        </a:p>
      </dgm:t>
    </dgm:pt>
    <dgm:pt modelId="{0224D971-3CCA-456C-8135-47481AD1E345}" type="pres">
      <dgm:prSet presAssocID="{0FFB57F0-64F0-4EAA-85F5-E1B65D0365E7}" presName="hierRoot3" presStyleCnt="0"/>
      <dgm:spPr/>
    </dgm:pt>
    <dgm:pt modelId="{71F9ECBE-76B7-420D-9545-9CA61C12B96F}" type="pres">
      <dgm:prSet presAssocID="{0FFB57F0-64F0-4EAA-85F5-E1B65D0365E7}" presName="composite3" presStyleCnt="0"/>
      <dgm:spPr/>
    </dgm:pt>
    <dgm:pt modelId="{2C5D74A3-0F12-461C-AB91-E88B87A4ADAB}" type="pres">
      <dgm:prSet presAssocID="{0FFB57F0-64F0-4EAA-85F5-E1B65D0365E7}" presName="background3" presStyleLbl="node3" presStyleIdx="4" presStyleCnt="7"/>
      <dgm:spPr>
        <a:xfrm>
          <a:off x="4835091"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E73A8613-4EE4-46EA-8146-3FD6C5336D59}" type="pres">
      <dgm:prSet presAssocID="{0FFB57F0-64F0-4EAA-85F5-E1B65D0365E7}" presName="text3" presStyleLbl="fgAcc3" presStyleIdx="4" presStyleCnt="7" custLinFactNeighborX="-3230" custLinFactNeighborY="-46679">
        <dgm:presLayoutVars>
          <dgm:chPref val="3"/>
        </dgm:presLayoutVars>
      </dgm:prSet>
      <dgm:spPr>
        <a:prstGeom prst="roundRect">
          <a:avLst>
            <a:gd name="adj" fmla="val 10000"/>
          </a:avLst>
        </a:prstGeom>
      </dgm:spPr>
      <dgm:t>
        <a:bodyPr/>
        <a:lstStyle/>
        <a:p>
          <a:endParaRPr lang="es-MX"/>
        </a:p>
      </dgm:t>
    </dgm:pt>
    <dgm:pt modelId="{A2187C84-6323-4118-942D-9F0CB8E7AFC4}" type="pres">
      <dgm:prSet presAssocID="{0FFB57F0-64F0-4EAA-85F5-E1B65D0365E7}" presName="hierChild4" presStyleCnt="0"/>
      <dgm:spPr/>
    </dgm:pt>
    <dgm:pt modelId="{A9FA5B78-25FF-4F67-A97E-D35464D6D195}" type="pres">
      <dgm:prSet presAssocID="{EE167102-A4D9-4E1E-A9C3-4BBA26F30000}" presName="Name17" presStyleLbl="parChTrans1D3" presStyleIdx="5" presStyleCnt="7"/>
      <dgm:spPr>
        <a:custGeom>
          <a:avLst/>
          <a:gdLst/>
          <a:ahLst/>
          <a:cxnLst/>
          <a:rect l="0" t="0" r="0" b="0"/>
          <a:pathLst>
            <a:path>
              <a:moveTo>
                <a:pt x="0" y="0"/>
              </a:moveTo>
              <a:lnTo>
                <a:pt x="0" y="195701"/>
              </a:lnTo>
              <a:lnTo>
                <a:pt x="2414047" y="195701"/>
              </a:lnTo>
              <a:lnTo>
                <a:pt x="2414047" y="287175"/>
              </a:lnTo>
            </a:path>
          </a:pathLst>
        </a:custGeom>
      </dgm:spPr>
      <dgm:t>
        <a:bodyPr/>
        <a:lstStyle/>
        <a:p>
          <a:endParaRPr lang="es-MX"/>
        </a:p>
      </dgm:t>
    </dgm:pt>
    <dgm:pt modelId="{B551A7D7-2CD8-4D22-B16C-FF861F21B4D3}" type="pres">
      <dgm:prSet presAssocID="{E04C2FEC-282E-4BF2-ABAA-173B2086D0EB}" presName="hierRoot3" presStyleCnt="0"/>
      <dgm:spPr/>
    </dgm:pt>
    <dgm:pt modelId="{8E249393-D969-4E5E-9C2D-EFF77918142C}" type="pres">
      <dgm:prSet presAssocID="{E04C2FEC-282E-4BF2-ABAA-173B2086D0EB}" presName="composite3" presStyleCnt="0"/>
      <dgm:spPr/>
    </dgm:pt>
    <dgm:pt modelId="{05605F82-F643-4EC3-A5B7-0424CEFC162B}" type="pres">
      <dgm:prSet presAssocID="{E04C2FEC-282E-4BF2-ABAA-173B2086D0EB}" presName="background3" presStyleLbl="node3" presStyleIdx="5" presStyleCnt="7"/>
      <dgm:spPr>
        <a:xfrm>
          <a:off x="6041942"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F18D322D-0211-4ADA-BF7C-B40C382BBDE3}" type="pres">
      <dgm:prSet presAssocID="{E04C2FEC-282E-4BF2-ABAA-173B2086D0EB}" presName="text3" presStyleLbl="fgAcc3" presStyleIdx="5" presStyleCnt="7" custLinFactNeighborY="-54272">
        <dgm:presLayoutVars>
          <dgm:chPref val="3"/>
        </dgm:presLayoutVars>
      </dgm:prSet>
      <dgm:spPr>
        <a:prstGeom prst="roundRect">
          <a:avLst>
            <a:gd name="adj" fmla="val 10000"/>
          </a:avLst>
        </a:prstGeom>
      </dgm:spPr>
      <dgm:t>
        <a:bodyPr/>
        <a:lstStyle/>
        <a:p>
          <a:endParaRPr lang="es-MX"/>
        </a:p>
      </dgm:t>
    </dgm:pt>
    <dgm:pt modelId="{01894C6F-9FAB-4E44-8F15-E54F8A2BC79B}" type="pres">
      <dgm:prSet presAssocID="{E04C2FEC-282E-4BF2-ABAA-173B2086D0EB}" presName="hierChild4" presStyleCnt="0"/>
      <dgm:spPr/>
    </dgm:pt>
    <dgm:pt modelId="{0DCAFC3F-423C-434C-BFB6-34A2A99DA4B1}" type="pres">
      <dgm:prSet presAssocID="{DAF7078E-3D79-4C78-A5AF-5C8CF654AC7B}" presName="Name17" presStyleLbl="parChTrans1D3" presStyleIdx="6" presStyleCnt="7"/>
      <dgm:spPr>
        <a:custGeom>
          <a:avLst/>
          <a:gdLst/>
          <a:ahLst/>
          <a:cxnLst/>
          <a:rect l="0" t="0" r="0" b="0"/>
          <a:pathLst>
            <a:path>
              <a:moveTo>
                <a:pt x="0" y="0"/>
              </a:moveTo>
              <a:lnTo>
                <a:pt x="0" y="195701"/>
              </a:lnTo>
              <a:lnTo>
                <a:pt x="3620898" y="195701"/>
              </a:lnTo>
              <a:lnTo>
                <a:pt x="3620898" y="287175"/>
              </a:lnTo>
            </a:path>
          </a:pathLst>
        </a:custGeom>
      </dgm:spPr>
      <dgm:t>
        <a:bodyPr/>
        <a:lstStyle/>
        <a:p>
          <a:endParaRPr lang="es-MX"/>
        </a:p>
      </dgm:t>
    </dgm:pt>
    <dgm:pt modelId="{28ADE49F-08CD-46AA-8DD5-9B5EDD69D986}" type="pres">
      <dgm:prSet presAssocID="{0F9035B3-5790-4A23-AB9E-33CF815A29E9}" presName="hierRoot3" presStyleCnt="0"/>
      <dgm:spPr/>
    </dgm:pt>
    <dgm:pt modelId="{6DF310E0-CAB4-40A5-8D9F-9CA275239533}" type="pres">
      <dgm:prSet presAssocID="{0F9035B3-5790-4A23-AB9E-33CF815A29E9}" presName="composite3" presStyleCnt="0"/>
      <dgm:spPr/>
    </dgm:pt>
    <dgm:pt modelId="{502EAFC7-6B42-4ECB-BF1E-FB07A8750D43}" type="pres">
      <dgm:prSet presAssocID="{0F9035B3-5790-4A23-AB9E-33CF815A29E9}" presName="background3" presStyleLbl="node3" presStyleIdx="6" presStyleCnt="7"/>
      <dgm:spPr>
        <a:xfrm>
          <a:off x="7248793"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FA6677E0-353E-4E4A-B944-CC32D0398B12}" type="pres">
      <dgm:prSet presAssocID="{0F9035B3-5790-4A23-AB9E-33CF815A29E9}" presName="text3" presStyleLbl="fgAcc3" presStyleIdx="6" presStyleCnt="7" custLinFactNeighborY="-54272">
        <dgm:presLayoutVars>
          <dgm:chPref val="3"/>
        </dgm:presLayoutVars>
      </dgm:prSet>
      <dgm:spPr>
        <a:prstGeom prst="roundRect">
          <a:avLst>
            <a:gd name="adj" fmla="val 10000"/>
          </a:avLst>
        </a:prstGeom>
      </dgm:spPr>
      <dgm:t>
        <a:bodyPr/>
        <a:lstStyle/>
        <a:p>
          <a:endParaRPr lang="es-MX"/>
        </a:p>
      </dgm:t>
    </dgm:pt>
    <dgm:pt modelId="{695075C1-2E62-48AE-965F-E5428EE4D656}" type="pres">
      <dgm:prSet presAssocID="{0F9035B3-5790-4A23-AB9E-33CF815A29E9}" presName="hierChild4" presStyleCnt="0"/>
      <dgm:spPr/>
    </dgm:pt>
  </dgm:ptLst>
  <dgm:cxnLst>
    <dgm:cxn modelId="{4FC55ED5-D8C5-4FCE-BE73-307EFB5F46D6}" srcId="{3E54BE1A-CC57-4491-A92E-732CC2FCB312}" destId="{97A8E1DD-EDE5-4D4B-A114-C5152329997A}" srcOrd="1" destOrd="0" parTransId="{B55E1631-60B3-4037-9CF2-ECA81D0EC9CA}" sibTransId="{5CDB16EF-D3B5-4E74-AC47-FC105EF3E2DD}"/>
    <dgm:cxn modelId="{842568D9-83D8-4B37-A5D6-A96BD3496808}" type="presOf" srcId="{0F9035B3-5790-4A23-AB9E-33CF815A29E9}" destId="{FA6677E0-353E-4E4A-B944-CC32D0398B12}" srcOrd="0" destOrd="0" presId="urn:microsoft.com/office/officeart/2005/8/layout/hierarchy1"/>
    <dgm:cxn modelId="{50726A18-2B8F-45D2-8156-32FA2A913BB1}" type="presOf" srcId="{E8ABEA72-8504-450F-BA1C-EADC44AB8B57}" destId="{2AD548CF-1F77-4286-800F-75F990B6783C}" srcOrd="0" destOrd="0" presId="urn:microsoft.com/office/officeart/2005/8/layout/hierarchy1"/>
    <dgm:cxn modelId="{80041235-6394-43B1-8752-40AD08CC9F3A}" type="presOf" srcId="{3E54BE1A-CC57-4491-A92E-732CC2FCB312}" destId="{4F715636-52DD-480A-BEB7-A2DD1BDA4457}" srcOrd="0" destOrd="0" presId="urn:microsoft.com/office/officeart/2005/8/layout/hierarchy1"/>
    <dgm:cxn modelId="{52F8364D-B70E-4932-94CF-BBB4540E4A64}" type="presOf" srcId="{7AE6B14A-D126-4C34-8C99-27BCC8A1C78E}" destId="{D9C971C6-4589-4709-A5FD-F98717E63C02}" srcOrd="0" destOrd="0" presId="urn:microsoft.com/office/officeart/2005/8/layout/hierarchy1"/>
    <dgm:cxn modelId="{15830637-282A-4B90-BC6A-1020663BCE6E}" type="presOf" srcId="{F186EC2F-1E16-45AD-A223-FE8CAD0A0CA0}" destId="{F91FFB2B-B110-4A3F-A908-2FEDD67EABE7}" srcOrd="0" destOrd="0" presId="urn:microsoft.com/office/officeart/2005/8/layout/hierarchy1"/>
    <dgm:cxn modelId="{5D8DDE23-0866-4A9A-82D9-06874234538E}" srcId="{3E54BE1A-CC57-4491-A92E-732CC2FCB312}" destId="{E04C2FEC-282E-4BF2-ABAA-173B2086D0EB}" srcOrd="5" destOrd="0" parTransId="{EE167102-A4D9-4E1E-A9C3-4BBA26F30000}" sibTransId="{0A4FA35C-1EA0-49BF-A809-909C44396FBD}"/>
    <dgm:cxn modelId="{FBFF2755-A1B1-4FEB-A311-00CBDBCDD3A0}" type="presOf" srcId="{EE167102-A4D9-4E1E-A9C3-4BBA26F30000}" destId="{A9FA5B78-25FF-4F67-A97E-D35464D6D195}" srcOrd="0" destOrd="0" presId="urn:microsoft.com/office/officeart/2005/8/layout/hierarchy1"/>
    <dgm:cxn modelId="{D49FA0D5-D180-4C87-83B4-F8669828757A}" type="presOf" srcId="{C7C0EA73-792B-4ED7-AD97-FB8C817AD816}" destId="{7F185963-13DA-4DD0-93F1-67CA0667F1B4}" srcOrd="0" destOrd="0" presId="urn:microsoft.com/office/officeart/2005/8/layout/hierarchy1"/>
    <dgm:cxn modelId="{32840E70-3333-482F-974C-2B1294C2F270}" srcId="{3E54BE1A-CC57-4491-A92E-732CC2FCB312}" destId="{EE527007-FAC6-4827-968C-BC32636ECDF2}" srcOrd="3" destOrd="0" parTransId="{7AE6B14A-D126-4C34-8C99-27BCC8A1C78E}" sibTransId="{4D04AAEC-08B8-46F7-94A2-81CE571C5FBD}"/>
    <dgm:cxn modelId="{F4C0FC4C-E485-4FE3-AFD0-3C3B6682C4A0}" srcId="{3E54BE1A-CC57-4491-A92E-732CC2FCB312}" destId="{61F4B73A-3CAF-4F1B-8EB0-2CDEF2626AF3}" srcOrd="0" destOrd="0" parTransId="{C6500AB9-85A9-4CA7-B75A-F9FBFE45CCA1}" sibTransId="{DD9CB138-1914-4B9D-A324-652FC5EEF4DB}"/>
    <dgm:cxn modelId="{5E17A762-56AB-4F7F-99E0-58603C27F70E}" type="presOf" srcId="{DAF7078E-3D79-4C78-A5AF-5C8CF654AC7B}" destId="{0DCAFC3F-423C-434C-BFB6-34A2A99DA4B1}" srcOrd="0" destOrd="0" presId="urn:microsoft.com/office/officeart/2005/8/layout/hierarchy1"/>
    <dgm:cxn modelId="{70DE2F64-1C88-47D5-8263-CA2E82BFCFFF}" type="presOf" srcId="{EE527007-FAC6-4827-968C-BC32636ECDF2}" destId="{F04EC4FD-FF08-49BE-AB15-317DC517A880}" srcOrd="0" destOrd="0" presId="urn:microsoft.com/office/officeart/2005/8/layout/hierarchy1"/>
    <dgm:cxn modelId="{F1B8DAF2-B8B7-4334-8A8C-A92C9E6F439B}" type="presOf" srcId="{B55E1631-60B3-4037-9CF2-ECA81D0EC9CA}" destId="{5C435DC6-09D0-4C1E-A21B-32755CBE63BA}" srcOrd="0" destOrd="0" presId="urn:microsoft.com/office/officeart/2005/8/layout/hierarchy1"/>
    <dgm:cxn modelId="{47FD48DE-8FA7-47B2-B1A5-AD3F9C745E1D}" srcId="{3E54BE1A-CC57-4491-A92E-732CC2FCB312}" destId="{0F9035B3-5790-4A23-AB9E-33CF815A29E9}" srcOrd="6" destOrd="0" parTransId="{DAF7078E-3D79-4C78-A5AF-5C8CF654AC7B}" sibTransId="{5BDC22B5-B145-4A41-B3AA-6138C6F39B03}"/>
    <dgm:cxn modelId="{0F65233C-12A7-4256-B1EF-B41ECBF11717}" type="presOf" srcId="{E04C2FEC-282E-4BF2-ABAA-173B2086D0EB}" destId="{F18D322D-0211-4ADA-BF7C-B40C382BBDE3}" srcOrd="0" destOrd="0" presId="urn:microsoft.com/office/officeart/2005/8/layout/hierarchy1"/>
    <dgm:cxn modelId="{0C3F539C-D840-419A-B931-F173C489684F}" type="presOf" srcId="{97A8E1DD-EDE5-4D4B-A114-C5152329997A}" destId="{9FFF0DB0-3450-4220-87C8-B9F10C8B0144}" srcOrd="0" destOrd="0" presId="urn:microsoft.com/office/officeart/2005/8/layout/hierarchy1"/>
    <dgm:cxn modelId="{6E3B0551-B60B-408C-8F43-F230603686AF}" type="presOf" srcId="{0FFB57F0-64F0-4EAA-85F5-E1B65D0365E7}" destId="{E73A8613-4EE4-46EA-8146-3FD6C5336D59}" srcOrd="0" destOrd="0" presId="urn:microsoft.com/office/officeart/2005/8/layout/hierarchy1"/>
    <dgm:cxn modelId="{F8ABF6D5-70D2-4F22-85EE-E1DD42294BC8}" type="presOf" srcId="{C6500AB9-85A9-4CA7-B75A-F9FBFE45CCA1}" destId="{B2A15027-EC9D-45E9-9B53-B2ADB468546E}" srcOrd="0" destOrd="0" presId="urn:microsoft.com/office/officeart/2005/8/layout/hierarchy1"/>
    <dgm:cxn modelId="{9573C6BE-A9F4-4AF1-BC3A-28418027A3E4}" type="presOf" srcId="{DFBA3D66-4074-43A9-944B-0D97E73B908E}" destId="{4329E81A-83F5-4F31-90B0-718B00549DA5}" srcOrd="0" destOrd="0" presId="urn:microsoft.com/office/officeart/2005/8/layout/hierarchy1"/>
    <dgm:cxn modelId="{3790B42C-0A0A-4B23-8F3E-B76936BB0211}" srcId="{C7C0EA73-792B-4ED7-AD97-FB8C817AD816}" destId="{C12A886D-247A-4E7B-941F-C1D33B1D1315}" srcOrd="0" destOrd="0" parTransId="{7A8D8BF5-A432-4298-BC09-BD7B951BA7DB}" sibTransId="{9C769816-C38E-4C13-9559-F1F8D4CF7C0B}"/>
    <dgm:cxn modelId="{F686BB08-85FA-401E-AD8C-DD0DD51F6358}" type="presOf" srcId="{C12A886D-247A-4E7B-941F-C1D33B1D1315}" destId="{E9103A1F-4365-4C65-98CC-112D6E690380}" srcOrd="0" destOrd="0" presId="urn:microsoft.com/office/officeart/2005/8/layout/hierarchy1"/>
    <dgm:cxn modelId="{BD57A718-3666-48D6-B264-8C5EA6B24897}" srcId="{C12A886D-247A-4E7B-941F-C1D33B1D1315}" destId="{3E54BE1A-CC57-4491-A92E-732CC2FCB312}" srcOrd="0" destOrd="0" parTransId="{F186EC2F-1E16-45AD-A223-FE8CAD0A0CA0}" sibTransId="{DFD28AC1-CF3C-4FF0-8E98-A017859327AC}"/>
    <dgm:cxn modelId="{DEE529EC-C172-45BA-B02F-984A6E8E09CF}" type="presOf" srcId="{15C274D9-53EE-455D-BF44-8F7E84A11921}" destId="{A9998D51-9F18-454E-A94E-97E0973C627A}" srcOrd="0" destOrd="0" presId="urn:microsoft.com/office/officeart/2005/8/layout/hierarchy1"/>
    <dgm:cxn modelId="{01FEBE33-6108-42A0-AAC0-E81DA6853C79}" type="presOf" srcId="{61F4B73A-3CAF-4F1B-8EB0-2CDEF2626AF3}" destId="{CC669F1E-0218-4EE8-B99C-A9FD36A541FB}" srcOrd="0" destOrd="0" presId="urn:microsoft.com/office/officeart/2005/8/layout/hierarchy1"/>
    <dgm:cxn modelId="{19D30725-BBD3-46C6-847B-C60399AC76CF}" srcId="{3E54BE1A-CC57-4491-A92E-732CC2FCB312}" destId="{0FFB57F0-64F0-4EAA-85F5-E1B65D0365E7}" srcOrd="4" destOrd="0" parTransId="{E8ABEA72-8504-450F-BA1C-EADC44AB8B57}" sibTransId="{54F4DA35-067C-4DBE-A415-7937F8FA2E37}"/>
    <dgm:cxn modelId="{E9960F23-6E7A-4B89-A7C1-C1A77239783E}" srcId="{3E54BE1A-CC57-4491-A92E-732CC2FCB312}" destId="{15C274D9-53EE-455D-BF44-8F7E84A11921}" srcOrd="2" destOrd="0" parTransId="{DFBA3D66-4074-43A9-944B-0D97E73B908E}" sibTransId="{EE7C5AA6-13BF-4125-AA57-DA12E41532BE}"/>
    <dgm:cxn modelId="{1CBEFA50-CBC0-4625-9891-E2F983709088}" type="presParOf" srcId="{7F185963-13DA-4DD0-93F1-67CA0667F1B4}" destId="{B96ABE56-CF33-4AD8-B542-FDEC635B80A3}" srcOrd="0" destOrd="0" presId="urn:microsoft.com/office/officeart/2005/8/layout/hierarchy1"/>
    <dgm:cxn modelId="{7E1E57D7-9F7E-4C41-A3F5-5B9C277573C5}" type="presParOf" srcId="{B96ABE56-CF33-4AD8-B542-FDEC635B80A3}" destId="{4F199FD5-C2F5-405F-82A2-E5220E53B39E}" srcOrd="0" destOrd="0" presId="urn:microsoft.com/office/officeart/2005/8/layout/hierarchy1"/>
    <dgm:cxn modelId="{A721E821-4352-4807-B060-A74730AB6148}" type="presParOf" srcId="{4F199FD5-C2F5-405F-82A2-E5220E53B39E}" destId="{5B505A3F-B569-4255-8A74-B202C48A023D}" srcOrd="0" destOrd="0" presId="urn:microsoft.com/office/officeart/2005/8/layout/hierarchy1"/>
    <dgm:cxn modelId="{282B8922-E37E-4A76-BBFF-4594AFF1C56D}" type="presParOf" srcId="{4F199FD5-C2F5-405F-82A2-E5220E53B39E}" destId="{E9103A1F-4365-4C65-98CC-112D6E690380}" srcOrd="1" destOrd="0" presId="urn:microsoft.com/office/officeart/2005/8/layout/hierarchy1"/>
    <dgm:cxn modelId="{1F237167-FB81-49FB-A937-E8AFD5C42DC1}" type="presParOf" srcId="{B96ABE56-CF33-4AD8-B542-FDEC635B80A3}" destId="{5763F114-A659-4035-B064-04EBE8AA752F}" srcOrd="1" destOrd="0" presId="urn:microsoft.com/office/officeart/2005/8/layout/hierarchy1"/>
    <dgm:cxn modelId="{B5588060-252F-48B9-A69E-1F267E60EC8D}" type="presParOf" srcId="{5763F114-A659-4035-B064-04EBE8AA752F}" destId="{F91FFB2B-B110-4A3F-A908-2FEDD67EABE7}" srcOrd="0" destOrd="0" presId="urn:microsoft.com/office/officeart/2005/8/layout/hierarchy1"/>
    <dgm:cxn modelId="{DB31AB21-1819-4342-89FB-F45CBC851E27}" type="presParOf" srcId="{5763F114-A659-4035-B064-04EBE8AA752F}" destId="{C49ED781-3F1E-4534-9305-6CD14B344A73}" srcOrd="1" destOrd="0" presId="urn:microsoft.com/office/officeart/2005/8/layout/hierarchy1"/>
    <dgm:cxn modelId="{571A4CBB-D4D3-49D7-A0A4-ABEECEDC48C5}" type="presParOf" srcId="{C49ED781-3F1E-4534-9305-6CD14B344A73}" destId="{668CBB31-ABF4-47E3-AAE0-25C33EE756C2}" srcOrd="0" destOrd="0" presId="urn:microsoft.com/office/officeart/2005/8/layout/hierarchy1"/>
    <dgm:cxn modelId="{C16C95AB-E7E4-4969-859B-FEC148DC4559}" type="presParOf" srcId="{668CBB31-ABF4-47E3-AAE0-25C33EE756C2}" destId="{48F6769B-CED0-4016-A97E-B06C82DAAFBF}" srcOrd="0" destOrd="0" presId="urn:microsoft.com/office/officeart/2005/8/layout/hierarchy1"/>
    <dgm:cxn modelId="{59A0E81C-595C-4D08-ADFB-4E7707EF9681}" type="presParOf" srcId="{668CBB31-ABF4-47E3-AAE0-25C33EE756C2}" destId="{4F715636-52DD-480A-BEB7-A2DD1BDA4457}" srcOrd="1" destOrd="0" presId="urn:microsoft.com/office/officeart/2005/8/layout/hierarchy1"/>
    <dgm:cxn modelId="{A0CB20E2-9B93-408A-9617-F91FC4DF4250}" type="presParOf" srcId="{C49ED781-3F1E-4534-9305-6CD14B344A73}" destId="{D0E2FF97-35B5-4049-8E6E-5424F2A12F20}" srcOrd="1" destOrd="0" presId="urn:microsoft.com/office/officeart/2005/8/layout/hierarchy1"/>
    <dgm:cxn modelId="{77945D0C-7920-400B-B6A8-AB88E0657125}" type="presParOf" srcId="{D0E2FF97-35B5-4049-8E6E-5424F2A12F20}" destId="{B2A15027-EC9D-45E9-9B53-B2ADB468546E}" srcOrd="0" destOrd="0" presId="urn:microsoft.com/office/officeart/2005/8/layout/hierarchy1"/>
    <dgm:cxn modelId="{14D46BE1-BB5A-41C1-814E-4C6C5AEECFD3}" type="presParOf" srcId="{D0E2FF97-35B5-4049-8E6E-5424F2A12F20}" destId="{C386B2DB-0FA9-4812-B3EE-C8A6FA26B2B5}" srcOrd="1" destOrd="0" presId="urn:microsoft.com/office/officeart/2005/8/layout/hierarchy1"/>
    <dgm:cxn modelId="{BA84CDF9-A180-4895-B674-FEA3FB32EBFC}" type="presParOf" srcId="{C386B2DB-0FA9-4812-B3EE-C8A6FA26B2B5}" destId="{EFEF9736-3F55-4D72-A7E9-A5E380252F12}" srcOrd="0" destOrd="0" presId="urn:microsoft.com/office/officeart/2005/8/layout/hierarchy1"/>
    <dgm:cxn modelId="{61133998-B627-419C-BF96-23A0D8A35331}" type="presParOf" srcId="{EFEF9736-3F55-4D72-A7E9-A5E380252F12}" destId="{B367F749-B323-419E-B605-E05206957787}" srcOrd="0" destOrd="0" presId="urn:microsoft.com/office/officeart/2005/8/layout/hierarchy1"/>
    <dgm:cxn modelId="{56E8F55E-E874-4AB8-A3BB-E0C127CF4B89}" type="presParOf" srcId="{EFEF9736-3F55-4D72-A7E9-A5E380252F12}" destId="{CC669F1E-0218-4EE8-B99C-A9FD36A541FB}" srcOrd="1" destOrd="0" presId="urn:microsoft.com/office/officeart/2005/8/layout/hierarchy1"/>
    <dgm:cxn modelId="{2FB436B2-9F5B-4CA9-A30A-AC39102AC66A}" type="presParOf" srcId="{C386B2DB-0FA9-4812-B3EE-C8A6FA26B2B5}" destId="{3FE36EB5-EB27-4F2E-8CB2-E3362F1772D9}" srcOrd="1" destOrd="0" presId="urn:microsoft.com/office/officeart/2005/8/layout/hierarchy1"/>
    <dgm:cxn modelId="{61D3C4B6-E89A-4F03-B089-187CE63520FD}" type="presParOf" srcId="{D0E2FF97-35B5-4049-8E6E-5424F2A12F20}" destId="{5C435DC6-09D0-4C1E-A21B-32755CBE63BA}" srcOrd="2" destOrd="0" presId="urn:microsoft.com/office/officeart/2005/8/layout/hierarchy1"/>
    <dgm:cxn modelId="{A99DC910-935A-458B-BB2F-47EC4F540973}" type="presParOf" srcId="{D0E2FF97-35B5-4049-8E6E-5424F2A12F20}" destId="{A4C1583B-3990-4E0C-A275-C3D0971FA999}" srcOrd="3" destOrd="0" presId="urn:microsoft.com/office/officeart/2005/8/layout/hierarchy1"/>
    <dgm:cxn modelId="{0B2D7C9F-D1BD-4886-84F4-AE68F8DE3C6B}" type="presParOf" srcId="{A4C1583B-3990-4E0C-A275-C3D0971FA999}" destId="{B3BE9E9D-A435-4BF0-B813-45ADEC979EA5}" srcOrd="0" destOrd="0" presId="urn:microsoft.com/office/officeart/2005/8/layout/hierarchy1"/>
    <dgm:cxn modelId="{E02F7D4B-ACFF-4E2D-A363-C81714EAB38C}" type="presParOf" srcId="{B3BE9E9D-A435-4BF0-B813-45ADEC979EA5}" destId="{3CA34319-6FBC-4980-8C89-A597617E6313}" srcOrd="0" destOrd="0" presId="urn:microsoft.com/office/officeart/2005/8/layout/hierarchy1"/>
    <dgm:cxn modelId="{90CC1A7E-39A9-4948-9415-5BE74AE2F8A4}" type="presParOf" srcId="{B3BE9E9D-A435-4BF0-B813-45ADEC979EA5}" destId="{9FFF0DB0-3450-4220-87C8-B9F10C8B0144}" srcOrd="1" destOrd="0" presId="urn:microsoft.com/office/officeart/2005/8/layout/hierarchy1"/>
    <dgm:cxn modelId="{7D1615A3-5E50-4196-B1FE-2693EFFD6E73}" type="presParOf" srcId="{A4C1583B-3990-4E0C-A275-C3D0971FA999}" destId="{43D81E6F-2D24-4869-A0C4-2302E97B44E7}" srcOrd="1" destOrd="0" presId="urn:microsoft.com/office/officeart/2005/8/layout/hierarchy1"/>
    <dgm:cxn modelId="{AE26C8B0-326B-4B7C-B532-DB80FAEBDAE6}" type="presParOf" srcId="{D0E2FF97-35B5-4049-8E6E-5424F2A12F20}" destId="{4329E81A-83F5-4F31-90B0-718B00549DA5}" srcOrd="4" destOrd="0" presId="urn:microsoft.com/office/officeart/2005/8/layout/hierarchy1"/>
    <dgm:cxn modelId="{AC5EF750-1369-4090-BCBA-B2751645BD8A}" type="presParOf" srcId="{D0E2FF97-35B5-4049-8E6E-5424F2A12F20}" destId="{0A71FAEF-D572-413D-8BBC-E5CF990EFB25}" srcOrd="5" destOrd="0" presId="urn:microsoft.com/office/officeart/2005/8/layout/hierarchy1"/>
    <dgm:cxn modelId="{6DA428EA-A4F5-4371-B89C-6F6B46777488}" type="presParOf" srcId="{0A71FAEF-D572-413D-8BBC-E5CF990EFB25}" destId="{79262FE0-2DF2-4FED-B4DB-4155A63D3FF8}" srcOrd="0" destOrd="0" presId="urn:microsoft.com/office/officeart/2005/8/layout/hierarchy1"/>
    <dgm:cxn modelId="{9587149B-51F2-4DD8-BE9B-427DA09709D7}" type="presParOf" srcId="{79262FE0-2DF2-4FED-B4DB-4155A63D3FF8}" destId="{8931423B-D543-4F3E-9000-4A7933E93BEF}" srcOrd="0" destOrd="0" presId="urn:microsoft.com/office/officeart/2005/8/layout/hierarchy1"/>
    <dgm:cxn modelId="{4458D10E-727D-4E35-8BD2-690B465B3E01}" type="presParOf" srcId="{79262FE0-2DF2-4FED-B4DB-4155A63D3FF8}" destId="{A9998D51-9F18-454E-A94E-97E0973C627A}" srcOrd="1" destOrd="0" presId="urn:microsoft.com/office/officeart/2005/8/layout/hierarchy1"/>
    <dgm:cxn modelId="{F001118F-FAF3-4624-ADF5-C882B42CC0F9}" type="presParOf" srcId="{0A71FAEF-D572-413D-8BBC-E5CF990EFB25}" destId="{53B837A3-6A38-4895-9D8A-5A02EC004247}" srcOrd="1" destOrd="0" presId="urn:microsoft.com/office/officeart/2005/8/layout/hierarchy1"/>
    <dgm:cxn modelId="{4804E072-430E-4A08-8765-2D9A6F6211C0}" type="presParOf" srcId="{D0E2FF97-35B5-4049-8E6E-5424F2A12F20}" destId="{D9C971C6-4589-4709-A5FD-F98717E63C02}" srcOrd="6" destOrd="0" presId="urn:microsoft.com/office/officeart/2005/8/layout/hierarchy1"/>
    <dgm:cxn modelId="{D7398770-61BB-4A7C-B7E9-8DD25C2ECE8F}" type="presParOf" srcId="{D0E2FF97-35B5-4049-8E6E-5424F2A12F20}" destId="{611239D5-09A7-4371-80AE-C962D8509A43}" srcOrd="7" destOrd="0" presId="urn:microsoft.com/office/officeart/2005/8/layout/hierarchy1"/>
    <dgm:cxn modelId="{326EBCE4-E4E1-4331-9805-DFB40BC6F632}" type="presParOf" srcId="{611239D5-09A7-4371-80AE-C962D8509A43}" destId="{CF8B23CD-5337-4CDD-AB47-63D0F00A0499}" srcOrd="0" destOrd="0" presId="urn:microsoft.com/office/officeart/2005/8/layout/hierarchy1"/>
    <dgm:cxn modelId="{6D6BE871-4100-4309-8791-C263C418E934}" type="presParOf" srcId="{CF8B23CD-5337-4CDD-AB47-63D0F00A0499}" destId="{42BC516D-CEB0-42F5-9B94-C991CA6FC445}" srcOrd="0" destOrd="0" presId="urn:microsoft.com/office/officeart/2005/8/layout/hierarchy1"/>
    <dgm:cxn modelId="{0D3D1924-7BB4-4149-9C05-B883E21B1AB5}" type="presParOf" srcId="{CF8B23CD-5337-4CDD-AB47-63D0F00A0499}" destId="{F04EC4FD-FF08-49BE-AB15-317DC517A880}" srcOrd="1" destOrd="0" presId="urn:microsoft.com/office/officeart/2005/8/layout/hierarchy1"/>
    <dgm:cxn modelId="{2FBB4916-444A-42B9-8FB4-60B5301E0A12}" type="presParOf" srcId="{611239D5-09A7-4371-80AE-C962D8509A43}" destId="{2B09B683-A15C-49E7-99B3-6C03A05E93C5}" srcOrd="1" destOrd="0" presId="urn:microsoft.com/office/officeart/2005/8/layout/hierarchy1"/>
    <dgm:cxn modelId="{8B2E1D2F-8795-4E3C-B7C9-307132982A7A}" type="presParOf" srcId="{D0E2FF97-35B5-4049-8E6E-5424F2A12F20}" destId="{2AD548CF-1F77-4286-800F-75F990B6783C}" srcOrd="8" destOrd="0" presId="urn:microsoft.com/office/officeart/2005/8/layout/hierarchy1"/>
    <dgm:cxn modelId="{91E75FB9-101F-40F4-9BF4-9A5BBDA96DC1}" type="presParOf" srcId="{D0E2FF97-35B5-4049-8E6E-5424F2A12F20}" destId="{0224D971-3CCA-456C-8135-47481AD1E345}" srcOrd="9" destOrd="0" presId="urn:microsoft.com/office/officeart/2005/8/layout/hierarchy1"/>
    <dgm:cxn modelId="{18282CF0-7A54-4FD4-8692-8593EDA82BF0}" type="presParOf" srcId="{0224D971-3CCA-456C-8135-47481AD1E345}" destId="{71F9ECBE-76B7-420D-9545-9CA61C12B96F}" srcOrd="0" destOrd="0" presId="urn:microsoft.com/office/officeart/2005/8/layout/hierarchy1"/>
    <dgm:cxn modelId="{AF413601-3C05-4E4E-B476-D0E1F3DA6B4D}" type="presParOf" srcId="{71F9ECBE-76B7-420D-9545-9CA61C12B96F}" destId="{2C5D74A3-0F12-461C-AB91-E88B87A4ADAB}" srcOrd="0" destOrd="0" presId="urn:microsoft.com/office/officeart/2005/8/layout/hierarchy1"/>
    <dgm:cxn modelId="{A8297F36-0D12-4660-920C-B6A5812535F4}" type="presParOf" srcId="{71F9ECBE-76B7-420D-9545-9CA61C12B96F}" destId="{E73A8613-4EE4-46EA-8146-3FD6C5336D59}" srcOrd="1" destOrd="0" presId="urn:microsoft.com/office/officeart/2005/8/layout/hierarchy1"/>
    <dgm:cxn modelId="{74326C3F-C1FF-42B0-B745-F898B63BE097}" type="presParOf" srcId="{0224D971-3CCA-456C-8135-47481AD1E345}" destId="{A2187C84-6323-4118-942D-9F0CB8E7AFC4}" srcOrd="1" destOrd="0" presId="urn:microsoft.com/office/officeart/2005/8/layout/hierarchy1"/>
    <dgm:cxn modelId="{108A8220-1571-441C-A623-4860111AE307}" type="presParOf" srcId="{D0E2FF97-35B5-4049-8E6E-5424F2A12F20}" destId="{A9FA5B78-25FF-4F67-A97E-D35464D6D195}" srcOrd="10" destOrd="0" presId="urn:microsoft.com/office/officeart/2005/8/layout/hierarchy1"/>
    <dgm:cxn modelId="{0804BF12-BF7F-4637-9C84-D695609A0CF8}" type="presParOf" srcId="{D0E2FF97-35B5-4049-8E6E-5424F2A12F20}" destId="{B551A7D7-2CD8-4D22-B16C-FF861F21B4D3}" srcOrd="11" destOrd="0" presId="urn:microsoft.com/office/officeart/2005/8/layout/hierarchy1"/>
    <dgm:cxn modelId="{4391D99C-56DB-430F-BDA9-A239BE1CFEAF}" type="presParOf" srcId="{B551A7D7-2CD8-4D22-B16C-FF861F21B4D3}" destId="{8E249393-D969-4E5E-9C2D-EFF77918142C}" srcOrd="0" destOrd="0" presId="urn:microsoft.com/office/officeart/2005/8/layout/hierarchy1"/>
    <dgm:cxn modelId="{63CA5B52-7BA3-4057-B72B-9C950CD7BF8D}" type="presParOf" srcId="{8E249393-D969-4E5E-9C2D-EFF77918142C}" destId="{05605F82-F643-4EC3-A5B7-0424CEFC162B}" srcOrd="0" destOrd="0" presId="urn:microsoft.com/office/officeart/2005/8/layout/hierarchy1"/>
    <dgm:cxn modelId="{0727C088-0816-4E7D-A12E-B7F45EA6FA34}" type="presParOf" srcId="{8E249393-D969-4E5E-9C2D-EFF77918142C}" destId="{F18D322D-0211-4ADA-BF7C-B40C382BBDE3}" srcOrd="1" destOrd="0" presId="urn:microsoft.com/office/officeart/2005/8/layout/hierarchy1"/>
    <dgm:cxn modelId="{72C31CA5-C8D9-43DB-A9AD-0253E01313F0}" type="presParOf" srcId="{B551A7D7-2CD8-4D22-B16C-FF861F21B4D3}" destId="{01894C6F-9FAB-4E44-8F15-E54F8A2BC79B}" srcOrd="1" destOrd="0" presId="urn:microsoft.com/office/officeart/2005/8/layout/hierarchy1"/>
    <dgm:cxn modelId="{095DF02A-BBCA-4C29-9F05-E11A03E0D6C0}" type="presParOf" srcId="{D0E2FF97-35B5-4049-8E6E-5424F2A12F20}" destId="{0DCAFC3F-423C-434C-BFB6-34A2A99DA4B1}" srcOrd="12" destOrd="0" presId="urn:microsoft.com/office/officeart/2005/8/layout/hierarchy1"/>
    <dgm:cxn modelId="{7DB4C616-5859-43E6-92C4-1D1FAEB69F85}" type="presParOf" srcId="{D0E2FF97-35B5-4049-8E6E-5424F2A12F20}" destId="{28ADE49F-08CD-46AA-8DD5-9B5EDD69D986}" srcOrd="13" destOrd="0" presId="urn:microsoft.com/office/officeart/2005/8/layout/hierarchy1"/>
    <dgm:cxn modelId="{448C8955-D8CD-43D4-8B0C-B6FC5D27790B}" type="presParOf" srcId="{28ADE49F-08CD-46AA-8DD5-9B5EDD69D986}" destId="{6DF310E0-CAB4-40A5-8D9F-9CA275239533}" srcOrd="0" destOrd="0" presId="urn:microsoft.com/office/officeart/2005/8/layout/hierarchy1"/>
    <dgm:cxn modelId="{D5112FC8-08CE-4628-BB2D-B182126A3D16}" type="presParOf" srcId="{6DF310E0-CAB4-40A5-8D9F-9CA275239533}" destId="{502EAFC7-6B42-4ECB-BF1E-FB07A8750D43}" srcOrd="0" destOrd="0" presId="urn:microsoft.com/office/officeart/2005/8/layout/hierarchy1"/>
    <dgm:cxn modelId="{DC9D8D14-EDD5-4D65-9491-019A96A988A2}" type="presParOf" srcId="{6DF310E0-CAB4-40A5-8D9F-9CA275239533}" destId="{FA6677E0-353E-4E4A-B944-CC32D0398B12}" srcOrd="1" destOrd="0" presId="urn:microsoft.com/office/officeart/2005/8/layout/hierarchy1"/>
    <dgm:cxn modelId="{7656A5F2-2FBD-4C8E-B4EB-93923A04B758}" type="presParOf" srcId="{28ADE49F-08CD-46AA-8DD5-9B5EDD69D986}" destId="{695075C1-2E62-48AE-965F-E5428EE4D6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A203EA-AA98-4AF2-9FFD-7C27703D93EB}" type="doc">
      <dgm:prSet loTypeId="urn:microsoft.com/office/officeart/2005/8/layout/radial3" loCatId="cycle" qsTypeId="urn:microsoft.com/office/officeart/2005/8/quickstyle/simple1" qsCatId="simple" csTypeId="urn:microsoft.com/office/officeart/2005/8/colors/accent2_1" csCatId="accent2" phldr="1"/>
      <dgm:spPr/>
      <dgm:t>
        <a:bodyPr/>
        <a:lstStyle/>
        <a:p>
          <a:endParaRPr lang="es-MX"/>
        </a:p>
      </dgm:t>
    </dgm:pt>
    <dgm:pt modelId="{7BF14876-E00A-4747-BD7B-F545BC2B3302}">
      <dgm:prSet phldrT="[Texto]" custT="1"/>
      <dgm:spPr>
        <a:noFill/>
        <a:ln w="76200">
          <a:solidFill>
            <a:srgbClr val="006600"/>
          </a:solidFill>
        </a:ln>
      </dgm:spPr>
      <dgm:t>
        <a:bodyPr/>
        <a:lstStyle/>
        <a:p>
          <a:r>
            <a:rPr lang="es-MX" sz="1800" dirty="0" smtClean="0">
              <a:solidFill>
                <a:srgbClr val="006600"/>
              </a:solidFill>
              <a:effectLst>
                <a:outerShdw blurRad="38100" dist="38100" dir="2700000" algn="tl">
                  <a:srgbClr val="000000">
                    <a:alpha val="43137"/>
                  </a:srgbClr>
                </a:outerShdw>
              </a:effectLst>
              <a:latin typeface="Arial Narrow" panose="020B0606020202030204" pitchFamily="34" charset="0"/>
            </a:rPr>
            <a:t>Protocolos Técnicos </a:t>
          </a:r>
          <a:endParaRPr lang="es-MX" sz="1800" dirty="0">
            <a:solidFill>
              <a:srgbClr val="006600"/>
            </a:solidFill>
            <a:effectLst>
              <a:outerShdw blurRad="38100" dist="38100" dir="2700000" algn="tl">
                <a:srgbClr val="000000">
                  <a:alpha val="43137"/>
                </a:srgbClr>
              </a:outerShdw>
            </a:effectLst>
            <a:latin typeface="Arial Narrow" panose="020B0606020202030204" pitchFamily="34" charset="0"/>
          </a:endParaRPr>
        </a:p>
      </dgm:t>
    </dgm:pt>
    <dgm:pt modelId="{F5CED8CC-4137-4895-B09A-364F1A167E32}" type="parTrans" cxnId="{E209E2D9-AF71-43C7-B131-DE013C3DEAC5}">
      <dgm:prSet/>
      <dgm:spPr/>
      <dgm:t>
        <a:bodyPr/>
        <a:lstStyle/>
        <a:p>
          <a:endParaRPr lang="es-MX"/>
        </a:p>
      </dgm:t>
    </dgm:pt>
    <dgm:pt modelId="{C63E5D15-9AD5-49A0-91E6-2EC1812BA5CC}" type="sibTrans" cxnId="{E209E2D9-AF71-43C7-B131-DE013C3DEAC5}">
      <dgm:prSet/>
      <dgm:spPr/>
      <dgm:t>
        <a:bodyPr/>
        <a:lstStyle/>
        <a:p>
          <a:endParaRPr lang="es-MX"/>
        </a:p>
      </dgm:t>
    </dgm:pt>
    <dgm:pt modelId="{79290106-B6AB-4E86-B776-9337E88C264A}">
      <dgm:prSet phldrT="[Texto]"/>
      <dgm:spPr/>
      <dgm:t>
        <a:bodyPr/>
        <a:lstStyle/>
        <a:p>
          <a:endParaRPr lang="es-MX" dirty="0"/>
        </a:p>
      </dgm:t>
    </dgm:pt>
    <dgm:pt modelId="{B1ED185D-24D1-4997-91BA-3495E3595245}" type="parTrans" cxnId="{3055158D-6D79-452E-BE95-0D49A6DD3A1B}">
      <dgm:prSet/>
      <dgm:spPr/>
      <dgm:t>
        <a:bodyPr/>
        <a:lstStyle/>
        <a:p>
          <a:endParaRPr lang="es-MX"/>
        </a:p>
      </dgm:t>
    </dgm:pt>
    <dgm:pt modelId="{ED64208D-6081-42CA-A00F-FA0EFC426312}" type="sibTrans" cxnId="{3055158D-6D79-452E-BE95-0D49A6DD3A1B}">
      <dgm:prSet/>
      <dgm:spPr/>
      <dgm:t>
        <a:bodyPr/>
        <a:lstStyle/>
        <a:p>
          <a:endParaRPr lang="es-MX"/>
        </a:p>
      </dgm:t>
    </dgm:pt>
    <dgm:pt modelId="{6FF63A12-16C4-4414-AC2E-547AEF5CD69B}">
      <dgm:prSet phldrT="[Texto]"/>
      <dgm:spPr/>
      <dgm:t>
        <a:bodyPr/>
        <a:lstStyle/>
        <a:p>
          <a:endParaRPr lang="es-MX" dirty="0"/>
        </a:p>
      </dgm:t>
    </dgm:pt>
    <dgm:pt modelId="{EA3876C4-93C5-45A4-97DA-6238EBD22F75}" type="parTrans" cxnId="{10C58102-F419-41A5-BEB5-95F2C2A3596F}">
      <dgm:prSet/>
      <dgm:spPr/>
      <dgm:t>
        <a:bodyPr/>
        <a:lstStyle/>
        <a:p>
          <a:endParaRPr lang="es-MX"/>
        </a:p>
      </dgm:t>
    </dgm:pt>
    <dgm:pt modelId="{5FCFF6DE-C2B1-4BAB-82EB-DD88E738955E}" type="sibTrans" cxnId="{10C58102-F419-41A5-BEB5-95F2C2A3596F}">
      <dgm:prSet/>
      <dgm:spPr/>
      <dgm:t>
        <a:bodyPr/>
        <a:lstStyle/>
        <a:p>
          <a:endParaRPr lang="es-MX"/>
        </a:p>
      </dgm:t>
    </dgm:pt>
    <dgm:pt modelId="{B44F7929-88EF-4103-B8F0-D503AD2B21A4}">
      <dgm:prSet phldrT="[Texto]"/>
      <dgm:spPr/>
      <dgm:t>
        <a:bodyPr/>
        <a:lstStyle/>
        <a:p>
          <a:endParaRPr lang="es-MX" dirty="0"/>
        </a:p>
      </dgm:t>
    </dgm:pt>
    <dgm:pt modelId="{8717451E-7BE3-4B21-A78D-BB8489C4B0A9}" type="parTrans" cxnId="{6AF95361-7687-4D38-A5C4-EB4B3D9966F5}">
      <dgm:prSet/>
      <dgm:spPr/>
      <dgm:t>
        <a:bodyPr/>
        <a:lstStyle/>
        <a:p>
          <a:endParaRPr lang="es-MX"/>
        </a:p>
      </dgm:t>
    </dgm:pt>
    <dgm:pt modelId="{A53BBBB3-C189-4EC3-A4EF-1090FF9C43A2}" type="sibTrans" cxnId="{6AF95361-7687-4D38-A5C4-EB4B3D9966F5}">
      <dgm:prSet/>
      <dgm:spPr/>
      <dgm:t>
        <a:bodyPr/>
        <a:lstStyle/>
        <a:p>
          <a:endParaRPr lang="es-MX"/>
        </a:p>
      </dgm:t>
    </dgm:pt>
    <dgm:pt modelId="{75B139F7-76F9-4496-9C04-DF4B85CE87C4}">
      <dgm:prSet phldrT="[Texto]"/>
      <dgm:spPr/>
      <dgm:t>
        <a:bodyPr/>
        <a:lstStyle/>
        <a:p>
          <a:endParaRPr lang="es-MX" dirty="0"/>
        </a:p>
      </dgm:t>
    </dgm:pt>
    <dgm:pt modelId="{3A4AFE28-628B-455D-85C1-788B7EDFE82D}" type="parTrans" cxnId="{FB1EEB61-771A-434B-B8B2-1908F9732ED0}">
      <dgm:prSet/>
      <dgm:spPr/>
      <dgm:t>
        <a:bodyPr/>
        <a:lstStyle/>
        <a:p>
          <a:endParaRPr lang="es-MX"/>
        </a:p>
      </dgm:t>
    </dgm:pt>
    <dgm:pt modelId="{4C52B14A-9C15-47BA-8A8C-81C5F1AA1E07}" type="sibTrans" cxnId="{FB1EEB61-771A-434B-B8B2-1908F9732ED0}">
      <dgm:prSet/>
      <dgm:spPr/>
      <dgm:t>
        <a:bodyPr/>
        <a:lstStyle/>
        <a:p>
          <a:endParaRPr lang="es-MX"/>
        </a:p>
      </dgm:t>
    </dgm:pt>
    <dgm:pt modelId="{AC3F5EE0-8FAF-4D61-BF67-154155AA81C5}" type="pres">
      <dgm:prSet presAssocID="{B5A203EA-AA98-4AF2-9FFD-7C27703D93EB}" presName="composite" presStyleCnt="0">
        <dgm:presLayoutVars>
          <dgm:chMax val="1"/>
          <dgm:dir/>
          <dgm:resizeHandles val="exact"/>
        </dgm:presLayoutVars>
      </dgm:prSet>
      <dgm:spPr/>
      <dgm:t>
        <a:bodyPr/>
        <a:lstStyle/>
        <a:p>
          <a:endParaRPr lang="es-MX"/>
        </a:p>
      </dgm:t>
    </dgm:pt>
    <dgm:pt modelId="{7728BD1A-0399-4071-A066-102994DF5867}" type="pres">
      <dgm:prSet presAssocID="{B5A203EA-AA98-4AF2-9FFD-7C27703D93EB}" presName="radial" presStyleCnt="0">
        <dgm:presLayoutVars>
          <dgm:animLvl val="ctr"/>
        </dgm:presLayoutVars>
      </dgm:prSet>
      <dgm:spPr/>
    </dgm:pt>
    <dgm:pt modelId="{527288E8-7D55-4B1B-A365-377024341A53}" type="pres">
      <dgm:prSet presAssocID="{7BF14876-E00A-4747-BD7B-F545BC2B3302}" presName="centerShape" presStyleLbl="vennNode1" presStyleIdx="0" presStyleCnt="1"/>
      <dgm:spPr/>
      <dgm:t>
        <a:bodyPr/>
        <a:lstStyle/>
        <a:p>
          <a:endParaRPr lang="es-MX"/>
        </a:p>
      </dgm:t>
    </dgm:pt>
  </dgm:ptLst>
  <dgm:cxnLst>
    <dgm:cxn modelId="{E209E2D9-AF71-43C7-B131-DE013C3DEAC5}" srcId="{B5A203EA-AA98-4AF2-9FFD-7C27703D93EB}" destId="{7BF14876-E00A-4747-BD7B-F545BC2B3302}" srcOrd="0" destOrd="0" parTransId="{F5CED8CC-4137-4895-B09A-364F1A167E32}" sibTransId="{C63E5D15-9AD5-49A0-91E6-2EC1812BA5CC}"/>
    <dgm:cxn modelId="{ABFA84DF-45CE-458B-9EEA-BA350C10057B}" type="presOf" srcId="{7BF14876-E00A-4747-BD7B-F545BC2B3302}" destId="{527288E8-7D55-4B1B-A365-377024341A53}" srcOrd="0" destOrd="0" presId="urn:microsoft.com/office/officeart/2005/8/layout/radial3"/>
    <dgm:cxn modelId="{3055158D-6D79-452E-BE95-0D49A6DD3A1B}" srcId="{B5A203EA-AA98-4AF2-9FFD-7C27703D93EB}" destId="{79290106-B6AB-4E86-B776-9337E88C264A}" srcOrd="1" destOrd="0" parTransId="{B1ED185D-24D1-4997-91BA-3495E3595245}" sibTransId="{ED64208D-6081-42CA-A00F-FA0EFC426312}"/>
    <dgm:cxn modelId="{6AF95361-7687-4D38-A5C4-EB4B3D9966F5}" srcId="{B5A203EA-AA98-4AF2-9FFD-7C27703D93EB}" destId="{B44F7929-88EF-4103-B8F0-D503AD2B21A4}" srcOrd="3" destOrd="0" parTransId="{8717451E-7BE3-4B21-A78D-BB8489C4B0A9}" sibTransId="{A53BBBB3-C189-4EC3-A4EF-1090FF9C43A2}"/>
    <dgm:cxn modelId="{FB1EEB61-771A-434B-B8B2-1908F9732ED0}" srcId="{B5A203EA-AA98-4AF2-9FFD-7C27703D93EB}" destId="{75B139F7-76F9-4496-9C04-DF4B85CE87C4}" srcOrd="4" destOrd="0" parTransId="{3A4AFE28-628B-455D-85C1-788B7EDFE82D}" sibTransId="{4C52B14A-9C15-47BA-8A8C-81C5F1AA1E07}"/>
    <dgm:cxn modelId="{10C58102-F419-41A5-BEB5-95F2C2A3596F}" srcId="{B5A203EA-AA98-4AF2-9FFD-7C27703D93EB}" destId="{6FF63A12-16C4-4414-AC2E-547AEF5CD69B}" srcOrd="2" destOrd="0" parTransId="{EA3876C4-93C5-45A4-97DA-6238EBD22F75}" sibTransId="{5FCFF6DE-C2B1-4BAB-82EB-DD88E738955E}"/>
    <dgm:cxn modelId="{C1C89599-A63E-440C-BD4B-19649D899333}" type="presOf" srcId="{B5A203EA-AA98-4AF2-9FFD-7C27703D93EB}" destId="{AC3F5EE0-8FAF-4D61-BF67-154155AA81C5}" srcOrd="0" destOrd="0" presId="urn:microsoft.com/office/officeart/2005/8/layout/radial3"/>
    <dgm:cxn modelId="{DD9A87F2-A73F-41A0-A274-30E3701B2DFD}" type="presParOf" srcId="{AC3F5EE0-8FAF-4D61-BF67-154155AA81C5}" destId="{7728BD1A-0399-4071-A066-102994DF5867}" srcOrd="0" destOrd="0" presId="urn:microsoft.com/office/officeart/2005/8/layout/radial3"/>
    <dgm:cxn modelId="{531584A5-8A84-4204-96EB-A823C5B236AD}" type="presParOf" srcId="{7728BD1A-0399-4071-A066-102994DF5867}" destId="{527288E8-7D55-4B1B-A365-377024341A53}" srcOrd="0"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8B8B7E-0DC8-43F4-95C9-9D4C0639881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74B064DD-AF02-403C-8CF2-B8F30C6A7275}">
      <dgm:prSet phldrT="[Texto]" custT="1"/>
      <dgm:spPr>
        <a:solidFill>
          <a:srgbClr val="7030A0"/>
        </a:solidFill>
      </dgm:spPr>
      <dgm:t>
        <a:bodyPr/>
        <a:lstStyle/>
        <a:p>
          <a:r>
            <a:rPr lang="es-MX" sz="1600" b="1" dirty="0" smtClean="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Evaluación de la infraestructura disponible para la atención de la Condición del Espectro Autista.</a:t>
          </a:r>
          <a:endParaRPr lang="es-MX" sz="1600" b="1" dirty="0">
            <a:effectLst>
              <a:outerShdw blurRad="38100" dist="38100" dir="2700000" algn="tl">
                <a:srgbClr val="000000">
                  <a:alpha val="43137"/>
                </a:srgbClr>
              </a:outerShdw>
            </a:effectLst>
          </a:endParaRPr>
        </a:p>
      </dgm:t>
    </dgm:pt>
    <dgm:pt modelId="{00D8A330-8253-450F-8E22-56E155C5DE99}" type="parTrans" cxnId="{68C785AC-85B5-4F0C-BF1F-1398B59712C7}">
      <dgm:prSet/>
      <dgm:spPr/>
      <dgm:t>
        <a:bodyPr/>
        <a:lstStyle/>
        <a:p>
          <a:endParaRPr lang="es-MX"/>
        </a:p>
      </dgm:t>
    </dgm:pt>
    <dgm:pt modelId="{988DF609-1D61-4C1E-8FAF-CECB9566796F}" type="sibTrans" cxnId="{68C785AC-85B5-4F0C-BF1F-1398B59712C7}">
      <dgm:prSet/>
      <dgm:spPr/>
      <dgm:t>
        <a:bodyPr/>
        <a:lstStyle/>
        <a:p>
          <a:endParaRPr lang="es-MX"/>
        </a:p>
      </dgm:t>
    </dgm:pt>
    <dgm:pt modelId="{E17D054F-7C0A-4B27-BE51-6C3589F46CE2}">
      <dgm:prSet phldrT="[Texto]" custT="1"/>
      <dgm:spPr>
        <a:solidFill>
          <a:srgbClr val="7030A0"/>
        </a:solidFill>
      </dgm:spPr>
      <dgm:t>
        <a:bodyPr/>
        <a:lstStyle/>
        <a:p>
          <a:pPr algn="just"/>
          <a:r>
            <a:rPr lang="es-MX" sz="1600" b="1" dirty="0" smtClean="0">
              <a:solidFill>
                <a:schemeClr val="bg1"/>
              </a:solidFill>
              <a:effectLst>
                <a:outerShdw blurRad="38100" dist="38100" dir="2700000" algn="tl">
                  <a:srgbClr val="000000">
                    <a:alpha val="43137"/>
                  </a:srgbClr>
                </a:outerShdw>
              </a:effectLst>
              <a:latin typeface="Arial Narrow" panose="020B0606020202030204" pitchFamily="34" charset="0"/>
            </a:rPr>
            <a:t>Capacitación: “Instrumento de tamizaje y diagnóstico para la atención de la Condición del Espectro Autista”.</a:t>
          </a:r>
          <a:endParaRPr lang="es-MX"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9E8FBA32-1590-4593-9689-0E26ECA50464}" type="parTrans" cxnId="{FA880D60-11CA-470E-9725-6151A5847279}">
      <dgm:prSet/>
      <dgm:spPr/>
      <dgm:t>
        <a:bodyPr/>
        <a:lstStyle/>
        <a:p>
          <a:endParaRPr lang="es-MX"/>
        </a:p>
      </dgm:t>
    </dgm:pt>
    <dgm:pt modelId="{5865C7F1-4634-4E1E-9069-EF9D69A71191}" type="sibTrans" cxnId="{FA880D60-11CA-470E-9725-6151A5847279}">
      <dgm:prSet/>
      <dgm:spPr/>
      <dgm:t>
        <a:bodyPr/>
        <a:lstStyle/>
        <a:p>
          <a:endParaRPr lang="es-MX"/>
        </a:p>
      </dgm:t>
    </dgm:pt>
    <dgm:pt modelId="{AAE5AF10-AD15-408A-90F0-D1FBC9754F6C}">
      <dgm:prSet custT="1"/>
      <dgm:spPr>
        <a:solidFill>
          <a:srgbClr val="7030A0"/>
        </a:solidFill>
      </dgm:spPr>
      <dgm:t>
        <a:bodyPr/>
        <a:lstStyle/>
        <a:p>
          <a:pPr algn="just"/>
          <a:r>
            <a:rPr lang="es-MX" sz="16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Estudio cualitativo sobre los recursos y estrategias utilizadas en poblaciones rurales ante la presencia de la Condición del Espectro Autista.</a:t>
          </a:r>
          <a:endParaRPr lang="es-MX" sz="1600" b="1" dirty="0">
            <a:effectLst>
              <a:outerShdw blurRad="38100" dist="38100" dir="2700000" algn="tl">
                <a:srgbClr val="000000">
                  <a:alpha val="43137"/>
                </a:srgbClr>
              </a:outerShdw>
            </a:effectLst>
          </a:endParaRPr>
        </a:p>
      </dgm:t>
    </dgm:pt>
    <dgm:pt modelId="{0E2EBD85-EC6D-4CB2-AD29-1184BCA9FF30}" type="parTrans" cxnId="{5B1767AE-3B6F-4A91-AD94-D47FB8381CAB}">
      <dgm:prSet/>
      <dgm:spPr/>
      <dgm:t>
        <a:bodyPr/>
        <a:lstStyle/>
        <a:p>
          <a:endParaRPr lang="es-MX"/>
        </a:p>
      </dgm:t>
    </dgm:pt>
    <dgm:pt modelId="{42CB2664-A68D-414A-9E97-A8F4C467DC1D}" type="sibTrans" cxnId="{5B1767AE-3B6F-4A91-AD94-D47FB8381CAB}">
      <dgm:prSet/>
      <dgm:spPr/>
      <dgm:t>
        <a:bodyPr/>
        <a:lstStyle/>
        <a:p>
          <a:endParaRPr lang="es-MX"/>
        </a:p>
      </dgm:t>
    </dgm:pt>
    <dgm:pt modelId="{A2F394E1-C0BC-4B74-B476-4DCFD02654F2}">
      <dgm:prSet custT="1"/>
      <dgm:spPr>
        <a:solidFill>
          <a:srgbClr val="7030A0"/>
        </a:solidFill>
      </dgm:spPr>
      <dgm:t>
        <a:bodyPr/>
        <a:lstStyle/>
        <a:p>
          <a:r>
            <a:rPr lang="es-MX" sz="16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Trayectorias de búsqueda de atención y demora diagnóstica en la Condición del Espectro Autista.</a:t>
          </a:r>
          <a:endParaRPr lang="es-MX" sz="16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dgm:t>
    </dgm:pt>
    <dgm:pt modelId="{EF54B538-55D9-40F1-BFD8-1EDC17EB62BF}" type="parTrans" cxnId="{8AE29631-2133-4A8D-B1EB-D0AFB3880658}">
      <dgm:prSet/>
      <dgm:spPr/>
      <dgm:t>
        <a:bodyPr/>
        <a:lstStyle/>
        <a:p>
          <a:endParaRPr lang="es-MX"/>
        </a:p>
      </dgm:t>
    </dgm:pt>
    <dgm:pt modelId="{0FC9B14F-D58D-4789-ACC6-A3F89A95F670}" type="sibTrans" cxnId="{8AE29631-2133-4A8D-B1EB-D0AFB3880658}">
      <dgm:prSet/>
      <dgm:spPr/>
      <dgm:t>
        <a:bodyPr/>
        <a:lstStyle/>
        <a:p>
          <a:endParaRPr lang="es-MX"/>
        </a:p>
      </dgm:t>
    </dgm:pt>
    <dgm:pt modelId="{F50AE293-E6D9-4CA5-A35D-5413C1C06415}" type="pres">
      <dgm:prSet presAssocID="{3F8B8B7E-0DC8-43F4-95C9-9D4C06398817}" presName="Name0" presStyleCnt="0">
        <dgm:presLayoutVars>
          <dgm:chMax val="7"/>
          <dgm:chPref val="7"/>
          <dgm:dir/>
        </dgm:presLayoutVars>
      </dgm:prSet>
      <dgm:spPr/>
      <dgm:t>
        <a:bodyPr/>
        <a:lstStyle/>
        <a:p>
          <a:endParaRPr lang="es-MX"/>
        </a:p>
      </dgm:t>
    </dgm:pt>
    <dgm:pt modelId="{567E482C-198B-4C24-B4C7-A0B781FE42BB}" type="pres">
      <dgm:prSet presAssocID="{3F8B8B7E-0DC8-43F4-95C9-9D4C06398817}" presName="Name1" presStyleCnt="0"/>
      <dgm:spPr/>
    </dgm:pt>
    <dgm:pt modelId="{75744107-EB14-4D1F-B2B2-2DC0E4145430}" type="pres">
      <dgm:prSet presAssocID="{3F8B8B7E-0DC8-43F4-95C9-9D4C06398817}" presName="cycle" presStyleCnt="0"/>
      <dgm:spPr/>
    </dgm:pt>
    <dgm:pt modelId="{6830BD80-98CC-46C0-98B1-ACAA4E3F0690}" type="pres">
      <dgm:prSet presAssocID="{3F8B8B7E-0DC8-43F4-95C9-9D4C06398817}" presName="srcNode" presStyleLbl="node1" presStyleIdx="0" presStyleCnt="4"/>
      <dgm:spPr/>
    </dgm:pt>
    <dgm:pt modelId="{12F61D84-77CF-499B-A1E5-6315F6288087}" type="pres">
      <dgm:prSet presAssocID="{3F8B8B7E-0DC8-43F4-95C9-9D4C06398817}" presName="conn" presStyleLbl="parChTrans1D2" presStyleIdx="0" presStyleCnt="1"/>
      <dgm:spPr/>
      <dgm:t>
        <a:bodyPr/>
        <a:lstStyle/>
        <a:p>
          <a:endParaRPr lang="es-MX"/>
        </a:p>
      </dgm:t>
    </dgm:pt>
    <dgm:pt modelId="{0C87CBA0-03C6-48D1-8DD8-33C7ED436317}" type="pres">
      <dgm:prSet presAssocID="{3F8B8B7E-0DC8-43F4-95C9-9D4C06398817}" presName="extraNode" presStyleLbl="node1" presStyleIdx="0" presStyleCnt="4"/>
      <dgm:spPr/>
    </dgm:pt>
    <dgm:pt modelId="{0729E64E-B0E0-4D35-BF4E-A05BEDF0FD7B}" type="pres">
      <dgm:prSet presAssocID="{3F8B8B7E-0DC8-43F4-95C9-9D4C06398817}" presName="dstNode" presStyleLbl="node1" presStyleIdx="0" presStyleCnt="4"/>
      <dgm:spPr/>
    </dgm:pt>
    <dgm:pt modelId="{814B57D0-E44A-4940-BACF-DA49CA63A045}" type="pres">
      <dgm:prSet presAssocID="{74B064DD-AF02-403C-8CF2-B8F30C6A7275}" presName="text_1" presStyleLbl="node1" presStyleIdx="0" presStyleCnt="4" custLinFactNeighborX="522" custLinFactNeighborY="295">
        <dgm:presLayoutVars>
          <dgm:bulletEnabled val="1"/>
        </dgm:presLayoutVars>
      </dgm:prSet>
      <dgm:spPr/>
      <dgm:t>
        <a:bodyPr/>
        <a:lstStyle/>
        <a:p>
          <a:endParaRPr lang="es-MX"/>
        </a:p>
      </dgm:t>
    </dgm:pt>
    <dgm:pt modelId="{C5A6B000-2C4E-4EBA-8AC4-2AA4E9953ABE}" type="pres">
      <dgm:prSet presAssocID="{74B064DD-AF02-403C-8CF2-B8F30C6A7275}" presName="accent_1" presStyleCnt="0"/>
      <dgm:spPr/>
    </dgm:pt>
    <dgm:pt modelId="{8B77D06B-4DA7-437D-9B9F-97B5E1AB1587}" type="pres">
      <dgm:prSet presAssocID="{74B064DD-AF02-403C-8CF2-B8F30C6A7275}" presName="accentRepeatNode" presStyleLbl="solidFgAcc1" presStyleIdx="0" presStyleCnt="4" custLinFactX="-26578" custLinFactNeighborX="-100000" custLinFactNeighborY="-20508"/>
      <dgm:spPr>
        <a:blipFill rotWithShape="0">
          <a:blip xmlns:r="http://schemas.openxmlformats.org/officeDocument/2006/relationships" r:embed="rId1"/>
          <a:stretch>
            <a:fillRect/>
          </a:stretch>
        </a:blipFill>
      </dgm:spPr>
      <dgm:t>
        <a:bodyPr/>
        <a:lstStyle/>
        <a:p>
          <a:endParaRPr lang="es-MX"/>
        </a:p>
      </dgm:t>
    </dgm:pt>
    <dgm:pt modelId="{8AF17571-F2FB-4976-807D-F6A9D5340394}" type="pres">
      <dgm:prSet presAssocID="{A2F394E1-C0BC-4B74-B476-4DCFD02654F2}" presName="text_2" presStyleLbl="node1" presStyleIdx="1" presStyleCnt="4">
        <dgm:presLayoutVars>
          <dgm:bulletEnabled val="1"/>
        </dgm:presLayoutVars>
      </dgm:prSet>
      <dgm:spPr/>
      <dgm:t>
        <a:bodyPr/>
        <a:lstStyle/>
        <a:p>
          <a:endParaRPr lang="es-MX"/>
        </a:p>
      </dgm:t>
    </dgm:pt>
    <dgm:pt modelId="{F9F2B24F-0814-446A-9916-283C7C5625F2}" type="pres">
      <dgm:prSet presAssocID="{A2F394E1-C0BC-4B74-B476-4DCFD02654F2}" presName="accent_2" presStyleCnt="0"/>
      <dgm:spPr/>
    </dgm:pt>
    <dgm:pt modelId="{F0649F96-842B-43D1-9E05-7A9F506EB56B}" type="pres">
      <dgm:prSet presAssocID="{A2F394E1-C0BC-4B74-B476-4DCFD02654F2}" presName="accentRepeatNode" presStyleLbl="solidFgAcc1" presStyleIdx="1" presStyleCnt="4" custLinFactNeighborX="-8573" custLinFactNeighborY="2260"/>
      <dgm:spPr>
        <a:blipFill rotWithShape="0">
          <a:blip xmlns:r="http://schemas.openxmlformats.org/officeDocument/2006/relationships" r:embed="rId2"/>
          <a:stretch>
            <a:fillRect/>
          </a:stretch>
        </a:blipFill>
      </dgm:spPr>
    </dgm:pt>
    <dgm:pt modelId="{C48CD38E-0786-4414-B62D-4FBC15C7EE61}" type="pres">
      <dgm:prSet presAssocID="{AAE5AF10-AD15-408A-90F0-D1FBC9754F6C}" presName="text_3" presStyleLbl="node1" presStyleIdx="2" presStyleCnt="4" custScaleX="102319" custScaleY="142730">
        <dgm:presLayoutVars>
          <dgm:bulletEnabled val="1"/>
        </dgm:presLayoutVars>
      </dgm:prSet>
      <dgm:spPr/>
      <dgm:t>
        <a:bodyPr/>
        <a:lstStyle/>
        <a:p>
          <a:endParaRPr lang="es-MX"/>
        </a:p>
      </dgm:t>
    </dgm:pt>
    <dgm:pt modelId="{55F54401-DD52-4304-8A04-39EDCF568F2E}" type="pres">
      <dgm:prSet presAssocID="{AAE5AF10-AD15-408A-90F0-D1FBC9754F6C}" presName="accent_3" presStyleCnt="0"/>
      <dgm:spPr/>
    </dgm:pt>
    <dgm:pt modelId="{FF911856-0B9E-4F2A-B6BF-B812804669D1}" type="pres">
      <dgm:prSet presAssocID="{AAE5AF10-AD15-408A-90F0-D1FBC9754F6C}" presName="accentRepeatNode" presStyleLbl="solidFgAcc1" presStyleIdx="2" presStyleCnt="4"/>
      <dgm:spPr>
        <a:blipFill rotWithShape="0">
          <a:blip xmlns:r="http://schemas.openxmlformats.org/officeDocument/2006/relationships" r:embed="rId3"/>
          <a:stretch>
            <a:fillRect/>
          </a:stretch>
        </a:blipFill>
      </dgm:spPr>
    </dgm:pt>
    <dgm:pt modelId="{CC831E39-53E5-4A51-90C6-EB45FCBE5B17}" type="pres">
      <dgm:prSet presAssocID="{E17D054F-7C0A-4B27-BE51-6C3589F46CE2}" presName="text_4" presStyleLbl="node1" presStyleIdx="3" presStyleCnt="4">
        <dgm:presLayoutVars>
          <dgm:bulletEnabled val="1"/>
        </dgm:presLayoutVars>
      </dgm:prSet>
      <dgm:spPr/>
      <dgm:t>
        <a:bodyPr/>
        <a:lstStyle/>
        <a:p>
          <a:endParaRPr lang="es-MX"/>
        </a:p>
      </dgm:t>
    </dgm:pt>
    <dgm:pt modelId="{BD5787B7-FBC9-44CA-B5E2-F4A077CBB6F2}" type="pres">
      <dgm:prSet presAssocID="{E17D054F-7C0A-4B27-BE51-6C3589F46CE2}" presName="accent_4" presStyleCnt="0"/>
      <dgm:spPr/>
    </dgm:pt>
    <dgm:pt modelId="{570385B4-E113-45A4-8086-8CF0D9D68998}" type="pres">
      <dgm:prSet presAssocID="{E17D054F-7C0A-4B27-BE51-6C3589F46CE2}"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MX"/>
        </a:p>
      </dgm:t>
    </dgm:pt>
  </dgm:ptLst>
  <dgm:cxnLst>
    <dgm:cxn modelId="{28D7FD54-3482-45A1-A16A-FE0ECF778055}" type="presOf" srcId="{A2F394E1-C0BC-4B74-B476-4DCFD02654F2}" destId="{8AF17571-F2FB-4976-807D-F6A9D5340394}" srcOrd="0" destOrd="0" presId="urn:microsoft.com/office/officeart/2008/layout/VerticalCurvedList"/>
    <dgm:cxn modelId="{C41AF5CD-5856-4A4E-A5BA-5F5F0FA36767}" type="presOf" srcId="{E17D054F-7C0A-4B27-BE51-6C3589F46CE2}" destId="{CC831E39-53E5-4A51-90C6-EB45FCBE5B17}" srcOrd="0" destOrd="0" presId="urn:microsoft.com/office/officeart/2008/layout/VerticalCurvedList"/>
    <dgm:cxn modelId="{5B1767AE-3B6F-4A91-AD94-D47FB8381CAB}" srcId="{3F8B8B7E-0DC8-43F4-95C9-9D4C06398817}" destId="{AAE5AF10-AD15-408A-90F0-D1FBC9754F6C}" srcOrd="2" destOrd="0" parTransId="{0E2EBD85-EC6D-4CB2-AD29-1184BCA9FF30}" sibTransId="{42CB2664-A68D-414A-9E97-A8F4C467DC1D}"/>
    <dgm:cxn modelId="{5F0ED5C7-6966-4390-90D3-863BE494701A}" type="presOf" srcId="{988DF609-1D61-4C1E-8FAF-CECB9566796F}" destId="{12F61D84-77CF-499B-A1E5-6315F6288087}" srcOrd="0" destOrd="0" presId="urn:microsoft.com/office/officeart/2008/layout/VerticalCurvedList"/>
    <dgm:cxn modelId="{68C785AC-85B5-4F0C-BF1F-1398B59712C7}" srcId="{3F8B8B7E-0DC8-43F4-95C9-9D4C06398817}" destId="{74B064DD-AF02-403C-8CF2-B8F30C6A7275}" srcOrd="0" destOrd="0" parTransId="{00D8A330-8253-450F-8E22-56E155C5DE99}" sibTransId="{988DF609-1D61-4C1E-8FAF-CECB9566796F}"/>
    <dgm:cxn modelId="{BAD7BCB4-0991-4F11-AC11-CBFA268724C4}" type="presOf" srcId="{3F8B8B7E-0DC8-43F4-95C9-9D4C06398817}" destId="{F50AE293-E6D9-4CA5-A35D-5413C1C06415}" srcOrd="0" destOrd="0" presId="urn:microsoft.com/office/officeart/2008/layout/VerticalCurvedList"/>
    <dgm:cxn modelId="{8AE29631-2133-4A8D-B1EB-D0AFB3880658}" srcId="{3F8B8B7E-0DC8-43F4-95C9-9D4C06398817}" destId="{A2F394E1-C0BC-4B74-B476-4DCFD02654F2}" srcOrd="1" destOrd="0" parTransId="{EF54B538-55D9-40F1-BFD8-1EDC17EB62BF}" sibTransId="{0FC9B14F-D58D-4789-ACC6-A3F89A95F670}"/>
    <dgm:cxn modelId="{FA880D60-11CA-470E-9725-6151A5847279}" srcId="{3F8B8B7E-0DC8-43F4-95C9-9D4C06398817}" destId="{E17D054F-7C0A-4B27-BE51-6C3589F46CE2}" srcOrd="3" destOrd="0" parTransId="{9E8FBA32-1590-4593-9689-0E26ECA50464}" sibTransId="{5865C7F1-4634-4E1E-9069-EF9D69A71191}"/>
    <dgm:cxn modelId="{E397DD99-24AB-41F1-9B8A-9E12DF0ECA83}" type="presOf" srcId="{74B064DD-AF02-403C-8CF2-B8F30C6A7275}" destId="{814B57D0-E44A-4940-BACF-DA49CA63A045}" srcOrd="0" destOrd="0" presId="urn:microsoft.com/office/officeart/2008/layout/VerticalCurvedList"/>
    <dgm:cxn modelId="{B7488D9D-C4A0-4D4C-99BA-C5E0484F3AB5}" type="presOf" srcId="{AAE5AF10-AD15-408A-90F0-D1FBC9754F6C}" destId="{C48CD38E-0786-4414-B62D-4FBC15C7EE61}" srcOrd="0" destOrd="0" presId="urn:microsoft.com/office/officeart/2008/layout/VerticalCurvedList"/>
    <dgm:cxn modelId="{66F7178B-CA33-4141-9943-94953D0003B8}" type="presParOf" srcId="{F50AE293-E6D9-4CA5-A35D-5413C1C06415}" destId="{567E482C-198B-4C24-B4C7-A0B781FE42BB}" srcOrd="0" destOrd="0" presId="urn:microsoft.com/office/officeart/2008/layout/VerticalCurvedList"/>
    <dgm:cxn modelId="{953500FD-A3F8-4A39-913F-889FB42C97C9}" type="presParOf" srcId="{567E482C-198B-4C24-B4C7-A0B781FE42BB}" destId="{75744107-EB14-4D1F-B2B2-2DC0E4145430}" srcOrd="0" destOrd="0" presId="urn:microsoft.com/office/officeart/2008/layout/VerticalCurvedList"/>
    <dgm:cxn modelId="{FE84BBD4-22D0-4569-A4F7-607F4B2888E6}" type="presParOf" srcId="{75744107-EB14-4D1F-B2B2-2DC0E4145430}" destId="{6830BD80-98CC-46C0-98B1-ACAA4E3F0690}" srcOrd="0" destOrd="0" presId="urn:microsoft.com/office/officeart/2008/layout/VerticalCurvedList"/>
    <dgm:cxn modelId="{2A7923E5-6723-4ABF-BC24-C8571EBBA164}" type="presParOf" srcId="{75744107-EB14-4D1F-B2B2-2DC0E4145430}" destId="{12F61D84-77CF-499B-A1E5-6315F6288087}" srcOrd="1" destOrd="0" presId="urn:microsoft.com/office/officeart/2008/layout/VerticalCurvedList"/>
    <dgm:cxn modelId="{82EDDDDF-AB3E-4281-92C7-D8A6395EFEB7}" type="presParOf" srcId="{75744107-EB14-4D1F-B2B2-2DC0E4145430}" destId="{0C87CBA0-03C6-48D1-8DD8-33C7ED436317}" srcOrd="2" destOrd="0" presId="urn:microsoft.com/office/officeart/2008/layout/VerticalCurvedList"/>
    <dgm:cxn modelId="{4986946B-3A26-4C77-8EE9-28CABB8EEAF4}" type="presParOf" srcId="{75744107-EB14-4D1F-B2B2-2DC0E4145430}" destId="{0729E64E-B0E0-4D35-BF4E-A05BEDF0FD7B}" srcOrd="3" destOrd="0" presId="urn:microsoft.com/office/officeart/2008/layout/VerticalCurvedList"/>
    <dgm:cxn modelId="{D0330C4C-8A1F-4A47-ACB9-6EE340D71021}" type="presParOf" srcId="{567E482C-198B-4C24-B4C7-A0B781FE42BB}" destId="{814B57D0-E44A-4940-BACF-DA49CA63A045}" srcOrd="1" destOrd="0" presId="urn:microsoft.com/office/officeart/2008/layout/VerticalCurvedList"/>
    <dgm:cxn modelId="{42D30779-7F60-4967-843C-0FD33B9F34E7}" type="presParOf" srcId="{567E482C-198B-4C24-B4C7-A0B781FE42BB}" destId="{C5A6B000-2C4E-4EBA-8AC4-2AA4E9953ABE}" srcOrd="2" destOrd="0" presId="urn:microsoft.com/office/officeart/2008/layout/VerticalCurvedList"/>
    <dgm:cxn modelId="{DDD0A1B3-D7C6-476E-8000-6AE8D5512C89}" type="presParOf" srcId="{C5A6B000-2C4E-4EBA-8AC4-2AA4E9953ABE}" destId="{8B77D06B-4DA7-437D-9B9F-97B5E1AB1587}" srcOrd="0" destOrd="0" presId="urn:microsoft.com/office/officeart/2008/layout/VerticalCurvedList"/>
    <dgm:cxn modelId="{CD518483-88AD-4006-A708-F40B9DBC3172}" type="presParOf" srcId="{567E482C-198B-4C24-B4C7-A0B781FE42BB}" destId="{8AF17571-F2FB-4976-807D-F6A9D5340394}" srcOrd="3" destOrd="0" presId="urn:microsoft.com/office/officeart/2008/layout/VerticalCurvedList"/>
    <dgm:cxn modelId="{4900E45D-DB9D-4A58-AA1A-3A2B84DA09CB}" type="presParOf" srcId="{567E482C-198B-4C24-B4C7-A0B781FE42BB}" destId="{F9F2B24F-0814-446A-9916-283C7C5625F2}" srcOrd="4" destOrd="0" presId="urn:microsoft.com/office/officeart/2008/layout/VerticalCurvedList"/>
    <dgm:cxn modelId="{BD97FE69-E0F9-4C38-9F7A-5FCB5F11C8FC}" type="presParOf" srcId="{F9F2B24F-0814-446A-9916-283C7C5625F2}" destId="{F0649F96-842B-43D1-9E05-7A9F506EB56B}" srcOrd="0" destOrd="0" presId="urn:microsoft.com/office/officeart/2008/layout/VerticalCurvedList"/>
    <dgm:cxn modelId="{DAD92AF0-36D4-41F1-B005-67D1519EBF7C}" type="presParOf" srcId="{567E482C-198B-4C24-B4C7-A0B781FE42BB}" destId="{C48CD38E-0786-4414-B62D-4FBC15C7EE61}" srcOrd="5" destOrd="0" presId="urn:microsoft.com/office/officeart/2008/layout/VerticalCurvedList"/>
    <dgm:cxn modelId="{D5CA4326-0B6F-4F7B-965D-11D40F9AE75A}" type="presParOf" srcId="{567E482C-198B-4C24-B4C7-A0B781FE42BB}" destId="{55F54401-DD52-4304-8A04-39EDCF568F2E}" srcOrd="6" destOrd="0" presId="urn:microsoft.com/office/officeart/2008/layout/VerticalCurvedList"/>
    <dgm:cxn modelId="{76961D47-E748-48CA-93FF-A699E9893EB9}" type="presParOf" srcId="{55F54401-DD52-4304-8A04-39EDCF568F2E}" destId="{FF911856-0B9E-4F2A-B6BF-B812804669D1}" srcOrd="0" destOrd="0" presId="urn:microsoft.com/office/officeart/2008/layout/VerticalCurvedList"/>
    <dgm:cxn modelId="{12282EBE-FD51-4C60-8774-DA42F6CCEB99}" type="presParOf" srcId="{567E482C-198B-4C24-B4C7-A0B781FE42BB}" destId="{CC831E39-53E5-4A51-90C6-EB45FCBE5B17}" srcOrd="7" destOrd="0" presId="urn:microsoft.com/office/officeart/2008/layout/VerticalCurvedList"/>
    <dgm:cxn modelId="{24CDB574-DAFA-4E91-9F43-6051B45E1796}" type="presParOf" srcId="{567E482C-198B-4C24-B4C7-A0B781FE42BB}" destId="{BD5787B7-FBC9-44CA-B5E2-F4A077CBB6F2}" srcOrd="8" destOrd="0" presId="urn:microsoft.com/office/officeart/2008/layout/VerticalCurvedList"/>
    <dgm:cxn modelId="{31E50E67-4293-4B5B-B7FE-065A81C81720}" type="presParOf" srcId="{BD5787B7-FBC9-44CA-B5E2-F4A077CBB6F2}" destId="{570385B4-E113-45A4-8086-8CF0D9D6899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BF78D7-10E3-48DE-ABFF-5C433FCC21A2}"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ES"/>
        </a:p>
      </dgm:t>
    </dgm:pt>
    <dgm:pt modelId="{A3A53E11-99EA-4F19-AA03-112EBD483C08}">
      <dgm:prSet phldrT="[Texto]"/>
      <dgm:spPr/>
      <dgm:t>
        <a:bodyPr/>
        <a:lstStyle/>
        <a:p>
          <a:r>
            <a:rPr lang="es-ES" b="1" dirty="0" smtClean="0">
              <a:solidFill>
                <a:srgbClr val="C00000"/>
              </a:solidFill>
              <a:latin typeface="Arial Narrow" panose="020B0606020202030204" pitchFamily="34" charset="0"/>
            </a:rPr>
            <a:t>587</a:t>
          </a:r>
          <a:endParaRPr lang="es-ES" b="1" dirty="0">
            <a:solidFill>
              <a:srgbClr val="C00000"/>
            </a:solidFill>
            <a:latin typeface="Arial Narrow" panose="020B0606020202030204" pitchFamily="34" charset="0"/>
          </a:endParaRPr>
        </a:p>
      </dgm:t>
    </dgm:pt>
    <dgm:pt modelId="{A8C9E2D8-47AD-40ED-8FE6-2AF38A593FF2}" type="parTrans" cxnId="{BB088249-0EE6-4614-AD14-B0F373B054E6}">
      <dgm:prSet/>
      <dgm:spPr/>
      <dgm:t>
        <a:bodyPr/>
        <a:lstStyle/>
        <a:p>
          <a:endParaRPr lang="es-ES">
            <a:latin typeface="Arial Narrow" panose="020B0606020202030204" pitchFamily="34" charset="0"/>
          </a:endParaRPr>
        </a:p>
      </dgm:t>
    </dgm:pt>
    <dgm:pt modelId="{3E6E557C-1407-4601-BD2B-319717EDE173}" type="sibTrans" cxnId="{BB088249-0EE6-4614-AD14-B0F373B054E6}">
      <dgm:prSet/>
      <dgm:spPr/>
      <dgm:t>
        <a:bodyPr/>
        <a:lstStyle/>
        <a:p>
          <a:endParaRPr lang="es-ES">
            <a:latin typeface="Arial Narrow" panose="020B0606020202030204" pitchFamily="34" charset="0"/>
          </a:endParaRPr>
        </a:p>
      </dgm:t>
    </dgm:pt>
    <dgm:pt modelId="{A3F5067A-E9BB-4CB2-8EDD-A7A17AEC66F9}">
      <dgm:prSet phldrT="[Texto]"/>
      <dgm:spPr/>
      <dgm:t>
        <a:bodyPr/>
        <a:lstStyle/>
        <a:p>
          <a:pPr algn="l"/>
          <a:r>
            <a:rPr lang="es-ES" b="1" dirty="0" smtClean="0">
              <a:solidFill>
                <a:srgbClr val="C00000"/>
              </a:solidFill>
              <a:latin typeface="Arial Narrow" panose="020B0606020202030204" pitchFamily="34" charset="0"/>
            </a:rPr>
            <a:t>Profesionales capacitados como docentes </a:t>
          </a:r>
          <a:r>
            <a:rPr lang="es-ES" dirty="0" smtClean="0">
              <a:latin typeface="Arial Narrow" panose="020B0606020202030204" pitchFamily="34" charset="0"/>
            </a:rPr>
            <a:t>para apoyar al Primer Nivel de Atención. </a:t>
          </a:r>
          <a:br>
            <a:rPr lang="es-ES" dirty="0" smtClean="0">
              <a:latin typeface="Arial Narrow" panose="020B0606020202030204" pitchFamily="34" charset="0"/>
            </a:rPr>
          </a:br>
          <a:r>
            <a:rPr lang="es-ES" dirty="0" smtClean="0">
              <a:latin typeface="Arial Narrow" panose="020B0606020202030204" pitchFamily="34" charset="0"/>
            </a:rPr>
            <a:t>(Veracruz, Guanajuato, Aguascalientes, Oaxaca, CDMX, Chiapas, Nayarit, Nuevo León)</a:t>
          </a:r>
          <a:endParaRPr lang="es-ES" dirty="0">
            <a:latin typeface="Arial Narrow" panose="020B0606020202030204" pitchFamily="34" charset="0"/>
          </a:endParaRPr>
        </a:p>
      </dgm:t>
    </dgm:pt>
    <dgm:pt modelId="{12CB5D16-95D9-44AB-ADA7-59F6774EA648}" type="parTrans" cxnId="{D8ECEFA4-FD52-4104-8AD8-52B141B710CB}">
      <dgm:prSet/>
      <dgm:spPr/>
      <dgm:t>
        <a:bodyPr/>
        <a:lstStyle/>
        <a:p>
          <a:endParaRPr lang="es-ES">
            <a:latin typeface="Arial Narrow" panose="020B0606020202030204" pitchFamily="34" charset="0"/>
          </a:endParaRPr>
        </a:p>
      </dgm:t>
    </dgm:pt>
    <dgm:pt modelId="{F738113E-9F6F-4680-9BE4-35F8E399EF28}" type="sibTrans" cxnId="{D8ECEFA4-FD52-4104-8AD8-52B141B710CB}">
      <dgm:prSet/>
      <dgm:spPr/>
      <dgm:t>
        <a:bodyPr/>
        <a:lstStyle/>
        <a:p>
          <a:endParaRPr lang="es-ES">
            <a:latin typeface="Arial Narrow" panose="020B0606020202030204" pitchFamily="34" charset="0"/>
          </a:endParaRPr>
        </a:p>
      </dgm:t>
    </dgm:pt>
    <dgm:pt modelId="{8CE17FA0-0065-4F6F-B092-700D80A770EC}">
      <dgm:prSet phldrT="[Texto]"/>
      <dgm:spPr/>
      <dgm:t>
        <a:bodyPr/>
        <a:lstStyle/>
        <a:p>
          <a:r>
            <a:rPr lang="es-ES" b="1" dirty="0" smtClean="0">
              <a:solidFill>
                <a:srgbClr val="C00000"/>
              </a:solidFill>
              <a:latin typeface="Arial Narrow" panose="020B0606020202030204" pitchFamily="34" charset="0"/>
            </a:rPr>
            <a:t>2,323</a:t>
          </a:r>
          <a:endParaRPr lang="es-ES" b="1" dirty="0">
            <a:solidFill>
              <a:srgbClr val="C00000"/>
            </a:solidFill>
            <a:latin typeface="Arial Narrow" panose="020B0606020202030204" pitchFamily="34" charset="0"/>
          </a:endParaRPr>
        </a:p>
      </dgm:t>
    </dgm:pt>
    <dgm:pt modelId="{230D025E-2E91-40C4-A663-5B2164D65329}" type="parTrans" cxnId="{B8186F54-D3D5-40D0-AC0F-486D2088BF45}">
      <dgm:prSet/>
      <dgm:spPr/>
      <dgm:t>
        <a:bodyPr/>
        <a:lstStyle/>
        <a:p>
          <a:endParaRPr lang="es-ES">
            <a:latin typeface="Arial Narrow" panose="020B0606020202030204" pitchFamily="34" charset="0"/>
          </a:endParaRPr>
        </a:p>
      </dgm:t>
    </dgm:pt>
    <dgm:pt modelId="{304ECC93-83B6-4409-AE67-5BE1ED49EA60}" type="sibTrans" cxnId="{B8186F54-D3D5-40D0-AC0F-486D2088BF45}">
      <dgm:prSet/>
      <dgm:spPr/>
      <dgm:t>
        <a:bodyPr/>
        <a:lstStyle/>
        <a:p>
          <a:endParaRPr lang="es-ES">
            <a:latin typeface="Arial Narrow" panose="020B0606020202030204" pitchFamily="34" charset="0"/>
          </a:endParaRPr>
        </a:p>
      </dgm:t>
    </dgm:pt>
    <dgm:pt modelId="{6B59EBBA-CD7D-4C7D-B997-ACECBCD957D0}">
      <dgm:prSet phldrT="[Texto]"/>
      <dgm:spPr/>
      <dgm:t>
        <a:bodyPr/>
        <a:lstStyle/>
        <a:p>
          <a:r>
            <a:rPr lang="es-ES" b="1" dirty="0" smtClean="0">
              <a:solidFill>
                <a:srgbClr val="C00000"/>
              </a:solidFill>
              <a:latin typeface="Arial Narrow" panose="020B0606020202030204" pitchFamily="34" charset="0"/>
            </a:rPr>
            <a:t>Profesionales del Primer Nivel de Atención Capacitados</a:t>
          </a:r>
          <a:r>
            <a:rPr lang="es-ES" dirty="0" smtClean="0">
              <a:latin typeface="Arial Narrow" panose="020B0606020202030204" pitchFamily="34" charset="0"/>
            </a:rPr>
            <a:t>: Médicos, Enfermeras, Trabajadoras Sociales, Psicólogos, Odontólogos y Nutriólogos.</a:t>
          </a:r>
          <a:endParaRPr lang="es-ES" dirty="0">
            <a:latin typeface="Arial Narrow" panose="020B0606020202030204" pitchFamily="34" charset="0"/>
          </a:endParaRPr>
        </a:p>
      </dgm:t>
    </dgm:pt>
    <dgm:pt modelId="{44A038C4-6D33-4EBA-A7A7-3B303E7FEA31}" type="parTrans" cxnId="{08D2A076-C6B5-4952-873A-F3B45A862203}">
      <dgm:prSet/>
      <dgm:spPr/>
      <dgm:t>
        <a:bodyPr/>
        <a:lstStyle/>
        <a:p>
          <a:endParaRPr lang="es-ES">
            <a:latin typeface="Arial Narrow" panose="020B0606020202030204" pitchFamily="34" charset="0"/>
          </a:endParaRPr>
        </a:p>
      </dgm:t>
    </dgm:pt>
    <dgm:pt modelId="{1A02E575-A631-4110-A6C8-504511AFB9C2}" type="sibTrans" cxnId="{08D2A076-C6B5-4952-873A-F3B45A862203}">
      <dgm:prSet/>
      <dgm:spPr/>
      <dgm:t>
        <a:bodyPr/>
        <a:lstStyle/>
        <a:p>
          <a:endParaRPr lang="es-ES">
            <a:latin typeface="Arial Narrow" panose="020B0606020202030204" pitchFamily="34" charset="0"/>
          </a:endParaRPr>
        </a:p>
      </dgm:t>
    </dgm:pt>
    <dgm:pt modelId="{C4F4FE7C-51B4-4E3A-9056-3E97D64B8595}">
      <dgm:prSet phldrT="[Texto]"/>
      <dgm:spPr/>
      <dgm:t>
        <a:bodyPr/>
        <a:lstStyle/>
        <a:p>
          <a:r>
            <a:rPr lang="es-ES" b="1" dirty="0" smtClean="0">
              <a:latin typeface="Arial Narrow" panose="020B0606020202030204" pitchFamily="34" charset="0"/>
            </a:rPr>
            <a:t>3,618</a:t>
          </a:r>
          <a:endParaRPr lang="es-ES" b="1" dirty="0">
            <a:latin typeface="Arial Narrow" panose="020B0606020202030204" pitchFamily="34" charset="0"/>
          </a:endParaRPr>
        </a:p>
      </dgm:t>
    </dgm:pt>
    <dgm:pt modelId="{B998334E-E753-4F50-83AE-A16438F95E59}" type="parTrans" cxnId="{0B3BF6AE-9ACF-4EDC-9608-3CCB028091F3}">
      <dgm:prSet/>
      <dgm:spPr/>
      <dgm:t>
        <a:bodyPr/>
        <a:lstStyle/>
        <a:p>
          <a:endParaRPr lang="es-ES">
            <a:latin typeface="Arial Narrow" panose="020B0606020202030204" pitchFamily="34" charset="0"/>
          </a:endParaRPr>
        </a:p>
      </dgm:t>
    </dgm:pt>
    <dgm:pt modelId="{CA297DF0-1958-45BB-A707-F02396A36BBC}" type="sibTrans" cxnId="{0B3BF6AE-9ACF-4EDC-9608-3CCB028091F3}">
      <dgm:prSet/>
      <dgm:spPr/>
      <dgm:t>
        <a:bodyPr/>
        <a:lstStyle/>
        <a:p>
          <a:endParaRPr lang="es-ES">
            <a:latin typeface="Arial Narrow" panose="020B0606020202030204" pitchFamily="34" charset="0"/>
          </a:endParaRPr>
        </a:p>
      </dgm:t>
    </dgm:pt>
    <dgm:pt modelId="{69327E8E-3BF7-48E8-B1F9-D013475D5D59}">
      <dgm:prSet phldrT="[Texto]"/>
      <dgm:spPr/>
      <dgm:t>
        <a:bodyPr/>
        <a:lstStyle/>
        <a:p>
          <a:r>
            <a:rPr lang="es-ES" b="1" dirty="0" smtClean="0">
              <a:solidFill>
                <a:srgbClr val="C00000"/>
              </a:solidFill>
              <a:latin typeface="Arial Narrow" panose="020B0606020202030204" pitchFamily="34" charset="0"/>
            </a:rPr>
            <a:t>17 Foros en 17 Estados</a:t>
          </a:r>
          <a:r>
            <a:rPr lang="es-ES" dirty="0" smtClean="0">
              <a:latin typeface="Arial Narrow" panose="020B0606020202030204" pitchFamily="34" charset="0"/>
            </a:rPr>
            <a:t>: </a:t>
          </a:r>
          <a:br>
            <a:rPr lang="es-ES" dirty="0" smtClean="0">
              <a:latin typeface="Arial Narrow" panose="020B0606020202030204" pitchFamily="34" charset="0"/>
            </a:rPr>
          </a:br>
          <a:r>
            <a:rPr lang="es-ES" dirty="0" smtClean="0">
              <a:latin typeface="Arial Narrow" panose="020B0606020202030204" pitchFamily="34" charset="0"/>
            </a:rPr>
            <a:t>CSG, Cofepris, CNPSS, INCAN, SS</a:t>
          </a:r>
          <a:endParaRPr lang="es-ES" dirty="0">
            <a:latin typeface="Arial Narrow" panose="020B0606020202030204" pitchFamily="34" charset="0"/>
          </a:endParaRPr>
        </a:p>
      </dgm:t>
    </dgm:pt>
    <dgm:pt modelId="{E2E5CA3A-5142-4885-AD38-4AE430224AEF}" type="parTrans" cxnId="{1AB2C3C3-7743-4074-B9C6-6827DD9BF22D}">
      <dgm:prSet/>
      <dgm:spPr/>
      <dgm:t>
        <a:bodyPr/>
        <a:lstStyle/>
        <a:p>
          <a:endParaRPr lang="es-ES">
            <a:latin typeface="Arial Narrow" panose="020B0606020202030204" pitchFamily="34" charset="0"/>
          </a:endParaRPr>
        </a:p>
      </dgm:t>
    </dgm:pt>
    <dgm:pt modelId="{54C67A58-BA63-4064-B92B-FF91AB60CB04}" type="sibTrans" cxnId="{1AB2C3C3-7743-4074-B9C6-6827DD9BF22D}">
      <dgm:prSet/>
      <dgm:spPr/>
      <dgm:t>
        <a:bodyPr/>
        <a:lstStyle/>
        <a:p>
          <a:endParaRPr lang="es-ES">
            <a:latin typeface="Arial Narrow" panose="020B0606020202030204" pitchFamily="34" charset="0"/>
          </a:endParaRPr>
        </a:p>
      </dgm:t>
    </dgm:pt>
    <dgm:pt modelId="{ADFBC850-4AB2-4540-8C9C-2489D095E13E}" type="pres">
      <dgm:prSet presAssocID="{51BF78D7-10E3-48DE-ABFF-5C433FCC21A2}" presName="linearFlow" presStyleCnt="0">
        <dgm:presLayoutVars>
          <dgm:dir/>
          <dgm:animLvl val="lvl"/>
          <dgm:resizeHandles val="exact"/>
        </dgm:presLayoutVars>
      </dgm:prSet>
      <dgm:spPr/>
      <dgm:t>
        <a:bodyPr/>
        <a:lstStyle/>
        <a:p>
          <a:endParaRPr lang="es-ES"/>
        </a:p>
      </dgm:t>
    </dgm:pt>
    <dgm:pt modelId="{AC7CEE00-B85F-47F8-8338-69623D403749}" type="pres">
      <dgm:prSet presAssocID="{A3A53E11-99EA-4F19-AA03-112EBD483C08}" presName="composite" presStyleCnt="0"/>
      <dgm:spPr/>
    </dgm:pt>
    <dgm:pt modelId="{5AB46E10-8EC5-4734-84DB-3A4A9874C541}" type="pres">
      <dgm:prSet presAssocID="{A3A53E11-99EA-4F19-AA03-112EBD483C08}" presName="parentText" presStyleLbl="alignNode1" presStyleIdx="0" presStyleCnt="3">
        <dgm:presLayoutVars>
          <dgm:chMax val="1"/>
          <dgm:bulletEnabled val="1"/>
        </dgm:presLayoutVars>
      </dgm:prSet>
      <dgm:spPr/>
      <dgm:t>
        <a:bodyPr/>
        <a:lstStyle/>
        <a:p>
          <a:endParaRPr lang="es-ES"/>
        </a:p>
      </dgm:t>
    </dgm:pt>
    <dgm:pt modelId="{71905204-17BB-47C4-86AE-7CEE8FD53595}" type="pres">
      <dgm:prSet presAssocID="{A3A53E11-99EA-4F19-AA03-112EBD483C08}" presName="descendantText" presStyleLbl="alignAcc1" presStyleIdx="0" presStyleCnt="3">
        <dgm:presLayoutVars>
          <dgm:bulletEnabled val="1"/>
        </dgm:presLayoutVars>
      </dgm:prSet>
      <dgm:spPr/>
      <dgm:t>
        <a:bodyPr/>
        <a:lstStyle/>
        <a:p>
          <a:endParaRPr lang="es-ES"/>
        </a:p>
      </dgm:t>
    </dgm:pt>
    <dgm:pt modelId="{A13C1349-8F22-4A29-B17C-60472E3A62C0}" type="pres">
      <dgm:prSet presAssocID="{3E6E557C-1407-4601-BD2B-319717EDE173}" presName="sp" presStyleCnt="0"/>
      <dgm:spPr/>
    </dgm:pt>
    <dgm:pt modelId="{2C927E40-C9A4-44A0-AFD6-B36DF9D1C579}" type="pres">
      <dgm:prSet presAssocID="{8CE17FA0-0065-4F6F-B092-700D80A770EC}" presName="composite" presStyleCnt="0"/>
      <dgm:spPr/>
    </dgm:pt>
    <dgm:pt modelId="{CCC40C1A-AE49-4D10-BD2F-46AA44E928DE}" type="pres">
      <dgm:prSet presAssocID="{8CE17FA0-0065-4F6F-B092-700D80A770EC}" presName="parentText" presStyleLbl="alignNode1" presStyleIdx="1" presStyleCnt="3">
        <dgm:presLayoutVars>
          <dgm:chMax val="1"/>
          <dgm:bulletEnabled val="1"/>
        </dgm:presLayoutVars>
      </dgm:prSet>
      <dgm:spPr/>
      <dgm:t>
        <a:bodyPr/>
        <a:lstStyle/>
        <a:p>
          <a:endParaRPr lang="es-ES"/>
        </a:p>
      </dgm:t>
    </dgm:pt>
    <dgm:pt modelId="{EE92090B-CE64-4F3E-82E0-D2E7E8FA3DE9}" type="pres">
      <dgm:prSet presAssocID="{8CE17FA0-0065-4F6F-B092-700D80A770EC}" presName="descendantText" presStyleLbl="alignAcc1" presStyleIdx="1" presStyleCnt="3">
        <dgm:presLayoutVars>
          <dgm:bulletEnabled val="1"/>
        </dgm:presLayoutVars>
      </dgm:prSet>
      <dgm:spPr/>
      <dgm:t>
        <a:bodyPr/>
        <a:lstStyle/>
        <a:p>
          <a:endParaRPr lang="es-ES"/>
        </a:p>
      </dgm:t>
    </dgm:pt>
    <dgm:pt modelId="{5C56071E-78D2-4A74-B025-1500DC4A5C65}" type="pres">
      <dgm:prSet presAssocID="{304ECC93-83B6-4409-AE67-5BE1ED49EA60}" presName="sp" presStyleCnt="0"/>
      <dgm:spPr/>
    </dgm:pt>
    <dgm:pt modelId="{B7220C57-A0C7-4635-A04A-872437AB060E}" type="pres">
      <dgm:prSet presAssocID="{C4F4FE7C-51B4-4E3A-9056-3E97D64B8595}" presName="composite" presStyleCnt="0"/>
      <dgm:spPr/>
    </dgm:pt>
    <dgm:pt modelId="{516CBA8B-C59E-4638-962A-341783E826A5}" type="pres">
      <dgm:prSet presAssocID="{C4F4FE7C-51B4-4E3A-9056-3E97D64B8595}" presName="parentText" presStyleLbl="alignNode1" presStyleIdx="2" presStyleCnt="3">
        <dgm:presLayoutVars>
          <dgm:chMax val="1"/>
          <dgm:bulletEnabled val="1"/>
        </dgm:presLayoutVars>
      </dgm:prSet>
      <dgm:spPr/>
      <dgm:t>
        <a:bodyPr/>
        <a:lstStyle/>
        <a:p>
          <a:endParaRPr lang="es-ES"/>
        </a:p>
      </dgm:t>
    </dgm:pt>
    <dgm:pt modelId="{A543C1E5-7CE2-42CE-8DB6-20A0A0C2142C}" type="pres">
      <dgm:prSet presAssocID="{C4F4FE7C-51B4-4E3A-9056-3E97D64B8595}" presName="descendantText" presStyleLbl="alignAcc1" presStyleIdx="2" presStyleCnt="3">
        <dgm:presLayoutVars>
          <dgm:bulletEnabled val="1"/>
        </dgm:presLayoutVars>
      </dgm:prSet>
      <dgm:spPr/>
      <dgm:t>
        <a:bodyPr/>
        <a:lstStyle/>
        <a:p>
          <a:endParaRPr lang="es-ES"/>
        </a:p>
      </dgm:t>
    </dgm:pt>
  </dgm:ptLst>
  <dgm:cxnLst>
    <dgm:cxn modelId="{0B3BF6AE-9ACF-4EDC-9608-3CCB028091F3}" srcId="{51BF78D7-10E3-48DE-ABFF-5C433FCC21A2}" destId="{C4F4FE7C-51B4-4E3A-9056-3E97D64B8595}" srcOrd="2" destOrd="0" parTransId="{B998334E-E753-4F50-83AE-A16438F95E59}" sibTransId="{CA297DF0-1958-45BB-A707-F02396A36BBC}"/>
    <dgm:cxn modelId="{5795BDB6-7C86-4381-8126-867F88831810}" type="presOf" srcId="{A3F5067A-E9BB-4CB2-8EDD-A7A17AEC66F9}" destId="{71905204-17BB-47C4-86AE-7CEE8FD53595}" srcOrd="0" destOrd="0" presId="urn:microsoft.com/office/officeart/2005/8/layout/chevron2"/>
    <dgm:cxn modelId="{316108C6-2B72-405C-8AB4-A528CB9C6C7C}" type="presOf" srcId="{A3A53E11-99EA-4F19-AA03-112EBD483C08}" destId="{5AB46E10-8EC5-4734-84DB-3A4A9874C541}" srcOrd="0" destOrd="0" presId="urn:microsoft.com/office/officeart/2005/8/layout/chevron2"/>
    <dgm:cxn modelId="{1AB2C3C3-7743-4074-B9C6-6827DD9BF22D}" srcId="{C4F4FE7C-51B4-4E3A-9056-3E97D64B8595}" destId="{69327E8E-3BF7-48E8-B1F9-D013475D5D59}" srcOrd="0" destOrd="0" parTransId="{E2E5CA3A-5142-4885-AD38-4AE430224AEF}" sibTransId="{54C67A58-BA63-4064-B92B-FF91AB60CB04}"/>
    <dgm:cxn modelId="{5C3F6912-1C9C-4CBD-81F5-EE0D7B5CBE9E}" type="presOf" srcId="{69327E8E-3BF7-48E8-B1F9-D013475D5D59}" destId="{A543C1E5-7CE2-42CE-8DB6-20A0A0C2142C}" srcOrd="0" destOrd="0" presId="urn:microsoft.com/office/officeart/2005/8/layout/chevron2"/>
    <dgm:cxn modelId="{08D2A076-C6B5-4952-873A-F3B45A862203}" srcId="{8CE17FA0-0065-4F6F-B092-700D80A770EC}" destId="{6B59EBBA-CD7D-4C7D-B997-ACECBCD957D0}" srcOrd="0" destOrd="0" parTransId="{44A038C4-6D33-4EBA-A7A7-3B303E7FEA31}" sibTransId="{1A02E575-A631-4110-A6C8-504511AFB9C2}"/>
    <dgm:cxn modelId="{5A405357-DC68-458A-986C-56A8B1726AC1}" type="presOf" srcId="{C4F4FE7C-51B4-4E3A-9056-3E97D64B8595}" destId="{516CBA8B-C59E-4638-962A-341783E826A5}" srcOrd="0" destOrd="0" presId="urn:microsoft.com/office/officeart/2005/8/layout/chevron2"/>
    <dgm:cxn modelId="{D8ECEFA4-FD52-4104-8AD8-52B141B710CB}" srcId="{A3A53E11-99EA-4F19-AA03-112EBD483C08}" destId="{A3F5067A-E9BB-4CB2-8EDD-A7A17AEC66F9}" srcOrd="0" destOrd="0" parTransId="{12CB5D16-95D9-44AB-ADA7-59F6774EA648}" sibTransId="{F738113E-9F6F-4680-9BE4-35F8E399EF28}"/>
    <dgm:cxn modelId="{BB088249-0EE6-4614-AD14-B0F373B054E6}" srcId="{51BF78D7-10E3-48DE-ABFF-5C433FCC21A2}" destId="{A3A53E11-99EA-4F19-AA03-112EBD483C08}" srcOrd="0" destOrd="0" parTransId="{A8C9E2D8-47AD-40ED-8FE6-2AF38A593FF2}" sibTransId="{3E6E557C-1407-4601-BD2B-319717EDE173}"/>
    <dgm:cxn modelId="{C9801384-8175-445D-8F90-1D178B8207FE}" type="presOf" srcId="{6B59EBBA-CD7D-4C7D-B997-ACECBCD957D0}" destId="{EE92090B-CE64-4F3E-82E0-D2E7E8FA3DE9}" srcOrd="0" destOrd="0" presId="urn:microsoft.com/office/officeart/2005/8/layout/chevron2"/>
    <dgm:cxn modelId="{4969650C-2157-4764-B1FB-B4D24CD9E199}" type="presOf" srcId="{8CE17FA0-0065-4F6F-B092-700D80A770EC}" destId="{CCC40C1A-AE49-4D10-BD2F-46AA44E928DE}" srcOrd="0" destOrd="0" presId="urn:microsoft.com/office/officeart/2005/8/layout/chevron2"/>
    <dgm:cxn modelId="{B8186F54-D3D5-40D0-AC0F-486D2088BF45}" srcId="{51BF78D7-10E3-48DE-ABFF-5C433FCC21A2}" destId="{8CE17FA0-0065-4F6F-B092-700D80A770EC}" srcOrd="1" destOrd="0" parTransId="{230D025E-2E91-40C4-A663-5B2164D65329}" sibTransId="{304ECC93-83B6-4409-AE67-5BE1ED49EA60}"/>
    <dgm:cxn modelId="{4CD120D7-39D3-4C33-8054-A2B7257EFFCC}" type="presOf" srcId="{51BF78D7-10E3-48DE-ABFF-5C433FCC21A2}" destId="{ADFBC850-4AB2-4540-8C9C-2489D095E13E}" srcOrd="0" destOrd="0" presId="urn:microsoft.com/office/officeart/2005/8/layout/chevron2"/>
    <dgm:cxn modelId="{0913B747-40D9-4430-BDC9-20E8A69E2723}" type="presParOf" srcId="{ADFBC850-4AB2-4540-8C9C-2489D095E13E}" destId="{AC7CEE00-B85F-47F8-8338-69623D403749}" srcOrd="0" destOrd="0" presId="urn:microsoft.com/office/officeart/2005/8/layout/chevron2"/>
    <dgm:cxn modelId="{D61C1467-DF2E-401E-AE92-1FFF9A994524}" type="presParOf" srcId="{AC7CEE00-B85F-47F8-8338-69623D403749}" destId="{5AB46E10-8EC5-4734-84DB-3A4A9874C541}" srcOrd="0" destOrd="0" presId="urn:microsoft.com/office/officeart/2005/8/layout/chevron2"/>
    <dgm:cxn modelId="{F2601414-67C0-4E65-9483-9D54542489DF}" type="presParOf" srcId="{AC7CEE00-B85F-47F8-8338-69623D403749}" destId="{71905204-17BB-47C4-86AE-7CEE8FD53595}" srcOrd="1" destOrd="0" presId="urn:microsoft.com/office/officeart/2005/8/layout/chevron2"/>
    <dgm:cxn modelId="{9CB79581-CA98-4DD5-A1C5-41F0787304E4}" type="presParOf" srcId="{ADFBC850-4AB2-4540-8C9C-2489D095E13E}" destId="{A13C1349-8F22-4A29-B17C-60472E3A62C0}" srcOrd="1" destOrd="0" presId="urn:microsoft.com/office/officeart/2005/8/layout/chevron2"/>
    <dgm:cxn modelId="{CBDB5BFE-2C50-4B5D-B540-A427E019864D}" type="presParOf" srcId="{ADFBC850-4AB2-4540-8C9C-2489D095E13E}" destId="{2C927E40-C9A4-44A0-AFD6-B36DF9D1C579}" srcOrd="2" destOrd="0" presId="urn:microsoft.com/office/officeart/2005/8/layout/chevron2"/>
    <dgm:cxn modelId="{0357B3A5-B759-44BC-A019-BDB0BE3B629E}" type="presParOf" srcId="{2C927E40-C9A4-44A0-AFD6-B36DF9D1C579}" destId="{CCC40C1A-AE49-4D10-BD2F-46AA44E928DE}" srcOrd="0" destOrd="0" presId="urn:microsoft.com/office/officeart/2005/8/layout/chevron2"/>
    <dgm:cxn modelId="{C05713A7-AE35-488F-8614-71BD70D6A7B2}" type="presParOf" srcId="{2C927E40-C9A4-44A0-AFD6-B36DF9D1C579}" destId="{EE92090B-CE64-4F3E-82E0-D2E7E8FA3DE9}" srcOrd="1" destOrd="0" presId="urn:microsoft.com/office/officeart/2005/8/layout/chevron2"/>
    <dgm:cxn modelId="{F763BD04-8D04-418D-8B84-9C32B835089E}" type="presParOf" srcId="{ADFBC850-4AB2-4540-8C9C-2489D095E13E}" destId="{5C56071E-78D2-4A74-B025-1500DC4A5C65}" srcOrd="3" destOrd="0" presId="urn:microsoft.com/office/officeart/2005/8/layout/chevron2"/>
    <dgm:cxn modelId="{6B409322-19F6-426F-9F78-59C3E81EA8A6}" type="presParOf" srcId="{ADFBC850-4AB2-4540-8C9C-2489D095E13E}" destId="{B7220C57-A0C7-4635-A04A-872437AB060E}" srcOrd="4" destOrd="0" presId="urn:microsoft.com/office/officeart/2005/8/layout/chevron2"/>
    <dgm:cxn modelId="{6AFAD802-8425-4563-9463-35386C3EB9AA}" type="presParOf" srcId="{B7220C57-A0C7-4635-A04A-872437AB060E}" destId="{516CBA8B-C59E-4638-962A-341783E826A5}" srcOrd="0" destOrd="0" presId="urn:microsoft.com/office/officeart/2005/8/layout/chevron2"/>
    <dgm:cxn modelId="{88C56858-7F88-439B-985C-331EDD0B6CF6}" type="presParOf" srcId="{B7220C57-A0C7-4635-A04A-872437AB060E}" destId="{A543C1E5-7CE2-42CE-8DB6-20A0A0C2142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149E5-6B67-40CB-9ECF-325FE99B2A8C}">
      <dsp:nvSpPr>
        <dsp:cNvPr id="0" name=""/>
        <dsp:cNvSpPr/>
      </dsp:nvSpPr>
      <dsp:spPr>
        <a:xfrm>
          <a:off x="-4934130" y="-756065"/>
          <a:ext cx="5876467" cy="5876467"/>
        </a:xfrm>
        <a:prstGeom prst="blockArc">
          <a:avLst>
            <a:gd name="adj1" fmla="val 18900000"/>
            <a:gd name="adj2" fmla="val 2700000"/>
            <a:gd name="adj3" fmla="val 36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EC4CB-AC61-49FF-8B09-71A78BD97446}">
      <dsp:nvSpPr>
        <dsp:cNvPr id="0" name=""/>
        <dsp:cNvSpPr/>
      </dsp:nvSpPr>
      <dsp:spPr>
        <a:xfrm>
          <a:off x="493467" y="335530"/>
          <a:ext cx="6172985" cy="671409"/>
        </a:xfrm>
        <a:prstGeom prst="rect">
          <a:avLst/>
        </a:prstGeom>
        <a:solidFill>
          <a:schemeClr val="accent4">
            <a:lumMod val="20000"/>
            <a:lumOff val="8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931" tIns="50800" rIns="50800" bIns="5080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accent5">
                  <a:lumMod val="50000"/>
                </a:schemeClr>
              </a:solidFill>
            </a:rPr>
            <a:t>1872: Reglamento Interno. Salubridad Pública</a:t>
          </a:r>
          <a:endParaRPr lang="es-ES" sz="2000" b="1" kern="1200" dirty="0">
            <a:solidFill>
              <a:schemeClr val="accent5">
                <a:lumMod val="50000"/>
              </a:schemeClr>
            </a:solidFill>
          </a:endParaRPr>
        </a:p>
      </dsp:txBody>
      <dsp:txXfrm>
        <a:off x="493467" y="335530"/>
        <a:ext cx="6172985" cy="671409"/>
      </dsp:txXfrm>
    </dsp:sp>
    <dsp:sp modelId="{1EA6B820-1BBC-4A02-B414-74869A0459A8}">
      <dsp:nvSpPr>
        <dsp:cNvPr id="0" name=""/>
        <dsp:cNvSpPr/>
      </dsp:nvSpPr>
      <dsp:spPr>
        <a:xfrm>
          <a:off x="97243" y="407496"/>
          <a:ext cx="839261" cy="839261"/>
        </a:xfrm>
        <a:prstGeom prst="ellipse">
          <a:avLst/>
        </a:prstGeom>
        <a:solidFill>
          <a:schemeClr val="accent4">
            <a:lumMod val="5000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dsp:style>
    </dsp:sp>
    <dsp:sp modelId="{FA147675-2638-41CA-BFB9-098C03D2AD96}">
      <dsp:nvSpPr>
        <dsp:cNvPr id="0" name=""/>
        <dsp:cNvSpPr/>
      </dsp:nvSpPr>
      <dsp:spPr>
        <a:xfrm>
          <a:off x="878402" y="1342818"/>
          <a:ext cx="5788050" cy="671409"/>
        </a:xfrm>
        <a:prstGeom prst="rect">
          <a:avLst/>
        </a:prstGeom>
        <a:solidFill>
          <a:schemeClr val="accent4">
            <a:lumMod val="20000"/>
            <a:lumOff val="8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931" tIns="50800" rIns="50800" bIns="50800" numCol="1" spcCol="1270" anchor="ctr" anchorCtr="0">
          <a:noAutofit/>
        </a:bodyPr>
        <a:lstStyle/>
        <a:p>
          <a:pPr lvl="0" algn="l" defTabSz="889000">
            <a:lnSpc>
              <a:spcPct val="90000"/>
            </a:lnSpc>
            <a:spcBef>
              <a:spcPct val="0"/>
            </a:spcBef>
            <a:spcAft>
              <a:spcPct val="35000"/>
            </a:spcAft>
          </a:pPr>
          <a:r>
            <a:rPr lang="es-MX" sz="2000" b="1" kern="1200" dirty="0" smtClean="0">
              <a:solidFill>
                <a:schemeClr val="accent5">
                  <a:lumMod val="50000"/>
                </a:schemeClr>
              </a:solidFill>
            </a:rPr>
            <a:t>1879: Dependencia directa de la Secretaría de Gobernación. Proyecto de Código Sanitario.</a:t>
          </a:r>
          <a:endParaRPr lang="es-ES" sz="2000" b="1" kern="1200" dirty="0">
            <a:solidFill>
              <a:schemeClr val="accent5">
                <a:lumMod val="50000"/>
              </a:schemeClr>
            </a:solidFill>
          </a:endParaRPr>
        </a:p>
      </dsp:txBody>
      <dsp:txXfrm>
        <a:off x="878402" y="1342818"/>
        <a:ext cx="5788050" cy="671409"/>
      </dsp:txXfrm>
    </dsp:sp>
    <dsp:sp modelId="{D5B0DED0-29F5-4D07-8805-488C4532629A}">
      <dsp:nvSpPr>
        <dsp:cNvPr id="0" name=""/>
        <dsp:cNvSpPr/>
      </dsp:nvSpPr>
      <dsp:spPr>
        <a:xfrm>
          <a:off x="482178" y="1414785"/>
          <a:ext cx="839261" cy="839261"/>
        </a:xfrm>
        <a:prstGeom prst="ellipse">
          <a:avLst/>
        </a:prstGeom>
        <a:solidFill>
          <a:schemeClr val="accent4">
            <a:lumMod val="5000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dsp:style>
    </dsp:sp>
    <dsp:sp modelId="{E38BE275-4AE4-435F-9C5F-CF433647FD4A}">
      <dsp:nvSpPr>
        <dsp:cNvPr id="0" name=""/>
        <dsp:cNvSpPr/>
      </dsp:nvSpPr>
      <dsp:spPr>
        <a:xfrm>
          <a:off x="878402" y="2350107"/>
          <a:ext cx="5788050" cy="671409"/>
        </a:xfrm>
        <a:prstGeom prst="rect">
          <a:avLst/>
        </a:prstGeom>
        <a:solidFill>
          <a:schemeClr val="accent4">
            <a:lumMod val="20000"/>
            <a:lumOff val="8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931" tIns="50800" rIns="50800" bIns="5080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accent5">
                  <a:lumMod val="50000"/>
                </a:schemeClr>
              </a:solidFill>
            </a:rPr>
            <a:t>1883: Carácter o Alcance Nacional </a:t>
          </a:r>
          <a:endParaRPr lang="es-ES" sz="2000" b="1" kern="1200" dirty="0">
            <a:solidFill>
              <a:schemeClr val="accent5">
                <a:lumMod val="50000"/>
              </a:schemeClr>
            </a:solidFill>
          </a:endParaRPr>
        </a:p>
      </dsp:txBody>
      <dsp:txXfrm>
        <a:off x="878402" y="2350107"/>
        <a:ext cx="5788050" cy="671409"/>
      </dsp:txXfrm>
    </dsp:sp>
    <dsp:sp modelId="{3C3CE3EF-E35F-42B8-A970-BE9014B2CA0A}">
      <dsp:nvSpPr>
        <dsp:cNvPr id="0" name=""/>
        <dsp:cNvSpPr/>
      </dsp:nvSpPr>
      <dsp:spPr>
        <a:xfrm>
          <a:off x="482178" y="2422074"/>
          <a:ext cx="839261" cy="839261"/>
        </a:xfrm>
        <a:prstGeom prst="ellipse">
          <a:avLst/>
        </a:prstGeom>
        <a:solidFill>
          <a:schemeClr val="accent4">
            <a:lumMod val="5000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dsp:style>
    </dsp:sp>
    <dsp:sp modelId="{8BA8E4C6-E315-4F9D-9D30-A78FA01EE91E}">
      <dsp:nvSpPr>
        <dsp:cNvPr id="0" name=""/>
        <dsp:cNvSpPr/>
      </dsp:nvSpPr>
      <dsp:spPr>
        <a:xfrm>
          <a:off x="493467" y="3357396"/>
          <a:ext cx="6172985" cy="671409"/>
        </a:xfrm>
        <a:prstGeom prst="rect">
          <a:avLst/>
        </a:prstGeom>
        <a:solidFill>
          <a:schemeClr val="accent4">
            <a:lumMod val="20000"/>
            <a:lumOff val="8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931" tIns="50800" rIns="50800" bIns="50800" numCol="1" spcCol="1270" anchor="ctr" anchorCtr="0">
          <a:noAutofit/>
        </a:bodyPr>
        <a:lstStyle/>
        <a:p>
          <a:pPr lvl="0" algn="l" defTabSz="889000">
            <a:lnSpc>
              <a:spcPct val="90000"/>
            </a:lnSpc>
            <a:spcBef>
              <a:spcPct val="0"/>
            </a:spcBef>
            <a:spcAft>
              <a:spcPct val="35000"/>
            </a:spcAft>
          </a:pPr>
          <a:r>
            <a:rPr lang="es-MX" sz="2000" b="1" kern="1200" smtClean="0">
              <a:solidFill>
                <a:schemeClr val="accent5">
                  <a:lumMod val="50000"/>
                </a:schemeClr>
              </a:solidFill>
            </a:rPr>
            <a:t>1891: Expide el Código Sanitario de los Estados Unidos Mexicanos</a:t>
          </a:r>
          <a:endParaRPr lang="es-ES" sz="2000" b="1" kern="1200">
            <a:solidFill>
              <a:schemeClr val="accent5">
                <a:lumMod val="50000"/>
              </a:schemeClr>
            </a:solidFill>
          </a:endParaRPr>
        </a:p>
      </dsp:txBody>
      <dsp:txXfrm>
        <a:off x="493467" y="3357396"/>
        <a:ext cx="6172985" cy="671409"/>
      </dsp:txXfrm>
    </dsp:sp>
    <dsp:sp modelId="{93F0567A-C093-4DFF-B6BD-D0AFA1D4CF1D}">
      <dsp:nvSpPr>
        <dsp:cNvPr id="0" name=""/>
        <dsp:cNvSpPr/>
      </dsp:nvSpPr>
      <dsp:spPr>
        <a:xfrm>
          <a:off x="73836" y="3273470"/>
          <a:ext cx="839261" cy="839261"/>
        </a:xfrm>
        <a:prstGeom prst="ellipse">
          <a:avLst/>
        </a:prstGeom>
        <a:solidFill>
          <a:schemeClr val="accent4">
            <a:lumMod val="5000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C9EB4-AB7F-4CAB-B879-6492B02F5FED}">
      <dsp:nvSpPr>
        <dsp:cNvPr id="0" name=""/>
        <dsp:cNvSpPr/>
      </dsp:nvSpPr>
      <dsp:spPr>
        <a:xfrm>
          <a:off x="0" y="1504854"/>
          <a:ext cx="607625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1C0C2-618F-4DAD-870A-6C25B63888A4}">
      <dsp:nvSpPr>
        <dsp:cNvPr id="0" name=""/>
        <dsp:cNvSpPr/>
      </dsp:nvSpPr>
      <dsp:spPr>
        <a:xfrm>
          <a:off x="303515" y="3999"/>
          <a:ext cx="4382479" cy="1840334"/>
        </a:xfrm>
        <a:prstGeom prst="roundRect">
          <a:avLst/>
        </a:prstGeom>
        <a:solidFill>
          <a:schemeClr val="bg2"/>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768" tIns="0" rIns="160768" bIns="0" numCol="1" spcCol="1270" anchor="ctr" anchorCtr="0">
          <a:noAutofit/>
        </a:bodyPr>
        <a:lstStyle/>
        <a:p>
          <a:pPr lvl="0" algn="l" defTabSz="1244600">
            <a:lnSpc>
              <a:spcPct val="90000"/>
            </a:lnSpc>
            <a:spcBef>
              <a:spcPct val="0"/>
            </a:spcBef>
            <a:spcAft>
              <a:spcPct val="35000"/>
            </a:spcAft>
          </a:pPr>
          <a:r>
            <a:rPr lang="es-ES" sz="2800" b="1" kern="1200" dirty="0" smtClean="0">
              <a:solidFill>
                <a:srgbClr val="C00000"/>
              </a:solidFill>
            </a:rPr>
            <a:t>1893 </a:t>
          </a:r>
        </a:p>
        <a:p>
          <a:pPr lvl="0" algn="l" defTabSz="1244600">
            <a:lnSpc>
              <a:spcPct val="90000"/>
            </a:lnSpc>
            <a:spcBef>
              <a:spcPct val="0"/>
            </a:spcBef>
            <a:spcAft>
              <a:spcPct val="35000"/>
            </a:spcAft>
          </a:pPr>
          <a:r>
            <a:rPr lang="es-ES" sz="2800" b="1" kern="1200" dirty="0" smtClean="0">
              <a:solidFill>
                <a:srgbClr val="C00000"/>
              </a:solidFill>
            </a:rPr>
            <a:t>Primer Anuario Estadístico de la República Mexicana</a:t>
          </a:r>
          <a:endParaRPr lang="es-ES" sz="2800" b="1" kern="1200" dirty="0">
            <a:solidFill>
              <a:srgbClr val="C00000"/>
            </a:solidFill>
          </a:endParaRPr>
        </a:p>
      </dsp:txBody>
      <dsp:txXfrm>
        <a:off x="393353" y="93837"/>
        <a:ext cx="4202803" cy="1660658"/>
      </dsp:txXfrm>
    </dsp:sp>
    <dsp:sp modelId="{B16A5B4B-61B4-48EB-AA38-A35079A938C6}">
      <dsp:nvSpPr>
        <dsp:cNvPr id="0" name=""/>
        <dsp:cNvSpPr/>
      </dsp:nvSpPr>
      <dsp:spPr>
        <a:xfrm>
          <a:off x="0" y="3390364"/>
          <a:ext cx="607625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841C61-2971-40F6-A1CA-D9796336497D}">
      <dsp:nvSpPr>
        <dsp:cNvPr id="0" name=""/>
        <dsp:cNvSpPr/>
      </dsp:nvSpPr>
      <dsp:spPr>
        <a:xfrm>
          <a:off x="303515" y="2208654"/>
          <a:ext cx="4338074" cy="1521189"/>
        </a:xfrm>
        <a:prstGeom prst="roundRect">
          <a:avLst/>
        </a:prstGeom>
        <a:solidFill>
          <a:schemeClr val="bg2"/>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768" tIns="0" rIns="160768" bIns="0" numCol="1" spcCol="1270" anchor="ctr" anchorCtr="0">
          <a:noAutofit/>
        </a:bodyPr>
        <a:lstStyle/>
        <a:p>
          <a:pPr lvl="0" algn="l" defTabSz="1244600">
            <a:lnSpc>
              <a:spcPct val="90000"/>
            </a:lnSpc>
            <a:spcBef>
              <a:spcPct val="0"/>
            </a:spcBef>
            <a:spcAft>
              <a:spcPct val="35000"/>
            </a:spcAft>
          </a:pPr>
          <a:r>
            <a:rPr lang="es-ES" sz="2800" b="1" kern="1200" dirty="0" smtClean="0">
              <a:solidFill>
                <a:srgbClr val="C00000"/>
              </a:solidFill>
            </a:rPr>
            <a:t>La CIE se aplica por primera vez en México.</a:t>
          </a:r>
          <a:endParaRPr lang="es-ES" sz="2800" b="1" kern="1200" dirty="0">
            <a:solidFill>
              <a:srgbClr val="C00000"/>
            </a:solidFill>
          </a:endParaRPr>
        </a:p>
      </dsp:txBody>
      <dsp:txXfrm>
        <a:off x="377773" y="2282912"/>
        <a:ext cx="4189558" cy="1372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1CDAE-6AF2-4758-9460-6AB1D4CF2C2D}">
      <dsp:nvSpPr>
        <dsp:cNvPr id="0" name=""/>
        <dsp:cNvSpPr/>
      </dsp:nvSpPr>
      <dsp:spPr>
        <a:xfrm>
          <a:off x="2088" y="730043"/>
          <a:ext cx="1458476" cy="1202937"/>
        </a:xfrm>
        <a:prstGeom prst="roundRect">
          <a:avLst>
            <a:gd name="adj" fmla="val 10000"/>
          </a:avLst>
        </a:prstGeom>
        <a:solidFill>
          <a:schemeClr val="lt1">
            <a:alpha val="90000"/>
            <a:hueOff val="0"/>
            <a:satOff val="0"/>
            <a:lumOff val="0"/>
            <a:alphaOff val="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INSTALACIONES</a:t>
          </a:r>
          <a:endParaRPr lang="es-MX" sz="1100" kern="1200" dirty="0"/>
        </a:p>
        <a:p>
          <a:pPr marL="57150" lvl="1" indent="-57150" algn="l" defTabSz="488950">
            <a:lnSpc>
              <a:spcPct val="90000"/>
            </a:lnSpc>
            <a:spcBef>
              <a:spcPct val="0"/>
            </a:spcBef>
            <a:spcAft>
              <a:spcPct val="15000"/>
            </a:spcAft>
            <a:buChar char="••"/>
          </a:pPr>
          <a:r>
            <a:rPr lang="es-MX" sz="1100" kern="1200" dirty="0" smtClean="0"/>
            <a:t>MATERIALES</a:t>
          </a:r>
          <a:endParaRPr lang="es-MX" sz="1100" kern="1200" dirty="0"/>
        </a:p>
        <a:p>
          <a:pPr marL="57150" lvl="1" indent="-57150" algn="l" defTabSz="488950">
            <a:lnSpc>
              <a:spcPct val="90000"/>
            </a:lnSpc>
            <a:spcBef>
              <a:spcPct val="0"/>
            </a:spcBef>
            <a:spcAft>
              <a:spcPct val="15000"/>
            </a:spcAft>
            <a:buChar char="••"/>
          </a:pPr>
          <a:r>
            <a:rPr lang="es-MX" sz="1100" kern="1200" dirty="0" smtClean="0"/>
            <a:t>FINANCIAMIENTO</a:t>
          </a:r>
          <a:endParaRPr lang="es-MX" sz="1100" kern="1200" dirty="0"/>
        </a:p>
        <a:p>
          <a:pPr marL="57150" lvl="1" indent="-57150" algn="l" defTabSz="488950">
            <a:lnSpc>
              <a:spcPct val="90000"/>
            </a:lnSpc>
            <a:spcBef>
              <a:spcPct val="0"/>
            </a:spcBef>
            <a:spcAft>
              <a:spcPct val="15000"/>
            </a:spcAft>
            <a:buChar char="••"/>
          </a:pPr>
          <a:r>
            <a:rPr lang="es-MX" sz="1100" kern="1200" dirty="0" smtClean="0"/>
            <a:t>RECURSOS HUMANOS</a:t>
          </a:r>
          <a:endParaRPr lang="es-MX" sz="1100" kern="1200" dirty="0"/>
        </a:p>
      </dsp:txBody>
      <dsp:txXfrm>
        <a:off x="29771" y="757726"/>
        <a:ext cx="1403110" cy="889799"/>
      </dsp:txXfrm>
    </dsp:sp>
    <dsp:sp modelId="{4EBE1EBD-4656-4C49-B854-A7306818DC1D}">
      <dsp:nvSpPr>
        <dsp:cNvPr id="0" name=""/>
        <dsp:cNvSpPr/>
      </dsp:nvSpPr>
      <dsp:spPr>
        <a:xfrm>
          <a:off x="820063" y="1010614"/>
          <a:ext cx="1617189" cy="1617189"/>
        </a:xfrm>
        <a:prstGeom prst="leftCircularArrow">
          <a:avLst>
            <a:gd name="adj1" fmla="val 3208"/>
            <a:gd name="adj2" fmla="val 395308"/>
            <a:gd name="adj3" fmla="val 2170819"/>
            <a:gd name="adj4" fmla="val 9024489"/>
            <a:gd name="adj5" fmla="val 3743"/>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F7D52155-7B23-426E-8427-DC77053F08CF}">
      <dsp:nvSpPr>
        <dsp:cNvPr id="0" name=""/>
        <dsp:cNvSpPr/>
      </dsp:nvSpPr>
      <dsp:spPr>
        <a:xfrm>
          <a:off x="326194" y="1675208"/>
          <a:ext cx="1296423" cy="515544"/>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b="1" kern="1200" dirty="0" smtClean="0"/>
            <a:t>ESTRUTURA</a:t>
          </a:r>
          <a:endParaRPr lang="es-MX" sz="1800" b="1" kern="1200" dirty="0"/>
        </a:p>
      </dsp:txBody>
      <dsp:txXfrm>
        <a:off x="341294" y="1690308"/>
        <a:ext cx="1266223" cy="485344"/>
      </dsp:txXfrm>
    </dsp:sp>
    <dsp:sp modelId="{89D33562-9C86-4A14-8738-BCC6E1E864E7}">
      <dsp:nvSpPr>
        <dsp:cNvPr id="0" name=""/>
        <dsp:cNvSpPr/>
      </dsp:nvSpPr>
      <dsp:spPr>
        <a:xfrm>
          <a:off x="1869674" y="730043"/>
          <a:ext cx="1458476" cy="1202937"/>
        </a:xfrm>
        <a:prstGeom prst="roundRect">
          <a:avLst>
            <a:gd name="adj" fmla="val 10000"/>
          </a:avLst>
        </a:prstGeom>
        <a:solidFill>
          <a:schemeClr val="accent6">
            <a:lumMod val="5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s-MX" sz="1100" b="1" kern="1200" dirty="0" smtClean="0">
              <a:solidFill>
                <a:schemeClr val="bg1"/>
              </a:solidFill>
            </a:rPr>
            <a:t>INTERACCION</a:t>
          </a:r>
          <a:endParaRPr lang="es-MX" sz="1100" b="1" kern="1200" dirty="0">
            <a:solidFill>
              <a:schemeClr val="bg1"/>
            </a:solidFill>
          </a:endParaRPr>
        </a:p>
        <a:p>
          <a:pPr marL="57150" lvl="1" indent="-57150" algn="l" defTabSz="488950">
            <a:lnSpc>
              <a:spcPct val="90000"/>
            </a:lnSpc>
            <a:spcBef>
              <a:spcPct val="0"/>
            </a:spcBef>
            <a:spcAft>
              <a:spcPct val="15000"/>
            </a:spcAft>
            <a:buChar char="••"/>
          </a:pPr>
          <a:r>
            <a:rPr lang="es-MX" sz="1100" b="1" kern="1200" dirty="0" smtClean="0">
              <a:solidFill>
                <a:schemeClr val="bg1"/>
              </a:solidFill>
            </a:rPr>
            <a:t>PROCEDIMIENTOS</a:t>
          </a:r>
          <a:endParaRPr lang="es-MX" sz="1100" b="1" kern="1200" dirty="0">
            <a:solidFill>
              <a:schemeClr val="bg1"/>
            </a:solidFill>
          </a:endParaRPr>
        </a:p>
      </dsp:txBody>
      <dsp:txXfrm>
        <a:off x="1897357" y="1015498"/>
        <a:ext cx="1403110" cy="889799"/>
      </dsp:txXfrm>
    </dsp:sp>
    <dsp:sp modelId="{ACE679A1-CCB5-4C89-8AA9-9C3347C73BDF}">
      <dsp:nvSpPr>
        <dsp:cNvPr id="0" name=""/>
        <dsp:cNvSpPr/>
      </dsp:nvSpPr>
      <dsp:spPr>
        <a:xfrm>
          <a:off x="2675495" y="-11946"/>
          <a:ext cx="1803550" cy="1803550"/>
        </a:xfrm>
        <a:prstGeom prst="circularArrow">
          <a:avLst>
            <a:gd name="adj1" fmla="val 2877"/>
            <a:gd name="adj2" fmla="val 351705"/>
            <a:gd name="adj3" fmla="val 19472784"/>
            <a:gd name="adj4" fmla="val 12575511"/>
            <a:gd name="adj5" fmla="val 3356"/>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0E638BAD-74D3-4E95-A247-1987DFDF4408}">
      <dsp:nvSpPr>
        <dsp:cNvPr id="0" name=""/>
        <dsp:cNvSpPr/>
      </dsp:nvSpPr>
      <dsp:spPr>
        <a:xfrm>
          <a:off x="2193780" y="472270"/>
          <a:ext cx="1296423" cy="515544"/>
        </a:xfrm>
        <a:prstGeom prst="roundRect">
          <a:avLst>
            <a:gd name="adj" fmla="val 10000"/>
          </a:avLst>
        </a:prstGeom>
        <a:solidFill>
          <a:schemeClr val="accent6">
            <a:lumMod val="40000"/>
            <a:lumOff val="6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lumMod val="85000"/>
                  <a:lumOff val="15000"/>
                </a:schemeClr>
              </a:solidFill>
            </a:rPr>
            <a:t>PROCESO</a:t>
          </a:r>
          <a:endParaRPr lang="es-MX" sz="1800" b="1" kern="1200" dirty="0">
            <a:solidFill>
              <a:schemeClr val="tx1">
                <a:lumMod val="85000"/>
                <a:lumOff val="15000"/>
              </a:schemeClr>
            </a:solidFill>
          </a:endParaRPr>
        </a:p>
      </dsp:txBody>
      <dsp:txXfrm>
        <a:off x="2208880" y="487370"/>
        <a:ext cx="1266223" cy="485344"/>
      </dsp:txXfrm>
    </dsp:sp>
    <dsp:sp modelId="{A7ED9144-2069-4818-AE40-9CF4C4EE8D08}">
      <dsp:nvSpPr>
        <dsp:cNvPr id="0" name=""/>
        <dsp:cNvSpPr/>
      </dsp:nvSpPr>
      <dsp:spPr>
        <a:xfrm>
          <a:off x="3737261" y="730043"/>
          <a:ext cx="1458476" cy="1202937"/>
        </a:xfrm>
        <a:prstGeom prst="roundRect">
          <a:avLst>
            <a:gd name="adj" fmla="val 10000"/>
          </a:avLst>
        </a:prstGeom>
        <a:solidFill>
          <a:schemeClr val="lt1">
            <a:alpha val="90000"/>
            <a:hueOff val="0"/>
            <a:satOff val="0"/>
            <a:lumOff val="0"/>
            <a:alphaOff val="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LO ESPERADO</a:t>
          </a:r>
          <a:endParaRPr lang="es-MX" sz="1100" kern="1200" dirty="0"/>
        </a:p>
        <a:p>
          <a:pPr marL="57150" lvl="1" indent="-57150" algn="l" defTabSz="488950">
            <a:lnSpc>
              <a:spcPct val="90000"/>
            </a:lnSpc>
            <a:spcBef>
              <a:spcPct val="0"/>
            </a:spcBef>
            <a:spcAft>
              <a:spcPct val="15000"/>
            </a:spcAft>
            <a:buChar char="••"/>
          </a:pPr>
          <a:r>
            <a:rPr lang="es-MX" sz="1100" kern="1200" dirty="0" smtClean="0"/>
            <a:t>OPORTNIDADES DE DESARROLLO</a:t>
          </a:r>
          <a:endParaRPr lang="es-MX" sz="1100" kern="1200" dirty="0"/>
        </a:p>
      </dsp:txBody>
      <dsp:txXfrm>
        <a:off x="3764944" y="757726"/>
        <a:ext cx="1403110" cy="889799"/>
      </dsp:txXfrm>
    </dsp:sp>
    <dsp:sp modelId="{9339018B-EB35-40D9-B47D-65F5D084C476}">
      <dsp:nvSpPr>
        <dsp:cNvPr id="0" name=""/>
        <dsp:cNvSpPr/>
      </dsp:nvSpPr>
      <dsp:spPr>
        <a:xfrm>
          <a:off x="4061366" y="1675208"/>
          <a:ext cx="1296423" cy="515544"/>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t>RESULTADOS</a:t>
          </a:r>
          <a:endParaRPr lang="es-MX" sz="1800" kern="1200" dirty="0"/>
        </a:p>
      </dsp:txBody>
      <dsp:txXfrm>
        <a:off x="4076466" y="1690308"/>
        <a:ext cx="1266223" cy="485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AFC3F-423C-434C-BFB6-34A2A99DA4B1}">
      <dsp:nvSpPr>
        <dsp:cNvPr id="0" name=""/>
        <dsp:cNvSpPr/>
      </dsp:nvSpPr>
      <dsp:spPr>
        <a:xfrm>
          <a:off x="4121606" y="2445479"/>
          <a:ext cx="3620898" cy="343155"/>
        </a:xfrm>
        <a:custGeom>
          <a:avLst/>
          <a:gdLst/>
          <a:ahLst/>
          <a:cxnLst/>
          <a:rect l="0" t="0" r="0" b="0"/>
          <a:pathLst>
            <a:path>
              <a:moveTo>
                <a:pt x="0" y="0"/>
              </a:moveTo>
              <a:lnTo>
                <a:pt x="0" y="195701"/>
              </a:lnTo>
              <a:lnTo>
                <a:pt x="3620898" y="195701"/>
              </a:lnTo>
              <a:lnTo>
                <a:pt x="3620898"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9FA5B78-25FF-4F67-A97E-D35464D6D195}">
      <dsp:nvSpPr>
        <dsp:cNvPr id="0" name=""/>
        <dsp:cNvSpPr/>
      </dsp:nvSpPr>
      <dsp:spPr>
        <a:xfrm>
          <a:off x="4121606" y="2445479"/>
          <a:ext cx="2414047" cy="343155"/>
        </a:xfrm>
        <a:custGeom>
          <a:avLst/>
          <a:gdLst/>
          <a:ahLst/>
          <a:cxnLst/>
          <a:rect l="0" t="0" r="0" b="0"/>
          <a:pathLst>
            <a:path>
              <a:moveTo>
                <a:pt x="0" y="0"/>
              </a:moveTo>
              <a:lnTo>
                <a:pt x="0" y="195701"/>
              </a:lnTo>
              <a:lnTo>
                <a:pt x="2414047" y="195701"/>
              </a:lnTo>
              <a:lnTo>
                <a:pt x="2414047"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AD548CF-1F77-4286-800F-75F990B6783C}">
      <dsp:nvSpPr>
        <dsp:cNvPr id="0" name=""/>
        <dsp:cNvSpPr/>
      </dsp:nvSpPr>
      <dsp:spPr>
        <a:xfrm>
          <a:off x="4121606" y="2445479"/>
          <a:ext cx="1175302" cy="390764"/>
        </a:xfrm>
        <a:custGeom>
          <a:avLst/>
          <a:gdLst/>
          <a:ahLst/>
          <a:cxnLst/>
          <a:rect l="0" t="0" r="0" b="0"/>
          <a:pathLst>
            <a:path>
              <a:moveTo>
                <a:pt x="0" y="0"/>
              </a:moveTo>
              <a:lnTo>
                <a:pt x="0" y="195701"/>
              </a:lnTo>
              <a:lnTo>
                <a:pt x="1207196" y="195701"/>
              </a:lnTo>
              <a:lnTo>
                <a:pt x="1207196"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9C971C6-4589-4709-A5FD-F98717E63C02}">
      <dsp:nvSpPr>
        <dsp:cNvPr id="0" name=""/>
        <dsp:cNvSpPr/>
      </dsp:nvSpPr>
      <dsp:spPr>
        <a:xfrm>
          <a:off x="4075886" y="2445479"/>
          <a:ext cx="91440" cy="343155"/>
        </a:xfrm>
        <a:custGeom>
          <a:avLst/>
          <a:gdLst/>
          <a:ahLst/>
          <a:cxnLst/>
          <a:rect l="0" t="0" r="0" b="0"/>
          <a:pathLst>
            <a:path>
              <a:moveTo>
                <a:pt x="45720" y="0"/>
              </a:moveTo>
              <a:lnTo>
                <a:pt x="45720"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329E81A-83F5-4F31-90B0-718B00549DA5}">
      <dsp:nvSpPr>
        <dsp:cNvPr id="0" name=""/>
        <dsp:cNvSpPr/>
      </dsp:nvSpPr>
      <dsp:spPr>
        <a:xfrm>
          <a:off x="2914409" y="2445479"/>
          <a:ext cx="1207196" cy="343155"/>
        </a:xfrm>
        <a:custGeom>
          <a:avLst/>
          <a:gdLst/>
          <a:ahLst/>
          <a:cxnLst/>
          <a:rect l="0" t="0" r="0" b="0"/>
          <a:pathLst>
            <a:path>
              <a:moveTo>
                <a:pt x="1207196" y="0"/>
              </a:moveTo>
              <a:lnTo>
                <a:pt x="1207196" y="195701"/>
              </a:lnTo>
              <a:lnTo>
                <a:pt x="0" y="195701"/>
              </a:lnTo>
              <a:lnTo>
                <a:pt x="0"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C435DC6-09D0-4C1E-A21B-32755CBE63BA}">
      <dsp:nvSpPr>
        <dsp:cNvPr id="0" name=""/>
        <dsp:cNvSpPr/>
      </dsp:nvSpPr>
      <dsp:spPr>
        <a:xfrm>
          <a:off x="1707558" y="2445479"/>
          <a:ext cx="2414047" cy="343155"/>
        </a:xfrm>
        <a:custGeom>
          <a:avLst/>
          <a:gdLst/>
          <a:ahLst/>
          <a:cxnLst/>
          <a:rect l="0" t="0" r="0" b="0"/>
          <a:pathLst>
            <a:path>
              <a:moveTo>
                <a:pt x="2414047" y="0"/>
              </a:moveTo>
              <a:lnTo>
                <a:pt x="2414047" y="195701"/>
              </a:lnTo>
              <a:lnTo>
                <a:pt x="0" y="195701"/>
              </a:lnTo>
              <a:lnTo>
                <a:pt x="0"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2A15027-EC9D-45E9-9B53-B2ADB468546E}">
      <dsp:nvSpPr>
        <dsp:cNvPr id="0" name=""/>
        <dsp:cNvSpPr/>
      </dsp:nvSpPr>
      <dsp:spPr>
        <a:xfrm>
          <a:off x="500707" y="2445479"/>
          <a:ext cx="3620898" cy="343155"/>
        </a:xfrm>
        <a:custGeom>
          <a:avLst/>
          <a:gdLst/>
          <a:ahLst/>
          <a:cxnLst/>
          <a:rect l="0" t="0" r="0" b="0"/>
          <a:pathLst>
            <a:path>
              <a:moveTo>
                <a:pt x="3620898" y="0"/>
              </a:moveTo>
              <a:lnTo>
                <a:pt x="3620898" y="195701"/>
              </a:lnTo>
              <a:lnTo>
                <a:pt x="0" y="195701"/>
              </a:lnTo>
              <a:lnTo>
                <a:pt x="0"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91FFB2B-B110-4A3F-A908-2FEDD67EABE7}">
      <dsp:nvSpPr>
        <dsp:cNvPr id="0" name=""/>
        <dsp:cNvSpPr/>
      </dsp:nvSpPr>
      <dsp:spPr>
        <a:xfrm>
          <a:off x="4075886" y="1529107"/>
          <a:ext cx="91440" cy="289357"/>
        </a:xfrm>
        <a:custGeom>
          <a:avLst/>
          <a:gdLst/>
          <a:ahLst/>
          <a:cxnLst/>
          <a:rect l="0" t="0" r="0" b="0"/>
          <a:pathLst>
            <a:path>
              <a:moveTo>
                <a:pt x="45720" y="0"/>
              </a:moveTo>
              <a:lnTo>
                <a:pt x="45720" y="287175"/>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B505A3F-B569-4255-8A74-B202C48A023D}">
      <dsp:nvSpPr>
        <dsp:cNvPr id="0" name=""/>
        <dsp:cNvSpPr/>
      </dsp:nvSpPr>
      <dsp:spPr>
        <a:xfrm>
          <a:off x="3189784" y="902093"/>
          <a:ext cx="186364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103A1F-4365-4C65-98CC-112D6E690380}">
      <dsp:nvSpPr>
        <dsp:cNvPr id="0" name=""/>
        <dsp:cNvSpPr/>
      </dsp:nvSpPr>
      <dsp:spPr>
        <a:xfrm>
          <a:off x="3299498" y="1006321"/>
          <a:ext cx="186364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solidFill>
                <a:sysClr val="windowText" lastClr="000000">
                  <a:hueOff val="0"/>
                  <a:satOff val="0"/>
                  <a:lumOff val="0"/>
                  <a:alphaOff val="0"/>
                </a:sysClr>
              </a:solidFill>
              <a:latin typeface="Calibri"/>
              <a:ea typeface="+mn-ea"/>
              <a:cs typeface="+mn-cs"/>
            </a:rPr>
            <a:t>PRESIDENCIA DE LA REPÚBLICA</a:t>
          </a:r>
          <a:endParaRPr lang="es-MX" sz="1600" b="1" kern="1200" dirty="0">
            <a:solidFill>
              <a:sysClr val="windowText" lastClr="000000">
                <a:hueOff val="0"/>
                <a:satOff val="0"/>
                <a:lumOff val="0"/>
                <a:alphaOff val="0"/>
              </a:sysClr>
            </a:solidFill>
            <a:latin typeface="Calibri"/>
            <a:ea typeface="+mn-ea"/>
            <a:cs typeface="+mn-cs"/>
          </a:endParaRPr>
        </a:p>
      </dsp:txBody>
      <dsp:txXfrm>
        <a:off x="3317863" y="1024686"/>
        <a:ext cx="1826913" cy="590284"/>
      </dsp:txXfrm>
    </dsp:sp>
    <dsp:sp modelId="{48F6769B-CED0-4016-A97E-B06C82DAAFBF}">
      <dsp:nvSpPr>
        <dsp:cNvPr id="0" name=""/>
        <dsp:cNvSpPr/>
      </dsp:nvSpPr>
      <dsp:spPr>
        <a:xfrm>
          <a:off x="3091116" y="1818465"/>
          <a:ext cx="2060980"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15636-52DD-480A-BEB7-A2DD1BDA4457}">
      <dsp:nvSpPr>
        <dsp:cNvPr id="0" name=""/>
        <dsp:cNvSpPr/>
      </dsp:nvSpPr>
      <dsp:spPr>
        <a:xfrm>
          <a:off x="3200830" y="1922693"/>
          <a:ext cx="2060980"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rgbClr val="C0504D">
                  <a:lumMod val="75000"/>
                </a:srgbClr>
              </a:solidFill>
              <a:latin typeface="Calibri"/>
              <a:ea typeface="+mn-ea"/>
              <a:cs typeface="+mn-cs"/>
            </a:rPr>
            <a:t>CONSEJO DE SALUBRIDAD GENERAL</a:t>
          </a:r>
          <a:endParaRPr lang="es-MX" sz="1400" b="1" kern="1200" dirty="0">
            <a:solidFill>
              <a:srgbClr val="C0504D">
                <a:lumMod val="75000"/>
              </a:srgbClr>
            </a:solidFill>
            <a:latin typeface="Calibri"/>
            <a:ea typeface="+mn-ea"/>
            <a:cs typeface="+mn-cs"/>
          </a:endParaRPr>
        </a:p>
      </dsp:txBody>
      <dsp:txXfrm>
        <a:off x="3219195" y="1941058"/>
        <a:ext cx="2024250" cy="590284"/>
      </dsp:txXfrm>
    </dsp:sp>
    <dsp:sp modelId="{B367F749-B323-419E-B605-E05206957787}">
      <dsp:nvSpPr>
        <dsp:cNvPr id="0" name=""/>
        <dsp:cNvSpPr/>
      </dsp:nvSpPr>
      <dsp:spPr>
        <a:xfrm>
          <a:off x="6995" y="2788634"/>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69F1E-0218-4EE8-B99C-A9FD36A541FB}">
      <dsp:nvSpPr>
        <dsp:cNvPr id="0" name=""/>
        <dsp:cNvSpPr/>
      </dsp:nvSpPr>
      <dsp:spPr>
        <a:xfrm>
          <a:off x="116709" y="2892862"/>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MX" sz="1400" b="1" kern="1200" dirty="0" smtClean="0">
            <a:solidFill>
              <a:sysClr val="windowText" lastClr="000000">
                <a:hueOff val="0"/>
                <a:satOff val="0"/>
                <a:lumOff val="0"/>
                <a:alphaOff val="0"/>
              </a:sysClr>
            </a:solidFill>
            <a:latin typeface="Calibri"/>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MX" sz="1400" b="1" kern="1200" dirty="0" smtClean="0">
              <a:solidFill>
                <a:sysClr val="windowText" lastClr="000000">
                  <a:hueOff val="0"/>
                  <a:satOff val="0"/>
                  <a:lumOff val="0"/>
                  <a:alphaOff val="0"/>
                </a:sysClr>
              </a:solidFill>
              <a:latin typeface="Calibri"/>
              <a:ea typeface="+mn-ea"/>
              <a:cs typeface="+mn-cs"/>
            </a:rPr>
            <a:t>RECTORIA UNAM</a:t>
          </a:r>
        </a:p>
        <a:p>
          <a:pPr lvl="0" algn="ctr">
            <a:spcBef>
              <a:spcPct val="0"/>
            </a:spcBef>
          </a:pPr>
          <a:endParaRPr lang="es-MX" sz="1400" b="1" kern="1200" baseline="0" dirty="0">
            <a:solidFill>
              <a:sysClr val="windowText" lastClr="000000">
                <a:hueOff val="0"/>
                <a:satOff val="0"/>
                <a:lumOff val="0"/>
                <a:alphaOff val="0"/>
              </a:sysClr>
            </a:solidFill>
            <a:latin typeface="Calibri"/>
            <a:ea typeface="+mn-ea"/>
            <a:cs typeface="+mn-cs"/>
          </a:endParaRPr>
        </a:p>
      </dsp:txBody>
      <dsp:txXfrm>
        <a:off x="135074" y="2911227"/>
        <a:ext cx="950693" cy="590284"/>
      </dsp:txXfrm>
    </dsp:sp>
    <dsp:sp modelId="{3CA34319-6FBC-4980-8C89-A597617E6313}">
      <dsp:nvSpPr>
        <dsp:cNvPr id="0" name=""/>
        <dsp:cNvSpPr/>
      </dsp:nvSpPr>
      <dsp:spPr>
        <a:xfrm>
          <a:off x="1213846" y="2788634"/>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F0DB0-3450-4220-87C8-B9F10C8B0144}">
      <dsp:nvSpPr>
        <dsp:cNvPr id="0" name=""/>
        <dsp:cNvSpPr/>
      </dsp:nvSpPr>
      <dsp:spPr>
        <a:xfrm>
          <a:off x="1323560" y="2892862"/>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ysClr val="windowText" lastClr="000000">
                  <a:hueOff val="0"/>
                  <a:satOff val="0"/>
                  <a:lumOff val="0"/>
                  <a:alphaOff val="0"/>
                </a:sysClr>
              </a:solidFill>
              <a:latin typeface="Calibri"/>
              <a:ea typeface="+mn-ea"/>
              <a:cs typeface="+mn-cs"/>
            </a:rPr>
            <a:t>ISSSTE</a:t>
          </a:r>
        </a:p>
      </dsp:txBody>
      <dsp:txXfrm>
        <a:off x="1341925" y="2911227"/>
        <a:ext cx="950693" cy="590284"/>
      </dsp:txXfrm>
    </dsp:sp>
    <dsp:sp modelId="{8931423B-D543-4F3E-9000-4A7933E93BEF}">
      <dsp:nvSpPr>
        <dsp:cNvPr id="0" name=""/>
        <dsp:cNvSpPr/>
      </dsp:nvSpPr>
      <dsp:spPr>
        <a:xfrm>
          <a:off x="2420698" y="2788634"/>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98D51-9F18-454E-A94E-97E0973C627A}">
      <dsp:nvSpPr>
        <dsp:cNvPr id="0" name=""/>
        <dsp:cNvSpPr/>
      </dsp:nvSpPr>
      <dsp:spPr>
        <a:xfrm>
          <a:off x="2530411" y="2892862"/>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MX" sz="1400" b="1" kern="1200" baseline="0" dirty="0" smtClean="0">
            <a:solidFill>
              <a:sysClr val="windowText" lastClr="000000">
                <a:hueOff val="0"/>
                <a:satOff val="0"/>
                <a:lumOff val="0"/>
                <a:alphaOff val="0"/>
              </a:sysClr>
            </a:solidFill>
            <a:latin typeface="Calibri"/>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MX" sz="1200" b="1" kern="1200" baseline="0" dirty="0" smtClean="0">
              <a:solidFill>
                <a:sysClr val="windowText" lastClr="000000">
                  <a:hueOff val="0"/>
                  <a:satOff val="0"/>
                  <a:lumOff val="0"/>
                  <a:alphaOff val="0"/>
                </a:sysClr>
              </a:solidFill>
              <a:latin typeface="Calibri"/>
              <a:ea typeface="+mn-ea"/>
              <a:cs typeface="+mn-cs"/>
            </a:rPr>
            <a:t>7 SECRETARIAS DE ESTADO</a:t>
          </a:r>
        </a:p>
        <a:p>
          <a:pPr lvl="0" algn="ctr" defTabSz="622300">
            <a:lnSpc>
              <a:spcPct val="90000"/>
            </a:lnSpc>
            <a:spcBef>
              <a:spcPct val="0"/>
            </a:spcBef>
            <a:spcAft>
              <a:spcPct val="35000"/>
            </a:spcAft>
          </a:pPr>
          <a:endParaRPr lang="es-MX" sz="1400" b="1" kern="1200" dirty="0" smtClean="0">
            <a:solidFill>
              <a:sysClr val="windowText" lastClr="000000">
                <a:hueOff val="0"/>
                <a:satOff val="0"/>
                <a:lumOff val="0"/>
                <a:alphaOff val="0"/>
              </a:sysClr>
            </a:solidFill>
            <a:latin typeface="Calibri"/>
            <a:ea typeface="+mn-ea"/>
            <a:cs typeface="+mn-cs"/>
          </a:endParaRPr>
        </a:p>
      </dsp:txBody>
      <dsp:txXfrm>
        <a:off x="2548776" y="2911227"/>
        <a:ext cx="950693" cy="590284"/>
      </dsp:txXfrm>
    </dsp:sp>
    <dsp:sp modelId="{42BC516D-CEB0-42F5-9B94-C991CA6FC445}">
      <dsp:nvSpPr>
        <dsp:cNvPr id="0" name=""/>
        <dsp:cNvSpPr/>
      </dsp:nvSpPr>
      <dsp:spPr>
        <a:xfrm>
          <a:off x="3627549" y="2788634"/>
          <a:ext cx="988114" cy="65087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EC4FD-FF08-49BE-AB15-317DC517A880}">
      <dsp:nvSpPr>
        <dsp:cNvPr id="0" name=""/>
        <dsp:cNvSpPr/>
      </dsp:nvSpPr>
      <dsp:spPr>
        <a:xfrm>
          <a:off x="3737262" y="2892862"/>
          <a:ext cx="988114" cy="650871"/>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ysClr val="windowText" lastClr="000000">
                  <a:hueOff val="0"/>
                  <a:satOff val="0"/>
                  <a:lumOff val="0"/>
                  <a:alphaOff val="0"/>
                </a:sysClr>
              </a:solidFill>
              <a:latin typeface="Calibri"/>
              <a:ea typeface="+mn-ea"/>
              <a:cs typeface="+mn-cs"/>
            </a:rPr>
            <a:t>SECRETARIA DE SALUD</a:t>
          </a:r>
        </a:p>
      </dsp:txBody>
      <dsp:txXfrm>
        <a:off x="3756325" y="2911925"/>
        <a:ext cx="949988" cy="612745"/>
      </dsp:txXfrm>
    </dsp:sp>
    <dsp:sp modelId="{2C5D74A3-0F12-461C-AB91-E88B87A4ADAB}">
      <dsp:nvSpPr>
        <dsp:cNvPr id="0" name=""/>
        <dsp:cNvSpPr/>
      </dsp:nvSpPr>
      <dsp:spPr>
        <a:xfrm>
          <a:off x="4803197" y="2836243"/>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A8613-4EE4-46EA-8146-3FD6C5336D59}">
      <dsp:nvSpPr>
        <dsp:cNvPr id="0" name=""/>
        <dsp:cNvSpPr/>
      </dsp:nvSpPr>
      <dsp:spPr>
        <a:xfrm>
          <a:off x="4912911" y="2940471"/>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ysClr val="windowText" lastClr="000000">
                  <a:hueOff val="0"/>
                  <a:satOff val="0"/>
                  <a:lumOff val="0"/>
                  <a:alphaOff val="0"/>
                </a:sysClr>
              </a:solidFill>
              <a:latin typeface="Calibri"/>
              <a:ea typeface="+mn-ea"/>
              <a:cs typeface="+mn-cs"/>
            </a:rPr>
            <a:t>IMSS</a:t>
          </a:r>
        </a:p>
      </dsp:txBody>
      <dsp:txXfrm>
        <a:off x="4931276" y="2958836"/>
        <a:ext cx="950693" cy="590284"/>
      </dsp:txXfrm>
    </dsp:sp>
    <dsp:sp modelId="{05605F82-F643-4EC3-A5B7-0424CEFC162B}">
      <dsp:nvSpPr>
        <dsp:cNvPr id="0" name=""/>
        <dsp:cNvSpPr/>
      </dsp:nvSpPr>
      <dsp:spPr>
        <a:xfrm>
          <a:off x="6041942" y="2788634"/>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D322D-0211-4ADA-BF7C-B40C382BBDE3}">
      <dsp:nvSpPr>
        <dsp:cNvPr id="0" name=""/>
        <dsp:cNvSpPr/>
      </dsp:nvSpPr>
      <dsp:spPr>
        <a:xfrm>
          <a:off x="6151656" y="2892862"/>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smtClean="0">
              <a:solidFill>
                <a:sysClr val="windowText" lastClr="000000">
                  <a:hueOff val="0"/>
                  <a:satOff val="0"/>
                  <a:lumOff val="0"/>
                  <a:alphaOff val="0"/>
                </a:sysClr>
              </a:solidFill>
              <a:latin typeface="Calibri"/>
              <a:ea typeface="+mn-ea"/>
              <a:cs typeface="+mn-cs"/>
            </a:rPr>
            <a:t>ACADEMIA NACIONAL DE MEDICINA Y</a:t>
          </a:r>
        </a:p>
        <a:p>
          <a:pPr lvl="0" algn="ctr" defTabSz="400050">
            <a:lnSpc>
              <a:spcPct val="90000"/>
            </a:lnSpc>
            <a:spcBef>
              <a:spcPct val="0"/>
            </a:spcBef>
            <a:spcAft>
              <a:spcPct val="35000"/>
            </a:spcAft>
          </a:pPr>
          <a:r>
            <a:rPr lang="es-MX" sz="900" b="1" kern="1200" dirty="0" smtClean="0">
              <a:solidFill>
                <a:sysClr val="windowText" lastClr="000000">
                  <a:hueOff val="0"/>
                  <a:satOff val="0"/>
                  <a:lumOff val="0"/>
                  <a:alphaOff val="0"/>
                </a:sysClr>
              </a:solidFill>
              <a:latin typeface="Calibri"/>
              <a:ea typeface="+mn-ea"/>
              <a:cs typeface="+mn-cs"/>
            </a:rPr>
            <a:t>MEX. DE CIRUGÍA</a:t>
          </a:r>
        </a:p>
      </dsp:txBody>
      <dsp:txXfrm>
        <a:off x="6170021" y="2911227"/>
        <a:ext cx="950693" cy="590284"/>
      </dsp:txXfrm>
    </dsp:sp>
    <dsp:sp modelId="{502EAFC7-6B42-4ECB-BF1E-FB07A8750D43}">
      <dsp:nvSpPr>
        <dsp:cNvPr id="0" name=""/>
        <dsp:cNvSpPr/>
      </dsp:nvSpPr>
      <dsp:spPr>
        <a:xfrm>
          <a:off x="7248793" y="2788634"/>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6677E0-353E-4E4A-B944-CC32D0398B12}">
      <dsp:nvSpPr>
        <dsp:cNvPr id="0" name=""/>
        <dsp:cNvSpPr/>
      </dsp:nvSpPr>
      <dsp:spPr>
        <a:xfrm>
          <a:off x="7358507" y="2892862"/>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ysClr val="windowText" lastClr="000000">
                  <a:hueOff val="0"/>
                  <a:satOff val="0"/>
                  <a:lumOff val="0"/>
                  <a:alphaOff val="0"/>
                </a:sysClr>
              </a:solidFill>
              <a:latin typeface="Calibri"/>
              <a:ea typeface="+mn-ea"/>
              <a:cs typeface="+mn-cs"/>
            </a:rPr>
            <a:t>DIF</a:t>
          </a:r>
        </a:p>
      </dsp:txBody>
      <dsp:txXfrm>
        <a:off x="7376872" y="2911227"/>
        <a:ext cx="950693" cy="590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288E8-7D55-4B1B-A365-377024341A53}">
      <dsp:nvSpPr>
        <dsp:cNvPr id="0" name=""/>
        <dsp:cNvSpPr/>
      </dsp:nvSpPr>
      <dsp:spPr>
        <a:xfrm>
          <a:off x="847046" y="0"/>
          <a:ext cx="1761852" cy="1761852"/>
        </a:xfrm>
        <a:prstGeom prst="ellipse">
          <a:avLst/>
        </a:prstGeom>
        <a:noFill/>
        <a:ln w="76200"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solidFill>
                <a:srgbClr val="006600"/>
              </a:solidFill>
              <a:effectLst>
                <a:outerShdw blurRad="38100" dist="38100" dir="2700000" algn="tl">
                  <a:srgbClr val="000000">
                    <a:alpha val="43137"/>
                  </a:srgbClr>
                </a:outerShdw>
              </a:effectLst>
              <a:latin typeface="Arial Narrow" panose="020B0606020202030204" pitchFamily="34" charset="0"/>
            </a:rPr>
            <a:t>Protocolos Técnicos </a:t>
          </a:r>
          <a:endParaRPr lang="es-MX" sz="1800" kern="1200" dirty="0">
            <a:solidFill>
              <a:srgbClr val="006600"/>
            </a:solidFill>
            <a:effectLst>
              <a:outerShdw blurRad="38100" dist="38100" dir="2700000" algn="tl">
                <a:srgbClr val="000000">
                  <a:alpha val="43137"/>
                </a:srgbClr>
              </a:outerShdw>
            </a:effectLst>
            <a:latin typeface="Arial Narrow" panose="020B0606020202030204" pitchFamily="34" charset="0"/>
          </a:endParaRPr>
        </a:p>
      </dsp:txBody>
      <dsp:txXfrm>
        <a:off x="1105063" y="258017"/>
        <a:ext cx="1245818" cy="12458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61D84-77CF-499B-A1E5-6315F6288087}">
      <dsp:nvSpPr>
        <dsp:cNvPr id="0" name=""/>
        <dsp:cNvSpPr/>
      </dsp:nvSpPr>
      <dsp:spPr>
        <a:xfrm>
          <a:off x="-5048052" y="-768293"/>
          <a:ext cx="5972016" cy="5972016"/>
        </a:xfrm>
        <a:prstGeom prst="blockArc">
          <a:avLst>
            <a:gd name="adj1" fmla="val 18900000"/>
            <a:gd name="adj2" fmla="val 2700000"/>
            <a:gd name="adj3" fmla="val 36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4B57D0-E44A-4940-BACF-DA49CA63A045}">
      <dsp:nvSpPr>
        <dsp:cNvPr id="0" name=""/>
        <dsp:cNvSpPr/>
      </dsp:nvSpPr>
      <dsp:spPr>
        <a:xfrm>
          <a:off x="500065" y="343008"/>
          <a:ext cx="6167680" cy="68234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1612" tIns="40640" rIns="40640" bIns="40640" numCol="1" spcCol="1270" anchor="ctr" anchorCtr="0">
          <a:noAutofit/>
        </a:bodyPr>
        <a:lstStyle/>
        <a:p>
          <a:pPr lvl="0" algn="l"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Evaluación de la infraestructura disponible para la atención de la Condición del Espectro Autista.</a:t>
          </a:r>
          <a:endParaRPr lang="es-MX" sz="1600" b="1" kern="1200" dirty="0">
            <a:effectLst>
              <a:outerShdw blurRad="38100" dist="38100" dir="2700000" algn="tl">
                <a:srgbClr val="000000">
                  <a:alpha val="43137"/>
                </a:srgbClr>
              </a:outerShdw>
            </a:effectLst>
          </a:endParaRPr>
        </a:p>
      </dsp:txBody>
      <dsp:txXfrm>
        <a:off x="500065" y="343008"/>
        <a:ext cx="6167680" cy="682346"/>
      </dsp:txXfrm>
    </dsp:sp>
    <dsp:sp modelId="{8B77D06B-4DA7-437D-9B9F-97B5E1AB1587}">
      <dsp:nvSpPr>
        <dsp:cNvPr id="0" name=""/>
        <dsp:cNvSpPr/>
      </dsp:nvSpPr>
      <dsp:spPr>
        <a:xfrm>
          <a:off x="0" y="80782"/>
          <a:ext cx="852932" cy="852932"/>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F17571-F2FB-4976-807D-F6A9D5340394}">
      <dsp:nvSpPr>
        <dsp:cNvPr id="0" name=""/>
        <dsp:cNvSpPr/>
      </dsp:nvSpPr>
      <dsp:spPr>
        <a:xfrm>
          <a:off x="859075" y="1364692"/>
          <a:ext cx="5776475" cy="68234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1612" tIns="40640" rIns="40640" bIns="40640" numCol="1" spcCol="1270" anchor="ctr" anchorCtr="0">
          <a:noAutofit/>
        </a:bodyPr>
        <a:lstStyle/>
        <a:p>
          <a:pPr lvl="0" algn="l" defTabSz="711200">
            <a:lnSpc>
              <a:spcPct val="90000"/>
            </a:lnSpc>
            <a:spcBef>
              <a:spcPct val="0"/>
            </a:spcBef>
            <a:spcAft>
              <a:spcPct val="35000"/>
            </a:spcAft>
          </a:pPr>
          <a:r>
            <a:rPr lang="es-MX" sz="1600" b="1" kern="1200"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Trayectorias de búsqueda de atención y demora diagnóstica en la Condición del Espectro Autista.</a:t>
          </a:r>
          <a:endParaRPr lang="es-MX" sz="16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dsp:txBody>
      <dsp:txXfrm>
        <a:off x="859075" y="1364692"/>
        <a:ext cx="5776475" cy="682346"/>
      </dsp:txXfrm>
    </dsp:sp>
    <dsp:sp modelId="{F0649F96-842B-43D1-9E05-7A9F506EB56B}">
      <dsp:nvSpPr>
        <dsp:cNvPr id="0" name=""/>
        <dsp:cNvSpPr/>
      </dsp:nvSpPr>
      <dsp:spPr>
        <a:xfrm>
          <a:off x="359486" y="1298675"/>
          <a:ext cx="852932" cy="852932"/>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CD38E-0786-4414-B62D-4FBC15C7EE61}">
      <dsp:nvSpPr>
        <dsp:cNvPr id="0" name=""/>
        <dsp:cNvSpPr/>
      </dsp:nvSpPr>
      <dsp:spPr>
        <a:xfrm>
          <a:off x="792096" y="2242606"/>
          <a:ext cx="5910432" cy="97391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1612" tIns="40640" rIns="40640" bIns="40640" numCol="1" spcCol="1270" anchor="ctr" anchorCtr="0">
          <a:noAutofit/>
        </a:bodyPr>
        <a:lstStyle/>
        <a:p>
          <a:pPr lvl="0" algn="just" defTabSz="711200">
            <a:lnSpc>
              <a:spcPct val="90000"/>
            </a:lnSpc>
            <a:spcBef>
              <a:spcPct val="0"/>
            </a:spcBef>
            <a:spcAft>
              <a:spcPct val="35000"/>
            </a:spcAft>
          </a:pPr>
          <a:r>
            <a:rPr lang="es-MX" sz="1600" b="1" kern="1200"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Estudio cualitativo sobre los recursos y estrategias utilizadas en poblaciones rurales ante la presencia de la Condición del Espectro Autista.</a:t>
          </a:r>
          <a:endParaRPr lang="es-MX" sz="1600" b="1" kern="1200" dirty="0">
            <a:effectLst>
              <a:outerShdw blurRad="38100" dist="38100" dir="2700000" algn="tl">
                <a:srgbClr val="000000">
                  <a:alpha val="43137"/>
                </a:srgbClr>
              </a:outerShdw>
            </a:effectLst>
          </a:endParaRPr>
        </a:p>
      </dsp:txBody>
      <dsp:txXfrm>
        <a:off x="792096" y="2242606"/>
        <a:ext cx="5910432" cy="973913"/>
      </dsp:txXfrm>
    </dsp:sp>
    <dsp:sp modelId="{FF911856-0B9E-4F2A-B6BF-B812804669D1}">
      <dsp:nvSpPr>
        <dsp:cNvPr id="0" name=""/>
        <dsp:cNvSpPr/>
      </dsp:nvSpPr>
      <dsp:spPr>
        <a:xfrm>
          <a:off x="432608" y="2303096"/>
          <a:ext cx="852932" cy="852932"/>
        </a:xfrm>
        <a:prstGeom prst="ellipse">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831E39-53E5-4A51-90C6-EB45FCBE5B17}">
      <dsp:nvSpPr>
        <dsp:cNvPr id="0" name=""/>
        <dsp:cNvSpPr/>
      </dsp:nvSpPr>
      <dsp:spPr>
        <a:xfrm>
          <a:off x="467870" y="3412086"/>
          <a:ext cx="6167680" cy="68234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1612" tIns="40640" rIns="40640" bIns="40640" numCol="1" spcCol="1270" anchor="ctr" anchorCtr="0">
          <a:noAutofit/>
        </a:bodyPr>
        <a:lstStyle/>
        <a:p>
          <a:pPr lvl="0" algn="just" defTabSz="711200">
            <a:lnSpc>
              <a:spcPct val="90000"/>
            </a:lnSpc>
            <a:spcBef>
              <a:spcPct val="0"/>
            </a:spcBef>
            <a:spcAft>
              <a:spcPct val="35000"/>
            </a:spcAft>
          </a:pPr>
          <a:r>
            <a:rPr lang="es-MX" sz="1600" b="1" kern="1200" dirty="0" smtClean="0">
              <a:solidFill>
                <a:schemeClr val="bg1"/>
              </a:solidFill>
              <a:effectLst>
                <a:outerShdw blurRad="38100" dist="38100" dir="2700000" algn="tl">
                  <a:srgbClr val="000000">
                    <a:alpha val="43137"/>
                  </a:srgbClr>
                </a:outerShdw>
              </a:effectLst>
              <a:latin typeface="Arial Narrow" panose="020B0606020202030204" pitchFamily="34" charset="0"/>
            </a:rPr>
            <a:t>Capacitación: “Instrumento de tamizaje y diagnóstico para la atención de la Condición del Espectro Autista”.</a:t>
          </a:r>
          <a:endParaRPr lang="es-MX" sz="1600" b="1" kern="1200" dirty="0">
            <a:solidFill>
              <a:schemeClr val="bg1"/>
            </a:solidFill>
            <a:effectLst>
              <a:outerShdw blurRad="38100" dist="38100" dir="2700000" algn="tl">
                <a:srgbClr val="000000">
                  <a:alpha val="43137"/>
                </a:srgbClr>
              </a:outerShdw>
            </a:effectLst>
            <a:latin typeface="Arial Narrow" panose="020B0606020202030204" pitchFamily="34" charset="0"/>
          </a:endParaRPr>
        </a:p>
      </dsp:txBody>
      <dsp:txXfrm>
        <a:off x="467870" y="3412086"/>
        <a:ext cx="6167680" cy="682346"/>
      </dsp:txXfrm>
    </dsp:sp>
    <dsp:sp modelId="{570385B4-E113-45A4-8086-8CF0D9D68998}">
      <dsp:nvSpPr>
        <dsp:cNvPr id="0" name=""/>
        <dsp:cNvSpPr/>
      </dsp:nvSpPr>
      <dsp:spPr>
        <a:xfrm>
          <a:off x="41403" y="3326793"/>
          <a:ext cx="852932" cy="852932"/>
        </a:xfrm>
        <a:prstGeom prst="ellipse">
          <a:avLst/>
        </a:prstGeom>
        <a:blipFill rotWithShape="0">
          <a:blip xmlns:r="http://schemas.openxmlformats.org/officeDocument/2006/relationships" r:embed="rId4"/>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46E10-8EC5-4734-84DB-3A4A9874C541}">
      <dsp:nvSpPr>
        <dsp:cNvPr id="0" name=""/>
        <dsp:cNvSpPr/>
      </dsp:nvSpPr>
      <dsp:spPr>
        <a:xfrm rot="5400000">
          <a:off x="-222646" y="223826"/>
          <a:ext cx="1484312" cy="103901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b="1" kern="1200" dirty="0" smtClean="0">
              <a:solidFill>
                <a:srgbClr val="C00000"/>
              </a:solidFill>
              <a:latin typeface="Arial Narrow" panose="020B0606020202030204" pitchFamily="34" charset="0"/>
            </a:rPr>
            <a:t>587</a:t>
          </a:r>
          <a:endParaRPr lang="es-ES" sz="3000" b="1" kern="1200" dirty="0">
            <a:solidFill>
              <a:srgbClr val="C00000"/>
            </a:solidFill>
            <a:latin typeface="Arial Narrow" panose="020B0606020202030204" pitchFamily="34" charset="0"/>
          </a:endParaRPr>
        </a:p>
      </dsp:txBody>
      <dsp:txXfrm rot="-5400000">
        <a:off x="1" y="520688"/>
        <a:ext cx="1039018" cy="445294"/>
      </dsp:txXfrm>
    </dsp:sp>
    <dsp:sp modelId="{71905204-17BB-47C4-86AE-7CEE8FD53595}">
      <dsp:nvSpPr>
        <dsp:cNvPr id="0" name=""/>
        <dsp:cNvSpPr/>
      </dsp:nvSpPr>
      <dsp:spPr>
        <a:xfrm rot="5400000">
          <a:off x="3018971" y="-1978773"/>
          <a:ext cx="964803" cy="492470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smtClean="0">
              <a:solidFill>
                <a:srgbClr val="C00000"/>
              </a:solidFill>
              <a:latin typeface="Arial Narrow" panose="020B0606020202030204" pitchFamily="34" charset="0"/>
            </a:rPr>
            <a:t>Profesionales capacitados como docentes </a:t>
          </a:r>
          <a:r>
            <a:rPr lang="es-ES" sz="1600" kern="1200" dirty="0" smtClean="0">
              <a:latin typeface="Arial Narrow" panose="020B0606020202030204" pitchFamily="34" charset="0"/>
            </a:rPr>
            <a:t>para apoyar al Primer Nivel de Atención. </a:t>
          </a:r>
          <a:br>
            <a:rPr lang="es-ES" sz="1600" kern="1200" dirty="0" smtClean="0">
              <a:latin typeface="Arial Narrow" panose="020B0606020202030204" pitchFamily="34" charset="0"/>
            </a:rPr>
          </a:br>
          <a:r>
            <a:rPr lang="es-ES" sz="1600" kern="1200" dirty="0" smtClean="0">
              <a:latin typeface="Arial Narrow" panose="020B0606020202030204" pitchFamily="34" charset="0"/>
            </a:rPr>
            <a:t>(Veracruz, Guanajuato, Aguascalientes, Oaxaca, CDMX, Chiapas, Nayarit, Nuevo León)</a:t>
          </a:r>
          <a:endParaRPr lang="es-ES" sz="1600" kern="1200" dirty="0">
            <a:latin typeface="Arial Narrow" panose="020B0606020202030204" pitchFamily="34" charset="0"/>
          </a:endParaRPr>
        </a:p>
      </dsp:txBody>
      <dsp:txXfrm rot="-5400000">
        <a:off x="1039018" y="48278"/>
        <a:ext cx="4877611" cy="870607"/>
      </dsp:txXfrm>
    </dsp:sp>
    <dsp:sp modelId="{CCC40C1A-AE49-4D10-BD2F-46AA44E928DE}">
      <dsp:nvSpPr>
        <dsp:cNvPr id="0" name=""/>
        <dsp:cNvSpPr/>
      </dsp:nvSpPr>
      <dsp:spPr>
        <a:xfrm rot="5400000">
          <a:off x="-222646" y="1512490"/>
          <a:ext cx="1484312" cy="1039018"/>
        </a:xfrm>
        <a:prstGeom prst="chevron">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b="1" kern="1200" dirty="0" smtClean="0">
              <a:solidFill>
                <a:srgbClr val="C00000"/>
              </a:solidFill>
              <a:latin typeface="Arial Narrow" panose="020B0606020202030204" pitchFamily="34" charset="0"/>
            </a:rPr>
            <a:t>2,323</a:t>
          </a:r>
          <a:endParaRPr lang="es-ES" sz="3000" b="1" kern="1200" dirty="0">
            <a:solidFill>
              <a:srgbClr val="C00000"/>
            </a:solidFill>
            <a:latin typeface="Arial Narrow" panose="020B0606020202030204" pitchFamily="34" charset="0"/>
          </a:endParaRPr>
        </a:p>
      </dsp:txBody>
      <dsp:txXfrm rot="-5400000">
        <a:off x="1" y="1809352"/>
        <a:ext cx="1039018" cy="445294"/>
      </dsp:txXfrm>
    </dsp:sp>
    <dsp:sp modelId="{EE92090B-CE64-4F3E-82E0-D2E7E8FA3DE9}">
      <dsp:nvSpPr>
        <dsp:cNvPr id="0" name=""/>
        <dsp:cNvSpPr/>
      </dsp:nvSpPr>
      <dsp:spPr>
        <a:xfrm rot="5400000">
          <a:off x="3018971" y="-690109"/>
          <a:ext cx="964803" cy="4924709"/>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smtClean="0">
              <a:solidFill>
                <a:srgbClr val="C00000"/>
              </a:solidFill>
              <a:latin typeface="Arial Narrow" panose="020B0606020202030204" pitchFamily="34" charset="0"/>
            </a:rPr>
            <a:t>Profesionales del Primer Nivel de Atención Capacitados</a:t>
          </a:r>
          <a:r>
            <a:rPr lang="es-ES" sz="1600" kern="1200" dirty="0" smtClean="0">
              <a:latin typeface="Arial Narrow" panose="020B0606020202030204" pitchFamily="34" charset="0"/>
            </a:rPr>
            <a:t>: Médicos, Enfermeras, Trabajadoras Sociales, Psicólogos, Odontólogos y Nutriólogos.</a:t>
          </a:r>
          <a:endParaRPr lang="es-ES" sz="1600" kern="1200" dirty="0">
            <a:latin typeface="Arial Narrow" panose="020B0606020202030204" pitchFamily="34" charset="0"/>
          </a:endParaRPr>
        </a:p>
      </dsp:txBody>
      <dsp:txXfrm rot="-5400000">
        <a:off x="1039018" y="1336942"/>
        <a:ext cx="4877611" cy="870607"/>
      </dsp:txXfrm>
    </dsp:sp>
    <dsp:sp modelId="{516CBA8B-C59E-4638-962A-341783E826A5}">
      <dsp:nvSpPr>
        <dsp:cNvPr id="0" name=""/>
        <dsp:cNvSpPr/>
      </dsp:nvSpPr>
      <dsp:spPr>
        <a:xfrm rot="5400000">
          <a:off x="-222646" y="2801154"/>
          <a:ext cx="1484312" cy="1039018"/>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b="1" kern="1200" dirty="0" smtClean="0">
              <a:latin typeface="Arial Narrow" panose="020B0606020202030204" pitchFamily="34" charset="0"/>
            </a:rPr>
            <a:t>3,618</a:t>
          </a:r>
          <a:endParaRPr lang="es-ES" sz="3000" b="1" kern="1200" dirty="0">
            <a:latin typeface="Arial Narrow" panose="020B0606020202030204" pitchFamily="34" charset="0"/>
          </a:endParaRPr>
        </a:p>
      </dsp:txBody>
      <dsp:txXfrm rot="-5400000">
        <a:off x="1" y="3098016"/>
        <a:ext cx="1039018" cy="445294"/>
      </dsp:txXfrm>
    </dsp:sp>
    <dsp:sp modelId="{A543C1E5-7CE2-42CE-8DB6-20A0A0C2142C}">
      <dsp:nvSpPr>
        <dsp:cNvPr id="0" name=""/>
        <dsp:cNvSpPr/>
      </dsp:nvSpPr>
      <dsp:spPr>
        <a:xfrm rot="5400000">
          <a:off x="3018971" y="598554"/>
          <a:ext cx="964803" cy="4924709"/>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smtClean="0">
              <a:solidFill>
                <a:srgbClr val="C00000"/>
              </a:solidFill>
              <a:latin typeface="Arial Narrow" panose="020B0606020202030204" pitchFamily="34" charset="0"/>
            </a:rPr>
            <a:t>17 Foros en 17 Estados</a:t>
          </a:r>
          <a:r>
            <a:rPr lang="es-ES" sz="1600" kern="1200" dirty="0" smtClean="0">
              <a:latin typeface="Arial Narrow" panose="020B0606020202030204" pitchFamily="34" charset="0"/>
            </a:rPr>
            <a:t>: </a:t>
          </a:r>
          <a:br>
            <a:rPr lang="es-ES" sz="1600" kern="1200" dirty="0" smtClean="0">
              <a:latin typeface="Arial Narrow" panose="020B0606020202030204" pitchFamily="34" charset="0"/>
            </a:rPr>
          </a:br>
          <a:r>
            <a:rPr lang="es-ES" sz="1600" kern="1200" dirty="0" smtClean="0">
              <a:latin typeface="Arial Narrow" panose="020B0606020202030204" pitchFamily="34" charset="0"/>
            </a:rPr>
            <a:t>CSG, Cofepris, CNPSS, INCAN, SS</a:t>
          </a:r>
          <a:endParaRPr lang="es-ES" sz="1600" kern="1200" dirty="0">
            <a:latin typeface="Arial Narrow" panose="020B0606020202030204" pitchFamily="34" charset="0"/>
          </a:endParaRPr>
        </a:p>
      </dsp:txBody>
      <dsp:txXfrm rot="-5400000">
        <a:off x="1039018" y="2625605"/>
        <a:ext cx="4877611" cy="87060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D9A7-86A3-4F68-96DD-0392FB3E688D}" type="datetimeFigureOut">
              <a:rPr lang="es-MX" smtClean="0"/>
              <a:t>07/02/2017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51C3A-1C29-4CFE-BBC7-FECEB8486275}" type="slidenum">
              <a:rPr lang="es-MX" smtClean="0"/>
              <a:t>‹Nº›</a:t>
            </a:fld>
            <a:endParaRPr lang="es-MX"/>
          </a:p>
        </p:txBody>
      </p:sp>
    </p:spTree>
    <p:extLst>
      <p:ext uri="{BB962C8B-B14F-4D97-AF65-F5344CB8AC3E}">
        <p14:creationId xmlns:p14="http://schemas.microsoft.com/office/powerpoint/2010/main" val="228695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144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ACFBB-5D7C-4097-BAD9-4B614265B86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88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En</a:t>
            </a:r>
            <a:r>
              <a:rPr lang="es-MX" sz="1200" baseline="0" dirty="0" smtClean="0">
                <a:latin typeface="Arial" panose="020B0604020202020204" pitchFamily="34" charset="0"/>
                <a:cs typeface="Arial" panose="020B0604020202020204" pitchFamily="34" charset="0"/>
              </a:rPr>
              <a:t> México, e</a:t>
            </a:r>
            <a:r>
              <a:rPr lang="es-MX" sz="1200" dirty="0" smtClean="0">
                <a:latin typeface="Arial" panose="020B0604020202020204" pitchFamily="34" charset="0"/>
                <a:cs typeface="Arial" panose="020B0604020202020204" pitchFamily="34" charset="0"/>
              </a:rPr>
              <a:t>l Consejo de Salubridad General</a:t>
            </a:r>
            <a:r>
              <a:rPr lang="es-MX" sz="1200" baseline="0" dirty="0" smtClean="0">
                <a:latin typeface="Arial" panose="020B0604020202020204" pitchFamily="34" charset="0"/>
                <a:cs typeface="Arial" panose="020B0604020202020204" pitchFamily="34" charset="0"/>
              </a:rPr>
              <a:t> </a:t>
            </a:r>
            <a:r>
              <a:rPr lang="es-MX" sz="1200" dirty="0" smtClean="0">
                <a:latin typeface="Arial" panose="020B0604020202020204" pitchFamily="34" charset="0"/>
                <a:cs typeface="Arial" panose="020B0604020202020204" pitchFamily="34" charset="0"/>
              </a:rPr>
              <a:t>es el organismo con la ascendencia más </a:t>
            </a:r>
            <a:r>
              <a:rPr lang="es-MX" sz="1200" dirty="0" err="1" smtClean="0">
                <a:latin typeface="Arial" panose="020B0604020202020204" pitchFamily="34" charset="0"/>
                <a:cs typeface="Arial" panose="020B0604020202020204" pitchFamily="34" charset="0"/>
              </a:rPr>
              <a:t>antigüa</a:t>
            </a:r>
            <a:r>
              <a:rPr lang="es-MX" sz="1200" baseline="0" dirty="0" smtClean="0">
                <a:latin typeface="Arial" panose="020B0604020202020204" pitchFamily="34" charset="0"/>
                <a:cs typeface="Arial" panose="020B0604020202020204" pitchFamily="34" charset="0"/>
              </a:rPr>
              <a:t> en el campo de la salud pública, cuyos antecedentes datan desde 1527, en donde </a:t>
            </a:r>
            <a:r>
              <a:rPr lang="es-MX" sz="1200" b="1" baseline="0" dirty="0" smtClean="0">
                <a:latin typeface="Arial" panose="020B0604020202020204" pitchFamily="34" charset="0"/>
                <a:cs typeface="Arial" panose="020B0604020202020204" pitchFamily="34" charset="0"/>
              </a:rPr>
              <a:t>el Protomedicato  </a:t>
            </a:r>
            <a:r>
              <a:rPr lang="es-MX" sz="1200" baseline="0" dirty="0" smtClean="0">
                <a:latin typeface="Arial" panose="020B0604020202020204" pitchFamily="34" charset="0"/>
                <a:cs typeface="Arial" panose="020B0604020202020204" pitchFamily="34" charset="0"/>
              </a:rPr>
              <a:t>se conformó como un cuerpo técnico encargado de  </a:t>
            </a:r>
            <a:r>
              <a:rPr lang="es-ES" sz="1200" dirty="0" smtClean="0">
                <a:latin typeface="Arial" panose="020B0604020202020204" pitchFamily="34" charset="0"/>
                <a:cs typeface="Arial" panose="020B0604020202020204" pitchFamily="34" charset="0"/>
              </a:rPr>
              <a:t>vigilar el ejercicio de las profesiones sanitarias;</a:t>
            </a:r>
            <a:r>
              <a:rPr lang="es-ES" sz="1200" baseline="0" dirty="0" smtClean="0">
                <a:latin typeface="Arial" panose="020B0604020202020204" pitchFamily="34" charset="0"/>
                <a:cs typeface="Arial" panose="020B0604020202020204" pitchFamily="34" charset="0"/>
              </a:rPr>
              <a:t> siendo hasta 1841 cuando se designó como </a:t>
            </a:r>
            <a:r>
              <a:rPr lang="es-ES" sz="1200" b="1" baseline="0" dirty="0" smtClean="0">
                <a:latin typeface="Arial" panose="020B0604020202020204" pitchFamily="34" charset="0"/>
                <a:cs typeface="Arial" panose="020B0604020202020204" pitchFamily="34" charset="0"/>
              </a:rPr>
              <a:t>Consejo Superior de Salubridad</a:t>
            </a:r>
            <a:r>
              <a:rPr lang="es-ES" sz="1200" baseline="0" dirty="0" smtClean="0">
                <a:latin typeface="Arial" panose="020B0604020202020204" pitchFamily="34" charset="0"/>
                <a:cs typeface="Arial" panose="020B0604020202020204" pitchFamily="34" charset="0"/>
              </a:rPr>
              <a:t> y en el </a:t>
            </a:r>
            <a:r>
              <a:rPr lang="es-ES" sz="1200" b="1" baseline="0" dirty="0" smtClean="0">
                <a:latin typeface="Arial" panose="020B0604020202020204" pitchFamily="34" charset="0"/>
                <a:cs typeface="Arial" panose="020B0604020202020204" pitchFamily="34" charset="0"/>
              </a:rPr>
              <a:t>Congreso Constituyente de 1917 </a:t>
            </a:r>
            <a:r>
              <a:rPr lang="es-ES" sz="1200" baseline="0" dirty="0" smtClean="0">
                <a:latin typeface="Arial" panose="020B0604020202020204" pitchFamily="34" charset="0"/>
                <a:cs typeface="Arial" panose="020B0604020202020204" pitchFamily="34" charset="0"/>
              </a:rPr>
              <a:t>como </a:t>
            </a:r>
            <a:r>
              <a:rPr lang="es-ES" sz="1200" b="0" baseline="0" dirty="0" smtClean="0">
                <a:latin typeface="Arial" panose="020B0604020202020204" pitchFamily="34" charset="0"/>
                <a:cs typeface="Arial" panose="020B0604020202020204" pitchFamily="34" charset="0"/>
              </a:rPr>
              <a:t>Consejo de Salubridad General, con dependencia directa de la Presidencia de la República, sin intervención de ninguna secretaría de estado y cuyas disposiciones serán obligatorias en todo el país.</a:t>
            </a:r>
          </a:p>
          <a:p>
            <a:pPr marL="0" marR="0" indent="0" algn="l" defTabSz="914400" rtl="0" eaLnBrk="1" fontAlgn="auto" latinLnBrk="0" hangingPunct="1">
              <a:lnSpc>
                <a:spcPct val="150000"/>
              </a:lnSpc>
              <a:spcBef>
                <a:spcPts val="0"/>
              </a:spcBef>
              <a:spcAft>
                <a:spcPts val="0"/>
              </a:spcAft>
              <a:buClrTx/>
              <a:buSzTx/>
              <a:buFontTx/>
              <a:buNone/>
              <a:tabLst/>
              <a:defRPr/>
            </a:pPr>
            <a:r>
              <a:rPr lang="es-ES" sz="1200" b="0" baseline="0" dirty="0" smtClean="0">
                <a:latin typeface="Arial" panose="020B0604020202020204" pitchFamily="34" charset="0"/>
                <a:cs typeface="Arial" panose="020B0604020202020204" pitchFamily="34" charset="0"/>
              </a:rPr>
              <a:t> </a:t>
            </a:r>
            <a:endParaRPr lang="es-MX" sz="1200" b="0"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6B2A1C8A-FA54-4931-9469-8269E24623AE}" type="slidenum">
              <a:rPr lang="es-MX" smtClean="0"/>
              <a:t>10</a:t>
            </a:fld>
            <a:endParaRPr lang="es-MX"/>
          </a:p>
        </p:txBody>
      </p:sp>
    </p:spTree>
    <p:extLst>
      <p:ext uri="{BB962C8B-B14F-4D97-AF65-F5344CB8AC3E}">
        <p14:creationId xmlns:p14="http://schemas.microsoft.com/office/powerpoint/2010/main" val="136937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smtClean="0"/>
          </a:p>
        </p:txBody>
      </p:sp>
      <p:sp>
        <p:nvSpPr>
          <p:cNvPr id="4" name="Marcador de número de diapositiva 3"/>
          <p:cNvSpPr>
            <a:spLocks noGrp="1"/>
          </p:cNvSpPr>
          <p:nvPr>
            <p:ph type="sldNum" sz="quarter" idx="10"/>
          </p:nvPr>
        </p:nvSpPr>
        <p:spPr/>
        <p:txBody>
          <a:bodyPr/>
          <a:lstStyle/>
          <a:p>
            <a:fld id="{116E1A83-9C85-413E-9AF3-C7E7296C37E6}" type="slidenum">
              <a:rPr lang="es-MX" smtClean="0"/>
              <a:t>14</a:t>
            </a:fld>
            <a:endParaRPr lang="es-MX"/>
          </a:p>
        </p:txBody>
      </p:sp>
    </p:spTree>
    <p:extLst>
      <p:ext uri="{BB962C8B-B14F-4D97-AF65-F5344CB8AC3E}">
        <p14:creationId xmlns:p14="http://schemas.microsoft.com/office/powerpoint/2010/main" val="248368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400" dirty="0" smtClean="0"/>
              <a:t>Como autoridad sanitaria,</a:t>
            </a:r>
            <a:r>
              <a:rPr lang="es-MX" sz="1400" baseline="0" dirty="0" smtClean="0"/>
              <a:t> p</a:t>
            </a:r>
            <a:r>
              <a:rPr lang="es-MX" sz="1400" dirty="0" smtClean="0"/>
              <a:t>ara quien no está familiarizado con el Consejo de Salubridad General, quiero destacar que en México, es el organismo con la ascendencia más </a:t>
            </a:r>
            <a:r>
              <a:rPr lang="es-MX" sz="1400" dirty="0" err="1" smtClean="0"/>
              <a:t>antigüa</a:t>
            </a:r>
            <a:r>
              <a:rPr lang="es-MX" sz="1400" dirty="0" smtClean="0"/>
              <a:t> en el campo de la salud pública, instituido con base en  el </a:t>
            </a:r>
            <a:r>
              <a:rPr lang="es-MX" sz="1400" b="1" dirty="0" smtClean="0"/>
              <a:t>Artículo 73 Fracción XVI de la Constitución Política de los Estados Unidos Mexicanos</a:t>
            </a:r>
            <a:r>
              <a:rPr lang="es-MX" sz="1400" dirty="0" smtClean="0"/>
              <a:t>, que especifica:  “</a:t>
            </a:r>
            <a:r>
              <a:rPr lang="es-MX" sz="1400" b="1" dirty="0" smtClean="0"/>
              <a:t>El Consejo de Salubridad General dependerá directamente del Presidente de la República, sin intervención de ninguna Secretaría de Estado, y sus disposiciones generales serán obligatorias en el país”</a:t>
            </a:r>
            <a:r>
              <a:rPr lang="es-MX" sz="1400" dirty="0" smtClean="0"/>
              <a:t>. Y como</a:t>
            </a:r>
            <a:r>
              <a:rPr lang="es-MX" sz="1400" baseline="0" dirty="0" smtClean="0"/>
              <a:t> pueden apreciar, está constituido por ocho secretarías de estado incluyendo a la Secretaría de Salud, las direcciones generales de tres instituciones públicas más relevantes del país (IMSS, ISSSTE y DIF), las Academias Nacionales de Medicina y Cirugía y la rectoría de la UNAM.  </a:t>
            </a:r>
          </a:p>
          <a:p>
            <a:endParaRPr lang="es-MX" sz="1400" baseline="0" dirty="0" smtClean="0"/>
          </a:p>
          <a:p>
            <a:r>
              <a:rPr lang="es-MX" sz="1400" baseline="0" dirty="0" smtClean="0"/>
              <a:t>Sin omitir que en cada sesión acuden invitados especiales del sector salud, académico y empresarial.</a:t>
            </a:r>
            <a:endParaRPr lang="es-MX" sz="1400" dirty="0"/>
          </a:p>
        </p:txBody>
      </p:sp>
      <p:sp>
        <p:nvSpPr>
          <p:cNvPr id="4" name="Marcador de número de diapositiva 3"/>
          <p:cNvSpPr>
            <a:spLocks noGrp="1"/>
          </p:cNvSpPr>
          <p:nvPr>
            <p:ph type="sldNum" sz="quarter" idx="10"/>
          </p:nvPr>
        </p:nvSpPr>
        <p:spPr/>
        <p:txBody>
          <a:bodyPr/>
          <a:lstStyle/>
          <a:p>
            <a:fld id="{EC739D86-AE58-4148-AF66-A75B181F7F38}" type="slidenum">
              <a:rPr lang="es-MX" smtClean="0"/>
              <a:t>16</a:t>
            </a:fld>
            <a:endParaRPr lang="es-MX"/>
          </a:p>
        </p:txBody>
      </p:sp>
    </p:spTree>
    <p:extLst>
      <p:ext uri="{BB962C8B-B14F-4D97-AF65-F5344CB8AC3E}">
        <p14:creationId xmlns:p14="http://schemas.microsoft.com/office/powerpoint/2010/main" val="107114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793875" y="1162050"/>
            <a:ext cx="3802063" cy="2852738"/>
          </a:xfrm>
        </p:spPr>
      </p:sp>
      <p:sp>
        <p:nvSpPr>
          <p:cNvPr id="3" name="2 Marcador de notas"/>
          <p:cNvSpPr>
            <a:spLocks noGrp="1"/>
          </p:cNvSpPr>
          <p:nvPr>
            <p:ph type="body" idx="1"/>
          </p:nvPr>
        </p:nvSpPr>
        <p:spPr>
          <a:xfrm>
            <a:off x="770488" y="4014167"/>
            <a:ext cx="5608320" cy="4157559"/>
          </a:xfrm>
        </p:spPr>
        <p:txBody>
          <a:bodyPr/>
          <a:lstStyle/>
          <a:p>
            <a:r>
              <a:rPr lang="es-MX" sz="1400" dirty="0" smtClean="0"/>
              <a:t>Estos últimos vocales, </a:t>
            </a:r>
            <a:r>
              <a:rPr lang="es-MX" sz="1400" baseline="0" dirty="0" smtClean="0"/>
              <a:t>representan a:</a:t>
            </a:r>
          </a:p>
          <a:p>
            <a:pPr marL="177845" indent="-177845">
              <a:buFont typeface="Arial" pitchFamily="34" charset="0"/>
              <a:buChar char="•"/>
            </a:pPr>
            <a:r>
              <a:rPr lang="es-MX" sz="1400" b="1" baseline="0" dirty="0" smtClean="0"/>
              <a:t>Las Secretarias de Salud del país</a:t>
            </a:r>
            <a:r>
              <a:rPr lang="es-MX" sz="1400" baseline="0" dirty="0" smtClean="0"/>
              <a:t>, mediante cuatro Secretarios de Salud como representantes regionales además del Secretario de Salud del Distrito Federal.</a:t>
            </a:r>
          </a:p>
          <a:p>
            <a:pPr marL="177845" indent="-177845">
              <a:buFont typeface="Arial" pitchFamily="34" charset="0"/>
              <a:buChar char="•"/>
            </a:pPr>
            <a:r>
              <a:rPr lang="es-MX" sz="1400" b="1" baseline="0" dirty="0" smtClean="0"/>
              <a:t>Diversas instituciones  de salud </a:t>
            </a:r>
            <a:r>
              <a:rPr lang="es-MX" sz="1400" baseline="0" dirty="0" smtClean="0"/>
              <a:t>como la Secretaría de la Defensa Nacional, la Secretaría de Marina, Petróleos Mexicanos y los Hospitales Privados. </a:t>
            </a:r>
          </a:p>
          <a:p>
            <a:pPr marL="177845" indent="-177845">
              <a:buFont typeface="Arial" pitchFamily="34" charset="0"/>
              <a:buChar char="•"/>
            </a:pPr>
            <a:r>
              <a:rPr lang="es-MX" sz="1400" b="1" baseline="0" dirty="0" smtClean="0"/>
              <a:t>Instituciones Científicas y Tecnológicas</a:t>
            </a:r>
            <a:r>
              <a:rPr lang="es-MX" sz="1400" baseline="0" dirty="0" smtClean="0"/>
              <a:t>, como la Fundación  Mexicana para la Salud y el Consejo Nacional de Ciencia y Tecnología.</a:t>
            </a:r>
          </a:p>
          <a:p>
            <a:pPr marL="177845" indent="-177845">
              <a:buFont typeface="Arial" pitchFamily="34" charset="0"/>
              <a:buChar char="•"/>
            </a:pPr>
            <a:r>
              <a:rPr lang="es-MX" sz="1400" b="1" baseline="0" dirty="0" smtClean="0"/>
              <a:t>Instituciones Académicas </a:t>
            </a:r>
            <a:r>
              <a:rPr lang="es-MX" sz="1400" baseline="0" dirty="0" smtClean="0"/>
              <a:t>como: El Instituto Politécnico Nacional, la Academia Mexicana de Pediatría, la Sociedad Mexicana de Salud Pública, la Academia Nacional de Ciencias Farmacéuticas, el Colegio Médico de México, el Colegio Mexicano de Licenciados en Enfermería y la Asociación Nacional  de Universidades y Escuelas de Educación Superior.</a:t>
            </a:r>
          </a:p>
          <a:p>
            <a:pPr marL="177845" indent="-177845">
              <a:buFont typeface="Arial" pitchFamily="34" charset="0"/>
              <a:buChar char="•"/>
            </a:pPr>
            <a:r>
              <a:rPr lang="es-MX" sz="1400" b="1" baseline="0" dirty="0" smtClean="0"/>
              <a:t>Finalmente, representantes de  asociaciones  civiles o empresas </a:t>
            </a:r>
            <a:r>
              <a:rPr lang="es-MX" sz="1400" baseline="0" dirty="0" smtClean="0"/>
              <a:t>como el Consejo de Ética y Transparencia de la Industria Farmacéutica, la Cámara Nacional de la Industria de la Transformación; así como del Sistema Nacional de protección Civil.</a:t>
            </a:r>
          </a:p>
          <a:p>
            <a:pPr marL="177845" indent="-177845">
              <a:buFont typeface="Arial" pitchFamily="34" charset="0"/>
              <a:buChar char="•"/>
            </a:pPr>
            <a:endParaRPr lang="es-MX" sz="1400" baseline="0" dirty="0" smtClean="0"/>
          </a:p>
          <a:p>
            <a:endParaRPr lang="es-MX" sz="1400" dirty="0"/>
          </a:p>
        </p:txBody>
      </p:sp>
      <p:sp>
        <p:nvSpPr>
          <p:cNvPr id="4" name="3 Marcador de número de diapositiva"/>
          <p:cNvSpPr>
            <a:spLocks noGrp="1"/>
          </p:cNvSpPr>
          <p:nvPr>
            <p:ph type="sldNum" sz="quarter" idx="10"/>
          </p:nvPr>
        </p:nvSpPr>
        <p:spPr/>
        <p:txBody>
          <a:bodyPr/>
          <a:lstStyle/>
          <a:p>
            <a:fld id="{6B2A1C8A-FA54-4931-9469-8269E24623AE}" type="slidenum">
              <a:rPr lang="es-MX" smtClean="0"/>
              <a:t>17</a:t>
            </a:fld>
            <a:endParaRPr lang="es-MX"/>
          </a:p>
        </p:txBody>
      </p:sp>
    </p:spTree>
    <p:extLst>
      <p:ext uri="{BB962C8B-B14F-4D97-AF65-F5344CB8AC3E}">
        <p14:creationId xmlns:p14="http://schemas.microsoft.com/office/powerpoint/2010/main" val="285235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a:p>
            <a:endParaRPr lang="es-MX" dirty="0"/>
          </a:p>
        </p:txBody>
      </p:sp>
      <p:sp>
        <p:nvSpPr>
          <p:cNvPr id="4" name="Marcador de número de diapositiva 3"/>
          <p:cNvSpPr>
            <a:spLocks noGrp="1"/>
          </p:cNvSpPr>
          <p:nvPr>
            <p:ph type="sldNum" sz="quarter" idx="10"/>
          </p:nvPr>
        </p:nvSpPr>
        <p:spPr/>
        <p:txBody>
          <a:bodyPr/>
          <a:lstStyle/>
          <a:p>
            <a:pPr>
              <a:defRPr/>
            </a:pPr>
            <a:fld id="{5FF72820-0C6C-4EF1-A357-2C43D5CB1913}" type="slidenum">
              <a:rPr lang="es-MX" smtClean="0"/>
              <a:pPr>
                <a:defRPr/>
              </a:pPr>
              <a:t>19</a:t>
            </a:fld>
            <a:endParaRPr lang="es-MX"/>
          </a:p>
        </p:txBody>
      </p:sp>
    </p:spTree>
    <p:extLst>
      <p:ext uri="{BB962C8B-B14F-4D97-AF65-F5344CB8AC3E}">
        <p14:creationId xmlns:p14="http://schemas.microsoft.com/office/powerpoint/2010/main" val="103137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22264">
              <a:defRPr/>
            </a:pPr>
            <a:endParaRPr lang="es-MX" b="1" dirty="0" smtClean="0">
              <a:latin typeface="Arial" pitchFamily="34" charset="0"/>
              <a:cs typeface="Arial" pitchFamily="34" charset="0"/>
            </a:endParaRPr>
          </a:p>
          <a:p>
            <a:pPr defTabSz="922264">
              <a:defRPr/>
            </a:pPr>
            <a:endParaRPr lang="es-MX" b="1" dirty="0" smtClean="0">
              <a:latin typeface="Arial" pitchFamily="34" charset="0"/>
              <a:cs typeface="Arial" pitchFamily="34" charset="0"/>
            </a:endParaRPr>
          </a:p>
        </p:txBody>
      </p:sp>
      <p:sp>
        <p:nvSpPr>
          <p:cNvPr id="5" name="Marcador de número de diapositiva 4"/>
          <p:cNvSpPr>
            <a:spLocks noGrp="1"/>
          </p:cNvSpPr>
          <p:nvPr>
            <p:ph type="sldNum" sz="quarter" idx="10"/>
          </p:nvPr>
        </p:nvSpPr>
        <p:spPr/>
        <p:txBody>
          <a:bodyPr/>
          <a:lstStyle/>
          <a:p>
            <a:fld id="{641545A2-F953-4BD9-8CE1-DA5F884FFF4F}" type="slidenum">
              <a:rPr lang="es-MX" smtClean="0"/>
              <a:t>21</a:t>
            </a:fld>
            <a:endParaRPr lang="es-MX"/>
          </a:p>
        </p:txBody>
      </p:sp>
    </p:spTree>
    <p:extLst>
      <p:ext uri="{BB962C8B-B14F-4D97-AF65-F5344CB8AC3E}">
        <p14:creationId xmlns:p14="http://schemas.microsoft.com/office/powerpoint/2010/main" val="342923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3D66C1DB-24E6-4762-84FF-DB533FE7B6F9}" type="slidenum">
              <a:rPr lang="es-MX">
                <a:solidFill>
                  <a:prstClr val="black"/>
                </a:solidFill>
              </a:rPr>
              <a:pPr/>
              <a:t>29</a:t>
            </a:fld>
            <a:endParaRPr lang="es-MX">
              <a:solidFill>
                <a:prstClr val="black"/>
              </a:solidFill>
            </a:endParaRPr>
          </a:p>
        </p:txBody>
      </p:sp>
    </p:spTree>
    <p:extLst>
      <p:ext uri="{BB962C8B-B14F-4D97-AF65-F5344CB8AC3E}">
        <p14:creationId xmlns:p14="http://schemas.microsoft.com/office/powerpoint/2010/main" val="130633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86ACFBB-5D7C-4097-BAD9-4B614265B86E}" type="slidenum">
              <a:rPr lang="es-MX" smtClean="0">
                <a:solidFill>
                  <a:prstClr val="black"/>
                </a:solidFill>
              </a:rPr>
              <a:pPr/>
              <a:t>31</a:t>
            </a:fld>
            <a:endParaRPr lang="es-MX" dirty="0">
              <a:solidFill>
                <a:prstClr val="black"/>
              </a:solidFill>
            </a:endParaRPr>
          </a:p>
        </p:txBody>
      </p:sp>
    </p:spTree>
    <p:extLst>
      <p:ext uri="{BB962C8B-B14F-4D97-AF65-F5344CB8AC3E}">
        <p14:creationId xmlns:p14="http://schemas.microsoft.com/office/powerpoint/2010/main" val="222057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65659900-E6F9-4DDF-89C9-1E4B97021DA9}" type="datetimeFigureOut">
              <a:rPr lang="es-MX" smtClean="0"/>
              <a:t>07/02/2017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B38015-A026-47C6-B5BC-03E037898E1E}" type="slidenum">
              <a:rPr lang="es-MX" smtClean="0"/>
              <a:t>‹Nº›</a:t>
            </a:fld>
            <a:endParaRPr lang="es-MX"/>
          </a:p>
        </p:txBody>
      </p:sp>
    </p:spTree>
    <p:extLst>
      <p:ext uri="{BB962C8B-B14F-4D97-AF65-F5344CB8AC3E}">
        <p14:creationId xmlns:p14="http://schemas.microsoft.com/office/powerpoint/2010/main" val="295246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659900-E6F9-4DDF-89C9-1E4B97021DA9}" type="datetimeFigureOut">
              <a:rPr lang="es-MX" smtClean="0"/>
              <a:t>07/02/2017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B38015-A026-47C6-B5BC-03E037898E1E}" type="slidenum">
              <a:rPr lang="es-MX" smtClean="0"/>
              <a:t>‹Nº›</a:t>
            </a:fld>
            <a:endParaRPr lang="es-MX"/>
          </a:p>
        </p:txBody>
      </p:sp>
    </p:spTree>
    <p:extLst>
      <p:ext uri="{BB962C8B-B14F-4D97-AF65-F5344CB8AC3E}">
        <p14:creationId xmlns:p14="http://schemas.microsoft.com/office/powerpoint/2010/main" val="164925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659900-E6F9-4DDF-89C9-1E4B97021DA9}" type="datetimeFigureOut">
              <a:rPr lang="es-MX" smtClean="0"/>
              <a:t>07/02/2017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B38015-A026-47C6-B5BC-03E037898E1E}" type="slidenum">
              <a:rPr lang="es-MX" smtClean="0"/>
              <a:t>‹Nº›</a:t>
            </a:fld>
            <a:endParaRPr lang="es-MX"/>
          </a:p>
        </p:txBody>
      </p:sp>
    </p:spTree>
    <p:extLst>
      <p:ext uri="{BB962C8B-B14F-4D97-AF65-F5344CB8AC3E}">
        <p14:creationId xmlns:p14="http://schemas.microsoft.com/office/powerpoint/2010/main" val="320636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Rectángulo 1"/>
          <p:cNvSpPr/>
          <p:nvPr userDrawn="1"/>
        </p:nvSpPr>
        <p:spPr>
          <a:xfrm>
            <a:off x="-36512" y="836712"/>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solidFill>
                <a:prstClr val="white"/>
              </a:solidFill>
            </a:endParaRPr>
          </a:p>
        </p:txBody>
      </p:sp>
      <p:sp>
        <p:nvSpPr>
          <p:cNvPr id="3" name="Rectángulo 2"/>
          <p:cNvSpPr/>
          <p:nvPr userDrawn="1"/>
        </p:nvSpPr>
        <p:spPr>
          <a:xfrm>
            <a:off x="2555776" y="692696"/>
            <a:ext cx="6588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solidFill>
                <a:prstClr val="white"/>
              </a:solidFill>
            </a:endParaRPr>
          </a:p>
        </p:txBody>
      </p:sp>
    </p:spTree>
    <p:extLst>
      <p:ext uri="{BB962C8B-B14F-4D97-AF65-F5344CB8AC3E}">
        <p14:creationId xmlns:p14="http://schemas.microsoft.com/office/powerpoint/2010/main" val="98316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1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436904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314919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65786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32984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264566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36406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659900-E6F9-4DDF-89C9-1E4B97021DA9}" type="datetimeFigureOut">
              <a:rPr lang="es-MX" smtClean="0"/>
              <a:t>07/02/2017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B38015-A026-47C6-B5BC-03E037898E1E}" type="slidenum">
              <a:rPr lang="es-MX" smtClean="0"/>
              <a:t>‹Nº›</a:t>
            </a:fld>
            <a:endParaRPr lang="es-MX"/>
          </a:p>
        </p:txBody>
      </p:sp>
    </p:spTree>
    <p:extLst>
      <p:ext uri="{BB962C8B-B14F-4D97-AF65-F5344CB8AC3E}">
        <p14:creationId xmlns:p14="http://schemas.microsoft.com/office/powerpoint/2010/main" val="1083691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43403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473764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101890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540428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545780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Rectángulo 1"/>
          <p:cNvSpPr/>
          <p:nvPr userDrawn="1"/>
        </p:nvSpPr>
        <p:spPr>
          <a:xfrm>
            <a:off x="-36512" y="836712"/>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solidFill>
                <a:prstClr val="white"/>
              </a:solidFill>
            </a:endParaRPr>
          </a:p>
        </p:txBody>
      </p:sp>
      <p:sp>
        <p:nvSpPr>
          <p:cNvPr id="3" name="Rectángulo 2"/>
          <p:cNvSpPr/>
          <p:nvPr userDrawn="1"/>
        </p:nvSpPr>
        <p:spPr>
          <a:xfrm>
            <a:off x="2555776" y="692696"/>
            <a:ext cx="6588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solidFill>
                <a:prstClr val="white"/>
              </a:solidFill>
            </a:endParaRPr>
          </a:p>
        </p:txBody>
      </p:sp>
    </p:spTree>
    <p:extLst>
      <p:ext uri="{BB962C8B-B14F-4D97-AF65-F5344CB8AC3E}">
        <p14:creationId xmlns:p14="http://schemas.microsoft.com/office/powerpoint/2010/main" val="1029411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179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5659900-E6F9-4DDF-89C9-1E4B97021DA9}" type="datetimeFigureOut">
              <a:rPr lang="es-MX" smtClean="0"/>
              <a:t>07/02/2017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B38015-A026-47C6-B5BC-03E037898E1E}" type="slidenum">
              <a:rPr lang="es-MX" smtClean="0"/>
              <a:t>‹Nº›</a:t>
            </a:fld>
            <a:endParaRPr lang="es-MX"/>
          </a:p>
        </p:txBody>
      </p:sp>
    </p:spTree>
    <p:extLst>
      <p:ext uri="{BB962C8B-B14F-4D97-AF65-F5344CB8AC3E}">
        <p14:creationId xmlns:p14="http://schemas.microsoft.com/office/powerpoint/2010/main" val="349091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5659900-E6F9-4DDF-89C9-1E4B97021DA9}" type="datetimeFigureOut">
              <a:rPr lang="es-MX" smtClean="0"/>
              <a:t>07/02/2017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B38015-A026-47C6-B5BC-03E037898E1E}" type="slidenum">
              <a:rPr lang="es-MX" smtClean="0"/>
              <a:t>‹Nº›</a:t>
            </a:fld>
            <a:endParaRPr lang="es-MX"/>
          </a:p>
        </p:txBody>
      </p:sp>
    </p:spTree>
    <p:extLst>
      <p:ext uri="{BB962C8B-B14F-4D97-AF65-F5344CB8AC3E}">
        <p14:creationId xmlns:p14="http://schemas.microsoft.com/office/powerpoint/2010/main" val="157712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5659900-E6F9-4DDF-89C9-1E4B97021DA9}" type="datetimeFigureOut">
              <a:rPr lang="es-MX" smtClean="0"/>
              <a:t>07/02/2017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7B38015-A026-47C6-B5BC-03E037898E1E}" type="slidenum">
              <a:rPr lang="es-MX" smtClean="0"/>
              <a:t>‹Nº›</a:t>
            </a:fld>
            <a:endParaRPr lang="es-MX"/>
          </a:p>
        </p:txBody>
      </p:sp>
    </p:spTree>
    <p:extLst>
      <p:ext uri="{BB962C8B-B14F-4D97-AF65-F5344CB8AC3E}">
        <p14:creationId xmlns:p14="http://schemas.microsoft.com/office/powerpoint/2010/main" val="50380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5659900-E6F9-4DDF-89C9-1E4B97021DA9}" type="datetimeFigureOut">
              <a:rPr lang="es-MX" smtClean="0"/>
              <a:t>07/02/2017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7B38015-A026-47C6-B5BC-03E037898E1E}" type="slidenum">
              <a:rPr lang="es-MX" smtClean="0"/>
              <a:t>‹Nº›</a:t>
            </a:fld>
            <a:endParaRPr lang="es-MX"/>
          </a:p>
        </p:txBody>
      </p:sp>
    </p:spTree>
    <p:extLst>
      <p:ext uri="{BB962C8B-B14F-4D97-AF65-F5344CB8AC3E}">
        <p14:creationId xmlns:p14="http://schemas.microsoft.com/office/powerpoint/2010/main" val="310316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59900-E6F9-4DDF-89C9-1E4B97021DA9}" type="datetimeFigureOut">
              <a:rPr lang="es-MX" smtClean="0"/>
              <a:t>07/02/2017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7B38015-A026-47C6-B5BC-03E037898E1E}" type="slidenum">
              <a:rPr lang="es-MX" smtClean="0"/>
              <a:t>‹Nº›</a:t>
            </a:fld>
            <a:endParaRPr lang="es-MX"/>
          </a:p>
        </p:txBody>
      </p:sp>
    </p:spTree>
    <p:extLst>
      <p:ext uri="{BB962C8B-B14F-4D97-AF65-F5344CB8AC3E}">
        <p14:creationId xmlns:p14="http://schemas.microsoft.com/office/powerpoint/2010/main" val="161813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5659900-E6F9-4DDF-89C9-1E4B97021DA9}" type="datetimeFigureOut">
              <a:rPr lang="es-MX" smtClean="0"/>
              <a:t>07/02/2017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B38015-A026-47C6-B5BC-03E037898E1E}" type="slidenum">
              <a:rPr lang="es-MX" smtClean="0"/>
              <a:t>‹Nº›</a:t>
            </a:fld>
            <a:endParaRPr lang="es-MX"/>
          </a:p>
        </p:txBody>
      </p:sp>
    </p:spTree>
    <p:extLst>
      <p:ext uri="{BB962C8B-B14F-4D97-AF65-F5344CB8AC3E}">
        <p14:creationId xmlns:p14="http://schemas.microsoft.com/office/powerpoint/2010/main" val="3562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5659900-E6F9-4DDF-89C9-1E4B97021DA9}" type="datetimeFigureOut">
              <a:rPr lang="es-MX" smtClean="0"/>
              <a:t>07/02/2017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B38015-A026-47C6-B5BC-03E037898E1E}" type="slidenum">
              <a:rPr lang="es-MX" smtClean="0"/>
              <a:t>‹Nº›</a:t>
            </a:fld>
            <a:endParaRPr lang="es-MX"/>
          </a:p>
        </p:txBody>
      </p:sp>
    </p:spTree>
    <p:extLst>
      <p:ext uri="{BB962C8B-B14F-4D97-AF65-F5344CB8AC3E}">
        <p14:creationId xmlns:p14="http://schemas.microsoft.com/office/powerpoint/2010/main" val="343002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59900-E6F9-4DDF-89C9-1E4B97021DA9}" type="datetimeFigureOut">
              <a:rPr lang="es-MX" smtClean="0"/>
              <a:t>07/02/2017</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38015-A026-47C6-B5BC-03E037898E1E}" type="slidenum">
              <a:rPr lang="es-MX" smtClean="0"/>
              <a:t>‹Nº›</a:t>
            </a:fld>
            <a:endParaRPr lang="es-MX"/>
          </a:p>
        </p:txBody>
      </p:sp>
    </p:spTree>
    <p:extLst>
      <p:ext uri="{BB962C8B-B14F-4D97-AF65-F5344CB8AC3E}">
        <p14:creationId xmlns:p14="http://schemas.microsoft.com/office/powerpoint/2010/main" val="914412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847C1-8C47-429F-A156-8D4D504D68EC}" type="datetimeFigureOut">
              <a:rPr lang="es-MX" smtClean="0"/>
              <a:t>07/02/2017</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3AF4E-1B3B-4F16-8F58-54A5FD0B70D0}" type="slidenum">
              <a:rPr lang="es-MX" smtClean="0"/>
              <a:t>‹Nº›</a:t>
            </a:fld>
            <a:endParaRPr lang="es-MX"/>
          </a:p>
        </p:txBody>
      </p:sp>
      <p:pic>
        <p:nvPicPr>
          <p:cNvPr id="7" name="Imagen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498" y="116632"/>
            <a:ext cx="2790909" cy="852978"/>
          </a:xfrm>
          <a:prstGeom prst="rect">
            <a:avLst/>
          </a:prstGeom>
        </p:spPr>
      </p:pic>
      <p:sp>
        <p:nvSpPr>
          <p:cNvPr id="8" name="Rectángulo 7"/>
          <p:cNvSpPr/>
          <p:nvPr userDrawn="1"/>
        </p:nvSpPr>
        <p:spPr>
          <a:xfrm>
            <a:off x="35498" y="44625"/>
            <a:ext cx="2790909" cy="90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solidFill>
                <a:prstClr val="white"/>
              </a:solidFill>
            </a:endParaRPr>
          </a:p>
        </p:txBody>
      </p:sp>
    </p:spTree>
    <p:extLst>
      <p:ext uri="{BB962C8B-B14F-4D97-AF65-F5344CB8AC3E}">
        <p14:creationId xmlns:p14="http://schemas.microsoft.com/office/powerpoint/2010/main" val="1367125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png"/><Relationship Id="rId4" Type="http://schemas.openxmlformats.org/officeDocument/2006/relationships/diagramLayout" Target="../diagrams/layout4.xm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diagramDrawing" Target="../diagrams/drawing5.xml"/><Relationship Id="rId1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35.png"/><Relationship Id="rId12" Type="http://schemas.openxmlformats.org/officeDocument/2006/relationships/diagramColors" Target="../diagrams/colors5.xml"/><Relationship Id="rId17"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diagramQuickStyle" Target="../diagrams/quickStyle5.xml"/><Relationship Id="rId5" Type="http://schemas.openxmlformats.org/officeDocument/2006/relationships/image" Target="../media/image33.png"/><Relationship Id="rId15" Type="http://schemas.openxmlformats.org/officeDocument/2006/relationships/image" Target="../media/image38.png"/><Relationship Id="rId10" Type="http://schemas.openxmlformats.org/officeDocument/2006/relationships/diagramLayout" Target="../diagrams/layout5.xml"/><Relationship Id="rId19"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diagramData" Target="../diagrams/data5.xml"/><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hyperlink" Target="http://www.canalsolidario.org/noticia/las-parteras-son-fundamentales-para-mejorar-la-salud-materna-e-infantil/28782"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10" Type="http://schemas.openxmlformats.org/officeDocument/2006/relationships/image" Target="../media/image9.jpeg"/><Relationship Id="rId4" Type="http://schemas.openxmlformats.org/officeDocument/2006/relationships/image" Target="../media/image4.jp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18" Type="http://schemas.openxmlformats.org/officeDocument/2006/relationships/image" Target="../media/image1.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3.png"/><Relationship Id="rId16"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jpe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3.png"/><Relationship Id="rId4" Type="http://schemas.openxmlformats.org/officeDocument/2006/relationships/image" Target="../media/image45.png"/><Relationship Id="rId9" Type="http://schemas.openxmlformats.org/officeDocument/2006/relationships/image" Target="../media/image37.png"/><Relationship Id="rId1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63.png"/><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64.jpe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6" name="Grupo 95"/>
          <p:cNvGrpSpPr>
            <a:grpSpLocks/>
          </p:cNvGrpSpPr>
          <p:nvPr/>
        </p:nvGrpSpPr>
        <p:grpSpPr bwMode="auto">
          <a:xfrm>
            <a:off x="172310" y="1445863"/>
            <a:ext cx="8799162" cy="5131152"/>
            <a:chOff x="-1" y="1283855"/>
            <a:chExt cx="9144001" cy="5579246"/>
          </a:xfrm>
        </p:grpSpPr>
        <p:cxnSp>
          <p:nvCxnSpPr>
            <p:cNvPr id="6" name="Conector recto 5"/>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8" name="Conector recto 7"/>
          <p:cNvCxnSpPr/>
          <p:nvPr/>
        </p:nvCxnSpPr>
        <p:spPr>
          <a:xfrm>
            <a:off x="-32033" y="1199627"/>
            <a:ext cx="3778251"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5366740" y="1199627"/>
            <a:ext cx="377825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Rectángulo 78"/>
          <p:cNvSpPr/>
          <p:nvPr/>
        </p:nvSpPr>
        <p:spPr>
          <a:xfrm>
            <a:off x="0" y="6577015"/>
            <a:ext cx="9144000" cy="2857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29" y="95795"/>
            <a:ext cx="2790909" cy="852979"/>
          </a:xfrm>
          <a:prstGeom prst="rect">
            <a:avLst/>
          </a:prstGeom>
        </p:spPr>
      </p:pic>
      <p:sp>
        <p:nvSpPr>
          <p:cNvPr id="93" name="CuadroTexto 92"/>
          <p:cNvSpPr txBox="1"/>
          <p:nvPr/>
        </p:nvSpPr>
        <p:spPr>
          <a:xfrm>
            <a:off x="397430" y="1354487"/>
            <a:ext cx="831445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Calibri" panose="020F0502020204030204"/>
                <a:ea typeface="+mn-ea"/>
                <a:cs typeface="+mn-cs"/>
              </a:rPr>
              <a:t>Consejo de Salubridad General</a:t>
            </a:r>
          </a:p>
        </p:txBody>
      </p:sp>
      <p:pic>
        <p:nvPicPr>
          <p:cNvPr id="96" name="9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981" y="2510399"/>
            <a:ext cx="5594215" cy="1124306"/>
          </a:xfrm>
          <a:prstGeom prst="rect">
            <a:avLst/>
          </a:prstGeom>
        </p:spPr>
      </p:pic>
      <p:sp>
        <p:nvSpPr>
          <p:cNvPr id="97" name="96 Rectángulo"/>
          <p:cNvSpPr/>
          <p:nvPr/>
        </p:nvSpPr>
        <p:spPr>
          <a:xfrm>
            <a:off x="1432951" y="2348881"/>
            <a:ext cx="6239085" cy="1518537"/>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1 CuadroTexto"/>
          <p:cNvSpPr txBox="1"/>
          <p:nvPr/>
        </p:nvSpPr>
        <p:spPr>
          <a:xfrm>
            <a:off x="399370" y="5709883"/>
            <a:ext cx="8312515" cy="646331"/>
          </a:xfrm>
          <a:prstGeom prst="rect">
            <a:avLst/>
          </a:prstGeom>
        </p:spPr>
        <p:txBody>
          <a:bodyPr wrap="square">
            <a:spAutoFit/>
          </a:bodyPr>
          <a:lstStyle>
            <a:defPPr>
              <a:defRPr lang="es-MX"/>
            </a:defPPr>
            <a:lvl1pPr algn="ctr">
              <a:defRPr b="1"/>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800" b="1" i="1"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s-MX" sz="1800" b="1" i="1" u="none" strike="noStrike" kern="1200" cap="none" spc="0" normalizeH="0" baseline="0" noProof="0" dirty="0" smtClean="0">
                <a:ln>
                  <a:noFill/>
                </a:ln>
                <a:solidFill>
                  <a:prstClr val="black"/>
                </a:solidFill>
                <a:effectLst/>
                <a:uLnTx/>
                <a:uFillTx/>
                <a:latin typeface="Calibri" panose="020F0502020204030204"/>
                <a:ea typeface="+mn-ea"/>
                <a:cs typeface="+mn-cs"/>
              </a:rPr>
              <a:t>JESÚS</a:t>
            </a:r>
            <a:r>
              <a:rPr kumimoji="0" lang="es-MX" sz="1800" b="1" i="1" u="none" strike="noStrike" kern="1200" cap="none" spc="0" normalizeH="0" noProof="0" dirty="0" smtClean="0">
                <a:ln>
                  <a:noFill/>
                </a:ln>
                <a:solidFill>
                  <a:prstClr val="black"/>
                </a:solidFill>
                <a:effectLst/>
                <a:uLnTx/>
                <a:uFillTx/>
                <a:latin typeface="Calibri" panose="020F0502020204030204"/>
                <a:ea typeface="+mn-ea"/>
                <a:cs typeface="+mn-cs"/>
              </a:rPr>
              <a:t> ANCER RODRÍGUEZ</a:t>
            </a:r>
            <a:r>
              <a:rPr kumimoji="0" lang="es-MX" sz="1800" b="1" i="1"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s-MX"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i="1" dirty="0" smtClean="0">
                <a:solidFill>
                  <a:prstClr val="black"/>
                </a:solidFill>
                <a:latin typeface="Calibri" panose="020F0502020204030204"/>
              </a:rPr>
              <a:t>Febrero 8, 2017                                             </a:t>
            </a:r>
            <a:r>
              <a:rPr kumimoji="0" lang="es-MX" sz="1800" b="1" i="1" u="none" strike="noStrike" kern="1200" cap="none" spc="0" normalizeH="0" baseline="0" noProof="0" dirty="0" smtClean="0">
                <a:ln>
                  <a:noFill/>
                </a:ln>
                <a:solidFill>
                  <a:prstClr val="black"/>
                </a:solidFill>
                <a:effectLst/>
                <a:uLnTx/>
                <a:uFillTx/>
                <a:latin typeface="Calibri" panose="020F0502020204030204"/>
                <a:ea typeface="+mn-ea"/>
                <a:cs typeface="+mn-cs"/>
              </a:rPr>
              <a:t>Secretario </a:t>
            </a:r>
            <a:r>
              <a:rPr kumimoji="0" lang="es-MX" sz="1800" b="1" i="1" u="none" strike="noStrike" kern="1200" cap="none" spc="0" normalizeH="0" baseline="0" noProof="0" dirty="0">
                <a:ln>
                  <a:noFill/>
                </a:ln>
                <a:solidFill>
                  <a:prstClr val="black"/>
                </a:solidFill>
                <a:effectLst/>
                <a:uLnTx/>
                <a:uFillTx/>
                <a:latin typeface="Calibri" panose="020F0502020204030204"/>
                <a:ea typeface="+mn-ea"/>
                <a:cs typeface="+mn-cs"/>
              </a:rPr>
              <a:t>del Consejo de Salubridad General</a:t>
            </a:r>
          </a:p>
        </p:txBody>
      </p:sp>
      <p:pic>
        <p:nvPicPr>
          <p:cNvPr id="3" name="Imagen 2"/>
          <p:cNvPicPr>
            <a:picLocks noChangeAspect="1"/>
          </p:cNvPicPr>
          <p:nvPr/>
        </p:nvPicPr>
        <p:blipFill>
          <a:blip r:embed="rId5"/>
          <a:stretch>
            <a:fillRect/>
          </a:stretch>
        </p:blipFill>
        <p:spPr>
          <a:xfrm>
            <a:off x="6139350" y="59056"/>
            <a:ext cx="2832122" cy="974876"/>
          </a:xfrm>
          <a:prstGeom prst="rect">
            <a:avLst/>
          </a:prstGeom>
        </p:spPr>
      </p:pic>
      <p:sp>
        <p:nvSpPr>
          <p:cNvPr id="4" name="Rectángulo 3"/>
          <p:cNvSpPr/>
          <p:nvPr/>
        </p:nvSpPr>
        <p:spPr>
          <a:xfrm>
            <a:off x="945463" y="4007727"/>
            <a:ext cx="7917873" cy="14619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9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Edwardian Script ITC" panose="030303020407070D0804" pitchFamily="66" charset="0"/>
                <a:ea typeface="+mj-ea"/>
                <a:cs typeface="+mj-cs"/>
              </a:rPr>
              <a:t>Un siglo de existencia</a:t>
            </a:r>
            <a:endParaRPr kumimoji="0" lang="es-MX" sz="1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44970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95"/>
          <p:cNvGrpSpPr>
            <a:grpSpLocks/>
          </p:cNvGrpSpPr>
          <p:nvPr/>
        </p:nvGrpSpPr>
        <p:grpSpPr bwMode="auto">
          <a:xfrm>
            <a:off x="107504" y="1454505"/>
            <a:ext cx="8925777" cy="5131152"/>
            <a:chOff x="-1" y="1283855"/>
            <a:chExt cx="9275575" cy="5579246"/>
          </a:xfrm>
        </p:grpSpPr>
        <p:cxnSp>
          <p:nvCxnSpPr>
            <p:cNvPr id="25" name="Conector recto 24"/>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cto 92"/>
            <p:cNvCxnSpPr/>
            <p:nvPr/>
          </p:nvCxnSpPr>
          <p:spPr>
            <a:xfrm>
              <a:off x="131573" y="66788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cto 95"/>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cto 96"/>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cto 97"/>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cto 98"/>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059" name="AutoShape 14" descr="http://www.areasaludbadajoz.com/Fotos/Presentacion_Hospitales.jpg"/>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es-ES_tradnl"/>
          </a:p>
        </p:txBody>
      </p:sp>
      <p:pic>
        <p:nvPicPr>
          <p:cNvPr id="6"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892297"/>
            <a:ext cx="3268414" cy="1441351"/>
          </a:xfrm>
          <a:prstGeom prst="rect">
            <a:avLst/>
          </a:prstGeom>
        </p:spPr>
      </p:pic>
      <p:sp>
        <p:nvSpPr>
          <p:cNvPr id="8" name="7 Rectángulo"/>
          <p:cNvSpPr/>
          <p:nvPr/>
        </p:nvSpPr>
        <p:spPr>
          <a:xfrm>
            <a:off x="0" y="6453337"/>
            <a:ext cx="9144000" cy="404664"/>
          </a:xfrm>
          <a:prstGeom prst="rect">
            <a:avLst/>
          </a:prstGeom>
          <a:solidFill>
            <a:srgbClr val="D30F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200" b="1" spc="300" dirty="0" smtClean="0">
                <a:solidFill>
                  <a:schemeClr val="bg1"/>
                </a:solidFill>
              </a:rPr>
              <a:t>Consejo de Salubridad General</a:t>
            </a:r>
            <a:endParaRPr lang="es-MX" sz="1200" b="1" spc="300" dirty="0">
              <a:solidFill>
                <a:schemeClr val="bg1"/>
              </a:solidFill>
            </a:endParaRPr>
          </a:p>
        </p:txBody>
      </p:sp>
      <p:cxnSp>
        <p:nvCxnSpPr>
          <p:cNvPr id="10" name="16 Conector recto"/>
          <p:cNvCxnSpPr/>
          <p:nvPr/>
        </p:nvCxnSpPr>
        <p:spPr>
          <a:xfrm>
            <a:off x="4747491" y="2295550"/>
            <a:ext cx="0" cy="9001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7 Conector recto"/>
          <p:cNvCxnSpPr/>
          <p:nvPr/>
        </p:nvCxnSpPr>
        <p:spPr>
          <a:xfrm>
            <a:off x="251520" y="2455069"/>
            <a:ext cx="0" cy="9001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1 Rectángulo redondeado"/>
          <p:cNvSpPr/>
          <p:nvPr/>
        </p:nvSpPr>
        <p:spPr>
          <a:xfrm>
            <a:off x="72008" y="3175149"/>
            <a:ext cx="9036496" cy="360040"/>
          </a:xfrm>
          <a:prstGeom prst="roundRect">
            <a:avLst/>
          </a:prstGeom>
          <a:solidFill>
            <a:srgbClr val="D30F44"/>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b="1">
              <a:solidFill>
                <a:srgbClr val="000000"/>
              </a:solidFill>
            </a:endParaRPr>
          </a:p>
        </p:txBody>
      </p:sp>
      <p:sp>
        <p:nvSpPr>
          <p:cNvPr id="13" name="9 CuadroTexto"/>
          <p:cNvSpPr txBox="1"/>
          <p:nvPr/>
        </p:nvSpPr>
        <p:spPr>
          <a:xfrm>
            <a:off x="107504" y="2157745"/>
            <a:ext cx="2304256" cy="369332"/>
          </a:xfrm>
          <a:prstGeom prst="rect">
            <a:avLst/>
          </a:prstGeom>
          <a:noFill/>
        </p:spPr>
        <p:txBody>
          <a:bodyPr wrap="square" rtlCol="0">
            <a:spAutoFit/>
          </a:bodyPr>
          <a:lstStyle/>
          <a:p>
            <a:r>
              <a:rPr lang="es-MX" b="1" dirty="0" smtClean="0"/>
              <a:t>Protomedicato</a:t>
            </a:r>
            <a:endParaRPr lang="es-MX" b="1" dirty="0"/>
          </a:p>
        </p:txBody>
      </p:sp>
      <p:sp>
        <p:nvSpPr>
          <p:cNvPr id="14" name="11 CuadroTexto"/>
          <p:cNvSpPr txBox="1"/>
          <p:nvPr/>
        </p:nvSpPr>
        <p:spPr>
          <a:xfrm>
            <a:off x="251520" y="2445777"/>
            <a:ext cx="2304256" cy="369332"/>
          </a:xfrm>
          <a:prstGeom prst="rect">
            <a:avLst/>
          </a:prstGeom>
          <a:noFill/>
        </p:spPr>
        <p:txBody>
          <a:bodyPr wrap="square" rtlCol="0">
            <a:spAutoFit/>
          </a:bodyPr>
          <a:lstStyle/>
          <a:p>
            <a:r>
              <a:rPr lang="es-MX" b="1" dirty="0" smtClean="0"/>
              <a:t>1527 - 1830</a:t>
            </a:r>
            <a:endParaRPr lang="es-MX" b="1" dirty="0"/>
          </a:p>
        </p:txBody>
      </p:sp>
      <p:cxnSp>
        <p:nvCxnSpPr>
          <p:cNvPr id="15" name="13 Conector recto"/>
          <p:cNvCxnSpPr/>
          <p:nvPr/>
        </p:nvCxnSpPr>
        <p:spPr>
          <a:xfrm>
            <a:off x="3851920" y="3535189"/>
            <a:ext cx="0" cy="9001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14 CuadroTexto"/>
          <p:cNvSpPr txBox="1"/>
          <p:nvPr/>
        </p:nvSpPr>
        <p:spPr>
          <a:xfrm>
            <a:off x="3707904" y="4399285"/>
            <a:ext cx="2304256" cy="646331"/>
          </a:xfrm>
          <a:prstGeom prst="rect">
            <a:avLst/>
          </a:prstGeom>
          <a:noFill/>
        </p:spPr>
        <p:txBody>
          <a:bodyPr wrap="square" rtlCol="0">
            <a:spAutoFit/>
          </a:bodyPr>
          <a:lstStyle/>
          <a:p>
            <a:r>
              <a:rPr lang="es-MX" b="1" dirty="0" smtClean="0"/>
              <a:t>Facultad de Medicina del Distrito Federal</a:t>
            </a:r>
            <a:endParaRPr lang="es-MX" b="1" dirty="0"/>
          </a:p>
        </p:txBody>
      </p:sp>
      <p:sp>
        <p:nvSpPr>
          <p:cNvPr id="17" name="15 CuadroTexto"/>
          <p:cNvSpPr txBox="1"/>
          <p:nvPr/>
        </p:nvSpPr>
        <p:spPr>
          <a:xfrm>
            <a:off x="3880295" y="4065957"/>
            <a:ext cx="2304256" cy="369332"/>
          </a:xfrm>
          <a:prstGeom prst="rect">
            <a:avLst/>
          </a:prstGeom>
          <a:noFill/>
        </p:spPr>
        <p:txBody>
          <a:bodyPr wrap="square" rtlCol="0">
            <a:spAutoFit/>
          </a:bodyPr>
          <a:lstStyle/>
          <a:p>
            <a:r>
              <a:rPr lang="es-MX" b="1" dirty="0" smtClean="0"/>
              <a:t>1831 - 1841</a:t>
            </a:r>
            <a:endParaRPr lang="es-MX" b="1" dirty="0"/>
          </a:p>
        </p:txBody>
      </p:sp>
      <p:sp>
        <p:nvSpPr>
          <p:cNvPr id="18" name="17 CuadroTexto"/>
          <p:cNvSpPr txBox="1"/>
          <p:nvPr/>
        </p:nvSpPr>
        <p:spPr>
          <a:xfrm>
            <a:off x="4716016" y="1879005"/>
            <a:ext cx="2304256" cy="646331"/>
          </a:xfrm>
          <a:prstGeom prst="rect">
            <a:avLst/>
          </a:prstGeom>
          <a:noFill/>
        </p:spPr>
        <p:txBody>
          <a:bodyPr wrap="square" rtlCol="0">
            <a:spAutoFit/>
          </a:bodyPr>
          <a:lstStyle/>
          <a:p>
            <a:r>
              <a:rPr lang="es-MX" b="1" dirty="0" smtClean="0"/>
              <a:t>Consejo Superior de</a:t>
            </a:r>
          </a:p>
          <a:p>
            <a:r>
              <a:rPr lang="es-MX" b="1" dirty="0" smtClean="0"/>
              <a:t> Salubridad</a:t>
            </a:r>
            <a:endParaRPr lang="es-MX" b="1" dirty="0"/>
          </a:p>
        </p:txBody>
      </p:sp>
      <p:sp>
        <p:nvSpPr>
          <p:cNvPr id="19" name="18 CuadroTexto"/>
          <p:cNvSpPr txBox="1"/>
          <p:nvPr/>
        </p:nvSpPr>
        <p:spPr>
          <a:xfrm>
            <a:off x="4860032" y="2455069"/>
            <a:ext cx="2304256" cy="369332"/>
          </a:xfrm>
          <a:prstGeom prst="rect">
            <a:avLst/>
          </a:prstGeom>
          <a:noFill/>
        </p:spPr>
        <p:txBody>
          <a:bodyPr wrap="square" rtlCol="0">
            <a:spAutoFit/>
          </a:bodyPr>
          <a:lstStyle/>
          <a:p>
            <a:r>
              <a:rPr lang="es-MX" b="1" dirty="0" smtClean="0"/>
              <a:t>1841 - 1917</a:t>
            </a:r>
            <a:endParaRPr lang="es-MX" b="1" dirty="0"/>
          </a:p>
        </p:txBody>
      </p:sp>
      <p:cxnSp>
        <p:nvCxnSpPr>
          <p:cNvPr id="20" name="19 Conector recto"/>
          <p:cNvCxnSpPr/>
          <p:nvPr/>
        </p:nvCxnSpPr>
        <p:spPr>
          <a:xfrm>
            <a:off x="6793277" y="3535189"/>
            <a:ext cx="0" cy="9001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6775873" y="3555210"/>
            <a:ext cx="2304256" cy="646331"/>
          </a:xfrm>
          <a:prstGeom prst="rect">
            <a:avLst/>
          </a:prstGeom>
          <a:noFill/>
        </p:spPr>
        <p:txBody>
          <a:bodyPr wrap="square" rtlCol="0">
            <a:spAutoFit/>
          </a:bodyPr>
          <a:lstStyle/>
          <a:p>
            <a:r>
              <a:rPr lang="es-MX" b="1" dirty="0" smtClean="0"/>
              <a:t>Consejo de Salubridad General</a:t>
            </a:r>
            <a:endParaRPr lang="es-MX" b="1" dirty="0"/>
          </a:p>
        </p:txBody>
      </p:sp>
      <p:sp>
        <p:nvSpPr>
          <p:cNvPr id="22" name="21 CuadroTexto"/>
          <p:cNvSpPr txBox="1"/>
          <p:nvPr/>
        </p:nvSpPr>
        <p:spPr>
          <a:xfrm>
            <a:off x="6948264" y="4020081"/>
            <a:ext cx="2304256" cy="523220"/>
          </a:xfrm>
          <a:prstGeom prst="rect">
            <a:avLst/>
          </a:prstGeom>
          <a:noFill/>
        </p:spPr>
        <p:txBody>
          <a:bodyPr wrap="square" rtlCol="0">
            <a:spAutoFit/>
          </a:bodyPr>
          <a:lstStyle/>
          <a:p>
            <a:r>
              <a:rPr lang="es-MX" sz="2800" b="1" dirty="0" smtClean="0">
                <a:effectLst>
                  <a:outerShdw blurRad="38100" dist="38100" dir="2700000" algn="tl">
                    <a:srgbClr val="000000">
                      <a:alpha val="43137"/>
                    </a:srgbClr>
                  </a:outerShdw>
                </a:effectLst>
                <a:latin typeface="Arial Black"/>
                <a:cs typeface="Arial Black"/>
              </a:rPr>
              <a:t>1917…….</a:t>
            </a:r>
            <a:endParaRPr lang="es-MX" sz="2800" b="1" dirty="0">
              <a:effectLst>
                <a:outerShdw blurRad="38100" dist="38100" dir="2700000" algn="tl">
                  <a:srgbClr val="000000">
                    <a:alpha val="43137"/>
                  </a:srgbClr>
                </a:outerShdw>
              </a:effectLst>
              <a:latin typeface="Arial Black"/>
              <a:cs typeface="Arial Black"/>
            </a:endParaRP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436" y="87154"/>
            <a:ext cx="879538" cy="879538"/>
          </a:xfrm>
          <a:prstGeom prst="rect">
            <a:avLst/>
          </a:prstGeom>
        </p:spPr>
      </p:pic>
      <p:pic>
        <p:nvPicPr>
          <p:cNvPr id="101" name="Imagen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102" name="Imagen 101"/>
          <p:cNvPicPr>
            <a:picLocks noChangeAspect="1"/>
          </p:cNvPicPr>
          <p:nvPr/>
        </p:nvPicPr>
        <p:blipFill>
          <a:blip r:embed="rId6"/>
          <a:stretch>
            <a:fillRect/>
          </a:stretch>
        </p:blipFill>
        <p:spPr>
          <a:xfrm>
            <a:off x="6253651" y="59056"/>
            <a:ext cx="2832122" cy="974876"/>
          </a:xfrm>
          <a:prstGeom prst="rect">
            <a:avLst/>
          </a:prstGeom>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6270" y="1517817"/>
            <a:ext cx="914400" cy="1429512"/>
          </a:xfrm>
          <a:prstGeom prst="rect">
            <a:avLst/>
          </a:prstGeom>
        </p:spPr>
      </p:pic>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5176" y="4611928"/>
            <a:ext cx="2469071" cy="1745255"/>
          </a:xfrm>
          <a:prstGeom prst="rect">
            <a:avLst/>
          </a:prstGeom>
        </p:spPr>
      </p:pic>
      <p:cxnSp>
        <p:nvCxnSpPr>
          <p:cNvPr id="104" name="Conector recto 103"/>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5" name="Conector recto 104"/>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481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72299" y="1360806"/>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sp>
        <p:nvSpPr>
          <p:cNvPr id="81" name="Rectangle 2"/>
          <p:cNvSpPr>
            <a:spLocks noChangeArrowheads="1"/>
          </p:cNvSpPr>
          <p:nvPr/>
        </p:nvSpPr>
        <p:spPr bwMode="auto">
          <a:xfrm>
            <a:off x="235796" y="1697471"/>
            <a:ext cx="4896793" cy="1625060"/>
          </a:xfrm>
          <a:prstGeom prst="rect">
            <a:avLst/>
          </a:prstGeom>
          <a:noFill/>
          <a:ln w="9525">
            <a:noFill/>
            <a:miter lim="800000"/>
            <a:headEnd/>
            <a:tailEnd/>
          </a:ln>
        </p:spPr>
        <p:txBody>
          <a:bodyPr wrap="square">
            <a:spAutoFit/>
          </a:bodyPr>
          <a:lstStyle/>
          <a:p>
            <a:pPr algn="ctr" eaLnBrk="1" hangingPunct="1">
              <a:lnSpc>
                <a:spcPct val="90000"/>
              </a:lnSpc>
              <a:spcBef>
                <a:spcPct val="50000"/>
              </a:spcBef>
            </a:pPr>
            <a:r>
              <a:rPr lang="es-ES" sz="2400" b="1" dirty="0">
                <a:solidFill>
                  <a:srgbClr val="006600"/>
                </a:solidFill>
              </a:rPr>
              <a:t>Artículo </a:t>
            </a:r>
            <a:r>
              <a:rPr lang="es-ES" sz="2400" b="1" dirty="0" smtClean="0">
                <a:solidFill>
                  <a:srgbClr val="006600"/>
                </a:solidFill>
              </a:rPr>
              <a:t>73 · </a:t>
            </a:r>
            <a:r>
              <a:rPr lang="es-ES" sz="2400" b="1" dirty="0" err="1" smtClean="0">
                <a:solidFill>
                  <a:srgbClr val="006600"/>
                </a:solidFill>
              </a:rPr>
              <a:t>Fracc</a:t>
            </a:r>
            <a:r>
              <a:rPr lang="es-ES" sz="2400" b="1" dirty="0">
                <a:solidFill>
                  <a:srgbClr val="006600"/>
                </a:solidFill>
              </a:rPr>
              <a:t>. XVI</a:t>
            </a:r>
          </a:p>
          <a:p>
            <a:pPr algn="just" eaLnBrk="1" hangingPunct="1">
              <a:spcBef>
                <a:spcPts val="1800"/>
              </a:spcBef>
            </a:pPr>
            <a:r>
              <a:rPr lang="es-ES" sz="2400" b="1" dirty="0" smtClean="0"/>
              <a:t>“</a:t>
            </a:r>
            <a:r>
              <a:rPr lang="es-ES" sz="2400" b="1" i="1" dirty="0" smtClean="0">
                <a:solidFill>
                  <a:srgbClr val="C00000"/>
                </a:solidFill>
                <a:effectLst>
                  <a:outerShdw blurRad="38100" dist="38100" dir="2700000" algn="tl">
                    <a:srgbClr val="000000">
                      <a:alpha val="43137"/>
                    </a:srgbClr>
                  </a:outerShdw>
                </a:effectLst>
              </a:rPr>
              <a:t>El </a:t>
            </a:r>
            <a:r>
              <a:rPr lang="es-ES" sz="2400" b="1" i="1" dirty="0">
                <a:solidFill>
                  <a:srgbClr val="C00000"/>
                </a:solidFill>
                <a:effectLst>
                  <a:outerShdw blurRad="38100" dist="38100" dir="2700000" algn="tl">
                    <a:srgbClr val="000000">
                      <a:alpha val="43137"/>
                    </a:srgbClr>
                  </a:outerShdw>
                </a:effectLst>
              </a:rPr>
              <a:t>Consejo de Salubridad </a:t>
            </a:r>
            <a:r>
              <a:rPr lang="es-ES" sz="2400" b="1" i="1" dirty="0" smtClean="0">
                <a:solidFill>
                  <a:srgbClr val="C00000"/>
                </a:solidFill>
                <a:effectLst>
                  <a:outerShdw blurRad="38100" dist="38100" dir="2700000" algn="tl">
                    <a:srgbClr val="000000">
                      <a:alpha val="43137"/>
                    </a:srgbClr>
                  </a:outerShdw>
                </a:effectLst>
              </a:rPr>
              <a:t>General</a:t>
            </a:r>
            <a:r>
              <a:rPr lang="es-ES" sz="2400" i="1" dirty="0" smtClean="0"/>
              <a:t>”</a:t>
            </a:r>
          </a:p>
          <a:p>
            <a:pPr algn="ctr" eaLnBrk="1" hangingPunct="1">
              <a:spcBef>
                <a:spcPts val="1800"/>
              </a:spcBef>
            </a:pPr>
            <a:r>
              <a:rPr lang="es-ES" sz="2400" b="1" i="1" dirty="0" smtClean="0"/>
              <a:t>Autoridad Sanitaria</a:t>
            </a:r>
            <a:endParaRPr lang="es-ES" sz="2400" b="1" i="1" dirty="0"/>
          </a:p>
        </p:txBody>
      </p:sp>
      <p:pic>
        <p:nvPicPr>
          <p:cNvPr id="82" name="Imagen 81" descr="constituc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859" y="1357513"/>
            <a:ext cx="3492055" cy="5134264"/>
          </a:xfrm>
          <a:prstGeom prst="rect">
            <a:avLst/>
          </a:prstGeom>
          <a:ln>
            <a:noFill/>
          </a:ln>
          <a:effectLst>
            <a:softEdge rad="112500"/>
          </a:effectLst>
        </p:spPr>
      </p:pic>
      <p:sp>
        <p:nvSpPr>
          <p:cNvPr id="83" name="Rectángulo 82"/>
          <p:cNvSpPr/>
          <p:nvPr/>
        </p:nvSpPr>
        <p:spPr>
          <a:xfrm>
            <a:off x="380393" y="3616818"/>
            <a:ext cx="4607598" cy="2540567"/>
          </a:xfrm>
          <a:prstGeom prst="rect">
            <a:avLst/>
          </a:prstGeom>
          <a:solidFill>
            <a:schemeClr val="accent4">
              <a:lumMod val="20000"/>
              <a:lumOff val="80000"/>
            </a:schemeClr>
          </a:solidFill>
          <a:ln>
            <a:solidFill>
              <a:srgbClr val="C00000"/>
            </a:solidFill>
          </a:ln>
        </p:spPr>
        <p:txBody>
          <a:bodyPr wrap="square">
            <a:spAutoFit/>
          </a:bodyPr>
          <a:lstStyle/>
          <a:p>
            <a:pPr indent="414020" algn="ctr">
              <a:lnSpc>
                <a:spcPct val="150000"/>
              </a:lnSpc>
              <a:spcAft>
                <a:spcPts val="800"/>
              </a:spcAft>
            </a:pPr>
            <a:r>
              <a:rPr lang="es-MX" dirty="0" smtClean="0">
                <a:latin typeface="Arial" panose="020B0604020202020204" pitchFamily="34" charset="0"/>
                <a:ea typeface="Calibri" panose="020F0502020204030204" pitchFamily="34" charset="0"/>
                <a:cs typeface="Times New Roman" panose="02020603050405020304" pitchFamily="18" charset="0"/>
              </a:rPr>
              <a:t>Necesidad de que </a:t>
            </a:r>
            <a:r>
              <a:rPr lang="es-MX" dirty="0">
                <a:latin typeface="Arial" panose="020B0604020202020204" pitchFamily="34" charset="0"/>
                <a:ea typeface="Calibri" panose="020F0502020204030204" pitchFamily="34" charset="0"/>
                <a:cs typeface="Times New Roman" panose="02020603050405020304" pitchFamily="18" charset="0"/>
              </a:rPr>
              <a:t>el Estado mexicano tuviera un órgano ejecutivo capaz de prevenir y reaccionar de manera rápida y eficaz ante los distintos problemas que se suscitaban en el país, creándose </a:t>
            </a:r>
            <a:r>
              <a:rPr lang="es-MX" dirty="0" smtClean="0">
                <a:latin typeface="Arial" panose="020B0604020202020204" pitchFamily="34" charset="0"/>
                <a:ea typeface="Calibri" panose="020F0502020204030204" pitchFamily="34" charset="0"/>
                <a:cs typeface="Times New Roman" panose="02020603050405020304" pitchFamily="18" charset="0"/>
              </a:rPr>
              <a:t>además el</a:t>
            </a:r>
            <a:r>
              <a:rPr lang="es-MX" i="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s-MX" i="1" dirty="0">
                <a:latin typeface="Arial" panose="020B0604020202020204" pitchFamily="34" charset="0"/>
                <a:ea typeface="Calibri" panose="020F0502020204030204" pitchFamily="34" charset="0"/>
                <a:cs typeface="Times New Roman" panose="02020603050405020304" pitchFamily="18" charset="0"/>
              </a:rPr>
              <a:t>Departamento de </a:t>
            </a:r>
            <a:r>
              <a:rPr lang="es-MX" i="1" dirty="0" smtClean="0">
                <a:latin typeface="Arial" panose="020B0604020202020204" pitchFamily="34" charset="0"/>
                <a:ea typeface="Calibri" panose="020F0502020204030204" pitchFamily="34" charset="0"/>
                <a:cs typeface="Times New Roman" panose="02020603050405020304" pitchFamily="18" charset="0"/>
              </a:rPr>
              <a:t>Salubridad</a:t>
            </a:r>
            <a:r>
              <a:rPr lang="es-MX" i="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endParaRPr lang="es-MX"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4" name="Conector recto 83"/>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749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68751" y="1146292"/>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pic>
        <p:nvPicPr>
          <p:cNvPr id="82" name="Picture 2" descr="C:\Users\Guadalupe Alarcón F\Pictures\img066.jpg"/>
          <p:cNvPicPr>
            <a:picLocks noChangeAspect="1" noChangeArrowheads="1"/>
          </p:cNvPicPr>
          <p:nvPr/>
        </p:nvPicPr>
        <p:blipFill rotWithShape="1">
          <a:blip r:embed="rId4" cstate="print">
            <a:grayscl/>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rcRect r="11429" b="12293"/>
          <a:stretch/>
        </p:blipFill>
        <p:spPr bwMode="auto">
          <a:xfrm>
            <a:off x="3819218" y="1680663"/>
            <a:ext cx="4436266" cy="2738470"/>
          </a:xfrm>
          <a:prstGeom prst="rect">
            <a:avLst/>
          </a:prstGeom>
          <a:ln>
            <a:solidFill>
              <a:schemeClr val="tx1">
                <a:lumMod val="95000"/>
                <a:lumOff val="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3" name="25 Imagen" descr="LOGO 3 CSG 2013.JPG"/>
          <p:cNvPicPr>
            <a:picLocks noChangeAspect="1"/>
          </p:cNvPicPr>
          <p:nvPr/>
        </p:nvPicPr>
        <p:blipFill>
          <a:blip r:embed="rId6" cstate="print"/>
          <a:stretch>
            <a:fillRect/>
          </a:stretch>
        </p:blipFill>
        <p:spPr>
          <a:xfrm>
            <a:off x="900332" y="1670805"/>
            <a:ext cx="2331241" cy="2785266"/>
          </a:xfrm>
          <a:prstGeom prst="rect">
            <a:avLst/>
          </a:prstGeom>
          <a:ln>
            <a:solidFill>
              <a:schemeClr val="tx1">
                <a:lumMod val="95000"/>
                <a:lumOff val="5000"/>
              </a:schemeClr>
            </a:solidFill>
          </a:ln>
          <a:effectLst>
            <a:outerShdw blurRad="50800" dist="38100" dir="2700000" algn="tl" rotWithShape="0">
              <a:schemeClr val="tx1">
                <a:lumMod val="65000"/>
                <a:lumOff val="35000"/>
                <a:alpha val="40000"/>
              </a:schemeClr>
            </a:outerShdw>
          </a:effectLst>
        </p:spPr>
      </p:pic>
      <p:sp>
        <p:nvSpPr>
          <p:cNvPr id="85" name="Rectángulo 84"/>
          <p:cNvSpPr/>
          <p:nvPr/>
        </p:nvSpPr>
        <p:spPr>
          <a:xfrm>
            <a:off x="1449980" y="4695303"/>
            <a:ext cx="6681243" cy="1323439"/>
          </a:xfrm>
          <a:prstGeom prst="rect">
            <a:avLst/>
          </a:prstGeom>
          <a:solidFill>
            <a:schemeClr val="bg2">
              <a:lumMod val="90000"/>
            </a:schemeClr>
          </a:solidFill>
          <a:ln>
            <a:solidFill>
              <a:schemeClr val="tx1"/>
            </a:solidFill>
          </a:ln>
        </p:spPr>
        <p:txBody>
          <a:bodyPr wrap="square">
            <a:spAutoFit/>
          </a:bodyPr>
          <a:lstStyle/>
          <a:p>
            <a:pPr algn="ctr"/>
            <a:r>
              <a:rPr lang="es-MX" sz="2000" dirty="0" smtClean="0">
                <a:solidFill>
                  <a:srgbClr val="C00000"/>
                </a:solidFill>
                <a:latin typeface="Arial" panose="020B0604020202020204" pitchFamily="34" charset="0"/>
                <a:ea typeface="Calibri" panose="020F0502020204030204" pitchFamily="34" charset="0"/>
              </a:rPr>
              <a:t>Diciembre 14, 1926</a:t>
            </a:r>
          </a:p>
          <a:p>
            <a:pPr algn="ctr"/>
            <a:r>
              <a:rPr lang="es-MX" sz="2000" dirty="0" smtClean="0">
                <a:solidFill>
                  <a:srgbClr val="C00000"/>
                </a:solidFill>
                <a:latin typeface="Arial" panose="020B0604020202020204" pitchFamily="34" charset="0"/>
                <a:ea typeface="Calibri" panose="020F0502020204030204" pitchFamily="34" charset="0"/>
              </a:rPr>
              <a:t>El Reglamento Interior del CSG  (Diario Oficial), </a:t>
            </a:r>
          </a:p>
          <a:p>
            <a:pPr algn="ctr"/>
            <a:r>
              <a:rPr lang="es-MX" sz="2000" dirty="0" smtClean="0">
                <a:solidFill>
                  <a:srgbClr val="C00000"/>
                </a:solidFill>
                <a:latin typeface="Arial" panose="020B0604020202020204" pitchFamily="34" charset="0"/>
                <a:ea typeface="Calibri" panose="020F0502020204030204" pitchFamily="34" charset="0"/>
              </a:rPr>
              <a:t>deroga </a:t>
            </a:r>
            <a:r>
              <a:rPr lang="es-MX" sz="2000" dirty="0">
                <a:solidFill>
                  <a:srgbClr val="C00000"/>
                </a:solidFill>
                <a:latin typeface="Arial" panose="020B0604020202020204" pitchFamily="34" charset="0"/>
                <a:ea typeface="Calibri" panose="020F0502020204030204" pitchFamily="34" charset="0"/>
              </a:rPr>
              <a:t>al del Consejo Superior de Salubridad y </a:t>
            </a:r>
            <a:r>
              <a:rPr lang="es-MX" sz="2000" dirty="0" smtClean="0">
                <a:solidFill>
                  <a:srgbClr val="C00000"/>
                </a:solidFill>
                <a:latin typeface="Arial" panose="020B0604020202020204" pitchFamily="34" charset="0"/>
                <a:ea typeface="Calibri" panose="020F0502020204030204" pitchFamily="34" charset="0"/>
              </a:rPr>
              <a:t>ratifica los establecido </a:t>
            </a:r>
            <a:r>
              <a:rPr lang="es-MX" sz="2000" dirty="0">
                <a:solidFill>
                  <a:srgbClr val="C00000"/>
                </a:solidFill>
                <a:latin typeface="Arial" panose="020B0604020202020204" pitchFamily="34" charset="0"/>
                <a:ea typeface="Calibri" panose="020F0502020204030204" pitchFamily="34" charset="0"/>
              </a:rPr>
              <a:t>en la Carta Magna de 1917</a:t>
            </a:r>
            <a:endParaRPr lang="es-MX" sz="2000" dirty="0">
              <a:solidFill>
                <a:srgbClr val="C00000"/>
              </a:solidFill>
            </a:endParaRPr>
          </a:p>
        </p:txBody>
      </p:sp>
      <p:cxnSp>
        <p:nvCxnSpPr>
          <p:cNvPr id="86" name="Conector recto 85"/>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55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72299" y="1360806"/>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sp>
        <p:nvSpPr>
          <p:cNvPr id="81" name="Rectangle 2"/>
          <p:cNvSpPr>
            <a:spLocks noChangeArrowheads="1"/>
          </p:cNvSpPr>
          <p:nvPr/>
        </p:nvSpPr>
        <p:spPr bwMode="auto">
          <a:xfrm>
            <a:off x="296676" y="1699051"/>
            <a:ext cx="4896793" cy="2994666"/>
          </a:xfrm>
          <a:prstGeom prst="rect">
            <a:avLst/>
          </a:prstGeom>
          <a:noFill/>
          <a:ln w="9525">
            <a:noFill/>
            <a:miter lim="800000"/>
            <a:headEnd/>
            <a:tailEnd/>
          </a:ln>
        </p:spPr>
        <p:txBody>
          <a:bodyPr wrap="square">
            <a:spAutoFit/>
          </a:bodyPr>
          <a:lstStyle/>
          <a:p>
            <a:pPr algn="ctr" eaLnBrk="1" hangingPunct="1">
              <a:lnSpc>
                <a:spcPct val="90000"/>
              </a:lnSpc>
              <a:spcBef>
                <a:spcPct val="50000"/>
              </a:spcBef>
            </a:pPr>
            <a:r>
              <a:rPr lang="es-ES" sz="2400" b="1" dirty="0">
                <a:solidFill>
                  <a:srgbClr val="006600"/>
                </a:solidFill>
              </a:rPr>
              <a:t>Artículo </a:t>
            </a:r>
            <a:r>
              <a:rPr lang="es-ES" sz="2400" b="1" dirty="0" smtClean="0">
                <a:solidFill>
                  <a:srgbClr val="006600"/>
                </a:solidFill>
              </a:rPr>
              <a:t>73 · </a:t>
            </a:r>
            <a:r>
              <a:rPr lang="es-ES" sz="2400" b="1" dirty="0" err="1" smtClean="0">
                <a:solidFill>
                  <a:srgbClr val="006600"/>
                </a:solidFill>
              </a:rPr>
              <a:t>Fracc</a:t>
            </a:r>
            <a:r>
              <a:rPr lang="es-ES" sz="2400" b="1" dirty="0">
                <a:solidFill>
                  <a:srgbClr val="006600"/>
                </a:solidFill>
              </a:rPr>
              <a:t>. XVI</a:t>
            </a:r>
          </a:p>
          <a:p>
            <a:pPr algn="just" eaLnBrk="1" hangingPunct="1">
              <a:spcBef>
                <a:spcPts val="1800"/>
              </a:spcBef>
            </a:pPr>
            <a:r>
              <a:rPr lang="es-ES" sz="2400" b="1" dirty="0" smtClean="0"/>
              <a:t>“</a:t>
            </a:r>
            <a:r>
              <a:rPr lang="es-ES" sz="2800" b="1" i="1" dirty="0" smtClean="0">
                <a:solidFill>
                  <a:srgbClr val="C00000"/>
                </a:solidFill>
                <a:effectLst>
                  <a:outerShdw blurRad="38100" dist="38100" dir="2700000" algn="tl">
                    <a:srgbClr val="000000">
                      <a:alpha val="43137"/>
                    </a:srgbClr>
                  </a:outerShdw>
                </a:effectLst>
              </a:rPr>
              <a:t>El </a:t>
            </a:r>
            <a:r>
              <a:rPr lang="es-ES" sz="2800" b="1" i="1" dirty="0">
                <a:solidFill>
                  <a:srgbClr val="C00000"/>
                </a:solidFill>
                <a:effectLst>
                  <a:outerShdw blurRad="38100" dist="38100" dir="2700000" algn="tl">
                    <a:srgbClr val="000000">
                      <a:alpha val="43137"/>
                    </a:srgbClr>
                  </a:outerShdw>
                </a:effectLst>
              </a:rPr>
              <a:t>Consejo de Salubridad General </a:t>
            </a:r>
            <a:r>
              <a:rPr lang="es-ES" sz="2400" i="1" dirty="0"/>
              <a:t>dependerá directamente del Presidente de la República, sin intervención de ninguna Secretaría de Estado, y sus disposiciones generales serán obligatorias en el país”</a:t>
            </a:r>
          </a:p>
        </p:txBody>
      </p:sp>
      <p:pic>
        <p:nvPicPr>
          <p:cNvPr id="82" name="Imagen 81"/>
          <p:cNvPicPr>
            <a:picLocks noChangeAspect="1"/>
          </p:cNvPicPr>
          <p:nvPr/>
        </p:nvPicPr>
        <p:blipFill>
          <a:blip r:embed="rId4"/>
          <a:stretch>
            <a:fillRect/>
          </a:stretch>
        </p:blipFill>
        <p:spPr>
          <a:xfrm>
            <a:off x="5740030" y="1722387"/>
            <a:ext cx="2958716" cy="4563682"/>
          </a:xfrm>
          <a:prstGeom prst="rect">
            <a:avLst/>
          </a:prstGeom>
        </p:spPr>
      </p:pic>
      <p:sp>
        <p:nvSpPr>
          <p:cNvPr id="83" name="Rectángulo 82"/>
          <p:cNvSpPr/>
          <p:nvPr/>
        </p:nvSpPr>
        <p:spPr>
          <a:xfrm>
            <a:off x="329883" y="4966798"/>
            <a:ext cx="5243763" cy="10156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6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Edwardian Script ITC" panose="030303020407070D0804" pitchFamily="66" charset="0"/>
                <a:ea typeface="+mj-ea"/>
                <a:cs typeface="+mj-cs"/>
              </a:rPr>
              <a:t>Un siglo de existencia</a:t>
            </a:r>
            <a:endParaRPr kumimoji="0" lang="es-MX" sz="6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ndParaRPr>
          </a:p>
        </p:txBody>
      </p:sp>
      <p:cxnSp>
        <p:nvCxnSpPr>
          <p:cNvPr id="84" name="Conector recto 83"/>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253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nvPr>
        </p:nvGraphicFramePr>
        <p:xfrm>
          <a:off x="158860" y="1211992"/>
          <a:ext cx="8836108" cy="4964068"/>
        </p:xfrm>
        <a:graphic>
          <a:graphicData uri="http://schemas.openxmlformats.org/drawingml/2006/table">
            <a:tbl>
              <a:tblPr firstRow="1" bandRow="1">
                <a:tableStyleId>{5C22544A-7EE6-4342-B048-85BDC9FD1C3A}</a:tableStyleId>
              </a:tblPr>
              <a:tblGrid>
                <a:gridCol w="540061">
                  <a:extLst>
                    <a:ext uri="{9D8B030D-6E8A-4147-A177-3AD203B41FA5}">
                      <a16:colId xmlns:a16="http://schemas.microsoft.com/office/drawing/2014/main" val="20000"/>
                    </a:ext>
                  </a:extLst>
                </a:gridCol>
                <a:gridCol w="270031">
                  <a:extLst>
                    <a:ext uri="{9D8B030D-6E8A-4147-A177-3AD203B41FA5}">
                      <a16:colId xmlns:a16="http://schemas.microsoft.com/office/drawing/2014/main" val="20001"/>
                    </a:ext>
                  </a:extLst>
                </a:gridCol>
                <a:gridCol w="270031">
                  <a:extLst>
                    <a:ext uri="{9D8B030D-6E8A-4147-A177-3AD203B41FA5}">
                      <a16:colId xmlns:a16="http://schemas.microsoft.com/office/drawing/2014/main" val="20002"/>
                    </a:ext>
                  </a:extLst>
                </a:gridCol>
                <a:gridCol w="216024">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234026">
                  <a:extLst>
                    <a:ext uri="{9D8B030D-6E8A-4147-A177-3AD203B41FA5}">
                      <a16:colId xmlns:a16="http://schemas.microsoft.com/office/drawing/2014/main" val="20006"/>
                    </a:ext>
                  </a:extLst>
                </a:gridCol>
                <a:gridCol w="234026">
                  <a:extLst>
                    <a:ext uri="{9D8B030D-6E8A-4147-A177-3AD203B41FA5}">
                      <a16:colId xmlns:a16="http://schemas.microsoft.com/office/drawing/2014/main" val="20007"/>
                    </a:ext>
                  </a:extLst>
                </a:gridCol>
                <a:gridCol w="468052">
                  <a:extLst>
                    <a:ext uri="{9D8B030D-6E8A-4147-A177-3AD203B41FA5}">
                      <a16:colId xmlns:a16="http://schemas.microsoft.com/office/drawing/2014/main" val="20008"/>
                    </a:ext>
                  </a:extLst>
                </a:gridCol>
                <a:gridCol w="216021">
                  <a:extLst>
                    <a:ext uri="{9D8B030D-6E8A-4147-A177-3AD203B41FA5}">
                      <a16:colId xmlns:a16="http://schemas.microsoft.com/office/drawing/2014/main" val="20009"/>
                    </a:ext>
                  </a:extLst>
                </a:gridCol>
                <a:gridCol w="116840">
                  <a:extLst>
                    <a:ext uri="{9D8B030D-6E8A-4147-A177-3AD203B41FA5}">
                      <a16:colId xmlns:a16="http://schemas.microsoft.com/office/drawing/2014/main" val="20010"/>
                    </a:ext>
                  </a:extLst>
                </a:gridCol>
                <a:gridCol w="504056">
                  <a:extLst>
                    <a:ext uri="{9D8B030D-6E8A-4147-A177-3AD203B41FA5}">
                      <a16:colId xmlns:a16="http://schemas.microsoft.com/office/drawing/2014/main" val="20011"/>
                    </a:ext>
                  </a:extLst>
                </a:gridCol>
                <a:gridCol w="543006">
                  <a:extLst>
                    <a:ext uri="{9D8B030D-6E8A-4147-A177-3AD203B41FA5}">
                      <a16:colId xmlns:a16="http://schemas.microsoft.com/office/drawing/2014/main" val="20012"/>
                    </a:ext>
                  </a:extLst>
                </a:gridCol>
                <a:gridCol w="216024">
                  <a:extLst>
                    <a:ext uri="{9D8B030D-6E8A-4147-A177-3AD203B41FA5}">
                      <a16:colId xmlns:a16="http://schemas.microsoft.com/office/drawing/2014/main" val="20013"/>
                    </a:ext>
                  </a:extLst>
                </a:gridCol>
                <a:gridCol w="720077">
                  <a:extLst>
                    <a:ext uri="{9D8B030D-6E8A-4147-A177-3AD203B41FA5}">
                      <a16:colId xmlns:a16="http://schemas.microsoft.com/office/drawing/2014/main" val="20014"/>
                    </a:ext>
                  </a:extLst>
                </a:gridCol>
                <a:gridCol w="764912">
                  <a:extLst>
                    <a:ext uri="{9D8B030D-6E8A-4147-A177-3AD203B41FA5}">
                      <a16:colId xmlns:a16="http://schemas.microsoft.com/office/drawing/2014/main" val="20015"/>
                    </a:ext>
                  </a:extLst>
                </a:gridCol>
                <a:gridCol w="208280">
                  <a:extLst>
                    <a:ext uri="{9D8B030D-6E8A-4147-A177-3AD203B41FA5}">
                      <a16:colId xmlns:a16="http://schemas.microsoft.com/office/drawing/2014/main" val="20016"/>
                    </a:ext>
                  </a:extLst>
                </a:gridCol>
                <a:gridCol w="116840">
                  <a:extLst>
                    <a:ext uri="{9D8B030D-6E8A-4147-A177-3AD203B41FA5}">
                      <a16:colId xmlns:a16="http://schemas.microsoft.com/office/drawing/2014/main" val="20017"/>
                    </a:ext>
                  </a:extLst>
                </a:gridCol>
                <a:gridCol w="324040">
                  <a:extLst>
                    <a:ext uri="{9D8B030D-6E8A-4147-A177-3AD203B41FA5}">
                      <a16:colId xmlns:a16="http://schemas.microsoft.com/office/drawing/2014/main" val="20018"/>
                    </a:ext>
                  </a:extLst>
                </a:gridCol>
                <a:gridCol w="540061">
                  <a:extLst>
                    <a:ext uri="{9D8B030D-6E8A-4147-A177-3AD203B41FA5}">
                      <a16:colId xmlns:a16="http://schemas.microsoft.com/office/drawing/2014/main" val="20019"/>
                    </a:ext>
                  </a:extLst>
                </a:gridCol>
                <a:gridCol w="257684">
                  <a:extLst>
                    <a:ext uri="{9D8B030D-6E8A-4147-A177-3AD203B41FA5}">
                      <a16:colId xmlns:a16="http://schemas.microsoft.com/office/drawing/2014/main" val="20020"/>
                    </a:ext>
                  </a:extLst>
                </a:gridCol>
                <a:gridCol w="485015">
                  <a:extLst>
                    <a:ext uri="{9D8B030D-6E8A-4147-A177-3AD203B41FA5}">
                      <a16:colId xmlns:a16="http://schemas.microsoft.com/office/drawing/2014/main" val="20021"/>
                    </a:ext>
                  </a:extLst>
                </a:gridCol>
                <a:gridCol w="366865">
                  <a:extLst>
                    <a:ext uri="{9D8B030D-6E8A-4147-A177-3AD203B41FA5}">
                      <a16:colId xmlns:a16="http://schemas.microsoft.com/office/drawing/2014/main" val="20022"/>
                    </a:ext>
                  </a:extLst>
                </a:gridCol>
              </a:tblGrid>
              <a:tr h="228600">
                <a:tc gridSpan="16">
                  <a:txBody>
                    <a:bodyPr/>
                    <a:lstStyle/>
                    <a:p>
                      <a:pPr algn="ctr"/>
                      <a:r>
                        <a:rPr lang="es-MX" sz="1200" b="1" dirty="0" smtClean="0">
                          <a:solidFill>
                            <a:schemeClr val="tx1"/>
                          </a:solidFill>
                        </a:rPr>
                        <a:t>PÚBLICO</a:t>
                      </a:r>
                      <a:endParaRPr lang="es-MX" sz="1200" b="1" dirty="0">
                        <a:solidFill>
                          <a:schemeClr val="tx1"/>
                        </a:solidFill>
                      </a:endParaRPr>
                    </a:p>
                  </a:txBody>
                  <a:tcP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a:p>
                  </a:txBody>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a:p>
                  </a:txBody>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a:p>
                  </a:txBody>
                  <a:tcPr/>
                </a:tc>
                <a:tc rowSpan="2" gridSpan="2">
                  <a:txBody>
                    <a:bodyPr/>
                    <a:lstStyle/>
                    <a:p>
                      <a:pPr algn="ctr"/>
                      <a:endParaRPr lang="es-MX" sz="1200" b="1" dirty="0">
                        <a:solidFill>
                          <a:schemeClr val="tx1"/>
                        </a:solidFill>
                      </a:endParaRPr>
                    </a:p>
                  </a:txBody>
                  <a:tcPr>
                    <a:noFill/>
                  </a:tcPr>
                </a:tc>
                <a:tc rowSpan="2" hMerge="1">
                  <a:txBody>
                    <a:bodyPr/>
                    <a:lstStyle/>
                    <a:p>
                      <a:pPr algn="ctr"/>
                      <a:endParaRPr lang="es-MX" sz="1200" b="1" dirty="0">
                        <a:solidFill>
                          <a:schemeClr val="tx1"/>
                        </a:solidFill>
                      </a:endParaRPr>
                    </a:p>
                  </a:txBody>
                  <a:tcPr/>
                </a:tc>
                <a:tc rowSpan="2"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rPr>
                        <a:t>PRIVADO</a:t>
                      </a:r>
                    </a:p>
                  </a:txBody>
                  <a:tcPr>
                    <a:solidFill>
                      <a:schemeClr val="accent3">
                        <a:lumMod val="60000"/>
                        <a:lumOff val="40000"/>
                      </a:schemeClr>
                    </a:solidFill>
                  </a:tcPr>
                </a:tc>
                <a:tc rowSpan="2" hMerge="1">
                  <a:txBody>
                    <a:bodyPr/>
                    <a:lstStyle/>
                    <a:p>
                      <a:endParaRPr lang="es-MX"/>
                    </a:p>
                  </a:txBody>
                  <a:tcPr/>
                </a:tc>
                <a:tc rowSpan="2" hMerge="1">
                  <a:txBody>
                    <a:bodyPr/>
                    <a:lstStyle/>
                    <a:p>
                      <a:endParaRPr lang="es-MX" sz="800" dirty="0">
                        <a:solidFill>
                          <a:schemeClr val="tx1"/>
                        </a:solidFill>
                      </a:endParaRPr>
                    </a:p>
                  </a:txBody>
                  <a:tcPr>
                    <a:solidFill>
                      <a:schemeClr val="bg1">
                        <a:lumMod val="85000"/>
                      </a:schemeClr>
                    </a:solidFill>
                  </a:tcPr>
                </a:tc>
                <a:tc rowSpan="2" hMerge="1">
                  <a:txBody>
                    <a:bodyPr/>
                    <a:lstStyle/>
                    <a:p>
                      <a:pPr algn="ctr"/>
                      <a:endParaRPr lang="es-MX" sz="800" b="1" dirty="0">
                        <a:solidFill>
                          <a:schemeClr val="tx1"/>
                        </a:solidFill>
                      </a:endParaRPr>
                    </a:p>
                  </a:txBody>
                  <a:tcPr>
                    <a:solidFill>
                      <a:schemeClr val="bg1">
                        <a:lumMod val="85000"/>
                      </a:schemeClr>
                    </a:solidFill>
                  </a:tcPr>
                </a:tc>
                <a:tc rowSpan="2" hMerge="1">
                  <a:txBody>
                    <a:bodyPr/>
                    <a:lstStyle/>
                    <a:p>
                      <a:endParaRPr lang="es-MX"/>
                    </a:p>
                  </a:txBody>
                  <a:tcPr/>
                </a:tc>
                <a:extLst>
                  <a:ext uri="{0D108BD9-81ED-4DB2-BD59-A6C34878D82A}">
                    <a16:rowId xmlns:a16="http://schemas.microsoft.com/office/drawing/2014/main" val="10000"/>
                  </a:ext>
                </a:extLst>
              </a:tr>
              <a:tr h="228600">
                <a:tc gridSpan="9">
                  <a:txBody>
                    <a:bodyPr/>
                    <a:lstStyle/>
                    <a:p>
                      <a:pPr algn="ctr"/>
                      <a:r>
                        <a:rPr lang="es-MX" sz="1200" b="1" dirty="0" smtClean="0">
                          <a:solidFill>
                            <a:schemeClr val="tx1"/>
                          </a:solidFill>
                        </a:rPr>
                        <a:t>SEGURIDAD SOCIAL</a:t>
                      </a:r>
                      <a:endParaRPr lang="es-MX" sz="1200" b="1" dirty="0">
                        <a:solidFill>
                          <a:schemeClr val="tx1"/>
                        </a:solidFill>
                      </a:endParaRPr>
                    </a:p>
                  </a:txBody>
                  <a:tcP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endParaRPr lang="es-MX" dirty="0"/>
                    </a:p>
                  </a:txBody>
                  <a:tcPr>
                    <a:noFill/>
                  </a:tcPr>
                </a:tc>
                <a:tc gridSpan="6">
                  <a:txBody>
                    <a:bodyPr/>
                    <a:lstStyle/>
                    <a:p>
                      <a:pPr algn="ctr"/>
                      <a:r>
                        <a:rPr lang="es-MX" sz="1100" b="1" dirty="0" smtClean="0">
                          <a:solidFill>
                            <a:schemeClr val="tx1"/>
                          </a:solidFill>
                        </a:rPr>
                        <a:t>SECRETARIA DE SALUD, SESA</a:t>
                      </a:r>
                    </a:p>
                  </a:txBody>
                  <a:tcP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 vMerge="1">
                  <a:txBody>
                    <a:bodyPr/>
                    <a:lstStyle/>
                    <a:p>
                      <a:endParaRPr lang="es-MX"/>
                    </a:p>
                  </a:txBody>
                  <a:tcPr/>
                </a:tc>
                <a:tc hMerge="1" vMerge="1">
                  <a:txBody>
                    <a:bodyPr/>
                    <a:lstStyle/>
                    <a:p>
                      <a:endParaRPr lang="es-MX"/>
                    </a:p>
                  </a:txBody>
                  <a:tcPr/>
                </a:tc>
                <a:tc gridSpan="5"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1"/>
                  </a:ext>
                </a:extLst>
              </a:tr>
              <a:tr h="293008">
                <a:tc gridSpan="23">
                  <a:txBody>
                    <a:bodyPr/>
                    <a:lstStyle/>
                    <a:p>
                      <a:r>
                        <a:rPr lang="es-MX" sz="1200" b="1" dirty="0" smtClean="0">
                          <a:solidFill>
                            <a:schemeClr val="tx1"/>
                          </a:solidFill>
                        </a:rPr>
                        <a:t>FONDOS</a:t>
                      </a:r>
                      <a:endParaRPr lang="es-MX" sz="1200" b="1" dirty="0">
                        <a:solidFill>
                          <a:schemeClr val="tx1"/>
                        </a:solidFill>
                      </a:endParaRPr>
                    </a:p>
                  </a:txBody>
                  <a:tcPr>
                    <a:solidFill>
                      <a:schemeClr val="bg2">
                        <a:lumMod val="75000"/>
                      </a:schemeClr>
                    </a:solidFill>
                  </a:tcPr>
                </a:tc>
                <a:tc hMerge="1">
                  <a:txBody>
                    <a:bodyPr/>
                    <a:lstStyle/>
                    <a:p>
                      <a:endParaRPr lang="es-MX"/>
                    </a:p>
                  </a:txBody>
                  <a:tcPr/>
                </a:tc>
                <a:tc hMerge="1">
                  <a:txBody>
                    <a:bodyPr/>
                    <a:lstStyle/>
                    <a:p>
                      <a:endParaRPr lang="es-MX"/>
                    </a:p>
                  </a:txBody>
                  <a:tcPr/>
                </a:tc>
                <a:tc hMerge="1">
                  <a:txBody>
                    <a:bodyPr/>
                    <a:lstStyle/>
                    <a:p>
                      <a:endParaRPr lang="es-MX" sz="800" dirty="0">
                        <a:solidFill>
                          <a:schemeClr val="tx1"/>
                        </a:solidFill>
                      </a:endParaRPr>
                    </a:p>
                  </a:txBody>
                  <a:tcPr>
                    <a:solidFill>
                      <a:schemeClr val="bg2">
                        <a:lumMod val="75000"/>
                      </a:schemeClr>
                    </a:solidFill>
                  </a:tcPr>
                </a:tc>
                <a:tc hMerge="1">
                  <a:txBody>
                    <a:bodyPr/>
                    <a:lstStyle/>
                    <a:p>
                      <a:endParaRPr lang="es-MX" sz="800" dirty="0">
                        <a:solidFill>
                          <a:schemeClr val="tx1"/>
                        </a:solidFill>
                      </a:endParaRPr>
                    </a:p>
                  </a:txBody>
                  <a:tcPr>
                    <a:solidFill>
                      <a:schemeClr val="bg2">
                        <a:lumMod val="75000"/>
                      </a:schemeClr>
                    </a:solidFill>
                  </a:tcPr>
                </a:tc>
                <a:tc hMerge="1">
                  <a:txBody>
                    <a:bodyPr/>
                    <a:lstStyle/>
                    <a:p>
                      <a:endParaRPr lang="es-MX" sz="800" dirty="0">
                        <a:solidFill>
                          <a:schemeClr val="tx1"/>
                        </a:solidFill>
                      </a:endParaRPr>
                    </a:p>
                  </a:txBody>
                  <a:tcPr>
                    <a:solidFill>
                      <a:schemeClr val="bg2">
                        <a:lumMod val="75000"/>
                      </a:schemeClr>
                    </a:solidFill>
                  </a:tcPr>
                </a:tc>
                <a:tc hMerge="1">
                  <a:txBody>
                    <a:bodyPr/>
                    <a:lstStyle/>
                    <a:p>
                      <a:endParaRPr lang="es-MX" sz="800" dirty="0">
                        <a:solidFill>
                          <a:schemeClr val="tx1"/>
                        </a:solidFill>
                      </a:endParaRPr>
                    </a:p>
                  </a:txBody>
                  <a:tcPr>
                    <a:solidFill>
                      <a:schemeClr val="bg2">
                        <a:lumMod val="75000"/>
                      </a:schemeClr>
                    </a:solidFill>
                  </a:tcPr>
                </a:tc>
                <a:tc hMerge="1">
                  <a:txBody>
                    <a:bodyPr/>
                    <a:lstStyle/>
                    <a:p>
                      <a:endParaRPr lang="es-MX"/>
                    </a:p>
                  </a:txBody>
                  <a:tcPr/>
                </a:tc>
                <a:tc hMerge="1">
                  <a:txBody>
                    <a:bodyPr/>
                    <a:lstStyle/>
                    <a:p>
                      <a:endParaRPr lang="es-MX"/>
                    </a:p>
                  </a:txBody>
                  <a:tcPr/>
                </a:tc>
                <a:tc hMerge="1">
                  <a:txBody>
                    <a:bodyPr/>
                    <a:lstStyle/>
                    <a:p>
                      <a:endParaRPr lang="es-MX" sz="800" dirty="0">
                        <a:solidFill>
                          <a:schemeClr val="tx1"/>
                        </a:solidFill>
                      </a:endParaRPr>
                    </a:p>
                  </a:txBody>
                  <a:tcPr>
                    <a:solidFill>
                      <a:schemeClr val="bg2">
                        <a:lumMod val="75000"/>
                      </a:schemeClr>
                    </a:solidFill>
                  </a:tcPr>
                </a:tc>
                <a:tc hMerge="1">
                  <a:txBody>
                    <a:bodyPr/>
                    <a:lstStyle/>
                    <a:p>
                      <a:endParaRPr lang="es-MX"/>
                    </a:p>
                  </a:txBody>
                  <a:tcPr/>
                </a:tc>
                <a:tc hMerge="1">
                  <a:txBody>
                    <a:bodyPr/>
                    <a:lstStyle/>
                    <a:p>
                      <a:endParaRPr lang="es-MX" sz="800" dirty="0">
                        <a:solidFill>
                          <a:schemeClr val="tx1"/>
                        </a:solidFill>
                      </a:endParaRPr>
                    </a:p>
                  </a:txBody>
                  <a:tcPr>
                    <a:solidFill>
                      <a:schemeClr val="bg2">
                        <a:lumMod val="75000"/>
                      </a:schemeClr>
                    </a:solidFill>
                  </a:tcPr>
                </a:tc>
                <a:tc hMerge="1">
                  <a:txBody>
                    <a:bodyPr/>
                    <a:lstStyle/>
                    <a:p>
                      <a:endParaRPr lang="es-MX"/>
                    </a:p>
                  </a:txBody>
                  <a:tcPr/>
                </a:tc>
                <a:tc hMerge="1">
                  <a:txBody>
                    <a:bodyPr/>
                    <a:lstStyle/>
                    <a:p>
                      <a:endParaRPr lang="es-MX" sz="800" dirty="0">
                        <a:solidFill>
                          <a:schemeClr val="tx1"/>
                        </a:solidFill>
                      </a:endParaRPr>
                    </a:p>
                  </a:txBody>
                  <a:tcPr>
                    <a:solidFill>
                      <a:schemeClr val="bg2">
                        <a:lumMod val="75000"/>
                      </a:schemeClr>
                    </a:solidFill>
                  </a:tcPr>
                </a:tc>
                <a:tc hMerge="1">
                  <a:txBody>
                    <a:bodyPr/>
                    <a:lstStyle/>
                    <a:p>
                      <a:endParaRPr lang="es-MX" sz="800" dirty="0">
                        <a:solidFill>
                          <a:schemeClr val="tx1"/>
                        </a:solidFill>
                      </a:endParaRPr>
                    </a:p>
                  </a:txBody>
                  <a:tcPr>
                    <a:solidFill>
                      <a:schemeClr val="bg2">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sz="800" dirty="0">
                        <a:solidFill>
                          <a:schemeClr val="tx1"/>
                        </a:solidFill>
                      </a:endParaRPr>
                    </a:p>
                  </a:txBody>
                  <a:tcPr>
                    <a:solidFill>
                      <a:schemeClr val="bg2">
                        <a:lumMod val="75000"/>
                      </a:schemeClr>
                    </a:solidFill>
                  </a:tcPr>
                </a:tc>
                <a:tc hMerge="1">
                  <a:txBody>
                    <a:bodyPr/>
                    <a:lstStyle/>
                    <a:p>
                      <a:endParaRPr lang="es-MX" sz="800" b="1" dirty="0">
                        <a:solidFill>
                          <a:schemeClr val="tx1"/>
                        </a:solidFill>
                      </a:endParaRPr>
                    </a:p>
                  </a:txBody>
                  <a:tcPr>
                    <a:solidFill>
                      <a:schemeClr val="bg2">
                        <a:lumMod val="75000"/>
                      </a:schemeClr>
                    </a:solidFill>
                  </a:tcPr>
                </a:tc>
                <a:tc hMerge="1">
                  <a:txBody>
                    <a:bodyPr/>
                    <a:lstStyle/>
                    <a:p>
                      <a:endParaRPr lang="es-MX"/>
                    </a:p>
                  </a:txBody>
                  <a:tcPr/>
                </a:tc>
                <a:extLst>
                  <a:ext uri="{0D108BD9-81ED-4DB2-BD59-A6C34878D82A}">
                    <a16:rowId xmlns:a16="http://schemas.microsoft.com/office/drawing/2014/main" val="10002"/>
                  </a:ext>
                </a:extLst>
              </a:tr>
              <a:tr h="370840">
                <a:tc gridSpan="3">
                  <a:txBody>
                    <a:bodyPr/>
                    <a:lstStyle/>
                    <a:p>
                      <a:pPr algn="ctr"/>
                      <a:r>
                        <a:rPr lang="es-MX" sz="900" b="1" dirty="0" smtClean="0">
                          <a:solidFill>
                            <a:schemeClr val="tx1"/>
                          </a:solidFill>
                        </a:rPr>
                        <a:t>CONTRIBUCIÓN GUBERNAMENTAL</a:t>
                      </a:r>
                      <a:endParaRPr lang="es-MX" sz="900" b="1" dirty="0">
                        <a:solidFill>
                          <a:schemeClr val="tx1"/>
                        </a:solidFill>
                      </a:endParaRPr>
                    </a:p>
                  </a:txBody>
                  <a:tcPr>
                    <a:solidFill>
                      <a:schemeClr val="accent5">
                        <a:lumMod val="40000"/>
                        <a:lumOff val="60000"/>
                      </a:schemeClr>
                    </a:solidFill>
                  </a:tcPr>
                </a:tc>
                <a:tc hMerge="1">
                  <a:txBody>
                    <a:bodyPr/>
                    <a:lstStyle/>
                    <a:p>
                      <a:endParaRPr lang="es-MX"/>
                    </a:p>
                  </a:txBody>
                  <a:tcPr/>
                </a:tc>
                <a:tc hMerge="1">
                  <a:txBody>
                    <a:bodyPr/>
                    <a:lstStyle/>
                    <a:p>
                      <a:endParaRPr lang="es-MX"/>
                    </a:p>
                  </a:txBody>
                  <a:tcPr/>
                </a:tc>
                <a:tc>
                  <a:txBody>
                    <a:bodyPr/>
                    <a:lstStyle/>
                    <a:p>
                      <a:pPr algn="ctr"/>
                      <a:endParaRPr lang="es-MX" sz="900" b="1" dirty="0">
                        <a:solidFill>
                          <a:schemeClr val="tx1"/>
                        </a:solidFill>
                      </a:endParaRPr>
                    </a:p>
                  </a:txBody>
                  <a:tcPr>
                    <a:noFill/>
                  </a:tcPr>
                </a:tc>
                <a:tc>
                  <a:txBody>
                    <a:bodyPr/>
                    <a:lstStyle/>
                    <a:p>
                      <a:pPr algn="ctr"/>
                      <a:r>
                        <a:rPr lang="es-MX" sz="900" b="1" dirty="0" smtClean="0">
                          <a:solidFill>
                            <a:schemeClr val="tx1"/>
                          </a:solidFill>
                        </a:rPr>
                        <a:t>CONTRIBUCIÓN DEL EMPLEADOR</a:t>
                      </a:r>
                      <a:endParaRPr lang="es-MX" sz="900" b="1" dirty="0">
                        <a:solidFill>
                          <a:schemeClr val="tx1"/>
                        </a:solidFill>
                      </a:endParaRPr>
                    </a:p>
                  </a:txBody>
                  <a:tcPr>
                    <a:solidFill>
                      <a:schemeClr val="accent5">
                        <a:lumMod val="40000"/>
                        <a:lumOff val="60000"/>
                      </a:schemeClr>
                    </a:solidFill>
                  </a:tcPr>
                </a:tc>
                <a:tc>
                  <a:txBody>
                    <a:bodyPr/>
                    <a:lstStyle/>
                    <a:p>
                      <a:pPr algn="ctr"/>
                      <a:endParaRPr lang="es-MX" sz="900" b="1" dirty="0">
                        <a:solidFill>
                          <a:schemeClr val="tx1"/>
                        </a:solidFill>
                      </a:endParaRPr>
                    </a:p>
                  </a:txBody>
                  <a:tcPr>
                    <a:noFill/>
                  </a:tcPr>
                </a:tc>
                <a:tc gridSpan="3">
                  <a:txBody>
                    <a:bodyPr/>
                    <a:lstStyle/>
                    <a:p>
                      <a:pPr algn="ctr"/>
                      <a:r>
                        <a:rPr lang="es-MX" sz="900" b="1" dirty="0" smtClean="0">
                          <a:solidFill>
                            <a:schemeClr val="tx1"/>
                          </a:solidFill>
                        </a:rPr>
                        <a:t>CONTRIBUCIÓN</a:t>
                      </a:r>
                      <a:r>
                        <a:rPr lang="es-MX" sz="900" b="1" baseline="0" dirty="0" smtClean="0">
                          <a:solidFill>
                            <a:schemeClr val="tx1"/>
                          </a:solidFill>
                        </a:rPr>
                        <a:t> DEL TRABAJADOR</a:t>
                      </a:r>
                      <a:endParaRPr lang="es-MX" sz="900" b="1" dirty="0">
                        <a:solidFill>
                          <a:schemeClr val="tx1"/>
                        </a:solidFill>
                      </a:endParaRPr>
                    </a:p>
                  </a:txBody>
                  <a:tcPr>
                    <a:solidFill>
                      <a:schemeClr val="accent5">
                        <a:lumMod val="40000"/>
                        <a:lumOff val="60000"/>
                      </a:schemeClr>
                    </a:solidFill>
                  </a:tcPr>
                </a:tc>
                <a:tc hMerge="1">
                  <a:txBody>
                    <a:bodyPr/>
                    <a:lstStyle/>
                    <a:p>
                      <a:endParaRPr lang="es-MX"/>
                    </a:p>
                  </a:txBody>
                  <a:tcPr/>
                </a:tc>
                <a:tc hMerge="1">
                  <a:txBody>
                    <a:bodyPr/>
                    <a:lstStyle/>
                    <a:p>
                      <a:endParaRPr lang="es-MX"/>
                    </a:p>
                  </a:txBody>
                  <a:tcPr/>
                </a:tc>
                <a:tc gridSpan="2">
                  <a:txBody>
                    <a:bodyPr/>
                    <a:lstStyle/>
                    <a:p>
                      <a:pPr algn="ctr"/>
                      <a:endParaRPr lang="es-MX" sz="900" b="1" dirty="0">
                        <a:solidFill>
                          <a:schemeClr val="tx1"/>
                        </a:solidFill>
                      </a:endParaRPr>
                    </a:p>
                  </a:txBody>
                  <a:tcPr>
                    <a:noFill/>
                  </a:tcPr>
                </a:tc>
                <a:tc hMerge="1">
                  <a:txBody>
                    <a:bodyPr/>
                    <a:lstStyle/>
                    <a:p>
                      <a:endParaRPr lang="es-MX"/>
                    </a:p>
                  </a:txBody>
                  <a:tcPr/>
                </a:tc>
                <a:tc gridSpan="2">
                  <a:txBody>
                    <a:bodyPr/>
                    <a:lstStyle/>
                    <a:p>
                      <a:pPr algn="ctr"/>
                      <a:r>
                        <a:rPr lang="es-MX" sz="900" b="1" dirty="0" smtClean="0">
                          <a:solidFill>
                            <a:schemeClr val="tx1"/>
                          </a:solidFill>
                        </a:rPr>
                        <a:t>CONTRIBUCIÓN</a:t>
                      </a:r>
                      <a:r>
                        <a:rPr lang="es-MX" sz="900" b="1" baseline="0" dirty="0" smtClean="0">
                          <a:solidFill>
                            <a:schemeClr val="tx1"/>
                          </a:solidFill>
                        </a:rPr>
                        <a:t> GOBIERNO ESTATAL</a:t>
                      </a:r>
                      <a:endParaRPr lang="es-MX" sz="900" b="1" dirty="0">
                        <a:solidFill>
                          <a:schemeClr val="tx1"/>
                        </a:solidFill>
                      </a:endParaRPr>
                    </a:p>
                  </a:txBody>
                  <a:tcPr>
                    <a:solidFill>
                      <a:schemeClr val="accent6"/>
                    </a:solidFill>
                  </a:tcPr>
                </a:tc>
                <a:tc hMerge="1">
                  <a:txBody>
                    <a:bodyPr/>
                    <a:lstStyle/>
                    <a:p>
                      <a:endParaRPr lang="es-MX"/>
                    </a:p>
                  </a:txBody>
                  <a:tcPr/>
                </a:tc>
                <a:tc>
                  <a:txBody>
                    <a:bodyPr/>
                    <a:lstStyle/>
                    <a:p>
                      <a:pPr algn="ctr"/>
                      <a:endParaRPr lang="es-MX" sz="900" b="1" dirty="0">
                        <a:solidFill>
                          <a:schemeClr val="tx1"/>
                        </a:solidFill>
                      </a:endParaRPr>
                    </a:p>
                  </a:txBody>
                  <a:tcPr>
                    <a:noFill/>
                  </a:tcPr>
                </a:tc>
                <a:tc gridSpan="2">
                  <a:txBody>
                    <a:bodyPr/>
                    <a:lstStyle/>
                    <a:p>
                      <a:pPr algn="ctr"/>
                      <a:r>
                        <a:rPr lang="es-MX" sz="900" b="1" dirty="0" smtClean="0">
                          <a:solidFill>
                            <a:schemeClr val="tx1"/>
                          </a:solidFill>
                        </a:rPr>
                        <a:t>CONTRIBUCIÓN GOBIERNO</a:t>
                      </a:r>
                    </a:p>
                    <a:p>
                      <a:pPr algn="ctr"/>
                      <a:r>
                        <a:rPr lang="es-MX" sz="900" b="1" dirty="0" smtClean="0">
                          <a:solidFill>
                            <a:schemeClr val="tx1"/>
                          </a:solidFill>
                        </a:rPr>
                        <a:t> FEDERAL</a:t>
                      </a:r>
                      <a:endParaRPr lang="es-MX" sz="900" b="1" dirty="0">
                        <a:solidFill>
                          <a:schemeClr val="tx1"/>
                        </a:solidFill>
                      </a:endParaRPr>
                    </a:p>
                  </a:txBody>
                  <a:tcPr>
                    <a:solidFill>
                      <a:schemeClr val="accent6"/>
                    </a:solidFill>
                  </a:tcPr>
                </a:tc>
                <a:tc hMerge="1">
                  <a:txBody>
                    <a:bodyPr/>
                    <a:lstStyle/>
                    <a:p>
                      <a:endParaRPr lang="es-MX"/>
                    </a:p>
                  </a:txBody>
                  <a:tcPr/>
                </a:tc>
                <a:tc>
                  <a:txBody>
                    <a:bodyPr/>
                    <a:lstStyle/>
                    <a:p>
                      <a:pPr algn="ctr"/>
                      <a:endParaRPr lang="es-MX" sz="900" b="1" dirty="0">
                        <a:solidFill>
                          <a:schemeClr val="tx1"/>
                        </a:solidFill>
                      </a:endParaRPr>
                    </a:p>
                  </a:txBody>
                  <a:tcPr>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smtClean="0">
                          <a:solidFill>
                            <a:schemeClr val="tx1"/>
                          </a:solidFill>
                        </a:rPr>
                        <a:t>INDIVIDUO</a:t>
                      </a:r>
                    </a:p>
                    <a:p>
                      <a:pPr algn="ctr"/>
                      <a:endParaRPr lang="es-MX" sz="900" b="1" dirty="0">
                        <a:solidFill>
                          <a:schemeClr val="tx1"/>
                        </a:solidFill>
                      </a:endParaRPr>
                    </a:p>
                  </a:txBody>
                  <a:tcPr>
                    <a:solidFill>
                      <a:schemeClr val="accent3">
                        <a:lumMod val="60000"/>
                        <a:lumOff val="40000"/>
                      </a:schemeClr>
                    </a:solidFill>
                  </a:tcPr>
                </a:tc>
                <a:tc hMerge="1">
                  <a:txBody>
                    <a:bodyPr/>
                    <a:lstStyle/>
                    <a:p>
                      <a:endParaRPr lang="es-MX"/>
                    </a:p>
                  </a:txBody>
                  <a:tcPr/>
                </a:tc>
                <a:tc hMerge="1">
                  <a:txBody>
                    <a:bodyPr/>
                    <a:lstStyle/>
                    <a:p>
                      <a:endParaRPr lang="es-MX"/>
                    </a:p>
                  </a:txBody>
                  <a:tcPr/>
                </a:tc>
                <a:tc>
                  <a:txBody>
                    <a:bodyPr/>
                    <a:lstStyle/>
                    <a:p>
                      <a:pPr algn="ctr"/>
                      <a:endParaRPr lang="es-MX" sz="900" b="1" dirty="0">
                        <a:solidFill>
                          <a:schemeClr val="tx1"/>
                        </a:solidFill>
                      </a:endParaRPr>
                    </a:p>
                  </a:txBody>
                  <a:tcP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smtClean="0">
                          <a:solidFill>
                            <a:schemeClr val="tx1"/>
                          </a:solidFill>
                        </a:rPr>
                        <a:t>EMPLEADOR</a:t>
                      </a:r>
                    </a:p>
                    <a:p>
                      <a:pPr algn="ctr"/>
                      <a:endParaRPr lang="es-MX" sz="900" b="1" dirty="0">
                        <a:solidFill>
                          <a:schemeClr val="tx1"/>
                        </a:solidFill>
                      </a:endParaRPr>
                    </a:p>
                  </a:txBody>
                  <a:tcPr>
                    <a:solidFill>
                      <a:schemeClr val="accent3">
                        <a:lumMod val="60000"/>
                        <a:lumOff val="40000"/>
                      </a:schemeClr>
                    </a:solidFill>
                  </a:tcPr>
                </a:tc>
                <a:tc hMerge="1">
                  <a:txBody>
                    <a:bodyPr/>
                    <a:lstStyle/>
                    <a:p>
                      <a:endParaRPr lang="es-MX"/>
                    </a:p>
                  </a:txBody>
                  <a:tcPr/>
                </a:tc>
                <a:extLst>
                  <a:ext uri="{0D108BD9-81ED-4DB2-BD59-A6C34878D82A}">
                    <a16:rowId xmlns:a16="http://schemas.microsoft.com/office/drawing/2014/main" val="10003"/>
                  </a:ext>
                </a:extLst>
              </a:tr>
              <a:tr h="353680">
                <a:tc>
                  <a:txBody>
                    <a:bodyPr/>
                    <a:lstStyle/>
                    <a:p>
                      <a:endParaRPr lang="es-MX" sz="800" dirty="0">
                        <a:solidFill>
                          <a:schemeClr val="tx1"/>
                        </a:solidFill>
                      </a:endParaRPr>
                    </a:p>
                  </a:txBody>
                  <a:tcPr>
                    <a:noFill/>
                  </a:tcPr>
                </a:tc>
                <a:tc>
                  <a:txBody>
                    <a:bodyPr/>
                    <a:lstStyle/>
                    <a:p>
                      <a:endParaRPr lang="es-MX" sz="800" dirty="0">
                        <a:solidFill>
                          <a:schemeClr val="tx1"/>
                        </a:solidFill>
                      </a:endParaRPr>
                    </a:p>
                  </a:txBody>
                  <a:tcPr>
                    <a:noFill/>
                  </a:tcPr>
                </a:tc>
                <a:tc>
                  <a:txBody>
                    <a:bodyPr/>
                    <a:lstStyle/>
                    <a:p>
                      <a:endParaRPr lang="es-MX" sz="800" dirty="0">
                        <a:solidFill>
                          <a:schemeClr val="tx1"/>
                        </a:solidFill>
                      </a:endParaRPr>
                    </a:p>
                  </a:txBody>
                  <a:tcPr>
                    <a:noFill/>
                  </a:tcPr>
                </a:tc>
                <a:tc>
                  <a:txBody>
                    <a:bodyPr/>
                    <a:lstStyle/>
                    <a:p>
                      <a:endParaRPr lang="es-MX" sz="800" dirty="0">
                        <a:solidFill>
                          <a:schemeClr val="tx1"/>
                        </a:solidFill>
                      </a:endParaRPr>
                    </a:p>
                  </a:txBody>
                  <a:tcPr>
                    <a:noFill/>
                  </a:tcPr>
                </a:tc>
                <a:tc>
                  <a:txBody>
                    <a:bodyPr/>
                    <a:lstStyle/>
                    <a:p>
                      <a:endParaRPr lang="es-MX" sz="800" dirty="0">
                        <a:solidFill>
                          <a:schemeClr val="tx1"/>
                        </a:solidFill>
                      </a:endParaRPr>
                    </a:p>
                  </a:txBody>
                  <a:tcPr>
                    <a:noFill/>
                  </a:tcPr>
                </a:tc>
                <a:tc>
                  <a:txBody>
                    <a:bodyPr/>
                    <a:lstStyle/>
                    <a:p>
                      <a:endParaRPr lang="es-MX" sz="800" dirty="0">
                        <a:solidFill>
                          <a:schemeClr val="tx1"/>
                        </a:solidFill>
                      </a:endParaRPr>
                    </a:p>
                  </a:txBody>
                  <a:tcPr>
                    <a:noFill/>
                  </a:tcPr>
                </a:tc>
                <a:tc>
                  <a:txBody>
                    <a:bodyPr/>
                    <a:lstStyle/>
                    <a:p>
                      <a:endParaRPr lang="es-MX" sz="800" dirty="0">
                        <a:solidFill>
                          <a:schemeClr val="tx1"/>
                        </a:solidFill>
                      </a:endParaRPr>
                    </a:p>
                  </a:txBody>
                  <a:tcPr>
                    <a:noFill/>
                  </a:tcPr>
                </a:tc>
                <a:tc>
                  <a:txBody>
                    <a:bodyPr/>
                    <a:lstStyle/>
                    <a:p>
                      <a:endParaRPr lang="es-MX" sz="800" dirty="0">
                        <a:solidFill>
                          <a:schemeClr val="tx1"/>
                        </a:solidFill>
                      </a:endParaRPr>
                    </a:p>
                  </a:txBody>
                  <a:tcPr>
                    <a:noFill/>
                  </a:tcPr>
                </a:tc>
                <a:tc>
                  <a:txBody>
                    <a:bodyPr/>
                    <a:lstStyle/>
                    <a:p>
                      <a:endParaRPr lang="es-MX" sz="800" dirty="0">
                        <a:solidFill>
                          <a:schemeClr val="tx1"/>
                        </a:solidFill>
                      </a:endParaRPr>
                    </a:p>
                  </a:txBody>
                  <a:tcPr>
                    <a:noFill/>
                  </a:tcPr>
                </a:tc>
                <a:tc gridSpan="2">
                  <a:txBody>
                    <a:bodyPr/>
                    <a:lstStyle/>
                    <a:p>
                      <a:endParaRPr lang="es-MX" sz="800" dirty="0">
                        <a:solidFill>
                          <a:schemeClr val="tx1"/>
                        </a:solidFill>
                      </a:endParaRPr>
                    </a:p>
                  </a:txBody>
                  <a:tcPr>
                    <a:noFill/>
                  </a:tcPr>
                </a:tc>
                <a:tc hMerge="1">
                  <a:txBody>
                    <a:bodyPr/>
                    <a:lstStyle/>
                    <a:p>
                      <a:endParaRPr lang="es-MX"/>
                    </a:p>
                  </a:txBody>
                  <a:tcPr/>
                </a:tc>
                <a:tc gridSpan="2">
                  <a:txBody>
                    <a:bodyPr/>
                    <a:lstStyle/>
                    <a:p>
                      <a:endParaRPr lang="es-MX" sz="800" dirty="0">
                        <a:solidFill>
                          <a:schemeClr val="tx1"/>
                        </a:solidFill>
                      </a:endParaRPr>
                    </a:p>
                  </a:txBody>
                  <a:tcPr>
                    <a:noFill/>
                  </a:tcPr>
                </a:tc>
                <a:tc hMerge="1">
                  <a:txBody>
                    <a:bodyPr/>
                    <a:lstStyle/>
                    <a:p>
                      <a:endParaRPr lang="es-MX"/>
                    </a:p>
                  </a:txBody>
                  <a:tcPr/>
                </a:tc>
                <a:tc>
                  <a:txBody>
                    <a:bodyPr/>
                    <a:lstStyle/>
                    <a:p>
                      <a:endParaRPr lang="es-MX" sz="800" dirty="0">
                        <a:solidFill>
                          <a:schemeClr val="tx1"/>
                        </a:solidFill>
                      </a:endParaRPr>
                    </a:p>
                  </a:txBody>
                  <a:tcPr>
                    <a:noFill/>
                  </a:tcPr>
                </a:tc>
                <a:tc gridSpan="2">
                  <a:txBody>
                    <a:bodyPr/>
                    <a:lstStyle/>
                    <a:p>
                      <a:endParaRPr lang="es-MX" sz="800" dirty="0">
                        <a:solidFill>
                          <a:schemeClr val="tx1"/>
                        </a:solidFill>
                      </a:endParaRPr>
                    </a:p>
                  </a:txBody>
                  <a:tcPr>
                    <a:noFill/>
                  </a:tcPr>
                </a:tc>
                <a:tc hMerge="1">
                  <a:txBody>
                    <a:bodyPr/>
                    <a:lstStyle/>
                    <a:p>
                      <a:endParaRPr lang="es-MX"/>
                    </a:p>
                  </a:txBody>
                  <a:tcPr/>
                </a:tc>
                <a:tc>
                  <a:txBody>
                    <a:bodyPr/>
                    <a:lstStyle/>
                    <a:p>
                      <a:endParaRPr lang="es-MX" dirty="0"/>
                    </a:p>
                  </a:txBody>
                  <a:tcPr>
                    <a:noFill/>
                  </a:tcPr>
                </a:tc>
                <a:tc gridSpan="3">
                  <a:txBody>
                    <a:bodyPr/>
                    <a:lstStyle/>
                    <a:p>
                      <a:endParaRPr lang="es-MX" dirty="0"/>
                    </a:p>
                  </a:txBody>
                  <a:tcPr>
                    <a:noFill/>
                  </a:tcPr>
                </a:tc>
                <a:tc hMerge="1">
                  <a:txBody>
                    <a:bodyPr/>
                    <a:lstStyle/>
                    <a:p>
                      <a:endParaRPr lang="es-MX"/>
                    </a:p>
                  </a:txBody>
                  <a:tcPr/>
                </a:tc>
                <a:tc hMerge="1">
                  <a:txBody>
                    <a:bodyPr/>
                    <a:lstStyle/>
                    <a:p>
                      <a:endParaRPr lang="es-MX"/>
                    </a:p>
                  </a:txBody>
                  <a:tcPr/>
                </a:tc>
                <a:tc>
                  <a:txBody>
                    <a:bodyPr/>
                    <a:lstStyle/>
                    <a:p>
                      <a:endParaRPr lang="es-MX" sz="800" dirty="0">
                        <a:solidFill>
                          <a:schemeClr val="tx1"/>
                        </a:solidFill>
                      </a:endParaRPr>
                    </a:p>
                  </a:txBody>
                  <a:tcPr>
                    <a:noFill/>
                  </a:tcPr>
                </a:tc>
                <a:tc gridSpan="2">
                  <a:txBody>
                    <a:bodyPr/>
                    <a:lstStyle/>
                    <a:p>
                      <a:endParaRPr lang="es-MX" sz="800" dirty="0">
                        <a:solidFill>
                          <a:schemeClr val="tx1"/>
                        </a:solidFill>
                      </a:endParaRPr>
                    </a:p>
                  </a:txBody>
                  <a:tcPr>
                    <a:noFill/>
                  </a:tcPr>
                </a:tc>
                <a:tc hMerge="1">
                  <a:txBody>
                    <a:bodyPr/>
                    <a:lstStyle/>
                    <a:p>
                      <a:endParaRPr lang="es-MX"/>
                    </a:p>
                  </a:txBody>
                  <a:tcPr/>
                </a:tc>
                <a:extLst>
                  <a:ext uri="{0D108BD9-81ED-4DB2-BD59-A6C34878D82A}">
                    <a16:rowId xmlns:a16="http://schemas.microsoft.com/office/drawing/2014/main" val="10004"/>
                  </a:ext>
                </a:extLst>
              </a:tr>
              <a:tr h="34288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rPr>
                        <a:t>INSTITUCIONES</a:t>
                      </a:r>
                    </a:p>
                    <a:p>
                      <a:endParaRPr lang="es-MX" sz="1000" b="1" dirty="0">
                        <a:solidFill>
                          <a:schemeClr val="tx1"/>
                        </a:solidFill>
                      </a:endParaRPr>
                    </a:p>
                  </a:txBody>
                  <a:tcPr>
                    <a:noFill/>
                  </a:tcPr>
                </a:tc>
                <a:tc hMerge="1">
                  <a:txBody>
                    <a:bodyPr/>
                    <a:lstStyle/>
                    <a:p>
                      <a:endParaRPr lang="es-MX"/>
                    </a:p>
                  </a:txBody>
                  <a:tcPr/>
                </a:tc>
                <a:tc hMerge="1">
                  <a:txBody>
                    <a:bodyPr/>
                    <a:lstStyle/>
                    <a:p>
                      <a:endParaRPr lang="es-MX"/>
                    </a:p>
                  </a:txBody>
                  <a:tcPr/>
                </a:tc>
                <a:tc>
                  <a:txBody>
                    <a:bodyPr/>
                    <a:lstStyle/>
                    <a:p>
                      <a:endParaRPr lang="es-MX" sz="1000" b="1" dirty="0">
                        <a:solidFill>
                          <a:schemeClr val="tx1"/>
                        </a:solidFill>
                      </a:endParaRPr>
                    </a:p>
                  </a:txBody>
                  <a:tcPr>
                    <a:noFill/>
                  </a:tcPr>
                </a:tc>
                <a:tc>
                  <a:txBody>
                    <a:bodyPr/>
                    <a:lstStyle/>
                    <a:p>
                      <a:endParaRPr lang="es-MX" sz="1000" b="1" dirty="0">
                        <a:solidFill>
                          <a:schemeClr val="tx1"/>
                        </a:solidFill>
                      </a:endParaRPr>
                    </a:p>
                  </a:txBody>
                  <a:tcPr>
                    <a:noFill/>
                  </a:tcPr>
                </a:tc>
                <a:tc>
                  <a:txBody>
                    <a:bodyPr/>
                    <a:lstStyle/>
                    <a:p>
                      <a:endParaRPr lang="es-MX" sz="1000" b="1" dirty="0">
                        <a:solidFill>
                          <a:schemeClr val="tx1"/>
                        </a:solidFill>
                      </a:endParaRPr>
                    </a:p>
                  </a:txBody>
                  <a:tcPr>
                    <a:noFill/>
                  </a:tcPr>
                </a:tc>
                <a:tc gridSpan="2">
                  <a:txBody>
                    <a:bodyPr/>
                    <a:lstStyle/>
                    <a:p>
                      <a:endParaRPr lang="es-MX" sz="1000" b="1" dirty="0">
                        <a:solidFill>
                          <a:schemeClr val="tx1"/>
                        </a:solidFill>
                      </a:endParaRPr>
                    </a:p>
                  </a:txBody>
                  <a:tcPr>
                    <a:noFill/>
                  </a:tcPr>
                </a:tc>
                <a:tc hMerge="1">
                  <a:txBody>
                    <a:bodyPr/>
                    <a:lstStyle/>
                    <a:p>
                      <a:endParaRPr lang="es-MX"/>
                    </a:p>
                  </a:txBody>
                  <a:tcPr/>
                </a:tc>
                <a:tc gridSpan="4">
                  <a:txBody>
                    <a:bodyPr/>
                    <a:lstStyle/>
                    <a:p>
                      <a:pPr algn="ctr"/>
                      <a:endParaRPr lang="es-MX" sz="1000" b="1" dirty="0"/>
                    </a:p>
                  </a:txBody>
                  <a:tcPr>
                    <a:noFill/>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a:p>
                  </a:txBody>
                  <a:tcPr/>
                </a:tc>
                <a:tc hMerge="1">
                  <a:txBody>
                    <a:bodyPr/>
                    <a:lstStyle/>
                    <a:p>
                      <a:endParaRPr lang="es-MX" sz="800" dirty="0">
                        <a:solidFill>
                          <a:schemeClr val="tx1"/>
                        </a:solidFill>
                      </a:endParaRPr>
                    </a:p>
                  </a:txBody>
                  <a:tcPr>
                    <a:solidFill>
                      <a:schemeClr val="bg1">
                        <a:lumMod val="85000"/>
                      </a:schemeClr>
                    </a:solidFill>
                  </a:tcPr>
                </a:tc>
                <a:tc>
                  <a:txBody>
                    <a:bodyPr/>
                    <a:lstStyle/>
                    <a:p>
                      <a:endParaRPr lang="es-MX" sz="1000" b="1" dirty="0">
                        <a:solidFill>
                          <a:schemeClr val="tx1"/>
                        </a:solidFill>
                      </a:endParaRPr>
                    </a:p>
                  </a:txBody>
                  <a:tcPr>
                    <a:noFill/>
                  </a:tcPr>
                </a:tc>
                <a:tc>
                  <a:txBody>
                    <a:bodyPr/>
                    <a:lstStyle/>
                    <a:p>
                      <a:endParaRPr lang="es-MX" sz="1000" b="1" dirty="0">
                        <a:solidFill>
                          <a:schemeClr val="tx1"/>
                        </a:solidFill>
                      </a:endParaRPr>
                    </a:p>
                  </a:txBody>
                  <a:tcPr>
                    <a:noFill/>
                  </a:tcPr>
                </a:tc>
                <a:tc gridSpan="2">
                  <a:txBody>
                    <a:bodyPr/>
                    <a:lstStyle/>
                    <a:p>
                      <a:endParaRPr lang="es-MX" sz="1000" b="1" dirty="0">
                        <a:solidFill>
                          <a:schemeClr val="tx1"/>
                        </a:solidFill>
                      </a:endParaRPr>
                    </a:p>
                  </a:txBody>
                  <a:tcPr>
                    <a:noFill/>
                  </a:tcPr>
                </a:tc>
                <a:tc hMerge="1">
                  <a:txBody>
                    <a:bodyPr/>
                    <a:lstStyle/>
                    <a:p>
                      <a:endParaRPr lang="es-MX"/>
                    </a:p>
                  </a:txBody>
                  <a:tcPr/>
                </a:tc>
                <a:tc>
                  <a:txBody>
                    <a:bodyPr/>
                    <a:lstStyle/>
                    <a:p>
                      <a:endParaRPr lang="es-MX" sz="1000" b="1" dirty="0"/>
                    </a:p>
                  </a:txBody>
                  <a:tcPr>
                    <a:noFill/>
                  </a:tcPr>
                </a:tc>
                <a:tc gridSpan="2">
                  <a:txBody>
                    <a:bodyPr/>
                    <a:lstStyle/>
                    <a:p>
                      <a:endParaRPr lang="es-MX" dirty="0"/>
                    </a:p>
                  </a:txBody>
                  <a:tcPr>
                    <a:noFill/>
                  </a:tcPr>
                </a:tc>
                <a:tc hMerge="1">
                  <a:txBody>
                    <a:bodyPr/>
                    <a:lstStyle/>
                    <a:p>
                      <a:endParaRPr lang="es-MX"/>
                    </a:p>
                  </a:txBody>
                  <a:tcPr/>
                </a:tc>
                <a:tc gridSpan="3">
                  <a:txBody>
                    <a:bodyPr/>
                    <a:lstStyle/>
                    <a:p>
                      <a:pPr algn="ctr"/>
                      <a:r>
                        <a:rPr lang="es-MX" sz="1000" b="1" dirty="0" smtClean="0"/>
                        <a:t>ASEGURADORAS PRIVADAS</a:t>
                      </a:r>
                      <a:endParaRPr lang="es-MX" sz="1000" b="1" dirty="0"/>
                    </a:p>
                  </a:txBody>
                  <a:tcPr>
                    <a:solidFill>
                      <a:schemeClr val="accent3">
                        <a:lumMod val="60000"/>
                        <a:lumOff val="40000"/>
                      </a:schemeClr>
                    </a:solidFill>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sz="800" dirty="0">
                        <a:solidFill>
                          <a:schemeClr val="tx1"/>
                        </a:solidFill>
                      </a:endParaRPr>
                    </a:p>
                  </a:txBody>
                  <a:tcPr>
                    <a:solidFill>
                      <a:schemeClr val="bg1">
                        <a:lumMod val="85000"/>
                      </a:schemeClr>
                    </a:solidFill>
                  </a:tcPr>
                </a:tc>
                <a:tc>
                  <a:txBody>
                    <a:bodyPr/>
                    <a:lstStyle/>
                    <a:p>
                      <a:endParaRPr lang="es-MX" sz="1000" b="1" dirty="0">
                        <a:solidFill>
                          <a:schemeClr val="tx1"/>
                        </a:solidFill>
                      </a:endParaRPr>
                    </a:p>
                  </a:txBody>
                  <a:tcPr>
                    <a:noFill/>
                  </a:tcPr>
                </a:tc>
                <a:extLst>
                  <a:ext uri="{0D108BD9-81ED-4DB2-BD59-A6C34878D82A}">
                    <a16:rowId xmlns:a16="http://schemas.microsoft.com/office/drawing/2014/main" val="10005"/>
                  </a:ext>
                </a:extLst>
              </a:tr>
              <a:tr h="370840">
                <a:tc gridSpan="3">
                  <a:txBody>
                    <a:bodyPr/>
                    <a:lstStyle/>
                    <a:p>
                      <a:endParaRPr lang="es-MX" sz="1000" b="1" dirty="0">
                        <a:solidFill>
                          <a:schemeClr val="tx1"/>
                        </a:solidFill>
                      </a:endParaRPr>
                    </a:p>
                  </a:txBody>
                  <a:tcPr>
                    <a:noFill/>
                  </a:tcPr>
                </a:tc>
                <a:tc hMerge="1">
                  <a:txBody>
                    <a:bodyPr/>
                    <a:lstStyle/>
                    <a:p>
                      <a:endParaRPr lang="es-MX"/>
                    </a:p>
                  </a:txBody>
                  <a:tcPr/>
                </a:tc>
                <a:tc hMerge="1">
                  <a:txBody>
                    <a:bodyPr/>
                    <a:lstStyle/>
                    <a:p>
                      <a:endParaRPr lang="es-MX"/>
                    </a:p>
                  </a:txBody>
                  <a:tcPr/>
                </a:tc>
                <a:tc>
                  <a:txBody>
                    <a:bodyPr/>
                    <a:lstStyle/>
                    <a:p>
                      <a:endParaRPr lang="es-MX" sz="1000" b="1" dirty="0">
                        <a:solidFill>
                          <a:schemeClr val="tx1"/>
                        </a:solidFill>
                      </a:endParaRPr>
                    </a:p>
                  </a:txBody>
                  <a:tcPr>
                    <a:noFill/>
                  </a:tcPr>
                </a:tc>
                <a:tc>
                  <a:txBody>
                    <a:bodyPr/>
                    <a:lstStyle/>
                    <a:p>
                      <a:endParaRPr lang="es-MX" sz="1000" b="1" dirty="0"/>
                    </a:p>
                  </a:txBody>
                  <a:tcPr>
                    <a:noFill/>
                  </a:tcPr>
                </a:tc>
                <a:tc>
                  <a:txBody>
                    <a:bodyPr/>
                    <a:lstStyle/>
                    <a:p>
                      <a:endParaRPr lang="es-MX" sz="1000" b="1" dirty="0">
                        <a:solidFill>
                          <a:schemeClr val="tx1"/>
                        </a:solidFill>
                      </a:endParaRPr>
                    </a:p>
                  </a:txBody>
                  <a:tcPr>
                    <a:noFill/>
                  </a:tcPr>
                </a:tc>
                <a:tc gridSpan="3">
                  <a:txBody>
                    <a:bodyPr/>
                    <a:lstStyle/>
                    <a:p>
                      <a:endParaRPr lang="es-MX" sz="1000" b="1" dirty="0">
                        <a:solidFill>
                          <a:schemeClr val="tx1"/>
                        </a:solidFill>
                      </a:endParaRPr>
                    </a:p>
                  </a:txBody>
                  <a:tcPr>
                    <a:noFill/>
                  </a:tcPr>
                </a:tc>
                <a:tc hMerge="1">
                  <a:txBody>
                    <a:bodyPr/>
                    <a:lstStyle/>
                    <a:p>
                      <a:endParaRPr lang="es-MX"/>
                    </a:p>
                  </a:txBody>
                  <a:tcPr/>
                </a:tc>
                <a:tc hMerge="1">
                  <a:txBody>
                    <a:bodyPr/>
                    <a:lstStyle/>
                    <a:p>
                      <a:endParaRPr lang="es-MX"/>
                    </a:p>
                  </a:txBody>
                  <a:tcPr/>
                </a:tc>
                <a:tc gridSpan="2">
                  <a:txBody>
                    <a:bodyPr/>
                    <a:lstStyle/>
                    <a:p>
                      <a:endParaRPr lang="es-MX" sz="1000" b="1" dirty="0">
                        <a:solidFill>
                          <a:schemeClr val="tx1"/>
                        </a:solidFill>
                      </a:endParaRPr>
                    </a:p>
                  </a:txBody>
                  <a:tcPr>
                    <a:noFill/>
                  </a:tcPr>
                </a:tc>
                <a:tc hMerge="1">
                  <a:txBody>
                    <a:bodyPr/>
                    <a:lstStyle/>
                    <a:p>
                      <a:endParaRPr lang="es-MX"/>
                    </a:p>
                  </a:txBody>
                  <a:tcPr/>
                </a:tc>
                <a:tc gridSpan="2">
                  <a:txBody>
                    <a:bodyPr/>
                    <a:lstStyle/>
                    <a:p>
                      <a:endParaRPr lang="es-MX" sz="1000" b="1" dirty="0" smtClean="0">
                        <a:solidFill>
                          <a:schemeClr val="tx1"/>
                        </a:solidFill>
                      </a:endParaRPr>
                    </a:p>
                  </a:txBody>
                  <a:tcPr>
                    <a:noFill/>
                  </a:tcPr>
                </a:tc>
                <a:tc hMerge="1">
                  <a:txBody>
                    <a:bodyPr/>
                    <a:lstStyle/>
                    <a:p>
                      <a:endParaRPr lang="es-MX"/>
                    </a:p>
                  </a:txBody>
                  <a:tcPr/>
                </a:tc>
                <a:tc>
                  <a:txBody>
                    <a:bodyPr/>
                    <a:lstStyle/>
                    <a:p>
                      <a:endParaRPr lang="es-MX" sz="1000" b="1" dirty="0">
                        <a:solidFill>
                          <a:schemeClr val="tx1"/>
                        </a:solidFill>
                      </a:endParaRPr>
                    </a:p>
                  </a:txBody>
                  <a:tcPr>
                    <a:noFill/>
                  </a:tcPr>
                </a:tc>
                <a:tc gridSpan="2">
                  <a:txBody>
                    <a:bodyPr/>
                    <a:lstStyle/>
                    <a:p>
                      <a:endParaRPr lang="es-MX" sz="1000" b="1" dirty="0">
                        <a:solidFill>
                          <a:schemeClr val="tx1"/>
                        </a:solidFill>
                      </a:endParaRPr>
                    </a:p>
                  </a:txBody>
                  <a:tcPr>
                    <a:noFill/>
                  </a:tcPr>
                </a:tc>
                <a:tc hMerge="1">
                  <a:txBody>
                    <a:bodyPr/>
                    <a:lstStyle/>
                    <a:p>
                      <a:endParaRPr lang="es-MX"/>
                    </a:p>
                  </a:txBody>
                  <a:tcPr/>
                </a:tc>
                <a:tc>
                  <a:txBody>
                    <a:bodyPr/>
                    <a:lstStyle/>
                    <a:p>
                      <a:endParaRPr lang="es-MX" sz="1000" b="1" dirty="0"/>
                    </a:p>
                  </a:txBody>
                  <a:tcPr>
                    <a:noFill/>
                  </a:tcPr>
                </a:tc>
                <a:tc gridSpan="3">
                  <a:txBody>
                    <a:bodyPr/>
                    <a:lstStyle/>
                    <a:p>
                      <a:endParaRPr lang="es-MX" dirty="0"/>
                    </a:p>
                  </a:txBody>
                  <a:tcPr>
                    <a:noFill/>
                  </a:tcPr>
                </a:tc>
                <a:tc hMerge="1">
                  <a:txBody>
                    <a:bodyPr/>
                    <a:lstStyle/>
                    <a:p>
                      <a:endParaRPr lang="es-MX"/>
                    </a:p>
                  </a:txBody>
                  <a:tcPr/>
                </a:tc>
                <a:tc hMerge="1">
                  <a:txBody>
                    <a:bodyPr/>
                    <a:lstStyle/>
                    <a:p>
                      <a:endParaRPr lang="es-MX"/>
                    </a:p>
                  </a:txBody>
                  <a:tcPr/>
                </a:tc>
                <a:tc>
                  <a:txBody>
                    <a:bodyPr/>
                    <a:lstStyle/>
                    <a:p>
                      <a:endParaRPr lang="es-MX" sz="1000" b="1" dirty="0">
                        <a:solidFill>
                          <a:schemeClr val="tx1"/>
                        </a:solidFill>
                      </a:endParaRPr>
                    </a:p>
                  </a:txBody>
                  <a:tcPr>
                    <a:noFill/>
                  </a:tcPr>
                </a:tc>
                <a:tc gridSpan="2">
                  <a:txBody>
                    <a:bodyPr/>
                    <a:lstStyle/>
                    <a:p>
                      <a:endParaRPr lang="es-MX" sz="1000" b="1" dirty="0">
                        <a:solidFill>
                          <a:schemeClr val="tx1"/>
                        </a:solidFill>
                      </a:endParaRPr>
                    </a:p>
                  </a:txBody>
                  <a:tcPr>
                    <a:noFill/>
                  </a:tcPr>
                </a:tc>
                <a:tc hMerge="1">
                  <a:txBody>
                    <a:bodyPr/>
                    <a:lstStyle/>
                    <a:p>
                      <a:endParaRPr lang="es-MX"/>
                    </a:p>
                  </a:txBody>
                  <a:tcPr/>
                </a:tc>
                <a:extLst>
                  <a:ext uri="{0D108BD9-81ED-4DB2-BD59-A6C34878D82A}">
                    <a16:rowId xmlns:a16="http://schemas.microsoft.com/office/drawing/2014/main" val="10006"/>
                  </a:ext>
                </a:extLst>
              </a:tr>
              <a:tr h="734060">
                <a:tc gridSpan="3">
                  <a:txBody>
                    <a:bodyPr/>
                    <a:lstStyle/>
                    <a:p>
                      <a:pPr algn="ctr"/>
                      <a:r>
                        <a:rPr lang="es-MX" sz="1000" b="1" dirty="0" smtClean="0">
                          <a:solidFill>
                            <a:schemeClr val="tx1"/>
                          </a:solidFill>
                        </a:rPr>
                        <a:t>ISSSTE</a:t>
                      </a:r>
                      <a:endParaRPr lang="es-MX" sz="1000" b="1" dirty="0">
                        <a:solidFill>
                          <a:schemeClr val="tx1"/>
                        </a:solidFill>
                      </a:endParaRPr>
                    </a:p>
                  </a:txBody>
                  <a:tcPr>
                    <a:solidFill>
                      <a:schemeClr val="accent5">
                        <a:lumMod val="40000"/>
                        <a:lumOff val="60000"/>
                      </a:schemeClr>
                    </a:solidFill>
                  </a:tcPr>
                </a:tc>
                <a:tc hMerge="1">
                  <a:txBody>
                    <a:bodyPr/>
                    <a:lstStyle/>
                    <a:p>
                      <a:endParaRPr lang="es-MX"/>
                    </a:p>
                  </a:txBody>
                  <a:tcPr/>
                </a:tc>
                <a:tc hMerge="1">
                  <a:txBody>
                    <a:bodyPr/>
                    <a:lstStyle/>
                    <a:p>
                      <a:endParaRPr lang="es-MX"/>
                    </a:p>
                  </a:txBody>
                  <a:tcPr/>
                </a:tc>
                <a:tc>
                  <a:txBody>
                    <a:bodyPr/>
                    <a:lstStyle/>
                    <a:p>
                      <a:pPr algn="ctr"/>
                      <a:endParaRPr lang="es-MX" sz="1000" b="1" dirty="0">
                        <a:solidFill>
                          <a:schemeClr val="tx1"/>
                        </a:solidFill>
                      </a:endParaRPr>
                    </a:p>
                  </a:txBody>
                  <a:tcPr>
                    <a:noFill/>
                  </a:tcPr>
                </a:tc>
                <a:tc>
                  <a:txBody>
                    <a:bodyPr/>
                    <a:lstStyle/>
                    <a:p>
                      <a:pPr algn="ctr"/>
                      <a:r>
                        <a:rPr lang="es-MX" sz="1000" b="1" dirty="0" smtClean="0">
                          <a:solidFill>
                            <a:schemeClr val="tx1"/>
                          </a:solidFill>
                        </a:rPr>
                        <a:t>IMSS</a:t>
                      </a:r>
                      <a:endParaRPr lang="es-MX" sz="1000" b="1" dirty="0">
                        <a:solidFill>
                          <a:schemeClr val="tx1"/>
                        </a:solidFill>
                      </a:endParaRPr>
                    </a:p>
                  </a:txBody>
                  <a:tcPr>
                    <a:solidFill>
                      <a:schemeClr val="accent5">
                        <a:lumMod val="40000"/>
                        <a:lumOff val="60000"/>
                      </a:schemeClr>
                    </a:solidFill>
                  </a:tcPr>
                </a:tc>
                <a:tc>
                  <a:txBody>
                    <a:bodyPr/>
                    <a:lstStyle/>
                    <a:p>
                      <a:pPr algn="ctr"/>
                      <a:endParaRPr lang="es-MX" sz="1000" b="1" dirty="0">
                        <a:solidFill>
                          <a:schemeClr val="tx1"/>
                        </a:solidFill>
                      </a:endParaRPr>
                    </a:p>
                  </a:txBody>
                  <a:tcPr>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rPr>
                        <a:t>PEMEX SEDENA MARINA</a:t>
                      </a:r>
                    </a:p>
                    <a:p>
                      <a:pPr algn="ctr"/>
                      <a:endParaRPr lang="es-MX" sz="1000" b="1" dirty="0">
                        <a:solidFill>
                          <a:schemeClr val="tx1"/>
                        </a:solidFill>
                      </a:endParaRPr>
                    </a:p>
                  </a:txBody>
                  <a:tcPr>
                    <a:solidFill>
                      <a:schemeClr val="tx2">
                        <a:lumMod val="20000"/>
                        <a:lumOff val="80000"/>
                      </a:schemeClr>
                    </a:solidFill>
                  </a:tcPr>
                </a:tc>
                <a:tc hMerge="1">
                  <a:txBody>
                    <a:bodyPr/>
                    <a:lstStyle/>
                    <a:p>
                      <a:endParaRPr lang="es-MX"/>
                    </a:p>
                  </a:txBody>
                  <a:tcPr/>
                </a:tc>
                <a:tc hMerge="1">
                  <a:txBody>
                    <a:bodyPr/>
                    <a:lstStyle/>
                    <a:p>
                      <a:endParaRPr lang="es-MX"/>
                    </a:p>
                  </a:txBody>
                  <a:tcPr/>
                </a:tc>
                <a:tc gridSpan="2">
                  <a:txBody>
                    <a:bodyPr/>
                    <a:lstStyle/>
                    <a:p>
                      <a:pPr algn="ctr"/>
                      <a:endParaRPr lang="es-MX" sz="1000" b="1" dirty="0">
                        <a:solidFill>
                          <a:schemeClr val="tx1"/>
                        </a:solidFill>
                      </a:endParaRPr>
                    </a:p>
                  </a:txBody>
                  <a:tcPr>
                    <a:noFill/>
                  </a:tcPr>
                </a:tc>
                <a:tc hMerge="1">
                  <a:txBody>
                    <a:bodyPr/>
                    <a:lstStyle/>
                    <a:p>
                      <a:endParaRPr lang="es-MX"/>
                    </a:p>
                  </a:txBody>
                  <a:tcPr/>
                </a:tc>
                <a:tc gridSpan="2">
                  <a:txBody>
                    <a:bodyPr/>
                    <a:lstStyle/>
                    <a:p>
                      <a:pPr algn="ctr"/>
                      <a:r>
                        <a:rPr lang="es-MX" sz="1000" b="1" dirty="0" smtClean="0">
                          <a:solidFill>
                            <a:schemeClr val="tx1"/>
                          </a:solidFill>
                        </a:rPr>
                        <a:t>SECRETARÍA DE SALUD Y SESA</a:t>
                      </a:r>
                    </a:p>
                    <a:p>
                      <a:pPr algn="ctr"/>
                      <a:r>
                        <a:rPr lang="es-MX" sz="900" b="1" dirty="0" smtClean="0">
                          <a:solidFill>
                            <a:schemeClr val="tx1"/>
                          </a:solidFill>
                        </a:rPr>
                        <a:t>(CUOTAS DE RECUPERACIÓN</a:t>
                      </a:r>
                      <a:r>
                        <a:rPr lang="es-MX" sz="1000" b="1" dirty="0" smtClean="0">
                          <a:solidFill>
                            <a:schemeClr val="tx1"/>
                          </a:solidFill>
                        </a:rPr>
                        <a:t>)</a:t>
                      </a:r>
                      <a:endParaRPr lang="es-MX" sz="1000" b="1" dirty="0">
                        <a:solidFill>
                          <a:schemeClr val="tx1"/>
                        </a:solidFill>
                      </a:endParaRPr>
                    </a:p>
                  </a:txBody>
                  <a:tcPr>
                    <a:solidFill>
                      <a:schemeClr val="accent6"/>
                    </a:solidFill>
                  </a:tcPr>
                </a:tc>
                <a:tc hMerge="1">
                  <a:txBody>
                    <a:bodyPr/>
                    <a:lstStyle/>
                    <a:p>
                      <a:endParaRPr lang="es-MX"/>
                    </a:p>
                  </a:txBody>
                  <a:tcPr/>
                </a:tc>
                <a:tc>
                  <a:txBody>
                    <a:bodyPr/>
                    <a:lstStyle/>
                    <a:p>
                      <a:pPr algn="ctr"/>
                      <a:endParaRPr lang="es-MX" sz="1000" b="1" dirty="0">
                        <a:solidFill>
                          <a:schemeClr val="tx1"/>
                        </a:solidFill>
                      </a:endParaRPr>
                    </a:p>
                  </a:txBody>
                  <a:tcPr>
                    <a:noFill/>
                  </a:tcPr>
                </a:tc>
                <a:tc>
                  <a:txBody>
                    <a:bodyPr/>
                    <a:lstStyle/>
                    <a:p>
                      <a:pPr algn="ctr"/>
                      <a:r>
                        <a:rPr lang="es-MX" sz="1000" b="1" dirty="0" smtClean="0">
                          <a:solidFill>
                            <a:schemeClr val="tx1"/>
                          </a:solidFill>
                        </a:rPr>
                        <a:t>SEGURO POPULAR</a:t>
                      </a:r>
                      <a:endParaRPr lang="es-MX" sz="1000" b="1" dirty="0">
                        <a:solidFill>
                          <a:schemeClr val="tx1"/>
                        </a:solidFill>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rPr>
                        <a:t>IMSS </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err="1" smtClean="0">
                          <a:solidFill>
                            <a:schemeClr val="tx1"/>
                          </a:solidFill>
                        </a:rPr>
                        <a:t>Oportuni</a:t>
                      </a:r>
                      <a:r>
                        <a:rPr lang="es-MX" sz="1000" b="1" dirty="0" smtClean="0">
                          <a:solidFill>
                            <a:schemeClr val="tx1"/>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err="1" smtClean="0">
                          <a:solidFill>
                            <a:schemeClr val="tx1"/>
                          </a:solidFill>
                        </a:rPr>
                        <a:t>dades</a:t>
                      </a:r>
                      <a:endParaRPr lang="es-MX" sz="1000" b="1" dirty="0" smtClean="0">
                        <a:solidFill>
                          <a:schemeClr val="tx1"/>
                        </a:solidFill>
                      </a:endParaRPr>
                    </a:p>
                    <a:p>
                      <a:pPr algn="ctr"/>
                      <a:endParaRPr lang="es-MX" sz="1000" b="1" dirty="0">
                        <a:solidFill>
                          <a:schemeClr val="tx1"/>
                        </a:solidFill>
                      </a:endParaRPr>
                    </a:p>
                  </a:txBody>
                  <a:tcPr>
                    <a:solidFill>
                      <a:schemeClr val="accent6"/>
                    </a:solidFill>
                  </a:tcPr>
                </a:tc>
                <a:tc>
                  <a:txBody>
                    <a:bodyPr/>
                    <a:lstStyle/>
                    <a:p>
                      <a:pPr algn="ctr"/>
                      <a:endParaRPr lang="es-MX" sz="1000" b="1" dirty="0"/>
                    </a:p>
                  </a:txBody>
                  <a:tcPr>
                    <a:noFill/>
                  </a:tcPr>
                </a:tc>
                <a:tc gridSpan="2">
                  <a:txBody>
                    <a:bodyPr/>
                    <a:lstStyle/>
                    <a:p>
                      <a:endParaRPr lang="es-MX" dirty="0"/>
                    </a:p>
                  </a:txBody>
                  <a:tcPr>
                    <a:noFill/>
                  </a:tcPr>
                </a:tc>
                <a:tc hMerge="1">
                  <a:txBody>
                    <a:bodyPr/>
                    <a:lstStyle/>
                    <a:p>
                      <a:endParaRPr lang="es-MX"/>
                    </a:p>
                  </a:txBody>
                  <a:tcPr/>
                </a:tc>
                <a:tc gridSpan="3">
                  <a:txBody>
                    <a:bodyPr/>
                    <a:lstStyle/>
                    <a:p>
                      <a:pPr algn="ctr"/>
                      <a:r>
                        <a:rPr lang="es-MX" sz="1000" b="1" dirty="0" smtClean="0"/>
                        <a:t>PROVEEDORES PRIVADOS</a:t>
                      </a:r>
                      <a:endParaRPr lang="es-MX" sz="1000" b="1" dirty="0"/>
                    </a:p>
                  </a:txBody>
                  <a:tcPr>
                    <a:solidFill>
                      <a:schemeClr val="accent3">
                        <a:lumMod val="60000"/>
                        <a:lumOff val="40000"/>
                      </a:schemeClr>
                    </a:solidFill>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sz="800" dirty="0">
                        <a:solidFill>
                          <a:schemeClr val="tx1"/>
                        </a:solidFill>
                      </a:endParaRPr>
                    </a:p>
                  </a:txBody>
                  <a:tcPr>
                    <a:solidFill>
                      <a:schemeClr val="bg1">
                        <a:lumMod val="85000"/>
                      </a:schemeClr>
                    </a:solidFill>
                  </a:tcPr>
                </a:tc>
                <a:tc>
                  <a:txBody>
                    <a:bodyPr/>
                    <a:lstStyle/>
                    <a:p>
                      <a:pPr algn="ctr"/>
                      <a:endParaRPr lang="es-MX" sz="1000" b="1" dirty="0">
                        <a:solidFill>
                          <a:schemeClr val="tx1"/>
                        </a:solidFill>
                      </a:endParaRPr>
                    </a:p>
                  </a:txBody>
                  <a:tcPr>
                    <a:noFill/>
                  </a:tcPr>
                </a:tc>
                <a:extLst>
                  <a:ext uri="{0D108BD9-81ED-4DB2-BD59-A6C34878D82A}">
                    <a16:rowId xmlns:a16="http://schemas.microsoft.com/office/drawing/2014/main" val="10007"/>
                  </a:ext>
                </a:extLst>
              </a:tr>
              <a:tr h="370840">
                <a:tc gridSpan="3">
                  <a:txBody>
                    <a:bodyPr/>
                    <a:lstStyle/>
                    <a:p>
                      <a:endParaRPr lang="es-MX" sz="1000" b="1" dirty="0">
                        <a:solidFill>
                          <a:schemeClr val="tx1"/>
                        </a:solidFill>
                      </a:endParaRPr>
                    </a:p>
                  </a:txBody>
                  <a:tcPr>
                    <a:noFill/>
                  </a:tcPr>
                </a:tc>
                <a:tc hMerge="1">
                  <a:txBody>
                    <a:bodyPr/>
                    <a:lstStyle/>
                    <a:p>
                      <a:endParaRPr lang="es-MX"/>
                    </a:p>
                  </a:txBody>
                  <a:tcPr/>
                </a:tc>
                <a:tc hMerge="1">
                  <a:txBody>
                    <a:bodyPr/>
                    <a:lstStyle/>
                    <a:p>
                      <a:endParaRPr lang="es-MX"/>
                    </a:p>
                  </a:txBody>
                  <a:tcPr/>
                </a:tc>
                <a:tc>
                  <a:txBody>
                    <a:bodyPr/>
                    <a:lstStyle/>
                    <a:p>
                      <a:endParaRPr lang="es-MX" sz="1000" b="1">
                        <a:solidFill>
                          <a:schemeClr val="tx1"/>
                        </a:solidFill>
                      </a:endParaRPr>
                    </a:p>
                  </a:txBody>
                  <a:tcPr>
                    <a:noFill/>
                  </a:tcPr>
                </a:tc>
                <a:tc>
                  <a:txBody>
                    <a:bodyPr/>
                    <a:lstStyle/>
                    <a:p>
                      <a:endParaRPr lang="es-MX" sz="1000" b="1" dirty="0">
                        <a:solidFill>
                          <a:schemeClr val="tx1"/>
                        </a:solidFill>
                      </a:endParaRPr>
                    </a:p>
                  </a:txBody>
                  <a:tcPr>
                    <a:noFill/>
                  </a:tcPr>
                </a:tc>
                <a:tc>
                  <a:txBody>
                    <a:bodyPr/>
                    <a:lstStyle/>
                    <a:p>
                      <a:endParaRPr lang="es-MX" sz="1000" b="1">
                        <a:solidFill>
                          <a:schemeClr val="tx1"/>
                        </a:solidFill>
                      </a:endParaRPr>
                    </a:p>
                  </a:txBody>
                  <a:tcPr>
                    <a:noFill/>
                  </a:tcPr>
                </a:tc>
                <a:tc gridSpan="3">
                  <a:txBody>
                    <a:bodyPr/>
                    <a:lstStyle/>
                    <a:p>
                      <a:endParaRPr lang="es-MX" sz="1000" b="1" dirty="0">
                        <a:solidFill>
                          <a:schemeClr val="tx1"/>
                        </a:solidFill>
                      </a:endParaRPr>
                    </a:p>
                  </a:txBody>
                  <a:tcPr>
                    <a:noFill/>
                  </a:tcPr>
                </a:tc>
                <a:tc hMerge="1">
                  <a:txBody>
                    <a:bodyPr/>
                    <a:lstStyle/>
                    <a:p>
                      <a:endParaRPr lang="es-MX"/>
                    </a:p>
                  </a:txBody>
                  <a:tcPr/>
                </a:tc>
                <a:tc hMerge="1">
                  <a:txBody>
                    <a:bodyPr/>
                    <a:lstStyle/>
                    <a:p>
                      <a:endParaRPr lang="es-MX"/>
                    </a:p>
                  </a:txBody>
                  <a:tcPr/>
                </a:tc>
                <a:tc gridSpan="2">
                  <a:txBody>
                    <a:bodyPr/>
                    <a:lstStyle/>
                    <a:p>
                      <a:endParaRPr lang="es-MX" sz="1000" b="1" dirty="0">
                        <a:solidFill>
                          <a:schemeClr val="tx1"/>
                        </a:solidFill>
                      </a:endParaRPr>
                    </a:p>
                  </a:txBody>
                  <a:tcPr>
                    <a:noFill/>
                  </a:tcPr>
                </a:tc>
                <a:tc hMerge="1">
                  <a:txBody>
                    <a:bodyPr/>
                    <a:lstStyle/>
                    <a:p>
                      <a:endParaRPr lang="es-MX"/>
                    </a:p>
                  </a:txBody>
                  <a:tcPr/>
                </a:tc>
                <a:tc gridSpan="2">
                  <a:txBody>
                    <a:bodyPr/>
                    <a:lstStyle/>
                    <a:p>
                      <a:endParaRPr lang="es-MX" sz="1000" b="1" dirty="0">
                        <a:solidFill>
                          <a:schemeClr val="tx1"/>
                        </a:solidFill>
                      </a:endParaRPr>
                    </a:p>
                  </a:txBody>
                  <a:tcPr>
                    <a:noFill/>
                  </a:tcPr>
                </a:tc>
                <a:tc hMerge="1">
                  <a:txBody>
                    <a:bodyPr/>
                    <a:lstStyle/>
                    <a:p>
                      <a:endParaRPr lang="es-MX"/>
                    </a:p>
                  </a:txBody>
                  <a:tcPr/>
                </a:tc>
                <a:tc>
                  <a:txBody>
                    <a:bodyPr/>
                    <a:lstStyle/>
                    <a:p>
                      <a:endParaRPr lang="es-MX" sz="1000" b="1" dirty="0">
                        <a:solidFill>
                          <a:schemeClr val="tx1"/>
                        </a:solidFill>
                      </a:endParaRPr>
                    </a:p>
                  </a:txBody>
                  <a:tcPr>
                    <a:noFill/>
                  </a:tcPr>
                </a:tc>
                <a:tc gridSpan="2">
                  <a:txBody>
                    <a:bodyPr/>
                    <a:lstStyle/>
                    <a:p>
                      <a:endParaRPr lang="es-MX" sz="1000" b="1" dirty="0">
                        <a:solidFill>
                          <a:schemeClr val="tx1"/>
                        </a:solidFill>
                      </a:endParaRPr>
                    </a:p>
                  </a:txBody>
                  <a:tcPr>
                    <a:noFill/>
                  </a:tcPr>
                </a:tc>
                <a:tc hMerge="1">
                  <a:txBody>
                    <a:bodyPr/>
                    <a:lstStyle/>
                    <a:p>
                      <a:endParaRPr lang="es-MX"/>
                    </a:p>
                  </a:txBody>
                  <a:tcPr/>
                </a:tc>
                <a:tc>
                  <a:txBody>
                    <a:bodyPr/>
                    <a:lstStyle/>
                    <a:p>
                      <a:endParaRPr lang="es-MX" sz="1000" b="1" dirty="0"/>
                    </a:p>
                  </a:txBody>
                  <a:tcPr>
                    <a:noFill/>
                  </a:tcPr>
                </a:tc>
                <a:tc gridSpan="3">
                  <a:txBody>
                    <a:bodyPr/>
                    <a:lstStyle/>
                    <a:p>
                      <a:endParaRPr lang="es-MX" dirty="0"/>
                    </a:p>
                  </a:txBody>
                  <a:tcPr>
                    <a:noFill/>
                  </a:tcPr>
                </a:tc>
                <a:tc hMerge="1">
                  <a:txBody>
                    <a:bodyPr/>
                    <a:lstStyle/>
                    <a:p>
                      <a:endParaRPr lang="es-MX"/>
                    </a:p>
                  </a:txBody>
                  <a:tcPr/>
                </a:tc>
                <a:tc hMerge="1">
                  <a:txBody>
                    <a:bodyPr/>
                    <a:lstStyle/>
                    <a:p>
                      <a:endParaRPr lang="es-MX"/>
                    </a:p>
                  </a:txBody>
                  <a:tcPr/>
                </a:tc>
                <a:tc>
                  <a:txBody>
                    <a:bodyPr/>
                    <a:lstStyle/>
                    <a:p>
                      <a:endParaRPr lang="es-MX" sz="1000" b="1" dirty="0">
                        <a:solidFill>
                          <a:schemeClr val="tx1"/>
                        </a:solidFill>
                      </a:endParaRPr>
                    </a:p>
                  </a:txBody>
                  <a:tcPr>
                    <a:noFill/>
                  </a:tcPr>
                </a:tc>
                <a:tc gridSpan="2">
                  <a:txBody>
                    <a:bodyPr/>
                    <a:lstStyle/>
                    <a:p>
                      <a:endParaRPr lang="es-MX" sz="1000" b="1" dirty="0">
                        <a:solidFill>
                          <a:schemeClr val="tx1"/>
                        </a:solidFill>
                      </a:endParaRPr>
                    </a:p>
                  </a:txBody>
                  <a:tcPr>
                    <a:noFill/>
                  </a:tcPr>
                </a:tc>
                <a:tc hMerge="1">
                  <a:txBody>
                    <a:bodyPr/>
                    <a:lstStyle/>
                    <a:p>
                      <a:endParaRPr lang="es-MX"/>
                    </a:p>
                  </a:txBody>
                  <a:tcPr/>
                </a:tc>
                <a:extLst>
                  <a:ext uri="{0D108BD9-81ED-4DB2-BD59-A6C34878D82A}">
                    <a16:rowId xmlns:a16="http://schemas.microsoft.com/office/drawing/2014/main" val="10008"/>
                  </a:ext>
                </a:extLst>
              </a:tr>
              <a:tr h="370840">
                <a:tc gridSpan="3">
                  <a:txBody>
                    <a:bodyPr/>
                    <a:lstStyle/>
                    <a:p>
                      <a:r>
                        <a:rPr lang="es-MX" sz="1000" b="1" dirty="0" smtClean="0">
                          <a:solidFill>
                            <a:schemeClr val="tx1"/>
                          </a:solidFill>
                        </a:rPr>
                        <a:t>USUARIOS</a:t>
                      </a:r>
                      <a:endParaRPr lang="es-MX" sz="1000" b="1" dirty="0">
                        <a:solidFill>
                          <a:schemeClr val="tx1"/>
                        </a:solidFill>
                      </a:endParaRPr>
                    </a:p>
                  </a:txBody>
                  <a:tcPr>
                    <a:noFill/>
                  </a:tcPr>
                </a:tc>
                <a:tc hMerge="1">
                  <a:txBody>
                    <a:bodyPr/>
                    <a:lstStyle/>
                    <a:p>
                      <a:endParaRPr lang="es-MX"/>
                    </a:p>
                  </a:txBody>
                  <a:tcPr/>
                </a:tc>
                <a:tc hMerge="1">
                  <a:txBody>
                    <a:bodyPr/>
                    <a:lstStyle/>
                    <a:p>
                      <a:endParaRPr lang="es-MX"/>
                    </a:p>
                  </a:txBody>
                  <a:tcPr/>
                </a:tc>
                <a:tc>
                  <a:txBody>
                    <a:bodyPr/>
                    <a:lstStyle/>
                    <a:p>
                      <a:endParaRPr lang="es-MX" sz="1000" b="1" dirty="0">
                        <a:solidFill>
                          <a:schemeClr val="tx1"/>
                        </a:solidFill>
                      </a:endParaRPr>
                    </a:p>
                  </a:txBody>
                  <a:tcPr>
                    <a:noFill/>
                  </a:tcPr>
                </a:tc>
                <a:tc>
                  <a:txBody>
                    <a:bodyPr/>
                    <a:lstStyle/>
                    <a:p>
                      <a:endParaRPr lang="es-MX" sz="1000" b="1" dirty="0">
                        <a:solidFill>
                          <a:schemeClr val="tx1"/>
                        </a:solidFill>
                      </a:endParaRPr>
                    </a:p>
                  </a:txBody>
                  <a:tcPr>
                    <a:noFill/>
                  </a:tcPr>
                </a:tc>
                <a:tc>
                  <a:txBody>
                    <a:bodyPr/>
                    <a:lstStyle/>
                    <a:p>
                      <a:endParaRPr lang="es-MX" sz="1000" b="1">
                        <a:solidFill>
                          <a:schemeClr val="tx1"/>
                        </a:solidFill>
                      </a:endParaRPr>
                    </a:p>
                  </a:txBody>
                  <a:tcPr>
                    <a:noFill/>
                  </a:tcPr>
                </a:tc>
                <a:tc gridSpan="3">
                  <a:txBody>
                    <a:bodyPr/>
                    <a:lstStyle/>
                    <a:p>
                      <a:endParaRPr lang="es-MX" sz="1000" b="1" dirty="0">
                        <a:solidFill>
                          <a:schemeClr val="tx1"/>
                        </a:solidFill>
                      </a:endParaRPr>
                    </a:p>
                  </a:txBody>
                  <a:tcPr>
                    <a:noFill/>
                  </a:tcPr>
                </a:tc>
                <a:tc hMerge="1">
                  <a:txBody>
                    <a:bodyPr/>
                    <a:lstStyle/>
                    <a:p>
                      <a:endParaRPr lang="es-MX"/>
                    </a:p>
                  </a:txBody>
                  <a:tcPr/>
                </a:tc>
                <a:tc hMerge="1">
                  <a:txBody>
                    <a:bodyPr/>
                    <a:lstStyle/>
                    <a:p>
                      <a:endParaRPr lang="es-MX"/>
                    </a:p>
                  </a:txBody>
                  <a:tcPr/>
                </a:tc>
                <a:tc gridSpan="2">
                  <a:txBody>
                    <a:bodyPr/>
                    <a:lstStyle/>
                    <a:p>
                      <a:endParaRPr lang="es-MX" sz="1000" b="1">
                        <a:solidFill>
                          <a:schemeClr val="tx1"/>
                        </a:solidFill>
                      </a:endParaRPr>
                    </a:p>
                  </a:txBody>
                  <a:tcPr>
                    <a:noFill/>
                  </a:tcPr>
                </a:tc>
                <a:tc hMerge="1">
                  <a:txBody>
                    <a:bodyPr/>
                    <a:lstStyle/>
                    <a:p>
                      <a:endParaRPr lang="es-MX"/>
                    </a:p>
                  </a:txBody>
                  <a:tcPr/>
                </a:tc>
                <a:tc gridSpan="2">
                  <a:txBody>
                    <a:bodyPr/>
                    <a:lstStyle/>
                    <a:p>
                      <a:endParaRPr lang="es-MX" sz="1000" b="1" dirty="0">
                        <a:solidFill>
                          <a:schemeClr val="tx1"/>
                        </a:solidFill>
                      </a:endParaRPr>
                    </a:p>
                  </a:txBody>
                  <a:tcPr>
                    <a:noFill/>
                  </a:tcPr>
                </a:tc>
                <a:tc hMerge="1">
                  <a:txBody>
                    <a:bodyPr/>
                    <a:lstStyle/>
                    <a:p>
                      <a:endParaRPr lang="es-MX"/>
                    </a:p>
                  </a:txBody>
                  <a:tcPr/>
                </a:tc>
                <a:tc>
                  <a:txBody>
                    <a:bodyPr/>
                    <a:lstStyle/>
                    <a:p>
                      <a:endParaRPr lang="es-MX" sz="1000" b="1" dirty="0">
                        <a:solidFill>
                          <a:schemeClr val="tx1"/>
                        </a:solidFill>
                      </a:endParaRPr>
                    </a:p>
                  </a:txBody>
                  <a:tcPr>
                    <a:noFill/>
                  </a:tcPr>
                </a:tc>
                <a:tc gridSpan="2">
                  <a:txBody>
                    <a:bodyPr/>
                    <a:lstStyle/>
                    <a:p>
                      <a:endParaRPr lang="es-MX" sz="1000" b="1" dirty="0">
                        <a:solidFill>
                          <a:schemeClr val="tx1"/>
                        </a:solidFill>
                      </a:endParaRPr>
                    </a:p>
                  </a:txBody>
                  <a:tcPr>
                    <a:noFill/>
                  </a:tcPr>
                </a:tc>
                <a:tc hMerge="1">
                  <a:txBody>
                    <a:bodyPr/>
                    <a:lstStyle/>
                    <a:p>
                      <a:endParaRPr lang="es-MX"/>
                    </a:p>
                  </a:txBody>
                  <a:tcPr/>
                </a:tc>
                <a:tc>
                  <a:txBody>
                    <a:bodyPr/>
                    <a:lstStyle/>
                    <a:p>
                      <a:endParaRPr lang="es-MX" sz="1000" b="1" dirty="0"/>
                    </a:p>
                  </a:txBody>
                  <a:tcPr>
                    <a:noFill/>
                  </a:tcPr>
                </a:tc>
                <a:tc gridSpan="3">
                  <a:txBody>
                    <a:bodyPr/>
                    <a:lstStyle/>
                    <a:p>
                      <a:endParaRPr lang="es-MX"/>
                    </a:p>
                  </a:txBody>
                  <a:tcPr>
                    <a:noFill/>
                  </a:tcPr>
                </a:tc>
                <a:tc hMerge="1">
                  <a:txBody>
                    <a:bodyPr/>
                    <a:lstStyle/>
                    <a:p>
                      <a:endParaRPr lang="es-MX"/>
                    </a:p>
                  </a:txBody>
                  <a:tcPr/>
                </a:tc>
                <a:tc hMerge="1">
                  <a:txBody>
                    <a:bodyPr/>
                    <a:lstStyle/>
                    <a:p>
                      <a:endParaRPr lang="es-MX"/>
                    </a:p>
                  </a:txBody>
                  <a:tcPr/>
                </a:tc>
                <a:tc>
                  <a:txBody>
                    <a:bodyPr/>
                    <a:lstStyle/>
                    <a:p>
                      <a:endParaRPr lang="es-MX" sz="1000" b="1" dirty="0">
                        <a:solidFill>
                          <a:schemeClr val="tx1"/>
                        </a:solidFill>
                      </a:endParaRPr>
                    </a:p>
                  </a:txBody>
                  <a:tcPr>
                    <a:noFill/>
                  </a:tcPr>
                </a:tc>
                <a:tc gridSpan="2">
                  <a:txBody>
                    <a:bodyPr/>
                    <a:lstStyle/>
                    <a:p>
                      <a:endParaRPr lang="es-MX" sz="1000" b="1" dirty="0">
                        <a:solidFill>
                          <a:schemeClr val="tx1"/>
                        </a:solidFill>
                      </a:endParaRPr>
                    </a:p>
                  </a:txBody>
                  <a:tcPr>
                    <a:noFill/>
                  </a:tcPr>
                </a:tc>
                <a:tc hMerge="1">
                  <a:txBody>
                    <a:bodyPr/>
                    <a:lstStyle/>
                    <a:p>
                      <a:endParaRPr lang="es-MX"/>
                    </a:p>
                  </a:txBody>
                  <a:tcPr/>
                </a:tc>
                <a:extLst>
                  <a:ext uri="{0D108BD9-81ED-4DB2-BD59-A6C34878D82A}">
                    <a16:rowId xmlns:a16="http://schemas.microsoft.com/office/drawing/2014/main" val="10009"/>
                  </a:ext>
                </a:extLst>
              </a:tr>
              <a:tr h="370840">
                <a:tc gridSpan="3">
                  <a:txBody>
                    <a:bodyPr/>
                    <a:lstStyle/>
                    <a:p>
                      <a:pPr algn="ctr"/>
                      <a:r>
                        <a:rPr lang="es-MX" sz="1000" b="1" dirty="0" smtClean="0">
                          <a:solidFill>
                            <a:schemeClr val="tx1"/>
                          </a:solidFill>
                        </a:rPr>
                        <a:t>TRABAJADOR</a:t>
                      </a:r>
                      <a:r>
                        <a:rPr lang="es-MX" sz="1000" b="1" baseline="0" dirty="0" smtClean="0">
                          <a:solidFill>
                            <a:schemeClr val="tx1"/>
                          </a:solidFill>
                        </a:rPr>
                        <a:t> DEL SECTOR FORMAL</a:t>
                      </a:r>
                      <a:endParaRPr lang="es-MX" sz="1000" b="1" dirty="0">
                        <a:solidFill>
                          <a:schemeClr val="tx1"/>
                        </a:solidFill>
                      </a:endParaRPr>
                    </a:p>
                  </a:txBody>
                  <a:tcPr>
                    <a:solidFill>
                      <a:schemeClr val="accent5">
                        <a:lumMod val="40000"/>
                        <a:lumOff val="60000"/>
                      </a:schemeClr>
                    </a:solidFill>
                  </a:tcPr>
                </a:tc>
                <a:tc hMerge="1">
                  <a:txBody>
                    <a:bodyPr/>
                    <a:lstStyle/>
                    <a:p>
                      <a:endParaRPr lang="es-MX"/>
                    </a:p>
                  </a:txBody>
                  <a:tcPr/>
                </a:tc>
                <a:tc hMerge="1">
                  <a:txBody>
                    <a:bodyPr/>
                    <a:lstStyle/>
                    <a:p>
                      <a:endParaRPr lang="es-MX"/>
                    </a:p>
                  </a:txBody>
                  <a:tcPr/>
                </a:tc>
                <a:tc>
                  <a:txBody>
                    <a:bodyPr/>
                    <a:lstStyle/>
                    <a:p>
                      <a:pPr algn="ctr"/>
                      <a:endParaRPr lang="es-MX" sz="1000" b="1" dirty="0">
                        <a:solidFill>
                          <a:schemeClr val="tx1"/>
                        </a:solidFill>
                      </a:endParaRPr>
                    </a:p>
                  </a:txBody>
                  <a:tcPr>
                    <a:noFill/>
                  </a:tcPr>
                </a:tc>
                <a:tc>
                  <a:txBody>
                    <a:bodyPr/>
                    <a:lstStyle/>
                    <a:p>
                      <a:pPr algn="ctr"/>
                      <a:r>
                        <a:rPr lang="es-MX" sz="1000" b="1" dirty="0" smtClean="0">
                          <a:solidFill>
                            <a:schemeClr val="tx1"/>
                          </a:solidFill>
                        </a:rPr>
                        <a:t>FAMILIAR DEL TRABAJADOR</a:t>
                      </a:r>
                      <a:endParaRPr lang="es-MX" sz="1000" b="1" dirty="0">
                        <a:solidFill>
                          <a:schemeClr val="tx1"/>
                        </a:solidFill>
                      </a:endParaRPr>
                    </a:p>
                  </a:txBody>
                  <a:tcPr>
                    <a:solidFill>
                      <a:schemeClr val="accent5">
                        <a:lumMod val="40000"/>
                        <a:lumOff val="60000"/>
                      </a:schemeClr>
                    </a:solidFill>
                  </a:tcPr>
                </a:tc>
                <a:tc>
                  <a:txBody>
                    <a:bodyPr/>
                    <a:lstStyle/>
                    <a:p>
                      <a:pPr algn="ctr"/>
                      <a:endParaRPr lang="es-MX" sz="1000" b="1" dirty="0">
                        <a:solidFill>
                          <a:schemeClr val="tx1"/>
                        </a:solidFill>
                      </a:endParaRPr>
                    </a:p>
                  </a:txBody>
                  <a:tcPr>
                    <a:noFill/>
                  </a:tcPr>
                </a:tc>
                <a:tc gridSpan="3">
                  <a:txBody>
                    <a:bodyPr/>
                    <a:lstStyle/>
                    <a:p>
                      <a:pPr algn="ctr"/>
                      <a:r>
                        <a:rPr lang="es-MX" sz="1000" b="1" dirty="0" smtClean="0">
                          <a:solidFill>
                            <a:schemeClr val="tx1"/>
                          </a:solidFill>
                        </a:rPr>
                        <a:t>JUBILADO</a:t>
                      </a:r>
                      <a:endParaRPr lang="es-MX" sz="1000" b="1" dirty="0">
                        <a:solidFill>
                          <a:schemeClr val="tx1"/>
                        </a:solidFill>
                      </a:endParaRPr>
                    </a:p>
                  </a:txBody>
                  <a:tcPr>
                    <a:solidFill>
                      <a:schemeClr val="accent5">
                        <a:lumMod val="40000"/>
                        <a:lumOff val="60000"/>
                      </a:schemeClr>
                    </a:solidFill>
                  </a:tcPr>
                </a:tc>
                <a:tc hMerge="1">
                  <a:txBody>
                    <a:bodyPr/>
                    <a:lstStyle/>
                    <a:p>
                      <a:endParaRPr lang="es-MX"/>
                    </a:p>
                  </a:txBody>
                  <a:tcPr/>
                </a:tc>
                <a:tc hMerge="1">
                  <a:txBody>
                    <a:bodyPr/>
                    <a:lstStyle/>
                    <a:p>
                      <a:endParaRPr lang="es-MX"/>
                    </a:p>
                  </a:txBody>
                  <a:tcPr/>
                </a:tc>
                <a:tc gridSpan="2">
                  <a:txBody>
                    <a:bodyPr/>
                    <a:lstStyle/>
                    <a:p>
                      <a:pPr algn="ctr"/>
                      <a:endParaRPr lang="es-MX" sz="1000" b="1" dirty="0">
                        <a:solidFill>
                          <a:schemeClr val="tx1"/>
                        </a:solidFill>
                      </a:endParaRPr>
                    </a:p>
                  </a:txBody>
                  <a:tcPr>
                    <a:noFill/>
                  </a:tcPr>
                </a:tc>
                <a:tc hMerge="1">
                  <a:txBody>
                    <a:bodyPr/>
                    <a:lstStyle/>
                    <a:p>
                      <a:endParaRPr lang="es-MX"/>
                    </a:p>
                  </a:txBody>
                  <a:tcPr/>
                </a:tc>
                <a:tc gridSpan="5">
                  <a:txBody>
                    <a:bodyPr/>
                    <a:lstStyle/>
                    <a:p>
                      <a:pPr algn="ctr"/>
                      <a:r>
                        <a:rPr lang="es-MX" sz="1000" b="1" dirty="0" smtClean="0">
                          <a:solidFill>
                            <a:schemeClr val="tx1"/>
                          </a:solidFill>
                        </a:rPr>
                        <a:t>AUTOEMPLEADO, TRABAJADOR DEL SECTOR INFORMAL</a:t>
                      </a:r>
                      <a:r>
                        <a:rPr lang="es-MX" sz="1000" b="1" baseline="0" dirty="0" smtClean="0">
                          <a:solidFill>
                            <a:schemeClr val="tx1"/>
                          </a:solidFill>
                        </a:rPr>
                        <a:t> Y DESEMPLEADO</a:t>
                      </a:r>
                      <a:endParaRPr lang="es-MX" sz="1000" b="1" dirty="0">
                        <a:solidFill>
                          <a:schemeClr val="tx1"/>
                        </a:solidFill>
                      </a:endParaRPr>
                    </a:p>
                  </a:txBody>
                  <a:tcPr>
                    <a:solidFill>
                      <a:schemeClr val="accent6"/>
                    </a:solidFill>
                  </a:tcPr>
                </a:tc>
                <a:tc hMerge="1">
                  <a:txBody>
                    <a:bodyPr/>
                    <a:lstStyle/>
                    <a:p>
                      <a:endParaRPr lang="es-MX"/>
                    </a:p>
                  </a:txBody>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a:p>
                  </a:txBody>
                  <a:tcPr/>
                </a:tc>
                <a:tc>
                  <a:txBody>
                    <a:bodyPr/>
                    <a:lstStyle/>
                    <a:p>
                      <a:pPr algn="ctr"/>
                      <a:endParaRPr lang="es-MX" sz="1000" b="1" dirty="0"/>
                    </a:p>
                  </a:txBody>
                  <a:tcPr>
                    <a:noFill/>
                  </a:tcPr>
                </a:tc>
                <a:tc gridSpan="2">
                  <a:txBody>
                    <a:bodyPr/>
                    <a:lstStyle/>
                    <a:p>
                      <a:endParaRPr lang="es-MX" dirty="0"/>
                    </a:p>
                  </a:txBody>
                  <a:tcPr>
                    <a:noFill/>
                  </a:tcPr>
                </a:tc>
                <a:tc hMerge="1">
                  <a:txBody>
                    <a:bodyPr/>
                    <a:lstStyle/>
                    <a:p>
                      <a:endParaRPr lang="es-MX"/>
                    </a:p>
                  </a:txBody>
                  <a:tcPr/>
                </a:tc>
                <a:tc gridSpan="3">
                  <a:txBody>
                    <a:bodyPr/>
                    <a:lstStyle/>
                    <a:p>
                      <a:pPr algn="ctr"/>
                      <a:r>
                        <a:rPr lang="es-MX" sz="1000" b="1" dirty="0" smtClean="0"/>
                        <a:t>POBLACIÓN CON CAPACIDAD DE PAGO</a:t>
                      </a:r>
                      <a:endParaRPr lang="es-MX" sz="1000" b="1" dirty="0"/>
                    </a:p>
                  </a:txBody>
                  <a:tcPr>
                    <a:solidFill>
                      <a:schemeClr val="accent3">
                        <a:lumMod val="60000"/>
                        <a:lumOff val="40000"/>
                      </a:schemeClr>
                    </a:solidFill>
                  </a:tcPr>
                </a:tc>
                <a:tc hMerge="1">
                  <a:txBody>
                    <a:bodyPr/>
                    <a:lstStyle/>
                    <a:p>
                      <a:endParaRPr lang="es-MX" sz="800" dirty="0">
                        <a:solidFill>
                          <a:schemeClr val="tx1"/>
                        </a:solidFill>
                      </a:endParaRPr>
                    </a:p>
                  </a:txBody>
                  <a:tcPr>
                    <a:solidFill>
                      <a:schemeClr val="bg1">
                        <a:lumMod val="85000"/>
                      </a:schemeClr>
                    </a:solidFill>
                  </a:tcPr>
                </a:tc>
                <a:tc hMerge="1">
                  <a:txBody>
                    <a:bodyPr/>
                    <a:lstStyle/>
                    <a:p>
                      <a:endParaRPr lang="es-MX" sz="800" dirty="0">
                        <a:solidFill>
                          <a:schemeClr val="tx1"/>
                        </a:solidFill>
                      </a:endParaRPr>
                    </a:p>
                  </a:txBody>
                  <a:tcPr>
                    <a:solidFill>
                      <a:schemeClr val="bg1">
                        <a:lumMod val="85000"/>
                      </a:schemeClr>
                    </a:solidFill>
                  </a:tcPr>
                </a:tc>
                <a:tc>
                  <a:txBody>
                    <a:bodyPr/>
                    <a:lstStyle/>
                    <a:p>
                      <a:pPr algn="ctr"/>
                      <a:endParaRPr lang="es-MX" sz="1000" b="1" dirty="0">
                        <a:solidFill>
                          <a:schemeClr val="tx1"/>
                        </a:solidFill>
                      </a:endParaRPr>
                    </a:p>
                  </a:txBody>
                  <a:tcPr>
                    <a:noFill/>
                  </a:tcPr>
                </a:tc>
                <a:extLst>
                  <a:ext uri="{0D108BD9-81ED-4DB2-BD59-A6C34878D82A}">
                    <a16:rowId xmlns:a16="http://schemas.microsoft.com/office/drawing/2014/main" val="10010"/>
                  </a:ext>
                </a:extLst>
              </a:tr>
              <a:tr h="370840">
                <a:tc gridSpan="3">
                  <a:txBody>
                    <a:bodyPr/>
                    <a:lstStyle/>
                    <a:p>
                      <a:endParaRPr lang="es-MX" sz="800" dirty="0">
                        <a:solidFill>
                          <a:schemeClr val="tx1"/>
                        </a:solidFill>
                      </a:endParaRPr>
                    </a:p>
                  </a:txBody>
                  <a:tcPr>
                    <a:noFill/>
                  </a:tcPr>
                </a:tc>
                <a:tc hMerge="1">
                  <a:txBody>
                    <a:bodyPr/>
                    <a:lstStyle/>
                    <a:p>
                      <a:endParaRPr lang="es-MX"/>
                    </a:p>
                  </a:txBody>
                  <a:tcPr/>
                </a:tc>
                <a:tc hMerge="1">
                  <a:txBody>
                    <a:bodyPr/>
                    <a:lstStyle/>
                    <a:p>
                      <a:endParaRPr lang="es-MX"/>
                    </a:p>
                  </a:txBody>
                  <a:tcPr/>
                </a:tc>
                <a:tc>
                  <a:txBody>
                    <a:bodyPr/>
                    <a:lstStyle/>
                    <a:p>
                      <a:endParaRPr lang="es-MX" sz="800">
                        <a:solidFill>
                          <a:schemeClr val="tx1"/>
                        </a:solidFill>
                      </a:endParaRPr>
                    </a:p>
                  </a:txBody>
                  <a:tcPr>
                    <a:noFill/>
                  </a:tcPr>
                </a:tc>
                <a:tc>
                  <a:txBody>
                    <a:bodyPr/>
                    <a:lstStyle/>
                    <a:p>
                      <a:endParaRPr lang="es-MX" sz="800" dirty="0">
                        <a:solidFill>
                          <a:schemeClr val="tx1"/>
                        </a:solidFill>
                      </a:endParaRPr>
                    </a:p>
                  </a:txBody>
                  <a:tcPr>
                    <a:noFill/>
                  </a:tcPr>
                </a:tc>
                <a:tc>
                  <a:txBody>
                    <a:bodyPr/>
                    <a:lstStyle/>
                    <a:p>
                      <a:endParaRPr lang="es-MX" sz="800">
                        <a:solidFill>
                          <a:schemeClr val="tx1"/>
                        </a:solidFill>
                      </a:endParaRPr>
                    </a:p>
                  </a:txBody>
                  <a:tcPr>
                    <a:noFill/>
                  </a:tcPr>
                </a:tc>
                <a:tc gridSpan="3">
                  <a:txBody>
                    <a:bodyPr/>
                    <a:lstStyle/>
                    <a:p>
                      <a:endParaRPr lang="es-MX" sz="800" dirty="0">
                        <a:solidFill>
                          <a:schemeClr val="tx1"/>
                        </a:solidFill>
                      </a:endParaRPr>
                    </a:p>
                  </a:txBody>
                  <a:tcPr>
                    <a:noFill/>
                  </a:tcPr>
                </a:tc>
                <a:tc hMerge="1">
                  <a:txBody>
                    <a:bodyPr/>
                    <a:lstStyle/>
                    <a:p>
                      <a:endParaRPr lang="es-MX"/>
                    </a:p>
                  </a:txBody>
                  <a:tcPr/>
                </a:tc>
                <a:tc hMerge="1">
                  <a:txBody>
                    <a:bodyPr/>
                    <a:lstStyle/>
                    <a:p>
                      <a:endParaRPr lang="es-MX"/>
                    </a:p>
                  </a:txBody>
                  <a:tcPr/>
                </a:tc>
                <a:tc gridSpan="2">
                  <a:txBody>
                    <a:bodyPr/>
                    <a:lstStyle/>
                    <a:p>
                      <a:endParaRPr lang="es-MX" sz="800">
                        <a:solidFill>
                          <a:schemeClr val="tx1"/>
                        </a:solidFill>
                      </a:endParaRPr>
                    </a:p>
                  </a:txBody>
                  <a:tcPr>
                    <a:noFill/>
                  </a:tcPr>
                </a:tc>
                <a:tc hMerge="1">
                  <a:txBody>
                    <a:bodyPr/>
                    <a:lstStyle/>
                    <a:p>
                      <a:endParaRPr lang="es-MX"/>
                    </a:p>
                  </a:txBody>
                  <a:tcPr/>
                </a:tc>
                <a:tc gridSpan="2">
                  <a:txBody>
                    <a:bodyPr/>
                    <a:lstStyle/>
                    <a:p>
                      <a:endParaRPr lang="es-MX" sz="800" dirty="0">
                        <a:solidFill>
                          <a:schemeClr val="tx1"/>
                        </a:solidFill>
                      </a:endParaRPr>
                    </a:p>
                  </a:txBody>
                  <a:tcPr>
                    <a:noFill/>
                  </a:tcPr>
                </a:tc>
                <a:tc hMerge="1">
                  <a:txBody>
                    <a:bodyPr/>
                    <a:lstStyle/>
                    <a:p>
                      <a:endParaRPr lang="es-MX"/>
                    </a:p>
                  </a:txBody>
                  <a:tcPr/>
                </a:tc>
                <a:tc>
                  <a:txBody>
                    <a:bodyPr/>
                    <a:lstStyle/>
                    <a:p>
                      <a:endParaRPr lang="es-MX" sz="800">
                        <a:solidFill>
                          <a:schemeClr val="tx1"/>
                        </a:solidFill>
                      </a:endParaRPr>
                    </a:p>
                  </a:txBody>
                  <a:tcPr>
                    <a:noFill/>
                  </a:tcPr>
                </a:tc>
                <a:tc gridSpan="2">
                  <a:txBody>
                    <a:bodyPr/>
                    <a:lstStyle/>
                    <a:p>
                      <a:endParaRPr lang="es-MX" sz="800" dirty="0">
                        <a:solidFill>
                          <a:schemeClr val="tx1"/>
                        </a:solidFill>
                      </a:endParaRPr>
                    </a:p>
                  </a:txBody>
                  <a:tcPr>
                    <a:noFill/>
                  </a:tcPr>
                </a:tc>
                <a:tc hMerge="1">
                  <a:txBody>
                    <a:bodyPr/>
                    <a:lstStyle/>
                    <a:p>
                      <a:endParaRPr lang="es-MX"/>
                    </a:p>
                  </a:txBody>
                  <a:tcPr/>
                </a:tc>
                <a:tc>
                  <a:txBody>
                    <a:bodyPr/>
                    <a:lstStyle/>
                    <a:p>
                      <a:endParaRPr lang="es-MX" dirty="0"/>
                    </a:p>
                  </a:txBody>
                  <a:tcPr>
                    <a:noFill/>
                  </a:tcPr>
                </a:tc>
                <a:tc gridSpan="3">
                  <a:txBody>
                    <a:bodyPr/>
                    <a:lstStyle/>
                    <a:p>
                      <a:endParaRPr lang="es-MX" dirty="0"/>
                    </a:p>
                  </a:txBody>
                  <a:tcPr>
                    <a:noFill/>
                  </a:tcPr>
                </a:tc>
                <a:tc hMerge="1">
                  <a:txBody>
                    <a:bodyPr/>
                    <a:lstStyle/>
                    <a:p>
                      <a:endParaRPr lang="es-MX"/>
                    </a:p>
                  </a:txBody>
                  <a:tcPr/>
                </a:tc>
                <a:tc hMerge="1">
                  <a:txBody>
                    <a:bodyPr/>
                    <a:lstStyle/>
                    <a:p>
                      <a:endParaRPr lang="es-MX"/>
                    </a:p>
                  </a:txBody>
                  <a:tcPr/>
                </a:tc>
                <a:tc>
                  <a:txBody>
                    <a:bodyPr/>
                    <a:lstStyle/>
                    <a:p>
                      <a:endParaRPr lang="es-MX" sz="800" dirty="0">
                        <a:solidFill>
                          <a:schemeClr val="tx1"/>
                        </a:solidFill>
                      </a:endParaRPr>
                    </a:p>
                  </a:txBody>
                  <a:tcPr>
                    <a:noFill/>
                  </a:tcPr>
                </a:tc>
                <a:tc gridSpan="2">
                  <a:txBody>
                    <a:bodyPr/>
                    <a:lstStyle/>
                    <a:p>
                      <a:endParaRPr lang="es-MX" sz="800" dirty="0">
                        <a:solidFill>
                          <a:schemeClr val="tx1"/>
                        </a:solidFill>
                      </a:endParaRPr>
                    </a:p>
                  </a:txBody>
                  <a:tcPr>
                    <a:noFill/>
                  </a:tcPr>
                </a:tc>
                <a:tc hMerge="1">
                  <a:txBody>
                    <a:bodyPr/>
                    <a:lstStyle/>
                    <a:p>
                      <a:endParaRPr lang="es-MX"/>
                    </a:p>
                  </a:txBody>
                  <a:tcPr/>
                </a:tc>
                <a:extLst>
                  <a:ext uri="{0D108BD9-81ED-4DB2-BD59-A6C34878D82A}">
                    <a16:rowId xmlns:a16="http://schemas.microsoft.com/office/drawing/2014/main" val="10011"/>
                  </a:ext>
                </a:extLst>
              </a:tr>
            </a:tbl>
          </a:graphicData>
        </a:graphic>
      </p:graphicFrame>
      <p:cxnSp>
        <p:nvCxnSpPr>
          <p:cNvPr id="4" name="3 Conector recto de flecha"/>
          <p:cNvCxnSpPr/>
          <p:nvPr/>
        </p:nvCxnSpPr>
        <p:spPr>
          <a:xfrm>
            <a:off x="2123728" y="2662312"/>
            <a:ext cx="0" cy="109282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827584" y="2662312"/>
            <a:ext cx="0" cy="3346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3332624" y="2662312"/>
            <a:ext cx="0" cy="3346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826409" y="2984252"/>
            <a:ext cx="2521455" cy="12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2123728" y="4808200"/>
            <a:ext cx="0" cy="42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1115616" y="5013176"/>
            <a:ext cx="19442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1115616" y="5013176"/>
            <a:ext cx="0"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3059832" y="5013176"/>
            <a:ext cx="0"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 name="Conector recto de flecha 4"/>
          <p:cNvCxnSpPr/>
          <p:nvPr/>
        </p:nvCxnSpPr>
        <p:spPr>
          <a:xfrm>
            <a:off x="4499992" y="2852936"/>
            <a:ext cx="0" cy="9021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6084168" y="2662312"/>
            <a:ext cx="0" cy="10810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5580112" y="2852936"/>
            <a:ext cx="0" cy="8894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H="1">
            <a:off x="4283971" y="2852936"/>
            <a:ext cx="150111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p:nvPr/>
        </p:nvCxnSpPr>
        <p:spPr>
          <a:xfrm>
            <a:off x="4499992" y="450912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p:cNvCxnSpPr/>
          <p:nvPr/>
        </p:nvCxnSpPr>
        <p:spPr>
          <a:xfrm>
            <a:off x="5580112" y="450912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p:nvPr/>
        </p:nvCxnSpPr>
        <p:spPr>
          <a:xfrm>
            <a:off x="7091105" y="3068960"/>
            <a:ext cx="21719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p:nvPr/>
        </p:nvCxnSpPr>
        <p:spPr>
          <a:xfrm>
            <a:off x="8388424" y="2636912"/>
            <a:ext cx="0" cy="3473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p:nvPr/>
        </p:nvCxnSpPr>
        <p:spPr>
          <a:xfrm>
            <a:off x="7956376" y="3441700"/>
            <a:ext cx="0" cy="3473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p:nvPr/>
        </p:nvCxnSpPr>
        <p:spPr>
          <a:xfrm>
            <a:off x="7997904" y="4509120"/>
            <a:ext cx="0" cy="7073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p:cNvCxnSpPr/>
          <p:nvPr/>
        </p:nvCxnSpPr>
        <p:spPr>
          <a:xfrm>
            <a:off x="7092280" y="4077072"/>
            <a:ext cx="21602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7092280" y="263691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Conector recto de flecha 86"/>
          <p:cNvCxnSpPr/>
          <p:nvPr/>
        </p:nvCxnSpPr>
        <p:spPr>
          <a:xfrm>
            <a:off x="4932040" y="3486460"/>
            <a:ext cx="0" cy="2686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6" name="Conector recto 95"/>
          <p:cNvCxnSpPr/>
          <p:nvPr/>
        </p:nvCxnSpPr>
        <p:spPr>
          <a:xfrm>
            <a:off x="4931453" y="3484597"/>
            <a:ext cx="2159652" cy="18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Conector recto 109"/>
          <p:cNvCxnSpPr/>
          <p:nvPr/>
        </p:nvCxnSpPr>
        <p:spPr>
          <a:xfrm>
            <a:off x="827584" y="6093296"/>
            <a:ext cx="802336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2" name="Conector recto 111"/>
          <p:cNvCxnSpPr/>
          <p:nvPr/>
        </p:nvCxnSpPr>
        <p:spPr>
          <a:xfrm>
            <a:off x="3851920" y="4221088"/>
            <a:ext cx="0" cy="187220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4" name="Conector recto 113"/>
          <p:cNvCxnSpPr/>
          <p:nvPr/>
        </p:nvCxnSpPr>
        <p:spPr>
          <a:xfrm>
            <a:off x="3923928" y="422108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ector recto 118"/>
          <p:cNvCxnSpPr/>
          <p:nvPr/>
        </p:nvCxnSpPr>
        <p:spPr>
          <a:xfrm>
            <a:off x="8850952" y="4077072"/>
            <a:ext cx="0" cy="194421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21" name="Conector recto de flecha 120"/>
          <p:cNvCxnSpPr/>
          <p:nvPr/>
        </p:nvCxnSpPr>
        <p:spPr>
          <a:xfrm flipH="1">
            <a:off x="8677631" y="4077072"/>
            <a:ext cx="1428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Conector recto de flecha 125"/>
          <p:cNvCxnSpPr/>
          <p:nvPr/>
        </p:nvCxnSpPr>
        <p:spPr>
          <a:xfrm>
            <a:off x="3851920" y="4221088"/>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Conector recto 127"/>
          <p:cNvCxnSpPr/>
          <p:nvPr/>
        </p:nvCxnSpPr>
        <p:spPr>
          <a:xfrm flipH="1">
            <a:off x="826408" y="5805264"/>
            <a:ext cx="1" cy="2880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0" name="Conector recto 129"/>
          <p:cNvCxnSpPr/>
          <p:nvPr/>
        </p:nvCxnSpPr>
        <p:spPr>
          <a:xfrm>
            <a:off x="2123728" y="5805264"/>
            <a:ext cx="0" cy="2880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2" name="Conector recto 131"/>
          <p:cNvCxnSpPr/>
          <p:nvPr/>
        </p:nvCxnSpPr>
        <p:spPr>
          <a:xfrm>
            <a:off x="3347864" y="5805264"/>
            <a:ext cx="0" cy="2880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3" name="Conector recto 132"/>
          <p:cNvCxnSpPr/>
          <p:nvPr/>
        </p:nvCxnSpPr>
        <p:spPr>
          <a:xfrm>
            <a:off x="5220072" y="5805264"/>
            <a:ext cx="0" cy="2880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42" name="Conector recto 141"/>
          <p:cNvCxnSpPr/>
          <p:nvPr/>
        </p:nvCxnSpPr>
        <p:spPr>
          <a:xfrm flipV="1">
            <a:off x="4283968" y="2662312"/>
            <a:ext cx="0" cy="1906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8" name="Conector recto 147"/>
          <p:cNvCxnSpPr/>
          <p:nvPr/>
        </p:nvCxnSpPr>
        <p:spPr>
          <a:xfrm flipV="1">
            <a:off x="5785088" y="2677552"/>
            <a:ext cx="0" cy="1906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7" name="Conector recto 156"/>
          <p:cNvCxnSpPr/>
          <p:nvPr/>
        </p:nvCxnSpPr>
        <p:spPr>
          <a:xfrm>
            <a:off x="827584" y="3429000"/>
            <a:ext cx="25202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Conector recto de flecha 160"/>
          <p:cNvCxnSpPr/>
          <p:nvPr/>
        </p:nvCxnSpPr>
        <p:spPr>
          <a:xfrm>
            <a:off x="3336816" y="3441700"/>
            <a:ext cx="0" cy="3473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2" name="Conector recto de flecha 161"/>
          <p:cNvCxnSpPr/>
          <p:nvPr/>
        </p:nvCxnSpPr>
        <p:spPr>
          <a:xfrm>
            <a:off x="827584" y="3429000"/>
            <a:ext cx="0" cy="3473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3" name="14 Conector recto"/>
          <p:cNvCxnSpPr/>
          <p:nvPr/>
        </p:nvCxnSpPr>
        <p:spPr>
          <a:xfrm>
            <a:off x="869112" y="4473560"/>
            <a:ext cx="0" cy="3346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4" name="14 Conector recto"/>
          <p:cNvCxnSpPr/>
          <p:nvPr/>
        </p:nvCxnSpPr>
        <p:spPr>
          <a:xfrm>
            <a:off x="3347864" y="4509120"/>
            <a:ext cx="0" cy="299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2" name="Conector recto 191"/>
          <p:cNvCxnSpPr/>
          <p:nvPr/>
        </p:nvCxnSpPr>
        <p:spPr>
          <a:xfrm>
            <a:off x="869112" y="4808200"/>
            <a:ext cx="24787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4" name="Conector recto de flecha 193"/>
          <p:cNvCxnSpPr/>
          <p:nvPr/>
        </p:nvCxnSpPr>
        <p:spPr>
          <a:xfrm>
            <a:off x="6300192" y="450912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44" name="8 Imagen" descr="LOGO CSG 2013.JPG"/>
          <p:cNvPicPr>
            <a:picLocks noChangeAspect="1"/>
          </p:cNvPicPr>
          <p:nvPr/>
        </p:nvPicPr>
        <p:blipFill>
          <a:blip r:embed="rId3" cstate="print">
            <a:clrChange>
              <a:clrFrom>
                <a:srgbClr val="FFFFFF"/>
              </a:clrFrom>
              <a:clrTo>
                <a:srgbClr val="FFFFFF">
                  <a:alpha val="0"/>
                </a:srgbClr>
              </a:clrTo>
            </a:clrChange>
            <a:lum contrast="-10000"/>
          </a:blip>
          <a:stretch>
            <a:fillRect/>
          </a:stretch>
        </p:blipFill>
        <p:spPr>
          <a:xfrm>
            <a:off x="107504" y="142983"/>
            <a:ext cx="2996113" cy="1124744"/>
          </a:xfrm>
          <a:prstGeom prst="rect">
            <a:avLst/>
          </a:prstGeom>
        </p:spPr>
      </p:pic>
      <p:sp>
        <p:nvSpPr>
          <p:cNvPr id="3" name="2 CuadroTexto"/>
          <p:cNvSpPr txBox="1"/>
          <p:nvPr/>
        </p:nvSpPr>
        <p:spPr>
          <a:xfrm>
            <a:off x="3232020" y="220944"/>
            <a:ext cx="2880614" cy="954107"/>
          </a:xfrm>
          <a:prstGeom prst="rect">
            <a:avLst/>
          </a:prstGeom>
          <a:noFill/>
        </p:spPr>
        <p:txBody>
          <a:bodyPr wrap="square" rtlCol="0">
            <a:spAutoFit/>
          </a:bodyPr>
          <a:lstStyle/>
          <a:p>
            <a:pPr algn="ctr"/>
            <a:r>
              <a:rPr lang="es-MX" sz="2800" b="1" dirty="0" smtClean="0"/>
              <a:t>Sistema de Salud </a:t>
            </a:r>
          </a:p>
          <a:p>
            <a:pPr algn="ctr"/>
            <a:r>
              <a:rPr lang="es-MX" sz="2800" b="1" dirty="0" smtClean="0"/>
              <a:t>Mexicano</a:t>
            </a:r>
            <a:endParaRPr lang="es-MX" sz="2800" b="1" dirty="0"/>
          </a:p>
        </p:txBody>
      </p:sp>
      <p:sp>
        <p:nvSpPr>
          <p:cNvPr id="46" name="Rectángulo 5"/>
          <p:cNvSpPr/>
          <p:nvPr/>
        </p:nvSpPr>
        <p:spPr>
          <a:xfrm>
            <a:off x="395536" y="6525344"/>
            <a:ext cx="8372475" cy="127000"/>
          </a:xfrm>
          <a:prstGeom prst="rect">
            <a:avLst/>
          </a:prstGeom>
          <a:solidFill>
            <a:schemeClr val="accent6">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47" name="Imagen 46"/>
          <p:cNvPicPr>
            <a:picLocks noChangeAspect="1"/>
          </p:cNvPicPr>
          <p:nvPr/>
        </p:nvPicPr>
        <p:blipFill>
          <a:blip r:embed="rId4"/>
          <a:stretch>
            <a:fillRect/>
          </a:stretch>
        </p:blipFill>
        <p:spPr>
          <a:xfrm>
            <a:off x="6253651" y="59056"/>
            <a:ext cx="2832122" cy="974876"/>
          </a:xfrm>
          <a:prstGeom prst="rect">
            <a:avLst/>
          </a:prstGeom>
        </p:spPr>
      </p:pic>
      <p:cxnSp>
        <p:nvCxnSpPr>
          <p:cNvPr id="48" name="Conector recto 47"/>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354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72299" y="1360806"/>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graphicFrame>
        <p:nvGraphicFramePr>
          <p:cNvPr id="81" name="2 Diagrama"/>
          <p:cNvGraphicFramePr/>
          <p:nvPr>
            <p:extLst>
              <p:ext uri="{D42A27DB-BD31-4B8C-83A1-F6EECF244321}">
                <p14:modId xmlns:p14="http://schemas.microsoft.com/office/powerpoint/2010/main" val="4056373931"/>
              </p:ext>
            </p:extLst>
          </p:nvPr>
        </p:nvGraphicFramePr>
        <p:xfrm>
          <a:off x="1979902" y="1619063"/>
          <a:ext cx="5359879" cy="2663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2" name="Imagen 81"/>
          <p:cNvPicPr>
            <a:picLocks noChangeAspect="1"/>
          </p:cNvPicPr>
          <p:nvPr/>
        </p:nvPicPr>
        <p:blipFill rotWithShape="1">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rcRect l="10068"/>
          <a:stretch/>
        </p:blipFill>
        <p:spPr>
          <a:xfrm>
            <a:off x="172299" y="4459370"/>
            <a:ext cx="4289036" cy="1666184"/>
          </a:xfrm>
          <a:prstGeom prst="rect">
            <a:avLst/>
          </a:prstGeom>
        </p:spPr>
      </p:pic>
      <p:sp>
        <p:nvSpPr>
          <p:cNvPr id="84" name="CuadroTexto 83"/>
          <p:cNvSpPr txBox="1"/>
          <p:nvPr/>
        </p:nvSpPr>
        <p:spPr>
          <a:xfrm>
            <a:off x="592720" y="1419516"/>
            <a:ext cx="3868615" cy="523220"/>
          </a:xfrm>
          <a:prstGeom prst="rect">
            <a:avLst/>
          </a:prstGeom>
          <a:noFill/>
        </p:spPr>
        <p:txBody>
          <a:bodyPr wrap="square" rtlCol="0">
            <a:spAutoFit/>
          </a:bodyPr>
          <a:lstStyle/>
          <a:p>
            <a:r>
              <a:rPr lang="es-MX" sz="2800" b="1" dirty="0" smtClean="0"/>
              <a:t>Salud como un Derecho</a:t>
            </a:r>
            <a:endParaRPr lang="es-MX" sz="2800" b="1" dirty="0"/>
          </a:p>
        </p:txBody>
      </p:sp>
      <p:sp>
        <p:nvSpPr>
          <p:cNvPr id="85" name="Rectángulo 84"/>
          <p:cNvSpPr/>
          <p:nvPr/>
        </p:nvSpPr>
        <p:spPr>
          <a:xfrm>
            <a:off x="4571880" y="4370300"/>
            <a:ext cx="4089528"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2060"/>
            </a:solidFill>
          </a:ln>
        </p:spPr>
        <p:txBody>
          <a:bodyPr wrap="square">
            <a:spAutoFit/>
          </a:bodyPr>
          <a:lstStyle/>
          <a:p>
            <a:pPr algn="ctr">
              <a:lnSpc>
                <a:spcPct val="150000"/>
              </a:lnSpc>
              <a:spcAft>
                <a:spcPts val="800"/>
              </a:spcAft>
            </a:pPr>
            <a:r>
              <a:rPr lang="es-MX" b="1" dirty="0" smtClean="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Códigos </a:t>
            </a:r>
            <a:r>
              <a:rPr lang="es-MX"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sanitarios </a:t>
            </a:r>
            <a:r>
              <a:rPr lang="es-MX" dirty="0">
                <a:latin typeface="Arial" panose="020B0604020202020204" pitchFamily="34" charset="0"/>
                <a:ea typeface="Calibri" panose="020F0502020204030204" pitchFamily="34" charset="0"/>
                <a:cs typeface="Times New Roman" panose="02020603050405020304" pitchFamily="18" charset="0"/>
              </a:rPr>
              <a:t>(1902, 1926, 1934, 1949, 1955, 1971) continuaron facultando al Consejo de Salubridad General como órgano consultivo.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CuadroTexto 85"/>
          <p:cNvSpPr txBox="1"/>
          <p:nvPr/>
        </p:nvSpPr>
        <p:spPr>
          <a:xfrm>
            <a:off x="661061" y="6192495"/>
            <a:ext cx="2869930" cy="461665"/>
          </a:xfrm>
          <a:prstGeom prst="rect">
            <a:avLst/>
          </a:prstGeom>
          <a:noFill/>
        </p:spPr>
        <p:txBody>
          <a:bodyPr wrap="square" rtlCol="0">
            <a:spAutoFit/>
          </a:bodyPr>
          <a:lstStyle/>
          <a:p>
            <a:pPr algn="ctr"/>
            <a:r>
              <a:rPr lang="es-MX" sz="2400" b="1" dirty="0" smtClean="0">
                <a:solidFill>
                  <a:srgbClr val="C00000"/>
                </a:solidFill>
                <a:effectLst>
                  <a:outerShdw blurRad="38100" dist="38100" dir="2700000" algn="tl">
                    <a:srgbClr val="000000">
                      <a:alpha val="43137"/>
                    </a:srgbClr>
                  </a:outerShdw>
                </a:effectLst>
              </a:rPr>
              <a:t>Octubre 18, 1943</a:t>
            </a:r>
            <a:endParaRPr lang="es-MX" sz="2400" b="1" dirty="0">
              <a:solidFill>
                <a:srgbClr val="C00000"/>
              </a:solidFill>
              <a:effectLst>
                <a:outerShdw blurRad="38100" dist="38100" dir="2700000" algn="tl">
                  <a:srgbClr val="000000">
                    <a:alpha val="43137"/>
                  </a:srgbClr>
                </a:outerShdw>
              </a:effectLst>
            </a:endParaRPr>
          </a:p>
        </p:txBody>
      </p:sp>
      <p:cxnSp>
        <p:nvCxnSpPr>
          <p:cNvPr id="87" name="Conector recto 86"/>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17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95"/>
          <p:cNvGrpSpPr>
            <a:grpSpLocks/>
          </p:cNvGrpSpPr>
          <p:nvPr/>
        </p:nvGrpSpPr>
        <p:grpSpPr bwMode="auto">
          <a:xfrm>
            <a:off x="204198" y="1435237"/>
            <a:ext cx="8799162" cy="5131152"/>
            <a:chOff x="-1" y="1283855"/>
            <a:chExt cx="9144001" cy="5579246"/>
          </a:xfrm>
        </p:grpSpPr>
        <p:cxnSp>
          <p:nvCxnSpPr>
            <p:cNvPr id="19" name="Conector recto 18"/>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cto 92"/>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 name="4 Diagrama"/>
          <p:cNvGraphicFramePr/>
          <p:nvPr>
            <p:extLst>
              <p:ext uri="{D42A27DB-BD31-4B8C-83A1-F6EECF244321}">
                <p14:modId xmlns:p14="http://schemas.microsoft.com/office/powerpoint/2010/main" val="2813215859"/>
              </p:ext>
            </p:extLst>
          </p:nvPr>
        </p:nvGraphicFramePr>
        <p:xfrm>
          <a:off x="198725" y="1950332"/>
          <a:ext cx="8352927"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8 CuadroTexto"/>
          <p:cNvSpPr txBox="1"/>
          <p:nvPr/>
        </p:nvSpPr>
        <p:spPr>
          <a:xfrm>
            <a:off x="1732654" y="1962369"/>
            <a:ext cx="1510786" cy="693529"/>
          </a:xfrm>
          <a:prstGeom prst="rect">
            <a:avLst/>
          </a:prstGeom>
          <a:noFill/>
        </p:spPr>
        <p:txBody>
          <a:bodyPr wrap="square" lIns="77221" tIns="38611" rIns="77221" bIns="3861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prstClr val="black"/>
                </a:solidFill>
                <a:effectLst/>
                <a:uLnTx/>
                <a:uFillTx/>
              </a:rPr>
              <a:t>Artículo 73, Fracción XVI</a:t>
            </a:r>
            <a:endParaRPr kumimoji="0" lang="es-MX" sz="2000" b="1" i="0" u="none" strike="noStrike" kern="0" cap="none" spc="0" normalizeH="0" baseline="0" noProof="0" dirty="0">
              <a:ln>
                <a:noFill/>
              </a:ln>
              <a:solidFill>
                <a:prstClr val="black"/>
              </a:solidFill>
              <a:effectLst/>
              <a:uLnTx/>
              <a:uFillTx/>
            </a:endParaRPr>
          </a:p>
        </p:txBody>
      </p:sp>
      <p:pic>
        <p:nvPicPr>
          <p:cNvPr id="8" name="Imagen 7"/>
          <p:cNvPicPr>
            <a:picLocks noChangeAspect="1"/>
          </p:cNvPicPr>
          <p:nvPr/>
        </p:nvPicPr>
        <p:blipFill>
          <a:blip r:embed="rId8"/>
          <a:stretch>
            <a:fillRect/>
          </a:stretch>
        </p:blipFill>
        <p:spPr>
          <a:xfrm>
            <a:off x="441302" y="2027514"/>
            <a:ext cx="1291352" cy="1993317"/>
          </a:xfrm>
          <a:prstGeom prst="rect">
            <a:avLst/>
          </a:prstGeom>
        </p:spPr>
      </p:pic>
      <p:sp>
        <p:nvSpPr>
          <p:cNvPr id="3" name="Rectángulo 2"/>
          <p:cNvSpPr/>
          <p:nvPr/>
        </p:nvSpPr>
        <p:spPr>
          <a:xfrm>
            <a:off x="198725" y="5783453"/>
            <a:ext cx="8804635" cy="646331"/>
          </a:xfrm>
          <a:prstGeom prst="rect">
            <a:avLst/>
          </a:prstGeom>
          <a:solidFill>
            <a:schemeClr val="accent1">
              <a:lumMod val="20000"/>
              <a:lumOff val="80000"/>
            </a:schemeClr>
          </a:solidFill>
          <a:ln>
            <a:solidFill>
              <a:schemeClr val="accent2">
                <a:lumMod val="50000"/>
              </a:schemeClr>
            </a:solidFill>
          </a:ln>
        </p:spPr>
        <p:txBody>
          <a:bodyPr wrap="square">
            <a:spAutoFit/>
          </a:bodyPr>
          <a:lstStyle/>
          <a:p>
            <a:pPr algn="ctr"/>
            <a:r>
              <a:rPr lang="es-MX" b="1" dirty="0">
                <a:solidFill>
                  <a:schemeClr val="tx2">
                    <a:lumMod val="50000"/>
                  </a:schemeClr>
                </a:solidFill>
              </a:rPr>
              <a:t>SALUD, EDUCACIÓN, ECONOMÍA, HACIENDA, DESARROLLO SOCIAL, MEDIO AMBIENTE, COMUNICACIONES  Y </a:t>
            </a:r>
            <a:r>
              <a:rPr lang="es-MX" b="1" dirty="0" smtClean="0">
                <a:solidFill>
                  <a:schemeClr val="tx2">
                    <a:lumMod val="50000"/>
                  </a:schemeClr>
                </a:solidFill>
              </a:rPr>
              <a:t>TRANSPORTES; y AGRICULTURA</a:t>
            </a:r>
            <a:r>
              <a:rPr lang="es-MX" b="1" dirty="0">
                <a:solidFill>
                  <a:schemeClr val="tx2">
                    <a:lumMod val="50000"/>
                  </a:schemeClr>
                </a:solidFill>
              </a:rPr>
              <a:t>, GANADERÍA Y </a:t>
            </a:r>
            <a:r>
              <a:rPr lang="es-MX" b="1" dirty="0" smtClean="0">
                <a:solidFill>
                  <a:schemeClr val="tx2">
                    <a:lumMod val="50000"/>
                  </a:schemeClr>
                </a:solidFill>
              </a:rPr>
              <a:t>PESCA </a:t>
            </a:r>
            <a:endParaRPr lang="es-MX" b="1" dirty="0">
              <a:solidFill>
                <a:schemeClr val="tx2">
                  <a:lumMod val="50000"/>
                </a:schemeClr>
              </a:solidFill>
            </a:endParaRPr>
          </a:p>
        </p:txBody>
      </p:sp>
      <p:pic>
        <p:nvPicPr>
          <p:cNvPr id="17" name="Imagen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429" y="95795"/>
            <a:ext cx="2790909" cy="852979"/>
          </a:xfrm>
          <a:prstGeom prst="rect">
            <a:avLst/>
          </a:prstGeom>
        </p:spPr>
      </p:pic>
      <p:sp>
        <p:nvSpPr>
          <p:cNvPr id="12" name="Rectángulo 11"/>
          <p:cNvSpPr/>
          <p:nvPr/>
        </p:nvSpPr>
        <p:spPr>
          <a:xfrm>
            <a:off x="0" y="6558708"/>
            <a:ext cx="9144000" cy="29929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a:blip r:embed="rId10"/>
          <a:stretch>
            <a:fillRect/>
          </a:stretch>
        </p:blipFill>
        <p:spPr>
          <a:xfrm>
            <a:off x="6253651" y="59056"/>
            <a:ext cx="2832122" cy="974876"/>
          </a:xfrm>
          <a:prstGeom prst="rect">
            <a:avLst/>
          </a:prstGeom>
        </p:spPr>
      </p:pic>
      <p:sp>
        <p:nvSpPr>
          <p:cNvPr id="13" name="Rectangle 6"/>
          <p:cNvSpPr>
            <a:spLocks noChangeArrowheads="1"/>
          </p:cNvSpPr>
          <p:nvPr/>
        </p:nvSpPr>
        <p:spPr bwMode="auto">
          <a:xfrm>
            <a:off x="5695563" y="1700488"/>
            <a:ext cx="3152263" cy="2800767"/>
          </a:xfrm>
          <a:prstGeom prst="rect">
            <a:avLst/>
          </a:prstGeom>
          <a:noFill/>
          <a:ln w="9525">
            <a:noFill/>
            <a:miter lim="800000"/>
            <a:headEnd/>
            <a:tailEnd/>
          </a:ln>
          <a:effectLst/>
        </p:spPr>
        <p:txBody>
          <a:bodyPr wrap="square">
            <a:spAutoFit/>
          </a:bodyPr>
          <a:lstStyle/>
          <a:p>
            <a:pPr marL="609600" indent="-609600" algn="just">
              <a:spcBef>
                <a:spcPct val="50000"/>
              </a:spcBef>
              <a:defRPr/>
            </a:pPr>
            <a:r>
              <a:rPr lang="es-ES" sz="1600" b="1" dirty="0"/>
              <a:t>Artículo 4o</a:t>
            </a:r>
            <a:r>
              <a:rPr lang="es-ES" sz="1600" dirty="0"/>
              <a:t>.- Son autoridades sanitarias:</a:t>
            </a:r>
          </a:p>
          <a:p>
            <a:pPr marL="609600" indent="-609600">
              <a:spcBef>
                <a:spcPct val="50000"/>
              </a:spcBef>
              <a:buFontTx/>
              <a:buAutoNum type="romanUcPeriod"/>
              <a:defRPr/>
            </a:pPr>
            <a:r>
              <a:rPr lang="es-ES" sz="1600" dirty="0"/>
              <a:t>El Presidente de la </a:t>
            </a:r>
            <a:r>
              <a:rPr lang="es-ES" sz="1600" dirty="0" smtClean="0"/>
              <a:t>República </a:t>
            </a:r>
            <a:endParaRPr lang="es-ES" sz="1600" dirty="0"/>
          </a:p>
          <a:p>
            <a:pPr marL="609600" indent="-609600">
              <a:spcBef>
                <a:spcPct val="50000"/>
              </a:spcBef>
              <a:buFontTx/>
              <a:buAutoNum type="romanUcPeriod"/>
              <a:defRPr/>
            </a:pPr>
            <a:r>
              <a:rPr lang="es-ES" sz="1600" b="1" dirty="0">
                <a:solidFill>
                  <a:srgbClr val="D30F44"/>
                </a:solidFill>
              </a:rPr>
              <a:t>El Consejo de Salubridad </a:t>
            </a:r>
            <a:r>
              <a:rPr lang="es-ES" sz="1600" b="1" dirty="0" smtClean="0">
                <a:solidFill>
                  <a:srgbClr val="D30F44"/>
                </a:solidFill>
              </a:rPr>
              <a:t>General</a:t>
            </a:r>
            <a:endParaRPr lang="es-ES" sz="1600" dirty="0"/>
          </a:p>
          <a:p>
            <a:pPr marL="609600" indent="-609600">
              <a:spcBef>
                <a:spcPct val="50000"/>
              </a:spcBef>
              <a:buFontTx/>
              <a:buAutoNum type="romanUcPeriod"/>
              <a:defRPr/>
            </a:pPr>
            <a:r>
              <a:rPr lang="es-ES" sz="1600" dirty="0"/>
              <a:t>La Secretar</a:t>
            </a:r>
            <a:r>
              <a:rPr lang="es-ES" altLang="ja-JP" sz="1600" dirty="0"/>
              <a:t>ía de </a:t>
            </a:r>
            <a:r>
              <a:rPr lang="es-ES" altLang="ja-JP" sz="1600" dirty="0" smtClean="0"/>
              <a:t>Salud </a:t>
            </a:r>
            <a:endParaRPr lang="es-ES" altLang="ja-JP" sz="1600" dirty="0"/>
          </a:p>
          <a:p>
            <a:pPr marL="609600" indent="-609600">
              <a:spcBef>
                <a:spcPct val="50000"/>
              </a:spcBef>
              <a:buFontTx/>
              <a:buAutoNum type="romanUcPeriod"/>
              <a:defRPr/>
            </a:pPr>
            <a:r>
              <a:rPr lang="es-ES" sz="1600" dirty="0"/>
              <a:t>Los gobiernos de las entidades </a:t>
            </a:r>
            <a:r>
              <a:rPr lang="es-ES" sz="1600" dirty="0" smtClean="0"/>
              <a:t>federativas</a:t>
            </a:r>
            <a:r>
              <a:rPr lang="es-ES" sz="1600" dirty="0"/>
              <a:t>.</a:t>
            </a:r>
          </a:p>
        </p:txBody>
      </p:sp>
      <p:sp>
        <p:nvSpPr>
          <p:cNvPr id="95" name="Text Box 5"/>
          <p:cNvSpPr txBox="1">
            <a:spLocks noChangeArrowheads="1"/>
          </p:cNvSpPr>
          <p:nvPr/>
        </p:nvSpPr>
        <p:spPr bwMode="auto">
          <a:xfrm>
            <a:off x="5912879" y="1299170"/>
            <a:ext cx="2549989" cy="369332"/>
          </a:xfrm>
          <a:prstGeom prst="rect">
            <a:avLst/>
          </a:prstGeom>
          <a:noFill/>
          <a:ln w="9525">
            <a:noFill/>
            <a:miter lim="800000"/>
            <a:headEnd/>
            <a:tailEnd/>
          </a:ln>
        </p:spPr>
        <p:txBody>
          <a:bodyPr wrap="square">
            <a:spAutoFit/>
          </a:bodyPr>
          <a:lstStyle/>
          <a:p>
            <a:pPr marL="609600" indent="-609600" algn="ctr">
              <a:spcBef>
                <a:spcPct val="50000"/>
              </a:spcBef>
              <a:defRPr/>
            </a:pPr>
            <a:r>
              <a:rPr lang="es-ES" b="1" dirty="0">
                <a:solidFill>
                  <a:srgbClr val="D30F44"/>
                </a:solidFill>
                <a:effectLst>
                  <a:outerShdw blurRad="38100" dist="38100" dir="2700000" algn="tl">
                    <a:srgbClr val="C0C0C0"/>
                  </a:outerShdw>
                </a:effectLst>
                <a:latin typeface="+mn-lt"/>
              </a:rPr>
              <a:t>LEY GENERAL DE SALUD</a:t>
            </a:r>
          </a:p>
        </p:txBody>
      </p:sp>
      <p:cxnSp>
        <p:nvCxnSpPr>
          <p:cNvPr id="96" name="Conector recto 95"/>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7" name="Conector recto 96"/>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7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95"/>
          <p:cNvGrpSpPr>
            <a:grpSpLocks/>
          </p:cNvGrpSpPr>
          <p:nvPr/>
        </p:nvGrpSpPr>
        <p:grpSpPr bwMode="auto">
          <a:xfrm>
            <a:off x="204198" y="1435237"/>
            <a:ext cx="8799162" cy="5131152"/>
            <a:chOff x="-1" y="1283855"/>
            <a:chExt cx="9144001" cy="5579246"/>
          </a:xfrm>
        </p:grpSpPr>
        <p:cxnSp>
          <p:nvCxnSpPr>
            <p:cNvPr id="19" name="Conector recto 18"/>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cto 92"/>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cto 95"/>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cto 96"/>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cto 97"/>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cto 98"/>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2" name="21 Elipse"/>
          <p:cNvSpPr/>
          <p:nvPr/>
        </p:nvSpPr>
        <p:spPr>
          <a:xfrm>
            <a:off x="3386736" y="2600772"/>
            <a:ext cx="2646325" cy="2574897"/>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3" name="22 CuadroTexto"/>
          <p:cNvSpPr txBox="1"/>
          <p:nvPr/>
        </p:nvSpPr>
        <p:spPr>
          <a:xfrm>
            <a:off x="3735524" y="3969797"/>
            <a:ext cx="2054288" cy="461665"/>
          </a:xfrm>
          <a:prstGeom prst="rect">
            <a:avLst/>
          </a:prstGeom>
          <a:solidFill>
            <a:schemeClr val="bg2">
              <a:lumMod val="75000"/>
            </a:schemeClr>
          </a:solidFill>
          <a:ln>
            <a:solidFill>
              <a:schemeClr val="bg2">
                <a:lumMod val="25000"/>
              </a:schemeClr>
            </a:solidFill>
          </a:ln>
        </p:spPr>
        <p:txBody>
          <a:bodyPr wrap="square" rtlCol="0">
            <a:spAutoFit/>
          </a:bodyPr>
          <a:lstStyle/>
          <a:p>
            <a:pPr algn="ctr"/>
            <a:r>
              <a:rPr lang="es-MX" sz="1200" b="1" dirty="0" smtClean="0">
                <a:solidFill>
                  <a:prstClr val="black"/>
                </a:solidFill>
              </a:rPr>
              <a:t>CONSEJO DE SALUBRIDAD GENERAL</a:t>
            </a:r>
            <a:endParaRPr lang="es-MX" sz="1200" b="1" dirty="0">
              <a:solidFill>
                <a:prstClr val="black"/>
              </a:solidFill>
            </a:endParaRPr>
          </a:p>
        </p:txBody>
      </p:sp>
      <p:pic>
        <p:nvPicPr>
          <p:cNvPr id="25" name="Picture 2" descr="http://2.bp.blogspot.com/_LBSKmXkB-lU/TKqQPBQloVI/AAAAAAAAABA/arOk-zCm9R8/s1600/cpe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7572" y="2848650"/>
            <a:ext cx="1224136" cy="916062"/>
          </a:xfrm>
          <a:prstGeom prst="rect">
            <a:avLst/>
          </a:prstGeom>
          <a:noFill/>
          <a:extLst>
            <a:ext uri="{909E8E84-426E-40DD-AFC4-6F175D3DCCD1}">
              <a14:hiddenFill xmlns:a14="http://schemas.microsoft.com/office/drawing/2010/main">
                <a:solidFill>
                  <a:srgbClr val="FFFFFF"/>
                </a:solidFill>
              </a14:hiddenFill>
            </a:ext>
          </a:extLst>
        </p:spPr>
      </p:pic>
      <p:sp>
        <p:nvSpPr>
          <p:cNvPr id="32" name="31 CuadroTexto"/>
          <p:cNvSpPr txBox="1"/>
          <p:nvPr/>
        </p:nvSpPr>
        <p:spPr>
          <a:xfrm>
            <a:off x="3812662" y="1420697"/>
            <a:ext cx="1827820" cy="646331"/>
          </a:xfrm>
          <a:prstGeom prst="rect">
            <a:avLst/>
          </a:prstGeom>
          <a:solidFill>
            <a:schemeClr val="tx2">
              <a:lumMod val="75000"/>
            </a:schemeClr>
          </a:solidFill>
          <a:ln>
            <a:solidFill>
              <a:schemeClr val="accent1">
                <a:lumMod val="50000"/>
              </a:schemeClr>
            </a:solidFill>
          </a:ln>
          <a:effectLst>
            <a:outerShdw blurRad="50800" dist="50800" dir="5400000" algn="ctr" rotWithShape="0">
              <a:schemeClr val="bg2">
                <a:lumMod val="50000"/>
              </a:schemeClr>
            </a:outerShdw>
          </a:effectLst>
        </p:spPr>
        <p:txBody>
          <a:bodyPr wrap="square" rtlCol="0">
            <a:spAutoFit/>
          </a:bodyPr>
          <a:lstStyle/>
          <a:p>
            <a:pPr algn="ctr"/>
            <a:r>
              <a:rPr lang="es-MX" b="1" dirty="0" smtClean="0">
                <a:solidFill>
                  <a:prstClr val="white"/>
                </a:solidFill>
              </a:rPr>
              <a:t>CSG</a:t>
            </a:r>
          </a:p>
          <a:p>
            <a:pPr algn="ctr"/>
            <a:r>
              <a:rPr lang="es-MX" b="1" dirty="0" smtClean="0">
                <a:solidFill>
                  <a:prstClr val="white"/>
                </a:solidFill>
              </a:rPr>
              <a:t>INVITADOS</a:t>
            </a:r>
            <a:endParaRPr lang="es-MX" b="1" dirty="0">
              <a:solidFill>
                <a:prstClr val="white"/>
              </a:solidFill>
            </a:endParaRPr>
          </a:p>
        </p:txBody>
      </p:sp>
      <p:sp>
        <p:nvSpPr>
          <p:cNvPr id="26" name="25 CuadroTexto"/>
          <p:cNvSpPr txBox="1"/>
          <p:nvPr/>
        </p:nvSpPr>
        <p:spPr>
          <a:xfrm>
            <a:off x="726773" y="1626062"/>
            <a:ext cx="2356173" cy="4524315"/>
          </a:xfrm>
          <a:prstGeom prst="rect">
            <a:avLst/>
          </a:prstGeom>
          <a:solidFill>
            <a:schemeClr val="tx2">
              <a:lumMod val="75000"/>
            </a:schemeClr>
          </a:solidFill>
          <a:ln>
            <a:solidFill>
              <a:schemeClr val="accent1">
                <a:lumMod val="50000"/>
              </a:schemeClr>
            </a:solidFill>
          </a:ln>
          <a:effectLst>
            <a:outerShdw blurRad="50800" dist="50800" dir="5400000" algn="ctr" rotWithShape="0">
              <a:schemeClr val="bg2">
                <a:lumMod val="50000"/>
              </a:schemeClr>
            </a:outerShdw>
          </a:effectLst>
        </p:spPr>
        <p:txBody>
          <a:bodyPr wrap="square" rtlCol="0">
            <a:spAutoFit/>
          </a:bodyPr>
          <a:lstStyle/>
          <a:p>
            <a:pPr marL="285750" indent="-285750">
              <a:buFont typeface="Wingdings" panose="05000000000000000000" pitchFamily="2" charset="2"/>
              <a:buChar char="§"/>
            </a:pPr>
            <a:r>
              <a:rPr lang="es-MX" b="1" dirty="0">
                <a:solidFill>
                  <a:srgbClr val="FFFF00"/>
                </a:solidFill>
              </a:rPr>
              <a:t>SRIOS. DE SALUD REGIONALES (4</a:t>
            </a:r>
            <a:r>
              <a:rPr lang="es-MX" b="1" dirty="0" smtClean="0">
                <a:solidFill>
                  <a:srgbClr val="FFFF00"/>
                </a:solidFill>
              </a:rPr>
              <a:t>)</a:t>
            </a:r>
          </a:p>
          <a:p>
            <a:pPr marL="285750" indent="-285750">
              <a:buFont typeface="Wingdings" panose="05000000000000000000" pitchFamily="2" charset="2"/>
              <a:buChar char="§"/>
            </a:pPr>
            <a:r>
              <a:rPr lang="es-MX" b="1" dirty="0">
                <a:solidFill>
                  <a:srgbClr val="FFFF00"/>
                </a:solidFill>
              </a:rPr>
              <a:t>SRIO. SALUD </a:t>
            </a:r>
            <a:r>
              <a:rPr lang="es-MX" b="1" dirty="0" smtClean="0">
                <a:solidFill>
                  <a:srgbClr val="FFFF00"/>
                </a:solidFill>
              </a:rPr>
              <a:t>D.F</a:t>
            </a:r>
            <a:r>
              <a:rPr lang="es-MX" b="1" dirty="0" smtClean="0">
                <a:solidFill>
                  <a:prstClr val="white"/>
                </a:solidFill>
              </a:rPr>
              <a:t>.</a:t>
            </a:r>
          </a:p>
          <a:p>
            <a:pPr marL="285750" indent="-285750">
              <a:buFont typeface="Wingdings" panose="05000000000000000000" pitchFamily="2" charset="2"/>
              <a:buChar char="§"/>
            </a:pPr>
            <a:r>
              <a:rPr lang="es-MX" b="1" dirty="0" smtClean="0">
                <a:solidFill>
                  <a:schemeClr val="bg1"/>
                </a:solidFill>
              </a:rPr>
              <a:t>SEDENA</a:t>
            </a:r>
          </a:p>
          <a:p>
            <a:pPr marL="285750" indent="-285750">
              <a:buFont typeface="Wingdings" panose="05000000000000000000" pitchFamily="2" charset="2"/>
              <a:buChar char="§"/>
            </a:pPr>
            <a:r>
              <a:rPr lang="es-MX" b="1" dirty="0" smtClean="0">
                <a:solidFill>
                  <a:prstClr val="white"/>
                </a:solidFill>
              </a:rPr>
              <a:t>SEMAR</a:t>
            </a:r>
          </a:p>
          <a:p>
            <a:pPr marL="285750" indent="-285750">
              <a:buFont typeface="Wingdings" panose="05000000000000000000" pitchFamily="2" charset="2"/>
              <a:buChar char="§"/>
            </a:pPr>
            <a:r>
              <a:rPr lang="es-MX" b="1" dirty="0" smtClean="0">
                <a:solidFill>
                  <a:schemeClr val="bg1"/>
                </a:solidFill>
              </a:rPr>
              <a:t>PEMEX</a:t>
            </a:r>
          </a:p>
          <a:p>
            <a:pPr marL="285750" indent="-285750">
              <a:buFont typeface="Wingdings" panose="05000000000000000000" pitchFamily="2" charset="2"/>
              <a:buChar char="§"/>
            </a:pPr>
            <a:r>
              <a:rPr lang="es-MX" b="1" dirty="0" smtClean="0">
                <a:solidFill>
                  <a:srgbClr val="FFFF00"/>
                </a:solidFill>
              </a:rPr>
              <a:t>FUNSALUD</a:t>
            </a:r>
          </a:p>
          <a:p>
            <a:pPr marL="285750" indent="-285750">
              <a:buFont typeface="Wingdings" panose="05000000000000000000" pitchFamily="2" charset="2"/>
              <a:buChar char="§"/>
            </a:pPr>
            <a:r>
              <a:rPr lang="es-MX" b="1" dirty="0" smtClean="0">
                <a:solidFill>
                  <a:srgbClr val="FFFF00"/>
                </a:solidFill>
              </a:rPr>
              <a:t>CONACYT</a:t>
            </a:r>
            <a:endParaRPr lang="es-MX" b="1" dirty="0">
              <a:solidFill>
                <a:prstClr val="white"/>
              </a:solidFill>
            </a:endParaRPr>
          </a:p>
          <a:p>
            <a:pPr marL="285750" indent="-285750">
              <a:buFont typeface="Wingdings" panose="05000000000000000000" pitchFamily="2" charset="2"/>
              <a:buChar char="§"/>
            </a:pPr>
            <a:r>
              <a:rPr lang="es-MX" b="1" dirty="0" smtClean="0">
                <a:solidFill>
                  <a:srgbClr val="FFFF00"/>
                </a:solidFill>
              </a:rPr>
              <a:t>PROTECCIÓN CIVIL</a:t>
            </a:r>
          </a:p>
          <a:p>
            <a:pPr marL="285750" indent="-285750">
              <a:buFont typeface="Wingdings" panose="05000000000000000000" pitchFamily="2" charset="2"/>
              <a:buChar char="§"/>
            </a:pPr>
            <a:r>
              <a:rPr lang="es-MX" b="1" dirty="0" smtClean="0">
                <a:solidFill>
                  <a:schemeClr val="bg1"/>
                </a:solidFill>
              </a:rPr>
              <a:t>CONSEJO ETICA Y TRANSPARENCIA DE INDUSTRIA FARMACÉUTICA</a:t>
            </a:r>
          </a:p>
          <a:p>
            <a:pPr marL="285750" indent="-285750">
              <a:buFont typeface="Wingdings" panose="05000000000000000000" pitchFamily="2" charset="2"/>
              <a:buChar char="§"/>
            </a:pPr>
            <a:r>
              <a:rPr lang="es-MX" b="1" dirty="0" smtClean="0">
                <a:solidFill>
                  <a:srgbClr val="FFFF00"/>
                </a:solidFill>
              </a:rPr>
              <a:t>CÁMARA NAL. INDUSTRIA DE LA TRANSFORMACIÓN</a:t>
            </a:r>
          </a:p>
        </p:txBody>
      </p:sp>
      <p:sp>
        <p:nvSpPr>
          <p:cNvPr id="28" name="27 CuadroTexto"/>
          <p:cNvSpPr txBox="1"/>
          <p:nvPr/>
        </p:nvSpPr>
        <p:spPr>
          <a:xfrm>
            <a:off x="6519528" y="1430640"/>
            <a:ext cx="2130173" cy="5078313"/>
          </a:xfrm>
          <a:prstGeom prst="rect">
            <a:avLst/>
          </a:prstGeom>
          <a:solidFill>
            <a:schemeClr val="tx2">
              <a:lumMod val="75000"/>
            </a:schemeClr>
          </a:solidFill>
          <a:ln>
            <a:solidFill>
              <a:schemeClr val="accent1">
                <a:lumMod val="50000"/>
              </a:schemeClr>
            </a:solidFill>
          </a:ln>
          <a:effectLst>
            <a:outerShdw blurRad="50800" dist="50800" dir="5400000" algn="ctr" rotWithShape="0">
              <a:schemeClr val="bg2">
                <a:lumMod val="50000"/>
              </a:schemeClr>
            </a:outerShdw>
          </a:effectLst>
        </p:spPr>
        <p:txBody>
          <a:bodyPr wrap="square" rtlCol="0">
            <a:spAutoFit/>
          </a:bodyPr>
          <a:lstStyle/>
          <a:p>
            <a:pPr marL="285750" indent="-285750">
              <a:buFont typeface="Wingdings" panose="05000000000000000000" pitchFamily="2" charset="2"/>
              <a:buChar char="§"/>
            </a:pPr>
            <a:r>
              <a:rPr lang="es-MX" b="1" dirty="0" smtClean="0">
                <a:solidFill>
                  <a:prstClr val="white"/>
                </a:solidFill>
              </a:rPr>
              <a:t>IPN</a:t>
            </a:r>
          </a:p>
          <a:p>
            <a:pPr marL="285750" indent="-285750">
              <a:buFont typeface="Wingdings" panose="05000000000000000000" pitchFamily="2" charset="2"/>
              <a:buChar char="§"/>
            </a:pPr>
            <a:r>
              <a:rPr lang="es-MX" b="1" dirty="0" smtClean="0">
                <a:solidFill>
                  <a:prstClr val="white"/>
                </a:solidFill>
              </a:rPr>
              <a:t>ANUIES</a:t>
            </a:r>
          </a:p>
          <a:p>
            <a:pPr marL="285750" indent="-285750">
              <a:buFont typeface="Wingdings" panose="05000000000000000000" pitchFamily="2" charset="2"/>
              <a:buChar char="§"/>
            </a:pPr>
            <a:r>
              <a:rPr lang="es-MX" b="1" dirty="0" smtClean="0">
                <a:solidFill>
                  <a:prstClr val="white"/>
                </a:solidFill>
              </a:rPr>
              <a:t>ACADEMIA MEX PEDIATRÍA</a:t>
            </a:r>
          </a:p>
          <a:p>
            <a:pPr marL="285750" indent="-285750">
              <a:buFont typeface="Wingdings" panose="05000000000000000000" pitchFamily="2" charset="2"/>
              <a:buChar char="§"/>
            </a:pPr>
            <a:r>
              <a:rPr lang="es-MX" b="1" dirty="0" smtClean="0">
                <a:solidFill>
                  <a:schemeClr val="bg1"/>
                </a:solidFill>
              </a:rPr>
              <a:t>SOC. MEX DE SALUD PÚBLICA</a:t>
            </a:r>
          </a:p>
          <a:p>
            <a:pPr marL="285750" indent="-285750">
              <a:buFont typeface="Wingdings" panose="05000000000000000000" pitchFamily="2" charset="2"/>
              <a:buChar char="§"/>
            </a:pPr>
            <a:r>
              <a:rPr lang="es-MX" b="1" dirty="0" smtClean="0">
                <a:solidFill>
                  <a:prstClr val="white"/>
                </a:solidFill>
              </a:rPr>
              <a:t>AC. NAL CIENCIAS FARMACÉUTICAS</a:t>
            </a:r>
          </a:p>
          <a:p>
            <a:pPr marL="285750" indent="-285750">
              <a:buFont typeface="Wingdings" panose="05000000000000000000" pitchFamily="2" charset="2"/>
              <a:buChar char="§"/>
            </a:pPr>
            <a:r>
              <a:rPr lang="es-MX" b="1" dirty="0" smtClean="0">
                <a:solidFill>
                  <a:srgbClr val="FFFF00"/>
                </a:solidFill>
              </a:rPr>
              <a:t>COLEGIO MED DE MÉXICO</a:t>
            </a:r>
          </a:p>
          <a:p>
            <a:pPr marL="285750" indent="-285750">
              <a:buFont typeface="Wingdings" panose="05000000000000000000" pitchFamily="2" charset="2"/>
              <a:buChar char="§"/>
            </a:pPr>
            <a:r>
              <a:rPr lang="es-MX" b="1" dirty="0" smtClean="0">
                <a:solidFill>
                  <a:srgbClr val="FFFF00"/>
                </a:solidFill>
              </a:rPr>
              <a:t>COLEGIO MEX. DE LIC. EN ENFERMERÍA</a:t>
            </a:r>
          </a:p>
          <a:p>
            <a:pPr marL="285750" indent="-285750">
              <a:buFont typeface="Wingdings" panose="05000000000000000000" pitchFamily="2" charset="2"/>
              <a:buChar char="§"/>
            </a:pPr>
            <a:r>
              <a:rPr lang="es-MX" b="1" dirty="0" smtClean="0">
                <a:solidFill>
                  <a:schemeClr val="bg1"/>
                </a:solidFill>
              </a:rPr>
              <a:t>ASOC</a:t>
            </a:r>
            <a:r>
              <a:rPr lang="es-MX" b="1" dirty="0">
                <a:solidFill>
                  <a:schemeClr val="bg1"/>
                </a:solidFill>
              </a:rPr>
              <a:t>. NAL. HOSPITALES PRIVADOS</a:t>
            </a:r>
          </a:p>
          <a:p>
            <a:pPr marL="285750" indent="-285750">
              <a:buFont typeface="Wingdings" panose="05000000000000000000" pitchFamily="2" charset="2"/>
              <a:buChar char="§"/>
            </a:pPr>
            <a:endParaRPr lang="es-MX" b="1" dirty="0" smtClean="0">
              <a:solidFill>
                <a:srgbClr val="FFFF00"/>
              </a:solidFill>
            </a:endParaRP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429" y="95795"/>
            <a:ext cx="2790909" cy="852979"/>
          </a:xfrm>
          <a:prstGeom prst="rect">
            <a:avLst/>
          </a:prstGeom>
        </p:spPr>
      </p:pic>
      <p:cxnSp>
        <p:nvCxnSpPr>
          <p:cNvPr id="13" name="Conector recto 12"/>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0" y="6558708"/>
            <a:ext cx="9144000" cy="29929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6"/>
          <a:stretch>
            <a:fillRect/>
          </a:stretch>
        </p:blipFill>
        <p:spPr>
          <a:xfrm>
            <a:off x="6253651" y="59056"/>
            <a:ext cx="2832122" cy="974876"/>
          </a:xfrm>
          <a:prstGeom prst="rect">
            <a:avLst/>
          </a:prstGeom>
        </p:spPr>
      </p:pic>
    </p:spTree>
    <p:extLst>
      <p:ext uri="{BB962C8B-B14F-4D97-AF65-F5344CB8AC3E}">
        <p14:creationId xmlns:p14="http://schemas.microsoft.com/office/powerpoint/2010/main" val="184147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95"/>
          <p:cNvGrpSpPr>
            <a:grpSpLocks/>
          </p:cNvGrpSpPr>
          <p:nvPr/>
        </p:nvGrpSpPr>
        <p:grpSpPr bwMode="auto">
          <a:xfrm>
            <a:off x="172299" y="1360806"/>
            <a:ext cx="8799162" cy="5131152"/>
            <a:chOff x="-1" y="1283855"/>
            <a:chExt cx="9144001" cy="5579246"/>
          </a:xfrm>
        </p:grpSpPr>
        <p:cxnSp>
          <p:nvCxnSpPr>
            <p:cNvPr id="12" name="Conector recto 11"/>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 name="Rectángulo 5"/>
          <p:cNvSpPr/>
          <p:nvPr/>
        </p:nvSpPr>
        <p:spPr>
          <a:xfrm>
            <a:off x="127591" y="1340276"/>
            <a:ext cx="8878186" cy="400110"/>
          </a:xfrm>
          <a:prstGeom prst="rect">
            <a:avLst/>
          </a:prstGeom>
        </p:spPr>
        <p:txBody>
          <a:bodyPr wrap="square">
            <a:spAutoFit/>
          </a:bodyPr>
          <a:lstStyle/>
          <a:p>
            <a:r>
              <a:rPr lang="es-MX" sz="2000" b="1" dirty="0" smtClean="0">
                <a:solidFill>
                  <a:srgbClr val="336600"/>
                </a:solidFill>
                <a:effectLst>
                  <a:outerShdw blurRad="38100" dist="38100" dir="2700000" algn="tl">
                    <a:srgbClr val="000000">
                      <a:alpha val="43137"/>
                    </a:srgbClr>
                  </a:outerShdw>
                </a:effectLst>
                <a:latin typeface="Arial Narrow" panose="020B0606020202030204" pitchFamily="34" charset="0"/>
              </a:rPr>
              <a:t>Total de Claves y Genéricos del Cuadro Básico y Catálogo de Insumos del Sector Salud</a:t>
            </a:r>
            <a:endParaRPr lang="es-MX" sz="2000" b="1" dirty="0">
              <a:solidFill>
                <a:srgbClr val="3366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9" name="Tabla 8"/>
          <p:cNvGraphicFramePr>
            <a:graphicFrameLocks noGrp="1"/>
          </p:cNvGraphicFramePr>
          <p:nvPr>
            <p:extLst/>
          </p:nvPr>
        </p:nvGraphicFramePr>
        <p:xfrm>
          <a:off x="1116623" y="1884484"/>
          <a:ext cx="7218483" cy="3883271"/>
        </p:xfrm>
        <a:graphic>
          <a:graphicData uri="http://schemas.openxmlformats.org/drawingml/2006/table">
            <a:tbl>
              <a:tblPr>
                <a:tableStyleId>{93296810-A885-4BE3-A3E7-6D5BEEA58F35}</a:tableStyleId>
              </a:tblPr>
              <a:tblGrid>
                <a:gridCol w="3692768">
                  <a:extLst>
                    <a:ext uri="{9D8B030D-6E8A-4147-A177-3AD203B41FA5}">
                      <a16:colId xmlns:a16="http://schemas.microsoft.com/office/drawing/2014/main" val="1220979167"/>
                    </a:ext>
                  </a:extLst>
                </a:gridCol>
                <a:gridCol w="1793631">
                  <a:extLst>
                    <a:ext uri="{9D8B030D-6E8A-4147-A177-3AD203B41FA5}">
                      <a16:colId xmlns:a16="http://schemas.microsoft.com/office/drawing/2014/main" val="3269371274"/>
                    </a:ext>
                  </a:extLst>
                </a:gridCol>
                <a:gridCol w="1732084">
                  <a:extLst>
                    <a:ext uri="{9D8B030D-6E8A-4147-A177-3AD203B41FA5}">
                      <a16:colId xmlns:a16="http://schemas.microsoft.com/office/drawing/2014/main" val="1935993908"/>
                    </a:ext>
                  </a:extLst>
                </a:gridCol>
              </a:tblGrid>
              <a:tr h="495300">
                <a:tc>
                  <a:txBody>
                    <a:bodyPr/>
                    <a:lstStyle/>
                    <a:p>
                      <a:pPr algn="ctr" fontAlgn="ctr"/>
                      <a:r>
                        <a:rPr lang="es-MX" sz="1800" b="1" u="none" strike="noStrike" dirty="0" smtClean="0">
                          <a:solidFill>
                            <a:schemeClr val="bg1"/>
                          </a:solidFill>
                          <a:effectLst/>
                          <a:latin typeface="Arial Narrow" panose="020B0606020202030204" pitchFamily="34" charset="0"/>
                        </a:rPr>
                        <a:t>Cuadro Básico y Catálogo</a:t>
                      </a:r>
                      <a:endParaRPr lang="es-MX" sz="1800" b="1" i="1" u="none" strike="noStrike" dirty="0">
                        <a:solidFill>
                          <a:schemeClr val="bg1"/>
                        </a:solidFill>
                        <a:effectLst/>
                        <a:latin typeface="Arial Narrow" panose="020B0606020202030204" pitchFamily="34" charset="0"/>
                      </a:endParaRPr>
                    </a:p>
                  </a:txBody>
                  <a:tcPr marL="9525" marR="9525" marT="9525" marB="0" anchor="ctr">
                    <a:solidFill>
                      <a:schemeClr val="accent6">
                        <a:lumMod val="75000"/>
                      </a:schemeClr>
                    </a:solidFill>
                  </a:tcPr>
                </a:tc>
                <a:tc>
                  <a:txBody>
                    <a:bodyPr/>
                    <a:lstStyle/>
                    <a:p>
                      <a:pPr algn="ctr" fontAlgn="ctr"/>
                      <a:r>
                        <a:rPr lang="es-MX" sz="1800" b="1" u="none" strike="noStrike" dirty="0" smtClean="0">
                          <a:solidFill>
                            <a:schemeClr val="bg1"/>
                          </a:solidFill>
                          <a:effectLst/>
                          <a:latin typeface="Arial Narrow" panose="020B0606020202030204" pitchFamily="34" charset="0"/>
                        </a:rPr>
                        <a:t>Total de Genéricos</a:t>
                      </a:r>
                      <a:endParaRPr lang="es-MX" sz="1800" b="1" i="1" u="none" strike="noStrike" dirty="0">
                        <a:solidFill>
                          <a:schemeClr val="bg1"/>
                        </a:solidFill>
                        <a:effectLst/>
                        <a:latin typeface="Arial Narrow" panose="020B0606020202030204" pitchFamily="34" charset="0"/>
                      </a:endParaRPr>
                    </a:p>
                  </a:txBody>
                  <a:tcPr marL="9525" marR="9525" marT="9525" marB="0" anchor="ctr">
                    <a:solidFill>
                      <a:schemeClr val="accent6">
                        <a:lumMod val="75000"/>
                      </a:schemeClr>
                    </a:solidFill>
                  </a:tcPr>
                </a:tc>
                <a:tc>
                  <a:txBody>
                    <a:bodyPr/>
                    <a:lstStyle/>
                    <a:p>
                      <a:pPr algn="ctr" fontAlgn="ctr"/>
                      <a:r>
                        <a:rPr lang="es-MX" sz="1800" b="1" u="none" strike="noStrike" dirty="0" smtClean="0">
                          <a:solidFill>
                            <a:schemeClr val="bg1"/>
                          </a:solidFill>
                          <a:effectLst/>
                          <a:latin typeface="Arial Narrow" panose="020B0606020202030204" pitchFamily="34" charset="0"/>
                        </a:rPr>
                        <a:t>Total de Claves</a:t>
                      </a:r>
                      <a:endParaRPr lang="es-MX" sz="1800" b="1" i="1" u="none" strike="noStrike" dirty="0">
                        <a:solidFill>
                          <a:schemeClr val="bg1"/>
                        </a:solidFill>
                        <a:effectLst/>
                        <a:latin typeface="Arial Narrow" panose="020B0606020202030204" pitchFamily="34" charset="0"/>
                      </a:endParaRPr>
                    </a:p>
                  </a:txBody>
                  <a:tcPr marL="9525" marR="9525" marT="9525" marB="0" anchor="ctr">
                    <a:solidFill>
                      <a:schemeClr val="accent6">
                        <a:lumMod val="75000"/>
                      </a:schemeClr>
                    </a:solidFill>
                  </a:tcPr>
                </a:tc>
                <a:extLst>
                  <a:ext uri="{0D108BD9-81ED-4DB2-BD59-A6C34878D82A}">
                    <a16:rowId xmlns:a16="http://schemas.microsoft.com/office/drawing/2014/main" val="4009662872"/>
                  </a:ext>
                </a:extLst>
              </a:tr>
              <a:tr h="495300">
                <a:tc>
                  <a:txBody>
                    <a:bodyPr/>
                    <a:lstStyle/>
                    <a:p>
                      <a:pPr algn="l" fontAlgn="ctr"/>
                      <a:r>
                        <a:rPr lang="es-MX" sz="1800" u="none" strike="noStrike" dirty="0">
                          <a:effectLst/>
                          <a:latin typeface="Arial Narrow" panose="020B0606020202030204" pitchFamily="34" charset="0"/>
                        </a:rPr>
                        <a:t>Medicamentos</a:t>
                      </a:r>
                      <a:endParaRPr lang="es-MX"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smtClean="0">
                          <a:effectLst/>
                          <a:latin typeface="Arial Narrow" panose="020B0606020202030204" pitchFamily="34" charset="0"/>
                        </a:rPr>
                        <a:t>959</a:t>
                      </a:r>
                      <a:endParaRPr lang="es-MX"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smtClean="0">
                          <a:effectLst/>
                          <a:latin typeface="Arial Narrow" panose="020B0606020202030204" pitchFamily="34" charset="0"/>
                        </a:rPr>
                        <a:t>1,827</a:t>
                      </a:r>
                      <a:endParaRPr lang="es-MX" sz="1800" b="0" i="1"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726581719"/>
                  </a:ext>
                </a:extLst>
              </a:tr>
              <a:tr h="457201">
                <a:tc>
                  <a:txBody>
                    <a:bodyPr/>
                    <a:lstStyle/>
                    <a:p>
                      <a:pPr algn="l" fontAlgn="ctr"/>
                      <a:r>
                        <a:rPr lang="es-MX" sz="1800" u="none" strike="noStrike" dirty="0">
                          <a:effectLst/>
                          <a:latin typeface="Arial Narrow" panose="020B0606020202030204" pitchFamily="34" charset="0"/>
                        </a:rPr>
                        <a:t>Auxiliares de Diagnóstico</a:t>
                      </a:r>
                      <a:endParaRPr lang="es-MX"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a:effectLst/>
                          <a:latin typeface="Arial Narrow" panose="020B0606020202030204" pitchFamily="34" charset="0"/>
                        </a:rPr>
                        <a:t>301</a:t>
                      </a:r>
                      <a:endParaRPr lang="es-MX"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smtClean="0">
                          <a:effectLst/>
                          <a:latin typeface="Arial Narrow" panose="020B0606020202030204" pitchFamily="34" charset="0"/>
                        </a:rPr>
                        <a:t>3,068</a:t>
                      </a:r>
                      <a:endParaRPr lang="es-MX" sz="1800" b="0" i="1"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139676419"/>
                  </a:ext>
                </a:extLst>
              </a:tr>
              <a:tr h="454270">
                <a:tc>
                  <a:txBody>
                    <a:bodyPr/>
                    <a:lstStyle/>
                    <a:p>
                      <a:pPr algn="l" fontAlgn="ctr"/>
                      <a:r>
                        <a:rPr lang="es-MX" sz="1800" u="none" strike="noStrike" dirty="0">
                          <a:effectLst/>
                          <a:latin typeface="Arial Narrow" panose="020B0606020202030204" pitchFamily="34" charset="0"/>
                        </a:rPr>
                        <a:t>Tomo I </a:t>
                      </a:r>
                      <a:r>
                        <a:rPr lang="es-MX" sz="1800" u="none" strike="noStrike" dirty="0" smtClean="0">
                          <a:effectLst/>
                          <a:latin typeface="Arial Narrow" panose="020B0606020202030204" pitchFamily="34" charset="0"/>
                        </a:rPr>
                        <a:t>Instrumental</a:t>
                      </a:r>
                      <a:endParaRPr lang="es-MX"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a:effectLst/>
                          <a:latin typeface="Arial Narrow" panose="020B0606020202030204" pitchFamily="34" charset="0"/>
                        </a:rPr>
                        <a:t>355</a:t>
                      </a:r>
                      <a:endParaRPr lang="es-MX"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smtClean="0">
                          <a:effectLst/>
                          <a:latin typeface="Arial Narrow" panose="020B0606020202030204" pitchFamily="34" charset="0"/>
                        </a:rPr>
                        <a:t>4,409</a:t>
                      </a:r>
                      <a:endParaRPr lang="es-MX" sz="1800" b="0" i="1"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359368698"/>
                  </a:ext>
                </a:extLst>
              </a:tr>
              <a:tr h="495300">
                <a:tc>
                  <a:txBody>
                    <a:bodyPr/>
                    <a:lstStyle/>
                    <a:p>
                      <a:pPr algn="l" fontAlgn="ctr"/>
                      <a:r>
                        <a:rPr lang="es-MX" sz="1800" u="none" strike="noStrike">
                          <a:effectLst/>
                          <a:latin typeface="Arial Narrow" panose="020B0606020202030204" pitchFamily="34" charset="0"/>
                        </a:rPr>
                        <a:t>Tomo II Equipo Médico</a:t>
                      </a:r>
                      <a:endParaRPr lang="es-MX" sz="1800" b="0" i="1"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smtClean="0">
                          <a:effectLst/>
                          <a:latin typeface="Arial Narrow" panose="020B0606020202030204" pitchFamily="34" charset="0"/>
                        </a:rPr>
                        <a:t>694</a:t>
                      </a:r>
                      <a:endParaRPr lang="es-MX"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smtClean="0">
                          <a:effectLst/>
                          <a:latin typeface="Arial Narrow" panose="020B0606020202030204" pitchFamily="34" charset="0"/>
                        </a:rPr>
                        <a:t>1,010</a:t>
                      </a:r>
                      <a:endParaRPr lang="es-MX" sz="1800" b="0" i="1"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343593028"/>
                  </a:ext>
                </a:extLst>
              </a:tr>
              <a:tr h="495300">
                <a:tc>
                  <a:txBody>
                    <a:bodyPr/>
                    <a:lstStyle/>
                    <a:p>
                      <a:pPr algn="l" fontAlgn="ctr"/>
                      <a:r>
                        <a:rPr lang="pt-BR" sz="1800" u="none" strike="noStrike" dirty="0" smtClean="0">
                          <a:effectLst/>
                          <a:latin typeface="Arial Narrow" panose="020B0606020202030204" pitchFamily="34" charset="0"/>
                        </a:rPr>
                        <a:t>Material </a:t>
                      </a:r>
                      <a:r>
                        <a:rPr lang="pt-BR" sz="1800" u="none" strike="noStrike" dirty="0">
                          <a:effectLst/>
                          <a:latin typeface="Arial Narrow" panose="020B0606020202030204" pitchFamily="34" charset="0"/>
                        </a:rPr>
                        <a:t>de Curación</a:t>
                      </a:r>
                      <a:endParaRPr lang="pt-BR"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smtClean="0">
                          <a:effectLst/>
                          <a:latin typeface="Arial Narrow" panose="020B0606020202030204" pitchFamily="34" charset="0"/>
                        </a:rPr>
                        <a:t>380</a:t>
                      </a:r>
                      <a:endParaRPr lang="es-MX"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smtClean="0">
                          <a:effectLst/>
                          <a:latin typeface="Arial Narrow" panose="020B0606020202030204" pitchFamily="34" charset="0"/>
                        </a:rPr>
                        <a:t>2,746</a:t>
                      </a:r>
                      <a:endParaRPr lang="es-MX" sz="1800" b="0" i="1"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12446154"/>
                  </a:ext>
                </a:extLst>
              </a:tr>
              <a:tr h="495300">
                <a:tc>
                  <a:txBody>
                    <a:bodyPr/>
                    <a:lstStyle/>
                    <a:p>
                      <a:pPr algn="l" fontAlgn="ctr"/>
                      <a:r>
                        <a:rPr lang="pt-BR" sz="1800" u="none" strike="noStrike" dirty="0" smtClean="0">
                          <a:effectLst/>
                          <a:latin typeface="Arial Narrow" panose="020B0606020202030204" pitchFamily="34" charset="0"/>
                        </a:rPr>
                        <a:t>Osteosíntesis y Endoprótesis (sistemas)</a:t>
                      </a:r>
                      <a:endParaRPr lang="pt-BR"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a:effectLst/>
                          <a:latin typeface="Arial Narrow" panose="020B0606020202030204" pitchFamily="34" charset="0"/>
                        </a:rPr>
                        <a:t>45</a:t>
                      </a:r>
                      <a:endParaRPr lang="es-MX"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u="none" strike="noStrike" dirty="0" smtClean="0">
                          <a:effectLst/>
                          <a:latin typeface="Arial Narrow" panose="020B0606020202030204" pitchFamily="34" charset="0"/>
                        </a:rPr>
                        <a:t>886</a:t>
                      </a:r>
                      <a:endParaRPr lang="es-MX" sz="1800" b="0" i="1"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720845029"/>
                  </a:ext>
                </a:extLst>
              </a:tr>
              <a:tr h="495300">
                <a:tc>
                  <a:txBody>
                    <a:bodyPr/>
                    <a:lstStyle/>
                    <a:p>
                      <a:pPr algn="ctr" fontAlgn="ctr"/>
                      <a:r>
                        <a:rPr lang="pt-BR" sz="1800" b="0" i="1" u="none" strike="noStrike" dirty="0" smtClean="0">
                          <a:solidFill>
                            <a:srgbClr val="000000"/>
                          </a:solidFill>
                          <a:effectLst/>
                          <a:latin typeface="Arial Narrow" panose="020B0606020202030204" pitchFamily="34" charset="0"/>
                        </a:rPr>
                        <a:t>Total </a:t>
                      </a:r>
                      <a:endParaRPr lang="pt-BR"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b="0" i="1" u="none" strike="noStrike" dirty="0" smtClean="0">
                          <a:solidFill>
                            <a:srgbClr val="000000"/>
                          </a:solidFill>
                          <a:effectLst/>
                          <a:latin typeface="Arial Narrow" panose="020B0606020202030204" pitchFamily="34" charset="0"/>
                        </a:rPr>
                        <a:t>2,734</a:t>
                      </a:r>
                      <a:endParaRPr lang="es-MX" sz="1800" b="0" i="1"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800" b="0" i="1" u="none" strike="noStrike" dirty="0" smtClean="0">
                          <a:solidFill>
                            <a:srgbClr val="000000"/>
                          </a:solidFill>
                          <a:effectLst/>
                          <a:latin typeface="Arial Narrow" panose="020B0606020202030204" pitchFamily="34" charset="0"/>
                        </a:rPr>
                        <a:t>13,946</a:t>
                      </a:r>
                      <a:endParaRPr lang="es-MX" sz="1800" b="0" i="1"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877658170"/>
                  </a:ext>
                </a:extLst>
              </a:tr>
            </a:tbl>
          </a:graphicData>
        </a:graphic>
      </p:graphicFrame>
      <p:sp>
        <p:nvSpPr>
          <p:cNvPr id="2" name="Rectángulo 1"/>
          <p:cNvSpPr/>
          <p:nvPr/>
        </p:nvSpPr>
        <p:spPr>
          <a:xfrm>
            <a:off x="6426683" y="5908403"/>
            <a:ext cx="1345240" cy="369332"/>
          </a:xfrm>
          <a:prstGeom prst="rect">
            <a:avLst/>
          </a:prstGeom>
        </p:spPr>
        <p:txBody>
          <a:bodyPr wrap="none">
            <a:spAutoFit/>
          </a:bodyPr>
          <a:lstStyle/>
          <a:p>
            <a:r>
              <a:rPr lang="es-MX" b="1" dirty="0" smtClean="0">
                <a:solidFill>
                  <a:srgbClr val="336600"/>
                </a:solidFill>
                <a:effectLst>
                  <a:outerShdw blurRad="38100" dist="38100" dir="2700000" algn="tl">
                    <a:srgbClr val="000000">
                      <a:alpha val="43137"/>
                    </a:srgbClr>
                  </a:outerShdw>
                </a:effectLst>
                <a:latin typeface="Arial Narrow" panose="020B0606020202030204" pitchFamily="34" charset="0"/>
              </a:rPr>
              <a:t>Edición 2016</a:t>
            </a:r>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15" y="95795"/>
            <a:ext cx="2790909" cy="852979"/>
          </a:xfrm>
          <a:prstGeom prst="rect">
            <a:avLst/>
          </a:prstGeom>
        </p:spPr>
      </p:pic>
      <p:cxnSp>
        <p:nvCxnSpPr>
          <p:cNvPr id="7" name="Conector recto 6"/>
          <p:cNvCxnSpPr/>
          <p:nvPr/>
        </p:nvCxnSpPr>
        <p:spPr>
          <a:xfrm>
            <a:off x="5495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3275324"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3"/>
          <a:stretch>
            <a:fillRect/>
          </a:stretch>
        </p:blipFill>
        <p:spPr>
          <a:xfrm>
            <a:off x="6253651" y="59056"/>
            <a:ext cx="2832122" cy="974876"/>
          </a:xfrm>
          <a:prstGeom prst="rect">
            <a:avLst/>
          </a:prstGeom>
        </p:spPr>
      </p:pic>
    </p:spTree>
    <p:extLst>
      <p:ext uri="{BB962C8B-B14F-4D97-AF65-F5344CB8AC3E}">
        <p14:creationId xmlns:p14="http://schemas.microsoft.com/office/powerpoint/2010/main" val="3389871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95"/>
          <p:cNvGrpSpPr>
            <a:grpSpLocks/>
          </p:cNvGrpSpPr>
          <p:nvPr/>
        </p:nvGrpSpPr>
        <p:grpSpPr bwMode="auto">
          <a:xfrm>
            <a:off x="172299" y="1360806"/>
            <a:ext cx="8799162" cy="5131152"/>
            <a:chOff x="-1" y="1283855"/>
            <a:chExt cx="9144001" cy="5579246"/>
          </a:xfrm>
        </p:grpSpPr>
        <p:cxnSp>
          <p:nvCxnSpPr>
            <p:cNvPr id="28" name="Conector recto 27"/>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cto 92"/>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cto 95"/>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cto 96"/>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cto 97"/>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cto 98"/>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cto 100"/>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cto 101"/>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cto 102"/>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059" name="AutoShape 14" descr="http://www.areasaludbadajoz.com/Fotos/Presentacion_Hospitales.jpg"/>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es-ES_tradnl"/>
          </a:p>
        </p:txBody>
      </p:sp>
      <p:sp>
        <p:nvSpPr>
          <p:cNvPr id="13" name="12 Rectángulo"/>
          <p:cNvSpPr/>
          <p:nvPr/>
        </p:nvSpPr>
        <p:spPr>
          <a:xfrm>
            <a:off x="0" y="6490023"/>
            <a:ext cx="9152756" cy="395361"/>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MX" b="1" i="1" dirty="0">
                <a:latin typeface="Arial" pitchFamily="34" charset="0"/>
                <a:cs typeface="Arial" pitchFamily="34" charset="0"/>
              </a:rPr>
              <a:t>2</a:t>
            </a:r>
          </a:p>
        </p:txBody>
      </p:sp>
      <p:sp>
        <p:nvSpPr>
          <p:cNvPr id="14" name="13 CuadroTexto"/>
          <p:cNvSpPr txBox="1"/>
          <p:nvPr/>
        </p:nvSpPr>
        <p:spPr>
          <a:xfrm>
            <a:off x="1263275" y="1456823"/>
            <a:ext cx="6154579" cy="618631"/>
          </a:xfrm>
          <a:prstGeom prst="rect">
            <a:avLst/>
          </a:prstGeom>
          <a:noFill/>
        </p:spPr>
        <p:txBody>
          <a:bodyPr wrap="square" rtlCol="0">
            <a:spAutoFit/>
          </a:bodyPr>
          <a:lstStyle/>
          <a:p>
            <a:pPr algn="ctr" fontAlgn="base">
              <a:lnSpc>
                <a:spcPct val="90000"/>
              </a:lnSpc>
              <a:spcBef>
                <a:spcPct val="0"/>
              </a:spcBef>
              <a:spcAft>
                <a:spcPct val="0"/>
              </a:spcAft>
            </a:pPr>
            <a:r>
              <a:rPr lang="es-MX" sz="2000" b="1" dirty="0" smtClean="0"/>
              <a:t> </a:t>
            </a:r>
            <a:r>
              <a:rPr lang="es-ES" b="1" dirty="0">
                <a:solidFill>
                  <a:srgbClr val="336600"/>
                </a:solidFill>
                <a:effectLst>
                  <a:outerShdw blurRad="38100" dist="38100" dir="2700000" algn="tl">
                    <a:srgbClr val="000000">
                      <a:alpha val="43137"/>
                    </a:srgbClr>
                  </a:outerShdw>
                </a:effectLst>
                <a:latin typeface="Arial Narrow" panose="020B0606020202030204" pitchFamily="34" charset="0"/>
              </a:rPr>
              <a:t>Comisión para Definir Tratamientos y Medicamentos Asociados a Enfermedades que Ocasionan Gastos Catastróficos </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15" y="95795"/>
            <a:ext cx="2790909" cy="852979"/>
          </a:xfrm>
          <a:prstGeom prst="rect">
            <a:avLst/>
          </a:prstGeom>
        </p:spPr>
      </p:pic>
      <p:cxnSp>
        <p:nvCxnSpPr>
          <p:cNvPr id="9" name="Conector recto 8"/>
          <p:cNvCxnSpPr/>
          <p:nvPr/>
        </p:nvCxnSpPr>
        <p:spPr>
          <a:xfrm>
            <a:off x="5495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3275324"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4"/>
          <a:stretch>
            <a:fillRect/>
          </a:stretch>
        </p:blipFill>
        <p:spPr>
          <a:xfrm>
            <a:off x="6253651" y="59056"/>
            <a:ext cx="2832122" cy="974876"/>
          </a:xfrm>
          <a:prstGeom prst="rect">
            <a:avLst/>
          </a:prstGeom>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239" y="2569561"/>
            <a:ext cx="992138" cy="113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8379" y="2231326"/>
            <a:ext cx="725688" cy="69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7208" y="5071939"/>
            <a:ext cx="1802121" cy="78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5407" y="5113289"/>
            <a:ext cx="1872208" cy="64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Diagrama 18"/>
          <p:cNvGraphicFramePr/>
          <p:nvPr>
            <p:extLst>
              <p:ext uri="{D42A27DB-BD31-4B8C-83A1-F6EECF244321}">
                <p14:modId xmlns:p14="http://schemas.microsoft.com/office/powerpoint/2010/main" val="3901657474"/>
              </p:ext>
            </p:extLst>
          </p:nvPr>
        </p:nvGraphicFramePr>
        <p:xfrm>
          <a:off x="3033925" y="3583142"/>
          <a:ext cx="3455945" cy="17618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0" name="Picture 8" descr="http://www.seguropopularbc.gob.mx/images/logo_repss_fed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40961" y="5746620"/>
            <a:ext cx="2746213" cy="590696"/>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p:nvPicPr>
        <p:blipFill>
          <a:blip r:embed="rId15"/>
          <a:stretch>
            <a:fillRect/>
          </a:stretch>
        </p:blipFill>
        <p:spPr>
          <a:xfrm>
            <a:off x="5015073" y="2443975"/>
            <a:ext cx="1439490" cy="825147"/>
          </a:xfrm>
          <a:prstGeom prst="rect">
            <a:avLst/>
          </a:prstGeom>
        </p:spPr>
      </p:pic>
      <p:pic>
        <p:nvPicPr>
          <p:cNvPr id="22" name="Imagen 21"/>
          <p:cNvPicPr>
            <a:picLocks noChangeAspect="1"/>
          </p:cNvPicPr>
          <p:nvPr/>
        </p:nvPicPr>
        <p:blipFill>
          <a:blip r:embed="rId16"/>
          <a:stretch>
            <a:fillRect/>
          </a:stretch>
        </p:blipFill>
        <p:spPr>
          <a:xfrm>
            <a:off x="6150962" y="3782560"/>
            <a:ext cx="2156849" cy="1097856"/>
          </a:xfrm>
          <a:prstGeom prst="rect">
            <a:avLst/>
          </a:prstGeom>
        </p:spPr>
      </p:pic>
      <p:pic>
        <p:nvPicPr>
          <p:cNvPr id="23" name="Imagen 22"/>
          <p:cNvPicPr>
            <a:picLocks noChangeAspect="1"/>
          </p:cNvPicPr>
          <p:nvPr/>
        </p:nvPicPr>
        <p:blipFill>
          <a:blip r:embed="rId17"/>
          <a:stretch>
            <a:fillRect/>
          </a:stretch>
        </p:blipFill>
        <p:spPr>
          <a:xfrm>
            <a:off x="1745407" y="3888610"/>
            <a:ext cx="1088807" cy="1095970"/>
          </a:xfrm>
          <a:prstGeom prst="rect">
            <a:avLst/>
          </a:prstGeom>
        </p:spPr>
      </p:pic>
      <p:pic>
        <p:nvPicPr>
          <p:cNvPr id="24" name="Picture 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44525" y="2883689"/>
            <a:ext cx="741780" cy="78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Imagen 24"/>
          <p:cNvPicPr>
            <a:picLocks noChangeAspect="1"/>
          </p:cNvPicPr>
          <p:nvPr/>
        </p:nvPicPr>
        <p:blipFill>
          <a:blip r:embed="rId19"/>
          <a:stretch>
            <a:fillRect/>
          </a:stretch>
        </p:blipFill>
        <p:spPr>
          <a:xfrm>
            <a:off x="3310243" y="2453441"/>
            <a:ext cx="677482" cy="812978"/>
          </a:xfrm>
          <a:prstGeom prst="rect">
            <a:avLst/>
          </a:prstGeom>
        </p:spPr>
      </p:pic>
      <p:sp>
        <p:nvSpPr>
          <p:cNvPr id="26" name="15 CuadroTexto"/>
          <p:cNvSpPr txBox="1"/>
          <p:nvPr/>
        </p:nvSpPr>
        <p:spPr>
          <a:xfrm>
            <a:off x="1451139" y="6495237"/>
            <a:ext cx="5407129" cy="338554"/>
          </a:xfrm>
          <a:prstGeom prst="rect">
            <a:avLst/>
          </a:prstGeom>
          <a:noFill/>
        </p:spPr>
        <p:txBody>
          <a:bodyPr wrap="square" rtlCol="0">
            <a:spAutoFit/>
          </a:bodyPr>
          <a:lstStyle/>
          <a:p>
            <a:pPr algn="r"/>
            <a:r>
              <a:rPr lang="es-MX" sz="1600" b="1" dirty="0" smtClean="0">
                <a:latin typeface="Arial Narrow" panose="020B0606020202030204" pitchFamily="34" charset="0"/>
              </a:rPr>
              <a:t> </a:t>
            </a:r>
            <a:r>
              <a:rPr lang="es-MX" sz="1600" b="1" dirty="0" smtClean="0">
                <a:solidFill>
                  <a:schemeClr val="bg1"/>
                </a:solidFill>
                <a:effectLst>
                  <a:outerShdw blurRad="38100" dist="38100" dir="2700000" algn="tl">
                    <a:srgbClr val="000000">
                      <a:alpha val="43137"/>
                    </a:srgbClr>
                  </a:outerShdw>
                </a:effectLst>
                <a:latin typeface="Arial Narrow" panose="020B0606020202030204" pitchFamily="34" charset="0"/>
              </a:rPr>
              <a:t>Fundamento: Artículo 77 bis 29 de la Ley General de Salud</a:t>
            </a:r>
          </a:p>
        </p:txBody>
      </p:sp>
    </p:spTree>
    <p:extLst>
      <p:ext uri="{BB962C8B-B14F-4D97-AF65-F5344CB8AC3E}">
        <p14:creationId xmlns:p14="http://schemas.microsoft.com/office/powerpoint/2010/main" val="1936426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72310" y="1445863"/>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pic>
        <p:nvPicPr>
          <p:cNvPr id="86" name="Imagen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640" y="1772184"/>
            <a:ext cx="2654007" cy="2004723"/>
          </a:xfrm>
          <a:prstGeom prst="rect">
            <a:avLst/>
          </a:prstGeom>
        </p:spPr>
      </p:pic>
      <p:pic>
        <p:nvPicPr>
          <p:cNvPr id="81" name="Imagen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5479" y="1750609"/>
            <a:ext cx="2635875" cy="2047872"/>
          </a:xfrm>
          <a:prstGeom prst="rect">
            <a:avLst/>
          </a:prstGeom>
        </p:spPr>
      </p:pic>
      <p:pic>
        <p:nvPicPr>
          <p:cNvPr id="87" name="Picture 2" descr="http://elexpresso.com/wp-content/uploads/2015/05/doctores-hospital-cirujanos-ciruji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4186" y="1830586"/>
            <a:ext cx="3047286" cy="192994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http://www.canalsolidario.org/img/noticias/imagenes/4f54a6cc84216/partera_retalhuleu.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640" y="4283627"/>
            <a:ext cx="2378212" cy="181335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57900" y="4204172"/>
            <a:ext cx="2913572" cy="1849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 name="Picture 4" descr="http://t2.gstatic.com/images?q=tbn:ANd9GcRH7QTBukX7dD-9F9C9iKE2u719ZfC_jq872DIGM3s7PoHIlAaX"/>
          <p:cNvPicPr>
            <a:picLocks noChangeAspect="1" noChangeArrowheads="1"/>
          </p:cNvPicPr>
          <p:nvPr/>
        </p:nvPicPr>
        <p:blipFill>
          <a:blip r:embed="rId10" cstate="print"/>
          <a:srcRect/>
          <a:stretch>
            <a:fillRect/>
          </a:stretch>
        </p:blipFill>
        <p:spPr bwMode="auto">
          <a:xfrm>
            <a:off x="3114771" y="4262899"/>
            <a:ext cx="2586583" cy="1823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89" name="Conector recto 88"/>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21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95"/>
          <p:cNvGrpSpPr>
            <a:grpSpLocks/>
          </p:cNvGrpSpPr>
          <p:nvPr/>
        </p:nvGrpSpPr>
        <p:grpSpPr bwMode="auto">
          <a:xfrm>
            <a:off x="172299" y="1360806"/>
            <a:ext cx="8799162" cy="5131152"/>
            <a:chOff x="-1" y="1283855"/>
            <a:chExt cx="9144001" cy="5579246"/>
          </a:xfrm>
        </p:grpSpPr>
        <p:cxnSp>
          <p:nvCxnSpPr>
            <p:cNvPr id="33" name="Conector recto 3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cto 9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cto 9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cto 9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cto 9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cto 9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cto 10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cto 10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cto 10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cto 10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cto 10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cto 10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cto 10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cto 10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Marcador de número de diapositiva 1"/>
          <p:cNvSpPr>
            <a:spLocks noGrp="1"/>
          </p:cNvSpPr>
          <p:nvPr>
            <p:ph type="sldNum" sz="quarter" idx="4294967295"/>
          </p:nvPr>
        </p:nvSpPr>
        <p:spPr/>
        <p:txBody>
          <a:bodyPr/>
          <a:lstStyle/>
          <a:p>
            <a:fld id="{6EE1FB9F-AF94-4536-B6FB-2B3A45989642}" type="slidenum">
              <a:rPr lang="es-MX" smtClean="0"/>
              <a:pPr/>
              <a:t>20</a:t>
            </a:fld>
            <a:endParaRPr lang="es-MX" dirty="0"/>
          </a:p>
        </p:txBody>
      </p:sp>
      <p:sp>
        <p:nvSpPr>
          <p:cNvPr id="4" name="AutoShape 14" descr="http://www.areasaludbadajoz.com/Fotos/Presentacion_Hospitales.jpg"/>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es-ES_tradnl"/>
          </a:p>
        </p:txBody>
      </p:sp>
      <p:cxnSp>
        <p:nvCxnSpPr>
          <p:cNvPr id="5" name="4 Conector recto"/>
          <p:cNvCxnSpPr/>
          <p:nvPr/>
        </p:nvCxnSpPr>
        <p:spPr>
          <a:xfrm flipH="1">
            <a:off x="2605918" y="2603813"/>
            <a:ext cx="55664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2586" y="1192998"/>
            <a:ext cx="1384338" cy="1944215"/>
          </a:xfrm>
          <a:prstGeom prst="rect">
            <a:avLst/>
          </a:prstGeom>
        </p:spPr>
      </p:pic>
      <p:sp>
        <p:nvSpPr>
          <p:cNvPr id="7" name="11 Rectángulo"/>
          <p:cNvSpPr/>
          <p:nvPr/>
        </p:nvSpPr>
        <p:spPr>
          <a:xfrm>
            <a:off x="0" y="6490023"/>
            <a:ext cx="9152756" cy="395361"/>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s-MX" b="1" i="1" dirty="0">
              <a:latin typeface="Arial" pitchFamily="34" charset="0"/>
              <a:cs typeface="Arial" pitchFamily="34" charset="0"/>
            </a:endParaRPr>
          </a:p>
        </p:txBody>
      </p:sp>
      <p:sp>
        <p:nvSpPr>
          <p:cNvPr id="9" name="CuadroTexto 8"/>
          <p:cNvSpPr txBox="1"/>
          <p:nvPr/>
        </p:nvSpPr>
        <p:spPr>
          <a:xfrm>
            <a:off x="3728050" y="656764"/>
            <a:ext cx="2072874" cy="369332"/>
          </a:xfrm>
          <a:prstGeom prst="rect">
            <a:avLst/>
          </a:prstGeom>
          <a:noFill/>
        </p:spPr>
        <p:txBody>
          <a:bodyPr wrap="square" rtlCol="0">
            <a:spAutoFit/>
          </a:bodyPr>
          <a:lstStyle/>
          <a:p>
            <a:pPr algn="ctr"/>
            <a:r>
              <a:rPr lang="es-MX" b="1" dirty="0" smtClean="0">
                <a:solidFill>
                  <a:srgbClr val="336600"/>
                </a:solidFill>
                <a:effectLst>
                  <a:outerShdw blurRad="38100" dist="38100" dir="2700000" algn="tl">
                    <a:srgbClr val="000000">
                      <a:alpha val="43137"/>
                    </a:srgbClr>
                  </a:outerShdw>
                </a:effectLst>
                <a:latin typeface="Arial Narrow" panose="020B0606020202030204" pitchFamily="34" charset="0"/>
              </a:rPr>
              <a:t>INTEGRANTES</a:t>
            </a:r>
            <a:endParaRPr lang="es-MX" b="1" dirty="0">
              <a:solidFill>
                <a:srgbClr val="336600"/>
              </a:solidFill>
              <a:effectLst>
                <a:outerShdw blurRad="38100" dist="38100" dir="2700000" algn="tl">
                  <a:srgbClr val="000000">
                    <a:alpha val="43137"/>
                  </a:srgbClr>
                </a:outerShdw>
              </a:effectLst>
              <a:latin typeface="Arial Narrow" panose="020B0606020202030204" pitchFamily="34" charset="0"/>
            </a:endParaRPr>
          </a:p>
        </p:txBody>
      </p:sp>
      <p:sp>
        <p:nvSpPr>
          <p:cNvPr id="10" name="10 Rectángulo"/>
          <p:cNvSpPr/>
          <p:nvPr/>
        </p:nvSpPr>
        <p:spPr>
          <a:xfrm>
            <a:off x="2576338" y="3111604"/>
            <a:ext cx="3677312" cy="923330"/>
          </a:xfrm>
          <a:prstGeom prst="rect">
            <a:avLst/>
          </a:prstGeom>
        </p:spPr>
        <p:txBody>
          <a:bodyPr wrap="square">
            <a:spAutoFit/>
          </a:bodyPr>
          <a:lstStyle/>
          <a:p>
            <a:pPr algn="ctr"/>
            <a:r>
              <a:rPr lang="es-ES" b="1" dirty="0">
                <a:solidFill>
                  <a:srgbClr val="336600"/>
                </a:solidFill>
                <a:effectLst>
                  <a:outerShdw blurRad="38100" dist="38100" dir="2700000" algn="tl">
                    <a:srgbClr val="000000">
                      <a:alpha val="43137"/>
                    </a:srgbClr>
                  </a:outerShdw>
                </a:effectLst>
                <a:latin typeface="Arial Narrow" panose="020B0606020202030204" pitchFamily="34" charset="0"/>
              </a:rPr>
              <a:t>Comisión para el Análisis, Evaluación, </a:t>
            </a:r>
            <a:endParaRPr lang="es-ES" b="1" dirty="0" smtClean="0">
              <a:solidFill>
                <a:srgbClr val="336600"/>
              </a:solidFill>
              <a:effectLst>
                <a:outerShdw blurRad="38100" dist="38100" dir="2700000" algn="tl">
                  <a:srgbClr val="000000">
                    <a:alpha val="43137"/>
                  </a:srgbClr>
                </a:outerShdw>
              </a:effectLst>
              <a:latin typeface="Arial Narrow" panose="020B0606020202030204" pitchFamily="34" charset="0"/>
            </a:endParaRPr>
          </a:p>
          <a:p>
            <a:pPr algn="ctr"/>
            <a:r>
              <a:rPr lang="es-ES" b="1" dirty="0" smtClean="0">
                <a:solidFill>
                  <a:srgbClr val="336600"/>
                </a:solidFill>
                <a:effectLst>
                  <a:outerShdw blurRad="38100" dist="38100" dir="2700000" algn="tl">
                    <a:srgbClr val="000000">
                      <a:alpha val="43137"/>
                    </a:srgbClr>
                  </a:outerShdw>
                </a:effectLst>
                <a:latin typeface="Arial Narrow" panose="020B0606020202030204" pitchFamily="34" charset="0"/>
              </a:rPr>
              <a:t>Registro </a:t>
            </a:r>
            <a:r>
              <a:rPr lang="es-ES" b="1" dirty="0">
                <a:solidFill>
                  <a:srgbClr val="336600"/>
                </a:solidFill>
                <a:effectLst>
                  <a:outerShdw blurRad="38100" dist="38100" dir="2700000" algn="tl">
                    <a:srgbClr val="000000">
                      <a:alpha val="43137"/>
                    </a:srgbClr>
                  </a:outerShdw>
                </a:effectLst>
                <a:latin typeface="Arial Narrow" panose="020B0606020202030204" pitchFamily="34" charset="0"/>
              </a:rPr>
              <a:t>y Seguimiento de las </a:t>
            </a:r>
            <a:endParaRPr lang="es-ES" b="1" dirty="0" smtClean="0">
              <a:solidFill>
                <a:srgbClr val="336600"/>
              </a:solidFill>
              <a:effectLst>
                <a:outerShdw blurRad="38100" dist="38100" dir="2700000" algn="tl">
                  <a:srgbClr val="000000">
                    <a:alpha val="43137"/>
                  </a:srgbClr>
                </a:outerShdw>
              </a:effectLst>
              <a:latin typeface="Arial Narrow" panose="020B0606020202030204" pitchFamily="34" charset="0"/>
            </a:endParaRPr>
          </a:p>
          <a:p>
            <a:pPr algn="ctr"/>
            <a:r>
              <a:rPr lang="es-ES" b="1" dirty="0" smtClean="0">
                <a:solidFill>
                  <a:srgbClr val="336600"/>
                </a:solidFill>
                <a:effectLst>
                  <a:outerShdw blurRad="38100" dist="38100" dir="2700000" algn="tl">
                    <a:srgbClr val="000000">
                      <a:alpha val="43137"/>
                    </a:srgbClr>
                  </a:outerShdw>
                </a:effectLst>
                <a:latin typeface="Arial Narrow" panose="020B0606020202030204" pitchFamily="34" charset="0"/>
              </a:rPr>
              <a:t>Enfermedades </a:t>
            </a:r>
            <a:r>
              <a:rPr lang="es-ES" b="1" dirty="0">
                <a:solidFill>
                  <a:srgbClr val="336600"/>
                </a:solidFill>
                <a:effectLst>
                  <a:outerShdw blurRad="38100" dist="38100" dir="2700000" algn="tl">
                    <a:srgbClr val="000000">
                      <a:alpha val="43137"/>
                    </a:srgbClr>
                  </a:outerShdw>
                </a:effectLst>
                <a:latin typeface="Arial Narrow" panose="020B0606020202030204" pitchFamily="34" charset="0"/>
              </a:rPr>
              <a:t>Raras</a:t>
            </a:r>
            <a:endParaRPr lang="es-MX" sz="1600" b="1" dirty="0">
              <a:solidFill>
                <a:schemeClr val="accent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84121" y="5353230"/>
            <a:ext cx="783161" cy="9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1744" y="4246771"/>
            <a:ext cx="1340067" cy="83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2878" y="5186346"/>
            <a:ext cx="1032068" cy="794693"/>
          </a:xfrm>
          <a:prstGeom prst="rect">
            <a:avLst/>
          </a:prstGeom>
        </p:spPr>
      </p:pic>
      <p:pic>
        <p:nvPicPr>
          <p:cNvPr id="14" name="Imagen 13"/>
          <p:cNvPicPr>
            <a:picLocks noChangeAspect="1"/>
          </p:cNvPicPr>
          <p:nvPr/>
        </p:nvPicPr>
        <p:blipFill>
          <a:blip r:embed="rId6"/>
          <a:stretch>
            <a:fillRect/>
          </a:stretch>
        </p:blipFill>
        <p:spPr>
          <a:xfrm>
            <a:off x="5581811" y="5424504"/>
            <a:ext cx="1188987" cy="891741"/>
          </a:xfrm>
          <a:prstGeom prst="rect">
            <a:avLst/>
          </a:prstGeom>
        </p:spPr>
      </p:pic>
      <p:pic>
        <p:nvPicPr>
          <p:cNvPr id="15" name="Imagen 14"/>
          <p:cNvPicPr>
            <a:picLocks noChangeAspect="1"/>
          </p:cNvPicPr>
          <p:nvPr/>
        </p:nvPicPr>
        <p:blipFill>
          <a:blip r:embed="rId7"/>
          <a:stretch>
            <a:fillRect/>
          </a:stretch>
        </p:blipFill>
        <p:spPr>
          <a:xfrm>
            <a:off x="3869534" y="5887731"/>
            <a:ext cx="1828800" cy="457200"/>
          </a:xfrm>
          <a:prstGeom prst="rect">
            <a:avLst/>
          </a:prstGeom>
        </p:spPr>
      </p:pic>
      <p:pic>
        <p:nvPicPr>
          <p:cNvPr id="16" name="Picture 6" descr="http://www.smdac.org.mx/static/media/uploads/Sitios%20de%20interes/anm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8349" y="1720040"/>
            <a:ext cx="793335" cy="7933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seguropopularbc.gob.mx/images/logo_repss_fed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7106" y="3259410"/>
            <a:ext cx="2553666" cy="54928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p:cNvPicPr>
            <a:picLocks noChangeAspect="1"/>
          </p:cNvPicPr>
          <p:nvPr/>
        </p:nvPicPr>
        <p:blipFill>
          <a:blip r:embed="rId10"/>
          <a:stretch>
            <a:fillRect/>
          </a:stretch>
        </p:blipFill>
        <p:spPr>
          <a:xfrm>
            <a:off x="6074204" y="4154399"/>
            <a:ext cx="1761999" cy="699054"/>
          </a:xfrm>
          <a:prstGeom prst="rect">
            <a:avLst/>
          </a:prstGeom>
        </p:spPr>
      </p:pic>
      <p:pic>
        <p:nvPicPr>
          <p:cNvPr id="19" name="Imagen 18"/>
          <p:cNvPicPr>
            <a:picLocks noChangeAspect="1"/>
          </p:cNvPicPr>
          <p:nvPr/>
        </p:nvPicPr>
        <p:blipFill>
          <a:blip r:embed="rId11"/>
          <a:stretch>
            <a:fillRect/>
          </a:stretch>
        </p:blipFill>
        <p:spPr>
          <a:xfrm>
            <a:off x="6770798" y="1656991"/>
            <a:ext cx="2060074" cy="702786"/>
          </a:xfrm>
          <a:prstGeom prst="rect">
            <a:avLst/>
          </a:prstGeom>
        </p:spPr>
      </p:pic>
      <p:pic>
        <p:nvPicPr>
          <p:cNvPr id="20" name="Imagen 19"/>
          <p:cNvPicPr>
            <a:picLocks noChangeAspect="1"/>
          </p:cNvPicPr>
          <p:nvPr/>
        </p:nvPicPr>
        <p:blipFill>
          <a:blip r:embed="rId12"/>
          <a:stretch>
            <a:fillRect/>
          </a:stretch>
        </p:blipFill>
        <p:spPr>
          <a:xfrm>
            <a:off x="3904651" y="5044679"/>
            <a:ext cx="1484508" cy="810009"/>
          </a:xfrm>
          <a:prstGeom prst="rect">
            <a:avLst/>
          </a:prstGeom>
        </p:spPr>
      </p:pic>
      <p:pic>
        <p:nvPicPr>
          <p:cNvPr id="21" name="Imagen 20"/>
          <p:cNvPicPr>
            <a:picLocks noChangeAspect="1"/>
          </p:cNvPicPr>
          <p:nvPr/>
        </p:nvPicPr>
        <p:blipFill>
          <a:blip r:embed="rId13"/>
          <a:stretch>
            <a:fillRect/>
          </a:stretch>
        </p:blipFill>
        <p:spPr>
          <a:xfrm>
            <a:off x="62548" y="1656991"/>
            <a:ext cx="2383752" cy="814449"/>
          </a:xfrm>
          <a:prstGeom prst="rect">
            <a:avLst/>
          </a:prstGeom>
        </p:spPr>
      </p:pic>
      <p:pic>
        <p:nvPicPr>
          <p:cNvPr id="22" name="Imagen 21"/>
          <p:cNvPicPr>
            <a:picLocks noChangeAspect="1"/>
          </p:cNvPicPr>
          <p:nvPr/>
        </p:nvPicPr>
        <p:blipFill>
          <a:blip r:embed="rId14"/>
          <a:stretch>
            <a:fillRect/>
          </a:stretch>
        </p:blipFill>
        <p:spPr>
          <a:xfrm>
            <a:off x="273894" y="3172854"/>
            <a:ext cx="2078988" cy="763109"/>
          </a:xfrm>
          <a:prstGeom prst="rect">
            <a:avLst/>
          </a:prstGeom>
        </p:spPr>
      </p:pic>
      <p:sp>
        <p:nvSpPr>
          <p:cNvPr id="23" name="Rectangle 2"/>
          <p:cNvSpPr>
            <a:spLocks noChangeArrowheads="1"/>
          </p:cNvSpPr>
          <p:nvPr/>
        </p:nvSpPr>
        <p:spPr bwMode="auto">
          <a:xfrm flipV="1">
            <a:off x="27874" y="1929491"/>
            <a:ext cx="64137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2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867" y="4125372"/>
            <a:ext cx="3190427" cy="773306"/>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p:cNvPicPr>
            <a:picLocks noChangeAspect="1"/>
          </p:cNvPicPr>
          <p:nvPr/>
        </p:nvPicPr>
        <p:blipFill>
          <a:blip r:embed="rId16"/>
          <a:stretch>
            <a:fillRect/>
          </a:stretch>
        </p:blipFill>
        <p:spPr>
          <a:xfrm>
            <a:off x="2576338" y="1468696"/>
            <a:ext cx="1474164" cy="1047326"/>
          </a:xfrm>
          <a:prstGeom prst="rect">
            <a:avLst/>
          </a:prstGeom>
        </p:spPr>
      </p:pic>
      <p:pic>
        <p:nvPicPr>
          <p:cNvPr id="3" name="Imagen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5351" y="5121953"/>
            <a:ext cx="871506" cy="871506"/>
          </a:xfrm>
          <a:prstGeom prst="rect">
            <a:avLst/>
          </a:prstGeom>
        </p:spPr>
      </p:pic>
      <p:pic>
        <p:nvPicPr>
          <p:cNvPr id="27" name="Imagen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4415" y="95795"/>
            <a:ext cx="2790909" cy="852979"/>
          </a:xfrm>
          <a:prstGeom prst="rect">
            <a:avLst/>
          </a:prstGeom>
        </p:spPr>
      </p:pic>
      <p:cxnSp>
        <p:nvCxnSpPr>
          <p:cNvPr id="29" name="Conector recto 28"/>
          <p:cNvCxnSpPr/>
          <p:nvPr/>
        </p:nvCxnSpPr>
        <p:spPr>
          <a:xfrm>
            <a:off x="5495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3275324"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31" name="Imagen 30"/>
          <p:cNvPicPr>
            <a:picLocks noChangeAspect="1"/>
          </p:cNvPicPr>
          <p:nvPr/>
        </p:nvPicPr>
        <p:blipFill>
          <a:blip r:embed="rId19"/>
          <a:stretch>
            <a:fillRect/>
          </a:stretch>
        </p:blipFill>
        <p:spPr>
          <a:xfrm>
            <a:off x="6253651" y="59056"/>
            <a:ext cx="2832122" cy="974876"/>
          </a:xfrm>
          <a:prstGeom prst="rect">
            <a:avLst/>
          </a:prstGeom>
        </p:spPr>
      </p:pic>
    </p:spTree>
    <p:extLst>
      <p:ext uri="{BB962C8B-B14F-4D97-AF65-F5344CB8AC3E}">
        <p14:creationId xmlns:p14="http://schemas.microsoft.com/office/powerpoint/2010/main" val="36716866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95"/>
          <p:cNvGrpSpPr>
            <a:grpSpLocks/>
          </p:cNvGrpSpPr>
          <p:nvPr/>
        </p:nvGrpSpPr>
        <p:grpSpPr bwMode="auto">
          <a:xfrm>
            <a:off x="172299" y="1360806"/>
            <a:ext cx="8799162" cy="5131152"/>
            <a:chOff x="-1" y="1283855"/>
            <a:chExt cx="9144001" cy="5579246"/>
          </a:xfrm>
        </p:grpSpPr>
        <p:cxnSp>
          <p:nvCxnSpPr>
            <p:cNvPr id="18" name="Conector recto 17"/>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cto 92"/>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4"/>
          <p:cNvSpPr>
            <a:spLocks noChangeArrowheads="1"/>
          </p:cNvSpPr>
          <p:nvPr/>
        </p:nvSpPr>
        <p:spPr bwMode="auto">
          <a:xfrm>
            <a:off x="2915815" y="0"/>
            <a:ext cx="6228185" cy="926778"/>
          </a:xfrm>
          <a:prstGeom prst="rect">
            <a:avLst/>
          </a:prstGeom>
          <a:noFill/>
          <a:ln>
            <a:noFill/>
          </a:ln>
        </p:spPr>
        <p:txBody>
          <a:bodyPr/>
          <a:lstStyle/>
          <a:p>
            <a:pPr lvl="0" algn="r" eaLnBrk="0" fontAlgn="base" hangingPunct="0">
              <a:spcBef>
                <a:spcPct val="0"/>
              </a:spcBef>
              <a:spcAft>
                <a:spcPct val="0"/>
              </a:spcAft>
            </a:pPr>
            <a:endParaRPr lang="es-MX" sz="2000" b="1" dirty="0">
              <a:solidFill>
                <a:srgbClr val="006600"/>
              </a:solidFill>
              <a:ea typeface="ＭＳ Ｐゴシック" panose="020B0600070205080204" pitchFamily="34" charset="-128"/>
            </a:endParaRPr>
          </a:p>
        </p:txBody>
      </p:sp>
      <p:sp>
        <p:nvSpPr>
          <p:cNvPr id="11" name="10 Rectángulo"/>
          <p:cNvSpPr>
            <a:spLocks noChangeArrowheads="1"/>
          </p:cNvSpPr>
          <p:nvPr/>
        </p:nvSpPr>
        <p:spPr bwMode="auto">
          <a:xfrm>
            <a:off x="539552" y="1700808"/>
            <a:ext cx="849694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a:spcBef>
                <a:spcPts val="1200"/>
              </a:spcBef>
              <a:buClr>
                <a:srgbClr val="C00000"/>
              </a:buClr>
              <a:buSzPct val="100000"/>
            </a:pPr>
            <a:endParaRPr lang="es-MX" sz="2400" dirty="0" smtClean="0"/>
          </a:p>
          <a:p>
            <a:pPr marL="0" indent="0">
              <a:spcBef>
                <a:spcPts val="1200"/>
              </a:spcBef>
              <a:buClr>
                <a:srgbClr val="C00000"/>
              </a:buClr>
              <a:buSzPct val="100000"/>
            </a:pPr>
            <a:endParaRPr lang="es-MX" sz="2400" dirty="0" smtClean="0"/>
          </a:p>
        </p:txBody>
      </p:sp>
      <p:sp>
        <p:nvSpPr>
          <p:cNvPr id="23" name="Rectángulo 22"/>
          <p:cNvSpPr/>
          <p:nvPr/>
        </p:nvSpPr>
        <p:spPr>
          <a:xfrm>
            <a:off x="393589" y="1305256"/>
            <a:ext cx="8539396" cy="461665"/>
          </a:xfrm>
          <a:prstGeom prst="rect">
            <a:avLst/>
          </a:prstGeom>
        </p:spPr>
        <p:txBody>
          <a:bodyPr wrap="square">
            <a:spAutoFit/>
          </a:bodyPr>
          <a:lstStyle/>
          <a:p>
            <a:r>
              <a:rPr lang="es-MX" sz="24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Programas y Proyectos: Condición de Espectro Autista</a:t>
            </a:r>
            <a:endParaRPr lang="es-MX" sz="2400" b="1" dirty="0">
              <a:solidFill>
                <a:schemeClr val="accent6">
                  <a:lumMod val="50000"/>
                </a:schemeClr>
              </a:solidFill>
              <a:latin typeface="Arial" panose="020B0604020202020204" pitchFamily="34" charset="0"/>
              <a:cs typeface="Arial" panose="020B0604020202020204" pitchFamily="34" charset="0"/>
            </a:endParaRPr>
          </a:p>
        </p:txBody>
      </p:sp>
      <p:sp>
        <p:nvSpPr>
          <p:cNvPr id="98" name="Rectángulo 97"/>
          <p:cNvSpPr/>
          <p:nvPr/>
        </p:nvSpPr>
        <p:spPr>
          <a:xfrm>
            <a:off x="206779" y="1399365"/>
            <a:ext cx="8591376" cy="1200329"/>
          </a:xfrm>
          <a:prstGeom prst="rect">
            <a:avLst/>
          </a:prstGeom>
        </p:spPr>
        <p:txBody>
          <a:bodyPr wrap="square">
            <a:spAutoFit/>
          </a:bodyPr>
          <a:lstStyle/>
          <a:p>
            <a:pPr algn="just"/>
            <a:endParaRPr lang="es-MX" b="1" dirty="0" smtClean="0">
              <a:latin typeface="Arial" panose="020B0604020202020204" pitchFamily="34" charset="0"/>
              <a:cs typeface="Arial" panose="020B0604020202020204" pitchFamily="34" charset="0"/>
            </a:endParaRPr>
          </a:p>
          <a:p>
            <a:pPr algn="just"/>
            <a:endParaRPr lang="es-MX" b="1" dirty="0">
              <a:latin typeface="Soberana Sans" panose="02000000000000000000" pitchFamily="50" charset="0"/>
            </a:endParaRPr>
          </a:p>
          <a:p>
            <a:pPr algn="just"/>
            <a:endParaRPr lang="es-MX" b="1" dirty="0" smtClean="0">
              <a:latin typeface="Soberana Sans" panose="02000000000000000000" pitchFamily="50" charset="0"/>
            </a:endParaRPr>
          </a:p>
          <a:p>
            <a:pPr algn="just"/>
            <a:r>
              <a:rPr lang="es-MX" b="1" dirty="0" smtClean="0">
                <a:latin typeface="Soberana Sans" panose="02000000000000000000" pitchFamily="50" charset="0"/>
              </a:rPr>
              <a:t> </a:t>
            </a:r>
            <a:endParaRPr lang="es-MX" b="1" dirty="0">
              <a:latin typeface="Soberana Sans" panose="02000000000000000000" pitchFamily="50" charset="0"/>
            </a:endParaRPr>
          </a:p>
        </p:txBody>
      </p:sp>
      <p:graphicFrame>
        <p:nvGraphicFramePr>
          <p:cNvPr id="99" name="Diagrama 98"/>
          <p:cNvGraphicFramePr/>
          <p:nvPr>
            <p:extLst>
              <p:ext uri="{D42A27DB-BD31-4B8C-83A1-F6EECF244321}">
                <p14:modId xmlns:p14="http://schemas.microsoft.com/office/powerpoint/2010/main" val="2588558463"/>
              </p:ext>
            </p:extLst>
          </p:nvPr>
        </p:nvGraphicFramePr>
        <p:xfrm>
          <a:off x="1499507" y="1831778"/>
          <a:ext cx="6730093" cy="4435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 name="Rectángulo 99"/>
          <p:cNvSpPr/>
          <p:nvPr/>
        </p:nvSpPr>
        <p:spPr>
          <a:xfrm>
            <a:off x="245540" y="3348877"/>
            <a:ext cx="1370824" cy="369332"/>
          </a:xfrm>
          <a:prstGeom prst="rect">
            <a:avLst/>
          </a:prstGeom>
        </p:spPr>
        <p:txBody>
          <a:bodyPr wrap="none">
            <a:spAutoFit/>
          </a:bodyPr>
          <a:lstStyle/>
          <a:p>
            <a:r>
              <a:rPr lang="es-MX" b="1" dirty="0" smtClean="0">
                <a:latin typeface="Arial Narrow" panose="020B0606020202030204" pitchFamily="34" charset="0"/>
              </a:rPr>
              <a:t>PROYECTOS</a:t>
            </a:r>
            <a:endParaRPr lang="es-MX" b="1" dirty="0">
              <a:latin typeface="Arial Narrow" panose="020B0606020202030204" pitchFamily="34" charset="0"/>
            </a:endParaRPr>
          </a:p>
        </p:txBody>
      </p:sp>
      <p:sp>
        <p:nvSpPr>
          <p:cNvPr id="101" name="CuadroTexto 100"/>
          <p:cNvSpPr txBox="1"/>
          <p:nvPr/>
        </p:nvSpPr>
        <p:spPr>
          <a:xfrm>
            <a:off x="8104405" y="6567468"/>
            <a:ext cx="250390" cy="246221"/>
          </a:xfrm>
          <a:prstGeom prst="rect">
            <a:avLst/>
          </a:prstGeom>
          <a:noFill/>
        </p:spPr>
        <p:txBody>
          <a:bodyPr wrap="none" rtlCol="0">
            <a:spAutoFit/>
          </a:bodyPr>
          <a:lstStyle/>
          <a:p>
            <a:r>
              <a:rPr lang="es-MX" sz="1000" dirty="0" smtClean="0"/>
              <a:t>5</a:t>
            </a:r>
            <a:endParaRPr lang="es-MX" sz="1000" dirty="0"/>
          </a:p>
        </p:txBody>
      </p:sp>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4415" y="95795"/>
            <a:ext cx="2790909" cy="852979"/>
          </a:xfrm>
          <a:prstGeom prst="rect">
            <a:avLst/>
          </a:prstGeom>
        </p:spPr>
      </p:pic>
      <p:cxnSp>
        <p:nvCxnSpPr>
          <p:cNvPr id="13" name="Conector recto 12"/>
          <p:cNvCxnSpPr/>
          <p:nvPr/>
        </p:nvCxnSpPr>
        <p:spPr>
          <a:xfrm>
            <a:off x="5495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3275324"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Imagen 15"/>
          <p:cNvPicPr>
            <a:picLocks noChangeAspect="1"/>
          </p:cNvPicPr>
          <p:nvPr/>
        </p:nvPicPr>
        <p:blipFill>
          <a:blip r:embed="rId9"/>
          <a:stretch>
            <a:fillRect/>
          </a:stretch>
        </p:blipFill>
        <p:spPr>
          <a:xfrm>
            <a:off x="6253651" y="59056"/>
            <a:ext cx="2832122" cy="974876"/>
          </a:xfrm>
          <a:prstGeom prst="rect">
            <a:avLst/>
          </a:prstGeom>
        </p:spPr>
      </p:pic>
    </p:spTree>
    <p:extLst>
      <p:ext uri="{BB962C8B-B14F-4D97-AF65-F5344CB8AC3E}">
        <p14:creationId xmlns:p14="http://schemas.microsoft.com/office/powerpoint/2010/main" val="27126520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95"/>
          <p:cNvGrpSpPr>
            <a:grpSpLocks/>
          </p:cNvGrpSpPr>
          <p:nvPr/>
        </p:nvGrpSpPr>
        <p:grpSpPr bwMode="auto">
          <a:xfrm>
            <a:off x="172299" y="1360806"/>
            <a:ext cx="8799162" cy="5131152"/>
            <a:chOff x="-1" y="1283855"/>
            <a:chExt cx="9144001" cy="5579246"/>
          </a:xfrm>
        </p:grpSpPr>
        <p:cxnSp>
          <p:nvCxnSpPr>
            <p:cNvPr id="9" name="Conector recto 8"/>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4"/>
          <p:cNvSpPr>
            <a:spLocks noChangeArrowheads="1"/>
          </p:cNvSpPr>
          <p:nvPr/>
        </p:nvSpPr>
        <p:spPr bwMode="auto">
          <a:xfrm>
            <a:off x="466344" y="1700011"/>
            <a:ext cx="8275319" cy="3630941"/>
          </a:xfrm>
          <a:prstGeom prst="rect">
            <a:avLst/>
          </a:prstGeom>
          <a:noFill/>
          <a:ln>
            <a:noFill/>
          </a:ln>
        </p:spPr>
        <p:txBody>
          <a:bodyPr/>
          <a:lstStyle/>
          <a:p>
            <a:pPr algn="ctr" defTabSz="685800" eaLnBrk="0" fontAlgn="base" hangingPunct="0">
              <a:spcBef>
                <a:spcPct val="0"/>
              </a:spcBef>
              <a:spcAft>
                <a:spcPct val="0"/>
              </a:spcAft>
            </a:pPr>
            <a:r>
              <a:rPr lang="es-MX" sz="4000" b="1" dirty="0" smtClean="0">
                <a:solidFill>
                  <a:srgbClr val="006600"/>
                </a:solidFill>
                <a:effectLst>
                  <a:outerShdw blurRad="38100" dist="38100" dir="2700000" algn="tl">
                    <a:srgbClr val="000000">
                      <a:alpha val="43137"/>
                    </a:srgbClr>
                  </a:outerShdw>
                </a:effectLst>
                <a:latin typeface="Soberana Titular" panose="02000000000000000000" pitchFamily="50" charset="0"/>
                <a:ea typeface="ＭＳ Ｐゴシック" panose="020B0600070205080204" pitchFamily="34" charset="-128"/>
              </a:rPr>
              <a:t>Proceso </a:t>
            </a:r>
            <a:r>
              <a:rPr lang="es-MX" sz="4000" b="1" dirty="0">
                <a:solidFill>
                  <a:srgbClr val="006600"/>
                </a:solidFill>
                <a:effectLst>
                  <a:outerShdw blurRad="38100" dist="38100" dir="2700000" algn="tl">
                    <a:srgbClr val="000000">
                      <a:alpha val="43137"/>
                    </a:srgbClr>
                  </a:outerShdw>
                </a:effectLst>
                <a:latin typeface="Soberana Titular" panose="02000000000000000000" pitchFamily="50" charset="0"/>
                <a:ea typeface="ＭＳ Ｐゴシック" panose="020B0600070205080204" pitchFamily="34" charset="-128"/>
              </a:rPr>
              <a:t>Conjunto de </a:t>
            </a:r>
            <a:r>
              <a:rPr lang="es-MX" sz="4000" b="1" dirty="0" smtClean="0">
                <a:solidFill>
                  <a:srgbClr val="006600"/>
                </a:solidFill>
                <a:effectLst>
                  <a:outerShdw blurRad="38100" dist="38100" dir="2700000" algn="tl">
                    <a:srgbClr val="000000">
                      <a:alpha val="43137"/>
                    </a:srgbClr>
                  </a:outerShdw>
                </a:effectLst>
                <a:latin typeface="Soberana Titular" panose="02000000000000000000" pitchFamily="50" charset="0"/>
                <a:ea typeface="ＭＳ Ｐゴシック" panose="020B0600070205080204" pitchFamily="34" charset="-128"/>
              </a:rPr>
              <a:t>Complementariedad</a:t>
            </a:r>
          </a:p>
          <a:p>
            <a:pPr algn="ctr" defTabSz="685800" eaLnBrk="0" fontAlgn="base" hangingPunct="0">
              <a:spcBef>
                <a:spcPct val="0"/>
              </a:spcBef>
              <a:spcAft>
                <a:spcPct val="0"/>
              </a:spcAft>
            </a:pPr>
            <a:endParaRPr lang="es-MX" sz="2400" b="1" dirty="0" smtClean="0">
              <a:solidFill>
                <a:srgbClr val="006600"/>
              </a:solidFill>
              <a:effectLst>
                <a:outerShdw blurRad="38100" dist="38100" dir="2700000" algn="tl">
                  <a:srgbClr val="000000">
                    <a:alpha val="43137"/>
                  </a:srgbClr>
                </a:outerShdw>
              </a:effectLst>
              <a:latin typeface="Soberana Titular" panose="02000000000000000000" pitchFamily="50" charset="0"/>
              <a:ea typeface="ＭＳ Ｐゴシック" panose="020B0600070205080204" pitchFamily="34" charset="-128"/>
            </a:endParaRPr>
          </a:p>
          <a:p>
            <a:pPr algn="ctr" defTabSz="685800" eaLnBrk="0" fontAlgn="base" hangingPunct="0">
              <a:spcBef>
                <a:spcPct val="0"/>
              </a:spcBef>
              <a:spcAft>
                <a:spcPct val="0"/>
              </a:spcAft>
            </a:pPr>
            <a:r>
              <a:rPr lang="es-MX" sz="4800" b="1" dirty="0" smtClean="0">
                <a:solidFill>
                  <a:srgbClr val="006600"/>
                </a:solidFill>
                <a:effectLst>
                  <a:outerShdw blurRad="38100" dist="38100" dir="2700000" algn="tl">
                    <a:srgbClr val="000000">
                      <a:alpha val="43137"/>
                    </a:srgbClr>
                  </a:outerShdw>
                </a:effectLst>
                <a:latin typeface="Soberana Titular" panose="02000000000000000000" pitchFamily="50" charset="0"/>
                <a:ea typeface="ＭＳ Ｐゴシック" panose="020B0600070205080204" pitchFamily="34" charset="-128"/>
              </a:rPr>
              <a:t>Certificación</a:t>
            </a:r>
          </a:p>
          <a:p>
            <a:pPr algn="ctr" defTabSz="685800" eaLnBrk="0" fontAlgn="base" hangingPunct="0">
              <a:spcBef>
                <a:spcPct val="0"/>
              </a:spcBef>
              <a:spcAft>
                <a:spcPct val="0"/>
              </a:spcAft>
            </a:pPr>
            <a:endParaRPr lang="es-MX" sz="4800" b="1" dirty="0" smtClean="0">
              <a:solidFill>
                <a:srgbClr val="006600"/>
              </a:solidFill>
              <a:effectLst>
                <a:outerShdw blurRad="38100" dist="38100" dir="2700000" algn="tl">
                  <a:srgbClr val="000000">
                    <a:alpha val="43137"/>
                  </a:srgbClr>
                </a:outerShdw>
              </a:effectLst>
              <a:latin typeface="Soberana Titular" panose="02000000000000000000" pitchFamily="50" charset="0"/>
              <a:ea typeface="ＭＳ Ｐゴシック" panose="020B0600070205080204" pitchFamily="34" charset="-128"/>
            </a:endParaRPr>
          </a:p>
          <a:p>
            <a:pPr algn="ctr" defTabSz="685800" eaLnBrk="0" fontAlgn="base" hangingPunct="0">
              <a:spcBef>
                <a:spcPct val="0"/>
              </a:spcBef>
              <a:spcAft>
                <a:spcPct val="0"/>
              </a:spcAft>
            </a:pPr>
            <a:endParaRPr lang="es-MX" sz="4800" b="1" dirty="0">
              <a:solidFill>
                <a:srgbClr val="006600"/>
              </a:solidFill>
              <a:effectLst>
                <a:outerShdw blurRad="38100" dist="38100" dir="2700000" algn="tl">
                  <a:srgbClr val="000000">
                    <a:alpha val="43137"/>
                  </a:srgbClr>
                </a:outerShdw>
              </a:effectLst>
              <a:latin typeface="Soberana Titular" panose="02000000000000000000" pitchFamily="50" charset="0"/>
              <a:ea typeface="ＭＳ Ｐゴシック" panose="020B0600070205080204" pitchFamily="34" charset="-128"/>
            </a:endParaRPr>
          </a:p>
          <a:p>
            <a:pPr algn="ctr" defTabSz="685800" eaLnBrk="0" fontAlgn="base" hangingPunct="0">
              <a:spcBef>
                <a:spcPct val="0"/>
              </a:spcBef>
              <a:spcAft>
                <a:spcPct val="0"/>
              </a:spcAft>
            </a:pPr>
            <a:r>
              <a:rPr lang="es-MX" sz="4800" b="1" dirty="0" smtClean="0">
                <a:solidFill>
                  <a:srgbClr val="006600"/>
                </a:solidFill>
                <a:effectLst>
                  <a:outerShdw blurRad="38100" dist="38100" dir="2700000" algn="tl">
                    <a:srgbClr val="000000">
                      <a:alpha val="43137"/>
                    </a:srgbClr>
                  </a:outerShdw>
                </a:effectLst>
                <a:latin typeface="Soberana Titular" panose="02000000000000000000" pitchFamily="50" charset="0"/>
                <a:ea typeface="ＭＳ Ｐゴシック" panose="020B0600070205080204" pitchFamily="34" charset="-128"/>
              </a:rPr>
              <a:t> Acreditación</a:t>
            </a:r>
            <a:endParaRPr lang="es-MX" sz="19900" b="1" dirty="0" smtClean="0">
              <a:solidFill>
                <a:srgbClr val="006600"/>
              </a:solidFill>
              <a:latin typeface="Soberana Titular" panose="02000000000000000000" pitchFamily="50" charset="0"/>
              <a:ea typeface="ＭＳ Ｐゴシック" panose="020B0600070205080204" pitchFamily="34" charset="-128"/>
            </a:endParaRPr>
          </a:p>
        </p:txBody>
      </p:sp>
      <p:sp>
        <p:nvSpPr>
          <p:cNvPr id="3" name="Flecha arriba y abajo 2"/>
          <p:cNvSpPr/>
          <p:nvPr/>
        </p:nvSpPr>
        <p:spPr>
          <a:xfrm>
            <a:off x="4405745" y="4084792"/>
            <a:ext cx="659030" cy="1312014"/>
          </a:xfrm>
          <a:prstGeom prst="upDownArrow">
            <a:avLst/>
          </a:prstGeom>
          <a:solidFill>
            <a:schemeClr val="tx1"/>
          </a:solidFill>
          <a:effectLst>
            <a:glow rad="228600">
              <a:schemeClr val="accent6">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solidFill>
                <a:srgbClr val="7030A0"/>
              </a:solidFill>
            </a:endParaRPr>
          </a:p>
        </p:txBody>
      </p:sp>
      <p:pic>
        <p:nvPicPr>
          <p:cNvPr id="86" name="Imagen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15" y="93721"/>
            <a:ext cx="2790909" cy="852979"/>
          </a:xfrm>
          <a:prstGeom prst="rect">
            <a:avLst/>
          </a:prstGeom>
        </p:spPr>
      </p:pic>
      <p:cxnSp>
        <p:nvCxnSpPr>
          <p:cNvPr id="87" name="Conector recto 86"/>
          <p:cNvCxnSpPr/>
          <p:nvPr/>
        </p:nvCxnSpPr>
        <p:spPr>
          <a:xfrm>
            <a:off x="54953" y="1197553"/>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3275324" y="1197553"/>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9" name="Imagen 88"/>
          <p:cNvPicPr>
            <a:picLocks noChangeAspect="1"/>
          </p:cNvPicPr>
          <p:nvPr/>
        </p:nvPicPr>
        <p:blipFill>
          <a:blip r:embed="rId3"/>
          <a:stretch>
            <a:fillRect/>
          </a:stretch>
        </p:blipFill>
        <p:spPr>
          <a:xfrm>
            <a:off x="6253651" y="59056"/>
            <a:ext cx="2832122" cy="974876"/>
          </a:xfrm>
          <a:prstGeom prst="rect">
            <a:avLst/>
          </a:prstGeom>
        </p:spPr>
      </p:pic>
    </p:spTree>
    <p:extLst>
      <p:ext uri="{BB962C8B-B14F-4D97-AF65-F5344CB8AC3E}">
        <p14:creationId xmlns:p14="http://schemas.microsoft.com/office/powerpoint/2010/main" val="1755802756"/>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o 95"/>
          <p:cNvGrpSpPr>
            <a:grpSpLocks/>
          </p:cNvGrpSpPr>
          <p:nvPr/>
        </p:nvGrpSpPr>
        <p:grpSpPr bwMode="auto">
          <a:xfrm>
            <a:off x="395536" y="1509393"/>
            <a:ext cx="8496944" cy="4793912"/>
            <a:chOff x="-1" y="1283855"/>
            <a:chExt cx="9144001" cy="5579246"/>
          </a:xfrm>
        </p:grpSpPr>
        <p:cxnSp>
          <p:nvCxnSpPr>
            <p:cNvPr id="34" name="Conector recto 33"/>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cto 92"/>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cto 95"/>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cto 96"/>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cto 97"/>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cto 98"/>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cto 100"/>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cto 101"/>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cto 102"/>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cto 103"/>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cto 104"/>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cto 105"/>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cto 106"/>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cto 107"/>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cto 108"/>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Rectángulo 1"/>
          <p:cNvSpPr/>
          <p:nvPr/>
        </p:nvSpPr>
        <p:spPr>
          <a:xfrm>
            <a:off x="1" y="1"/>
            <a:ext cx="3995936"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MX">
              <a:solidFill>
                <a:prstClr val="white"/>
              </a:solidFill>
              <a:latin typeface="Calibri"/>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7" y="116632"/>
            <a:ext cx="2790909" cy="852978"/>
          </a:xfrm>
          <a:prstGeom prst="rect">
            <a:avLst/>
          </a:prstGeom>
        </p:spPr>
      </p:pic>
      <p:sp>
        <p:nvSpPr>
          <p:cNvPr id="7" name="Rectangle 4"/>
          <p:cNvSpPr>
            <a:spLocks noChangeArrowheads="1"/>
          </p:cNvSpPr>
          <p:nvPr/>
        </p:nvSpPr>
        <p:spPr bwMode="auto">
          <a:xfrm>
            <a:off x="2861902" y="148063"/>
            <a:ext cx="3620349" cy="1080011"/>
          </a:xfrm>
          <a:prstGeom prst="rect">
            <a:avLst/>
          </a:prstGeom>
          <a:noFill/>
          <a:ln>
            <a:noFill/>
          </a:ln>
        </p:spPr>
        <p:txBody>
          <a:bodyPr/>
          <a:lstStyle/>
          <a:p>
            <a:pPr algn="ctr" defTabSz="685800" eaLnBrk="0" fontAlgn="base" hangingPunct="0">
              <a:spcBef>
                <a:spcPct val="0"/>
              </a:spcBef>
              <a:spcAft>
                <a:spcPct val="0"/>
              </a:spcAft>
            </a:pPr>
            <a:r>
              <a:rPr lang="es-MX" sz="2000" b="1" dirty="0" smtClean="0">
                <a:solidFill>
                  <a:srgbClr val="C00000"/>
                </a:solidFill>
                <a:effectLst>
                  <a:outerShdw blurRad="38100" dist="38100" dir="2700000" algn="tl">
                    <a:srgbClr val="000000">
                      <a:alpha val="43137"/>
                    </a:srgbClr>
                  </a:outerShdw>
                </a:effectLst>
                <a:latin typeface="Soberana Titular" panose="02000000000000000000" pitchFamily="50" charset="0"/>
                <a:ea typeface="ＭＳ Ｐゴシック" panose="020B0600070205080204" pitchFamily="34" charset="-128"/>
              </a:rPr>
              <a:t>8 Acciones </a:t>
            </a:r>
          </a:p>
          <a:p>
            <a:pPr algn="ctr" defTabSz="685800" eaLnBrk="0" fontAlgn="base" hangingPunct="0">
              <a:spcBef>
                <a:spcPct val="0"/>
              </a:spcBef>
              <a:spcAft>
                <a:spcPct val="0"/>
              </a:spcAft>
            </a:pPr>
            <a:r>
              <a:rPr lang="es-MX" sz="2000" b="1" dirty="0" smtClean="0">
                <a:solidFill>
                  <a:srgbClr val="C00000"/>
                </a:solidFill>
                <a:effectLst>
                  <a:outerShdw blurRad="38100" dist="38100" dir="2700000" algn="tl">
                    <a:srgbClr val="000000">
                      <a:alpha val="43137"/>
                    </a:srgbClr>
                  </a:outerShdw>
                </a:effectLst>
                <a:latin typeface="Soberana Titular" panose="02000000000000000000" pitchFamily="50" charset="0"/>
                <a:ea typeface="ＭＳ Ｐゴシック" panose="020B0600070205080204" pitchFamily="34" charset="-128"/>
              </a:rPr>
              <a:t>Esenciales de </a:t>
            </a:r>
          </a:p>
          <a:p>
            <a:pPr algn="ctr" defTabSz="685800" eaLnBrk="0" fontAlgn="base" hangingPunct="0">
              <a:spcBef>
                <a:spcPct val="0"/>
              </a:spcBef>
              <a:spcAft>
                <a:spcPct val="0"/>
              </a:spcAft>
            </a:pPr>
            <a:r>
              <a:rPr lang="es-MX" sz="2000" b="1" dirty="0" smtClean="0">
                <a:solidFill>
                  <a:srgbClr val="C00000"/>
                </a:solidFill>
                <a:effectLst>
                  <a:outerShdw blurRad="38100" dist="38100" dir="2700000" algn="tl">
                    <a:srgbClr val="000000">
                      <a:alpha val="43137"/>
                    </a:srgbClr>
                  </a:outerShdw>
                </a:effectLst>
                <a:latin typeface="Soberana Titular" panose="02000000000000000000" pitchFamily="50" charset="0"/>
                <a:ea typeface="ＭＳ Ｐゴシック" panose="020B0600070205080204" pitchFamily="34" charset="-128"/>
              </a:rPr>
              <a:t>Seguridad del Paciente</a:t>
            </a:r>
          </a:p>
        </p:txBody>
      </p:sp>
      <p:grpSp>
        <p:nvGrpSpPr>
          <p:cNvPr id="8" name="Group 1"/>
          <p:cNvGrpSpPr/>
          <p:nvPr/>
        </p:nvGrpSpPr>
        <p:grpSpPr>
          <a:xfrm>
            <a:off x="701918" y="1375388"/>
            <a:ext cx="7629617" cy="3291034"/>
            <a:chOff x="12515" y="2387600"/>
            <a:chExt cx="8102785" cy="3845975"/>
          </a:xfrm>
        </p:grpSpPr>
        <p:pic>
          <p:nvPicPr>
            <p:cNvPr id="9" name="Marcador de contenido 3"/>
            <p:cNvPicPr>
              <a:picLocks noChangeAspect="1"/>
            </p:cNvPicPr>
            <p:nvPr/>
          </p:nvPicPr>
          <p:blipFill rotWithShape="1">
            <a:blip r:embed="rId3"/>
            <a:srcRect l="23042" t="18423" r="23708"/>
            <a:stretch/>
          </p:blipFill>
          <p:spPr>
            <a:xfrm>
              <a:off x="1616819" y="2387600"/>
              <a:ext cx="4776320" cy="3845975"/>
            </a:xfrm>
            <a:prstGeom prst="rect">
              <a:avLst/>
            </a:prstGeom>
          </p:spPr>
        </p:pic>
        <p:sp>
          <p:nvSpPr>
            <p:cNvPr id="10" name="CuadroTexto 7"/>
            <p:cNvSpPr txBox="1"/>
            <p:nvPr/>
          </p:nvSpPr>
          <p:spPr>
            <a:xfrm>
              <a:off x="12515" y="2679300"/>
              <a:ext cx="2085371" cy="863219"/>
            </a:xfrm>
            <a:prstGeom prst="rect">
              <a:avLst/>
            </a:prstGeom>
            <a:solidFill>
              <a:srgbClr val="7F7F7F">
                <a:alpha val="40000"/>
              </a:srgbClr>
            </a:solidFill>
          </p:spPr>
          <p:txBody>
            <a:bodyPr wrap="square" rtlCol="0">
              <a:spAutoFit/>
            </a:bodyPr>
            <a:lstStyle/>
            <a:p>
              <a:pPr algn="r"/>
              <a:r>
                <a:rPr lang="es-MX" sz="1400" b="1" dirty="0">
                  <a:effectLst>
                    <a:outerShdw blurRad="38100" dist="38100" dir="2700000" algn="tl">
                      <a:srgbClr val="000000">
                        <a:alpha val="43137"/>
                      </a:srgbClr>
                    </a:outerShdw>
                  </a:effectLst>
                </a:rPr>
                <a:t>Identificar Correctamente a los Pacientes</a:t>
              </a:r>
            </a:p>
          </p:txBody>
        </p:sp>
        <p:sp>
          <p:nvSpPr>
            <p:cNvPr id="11" name="CuadroTexto 8"/>
            <p:cNvSpPr txBox="1"/>
            <p:nvPr/>
          </p:nvSpPr>
          <p:spPr>
            <a:xfrm>
              <a:off x="12515" y="3951482"/>
              <a:ext cx="2079810" cy="611446"/>
            </a:xfrm>
            <a:prstGeom prst="rect">
              <a:avLst/>
            </a:prstGeom>
            <a:solidFill>
              <a:srgbClr val="7F7F7F">
                <a:alpha val="40000"/>
              </a:srgbClr>
            </a:solidFill>
          </p:spPr>
          <p:txBody>
            <a:bodyPr wrap="square" rtlCol="0">
              <a:spAutoFit/>
            </a:bodyPr>
            <a:lstStyle/>
            <a:p>
              <a:pPr algn="r"/>
              <a:r>
                <a:rPr lang="es-MX" sz="1400" b="1" dirty="0">
                  <a:effectLst>
                    <a:outerShdw blurRad="38100" dist="38100" dir="2700000" algn="tl">
                      <a:srgbClr val="000000">
                        <a:alpha val="43137"/>
                      </a:srgbClr>
                    </a:outerShdw>
                  </a:effectLst>
                </a:rPr>
                <a:t>Mejorar la Comunicación Efectiva</a:t>
              </a:r>
            </a:p>
          </p:txBody>
        </p:sp>
        <p:sp>
          <p:nvSpPr>
            <p:cNvPr id="12" name="CuadroTexto 9"/>
            <p:cNvSpPr txBox="1"/>
            <p:nvPr/>
          </p:nvSpPr>
          <p:spPr>
            <a:xfrm>
              <a:off x="12515" y="5162549"/>
              <a:ext cx="2079810" cy="863219"/>
            </a:xfrm>
            <a:prstGeom prst="rect">
              <a:avLst/>
            </a:prstGeom>
            <a:solidFill>
              <a:srgbClr val="7F7F7F">
                <a:alpha val="40000"/>
              </a:srgbClr>
            </a:solidFill>
          </p:spPr>
          <p:txBody>
            <a:bodyPr wrap="square" rtlCol="0">
              <a:spAutoFit/>
            </a:bodyPr>
            <a:lstStyle/>
            <a:p>
              <a:pPr algn="r"/>
              <a:r>
                <a:rPr lang="es-MX" sz="1400" b="1" dirty="0">
                  <a:effectLst>
                    <a:outerShdw blurRad="38100" dist="38100" dir="2700000" algn="tl">
                      <a:srgbClr val="000000">
                        <a:alpha val="43137"/>
                      </a:srgbClr>
                    </a:outerShdw>
                  </a:effectLst>
                </a:rPr>
                <a:t>Mejorar la Seguridad de los Medicamentos de Alto Riesgo</a:t>
              </a:r>
            </a:p>
          </p:txBody>
        </p:sp>
        <p:sp>
          <p:nvSpPr>
            <p:cNvPr id="13" name="CuadroTexto 10"/>
            <p:cNvSpPr txBox="1"/>
            <p:nvPr/>
          </p:nvSpPr>
          <p:spPr>
            <a:xfrm>
              <a:off x="5930769" y="2773045"/>
              <a:ext cx="2066673" cy="611446"/>
            </a:xfrm>
            <a:prstGeom prst="rect">
              <a:avLst/>
            </a:prstGeom>
            <a:solidFill>
              <a:srgbClr val="7F7F7F">
                <a:alpha val="40000"/>
              </a:srgbClr>
            </a:solidFill>
          </p:spPr>
          <p:txBody>
            <a:bodyPr wrap="square" rtlCol="0">
              <a:spAutoFit/>
            </a:bodyPr>
            <a:lstStyle/>
            <a:p>
              <a:pPr algn="r"/>
              <a:r>
                <a:rPr lang="es-MX" sz="1400" b="1" dirty="0">
                  <a:effectLst>
                    <a:outerShdw blurRad="38100" dist="38100" dir="2700000" algn="tl">
                      <a:srgbClr val="000000">
                        <a:alpha val="43137"/>
                      </a:srgbClr>
                    </a:outerShdw>
                  </a:effectLst>
                </a:rPr>
                <a:t>Procedimientos</a:t>
              </a:r>
            </a:p>
            <a:p>
              <a:pPr algn="r"/>
              <a:r>
                <a:rPr lang="es-MX" sz="1400" b="1" dirty="0">
                  <a:effectLst>
                    <a:outerShdw blurRad="38100" dist="38100" dir="2700000" algn="tl">
                      <a:srgbClr val="000000">
                        <a:alpha val="43137"/>
                      </a:srgbClr>
                    </a:outerShdw>
                  </a:effectLst>
                </a:rPr>
                <a:t> Correctos</a:t>
              </a:r>
            </a:p>
          </p:txBody>
        </p:sp>
        <p:sp>
          <p:nvSpPr>
            <p:cNvPr id="14" name="CuadroTexto 11"/>
            <p:cNvSpPr txBox="1"/>
            <p:nvPr/>
          </p:nvSpPr>
          <p:spPr>
            <a:xfrm>
              <a:off x="5930769" y="3928610"/>
              <a:ext cx="2184530" cy="863219"/>
            </a:xfrm>
            <a:prstGeom prst="rect">
              <a:avLst/>
            </a:prstGeom>
            <a:solidFill>
              <a:srgbClr val="7F7F7F">
                <a:alpha val="40000"/>
              </a:srgbClr>
            </a:solidFill>
          </p:spPr>
          <p:txBody>
            <a:bodyPr wrap="square" rtlCol="0">
              <a:spAutoFit/>
            </a:bodyPr>
            <a:lstStyle/>
            <a:p>
              <a:pPr algn="r"/>
              <a:r>
                <a:rPr lang="es-MX" sz="1400" b="1" dirty="0">
                  <a:effectLst>
                    <a:outerShdw blurRad="38100" dist="38100" dir="2700000" algn="tl">
                      <a:srgbClr val="000000">
                        <a:alpha val="43137"/>
                      </a:srgbClr>
                    </a:outerShdw>
                  </a:effectLst>
                </a:rPr>
                <a:t>Reducir el Riesgo de Infecciones Asociadas a la Atención Sanitaria</a:t>
              </a:r>
            </a:p>
          </p:txBody>
        </p:sp>
        <p:sp>
          <p:nvSpPr>
            <p:cNvPr id="15" name="CuadroTexto 12"/>
            <p:cNvSpPr txBox="1"/>
            <p:nvPr/>
          </p:nvSpPr>
          <p:spPr>
            <a:xfrm>
              <a:off x="5912072" y="5165032"/>
              <a:ext cx="2203228" cy="863219"/>
            </a:xfrm>
            <a:prstGeom prst="rect">
              <a:avLst/>
            </a:prstGeom>
            <a:solidFill>
              <a:srgbClr val="7F7F7F">
                <a:alpha val="40000"/>
              </a:srgbClr>
            </a:solidFill>
          </p:spPr>
          <p:txBody>
            <a:bodyPr wrap="square" rtlCol="0">
              <a:spAutoFit/>
            </a:bodyPr>
            <a:lstStyle/>
            <a:p>
              <a:pPr algn="r"/>
              <a:r>
                <a:rPr lang="es-MX" sz="1400" b="1" dirty="0">
                  <a:effectLst>
                    <a:outerShdw blurRad="38100" dist="38100" dir="2700000" algn="tl">
                      <a:srgbClr val="000000">
                        <a:alpha val="43137"/>
                      </a:srgbClr>
                    </a:outerShdw>
                  </a:effectLst>
                </a:rPr>
                <a:t>Reducir el Riesgo de Daño al Paciente por Causa de Caídas</a:t>
              </a:r>
            </a:p>
          </p:txBody>
        </p:sp>
      </p:grpSp>
      <p:grpSp>
        <p:nvGrpSpPr>
          <p:cNvPr id="32" name="Grupo 31"/>
          <p:cNvGrpSpPr/>
          <p:nvPr/>
        </p:nvGrpSpPr>
        <p:grpSpPr>
          <a:xfrm>
            <a:off x="706635" y="4866319"/>
            <a:ext cx="7652307" cy="1834937"/>
            <a:chOff x="706635" y="4109397"/>
            <a:chExt cx="7652307" cy="1834937"/>
          </a:xfrm>
        </p:grpSpPr>
        <p:graphicFrame>
          <p:nvGraphicFramePr>
            <p:cNvPr id="26" name="Gráfico 16"/>
            <p:cNvGraphicFramePr>
              <a:graphicFrameLocks/>
            </p:cNvGraphicFramePr>
            <p:nvPr>
              <p:extLst/>
            </p:nvPr>
          </p:nvGraphicFramePr>
          <p:xfrm>
            <a:off x="3206095" y="4496040"/>
            <a:ext cx="1235048" cy="1086518"/>
          </p:xfrm>
          <a:graphic>
            <a:graphicData uri="http://schemas.openxmlformats.org/drawingml/2006/chart">
              <c:chart xmlns:c="http://schemas.openxmlformats.org/drawingml/2006/chart" xmlns:r="http://schemas.openxmlformats.org/officeDocument/2006/relationships" r:id="rId4"/>
            </a:graphicData>
          </a:graphic>
        </p:graphicFrame>
        <p:sp>
          <p:nvSpPr>
            <p:cNvPr id="28" name="CuadroTexto 27"/>
            <p:cNvSpPr txBox="1"/>
            <p:nvPr/>
          </p:nvSpPr>
          <p:spPr>
            <a:xfrm>
              <a:off x="2283658" y="4159230"/>
              <a:ext cx="1159810" cy="1785104"/>
            </a:xfrm>
            <a:prstGeom prst="rect">
              <a:avLst/>
            </a:prstGeom>
            <a:noFill/>
            <a:ln>
              <a:noFill/>
            </a:ln>
          </p:spPr>
          <p:txBody>
            <a:bodyPr wrap="square" rtlCol="0">
              <a:spAutoFit/>
            </a:bodyPr>
            <a:lstStyle/>
            <a:p>
              <a:r>
                <a:rPr lang="es-MX" sz="11000" dirty="0">
                  <a:solidFill>
                    <a:schemeClr val="bg1">
                      <a:lumMod val="95000"/>
                    </a:schemeClr>
                  </a:solidFill>
                  <a:effectLst>
                    <a:outerShdw blurRad="76200" dist="38100" dir="13200000" sx="104000" sy="104000" algn="t" rotWithShape="0">
                      <a:prstClr val="black">
                        <a:alpha val="50000"/>
                      </a:prstClr>
                    </a:outerShdw>
                  </a:effectLst>
                  <a:latin typeface="Soberana Sans Ultra" panose="02000000000000000000" pitchFamily="50" charset="0"/>
                </a:rPr>
                <a:t>7</a:t>
              </a:r>
            </a:p>
          </p:txBody>
        </p:sp>
        <p:sp>
          <p:nvSpPr>
            <p:cNvPr id="27" name="CuadroTexto 13"/>
            <p:cNvSpPr txBox="1"/>
            <p:nvPr/>
          </p:nvSpPr>
          <p:spPr>
            <a:xfrm>
              <a:off x="706635" y="4694325"/>
              <a:ext cx="1953641" cy="738664"/>
            </a:xfrm>
            <a:prstGeom prst="rect">
              <a:avLst/>
            </a:prstGeom>
            <a:solidFill>
              <a:srgbClr val="7F7F7F">
                <a:alpha val="40000"/>
              </a:srgbClr>
            </a:solidFill>
          </p:spPr>
          <p:txBody>
            <a:bodyPr wrap="square" rtlCol="0">
              <a:spAutoFit/>
            </a:bodyPr>
            <a:lstStyle/>
            <a:p>
              <a:pPr algn="r"/>
              <a:r>
                <a:rPr lang="es-MX" sz="1400" b="1" dirty="0">
                  <a:effectLst>
                    <a:outerShdw blurRad="38100" dist="38100" dir="2700000" algn="tl">
                      <a:srgbClr val="000000">
                        <a:alpha val="43137"/>
                      </a:srgbClr>
                    </a:outerShdw>
                  </a:effectLst>
                </a:rPr>
                <a:t>Registro de Cuasifallas, Eventos Adversos y Eventos Centinela</a:t>
              </a:r>
            </a:p>
          </p:txBody>
        </p:sp>
        <p:pic>
          <p:nvPicPr>
            <p:cNvPr id="30" name="Imagen 20"/>
            <p:cNvPicPr>
              <a:picLocks noChangeAspect="1"/>
            </p:cNvPicPr>
            <p:nvPr/>
          </p:nvPicPr>
          <p:blipFill>
            <a:blip r:embed="rId5"/>
            <a:stretch>
              <a:fillRect/>
            </a:stretch>
          </p:blipFill>
          <p:spPr>
            <a:xfrm>
              <a:off x="4520167" y="4509173"/>
              <a:ext cx="1230393" cy="1073385"/>
            </a:xfrm>
            <a:prstGeom prst="rect">
              <a:avLst/>
            </a:prstGeom>
          </p:spPr>
        </p:pic>
        <p:sp>
          <p:nvSpPr>
            <p:cNvPr id="31" name="CuadroTexto 15"/>
            <p:cNvSpPr txBox="1"/>
            <p:nvPr/>
          </p:nvSpPr>
          <p:spPr>
            <a:xfrm>
              <a:off x="5473774" y="4109397"/>
              <a:ext cx="1492585" cy="1785104"/>
            </a:xfrm>
            <a:prstGeom prst="rect">
              <a:avLst/>
            </a:prstGeom>
            <a:noFill/>
            <a:ln>
              <a:noFill/>
            </a:ln>
          </p:spPr>
          <p:txBody>
            <a:bodyPr wrap="square" rtlCol="0">
              <a:spAutoFit/>
            </a:bodyPr>
            <a:lstStyle/>
            <a:p>
              <a:r>
                <a:rPr lang="es-MX" sz="11000" dirty="0">
                  <a:solidFill>
                    <a:schemeClr val="bg1">
                      <a:lumMod val="95000"/>
                    </a:schemeClr>
                  </a:solidFill>
                  <a:effectLst>
                    <a:outerShdw blurRad="76200" dist="38100" dir="13200000" sx="104000" sy="104000" algn="t" rotWithShape="0">
                      <a:prstClr val="black">
                        <a:alpha val="50000"/>
                      </a:prstClr>
                    </a:outerShdw>
                  </a:effectLst>
                  <a:latin typeface="Soberana Sans Ultra" panose="02000000000000000000" pitchFamily="50" charset="0"/>
                </a:rPr>
                <a:t>8</a:t>
              </a:r>
            </a:p>
          </p:txBody>
        </p:sp>
        <p:sp>
          <p:nvSpPr>
            <p:cNvPr id="29" name="CuadroTexto 14"/>
            <p:cNvSpPr txBox="1"/>
            <p:nvPr/>
          </p:nvSpPr>
          <p:spPr>
            <a:xfrm>
              <a:off x="6256965" y="4767649"/>
              <a:ext cx="2101977" cy="523220"/>
            </a:xfrm>
            <a:prstGeom prst="rect">
              <a:avLst/>
            </a:prstGeom>
            <a:solidFill>
              <a:srgbClr val="7F7F7F">
                <a:alpha val="40000"/>
              </a:srgbClr>
            </a:solidFill>
          </p:spPr>
          <p:txBody>
            <a:bodyPr wrap="square" rtlCol="0">
              <a:spAutoFit/>
            </a:bodyPr>
            <a:lstStyle/>
            <a:p>
              <a:pPr algn="r"/>
              <a:r>
                <a:rPr lang="es-MX" sz="1400" b="1" dirty="0">
                  <a:effectLst>
                    <a:outerShdw blurRad="38100" dist="38100" dir="2700000" algn="tl">
                      <a:srgbClr val="000000">
                        <a:alpha val="43137"/>
                      </a:srgbClr>
                    </a:outerShdw>
                  </a:effectLst>
                </a:rPr>
                <a:t>Medición de la Cultura de Seguridad del Paciente</a:t>
              </a:r>
            </a:p>
          </p:txBody>
        </p:sp>
      </p:grpSp>
      <p:cxnSp>
        <p:nvCxnSpPr>
          <p:cNvPr id="21" name="Conector recto 20"/>
          <p:cNvCxnSpPr/>
          <p:nvPr/>
        </p:nvCxnSpPr>
        <p:spPr>
          <a:xfrm>
            <a:off x="283553" y="1280376"/>
            <a:ext cx="2271266"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3503924" y="1280376"/>
            <a:ext cx="55983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Imagen 22"/>
          <p:cNvPicPr>
            <a:picLocks noChangeAspect="1"/>
          </p:cNvPicPr>
          <p:nvPr/>
        </p:nvPicPr>
        <p:blipFill>
          <a:blip r:embed="rId6"/>
          <a:stretch>
            <a:fillRect/>
          </a:stretch>
        </p:blipFill>
        <p:spPr>
          <a:xfrm>
            <a:off x="6482251" y="139805"/>
            <a:ext cx="2661749" cy="916230"/>
          </a:xfrm>
          <a:prstGeom prst="rect">
            <a:avLst/>
          </a:prstGeom>
        </p:spPr>
      </p:pic>
    </p:spTree>
    <p:extLst>
      <p:ext uri="{BB962C8B-B14F-4D97-AF65-F5344CB8AC3E}">
        <p14:creationId xmlns:p14="http://schemas.microsoft.com/office/powerpoint/2010/main" val="960512272"/>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95"/>
          <p:cNvGrpSpPr>
            <a:grpSpLocks/>
          </p:cNvGrpSpPr>
          <p:nvPr/>
        </p:nvGrpSpPr>
        <p:grpSpPr bwMode="auto">
          <a:xfrm>
            <a:off x="172299" y="1360806"/>
            <a:ext cx="8799162" cy="5131152"/>
            <a:chOff x="-1" y="1283855"/>
            <a:chExt cx="9144001" cy="5579246"/>
          </a:xfrm>
        </p:grpSpPr>
        <p:cxnSp>
          <p:nvCxnSpPr>
            <p:cNvPr id="14" name="Conector recto 13"/>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CuadroTexto 7"/>
          <p:cNvSpPr txBox="1"/>
          <p:nvPr/>
        </p:nvSpPr>
        <p:spPr>
          <a:xfrm>
            <a:off x="-410468" y="2356085"/>
            <a:ext cx="5140397" cy="461665"/>
          </a:xfrm>
          <a:prstGeom prst="rect">
            <a:avLst/>
          </a:prstGeom>
          <a:noFill/>
        </p:spPr>
        <p:txBody>
          <a:bodyPr wrap="square" rtlCol="0">
            <a:spAutoFit/>
          </a:bodyPr>
          <a:lstStyle/>
          <a:p>
            <a:pPr algn="ctr"/>
            <a:r>
              <a:rPr lang="es-MX" sz="2400" b="1" dirty="0" smtClean="0">
                <a:solidFill>
                  <a:srgbClr val="008000"/>
                </a:solidFill>
                <a:cs typeface="Arial Black"/>
              </a:rPr>
              <a:t>CERTIFICADOS VIGENTES</a:t>
            </a:r>
            <a:endParaRPr lang="es-MX" sz="2000" b="1" dirty="0">
              <a:solidFill>
                <a:srgbClr val="008000"/>
              </a:solidFill>
              <a:cs typeface="Arial Black"/>
            </a:endParaRPr>
          </a:p>
        </p:txBody>
      </p:sp>
      <p:graphicFrame>
        <p:nvGraphicFramePr>
          <p:cNvPr id="9" name="Tabla 8"/>
          <p:cNvGraphicFramePr>
            <a:graphicFrameLocks noGrp="1"/>
          </p:cNvGraphicFramePr>
          <p:nvPr>
            <p:extLst/>
          </p:nvPr>
        </p:nvGraphicFramePr>
        <p:xfrm>
          <a:off x="251520" y="3068959"/>
          <a:ext cx="3816424" cy="2750168"/>
        </p:xfrm>
        <a:graphic>
          <a:graphicData uri="http://schemas.openxmlformats.org/drawingml/2006/table">
            <a:tbl>
              <a:tblPr firstRow="1" bandRow="1">
                <a:tableStyleId>{5940675A-B579-460E-94D1-54222C63F5DA}</a:tableStyleId>
              </a:tblPr>
              <a:tblGrid>
                <a:gridCol w="2782946">
                  <a:extLst>
                    <a:ext uri="{9D8B030D-6E8A-4147-A177-3AD203B41FA5}">
                      <a16:colId xmlns:a16="http://schemas.microsoft.com/office/drawing/2014/main" val="20000"/>
                    </a:ext>
                  </a:extLst>
                </a:gridCol>
                <a:gridCol w="1033478">
                  <a:extLst>
                    <a:ext uri="{9D8B030D-6E8A-4147-A177-3AD203B41FA5}">
                      <a16:colId xmlns:a16="http://schemas.microsoft.com/office/drawing/2014/main" val="20001"/>
                    </a:ext>
                  </a:extLst>
                </a:gridCol>
              </a:tblGrid>
              <a:tr h="395588">
                <a:tc>
                  <a:txBody>
                    <a:bodyPr/>
                    <a:lstStyle/>
                    <a:p>
                      <a:pPr algn="ctr"/>
                      <a:r>
                        <a:rPr lang="es-MX" sz="1800" b="1" kern="1200" dirty="0" smtClean="0">
                          <a:solidFill>
                            <a:schemeClr val="bg1"/>
                          </a:solidFill>
                          <a:latin typeface="+mn-lt"/>
                          <a:ea typeface="+mn-ea"/>
                          <a:cs typeface="Arial Black"/>
                        </a:rPr>
                        <a:t>Tipo</a:t>
                      </a:r>
                      <a:r>
                        <a:rPr lang="es-MX" sz="1800" b="1" kern="1200" baseline="0" dirty="0" smtClean="0">
                          <a:solidFill>
                            <a:schemeClr val="bg1"/>
                          </a:solidFill>
                          <a:latin typeface="+mn-lt"/>
                          <a:ea typeface="+mn-ea"/>
                          <a:cs typeface="Arial Black"/>
                        </a:rPr>
                        <a:t> de Establecimiento</a:t>
                      </a:r>
                      <a:endParaRPr lang="es-MX" sz="1800" b="1" kern="1200" dirty="0">
                        <a:solidFill>
                          <a:schemeClr val="bg1"/>
                        </a:solidFill>
                        <a:latin typeface="+mn-lt"/>
                        <a:ea typeface="+mn-ea"/>
                        <a:cs typeface="Arial Black"/>
                      </a:endParaRPr>
                    </a:p>
                  </a:txBody>
                  <a:tcPr marL="68580" marR="68580" marT="34290" marB="34290" anchor="ctr">
                    <a:solidFill>
                      <a:srgbClr val="008000"/>
                    </a:solidFill>
                  </a:tcPr>
                </a:tc>
                <a:tc>
                  <a:txBody>
                    <a:bodyPr/>
                    <a:lstStyle/>
                    <a:p>
                      <a:pPr algn="ctr"/>
                      <a:r>
                        <a:rPr lang="es-MX" sz="1800" b="1" dirty="0" smtClean="0">
                          <a:solidFill>
                            <a:schemeClr val="bg1"/>
                          </a:solidFill>
                          <a:latin typeface="+mn-lt"/>
                        </a:rPr>
                        <a:t>Cantidad</a:t>
                      </a:r>
                      <a:endParaRPr lang="es-MX" sz="1800" b="1" dirty="0">
                        <a:solidFill>
                          <a:schemeClr val="bg1"/>
                        </a:solidFill>
                        <a:latin typeface="+mn-lt"/>
                      </a:endParaRPr>
                    </a:p>
                  </a:txBody>
                  <a:tcPr marL="68580" marR="68580" marT="34290" marB="34290" anchor="ctr">
                    <a:solidFill>
                      <a:srgbClr val="008000"/>
                    </a:solidFill>
                  </a:tcPr>
                </a:tc>
                <a:extLst>
                  <a:ext uri="{0D108BD9-81ED-4DB2-BD59-A6C34878D82A}">
                    <a16:rowId xmlns:a16="http://schemas.microsoft.com/office/drawing/2014/main" val="10000"/>
                  </a:ext>
                </a:extLst>
              </a:tr>
              <a:tr h="325507">
                <a:tc>
                  <a:txBody>
                    <a:bodyPr/>
                    <a:lstStyle/>
                    <a:p>
                      <a:r>
                        <a:rPr lang="es-MX" sz="1600" b="1" kern="1200" dirty="0" smtClean="0">
                          <a:solidFill>
                            <a:schemeClr val="tx1">
                              <a:lumMod val="65000"/>
                              <a:lumOff val="35000"/>
                            </a:schemeClr>
                          </a:solidFill>
                          <a:latin typeface="+mn-lt"/>
                          <a:ea typeface="+mn-ea"/>
                          <a:cs typeface="Arial Black"/>
                        </a:rPr>
                        <a:t>Hospitales</a:t>
                      </a:r>
                      <a:endParaRPr lang="es-MX" sz="1600" b="1" kern="1200" dirty="0">
                        <a:solidFill>
                          <a:schemeClr val="tx1">
                            <a:lumMod val="65000"/>
                            <a:lumOff val="35000"/>
                          </a:schemeClr>
                        </a:solidFill>
                        <a:latin typeface="+mn-lt"/>
                        <a:ea typeface="+mn-ea"/>
                        <a:cs typeface="Arial Black"/>
                      </a:endParaRPr>
                    </a:p>
                  </a:txBody>
                  <a:tcPr marL="68580" marR="68580" marT="34290" marB="34290"/>
                </a:tc>
                <a:tc>
                  <a:txBody>
                    <a:bodyPr/>
                    <a:lstStyle/>
                    <a:p>
                      <a:pPr algn="ctr"/>
                      <a:r>
                        <a:rPr lang="es-MX" sz="2000" b="1" dirty="0" smtClean="0">
                          <a:solidFill>
                            <a:srgbClr val="008000"/>
                          </a:solidFill>
                          <a:latin typeface="+mn-lt"/>
                        </a:rPr>
                        <a:t>121</a:t>
                      </a:r>
                      <a:endParaRPr lang="es-MX" sz="2000" b="1" dirty="0">
                        <a:solidFill>
                          <a:srgbClr val="008000"/>
                        </a:solidFill>
                        <a:latin typeface="+mn-lt"/>
                      </a:endParaRPr>
                    </a:p>
                  </a:txBody>
                  <a:tcPr marL="68580" marR="68580" marT="34290" marB="34290">
                    <a:noFill/>
                  </a:tcPr>
                </a:tc>
                <a:extLst>
                  <a:ext uri="{0D108BD9-81ED-4DB2-BD59-A6C34878D82A}">
                    <a16:rowId xmlns:a16="http://schemas.microsoft.com/office/drawing/2014/main" val="10001"/>
                  </a:ext>
                </a:extLst>
              </a:tr>
              <a:tr h="697514">
                <a:tc>
                  <a:txBody>
                    <a:bodyPr/>
                    <a:lstStyle/>
                    <a:p>
                      <a:pPr marL="0" algn="l" defTabSz="1219170" rtl="0" eaLnBrk="1" latinLnBrk="0" hangingPunct="1"/>
                      <a:r>
                        <a:rPr lang="es-MX" sz="1600" b="1" kern="1200" dirty="0" smtClean="0">
                          <a:solidFill>
                            <a:schemeClr val="tx1">
                              <a:lumMod val="65000"/>
                              <a:lumOff val="35000"/>
                            </a:schemeClr>
                          </a:solidFill>
                          <a:latin typeface="+mn-lt"/>
                          <a:ea typeface="+mn-ea"/>
                          <a:cs typeface="Arial Black"/>
                        </a:rPr>
                        <a:t>Clínicas</a:t>
                      </a:r>
                      <a:r>
                        <a:rPr lang="es-MX" sz="1600" b="1" kern="1200" baseline="0" dirty="0" smtClean="0">
                          <a:solidFill>
                            <a:schemeClr val="tx1">
                              <a:lumMod val="65000"/>
                              <a:lumOff val="35000"/>
                            </a:schemeClr>
                          </a:solidFill>
                          <a:latin typeface="+mn-lt"/>
                          <a:ea typeface="+mn-ea"/>
                          <a:cs typeface="Arial Black"/>
                        </a:rPr>
                        <a:t> de Atención Primaria y Consulta de Especialidades (CAPCE)</a:t>
                      </a:r>
                      <a:endParaRPr lang="es-MX" sz="1600" b="1" kern="1200" dirty="0">
                        <a:solidFill>
                          <a:schemeClr val="tx1">
                            <a:lumMod val="65000"/>
                            <a:lumOff val="35000"/>
                          </a:schemeClr>
                        </a:solidFill>
                        <a:latin typeface="+mn-lt"/>
                        <a:ea typeface="+mn-ea"/>
                        <a:cs typeface="Arial Black"/>
                      </a:endParaRPr>
                    </a:p>
                  </a:txBody>
                  <a:tcPr marL="68580" marR="68580" marT="34290" marB="34290"/>
                </a:tc>
                <a:tc>
                  <a:txBody>
                    <a:bodyPr/>
                    <a:lstStyle/>
                    <a:p>
                      <a:pPr algn="ctr"/>
                      <a:r>
                        <a:rPr lang="es-MX" sz="2000" b="1" dirty="0" smtClean="0">
                          <a:solidFill>
                            <a:srgbClr val="008000"/>
                          </a:solidFill>
                          <a:latin typeface="+mn-lt"/>
                        </a:rPr>
                        <a:t>47</a:t>
                      </a:r>
                      <a:endParaRPr lang="es-MX" sz="2000" b="1" dirty="0">
                        <a:solidFill>
                          <a:srgbClr val="008000"/>
                        </a:solidFill>
                        <a:latin typeface="+mn-lt"/>
                      </a:endParaRPr>
                    </a:p>
                  </a:txBody>
                  <a:tcPr marL="68580" marR="68580" marT="34290" marB="34290">
                    <a:noFill/>
                  </a:tcPr>
                </a:tc>
                <a:extLst>
                  <a:ext uri="{0D108BD9-81ED-4DB2-BD59-A6C34878D82A}">
                    <a16:rowId xmlns:a16="http://schemas.microsoft.com/office/drawing/2014/main" val="10002"/>
                  </a:ext>
                </a:extLst>
              </a:tr>
              <a:tr h="325507">
                <a:tc>
                  <a:txBody>
                    <a:bodyPr/>
                    <a:lstStyle/>
                    <a:p>
                      <a:pPr marL="0" algn="l" defTabSz="1219170" rtl="0" eaLnBrk="1" latinLnBrk="0" hangingPunct="1"/>
                      <a:r>
                        <a:rPr lang="es-MX" sz="1600" b="1" kern="1200" dirty="0" smtClean="0">
                          <a:solidFill>
                            <a:schemeClr val="tx1">
                              <a:lumMod val="65000"/>
                              <a:lumOff val="35000"/>
                            </a:schemeClr>
                          </a:solidFill>
                          <a:latin typeface="+mn-lt"/>
                          <a:ea typeface="+mn-ea"/>
                          <a:cs typeface="Arial Black"/>
                        </a:rPr>
                        <a:t>Hemodiálisis</a:t>
                      </a:r>
                      <a:endParaRPr lang="es-MX" sz="1600" b="1" kern="1200" dirty="0">
                        <a:solidFill>
                          <a:schemeClr val="tx1">
                            <a:lumMod val="65000"/>
                            <a:lumOff val="35000"/>
                          </a:schemeClr>
                        </a:solidFill>
                        <a:latin typeface="+mn-lt"/>
                        <a:ea typeface="+mn-ea"/>
                        <a:cs typeface="Arial Black"/>
                      </a:endParaRPr>
                    </a:p>
                  </a:txBody>
                  <a:tcPr marL="68580" marR="68580" marT="34290" marB="34290"/>
                </a:tc>
                <a:tc>
                  <a:txBody>
                    <a:bodyPr/>
                    <a:lstStyle/>
                    <a:p>
                      <a:pPr algn="ctr"/>
                      <a:r>
                        <a:rPr lang="es-MX" sz="2000" b="1" dirty="0" smtClean="0">
                          <a:solidFill>
                            <a:srgbClr val="008000"/>
                          </a:solidFill>
                          <a:latin typeface="+mn-lt"/>
                        </a:rPr>
                        <a:t>15</a:t>
                      </a:r>
                      <a:endParaRPr lang="es-MX" sz="2000" b="1" dirty="0">
                        <a:solidFill>
                          <a:srgbClr val="008000"/>
                        </a:solidFill>
                        <a:latin typeface="+mn-lt"/>
                      </a:endParaRPr>
                    </a:p>
                  </a:txBody>
                  <a:tcPr marL="68580" marR="68580" marT="34290" marB="34290">
                    <a:noFill/>
                  </a:tcPr>
                </a:tc>
                <a:extLst>
                  <a:ext uri="{0D108BD9-81ED-4DB2-BD59-A6C34878D82A}">
                    <a16:rowId xmlns:a16="http://schemas.microsoft.com/office/drawing/2014/main" val="10003"/>
                  </a:ext>
                </a:extLst>
              </a:tr>
              <a:tr h="325507">
                <a:tc>
                  <a:txBody>
                    <a:bodyPr/>
                    <a:lstStyle/>
                    <a:p>
                      <a:pPr marL="0" algn="l" defTabSz="1219170" rtl="0" eaLnBrk="1" latinLnBrk="0" hangingPunct="1"/>
                      <a:r>
                        <a:rPr lang="es-MX" sz="1600" b="1" kern="1200" dirty="0" smtClean="0">
                          <a:solidFill>
                            <a:schemeClr val="tx1">
                              <a:lumMod val="65000"/>
                              <a:lumOff val="35000"/>
                            </a:schemeClr>
                          </a:solidFill>
                          <a:latin typeface="+mn-lt"/>
                          <a:ea typeface="+mn-ea"/>
                          <a:cs typeface="Arial Black"/>
                        </a:rPr>
                        <a:t>Rehabilitación</a:t>
                      </a:r>
                      <a:endParaRPr lang="es-MX" sz="1600" b="1" kern="1200" dirty="0">
                        <a:solidFill>
                          <a:schemeClr val="tx1">
                            <a:lumMod val="65000"/>
                            <a:lumOff val="35000"/>
                          </a:schemeClr>
                        </a:solidFill>
                        <a:latin typeface="+mn-lt"/>
                        <a:ea typeface="+mn-ea"/>
                        <a:cs typeface="Arial Black"/>
                      </a:endParaRPr>
                    </a:p>
                  </a:txBody>
                  <a:tcPr marL="68580" marR="68580" marT="34290" marB="34290"/>
                </a:tc>
                <a:tc>
                  <a:txBody>
                    <a:bodyPr/>
                    <a:lstStyle/>
                    <a:p>
                      <a:pPr algn="ctr"/>
                      <a:r>
                        <a:rPr lang="es-MX" sz="2000" b="1" dirty="0" smtClean="0">
                          <a:solidFill>
                            <a:srgbClr val="008000"/>
                          </a:solidFill>
                          <a:latin typeface="+mn-lt"/>
                        </a:rPr>
                        <a:t>24</a:t>
                      </a:r>
                      <a:endParaRPr lang="es-MX" sz="2000" b="1" dirty="0">
                        <a:solidFill>
                          <a:srgbClr val="008000"/>
                        </a:solidFill>
                        <a:latin typeface="+mn-lt"/>
                      </a:endParaRPr>
                    </a:p>
                  </a:txBody>
                  <a:tcPr marL="68580" marR="68580" marT="34290" marB="34290">
                    <a:noFill/>
                  </a:tcPr>
                </a:tc>
                <a:extLst>
                  <a:ext uri="{0D108BD9-81ED-4DB2-BD59-A6C34878D82A}">
                    <a16:rowId xmlns:a16="http://schemas.microsoft.com/office/drawing/2014/main" val="2917192661"/>
                  </a:ext>
                </a:extLst>
              </a:tr>
              <a:tr h="378651">
                <a:tc>
                  <a:txBody>
                    <a:bodyPr/>
                    <a:lstStyle/>
                    <a:p>
                      <a:pPr marL="0" algn="l" defTabSz="1219170" rtl="0" eaLnBrk="1" latinLnBrk="0" hangingPunct="1"/>
                      <a:r>
                        <a:rPr lang="es-MX" sz="1800" b="1" kern="1200" smtClean="0">
                          <a:solidFill>
                            <a:schemeClr val="tx1"/>
                          </a:solidFill>
                          <a:latin typeface="+mn-lt"/>
                          <a:ea typeface="+mn-ea"/>
                          <a:cs typeface="Arial Black"/>
                        </a:rPr>
                        <a:t>                                   </a:t>
                      </a:r>
                      <a:r>
                        <a:rPr lang="es-MX" sz="2400" b="1" kern="1200" dirty="0" smtClean="0">
                          <a:solidFill>
                            <a:schemeClr val="tx1"/>
                          </a:solidFill>
                          <a:latin typeface="+mn-lt"/>
                          <a:ea typeface="+mn-ea"/>
                          <a:cs typeface="Arial Black"/>
                        </a:rPr>
                        <a:t>TOTAL</a:t>
                      </a:r>
                      <a:endParaRPr lang="es-MX" sz="2400" b="1" kern="1200" dirty="0">
                        <a:solidFill>
                          <a:schemeClr val="tx1"/>
                        </a:solidFill>
                        <a:latin typeface="+mn-lt"/>
                        <a:ea typeface="+mn-ea"/>
                        <a:cs typeface="Arial Black"/>
                      </a:endParaRPr>
                    </a:p>
                  </a:txBody>
                  <a:tcPr marL="68580" marR="68580" marT="34290" marB="34290" anchor="ctr">
                    <a:solidFill>
                      <a:schemeClr val="bg1">
                        <a:lumMod val="95000"/>
                      </a:schemeClr>
                    </a:solidFill>
                  </a:tcPr>
                </a:tc>
                <a:tc>
                  <a:txBody>
                    <a:bodyPr/>
                    <a:lstStyle/>
                    <a:p>
                      <a:pPr algn="ctr"/>
                      <a:r>
                        <a:rPr lang="es-MX" sz="2400" b="1" dirty="0" smtClean="0">
                          <a:solidFill>
                            <a:schemeClr val="tx1"/>
                          </a:solidFill>
                          <a:latin typeface="+mn-lt"/>
                        </a:rPr>
                        <a:t>207</a:t>
                      </a:r>
                      <a:endParaRPr lang="es-MX" sz="2400" b="1" dirty="0">
                        <a:solidFill>
                          <a:schemeClr val="tx1"/>
                        </a:solidFill>
                        <a:latin typeface="+mn-lt"/>
                      </a:endParaRPr>
                    </a:p>
                  </a:txBody>
                  <a:tcPr marL="68580" marR="68580" marT="34290" marB="34290"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0" name="Cuadro de texto 9"/>
          <p:cNvSpPr txBox="1"/>
          <p:nvPr/>
        </p:nvSpPr>
        <p:spPr>
          <a:xfrm>
            <a:off x="-1" y="6595864"/>
            <a:ext cx="9144001" cy="271730"/>
          </a:xfrm>
          <a:prstGeom prst="rect">
            <a:avLst/>
          </a:prstGeom>
          <a:solidFill>
            <a:schemeClr val="bg1">
              <a:lumMod val="5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Aft>
                <a:spcPts val="750"/>
              </a:spcAft>
            </a:pPr>
            <a:endParaRPr lang="es-MX" sz="1050" dirty="0">
              <a:ea typeface="MS Mincho" panose="02020609040205080304" pitchFamily="49" charset="-128"/>
              <a:cs typeface="Calibri" panose="020F0502020204030204" pitchFamily="34" charset="0"/>
            </a:endParaRPr>
          </a:p>
        </p:txBody>
      </p:sp>
      <p:graphicFrame>
        <p:nvGraphicFramePr>
          <p:cNvPr id="15" name="Tabla 14"/>
          <p:cNvGraphicFramePr>
            <a:graphicFrameLocks noGrp="1"/>
          </p:cNvGraphicFramePr>
          <p:nvPr>
            <p:extLst/>
          </p:nvPr>
        </p:nvGraphicFramePr>
        <p:xfrm>
          <a:off x="4499992" y="3563537"/>
          <a:ext cx="4032450" cy="1625197"/>
        </p:xfrm>
        <a:graphic>
          <a:graphicData uri="http://schemas.openxmlformats.org/drawingml/2006/table">
            <a:tbl>
              <a:tblPr firstRow="1" bandRow="1">
                <a:tableStyleId>{5940675A-B579-460E-94D1-54222C63F5DA}</a:tableStyleId>
              </a:tblPr>
              <a:tblGrid>
                <a:gridCol w="2940474">
                  <a:extLst>
                    <a:ext uri="{9D8B030D-6E8A-4147-A177-3AD203B41FA5}">
                      <a16:colId xmlns:a16="http://schemas.microsoft.com/office/drawing/2014/main" val="20000"/>
                    </a:ext>
                  </a:extLst>
                </a:gridCol>
                <a:gridCol w="1091976">
                  <a:extLst>
                    <a:ext uri="{9D8B030D-6E8A-4147-A177-3AD203B41FA5}">
                      <a16:colId xmlns:a16="http://schemas.microsoft.com/office/drawing/2014/main" val="20001"/>
                    </a:ext>
                  </a:extLst>
                </a:gridCol>
              </a:tblGrid>
              <a:tr h="545463">
                <a:tc>
                  <a:txBody>
                    <a:bodyPr/>
                    <a:lstStyle/>
                    <a:p>
                      <a:pPr algn="ctr"/>
                      <a:r>
                        <a:rPr lang="es-MX" sz="1800" b="1" kern="1200" dirty="0" smtClean="0">
                          <a:solidFill>
                            <a:schemeClr val="bg1"/>
                          </a:solidFill>
                          <a:latin typeface="+mn-lt"/>
                          <a:ea typeface="+mn-ea"/>
                          <a:cs typeface="Arial Black"/>
                        </a:rPr>
                        <a:t>Fuente</a:t>
                      </a:r>
                      <a:r>
                        <a:rPr lang="es-MX" sz="1800" b="1" kern="1200" baseline="0" dirty="0" smtClean="0">
                          <a:solidFill>
                            <a:schemeClr val="bg1"/>
                          </a:solidFill>
                          <a:latin typeface="+mn-lt"/>
                          <a:ea typeface="+mn-ea"/>
                          <a:cs typeface="Arial Black"/>
                        </a:rPr>
                        <a:t> de financiamiento</a:t>
                      </a:r>
                      <a:endParaRPr lang="es-MX" sz="1800" b="1" kern="1200" dirty="0">
                        <a:solidFill>
                          <a:schemeClr val="bg1"/>
                        </a:solidFill>
                        <a:latin typeface="+mn-lt"/>
                        <a:ea typeface="+mn-ea"/>
                        <a:cs typeface="Arial Black"/>
                      </a:endParaRPr>
                    </a:p>
                  </a:txBody>
                  <a:tcPr marL="68580" marR="68580" marT="34290" marB="34290" anchor="ctr">
                    <a:solidFill>
                      <a:srgbClr val="008000"/>
                    </a:solidFill>
                  </a:tcPr>
                </a:tc>
                <a:tc>
                  <a:txBody>
                    <a:bodyPr/>
                    <a:lstStyle/>
                    <a:p>
                      <a:pPr algn="ctr"/>
                      <a:r>
                        <a:rPr lang="es-MX" sz="1800" b="1" dirty="0" smtClean="0">
                          <a:solidFill>
                            <a:schemeClr val="bg1"/>
                          </a:solidFill>
                          <a:latin typeface="+mn-lt"/>
                        </a:rPr>
                        <a:t>Cantidad</a:t>
                      </a:r>
                      <a:endParaRPr lang="es-MX" sz="1800" b="1" dirty="0">
                        <a:solidFill>
                          <a:schemeClr val="bg1"/>
                        </a:solidFill>
                        <a:latin typeface="+mn-lt"/>
                      </a:endParaRPr>
                    </a:p>
                  </a:txBody>
                  <a:tcPr marL="68580" marR="68580" marT="34290" marB="34290" anchor="ctr">
                    <a:solidFill>
                      <a:srgbClr val="008000"/>
                    </a:solidFill>
                  </a:tcPr>
                </a:tc>
                <a:extLst>
                  <a:ext uri="{0D108BD9-81ED-4DB2-BD59-A6C34878D82A}">
                    <a16:rowId xmlns:a16="http://schemas.microsoft.com/office/drawing/2014/main" val="10000"/>
                  </a:ext>
                </a:extLst>
              </a:tr>
              <a:tr h="433664">
                <a:tc>
                  <a:txBody>
                    <a:bodyPr/>
                    <a:lstStyle/>
                    <a:p>
                      <a:r>
                        <a:rPr lang="es-MX" sz="1600" b="1" kern="1200" dirty="0" smtClean="0">
                          <a:solidFill>
                            <a:schemeClr val="tx1">
                              <a:lumMod val="65000"/>
                              <a:lumOff val="35000"/>
                            </a:schemeClr>
                          </a:solidFill>
                          <a:latin typeface="+mn-lt"/>
                          <a:ea typeface="+mn-ea"/>
                          <a:cs typeface="Arial Black"/>
                        </a:rPr>
                        <a:t>CAUSES</a:t>
                      </a:r>
                      <a:endParaRPr lang="es-MX" sz="1600" b="1" kern="1200" dirty="0">
                        <a:solidFill>
                          <a:schemeClr val="tx1">
                            <a:lumMod val="65000"/>
                            <a:lumOff val="35000"/>
                          </a:schemeClr>
                        </a:solidFill>
                        <a:latin typeface="+mn-lt"/>
                        <a:ea typeface="+mn-ea"/>
                        <a:cs typeface="Arial Black"/>
                      </a:endParaRPr>
                    </a:p>
                  </a:txBody>
                  <a:tcPr marL="68580" marR="68580" marT="34290" marB="34290"/>
                </a:tc>
                <a:tc>
                  <a:txBody>
                    <a:bodyPr/>
                    <a:lstStyle/>
                    <a:p>
                      <a:pPr algn="ctr"/>
                      <a:r>
                        <a:rPr lang="es-MX" sz="2000" b="1" dirty="0" smtClean="0">
                          <a:solidFill>
                            <a:srgbClr val="008000"/>
                          </a:solidFill>
                          <a:latin typeface="+mn-lt"/>
                        </a:rPr>
                        <a:t>12,184</a:t>
                      </a:r>
                      <a:endParaRPr lang="es-MX" sz="2000" b="1" dirty="0">
                        <a:solidFill>
                          <a:srgbClr val="008000"/>
                        </a:solidFill>
                        <a:latin typeface="+mn-lt"/>
                      </a:endParaRPr>
                    </a:p>
                  </a:txBody>
                  <a:tcPr marL="68580" marR="68580" marT="34290" marB="34290">
                    <a:noFill/>
                  </a:tcPr>
                </a:tc>
                <a:extLst>
                  <a:ext uri="{0D108BD9-81ED-4DB2-BD59-A6C34878D82A}">
                    <a16:rowId xmlns:a16="http://schemas.microsoft.com/office/drawing/2014/main" val="10001"/>
                  </a:ext>
                </a:extLst>
              </a:tr>
              <a:tr h="646070">
                <a:tc>
                  <a:txBody>
                    <a:bodyPr/>
                    <a:lstStyle/>
                    <a:p>
                      <a:pPr marL="0" algn="l" defTabSz="1219170" rtl="0" eaLnBrk="1" latinLnBrk="0" hangingPunct="1"/>
                      <a:r>
                        <a:rPr lang="es-MX" sz="1600" b="1" kern="1200" dirty="0" smtClean="0">
                          <a:solidFill>
                            <a:schemeClr val="tx1">
                              <a:lumMod val="65000"/>
                              <a:lumOff val="35000"/>
                            </a:schemeClr>
                          </a:solidFill>
                          <a:latin typeface="+mn-lt"/>
                          <a:ea typeface="+mn-ea"/>
                          <a:cs typeface="Arial Black"/>
                        </a:rPr>
                        <a:t>Fondo</a:t>
                      </a:r>
                      <a:r>
                        <a:rPr lang="es-MX" sz="1600" b="1" kern="1200" baseline="0" dirty="0" smtClean="0">
                          <a:solidFill>
                            <a:schemeClr val="tx1">
                              <a:lumMod val="65000"/>
                              <a:lumOff val="35000"/>
                            </a:schemeClr>
                          </a:solidFill>
                          <a:latin typeface="+mn-lt"/>
                          <a:ea typeface="+mn-ea"/>
                          <a:cs typeface="Arial Black"/>
                        </a:rPr>
                        <a:t> Para Gastos Catastróficos</a:t>
                      </a:r>
                      <a:endParaRPr lang="es-MX" sz="1600" b="1" kern="1200" dirty="0">
                        <a:solidFill>
                          <a:schemeClr val="tx1">
                            <a:lumMod val="65000"/>
                            <a:lumOff val="35000"/>
                          </a:schemeClr>
                        </a:solidFill>
                        <a:latin typeface="+mn-lt"/>
                        <a:ea typeface="+mn-ea"/>
                        <a:cs typeface="Arial Black"/>
                      </a:endParaRPr>
                    </a:p>
                  </a:txBody>
                  <a:tcPr marL="68580" marR="68580" marT="34290" marB="34290"/>
                </a:tc>
                <a:tc>
                  <a:txBody>
                    <a:bodyPr/>
                    <a:lstStyle/>
                    <a:p>
                      <a:pPr algn="ctr"/>
                      <a:r>
                        <a:rPr lang="es-MX" sz="2000" b="1" dirty="0" smtClean="0">
                          <a:solidFill>
                            <a:srgbClr val="008000"/>
                          </a:solidFill>
                          <a:latin typeface="+mn-lt"/>
                        </a:rPr>
                        <a:t>1,068</a:t>
                      </a:r>
                      <a:endParaRPr lang="es-MX" sz="2000" b="1" dirty="0">
                        <a:solidFill>
                          <a:srgbClr val="008000"/>
                        </a:solidFill>
                        <a:latin typeface="+mn-lt"/>
                      </a:endParaRPr>
                    </a:p>
                  </a:txBody>
                  <a:tcPr marL="68580" marR="68580" marT="34290" marB="34290">
                    <a:noFill/>
                  </a:tcPr>
                </a:tc>
                <a:extLst>
                  <a:ext uri="{0D108BD9-81ED-4DB2-BD59-A6C34878D82A}">
                    <a16:rowId xmlns:a16="http://schemas.microsoft.com/office/drawing/2014/main" val="10002"/>
                  </a:ext>
                </a:extLst>
              </a:tr>
            </a:tbl>
          </a:graphicData>
        </a:graphic>
      </p:graphicFrame>
      <p:sp>
        <p:nvSpPr>
          <p:cNvPr id="16" name="CuadroTexto 15"/>
          <p:cNvSpPr txBox="1"/>
          <p:nvPr/>
        </p:nvSpPr>
        <p:spPr>
          <a:xfrm>
            <a:off x="3946018" y="2398307"/>
            <a:ext cx="5140397" cy="461665"/>
          </a:xfrm>
          <a:prstGeom prst="rect">
            <a:avLst/>
          </a:prstGeom>
          <a:noFill/>
        </p:spPr>
        <p:txBody>
          <a:bodyPr wrap="square" rtlCol="0">
            <a:spAutoFit/>
          </a:bodyPr>
          <a:lstStyle/>
          <a:p>
            <a:pPr algn="ctr"/>
            <a:r>
              <a:rPr lang="es-MX" sz="2400" b="1" dirty="0" smtClean="0">
                <a:solidFill>
                  <a:srgbClr val="008000"/>
                </a:solidFill>
                <a:cs typeface="Arial Black"/>
              </a:rPr>
              <a:t>ACREDITADOS</a:t>
            </a:r>
            <a:endParaRPr lang="es-MX" sz="2000" b="1" dirty="0">
              <a:solidFill>
                <a:srgbClr val="008000"/>
              </a:solidFill>
              <a:cs typeface="Arial Black"/>
            </a:endParaRPr>
          </a:p>
        </p:txBody>
      </p:sp>
      <p:sp>
        <p:nvSpPr>
          <p:cNvPr id="17" name="CuadroTexto 16"/>
          <p:cNvSpPr txBox="1"/>
          <p:nvPr/>
        </p:nvSpPr>
        <p:spPr>
          <a:xfrm>
            <a:off x="539552" y="1288083"/>
            <a:ext cx="8208911" cy="830997"/>
          </a:xfrm>
          <a:prstGeom prst="rect">
            <a:avLst/>
          </a:prstGeom>
          <a:noFill/>
        </p:spPr>
        <p:txBody>
          <a:bodyPr wrap="square" rtlCol="0">
            <a:spAutoFit/>
          </a:bodyPr>
          <a:lstStyle/>
          <a:p>
            <a:pPr algn="ctr"/>
            <a:r>
              <a:rPr lang="es-MX" sz="2400" b="1" dirty="0" smtClean="0">
                <a:solidFill>
                  <a:srgbClr val="008000"/>
                </a:solidFill>
                <a:latin typeface="Arial Black" panose="020B0A04020102020204" pitchFamily="34" charset="0"/>
                <a:cs typeface="Arial Black"/>
              </a:rPr>
              <a:t>SITUACIÓN ACTUAL AL CIERRE DE 2016</a:t>
            </a:r>
          </a:p>
          <a:p>
            <a:pPr algn="ctr"/>
            <a:r>
              <a:rPr lang="es-MX" sz="2400" b="1" dirty="0" smtClean="0">
                <a:solidFill>
                  <a:srgbClr val="008000"/>
                </a:solidFill>
                <a:latin typeface="Arial Black" panose="020B0A04020102020204" pitchFamily="34" charset="0"/>
                <a:cs typeface="Arial Black"/>
              </a:rPr>
              <a:t>CERTIFICACIÓN Y ACREDITACIÓN</a:t>
            </a:r>
            <a:endParaRPr lang="es-MX" sz="2000" b="1" dirty="0">
              <a:solidFill>
                <a:srgbClr val="008000"/>
              </a:solidFill>
              <a:latin typeface="Arial Black" panose="020B0A04020102020204" pitchFamily="34" charset="0"/>
              <a:cs typeface="Arial Black"/>
            </a:endParaRPr>
          </a:p>
        </p:txBody>
      </p:sp>
      <p:pic>
        <p:nvPicPr>
          <p:cNvPr id="93" name="Imagen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15" y="93721"/>
            <a:ext cx="2790909" cy="852979"/>
          </a:xfrm>
          <a:prstGeom prst="rect">
            <a:avLst/>
          </a:prstGeom>
        </p:spPr>
      </p:pic>
      <p:cxnSp>
        <p:nvCxnSpPr>
          <p:cNvPr id="94" name="Conector recto 93"/>
          <p:cNvCxnSpPr/>
          <p:nvPr/>
        </p:nvCxnSpPr>
        <p:spPr>
          <a:xfrm>
            <a:off x="54953" y="1197553"/>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3275324" y="1197553"/>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6" name="Imagen 95"/>
          <p:cNvPicPr>
            <a:picLocks noChangeAspect="1"/>
          </p:cNvPicPr>
          <p:nvPr/>
        </p:nvPicPr>
        <p:blipFill>
          <a:blip r:embed="rId3"/>
          <a:stretch>
            <a:fillRect/>
          </a:stretch>
        </p:blipFill>
        <p:spPr>
          <a:xfrm>
            <a:off x="6253651" y="59056"/>
            <a:ext cx="2832122" cy="974876"/>
          </a:xfrm>
          <a:prstGeom prst="rect">
            <a:avLst/>
          </a:prstGeom>
        </p:spPr>
      </p:pic>
    </p:spTree>
    <p:extLst>
      <p:ext uri="{BB962C8B-B14F-4D97-AF65-F5344CB8AC3E}">
        <p14:creationId xmlns:p14="http://schemas.microsoft.com/office/powerpoint/2010/main" val="153757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95"/>
          <p:cNvGrpSpPr>
            <a:grpSpLocks/>
          </p:cNvGrpSpPr>
          <p:nvPr/>
        </p:nvGrpSpPr>
        <p:grpSpPr bwMode="auto">
          <a:xfrm>
            <a:off x="395536" y="1509393"/>
            <a:ext cx="8496944" cy="4793912"/>
            <a:chOff x="-1" y="1283855"/>
            <a:chExt cx="9144001" cy="5579246"/>
          </a:xfrm>
        </p:grpSpPr>
        <p:cxnSp>
          <p:nvCxnSpPr>
            <p:cNvPr id="14" name="Conector recto 13"/>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 name="35 Imagen" descr="LOGO CSG 2013.JPG"/>
          <p:cNvPicPr>
            <a:picLocks noChangeAspect="1"/>
          </p:cNvPicPr>
          <p:nvPr/>
        </p:nvPicPr>
        <p:blipFill>
          <a:blip r:embed="rId2" cstate="print">
            <a:clrChange>
              <a:clrFrom>
                <a:srgbClr val="FFFFFF"/>
              </a:clrFrom>
              <a:clrTo>
                <a:srgbClr val="FFFFFF">
                  <a:alpha val="0"/>
                </a:srgbClr>
              </a:clrTo>
            </a:clrChange>
            <a:lum contrast="-10000"/>
          </a:blip>
          <a:stretch>
            <a:fillRect/>
          </a:stretch>
        </p:blipFill>
        <p:spPr>
          <a:xfrm>
            <a:off x="-23792" y="57670"/>
            <a:ext cx="2892541" cy="1085863"/>
          </a:xfrm>
          <a:prstGeom prst="rect">
            <a:avLst/>
          </a:prstGeom>
        </p:spPr>
      </p:pic>
      <p:graphicFrame>
        <p:nvGraphicFramePr>
          <p:cNvPr id="12" name="3 Tabla"/>
          <p:cNvGraphicFramePr>
            <a:graphicFrameLocks noGrp="1"/>
          </p:cNvGraphicFramePr>
          <p:nvPr>
            <p:extLst>
              <p:ext uri="{D42A27DB-BD31-4B8C-83A1-F6EECF244321}">
                <p14:modId xmlns:p14="http://schemas.microsoft.com/office/powerpoint/2010/main" val="1102325071"/>
              </p:ext>
            </p:extLst>
          </p:nvPr>
        </p:nvGraphicFramePr>
        <p:xfrm>
          <a:off x="544010" y="1468617"/>
          <a:ext cx="7859210" cy="4631191"/>
        </p:xfrm>
        <a:graphic>
          <a:graphicData uri="http://schemas.openxmlformats.org/drawingml/2006/table">
            <a:tbl>
              <a:tblPr firstRow="1" bandRow="1"/>
              <a:tblGrid>
                <a:gridCol w="3960333">
                  <a:extLst>
                    <a:ext uri="{9D8B030D-6E8A-4147-A177-3AD203B41FA5}">
                      <a16:colId xmlns:a16="http://schemas.microsoft.com/office/drawing/2014/main" val="20000"/>
                    </a:ext>
                  </a:extLst>
                </a:gridCol>
                <a:gridCol w="3898877">
                  <a:extLst>
                    <a:ext uri="{9D8B030D-6E8A-4147-A177-3AD203B41FA5}">
                      <a16:colId xmlns:a16="http://schemas.microsoft.com/office/drawing/2014/main" val="20001"/>
                    </a:ext>
                  </a:extLst>
                </a:gridCol>
              </a:tblGrid>
              <a:tr h="454524">
                <a:tc gridSpan="2">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s-MX" sz="2800" dirty="0" smtClean="0">
                          <a:solidFill>
                            <a:srgbClr val="C00000"/>
                          </a:solidFill>
                          <a:effectLst>
                            <a:outerShdw blurRad="38100" dist="38100" dir="2700000" algn="tl">
                              <a:srgbClr val="000000">
                                <a:alpha val="43137"/>
                              </a:srgbClr>
                            </a:outerShdw>
                          </a:effectLst>
                        </a:rPr>
                        <a:t>Día</a:t>
                      </a:r>
                      <a:r>
                        <a:rPr lang="es-MX" sz="2800" baseline="0" dirty="0" smtClean="0">
                          <a:solidFill>
                            <a:srgbClr val="C00000"/>
                          </a:solidFill>
                          <a:effectLst>
                            <a:outerShdw blurRad="38100" dist="38100" dir="2700000" algn="tl">
                              <a:srgbClr val="000000">
                                <a:alpha val="43137"/>
                              </a:srgbClr>
                            </a:outerShdw>
                          </a:effectLst>
                        </a:rPr>
                        <a:t> del Médico </a:t>
                      </a:r>
                      <a:endParaRPr lang="es-MX" sz="2800" dirty="0">
                        <a:solidFill>
                          <a:srgbClr val="C00000"/>
                        </a:solidFill>
                        <a:effectLst>
                          <a:outerShdw blurRad="38100" dist="38100" dir="2700000" algn="tl">
                            <a:srgbClr val="000000">
                              <a:alpha val="43137"/>
                            </a:srgbClr>
                          </a:outerShdw>
                        </a:effectLst>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s-MX"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0000"/>
                  </a:ext>
                </a:extLst>
              </a:tr>
              <a:tr h="785087">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2400" b="1" i="0" u="none" dirty="0" smtClean="0">
                          <a:solidFill>
                            <a:srgbClr val="002060"/>
                          </a:solidFill>
                        </a:rPr>
                        <a:t>Reconocimiento   “Mérito Médico”</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s-MX" sz="1600" b="1" i="0" u="none" dirty="0" smtClean="0">
                        <a:solidFill>
                          <a:srgbClr val="002060"/>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1"/>
                  </a:ext>
                </a:extLst>
              </a:tr>
              <a:tr h="4545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s-MX"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s-MX" sz="1600" b="0" i="0" u="none"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54524">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800" b="1" dirty="0" smtClean="0">
                          <a:solidFill>
                            <a:srgbClr val="C00000"/>
                          </a:solidFill>
                        </a:rPr>
                        <a:t>Día de la enfermera</a:t>
                      </a:r>
                      <a:r>
                        <a:rPr lang="es-MX" sz="2800" dirty="0" smtClean="0">
                          <a:solidFill>
                            <a:srgbClr val="C00000"/>
                          </a:solidFill>
                        </a:rPr>
                        <a:t>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s-MX" sz="1600" b="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0003"/>
                  </a:ext>
                </a:extLst>
              </a:tr>
              <a:tr h="111564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b="1" dirty="0" smtClean="0">
                          <a:solidFill>
                            <a:srgbClr val="002060"/>
                          </a:solidFill>
                        </a:rPr>
                        <a:t>Graciela</a:t>
                      </a:r>
                      <a:r>
                        <a:rPr lang="es-MX" sz="2000" b="1" baseline="0" dirty="0" smtClean="0">
                          <a:solidFill>
                            <a:srgbClr val="002060"/>
                          </a:solidFill>
                        </a:rPr>
                        <a:t> Arroyo de Cordero</a:t>
                      </a:r>
                      <a:endParaRPr lang="es-MX" sz="2000" b="1" dirty="0" smtClean="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1" dirty="0" smtClean="0">
                          <a:solidFill>
                            <a:srgbClr val="002060"/>
                          </a:solidFill>
                        </a:rPr>
                        <a:t>Vocación de servicio, formación de nuevas generaciones y aportaciones en favor de la salud de la población.</a:t>
                      </a:r>
                      <a:endParaRPr lang="es-MX" sz="1600" b="1" dirty="0">
                        <a:solidFill>
                          <a:srgbClr val="002060"/>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4545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b="1" dirty="0" smtClean="0">
                          <a:solidFill>
                            <a:srgbClr val="002060"/>
                          </a:solidFill>
                        </a:rPr>
                        <a:t>María Suárez</a:t>
                      </a:r>
                      <a:r>
                        <a:rPr lang="es-MX" sz="2000" b="1" baseline="0" dirty="0" smtClean="0">
                          <a:solidFill>
                            <a:srgbClr val="002060"/>
                          </a:solidFill>
                        </a:rPr>
                        <a:t> Vázquez </a:t>
                      </a:r>
                      <a:endParaRPr lang="es-MX" sz="2000" b="1" dirty="0" smtClean="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1" dirty="0" smtClean="0">
                          <a:solidFill>
                            <a:srgbClr val="002060"/>
                          </a:solidFill>
                        </a:rPr>
                        <a:t>Calidad de los servicios de salud.</a:t>
                      </a:r>
                      <a:endParaRPr lang="es-MX" sz="1600" b="1" dirty="0">
                        <a:solidFill>
                          <a:srgbClr val="002060"/>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78508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b="1" dirty="0" smtClean="0">
                          <a:solidFill>
                            <a:srgbClr val="002060"/>
                          </a:solidFill>
                        </a:rPr>
                        <a:t>María Guadalupe </a:t>
                      </a:r>
                      <a:r>
                        <a:rPr lang="es-MX" sz="2000" b="1" dirty="0" err="1" smtClean="0">
                          <a:solidFill>
                            <a:srgbClr val="002060"/>
                          </a:solidFill>
                        </a:rPr>
                        <a:t>Cerisola</a:t>
                      </a:r>
                      <a:r>
                        <a:rPr lang="es-MX" sz="2000" b="1" dirty="0" smtClean="0">
                          <a:solidFill>
                            <a:srgbClr val="002060"/>
                          </a:solidFill>
                        </a:rPr>
                        <a:t> Salcido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1" dirty="0" smtClean="0">
                          <a:solidFill>
                            <a:srgbClr val="002060"/>
                          </a:solidFill>
                        </a:rPr>
                        <a:t>Méritos académicos, investigación e innovación.</a:t>
                      </a:r>
                      <a:endParaRPr lang="es-MX" sz="1600" b="1" dirty="0">
                        <a:solidFill>
                          <a:srgbClr val="002060"/>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cxnSp>
        <p:nvCxnSpPr>
          <p:cNvPr id="8" name="Conector recto 7"/>
          <p:cNvCxnSpPr/>
          <p:nvPr/>
        </p:nvCxnSpPr>
        <p:spPr>
          <a:xfrm>
            <a:off x="54953" y="1197553"/>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3275324" y="1197553"/>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3"/>
          <a:stretch>
            <a:fillRect/>
          </a:stretch>
        </p:blipFill>
        <p:spPr>
          <a:xfrm>
            <a:off x="6253651" y="59056"/>
            <a:ext cx="2832122" cy="974876"/>
          </a:xfrm>
          <a:prstGeom prst="rect">
            <a:avLst/>
          </a:prstGeom>
        </p:spPr>
      </p:pic>
    </p:spTree>
    <p:extLst>
      <p:ext uri="{BB962C8B-B14F-4D97-AF65-F5344CB8AC3E}">
        <p14:creationId xmlns:p14="http://schemas.microsoft.com/office/powerpoint/2010/main" val="2737839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95"/>
          <p:cNvGrpSpPr>
            <a:grpSpLocks/>
          </p:cNvGrpSpPr>
          <p:nvPr/>
        </p:nvGrpSpPr>
        <p:grpSpPr bwMode="auto">
          <a:xfrm>
            <a:off x="395536" y="1509393"/>
            <a:ext cx="8496944" cy="4793912"/>
            <a:chOff x="-1" y="1283855"/>
            <a:chExt cx="9144001" cy="5579246"/>
          </a:xfrm>
        </p:grpSpPr>
        <p:cxnSp>
          <p:nvCxnSpPr>
            <p:cNvPr id="14" name="Conector recto 13"/>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 name="35 Imagen" descr="LOGO CSG 2013.JPG"/>
          <p:cNvPicPr>
            <a:picLocks noChangeAspect="1"/>
          </p:cNvPicPr>
          <p:nvPr/>
        </p:nvPicPr>
        <p:blipFill>
          <a:blip r:embed="rId2" cstate="print">
            <a:clrChange>
              <a:clrFrom>
                <a:srgbClr val="FFFFFF"/>
              </a:clrFrom>
              <a:clrTo>
                <a:srgbClr val="FFFFFF">
                  <a:alpha val="0"/>
                </a:srgbClr>
              </a:clrTo>
            </a:clrChange>
            <a:lum contrast="-10000"/>
          </a:blip>
          <a:stretch>
            <a:fillRect/>
          </a:stretch>
        </p:blipFill>
        <p:spPr>
          <a:xfrm>
            <a:off x="-23792" y="57670"/>
            <a:ext cx="2892541" cy="1085863"/>
          </a:xfrm>
          <a:prstGeom prst="rect">
            <a:avLst/>
          </a:prstGeom>
        </p:spPr>
      </p:pic>
      <p:graphicFrame>
        <p:nvGraphicFramePr>
          <p:cNvPr id="12" name="3 Tabla"/>
          <p:cNvGraphicFramePr>
            <a:graphicFrameLocks noGrp="1"/>
          </p:cNvGraphicFramePr>
          <p:nvPr>
            <p:extLst>
              <p:ext uri="{D42A27DB-BD31-4B8C-83A1-F6EECF244321}">
                <p14:modId xmlns:p14="http://schemas.microsoft.com/office/powerpoint/2010/main" val="3100490836"/>
              </p:ext>
            </p:extLst>
          </p:nvPr>
        </p:nvGraphicFramePr>
        <p:xfrm>
          <a:off x="820592" y="1361175"/>
          <a:ext cx="7513179" cy="4937760"/>
        </p:xfrm>
        <a:graphic>
          <a:graphicData uri="http://schemas.openxmlformats.org/drawingml/2006/table">
            <a:tbl>
              <a:tblPr firstRow="1" bandRow="1"/>
              <a:tblGrid>
                <a:gridCol w="3785965">
                  <a:extLst>
                    <a:ext uri="{9D8B030D-6E8A-4147-A177-3AD203B41FA5}">
                      <a16:colId xmlns:a16="http://schemas.microsoft.com/office/drawing/2014/main" val="20000"/>
                    </a:ext>
                  </a:extLst>
                </a:gridCol>
                <a:gridCol w="3727214">
                  <a:extLst>
                    <a:ext uri="{9D8B030D-6E8A-4147-A177-3AD203B41FA5}">
                      <a16:colId xmlns:a16="http://schemas.microsoft.com/office/drawing/2014/main" val="20001"/>
                    </a:ext>
                  </a:extLst>
                </a:gridCol>
              </a:tblGrid>
              <a:tr h="27790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s-MX" sz="1600" dirty="0" smtClean="0"/>
                        <a:t>Premios del Día Mundial de la Salud</a:t>
                      </a:r>
                      <a:endParaRPr lang="es-MX"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lumMod val="25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s-MX" sz="1600" dirty="0" smtClean="0"/>
                        <a:t>Área de concurso</a:t>
                      </a:r>
                      <a:endParaRPr lang="es-MX"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0000"/>
                  </a:ext>
                </a:extLst>
              </a:tr>
              <a:tr h="51220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1" dirty="0" smtClean="0">
                          <a:solidFill>
                            <a:srgbClr val="C00000"/>
                          </a:solidFill>
                        </a:rPr>
                        <a:t>Condecoración ‘‘Eduardo Liceaga’’ </a:t>
                      </a:r>
                      <a:endParaRPr lang="es-MX" sz="1600" dirty="0">
                        <a:solidFill>
                          <a:srgbClr val="C00000"/>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1" i="0" u="none" dirty="0" smtClean="0">
                          <a:solidFill>
                            <a:srgbClr val="C00000"/>
                          </a:solidFill>
                          <a:effectLst>
                            <a:outerShdw blurRad="38100" dist="38100" dir="2700000" algn="tl">
                              <a:srgbClr val="000000">
                                <a:alpha val="43137"/>
                              </a:srgbClr>
                            </a:outerShdw>
                          </a:effectLst>
                        </a:rPr>
                        <a:t>Ciencias Médicas y Administración Sanitario Asistencial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2779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dirty="0" smtClean="0">
                          <a:solidFill>
                            <a:srgbClr val="002060"/>
                          </a:solidFill>
                        </a:rPr>
                        <a:t>Doctor </a:t>
                      </a:r>
                      <a:r>
                        <a:rPr lang="es-MX" sz="1600" b="1" dirty="0" smtClean="0">
                          <a:solidFill>
                            <a:srgbClr val="002060"/>
                          </a:solidFill>
                        </a:rPr>
                        <a:t>‘‘Miguel Otero’’</a:t>
                      </a:r>
                      <a:endParaRPr lang="es-MX" sz="1600" dirty="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0" i="0" u="none" dirty="0" smtClean="0">
                          <a:solidFill>
                            <a:srgbClr val="002060"/>
                          </a:solidFill>
                        </a:rPr>
                        <a:t>Investigación Clínica</a:t>
                      </a:r>
                      <a:endParaRPr lang="es-MX" sz="1600" b="0" i="0" u="none" dirty="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2779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rgbClr val="002060"/>
                          </a:solidFill>
                        </a:rPr>
                        <a:t>Doctor </a:t>
                      </a:r>
                      <a:r>
                        <a:rPr lang="es-MX" sz="1600" b="1" dirty="0" smtClean="0">
                          <a:solidFill>
                            <a:srgbClr val="002060"/>
                          </a:solidFill>
                        </a:rPr>
                        <a:t>‘‘Gerardo Varela’’</a:t>
                      </a:r>
                      <a:r>
                        <a:rPr lang="es-MX" sz="1600" dirty="0" smtClean="0">
                          <a:solidFill>
                            <a:srgbClr val="002060"/>
                          </a:solidFill>
                        </a:rPr>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0" dirty="0" smtClean="0">
                          <a:solidFill>
                            <a:srgbClr val="002060"/>
                          </a:solidFill>
                        </a:rPr>
                        <a:t>Salud</a:t>
                      </a:r>
                      <a:r>
                        <a:rPr lang="es-MX" sz="1600" b="0" baseline="0" dirty="0" smtClean="0">
                          <a:solidFill>
                            <a:srgbClr val="002060"/>
                          </a:solidFill>
                        </a:rPr>
                        <a:t> Pública</a:t>
                      </a:r>
                      <a:endParaRPr lang="es-MX" sz="1600" b="0" dirty="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2779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rgbClr val="002060"/>
                          </a:solidFill>
                        </a:rPr>
                        <a:t>Doctor </a:t>
                      </a:r>
                      <a:r>
                        <a:rPr lang="es-MX" sz="1600" b="1" dirty="0" smtClean="0">
                          <a:solidFill>
                            <a:srgbClr val="002060"/>
                          </a:solidFill>
                        </a:rPr>
                        <a:t>‘‘Manuel Velasco Suárez’’</a:t>
                      </a:r>
                      <a:endParaRPr lang="es-MX" sz="1600" dirty="0" smtClean="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0" dirty="0" smtClean="0">
                          <a:solidFill>
                            <a:srgbClr val="002060"/>
                          </a:solidFill>
                        </a:rPr>
                        <a:t>Neurología y Neurocirugía</a:t>
                      </a:r>
                      <a:endParaRPr lang="es-MX" sz="1600" b="0" dirty="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2779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rgbClr val="002060"/>
                          </a:solidFill>
                        </a:rPr>
                        <a:t>Enfermera </a:t>
                      </a:r>
                      <a:r>
                        <a:rPr lang="es-MX" sz="1600" b="1" dirty="0" smtClean="0">
                          <a:solidFill>
                            <a:srgbClr val="002060"/>
                          </a:solidFill>
                        </a:rPr>
                        <a:t>‘‘Isabel </a:t>
                      </a:r>
                      <a:r>
                        <a:rPr lang="es-MX" sz="1600" b="1" dirty="0" err="1" smtClean="0">
                          <a:solidFill>
                            <a:srgbClr val="002060"/>
                          </a:solidFill>
                        </a:rPr>
                        <a:t>Cendala</a:t>
                      </a:r>
                      <a:r>
                        <a:rPr lang="es-MX" sz="1600" b="1" dirty="0" smtClean="0">
                          <a:solidFill>
                            <a:srgbClr val="002060"/>
                          </a:solidFill>
                        </a:rPr>
                        <a:t> y Gómez’’</a:t>
                      </a:r>
                      <a:endParaRPr lang="es-MX" sz="1600" dirty="0" smtClean="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0" dirty="0" smtClean="0">
                          <a:solidFill>
                            <a:srgbClr val="002060"/>
                          </a:solidFill>
                        </a:rPr>
                        <a:t>Enfermería</a:t>
                      </a:r>
                      <a:endParaRPr lang="es-MX" sz="1600" b="0" dirty="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2779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rgbClr val="002060"/>
                          </a:solidFill>
                        </a:rPr>
                        <a:t>Auxiliar de Enfermería </a:t>
                      </a:r>
                      <a:r>
                        <a:rPr lang="es-MX" sz="1600" b="1" dirty="0" smtClean="0">
                          <a:solidFill>
                            <a:srgbClr val="002060"/>
                          </a:solidFill>
                        </a:rPr>
                        <a:t>‘‘Lucía Salcido’’</a:t>
                      </a:r>
                      <a:endParaRPr lang="es-MX" sz="1600" dirty="0" smtClean="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0" dirty="0" smtClean="0">
                          <a:solidFill>
                            <a:srgbClr val="002060"/>
                          </a:solidFill>
                        </a:rPr>
                        <a:t>Auxiliar de enfermería</a:t>
                      </a:r>
                      <a:endParaRPr lang="es-MX" sz="1600" b="0" dirty="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r h="2779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solidFill>
                            <a:srgbClr val="002060"/>
                          </a:solidFill>
                        </a:rPr>
                        <a:t>‘‘Martín de la Cruz’’</a:t>
                      </a:r>
                      <a:endParaRPr lang="es-MX" sz="1600" dirty="0" smtClean="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0" dirty="0" smtClean="0">
                          <a:solidFill>
                            <a:srgbClr val="002060"/>
                          </a:solidFill>
                        </a:rPr>
                        <a:t>Investigación Química y Biológica</a:t>
                      </a:r>
                      <a:endParaRPr lang="es-MX" sz="1600" b="0" dirty="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r h="2779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rgbClr val="002060"/>
                          </a:solidFill>
                        </a:rPr>
                        <a:t>Doctora </a:t>
                      </a:r>
                      <a:r>
                        <a:rPr lang="es-MX" sz="1600" b="1" dirty="0" smtClean="0">
                          <a:solidFill>
                            <a:srgbClr val="002060"/>
                          </a:solidFill>
                        </a:rPr>
                        <a:t>‘‘Margarita </a:t>
                      </a:r>
                      <a:r>
                        <a:rPr lang="es-MX" sz="1600" b="1" dirty="0" err="1" smtClean="0">
                          <a:solidFill>
                            <a:srgbClr val="002060"/>
                          </a:solidFill>
                        </a:rPr>
                        <a:t>Chorné</a:t>
                      </a:r>
                      <a:r>
                        <a:rPr lang="es-MX" sz="1600" b="1" dirty="0" smtClean="0">
                          <a:solidFill>
                            <a:srgbClr val="002060"/>
                          </a:solidFill>
                        </a:rPr>
                        <a:t> y Salazar’’</a:t>
                      </a:r>
                      <a:endParaRPr lang="es-MX" sz="1600" dirty="0" smtClean="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0" dirty="0" smtClean="0">
                          <a:solidFill>
                            <a:srgbClr val="002060"/>
                          </a:solidFill>
                        </a:rPr>
                        <a:t>Odontología</a:t>
                      </a:r>
                      <a:endParaRPr lang="es-MX" sz="1600" b="0" dirty="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2779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rgbClr val="002060"/>
                          </a:solidFill>
                        </a:rPr>
                        <a:t>Doctor </a:t>
                      </a:r>
                      <a:r>
                        <a:rPr lang="es-MX" sz="1600" b="1" dirty="0" smtClean="0">
                          <a:solidFill>
                            <a:srgbClr val="002060"/>
                          </a:solidFill>
                        </a:rPr>
                        <a:t>‘‘Guillermo Soberón Acevedo’’</a:t>
                      </a:r>
                      <a:endParaRPr lang="es-MX" sz="1600" dirty="0" smtClean="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0" dirty="0" smtClean="0">
                          <a:solidFill>
                            <a:srgbClr val="002060"/>
                          </a:solidFill>
                        </a:rPr>
                        <a:t>Desarrollo de Instituciones</a:t>
                      </a:r>
                      <a:endParaRPr lang="es-MX" sz="1600" b="0" dirty="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9"/>
                  </a:ext>
                </a:extLst>
              </a:tr>
              <a:tr h="29879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rgbClr val="002060"/>
                          </a:solidFill>
                        </a:rPr>
                        <a:t>Doctor </a:t>
                      </a:r>
                      <a:r>
                        <a:rPr lang="es-MX" sz="1600" b="1" dirty="0" smtClean="0">
                          <a:solidFill>
                            <a:srgbClr val="002060"/>
                          </a:solidFill>
                        </a:rPr>
                        <a:t>‘‘Ramón de la Fuente Muñiz’’</a:t>
                      </a:r>
                      <a:endParaRPr lang="es-MX" sz="1600" dirty="0" smtClean="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0" dirty="0" smtClean="0">
                          <a:solidFill>
                            <a:srgbClr val="002060"/>
                          </a:solidFill>
                        </a:rPr>
                        <a:t>Salud Mental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10"/>
                  </a:ext>
                </a:extLst>
              </a:tr>
              <a:tr h="29881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rgbClr val="002060"/>
                          </a:solidFill>
                        </a:rPr>
                        <a:t>Doctor</a:t>
                      </a:r>
                      <a:r>
                        <a:rPr lang="es-MX" sz="1600" b="1" dirty="0" smtClean="0">
                          <a:solidFill>
                            <a:srgbClr val="002060"/>
                          </a:solidFill>
                        </a:rPr>
                        <a:t> ‘</a:t>
                      </a:r>
                      <a:r>
                        <a:rPr lang="es-MX" sz="1600" b="1" baseline="0" dirty="0" smtClean="0">
                          <a:solidFill>
                            <a:srgbClr val="002060"/>
                          </a:solidFill>
                        </a:rPr>
                        <a:t>‘</a:t>
                      </a:r>
                      <a:r>
                        <a:rPr lang="es-MX" sz="1600" b="1" dirty="0" smtClean="0">
                          <a:solidFill>
                            <a:srgbClr val="002060"/>
                          </a:solidFill>
                        </a:rPr>
                        <a:t>Ignacio Chávez’’</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s-MX" sz="1600" b="0" dirty="0" smtClean="0">
                          <a:solidFill>
                            <a:srgbClr val="002060"/>
                          </a:solidFill>
                        </a:rPr>
                        <a:t>Humanismo Médico</a:t>
                      </a:r>
                      <a:endParaRPr lang="es-MX" sz="1600" b="0" dirty="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11"/>
                  </a:ext>
                </a:extLst>
              </a:tr>
              <a:tr h="2988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solidFill>
                            <a:srgbClr val="002060"/>
                          </a:solidFill>
                        </a:rPr>
                        <a:t>Dr. Miguel Francisco Jiménez</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s-MX" sz="1600" b="0" dirty="0" smtClean="0">
                          <a:solidFill>
                            <a:srgbClr val="002060"/>
                          </a:solidFill>
                        </a:rPr>
                        <a:t>Médico de Primer Nivel de Atención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31490225"/>
                  </a:ext>
                </a:extLst>
              </a:tr>
              <a:tr h="2988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solidFill>
                            <a:srgbClr val="002060"/>
                          </a:solidFill>
                        </a:rPr>
                        <a:t>Refugio Estévez Reyes “Madre Cuca”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p>
                      <a:r>
                        <a:rPr lang="es-MX" sz="1600" b="0" dirty="0" smtClean="0">
                          <a:solidFill>
                            <a:srgbClr val="002060"/>
                          </a:solidFill>
                        </a:rPr>
                        <a:t>Humanismo en la atención de enfermería</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594637482"/>
                  </a:ext>
                </a:extLst>
              </a:tr>
            </a:tbl>
          </a:graphicData>
        </a:graphic>
      </p:graphicFrame>
      <p:cxnSp>
        <p:nvCxnSpPr>
          <p:cNvPr id="8" name="Conector recto 7"/>
          <p:cNvCxnSpPr/>
          <p:nvPr/>
        </p:nvCxnSpPr>
        <p:spPr>
          <a:xfrm>
            <a:off x="54953" y="1197553"/>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3275324" y="1197553"/>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3"/>
          <a:stretch>
            <a:fillRect/>
          </a:stretch>
        </p:blipFill>
        <p:spPr>
          <a:xfrm>
            <a:off x="6253651" y="59056"/>
            <a:ext cx="2832122" cy="974876"/>
          </a:xfrm>
          <a:prstGeom prst="rect">
            <a:avLst/>
          </a:prstGeom>
        </p:spPr>
      </p:pic>
    </p:spTree>
    <p:extLst>
      <p:ext uri="{BB962C8B-B14F-4D97-AF65-F5344CB8AC3E}">
        <p14:creationId xmlns:p14="http://schemas.microsoft.com/office/powerpoint/2010/main" val="2163750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95"/>
          <p:cNvGrpSpPr>
            <a:grpSpLocks/>
          </p:cNvGrpSpPr>
          <p:nvPr/>
        </p:nvGrpSpPr>
        <p:grpSpPr bwMode="auto">
          <a:xfrm>
            <a:off x="395536" y="1509393"/>
            <a:ext cx="8496944" cy="4793912"/>
            <a:chOff x="-1" y="1283855"/>
            <a:chExt cx="9144001" cy="5579246"/>
          </a:xfrm>
        </p:grpSpPr>
        <p:cxnSp>
          <p:nvCxnSpPr>
            <p:cNvPr id="13" name="Conector recto 1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Marcador de número de diapositiva 3"/>
          <p:cNvSpPr>
            <a:spLocks noGrp="1"/>
          </p:cNvSpPr>
          <p:nvPr>
            <p:ph type="sldNum" sz="quarter" idx="12"/>
          </p:nvPr>
        </p:nvSpPr>
        <p:spPr/>
        <p:txBody>
          <a:bodyPr/>
          <a:lstStyle/>
          <a:p>
            <a:fld id="{6EE1FB9F-AF94-4536-B6FB-2B3A45989642}" type="slidenum">
              <a:rPr lang="es-MX" smtClean="0"/>
              <a:t>27</a:t>
            </a:fld>
            <a:endParaRPr lang="es-MX" dirty="0"/>
          </a:p>
        </p:txBody>
      </p:sp>
      <p:sp>
        <p:nvSpPr>
          <p:cNvPr id="5" name="10 Rectángulo"/>
          <p:cNvSpPr>
            <a:spLocks noGrp="1"/>
          </p:cNvSpPr>
          <p:nvPr>
            <p:ph idx="1"/>
          </p:nvPr>
        </p:nvSpPr>
        <p:spPr>
          <a:xfrm>
            <a:off x="628650" y="2228225"/>
            <a:ext cx="7886700" cy="1273169"/>
          </a:xfrm>
          <a:prstGeom prst="rect">
            <a:avLst/>
          </a:prstGeom>
        </p:spPr>
        <p:txBody>
          <a:bodyPr wrap="square">
            <a:spAutoFit/>
          </a:bodyPr>
          <a:lstStyle/>
          <a:p>
            <a:pPr marL="0" indent="0" algn="ctr">
              <a:buNone/>
            </a:pPr>
            <a:r>
              <a:rPr lang="es-MX" b="1" dirty="0">
                <a:solidFill>
                  <a:srgbClr val="ED7D31">
                    <a:lumMod val="75000"/>
                  </a:srgbClr>
                </a:solidFill>
                <a:effectLst>
                  <a:outerShdw blurRad="38100" dist="38100" dir="2700000" algn="tl">
                    <a:srgbClr val="000000">
                      <a:alpha val="43137"/>
                    </a:srgbClr>
                  </a:outerShdw>
                </a:effectLst>
              </a:rPr>
              <a:t>PUBLICACIÓN EN DOF: 26 DE DICIEMBRE DEL </a:t>
            </a:r>
            <a:r>
              <a:rPr lang="es-MX" b="1" dirty="0" smtClean="0">
                <a:solidFill>
                  <a:srgbClr val="ED7D31">
                    <a:lumMod val="75000"/>
                  </a:srgbClr>
                </a:solidFill>
                <a:effectLst>
                  <a:outerShdw blurRad="38100" dist="38100" dir="2700000" algn="tl">
                    <a:srgbClr val="000000">
                      <a:alpha val="43137"/>
                    </a:srgbClr>
                  </a:outerShdw>
                </a:effectLst>
              </a:rPr>
              <a:t>2014</a:t>
            </a:r>
          </a:p>
          <a:p>
            <a:pPr marL="0" indent="0" algn="ctr">
              <a:buNone/>
            </a:pPr>
            <a:r>
              <a:rPr lang="es-MX" sz="1500" b="1" dirty="0" smtClean="0">
                <a:solidFill>
                  <a:srgbClr val="70AD47">
                    <a:lumMod val="75000"/>
                  </a:srgbClr>
                </a:solidFill>
              </a:rPr>
              <a:t>«Acuerdo por el que el Consejo de Salubridad General declara la obligatoriedad de los esquemas de manejo integral de cuidados paliativos, así como los procesos señalados en la Guía del Manejo Integral de los Cuidados Paliativos» </a:t>
            </a:r>
            <a:r>
              <a:rPr lang="es-MX" sz="1500" b="1" dirty="0" smtClean="0">
                <a:solidFill>
                  <a:srgbClr val="C00000"/>
                </a:solidFill>
              </a:rPr>
              <a:t>(</a:t>
            </a:r>
            <a:r>
              <a:rPr lang="es-MX" sz="1800" b="1" dirty="0" smtClean="0">
                <a:solidFill>
                  <a:srgbClr val="C00000"/>
                </a:solidFill>
              </a:rPr>
              <a:t>Población General</a:t>
            </a:r>
            <a:r>
              <a:rPr lang="es-MX" sz="1500" b="1" dirty="0" smtClean="0">
                <a:solidFill>
                  <a:srgbClr val="C00000"/>
                </a:solidFill>
              </a:rPr>
              <a:t>)</a:t>
            </a:r>
            <a:endParaRPr lang="es-MX" sz="1500" dirty="0">
              <a:solidFill>
                <a:srgbClr val="C00000"/>
              </a:solidFill>
            </a:endParaRPr>
          </a:p>
        </p:txBody>
      </p:sp>
      <p:sp>
        <p:nvSpPr>
          <p:cNvPr id="6" name="10 Rectángulo"/>
          <p:cNvSpPr txBox="1">
            <a:spLocks/>
          </p:cNvSpPr>
          <p:nvPr/>
        </p:nvSpPr>
        <p:spPr>
          <a:xfrm>
            <a:off x="540727" y="4657833"/>
            <a:ext cx="7867650" cy="160915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smtClean="0">
                <a:solidFill>
                  <a:srgbClr val="ED7D31">
                    <a:lumMod val="75000"/>
                  </a:srgbClr>
                </a:solidFill>
                <a:effectLst>
                  <a:outerShdw blurRad="38100" dist="38100" dir="2700000" algn="tl">
                    <a:srgbClr val="000000">
                      <a:alpha val="43137"/>
                    </a:srgbClr>
                  </a:outerShdw>
                </a:effectLst>
              </a:rPr>
              <a:t>PUBLICACIÓN EN DOF: 14 DE DICIEMBRE DEL 2016</a:t>
            </a:r>
          </a:p>
          <a:p>
            <a:pPr marL="0" indent="0" algn="ctr">
              <a:buNone/>
            </a:pPr>
            <a:r>
              <a:rPr lang="es-MX" sz="1500" b="1" dirty="0" smtClean="0">
                <a:solidFill>
                  <a:srgbClr val="70AD47">
                    <a:lumMod val="75000"/>
                  </a:srgbClr>
                </a:solidFill>
              </a:rPr>
              <a:t>«Acuerdo por el que se declara la obligatoriedad de los esquemas de manejo integral de cuidados paliativos, así como los procesos señalados en la Guía del Manejo Integral de los Cuidados Paliativos en el </a:t>
            </a:r>
            <a:r>
              <a:rPr lang="es-MX" sz="1800" b="1" dirty="0" smtClean="0">
                <a:solidFill>
                  <a:srgbClr val="C00000"/>
                </a:solidFill>
              </a:rPr>
              <a:t>paciente pediátrico </a:t>
            </a:r>
            <a:r>
              <a:rPr lang="es-MX" sz="1500" b="1" dirty="0">
                <a:solidFill>
                  <a:srgbClr val="70AD47">
                    <a:lumMod val="75000"/>
                  </a:srgbClr>
                </a:solidFill>
              </a:rPr>
              <a:t>»</a:t>
            </a:r>
            <a:endParaRPr lang="es-MX" sz="1500" dirty="0">
              <a:solidFill>
                <a:srgbClr val="70AD47">
                  <a:lumMod val="75000"/>
                </a:srgbClr>
              </a:solidFill>
            </a:endParaRPr>
          </a:p>
          <a:p>
            <a:pPr marL="0" indent="0" algn="ctr">
              <a:buNone/>
            </a:pPr>
            <a:endParaRPr lang="es-MX" sz="1500" dirty="0">
              <a:solidFill>
                <a:srgbClr val="70AD47">
                  <a:lumMod val="75000"/>
                </a:srgbClr>
              </a:solidFill>
            </a:endParaRPr>
          </a:p>
        </p:txBody>
      </p:sp>
      <p:sp>
        <p:nvSpPr>
          <p:cNvPr id="8" name="Flecha abajo 7"/>
          <p:cNvSpPr/>
          <p:nvPr/>
        </p:nvSpPr>
        <p:spPr>
          <a:xfrm>
            <a:off x="4102767" y="3597442"/>
            <a:ext cx="581151" cy="96280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pic>
        <p:nvPicPr>
          <p:cNvPr id="7" name="35 Imagen" descr="LOGO CSG 2013.JPG"/>
          <p:cNvPicPr>
            <a:picLocks noChangeAspect="1"/>
          </p:cNvPicPr>
          <p:nvPr/>
        </p:nvPicPr>
        <p:blipFill>
          <a:blip r:embed="rId2" cstate="print">
            <a:clrChange>
              <a:clrFrom>
                <a:srgbClr val="FFFFFF"/>
              </a:clrFrom>
              <a:clrTo>
                <a:srgbClr val="FFFFFF">
                  <a:alpha val="0"/>
                </a:srgbClr>
              </a:clrTo>
            </a:clrChange>
            <a:lum contrast="-10000"/>
          </a:blip>
          <a:stretch>
            <a:fillRect/>
          </a:stretch>
        </p:blipFill>
        <p:spPr>
          <a:xfrm>
            <a:off x="-23792" y="57670"/>
            <a:ext cx="2892541" cy="1085863"/>
          </a:xfrm>
          <a:prstGeom prst="rect">
            <a:avLst/>
          </a:prstGeom>
        </p:spPr>
      </p:pic>
      <p:cxnSp>
        <p:nvCxnSpPr>
          <p:cNvPr id="9" name="Conector recto 8"/>
          <p:cNvCxnSpPr/>
          <p:nvPr/>
        </p:nvCxnSpPr>
        <p:spPr>
          <a:xfrm>
            <a:off x="54953" y="1197553"/>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3275324" y="1197553"/>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3"/>
          <a:stretch>
            <a:fillRect/>
          </a:stretch>
        </p:blipFill>
        <p:spPr>
          <a:xfrm>
            <a:off x="6253651" y="59056"/>
            <a:ext cx="2832122" cy="974876"/>
          </a:xfrm>
          <a:prstGeom prst="rect">
            <a:avLst/>
          </a:prstGeom>
        </p:spPr>
      </p:pic>
      <p:sp>
        <p:nvSpPr>
          <p:cNvPr id="2" name="CuadroTexto 1"/>
          <p:cNvSpPr txBox="1"/>
          <p:nvPr/>
        </p:nvSpPr>
        <p:spPr>
          <a:xfrm>
            <a:off x="2471599" y="1407695"/>
            <a:ext cx="4795476" cy="461665"/>
          </a:xfrm>
          <a:prstGeom prst="rect">
            <a:avLst/>
          </a:prstGeom>
          <a:noFill/>
        </p:spPr>
        <p:txBody>
          <a:bodyPr wrap="square" rtlCol="0">
            <a:spAutoFit/>
          </a:bodyPr>
          <a:lstStyle/>
          <a:p>
            <a:r>
              <a:rPr lang="es-MX" sz="2400" b="1" dirty="0" smtClean="0">
                <a:solidFill>
                  <a:srgbClr val="C00000"/>
                </a:solidFill>
                <a:effectLst>
                  <a:outerShdw blurRad="38100" dist="38100" dir="2700000" algn="tl">
                    <a:srgbClr val="000000">
                      <a:alpha val="43137"/>
                    </a:srgbClr>
                  </a:outerShdw>
                </a:effectLst>
              </a:rPr>
              <a:t>ACUERDOS CUIDADOS PALIATIVOS</a:t>
            </a:r>
            <a:endParaRPr lang="es-MX"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3399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95"/>
          <p:cNvGrpSpPr>
            <a:grpSpLocks/>
          </p:cNvGrpSpPr>
          <p:nvPr/>
        </p:nvGrpSpPr>
        <p:grpSpPr bwMode="auto">
          <a:xfrm>
            <a:off x="395536" y="1509393"/>
            <a:ext cx="8496944" cy="4793912"/>
            <a:chOff x="-1" y="1283855"/>
            <a:chExt cx="9144001" cy="5579246"/>
          </a:xfrm>
        </p:grpSpPr>
        <p:cxnSp>
          <p:nvCxnSpPr>
            <p:cNvPr id="14" name="Conector recto 13"/>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8" name="Diagrama 7"/>
          <p:cNvGraphicFramePr/>
          <p:nvPr>
            <p:extLst>
              <p:ext uri="{D42A27DB-BD31-4B8C-83A1-F6EECF244321}">
                <p14:modId xmlns:p14="http://schemas.microsoft.com/office/powerpoint/2010/main" val="1414426083"/>
              </p:ext>
            </p:extLst>
          </p:nvPr>
        </p:nvGraphicFramePr>
        <p:xfrm>
          <a:off x="1682261" y="1733340"/>
          <a:ext cx="59637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342900" y="5797340"/>
            <a:ext cx="8449407" cy="584775"/>
          </a:xfrm>
          <a:prstGeom prst="rect">
            <a:avLst/>
          </a:prstGeom>
        </p:spPr>
        <p:txBody>
          <a:bodyPr wrap="square">
            <a:spAutoFit/>
          </a:bodyPr>
          <a:lstStyle/>
          <a:p>
            <a:pPr lvl="0" algn="ctr"/>
            <a:r>
              <a:rPr lang="es-ES" sz="2400" dirty="0">
                <a:solidFill>
                  <a:srgbClr val="C00000"/>
                </a:solidFill>
                <a:latin typeface="Arial Narrow" panose="020B0606020202030204" pitchFamily="34" charset="0"/>
              </a:rPr>
              <a:t>En total </a:t>
            </a:r>
            <a:r>
              <a:rPr lang="es-ES" sz="3200" b="1" dirty="0" smtClean="0">
                <a:solidFill>
                  <a:srgbClr val="C00000"/>
                </a:solidFill>
                <a:latin typeface="Arial Narrow" panose="020B0606020202030204" pitchFamily="34" charset="0"/>
              </a:rPr>
              <a:t>6,528 </a:t>
            </a:r>
            <a:r>
              <a:rPr lang="es-ES" sz="2400" dirty="0">
                <a:solidFill>
                  <a:srgbClr val="C00000"/>
                </a:solidFill>
                <a:latin typeface="Arial Narrow" panose="020B0606020202030204" pitchFamily="34" charset="0"/>
              </a:rPr>
              <a:t>Profesionales en apoyo a Primer Nivel de Atención </a:t>
            </a:r>
          </a:p>
        </p:txBody>
      </p:sp>
      <p:pic>
        <p:nvPicPr>
          <p:cNvPr id="5" name="35 Imagen" descr="LOGO CSG 2013.JPG"/>
          <p:cNvPicPr>
            <a:picLocks noChangeAspect="1"/>
          </p:cNvPicPr>
          <p:nvPr/>
        </p:nvPicPr>
        <p:blipFill>
          <a:blip r:embed="rId7" cstate="print">
            <a:clrChange>
              <a:clrFrom>
                <a:srgbClr val="FFFFFF"/>
              </a:clrFrom>
              <a:clrTo>
                <a:srgbClr val="FFFFFF">
                  <a:alpha val="0"/>
                </a:srgbClr>
              </a:clrTo>
            </a:clrChange>
            <a:lum contrast="-10000"/>
          </a:blip>
          <a:stretch>
            <a:fillRect/>
          </a:stretch>
        </p:blipFill>
        <p:spPr>
          <a:xfrm>
            <a:off x="0" y="57670"/>
            <a:ext cx="2892541" cy="1085863"/>
          </a:xfrm>
          <a:prstGeom prst="rect">
            <a:avLst/>
          </a:prstGeom>
        </p:spPr>
      </p:pic>
      <p:cxnSp>
        <p:nvCxnSpPr>
          <p:cNvPr id="7" name="Conector recto 6"/>
          <p:cNvCxnSpPr/>
          <p:nvPr/>
        </p:nvCxnSpPr>
        <p:spPr>
          <a:xfrm>
            <a:off x="78745" y="1197553"/>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3275324" y="1197553"/>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8"/>
          <a:stretch>
            <a:fillRect/>
          </a:stretch>
        </p:blipFill>
        <p:spPr>
          <a:xfrm>
            <a:off x="6277443" y="59056"/>
            <a:ext cx="2832122" cy="974876"/>
          </a:xfrm>
          <a:prstGeom prst="rect">
            <a:avLst/>
          </a:prstGeom>
        </p:spPr>
      </p:pic>
      <p:sp>
        <p:nvSpPr>
          <p:cNvPr id="12" name="CuadroTexto 11"/>
          <p:cNvSpPr txBox="1"/>
          <p:nvPr/>
        </p:nvSpPr>
        <p:spPr>
          <a:xfrm>
            <a:off x="3011428" y="146246"/>
            <a:ext cx="2888932" cy="707886"/>
          </a:xfrm>
          <a:prstGeom prst="rect">
            <a:avLst/>
          </a:prstGeom>
          <a:noFill/>
        </p:spPr>
        <p:txBody>
          <a:bodyPr wrap="none" rtlCol="0">
            <a:spAutoFit/>
          </a:bodyPr>
          <a:lstStyle/>
          <a:p>
            <a:pPr algn="ctr"/>
            <a:r>
              <a:rPr lang="es-MX" sz="2000" b="1" dirty="0" smtClean="0">
                <a:solidFill>
                  <a:srgbClr val="C00000"/>
                </a:solidFill>
                <a:effectLst>
                  <a:outerShdw blurRad="38100" dist="38100" dir="2700000" algn="tl">
                    <a:srgbClr val="000000">
                      <a:alpha val="43137"/>
                    </a:srgbClr>
                  </a:outerShdw>
                </a:effectLst>
                <a:latin typeface="Arial Narrow" panose="020B0606020202030204" pitchFamily="34" charset="0"/>
              </a:rPr>
              <a:t>Especial impulso </a:t>
            </a:r>
          </a:p>
          <a:p>
            <a:pPr algn="ctr"/>
            <a:r>
              <a:rPr lang="es-MX" sz="2000" b="1" dirty="0" smtClean="0">
                <a:solidFill>
                  <a:srgbClr val="C00000"/>
                </a:solidFill>
                <a:effectLst>
                  <a:outerShdw blurRad="38100" dist="38100" dir="2700000" algn="tl">
                    <a:srgbClr val="000000">
                      <a:alpha val="43137"/>
                    </a:srgbClr>
                  </a:outerShdw>
                </a:effectLst>
                <a:latin typeface="Arial Narrow" panose="020B0606020202030204" pitchFamily="34" charset="0"/>
              </a:rPr>
              <a:t>al primer nivel de atención </a:t>
            </a:r>
            <a:endParaRPr lang="es-MX" sz="2000" b="1" dirty="0">
              <a:solidFill>
                <a:srgbClr val="C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981493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5"/>
          <p:cNvGrpSpPr>
            <a:grpSpLocks/>
          </p:cNvGrpSpPr>
          <p:nvPr/>
        </p:nvGrpSpPr>
        <p:grpSpPr bwMode="auto">
          <a:xfrm>
            <a:off x="395536" y="1509393"/>
            <a:ext cx="8496944" cy="4793912"/>
            <a:chOff x="-1" y="1283855"/>
            <a:chExt cx="9144001" cy="5579246"/>
          </a:xfrm>
        </p:grpSpPr>
        <p:cxnSp>
          <p:nvCxnSpPr>
            <p:cNvPr id="12" name="Conector recto 11"/>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CuadroTexto 7"/>
          <p:cNvSpPr txBox="1"/>
          <p:nvPr/>
        </p:nvSpPr>
        <p:spPr>
          <a:xfrm>
            <a:off x="2685997" y="1642341"/>
            <a:ext cx="3745284" cy="400110"/>
          </a:xfrm>
          <a:prstGeom prst="rect">
            <a:avLst/>
          </a:prstGeom>
          <a:noFill/>
        </p:spPr>
        <p:txBody>
          <a:bodyPr wrap="square" rtlCol="0">
            <a:spAutoFit/>
          </a:bodyPr>
          <a:lstStyle/>
          <a:p>
            <a:pPr algn="ctr"/>
            <a:r>
              <a:rPr lang="es-MX" sz="2000" b="1" dirty="0">
                <a:solidFill>
                  <a:schemeClr val="bg1"/>
                </a:solidFill>
                <a:latin typeface="Arial" panose="020B0604020202020204" pitchFamily="34" charset="0"/>
                <a:cs typeface="Arial" panose="020B0604020202020204" pitchFamily="34" charset="0"/>
              </a:rPr>
              <a:t>Cotejo de Padrones</a:t>
            </a:r>
          </a:p>
        </p:txBody>
      </p:sp>
      <p:sp>
        <p:nvSpPr>
          <p:cNvPr id="22" name="4 Título"/>
          <p:cNvSpPr>
            <a:spLocks noGrp="1"/>
          </p:cNvSpPr>
          <p:nvPr>
            <p:ph type="title"/>
          </p:nvPr>
        </p:nvSpPr>
        <p:spPr>
          <a:xfrm>
            <a:off x="3108960" y="202212"/>
            <a:ext cx="3168484" cy="840986"/>
          </a:xfrm>
        </p:spPr>
        <p:txBody>
          <a:bodyPr>
            <a:normAutofit fontScale="90000"/>
          </a:bodyPr>
          <a:lstStyle/>
          <a:p>
            <a:pPr algn="ctr"/>
            <a:r>
              <a:rPr lang="es-MX" sz="2000" b="1" dirty="0" smtClean="0">
                <a:solidFill>
                  <a:srgbClr val="C00000"/>
                </a:solidFill>
                <a:effectLst>
                  <a:outerShdw blurRad="38100" dist="38100" dir="2700000" algn="tl">
                    <a:srgbClr val="000000">
                      <a:alpha val="43137"/>
                    </a:srgbClr>
                  </a:outerShdw>
                </a:effectLst>
                <a:cs typeface="Simplified Arabic" pitchFamily="18" charset="-78"/>
              </a:rPr>
              <a:t>Otras Funciones </a:t>
            </a:r>
            <a:r>
              <a:rPr lang="es-MX" sz="2000" b="1" dirty="0" smtClean="0">
                <a:solidFill>
                  <a:srgbClr val="C00000"/>
                </a:solidFill>
                <a:effectLst>
                  <a:outerShdw blurRad="38100" dist="38100" dir="2700000" algn="tl">
                    <a:srgbClr val="000000">
                      <a:alpha val="43137"/>
                    </a:srgbClr>
                  </a:outerShdw>
                </a:effectLst>
                <a:cs typeface="Simplified Arabic" pitchFamily="18" charset="-78"/>
              </a:rPr>
              <a:t>del </a:t>
            </a:r>
            <a:r>
              <a:rPr lang="es-MX" sz="2000" b="1" dirty="0" smtClean="0">
                <a:solidFill>
                  <a:srgbClr val="C00000"/>
                </a:solidFill>
                <a:effectLst>
                  <a:outerShdw blurRad="38100" dist="38100" dir="2700000" algn="tl">
                    <a:srgbClr val="000000">
                      <a:alpha val="43137"/>
                    </a:srgbClr>
                  </a:outerShdw>
                </a:effectLst>
                <a:cs typeface="Simplified Arabic" pitchFamily="18" charset="-78"/>
              </a:rPr>
              <a:t/>
            </a:r>
            <a:br>
              <a:rPr lang="es-MX" sz="2000" b="1" dirty="0" smtClean="0">
                <a:solidFill>
                  <a:srgbClr val="C00000"/>
                </a:solidFill>
                <a:effectLst>
                  <a:outerShdw blurRad="38100" dist="38100" dir="2700000" algn="tl">
                    <a:srgbClr val="000000">
                      <a:alpha val="43137"/>
                    </a:srgbClr>
                  </a:outerShdw>
                </a:effectLst>
                <a:cs typeface="Simplified Arabic" pitchFamily="18" charset="-78"/>
              </a:rPr>
            </a:br>
            <a:r>
              <a:rPr lang="es-MX" sz="2000" b="1" dirty="0" smtClean="0">
                <a:solidFill>
                  <a:srgbClr val="C00000"/>
                </a:solidFill>
                <a:effectLst>
                  <a:outerShdw blurRad="38100" dist="38100" dir="2700000" algn="tl">
                    <a:srgbClr val="000000">
                      <a:alpha val="43137"/>
                    </a:srgbClr>
                  </a:outerShdw>
                </a:effectLst>
                <a:cs typeface="Simplified Arabic" pitchFamily="18" charset="-78"/>
              </a:rPr>
              <a:t>Consejo </a:t>
            </a:r>
            <a:r>
              <a:rPr lang="es-MX" sz="2000" b="1" dirty="0" smtClean="0">
                <a:solidFill>
                  <a:srgbClr val="C00000"/>
                </a:solidFill>
                <a:effectLst>
                  <a:outerShdw blurRad="38100" dist="38100" dir="2700000" algn="tl">
                    <a:srgbClr val="000000">
                      <a:alpha val="43137"/>
                    </a:srgbClr>
                  </a:outerShdw>
                </a:effectLst>
                <a:cs typeface="Simplified Arabic" pitchFamily="18" charset="-78"/>
              </a:rPr>
              <a:t>de Salubridad General </a:t>
            </a:r>
            <a:endParaRPr lang="es-MX" sz="2000" b="1" dirty="0">
              <a:solidFill>
                <a:srgbClr val="C00000"/>
              </a:solidFill>
              <a:effectLst>
                <a:outerShdw blurRad="38100" dist="38100" dir="2700000" algn="tl">
                  <a:srgbClr val="000000">
                    <a:alpha val="43137"/>
                  </a:srgbClr>
                </a:outerShdw>
              </a:effectLst>
            </a:endParaRPr>
          </a:p>
        </p:txBody>
      </p:sp>
      <p:pic>
        <p:nvPicPr>
          <p:cNvPr id="93" name="35 Imagen" descr="LOGO CSG 2013.JPG"/>
          <p:cNvPicPr>
            <a:picLocks noChangeAspect="1"/>
          </p:cNvPicPr>
          <p:nvPr/>
        </p:nvPicPr>
        <p:blipFill>
          <a:blip r:embed="rId3" cstate="print">
            <a:clrChange>
              <a:clrFrom>
                <a:srgbClr val="FFFFFF"/>
              </a:clrFrom>
              <a:clrTo>
                <a:srgbClr val="FFFFFF">
                  <a:alpha val="0"/>
                </a:srgbClr>
              </a:clrTo>
            </a:clrChange>
            <a:lum contrast="-10000"/>
          </a:blip>
          <a:stretch>
            <a:fillRect/>
          </a:stretch>
        </p:blipFill>
        <p:spPr>
          <a:xfrm>
            <a:off x="0" y="57670"/>
            <a:ext cx="2892541" cy="1085863"/>
          </a:xfrm>
          <a:prstGeom prst="rect">
            <a:avLst/>
          </a:prstGeom>
        </p:spPr>
      </p:pic>
      <p:cxnSp>
        <p:nvCxnSpPr>
          <p:cNvPr id="94" name="Conector recto 93"/>
          <p:cNvCxnSpPr/>
          <p:nvPr/>
        </p:nvCxnSpPr>
        <p:spPr>
          <a:xfrm>
            <a:off x="78745" y="1197553"/>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3275324" y="1197553"/>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6" name="Imagen 95"/>
          <p:cNvPicPr>
            <a:picLocks noChangeAspect="1"/>
          </p:cNvPicPr>
          <p:nvPr/>
        </p:nvPicPr>
        <p:blipFill>
          <a:blip r:embed="rId4"/>
          <a:stretch>
            <a:fillRect/>
          </a:stretch>
        </p:blipFill>
        <p:spPr>
          <a:xfrm>
            <a:off x="6277443" y="59056"/>
            <a:ext cx="2832122" cy="974876"/>
          </a:xfrm>
          <a:prstGeom prst="rect">
            <a:avLst/>
          </a:prstGeom>
        </p:spPr>
      </p:pic>
      <p:sp>
        <p:nvSpPr>
          <p:cNvPr id="3" name="Rectángulo 2"/>
          <p:cNvSpPr/>
          <p:nvPr/>
        </p:nvSpPr>
        <p:spPr>
          <a:xfrm>
            <a:off x="271449" y="1559830"/>
            <a:ext cx="8276594" cy="1569660"/>
          </a:xfrm>
          <a:prstGeom prst="rect">
            <a:avLst/>
          </a:prstGeom>
        </p:spPr>
        <p:txBody>
          <a:bodyPr wrap="square">
            <a:spAutoFit/>
          </a:bodyPr>
          <a:lstStyle/>
          <a:p>
            <a:pPr marL="171450" lvl="0" indent="-171450" algn="just" defTabSz="914400" eaLnBrk="0" fontAlgn="base" hangingPunct="0">
              <a:spcBef>
                <a:spcPct val="0"/>
              </a:spcBef>
              <a:spcAft>
                <a:spcPct val="0"/>
              </a:spcAft>
              <a:buClr>
                <a:srgbClr val="006600"/>
              </a:buClr>
              <a:buFont typeface="Wingdings" panose="05000000000000000000" pitchFamily="2" charset="2"/>
              <a:buChar char="q"/>
              <a:defRPr/>
            </a:pPr>
            <a:r>
              <a:rPr lang="es-ES" altLang="es-MX" sz="3200" dirty="0" smtClean="0">
                <a:solidFill>
                  <a:prstClr val="black"/>
                </a:solidFill>
                <a:latin typeface="Calibri" panose="020F0502020204030204" pitchFamily="34" charset="0"/>
                <a:ea typeface="Times New Roman" panose="02020603050405020304" pitchFamily="18" charset="0"/>
                <a:cs typeface="Arial" panose="020B0604020202020204" pitchFamily="34" charset="0"/>
              </a:rPr>
              <a:t> Operar </a:t>
            </a:r>
            <a:r>
              <a:rPr lang="es-ES" altLang="es-MX" sz="3200" dirty="0">
                <a:solidFill>
                  <a:prstClr val="black"/>
                </a:solidFill>
                <a:latin typeface="Calibri" panose="020F0502020204030204" pitchFamily="34" charset="0"/>
                <a:ea typeface="Times New Roman" panose="02020603050405020304" pitchFamily="18" charset="0"/>
                <a:cs typeface="Arial" panose="020B0604020202020204" pitchFamily="34" charset="0"/>
              </a:rPr>
              <a:t>y resguardar la base de datos relativa a la información sobre precursores químicos y productos químicos </a:t>
            </a:r>
            <a:r>
              <a:rPr lang="es-ES" altLang="es-MX" sz="3200" dirty="0" smtClean="0">
                <a:solidFill>
                  <a:prstClr val="black"/>
                </a:solidFill>
                <a:latin typeface="Calibri" panose="020F0502020204030204" pitchFamily="34" charset="0"/>
                <a:ea typeface="Times New Roman" panose="02020603050405020304" pitchFamily="18" charset="0"/>
                <a:cs typeface="Arial" panose="020B0604020202020204" pitchFamily="34" charset="0"/>
              </a:rPr>
              <a:t>esenciales.</a:t>
            </a:r>
            <a:endParaRPr lang="es-MX" altLang="es-MX" sz="3200" dirty="0">
              <a:solidFill>
                <a:prstClr val="black"/>
              </a:solidFill>
              <a:latin typeface="Arial" panose="020B0604020202020204" pitchFamily="34" charset="0"/>
            </a:endParaRPr>
          </a:p>
        </p:txBody>
      </p:sp>
      <p:sp>
        <p:nvSpPr>
          <p:cNvPr id="4" name="Rectángulo 3"/>
          <p:cNvSpPr/>
          <p:nvPr/>
        </p:nvSpPr>
        <p:spPr>
          <a:xfrm>
            <a:off x="248123" y="3618495"/>
            <a:ext cx="8621031" cy="2554545"/>
          </a:xfrm>
          <a:prstGeom prst="rect">
            <a:avLst/>
          </a:prstGeom>
        </p:spPr>
        <p:txBody>
          <a:bodyPr wrap="square">
            <a:spAutoFit/>
          </a:bodyPr>
          <a:lstStyle/>
          <a:p>
            <a:pPr marL="171450" lvl="0" indent="-171450" algn="just" defTabSz="914400" eaLnBrk="0" fontAlgn="base" hangingPunct="0">
              <a:spcBef>
                <a:spcPct val="0"/>
              </a:spcBef>
              <a:spcAft>
                <a:spcPct val="0"/>
              </a:spcAft>
              <a:buClr>
                <a:srgbClr val="006600"/>
              </a:buClr>
              <a:buFont typeface="Wingdings" panose="05000000000000000000" pitchFamily="2" charset="2"/>
              <a:buChar char="q"/>
              <a:defRPr/>
            </a:pPr>
            <a:r>
              <a:rPr lang="es-ES" altLang="es-MX" sz="3200" dirty="0" smtClean="0">
                <a:solidFill>
                  <a:prstClr val="black"/>
                </a:solidFill>
                <a:latin typeface="Calibri" panose="020F0502020204030204" pitchFamily="34" charset="0"/>
                <a:ea typeface="Times New Roman" panose="02020603050405020304" pitchFamily="18" charset="0"/>
                <a:cs typeface="Arial" panose="020B0604020202020204" pitchFamily="34" charset="0"/>
              </a:rPr>
              <a:t>   Cotejar </a:t>
            </a:r>
            <a:r>
              <a:rPr lang="es-ES" altLang="es-MX" sz="3200" dirty="0">
                <a:solidFill>
                  <a:prstClr val="black"/>
                </a:solidFill>
                <a:latin typeface="Calibri" panose="020F0502020204030204" pitchFamily="34" charset="0"/>
                <a:ea typeface="Times New Roman" panose="02020603050405020304" pitchFamily="18" charset="0"/>
                <a:cs typeface="Arial" panose="020B0604020202020204" pitchFamily="34" charset="0"/>
              </a:rPr>
              <a:t>el padrón de beneficiarios del Sistema de Protección Social en Salud, contra </a:t>
            </a:r>
            <a:r>
              <a:rPr lang="es-ES" altLang="es-MX" sz="3200" dirty="0" smtClean="0">
                <a:solidFill>
                  <a:prstClr val="black"/>
                </a:solidFill>
                <a:latin typeface="Calibri" panose="020F0502020204030204" pitchFamily="34" charset="0"/>
                <a:ea typeface="Times New Roman" panose="02020603050405020304" pitchFamily="18" charset="0"/>
                <a:cs typeface="Arial" panose="020B0604020202020204" pitchFamily="34" charset="0"/>
              </a:rPr>
              <a:t>  los </a:t>
            </a:r>
            <a:r>
              <a:rPr lang="es-ES" altLang="es-MX" sz="3200" dirty="0">
                <a:solidFill>
                  <a:prstClr val="black"/>
                </a:solidFill>
                <a:latin typeface="Calibri" panose="020F0502020204030204" pitchFamily="34" charset="0"/>
                <a:ea typeface="Times New Roman" panose="02020603050405020304" pitchFamily="18" charset="0"/>
                <a:cs typeface="Arial" panose="020B0604020202020204" pitchFamily="34" charset="0"/>
              </a:rPr>
              <a:t>registros de afiliación de los institutos de seguridad social y otros esquemas públicos y sociales de atención </a:t>
            </a:r>
            <a:r>
              <a:rPr lang="es-ES" altLang="es-MX" sz="3200" dirty="0" smtClean="0">
                <a:solidFill>
                  <a:prstClr val="black"/>
                </a:solidFill>
                <a:latin typeface="Calibri" panose="020F0502020204030204" pitchFamily="34" charset="0"/>
                <a:ea typeface="Times New Roman" panose="02020603050405020304" pitchFamily="18" charset="0"/>
                <a:cs typeface="Arial" panose="020B0604020202020204" pitchFamily="34" charset="0"/>
              </a:rPr>
              <a:t>médica.</a:t>
            </a:r>
            <a:endParaRPr lang="es-MX" altLang="es-MX" sz="3200" dirty="0">
              <a:solidFill>
                <a:prstClr val="black"/>
              </a:solidFill>
              <a:latin typeface="Arial" panose="020B0604020202020204" pitchFamily="34" charset="0"/>
            </a:endParaRPr>
          </a:p>
        </p:txBody>
      </p:sp>
    </p:spTree>
    <p:extLst>
      <p:ext uri="{BB962C8B-B14F-4D97-AF65-F5344CB8AC3E}">
        <p14:creationId xmlns:p14="http://schemas.microsoft.com/office/powerpoint/2010/main" val="512634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95"/>
          <p:cNvGrpSpPr>
            <a:grpSpLocks/>
          </p:cNvGrpSpPr>
          <p:nvPr/>
        </p:nvGrpSpPr>
        <p:grpSpPr bwMode="auto">
          <a:xfrm>
            <a:off x="172310" y="1445863"/>
            <a:ext cx="8799162" cy="5131152"/>
            <a:chOff x="-1" y="1283855"/>
            <a:chExt cx="9144001" cy="5579246"/>
          </a:xfrm>
        </p:grpSpPr>
        <p:cxnSp>
          <p:nvCxnSpPr>
            <p:cNvPr id="4" name="Conector recto 3"/>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929" y="1847108"/>
            <a:ext cx="4742736" cy="2667790"/>
          </a:xfrm>
          <a:prstGeom prst="rect">
            <a:avLst/>
          </a:prstGeom>
          <a:ln>
            <a:solidFill>
              <a:schemeClr val="accent2">
                <a:lumMod val="50000"/>
              </a:schemeClr>
            </a:solidFill>
          </a:ln>
        </p:spPr>
      </p:pic>
      <p:pic>
        <p:nvPicPr>
          <p:cNvPr id="80" name="Imagen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1" name="Imagen 80"/>
          <p:cNvPicPr>
            <a:picLocks noChangeAspect="1"/>
          </p:cNvPicPr>
          <p:nvPr/>
        </p:nvPicPr>
        <p:blipFill>
          <a:blip r:embed="rId4"/>
          <a:stretch>
            <a:fillRect/>
          </a:stretch>
        </p:blipFill>
        <p:spPr>
          <a:xfrm>
            <a:off x="6253651" y="59056"/>
            <a:ext cx="2832122" cy="974876"/>
          </a:xfrm>
          <a:prstGeom prst="rect">
            <a:avLst/>
          </a:prstGeom>
        </p:spPr>
      </p:pic>
      <p:sp>
        <p:nvSpPr>
          <p:cNvPr id="82" name="CuadroTexto 81"/>
          <p:cNvSpPr txBox="1"/>
          <p:nvPr/>
        </p:nvSpPr>
        <p:spPr>
          <a:xfrm>
            <a:off x="172310" y="4679416"/>
            <a:ext cx="6176535" cy="1938992"/>
          </a:xfrm>
          <a:prstGeom prst="rect">
            <a:avLst/>
          </a:prstGeom>
          <a:noFill/>
        </p:spPr>
        <p:txBody>
          <a:bodyPr wrap="square" rtlCol="0">
            <a:spAutoFit/>
          </a:bodyPr>
          <a:lstStyle/>
          <a:p>
            <a:pPr algn="ctr"/>
            <a:r>
              <a:rPr lang="es-MX" sz="2400" dirty="0" smtClean="0">
                <a:latin typeface="AR BLANCA" panose="02000000000000000000" pitchFamily="2" charset="0"/>
              </a:rPr>
              <a:t>El Médico de pública aprobación por el Real Tribunal del PROTOMEDICATO de Nueva España</a:t>
            </a:r>
          </a:p>
          <a:p>
            <a:pPr algn="ctr"/>
            <a:endParaRPr lang="es-MX" sz="2400" dirty="0">
              <a:latin typeface="AR BLANCA" panose="02000000000000000000" pitchFamily="2" charset="0"/>
            </a:endParaRPr>
          </a:p>
          <a:p>
            <a:pPr algn="ctr"/>
            <a:r>
              <a:rPr lang="es-MX" sz="2400" dirty="0" smtClean="0">
                <a:latin typeface="AR BLANCA" panose="02000000000000000000" pitchFamily="2" charset="0"/>
              </a:rPr>
              <a:t>Certifico en toda forma y Juro, que el Dr. Bonifacio José Carrillo </a:t>
            </a:r>
            <a:r>
              <a:rPr lang="es-MX" sz="2400" dirty="0" err="1" smtClean="0">
                <a:latin typeface="AR BLANCA" panose="02000000000000000000" pitchFamily="2" charset="0"/>
              </a:rPr>
              <a:t>Presbriero</a:t>
            </a:r>
            <a:r>
              <a:rPr lang="es-MX" sz="2400" dirty="0" smtClean="0">
                <a:latin typeface="AR BLANCA" panose="02000000000000000000" pitchFamily="2" charset="0"/>
              </a:rPr>
              <a:t>… </a:t>
            </a:r>
            <a:endParaRPr lang="es-MX" sz="2400" dirty="0">
              <a:latin typeface="AR BLANCA" panose="02000000000000000000" pitchFamily="2" charset="0"/>
            </a:endParaRPr>
          </a:p>
        </p:txBody>
      </p:sp>
      <p:sp>
        <p:nvSpPr>
          <p:cNvPr id="83" name="CuadroTexto 82"/>
          <p:cNvSpPr txBox="1"/>
          <p:nvPr/>
        </p:nvSpPr>
        <p:spPr>
          <a:xfrm>
            <a:off x="2845435" y="2559909"/>
            <a:ext cx="1381991" cy="369332"/>
          </a:xfrm>
          <a:prstGeom prst="rect">
            <a:avLst/>
          </a:prstGeom>
          <a:solidFill>
            <a:schemeClr val="accent4">
              <a:lumMod val="40000"/>
              <a:lumOff val="60000"/>
            </a:schemeClr>
          </a:solidFill>
        </p:spPr>
        <p:txBody>
          <a:bodyPr wrap="square" rtlCol="0">
            <a:spAutoFit/>
          </a:bodyPr>
          <a:lstStyle/>
          <a:p>
            <a:r>
              <a:rPr lang="es-MX" dirty="0" smtClean="0"/>
              <a:t>1527 / 1830</a:t>
            </a:r>
            <a:endParaRPr lang="es-MX" dirty="0"/>
          </a:p>
        </p:txBody>
      </p:sp>
      <p:pic>
        <p:nvPicPr>
          <p:cNvPr id="84" name="Imagen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363" y="1745571"/>
            <a:ext cx="2285616" cy="3257345"/>
          </a:xfrm>
          <a:prstGeom prst="rect">
            <a:avLst/>
          </a:prstGeom>
        </p:spPr>
      </p:pic>
      <p:cxnSp>
        <p:nvCxnSpPr>
          <p:cNvPr id="85" name="Conector recto 84"/>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600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72299" y="1360806"/>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sp>
        <p:nvSpPr>
          <p:cNvPr id="81" name="Rectángulo 80"/>
          <p:cNvSpPr/>
          <p:nvPr/>
        </p:nvSpPr>
        <p:spPr>
          <a:xfrm>
            <a:off x="992605" y="1553496"/>
            <a:ext cx="7339263" cy="4618059"/>
          </a:xfrm>
          <a:prstGeom prst="rect">
            <a:avLst/>
          </a:prstGeom>
        </p:spPr>
        <p:txBody>
          <a:bodyPr wrap="square">
            <a:spAutoFit/>
          </a:bodyPr>
          <a:lstStyle/>
          <a:p>
            <a:pPr algn="just">
              <a:lnSpc>
                <a:spcPct val="150000"/>
              </a:lnSpc>
              <a:spcAft>
                <a:spcPts val="800"/>
              </a:spcAft>
            </a:pPr>
            <a:r>
              <a:rPr lang="es-MX" b="1" i="1" dirty="0">
                <a:latin typeface="Arial" panose="020B0604020202020204" pitchFamily="34" charset="0"/>
                <a:ea typeface="Calibri" panose="020F0502020204030204" pitchFamily="34" charset="0"/>
                <a:cs typeface="Times New Roman" panose="02020603050405020304" pitchFamily="18" charset="0"/>
              </a:rPr>
              <a:t>Construir un Sistema Nacional de Salud Universal equitativo, integral, sustentable, efectivo y de calidad, con particular enfoque a los grupos que viven en condición de vulnerabilidad, a través del fortalecimiento de la rectoría de la autoridad sanitaria y la </a:t>
            </a:r>
            <a:r>
              <a:rPr lang="es-MX" b="1" i="1" dirty="0" err="1">
                <a:latin typeface="Arial" panose="020B0604020202020204" pitchFamily="34" charset="0"/>
                <a:ea typeface="Calibri" panose="020F0502020204030204" pitchFamily="34" charset="0"/>
                <a:cs typeface="Times New Roman" panose="02020603050405020304" pitchFamily="18" charset="0"/>
              </a:rPr>
              <a:t>intersectorialidad</a:t>
            </a:r>
            <a:r>
              <a:rPr lang="es-MX" b="1" i="1" dirty="0">
                <a:latin typeface="Arial" panose="020B0604020202020204" pitchFamily="34" charset="0"/>
                <a:ea typeface="Calibri" panose="020F0502020204030204" pitchFamily="34" charset="0"/>
                <a:cs typeface="Times New Roman" panose="02020603050405020304" pitchFamily="18" charset="0"/>
              </a:rPr>
              <a:t>; de la consolidación de la protección y promoción de la salud y prevención de enfermedades, así como la prestación de servicios plurales y articulados, basados en la atención primaria; la generación y gestión de recursos adecuados; la evaluación y la investigación científica, fomentando la participación de la sociedad con corresponsabilidad</a:t>
            </a:r>
            <a:r>
              <a:rPr lang="es-MX" b="1" dirty="0">
                <a:latin typeface="Arial" panose="020B0604020202020204" pitchFamily="34" charset="0"/>
                <a:ea typeface="Calibri" panose="020F0502020204030204" pitchFamily="34" charset="0"/>
                <a:cs typeface="Times New Roman" panose="02020603050405020304" pitchFamily="18" charset="0"/>
              </a:rPr>
              <a:t>. </a:t>
            </a:r>
            <a:endParaRPr lang="es-MX"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Conector recto 81"/>
          <p:cNvCxnSpPr/>
          <p:nvPr/>
        </p:nvCxnSpPr>
        <p:spPr>
          <a:xfrm>
            <a:off x="54953" y="1197553"/>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3275324" y="1197553"/>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CuadroTexto 83"/>
          <p:cNvSpPr txBox="1"/>
          <p:nvPr/>
        </p:nvSpPr>
        <p:spPr>
          <a:xfrm>
            <a:off x="3705727" y="286076"/>
            <a:ext cx="1913021" cy="584775"/>
          </a:xfrm>
          <a:prstGeom prst="rect">
            <a:avLst/>
          </a:prstGeom>
          <a:noFill/>
        </p:spPr>
        <p:txBody>
          <a:bodyPr wrap="square" rtlCol="0">
            <a:spAutoFit/>
          </a:bodyPr>
          <a:lstStyle/>
          <a:p>
            <a:pPr algn="ctr"/>
            <a:r>
              <a:rPr lang="es-MX" sz="3200" b="1" dirty="0" smtClean="0">
                <a:solidFill>
                  <a:srgbClr val="C00000"/>
                </a:solidFill>
              </a:rPr>
              <a:t>VISIÓN</a:t>
            </a:r>
            <a:endParaRPr lang="es-MX" sz="3200" b="1" dirty="0">
              <a:solidFill>
                <a:srgbClr val="C00000"/>
              </a:solidFill>
            </a:endParaRPr>
          </a:p>
        </p:txBody>
      </p:sp>
    </p:spTree>
    <p:extLst>
      <p:ext uri="{BB962C8B-B14F-4D97-AF65-F5344CB8AC3E}">
        <p14:creationId xmlns:p14="http://schemas.microsoft.com/office/powerpoint/2010/main" val="285760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6" name="Grupo 95"/>
          <p:cNvGrpSpPr>
            <a:grpSpLocks/>
          </p:cNvGrpSpPr>
          <p:nvPr/>
        </p:nvGrpSpPr>
        <p:grpSpPr bwMode="auto">
          <a:xfrm>
            <a:off x="395536" y="1509393"/>
            <a:ext cx="8496944" cy="4793912"/>
            <a:chOff x="-1" y="1283855"/>
            <a:chExt cx="9144001" cy="5579246"/>
          </a:xfrm>
        </p:grpSpPr>
        <p:cxnSp>
          <p:nvCxnSpPr>
            <p:cNvPr id="6" name="Conector recto 5"/>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4" name="Rectángulo 93"/>
          <p:cNvSpPr/>
          <p:nvPr/>
        </p:nvSpPr>
        <p:spPr>
          <a:xfrm>
            <a:off x="0" y="6577013"/>
            <a:ext cx="9144000" cy="28575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pic>
        <p:nvPicPr>
          <p:cNvPr id="93" name="Imagen 9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00" y="3429000"/>
            <a:ext cx="9154500" cy="3114750"/>
          </a:xfrm>
          <a:prstGeom prst="rect">
            <a:avLst/>
          </a:prstGeom>
        </p:spPr>
      </p:pic>
      <p:sp>
        <p:nvSpPr>
          <p:cNvPr id="95" name="CuadroTexto 94"/>
          <p:cNvSpPr txBox="1"/>
          <p:nvPr/>
        </p:nvSpPr>
        <p:spPr>
          <a:xfrm>
            <a:off x="395536" y="1665412"/>
            <a:ext cx="3194837" cy="830997"/>
          </a:xfrm>
          <a:prstGeom prst="rect">
            <a:avLst/>
          </a:prstGeom>
          <a:noFill/>
        </p:spPr>
        <p:txBody>
          <a:bodyPr wrap="square" rtlCol="0">
            <a:spAutoFit/>
          </a:bodyPr>
          <a:lstStyle/>
          <a:p>
            <a:pPr algn="ctr"/>
            <a:r>
              <a:rPr lang="es-MX" sz="4800" b="1" dirty="0" smtClean="0">
                <a:solidFill>
                  <a:srgbClr val="C00000"/>
                </a:solidFill>
                <a:latin typeface="AR BLANCA" panose="02000000000000000000" pitchFamily="2" charset="0"/>
              </a:rPr>
              <a:t>GRACIAS</a:t>
            </a:r>
          </a:p>
        </p:txBody>
      </p:sp>
      <p:sp>
        <p:nvSpPr>
          <p:cNvPr id="96" name="CuadroTexto 95"/>
          <p:cNvSpPr txBox="1"/>
          <p:nvPr/>
        </p:nvSpPr>
        <p:spPr>
          <a:xfrm>
            <a:off x="1" y="6516052"/>
            <a:ext cx="9144000" cy="369332"/>
          </a:xfrm>
          <a:prstGeom prst="rect">
            <a:avLst/>
          </a:prstGeom>
          <a:solidFill>
            <a:schemeClr val="tx1">
              <a:lumMod val="50000"/>
              <a:lumOff val="50000"/>
            </a:schemeClr>
          </a:solidFill>
        </p:spPr>
        <p:txBody>
          <a:bodyPr wrap="square" rtlCol="0">
            <a:spAutoFit/>
          </a:bodyPr>
          <a:lstStyle/>
          <a:p>
            <a:pPr algn="ctr"/>
            <a:endParaRPr lang="es-MX" b="1" dirty="0">
              <a:solidFill>
                <a:schemeClr val="bg1"/>
              </a:solidFill>
            </a:endParaRPr>
          </a:p>
        </p:txBody>
      </p:sp>
      <p:sp>
        <p:nvSpPr>
          <p:cNvPr id="3" name="CuadroTexto 2"/>
          <p:cNvSpPr txBox="1"/>
          <p:nvPr/>
        </p:nvSpPr>
        <p:spPr>
          <a:xfrm>
            <a:off x="3590373" y="2467083"/>
            <a:ext cx="5108459" cy="1754326"/>
          </a:xfrm>
          <a:prstGeom prst="rect">
            <a:avLst/>
          </a:prstGeom>
          <a:noFill/>
        </p:spPr>
        <p:txBody>
          <a:bodyPr wrap="square" rtlCol="0">
            <a:spAutoFit/>
          </a:bodyPr>
          <a:lstStyle/>
          <a:p>
            <a:pPr algn="ctr"/>
            <a:r>
              <a:rPr lang="es-MX" sz="3600" b="1" dirty="0" smtClean="0"/>
              <a:t>Dr. Jesús </a:t>
            </a:r>
            <a:r>
              <a:rPr lang="es-MX" sz="3600" b="1" dirty="0" err="1" smtClean="0"/>
              <a:t>Ancer</a:t>
            </a:r>
            <a:r>
              <a:rPr lang="es-MX" sz="3600" b="1" dirty="0" smtClean="0"/>
              <a:t> Rodríguez</a:t>
            </a:r>
          </a:p>
          <a:p>
            <a:pPr algn="ctr"/>
            <a:r>
              <a:rPr lang="es-MX" sz="3600" b="1" dirty="0" smtClean="0"/>
              <a:t>Secretario</a:t>
            </a:r>
          </a:p>
          <a:p>
            <a:pPr algn="ctr"/>
            <a:r>
              <a:rPr lang="es-MX" sz="3200" b="1" i="1" dirty="0" smtClean="0">
                <a:solidFill>
                  <a:srgbClr val="006600"/>
                </a:solidFill>
              </a:rPr>
              <a:t>jesus.ancer@csg.gob.mx</a:t>
            </a:r>
            <a:endParaRPr lang="es-MX" sz="3200" b="1" i="1" dirty="0">
              <a:solidFill>
                <a:srgbClr val="006600"/>
              </a:solidFill>
            </a:endParaRPr>
          </a:p>
        </p:txBody>
      </p:sp>
      <p:sp>
        <p:nvSpPr>
          <p:cNvPr id="92" name="CuadroTexto 91"/>
          <p:cNvSpPr txBox="1"/>
          <p:nvPr/>
        </p:nvSpPr>
        <p:spPr>
          <a:xfrm>
            <a:off x="0" y="6516052"/>
            <a:ext cx="9144000" cy="369332"/>
          </a:xfrm>
          <a:prstGeom prst="rect">
            <a:avLst/>
          </a:prstGeom>
          <a:solidFill>
            <a:schemeClr val="tx1"/>
          </a:solidFill>
          <a:ln w="28575">
            <a:solidFill>
              <a:schemeClr val="bg1"/>
            </a:solidFill>
          </a:ln>
        </p:spPr>
        <p:txBody>
          <a:bodyPr wrap="square" rtlCol="0">
            <a:spAutoFit/>
          </a:bodyPr>
          <a:lstStyle/>
          <a:p>
            <a:pPr algn="ctr"/>
            <a:r>
              <a:rPr lang="es-MX" dirty="0" smtClean="0">
                <a:solidFill>
                  <a:schemeClr val="bg1"/>
                </a:solidFill>
                <a:latin typeface="Soberana Titular" panose="02000000000000000000" pitchFamily="50" charset="0"/>
              </a:rPr>
              <a:t>Centenario del Consejo de Salubridad General  </a:t>
            </a:r>
            <a:r>
              <a:rPr lang="es-MX" b="1" dirty="0" smtClean="0">
                <a:solidFill>
                  <a:srgbClr val="C00000"/>
                </a:solidFill>
                <a:effectLst>
                  <a:outerShdw blurRad="38100" dist="38100" dir="2700000" algn="tl">
                    <a:srgbClr val="000000">
                      <a:alpha val="43137"/>
                    </a:srgbClr>
                  </a:outerShdw>
                </a:effectLst>
                <a:latin typeface="Soberana Sans Ultra" panose="02000000000000000000" pitchFamily="50" charset="0"/>
              </a:rPr>
              <a:t>1917 - 2017</a:t>
            </a:r>
            <a:endParaRPr lang="es-MX" b="1" dirty="0">
              <a:solidFill>
                <a:srgbClr val="C00000"/>
              </a:solidFill>
              <a:effectLst>
                <a:outerShdw blurRad="38100" dist="38100" dir="2700000" algn="tl">
                  <a:srgbClr val="000000">
                    <a:alpha val="43137"/>
                  </a:srgbClr>
                </a:outerShdw>
              </a:effectLst>
              <a:latin typeface="Soberana Sans Ultra" panose="02000000000000000000" pitchFamily="50" charset="0"/>
            </a:endParaRPr>
          </a:p>
        </p:txBody>
      </p:sp>
      <p:pic>
        <p:nvPicPr>
          <p:cNvPr id="97" name="35 Imagen" descr="LOGO CSG 2013.JPG"/>
          <p:cNvPicPr>
            <a:picLocks noChangeAspect="1"/>
          </p:cNvPicPr>
          <p:nvPr/>
        </p:nvPicPr>
        <p:blipFill>
          <a:blip r:embed="rId4" cstate="print">
            <a:clrChange>
              <a:clrFrom>
                <a:srgbClr val="FFFFFF"/>
              </a:clrFrom>
              <a:clrTo>
                <a:srgbClr val="FFFFFF">
                  <a:alpha val="0"/>
                </a:srgbClr>
              </a:clrTo>
            </a:clrChange>
            <a:lum contrast="-10000"/>
          </a:blip>
          <a:stretch>
            <a:fillRect/>
          </a:stretch>
        </p:blipFill>
        <p:spPr>
          <a:xfrm>
            <a:off x="0" y="57670"/>
            <a:ext cx="2892541" cy="1085863"/>
          </a:xfrm>
          <a:prstGeom prst="rect">
            <a:avLst/>
          </a:prstGeom>
        </p:spPr>
      </p:pic>
      <p:cxnSp>
        <p:nvCxnSpPr>
          <p:cNvPr id="98" name="Conector recto 97"/>
          <p:cNvCxnSpPr/>
          <p:nvPr/>
        </p:nvCxnSpPr>
        <p:spPr>
          <a:xfrm>
            <a:off x="78745" y="1197553"/>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9" name="Conector recto 98"/>
          <p:cNvCxnSpPr/>
          <p:nvPr/>
        </p:nvCxnSpPr>
        <p:spPr>
          <a:xfrm>
            <a:off x="3275324" y="1197553"/>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0" name="Imagen 99"/>
          <p:cNvPicPr>
            <a:picLocks noChangeAspect="1"/>
          </p:cNvPicPr>
          <p:nvPr/>
        </p:nvPicPr>
        <p:blipFill>
          <a:blip r:embed="rId5"/>
          <a:stretch>
            <a:fillRect/>
          </a:stretch>
        </p:blipFill>
        <p:spPr>
          <a:xfrm>
            <a:off x="6277443" y="59056"/>
            <a:ext cx="2832122" cy="974876"/>
          </a:xfrm>
          <a:prstGeom prst="rect">
            <a:avLst/>
          </a:prstGeom>
        </p:spPr>
      </p:pic>
    </p:spTree>
    <p:extLst>
      <p:ext uri="{BB962C8B-B14F-4D97-AF65-F5344CB8AC3E}">
        <p14:creationId xmlns:p14="http://schemas.microsoft.com/office/powerpoint/2010/main" val="98144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72310" y="1445863"/>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pic>
        <p:nvPicPr>
          <p:cNvPr id="82" name="Imagen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4022" y="2029058"/>
            <a:ext cx="949430" cy="1539616"/>
          </a:xfrm>
          <a:prstGeom prst="rect">
            <a:avLst/>
          </a:prstGeom>
        </p:spPr>
      </p:pic>
      <p:sp>
        <p:nvSpPr>
          <p:cNvPr id="83" name="CuadroTexto 82"/>
          <p:cNvSpPr txBox="1"/>
          <p:nvPr/>
        </p:nvSpPr>
        <p:spPr>
          <a:xfrm>
            <a:off x="2497603" y="1195153"/>
            <a:ext cx="4873083" cy="461665"/>
          </a:xfrm>
          <a:prstGeom prst="rect">
            <a:avLst/>
          </a:prstGeom>
          <a:noFill/>
        </p:spPr>
        <p:txBody>
          <a:bodyPr wrap="square" rtlCol="0">
            <a:spAutoFit/>
          </a:bodyPr>
          <a:lstStyle/>
          <a:p>
            <a:pPr algn="ctr"/>
            <a:r>
              <a:rPr lang="es-MX" sz="2400" b="1" dirty="0" smtClean="0"/>
              <a:t>Facultad Médica del Distrito Federal</a:t>
            </a:r>
            <a:endParaRPr lang="es-MX" sz="2400" b="1" dirty="0"/>
          </a:p>
        </p:txBody>
      </p:sp>
      <p:sp>
        <p:nvSpPr>
          <p:cNvPr id="84" name="Rectángulo 83"/>
          <p:cNvSpPr/>
          <p:nvPr/>
        </p:nvSpPr>
        <p:spPr>
          <a:xfrm>
            <a:off x="7074036" y="2617322"/>
            <a:ext cx="1191352" cy="369332"/>
          </a:xfrm>
          <a:prstGeom prst="rect">
            <a:avLst/>
          </a:prstGeom>
        </p:spPr>
        <p:txBody>
          <a:bodyPr wrap="none">
            <a:spAutoFit/>
          </a:bodyPr>
          <a:lstStyle/>
          <a:p>
            <a:r>
              <a:rPr lang="es-MX" b="1" dirty="0"/>
              <a:t>1831-1840</a:t>
            </a:r>
            <a:endParaRPr lang="es-MX" dirty="0"/>
          </a:p>
        </p:txBody>
      </p:sp>
      <p:sp>
        <p:nvSpPr>
          <p:cNvPr id="85" name="Rectángulo 84"/>
          <p:cNvSpPr/>
          <p:nvPr/>
        </p:nvSpPr>
        <p:spPr>
          <a:xfrm>
            <a:off x="790254" y="2343917"/>
            <a:ext cx="4810926" cy="830997"/>
          </a:xfrm>
          <a:prstGeom prst="rect">
            <a:avLst/>
          </a:prstGeom>
          <a:ln>
            <a:solidFill>
              <a:srgbClr val="C00000"/>
            </a:solidFill>
          </a:ln>
        </p:spPr>
        <p:txBody>
          <a:bodyPr wrap="square">
            <a:spAutoFit/>
          </a:bodyPr>
          <a:lstStyle/>
          <a:p>
            <a:pPr algn="ctr"/>
            <a:r>
              <a:rPr lang="es-MX" sz="2400" b="1" dirty="0" smtClean="0"/>
              <a:t>Junta denominada:</a:t>
            </a:r>
          </a:p>
          <a:p>
            <a:pPr algn="ctr"/>
            <a:r>
              <a:rPr lang="es-MX" sz="2400" b="1" dirty="0" smtClean="0"/>
              <a:t>Facultad </a:t>
            </a:r>
            <a:r>
              <a:rPr lang="es-MX" sz="2400" b="1" dirty="0"/>
              <a:t>Médica del </a:t>
            </a:r>
            <a:r>
              <a:rPr lang="es-MX" sz="2400" b="1" dirty="0" smtClean="0"/>
              <a:t>Distrito Federal</a:t>
            </a:r>
            <a:r>
              <a:rPr lang="es-MX" sz="2400" dirty="0" smtClean="0"/>
              <a:t>. </a:t>
            </a:r>
            <a:endParaRPr lang="es-MX" sz="2400" dirty="0"/>
          </a:p>
        </p:txBody>
      </p:sp>
      <p:sp>
        <p:nvSpPr>
          <p:cNvPr id="86" name="CuadroTexto 85"/>
          <p:cNvSpPr txBox="1"/>
          <p:nvPr/>
        </p:nvSpPr>
        <p:spPr>
          <a:xfrm>
            <a:off x="790254" y="1738294"/>
            <a:ext cx="2335236" cy="461665"/>
          </a:xfrm>
          <a:prstGeom prst="rect">
            <a:avLst/>
          </a:prstGeom>
          <a:noFill/>
        </p:spPr>
        <p:txBody>
          <a:bodyPr wrap="square" rtlCol="0">
            <a:spAutoFit/>
          </a:bodyPr>
          <a:lstStyle/>
          <a:p>
            <a:pPr algn="ctr"/>
            <a:r>
              <a:rPr lang="es-MX" sz="2400" b="1" dirty="0" smtClean="0"/>
              <a:t>Protomedicato</a:t>
            </a:r>
            <a:endParaRPr lang="es-MX" sz="2400" b="1" dirty="0"/>
          </a:p>
        </p:txBody>
      </p:sp>
      <p:sp>
        <p:nvSpPr>
          <p:cNvPr id="89" name="Rectángulo 88"/>
          <p:cNvSpPr/>
          <p:nvPr/>
        </p:nvSpPr>
        <p:spPr>
          <a:xfrm>
            <a:off x="859733" y="4099859"/>
            <a:ext cx="4671967" cy="1200329"/>
          </a:xfrm>
          <a:prstGeom prst="rect">
            <a:avLst/>
          </a:prstGeom>
        </p:spPr>
        <p:txBody>
          <a:bodyPr wrap="square">
            <a:spAutoFit/>
          </a:bodyPr>
          <a:lstStyle/>
          <a:p>
            <a:pPr algn="ctr"/>
            <a:r>
              <a:rPr lang="es-MX" sz="2400" b="1" dirty="0"/>
              <a:t>F</a:t>
            </a:r>
            <a:r>
              <a:rPr lang="es-MX" sz="2400" b="1" dirty="0" smtClean="0"/>
              <a:t>ormada </a:t>
            </a:r>
            <a:r>
              <a:rPr lang="es-MX" sz="2400" b="1" dirty="0"/>
              <a:t> por  ocho  profesores  </a:t>
            </a:r>
            <a:endParaRPr lang="es-MX" sz="2400" b="1" dirty="0" smtClean="0"/>
          </a:p>
          <a:p>
            <a:pPr algn="ctr"/>
            <a:r>
              <a:rPr lang="es-MX" sz="2400" b="1" dirty="0" smtClean="0"/>
              <a:t>médico-cirujanos </a:t>
            </a:r>
            <a:r>
              <a:rPr lang="es-MX" sz="2400" b="1" dirty="0"/>
              <a:t> y  cuatro </a:t>
            </a:r>
            <a:r>
              <a:rPr lang="es-MX" sz="2400" b="1" dirty="0" smtClean="0"/>
              <a:t>farmacéuticos</a:t>
            </a:r>
            <a:endParaRPr lang="es-MX" sz="2400" b="1" dirty="0"/>
          </a:p>
        </p:txBody>
      </p:sp>
      <p:sp>
        <p:nvSpPr>
          <p:cNvPr id="91" name="Rectángulo 90"/>
          <p:cNvSpPr/>
          <p:nvPr/>
        </p:nvSpPr>
        <p:spPr>
          <a:xfrm>
            <a:off x="656313" y="5502222"/>
            <a:ext cx="5076028" cy="954107"/>
          </a:xfrm>
          <a:prstGeom prst="rect">
            <a:avLst/>
          </a:prstGeom>
        </p:spPr>
        <p:txBody>
          <a:bodyPr wrap="square">
            <a:spAutoFit/>
          </a:bodyPr>
          <a:lstStyle/>
          <a:p>
            <a:pPr algn="ctr"/>
            <a:r>
              <a:rPr lang="es-MX" sz="2800" b="1" dirty="0"/>
              <a:t>E</a:t>
            </a:r>
            <a:r>
              <a:rPr lang="es-MX" sz="2800" b="1" dirty="0" smtClean="0"/>
              <a:t>jercicio </a:t>
            </a:r>
            <a:r>
              <a:rPr lang="es-MX" sz="2800" b="1" dirty="0"/>
              <a:t>de la medicina </a:t>
            </a:r>
            <a:endParaRPr lang="es-MX" sz="2800" b="1" dirty="0" smtClean="0"/>
          </a:p>
          <a:p>
            <a:pPr algn="ctr"/>
            <a:r>
              <a:rPr lang="es-MX" sz="2800" b="1" dirty="0" smtClean="0"/>
              <a:t>y </a:t>
            </a:r>
            <a:r>
              <a:rPr lang="es-MX" sz="2800" b="1" dirty="0"/>
              <a:t>su enseñanza</a:t>
            </a:r>
          </a:p>
        </p:txBody>
      </p:sp>
      <p:sp>
        <p:nvSpPr>
          <p:cNvPr id="92" name="Flecha curvada hacia la derecha 91"/>
          <p:cNvSpPr/>
          <p:nvPr/>
        </p:nvSpPr>
        <p:spPr>
          <a:xfrm>
            <a:off x="344206" y="1966650"/>
            <a:ext cx="446048" cy="8680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3" name="Flecha curvada hacia la derecha 92"/>
          <p:cNvSpPr/>
          <p:nvPr/>
        </p:nvSpPr>
        <p:spPr>
          <a:xfrm>
            <a:off x="427649" y="4895791"/>
            <a:ext cx="446048" cy="8680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81" name="Imagen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4494" y="3899127"/>
            <a:ext cx="2857500" cy="1905000"/>
          </a:xfrm>
          <a:prstGeom prst="rect">
            <a:avLst/>
          </a:prstGeom>
        </p:spPr>
      </p:pic>
      <p:cxnSp>
        <p:nvCxnSpPr>
          <p:cNvPr id="94" name="Conector recto 93"/>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460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72310" y="1445863"/>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pic>
        <p:nvPicPr>
          <p:cNvPr id="81" name="Imagen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77" y="1613600"/>
            <a:ext cx="7445125" cy="4963415"/>
          </a:xfrm>
          <a:prstGeom prst="rect">
            <a:avLst/>
          </a:prstGeom>
        </p:spPr>
      </p:pic>
      <p:pic>
        <p:nvPicPr>
          <p:cNvPr id="82" name="Imagen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391" y="1886647"/>
            <a:ext cx="2857500" cy="3714749"/>
          </a:xfrm>
          <a:prstGeom prst="rect">
            <a:avLst/>
          </a:prstGeom>
        </p:spPr>
      </p:pic>
      <p:pic>
        <p:nvPicPr>
          <p:cNvPr id="84" name="Imagen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4391" y="4728398"/>
            <a:ext cx="2845435" cy="1634471"/>
          </a:xfrm>
          <a:prstGeom prst="rect">
            <a:avLst/>
          </a:prstGeom>
        </p:spPr>
      </p:pic>
      <p:sp>
        <p:nvSpPr>
          <p:cNvPr id="83" name="Rectángulo 82"/>
          <p:cNvSpPr/>
          <p:nvPr/>
        </p:nvSpPr>
        <p:spPr>
          <a:xfrm>
            <a:off x="4941118" y="1304334"/>
            <a:ext cx="2271776" cy="338554"/>
          </a:xfrm>
          <a:prstGeom prst="rect">
            <a:avLst/>
          </a:prstGeom>
        </p:spPr>
        <p:txBody>
          <a:bodyPr wrap="none">
            <a:spAutoFit/>
          </a:bodyPr>
          <a:lstStyle/>
          <a:p>
            <a:r>
              <a:rPr lang="es-MX" sz="1600" b="1" dirty="0">
                <a:latin typeface="Arial" panose="020B0604020202020204" pitchFamily="34" charset="0"/>
                <a:ea typeface="Calibri" panose="020F0502020204030204" pitchFamily="34" charset="0"/>
              </a:rPr>
              <a:t>El 4 de enero de 1841</a:t>
            </a:r>
            <a:endParaRPr lang="es-MX" sz="1600" dirty="0"/>
          </a:p>
        </p:txBody>
      </p:sp>
      <p:cxnSp>
        <p:nvCxnSpPr>
          <p:cNvPr id="85" name="Conector recto 84"/>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20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72299" y="1360806"/>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pic>
        <p:nvPicPr>
          <p:cNvPr id="81" name="Imagen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2771" y="1479954"/>
            <a:ext cx="4296941" cy="2599384"/>
          </a:xfrm>
          <a:prstGeom prst="rect">
            <a:avLst/>
          </a:prstGeom>
        </p:spPr>
      </p:pic>
      <p:pic>
        <p:nvPicPr>
          <p:cNvPr id="82" name="Imagen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32" y="4962646"/>
            <a:ext cx="2700769" cy="1406651"/>
          </a:xfrm>
          <a:prstGeom prst="rect">
            <a:avLst/>
          </a:prstGeom>
        </p:spPr>
      </p:pic>
      <p:pic>
        <p:nvPicPr>
          <p:cNvPr id="83" name="Imagen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588" y="3021985"/>
            <a:ext cx="2639955" cy="1758616"/>
          </a:xfrm>
          <a:prstGeom prst="rect">
            <a:avLst/>
          </a:prstGeom>
        </p:spPr>
      </p:pic>
      <p:sp>
        <p:nvSpPr>
          <p:cNvPr id="85" name="Rectángulo 84"/>
          <p:cNvSpPr/>
          <p:nvPr/>
        </p:nvSpPr>
        <p:spPr>
          <a:xfrm>
            <a:off x="3372771" y="4659726"/>
            <a:ext cx="4572000" cy="1709571"/>
          </a:xfrm>
          <a:prstGeom prst="rect">
            <a:avLst/>
          </a:prstGeom>
        </p:spPr>
        <p:txBody>
          <a:bodyPr>
            <a:spAutoFit/>
          </a:bodyPr>
          <a:lstStyle/>
          <a:p>
            <a:pPr indent="414020" algn="ctr">
              <a:lnSpc>
                <a:spcPct val="150000"/>
              </a:lnSpc>
              <a:spcAft>
                <a:spcPts val="800"/>
              </a:spcAft>
            </a:pPr>
            <a:r>
              <a:rPr lang="es-MX" b="1" dirty="0" smtClean="0">
                <a:latin typeface="Arial" panose="020B0604020202020204" pitchFamily="34" charset="0"/>
                <a:ea typeface="Calibri" panose="020F0502020204030204" pitchFamily="34" charset="0"/>
                <a:cs typeface="Times New Roman" panose="02020603050405020304" pitchFamily="18" charset="0"/>
              </a:rPr>
              <a:t>Sarampión</a:t>
            </a:r>
            <a:r>
              <a:rPr lang="es-MX" b="1" dirty="0">
                <a:latin typeface="Arial" panose="020B0604020202020204" pitchFamily="34" charset="0"/>
                <a:ea typeface="Calibri" panose="020F0502020204030204" pitchFamily="34" charset="0"/>
                <a:cs typeface="Times New Roman" panose="02020603050405020304" pitchFamily="18" charset="0"/>
              </a:rPr>
              <a:t>, paludismo, tifo, fiebre tifoidea, viruela, escarlatina, difteria, tuberculosis pulmonar, erisipela y tosferina.</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6" name="Imagen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732" y="1381029"/>
            <a:ext cx="2699812" cy="1518644"/>
          </a:xfrm>
          <a:prstGeom prst="rect">
            <a:avLst/>
          </a:prstGeom>
        </p:spPr>
      </p:pic>
      <p:cxnSp>
        <p:nvCxnSpPr>
          <p:cNvPr id="88" name="Conector recto 87"/>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707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72299" y="1360806"/>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sp>
        <p:nvSpPr>
          <p:cNvPr id="81" name="CuadroTexto 80"/>
          <p:cNvSpPr txBox="1"/>
          <p:nvPr/>
        </p:nvSpPr>
        <p:spPr>
          <a:xfrm>
            <a:off x="1012434" y="1461198"/>
            <a:ext cx="6657278" cy="523220"/>
          </a:xfrm>
          <a:prstGeom prst="rect">
            <a:avLst/>
          </a:prstGeom>
          <a:noFill/>
        </p:spPr>
        <p:txBody>
          <a:bodyPr wrap="square" rtlCol="0">
            <a:spAutoFit/>
          </a:bodyPr>
          <a:lstStyle/>
          <a:p>
            <a:pPr algn="ctr"/>
            <a:r>
              <a:rPr lang="es-MX" sz="2800" b="1" dirty="0" smtClean="0">
                <a:solidFill>
                  <a:srgbClr val="C00000"/>
                </a:solidFill>
              </a:rPr>
              <a:t>50 Gobiernos diferentes entre 1821 y 1859</a:t>
            </a:r>
            <a:endParaRPr lang="es-MX" sz="2800" b="1" dirty="0">
              <a:solidFill>
                <a:srgbClr val="C00000"/>
              </a:solidFill>
            </a:endParaRPr>
          </a:p>
        </p:txBody>
      </p:sp>
      <p:sp>
        <p:nvSpPr>
          <p:cNvPr id="82" name="CuadroTexto 81"/>
          <p:cNvSpPr txBox="1"/>
          <p:nvPr/>
        </p:nvSpPr>
        <p:spPr>
          <a:xfrm>
            <a:off x="1009065" y="2136145"/>
            <a:ext cx="7125630" cy="1200329"/>
          </a:xfrm>
          <a:prstGeom prst="rect">
            <a:avLst/>
          </a:prstGeom>
          <a:solidFill>
            <a:schemeClr val="accent4">
              <a:lumMod val="20000"/>
              <a:lumOff val="80000"/>
            </a:schemeClr>
          </a:solidFill>
          <a:ln>
            <a:solidFill>
              <a:schemeClr val="tx2">
                <a:lumMod val="50000"/>
              </a:schemeClr>
            </a:solidFill>
          </a:ln>
        </p:spPr>
        <p:txBody>
          <a:bodyPr wrap="square" rtlCol="0">
            <a:spAutoFit/>
          </a:bodyPr>
          <a:lstStyle/>
          <a:p>
            <a:pPr algn="ctr"/>
            <a:r>
              <a:rPr lang="es-MX" sz="2400" dirty="0" smtClean="0"/>
              <a:t>Alcances del Consejo Superior de Salubridad:</a:t>
            </a:r>
          </a:p>
          <a:p>
            <a:pPr algn="ctr"/>
            <a:r>
              <a:rPr lang="es-MX" sz="2400" dirty="0" smtClean="0"/>
              <a:t>Sólo al Departamento de México  </a:t>
            </a:r>
          </a:p>
          <a:p>
            <a:pPr algn="ctr"/>
            <a:r>
              <a:rPr lang="es-MX" sz="2400" dirty="0" smtClean="0"/>
              <a:t>(Departamento = Entidad o Estado)</a:t>
            </a:r>
            <a:endParaRPr lang="es-MX" sz="2400" dirty="0"/>
          </a:p>
        </p:txBody>
      </p:sp>
      <p:sp>
        <p:nvSpPr>
          <p:cNvPr id="83" name="CuadroTexto 82"/>
          <p:cNvSpPr txBox="1"/>
          <p:nvPr/>
        </p:nvSpPr>
        <p:spPr>
          <a:xfrm>
            <a:off x="1155594" y="3595072"/>
            <a:ext cx="7386240" cy="1938992"/>
          </a:xfrm>
          <a:prstGeom prst="rect">
            <a:avLst/>
          </a:prstGeom>
          <a:noFill/>
        </p:spPr>
        <p:txBody>
          <a:bodyPr wrap="square" rtlCol="0">
            <a:spAutoFit/>
          </a:bodyPr>
          <a:lstStyle/>
          <a:p>
            <a:r>
              <a:rPr lang="es-MX" sz="2400" b="1" dirty="0" smtClean="0">
                <a:solidFill>
                  <a:srgbClr val="C00000"/>
                </a:solidFill>
              </a:rPr>
              <a:t>Facultades</a:t>
            </a:r>
            <a:endParaRPr lang="es-MX" sz="2400" b="1" dirty="0" smtClean="0"/>
          </a:p>
          <a:p>
            <a:pPr marL="285750" indent="-285750">
              <a:buFont typeface="Arial" panose="020B0604020202020204" pitchFamily="34" charset="0"/>
              <a:buChar char="•"/>
            </a:pPr>
            <a:r>
              <a:rPr lang="es-MX" sz="2400" b="1" dirty="0" smtClean="0"/>
              <a:t>Visitar farmacias</a:t>
            </a:r>
          </a:p>
          <a:p>
            <a:pPr marL="285750" indent="-285750">
              <a:buFont typeface="Arial" panose="020B0604020202020204" pitchFamily="34" charset="0"/>
              <a:buChar char="•"/>
            </a:pPr>
            <a:r>
              <a:rPr lang="es-MX" sz="2400" b="1" dirty="0" smtClean="0"/>
              <a:t>Avalar y verificar títulos académicos</a:t>
            </a:r>
          </a:p>
          <a:p>
            <a:pPr marL="285750" indent="-285750">
              <a:buFont typeface="Arial" panose="020B0604020202020204" pitchFamily="34" charset="0"/>
              <a:buChar char="•"/>
            </a:pPr>
            <a:r>
              <a:rPr lang="es-MX" sz="2400" b="1" dirty="0" smtClean="0"/>
              <a:t>Verificar: libros, tarifas, pesas, medidas, laboratorios, utensilios, compuestos y preparaciones</a:t>
            </a:r>
          </a:p>
        </p:txBody>
      </p:sp>
      <p:sp>
        <p:nvSpPr>
          <p:cNvPr id="84" name="CuadroTexto 83"/>
          <p:cNvSpPr txBox="1"/>
          <p:nvPr/>
        </p:nvSpPr>
        <p:spPr>
          <a:xfrm>
            <a:off x="1267106" y="5814524"/>
            <a:ext cx="7163216" cy="523220"/>
          </a:xfrm>
          <a:prstGeom prst="rect">
            <a:avLst/>
          </a:prstGeom>
          <a:solidFill>
            <a:schemeClr val="accent4">
              <a:lumMod val="20000"/>
              <a:lumOff val="80000"/>
            </a:schemeClr>
          </a:solidFill>
          <a:ln>
            <a:solidFill>
              <a:srgbClr val="002060"/>
            </a:solidFill>
          </a:ln>
        </p:spPr>
        <p:txBody>
          <a:bodyPr wrap="square" rtlCol="0">
            <a:spAutoFit/>
          </a:bodyPr>
          <a:lstStyle/>
          <a:p>
            <a:pPr algn="ctr"/>
            <a:r>
              <a:rPr lang="es-MX" sz="2800" b="1" dirty="0" smtClean="0">
                <a:solidFill>
                  <a:srgbClr val="C00000"/>
                </a:solidFill>
              </a:rPr>
              <a:t>1846: Publicó la Primera Farmacopea Nacional </a:t>
            </a:r>
            <a:endParaRPr lang="es-MX" sz="2800" b="1" dirty="0">
              <a:solidFill>
                <a:srgbClr val="C00000"/>
              </a:solidFill>
            </a:endParaRPr>
          </a:p>
        </p:txBody>
      </p:sp>
      <p:cxnSp>
        <p:nvCxnSpPr>
          <p:cNvPr id="85" name="Conector recto 84"/>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064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72299" y="1360806"/>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graphicFrame>
        <p:nvGraphicFramePr>
          <p:cNvPr id="83" name="Diagrama 82"/>
          <p:cNvGraphicFramePr/>
          <p:nvPr>
            <p:extLst>
              <p:ext uri="{D42A27DB-BD31-4B8C-83A1-F6EECF244321}">
                <p14:modId xmlns:p14="http://schemas.microsoft.com/office/powerpoint/2010/main" val="3437809649"/>
              </p:ext>
            </p:extLst>
          </p:nvPr>
        </p:nvGraphicFramePr>
        <p:xfrm>
          <a:off x="1523999" y="1096665"/>
          <a:ext cx="6726383" cy="436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4" name="Rectángulo 83"/>
          <p:cNvSpPr/>
          <p:nvPr/>
        </p:nvSpPr>
        <p:spPr>
          <a:xfrm>
            <a:off x="1081668" y="5528168"/>
            <a:ext cx="7493620" cy="646331"/>
          </a:xfrm>
          <a:prstGeom prst="rect">
            <a:avLst/>
          </a:prstGeom>
        </p:spPr>
        <p:txBody>
          <a:bodyPr wrap="square">
            <a:spAutoFit/>
          </a:bodyPr>
          <a:lstStyle/>
          <a:p>
            <a:pPr algn="ctr"/>
            <a:r>
              <a:rPr lang="es-MX" b="1" dirty="0" smtClean="0"/>
              <a:t>Beleño</a:t>
            </a:r>
            <a:r>
              <a:rPr lang="es-MX" b="1" dirty="0"/>
              <a:t>, belladona, cicuta, cloroformo, cocaína, codeína, ergotina, estramonio, opio, morfina, extracto de adormidera y </a:t>
            </a:r>
            <a:r>
              <a:rPr lang="es-MX" b="1" dirty="0" err="1"/>
              <a:t>canabina</a:t>
            </a:r>
            <a:endParaRPr lang="es-MX" b="1" dirty="0"/>
          </a:p>
        </p:txBody>
      </p:sp>
      <p:cxnSp>
        <p:nvCxnSpPr>
          <p:cNvPr id="85" name="Conector recto 84"/>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34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72299" y="1360806"/>
            <a:ext cx="8799162" cy="5131152"/>
            <a:chOff x="-1" y="1283855"/>
            <a:chExt cx="9144001" cy="5579246"/>
          </a:xfrm>
        </p:grpSpPr>
        <p:cxnSp>
          <p:nvCxnSpPr>
            <p:cNvPr id="3" name="Conector recto 2"/>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Imagen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6" y="95795"/>
            <a:ext cx="2790909" cy="852979"/>
          </a:xfrm>
          <a:prstGeom prst="rect">
            <a:avLst/>
          </a:prstGeom>
        </p:spPr>
      </p:pic>
      <p:pic>
        <p:nvPicPr>
          <p:cNvPr id="80" name="Imagen 79"/>
          <p:cNvPicPr>
            <a:picLocks noChangeAspect="1"/>
          </p:cNvPicPr>
          <p:nvPr/>
        </p:nvPicPr>
        <p:blipFill>
          <a:blip r:embed="rId3"/>
          <a:stretch>
            <a:fillRect/>
          </a:stretch>
        </p:blipFill>
        <p:spPr>
          <a:xfrm>
            <a:off x="6253651" y="59056"/>
            <a:ext cx="2832122" cy="974876"/>
          </a:xfrm>
          <a:prstGeom prst="rect">
            <a:avLst/>
          </a:prstGeom>
        </p:spPr>
      </p:pic>
      <p:graphicFrame>
        <p:nvGraphicFramePr>
          <p:cNvPr id="85" name="Diagrama 84"/>
          <p:cNvGraphicFramePr/>
          <p:nvPr>
            <p:extLst>
              <p:ext uri="{D42A27DB-BD31-4B8C-83A1-F6EECF244321}">
                <p14:modId xmlns:p14="http://schemas.microsoft.com/office/powerpoint/2010/main" val="2063353722"/>
              </p:ext>
            </p:extLst>
          </p:nvPr>
        </p:nvGraphicFramePr>
        <p:xfrm>
          <a:off x="2279955" y="1741648"/>
          <a:ext cx="6076253" cy="3973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3" name="Conector recto 82"/>
          <p:cNvCxnSpPr/>
          <p:nvPr/>
        </p:nvCxnSpPr>
        <p:spPr>
          <a:xfrm>
            <a:off x="-32033" y="1199627"/>
            <a:ext cx="2416645"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3188338" y="1199627"/>
            <a:ext cx="595665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0237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897</TotalTime>
  <Words>1977</Words>
  <Application>Microsoft Office PowerPoint</Application>
  <PresentationFormat>Presentación en pantalla (4:3)</PresentationFormat>
  <Paragraphs>315</Paragraphs>
  <Slides>31</Slides>
  <Notes>9</Notes>
  <HiddenSlides>0</HiddenSlides>
  <MMClips>0</MMClips>
  <ScaleCrop>false</ScaleCrop>
  <HeadingPairs>
    <vt:vector size="6" baseType="variant">
      <vt:variant>
        <vt:lpstr>Fuentes usadas</vt:lpstr>
      </vt:variant>
      <vt:variant>
        <vt:i4>17</vt:i4>
      </vt:variant>
      <vt:variant>
        <vt:lpstr>Tema</vt:lpstr>
      </vt:variant>
      <vt:variant>
        <vt:i4>2</vt:i4>
      </vt:variant>
      <vt:variant>
        <vt:lpstr>Títulos de diapositiva</vt:lpstr>
      </vt:variant>
      <vt:variant>
        <vt:i4>31</vt:i4>
      </vt:variant>
    </vt:vector>
  </HeadingPairs>
  <TitlesOfParts>
    <vt:vector size="50" baseType="lpstr">
      <vt:lpstr>MS PGothic</vt:lpstr>
      <vt:lpstr>MS PGothic</vt:lpstr>
      <vt:lpstr>游ゴシック</vt:lpstr>
      <vt:lpstr>AR BLANCA</vt:lpstr>
      <vt:lpstr>Arial</vt:lpstr>
      <vt:lpstr>Arial Black</vt:lpstr>
      <vt:lpstr>Arial Narrow</vt:lpstr>
      <vt:lpstr>Calibri</vt:lpstr>
      <vt:lpstr>Calibri Light</vt:lpstr>
      <vt:lpstr>Edwardian Script ITC</vt:lpstr>
      <vt:lpstr>MS Mincho</vt:lpstr>
      <vt:lpstr>Simplified Arabic</vt:lpstr>
      <vt:lpstr>Soberana Sans</vt:lpstr>
      <vt:lpstr>Soberana Sans Ultra</vt:lpstr>
      <vt:lpstr>Soberana Titular</vt:lpstr>
      <vt:lpstr>Times New Roman</vt:lpstr>
      <vt:lpstr>Wingdings</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Otras Funciones del  Consejo de Salubridad General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CONSEJO DE SALUBRIDAD GENERAL Un siglo de existencia</dc:title>
  <dc:creator>123</dc:creator>
  <cp:lastModifiedBy>123</cp:lastModifiedBy>
  <cp:revision>62</cp:revision>
  <dcterms:created xsi:type="dcterms:W3CDTF">2017-02-02T17:42:17Z</dcterms:created>
  <dcterms:modified xsi:type="dcterms:W3CDTF">2017-02-07T23:36:33Z</dcterms:modified>
</cp:coreProperties>
</file>