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76" r:id="rId4"/>
    <p:sldId id="279" r:id="rId5"/>
    <p:sldId id="263" r:id="rId6"/>
    <p:sldId id="264" r:id="rId7"/>
    <p:sldId id="266" r:id="rId8"/>
    <p:sldId id="278" r:id="rId9"/>
    <p:sldId id="273" r:id="rId10"/>
    <p:sldId id="270" r:id="rId11"/>
    <p:sldId id="271" r:id="rId12"/>
    <p:sldId id="269" r:id="rId13"/>
    <p:sldId id="258" r:id="rId14"/>
    <p:sldId id="274" r:id="rId15"/>
    <p:sldId id="262" r:id="rId16"/>
    <p:sldId id="267" r:id="rId17"/>
  </p:sldIdLst>
  <p:sldSz cx="9144000" cy="6858000" type="screen4x3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679547001069297E-2"/>
          <c:y val="4.4861420804491597E-2"/>
          <c:w val="0.94832045299893097"/>
          <c:h val="0.71984790861083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31-4193-9ECA-2BA33C84FC9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Pánico/S. somaticos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4.74</c:v>
                </c:pt>
                <c:pt idx="1">
                  <c:v>6.44</c:v>
                </c:pt>
                <c:pt idx="2">
                  <c:v>4.62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31-4193-9ECA-2BA33C84FC9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A. Generalizada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6.1</c:v>
                </c:pt>
                <c:pt idx="1">
                  <c:v>6.56</c:v>
                </c:pt>
                <c:pt idx="2">
                  <c:v>5.18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31-4193-9ECA-2BA33C84FC99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 de Separación 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F31-4193-9ECA-2BA33C84FC9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F31-4193-9ECA-2BA33C84FC9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F31-4193-9ECA-2BA33C84FC99}"/>
              </c:ext>
            </c:extLst>
          </c:dPt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6.42</c:v>
                </c:pt>
                <c:pt idx="1">
                  <c:v>7.94</c:v>
                </c:pt>
                <c:pt idx="2">
                  <c:v>7.09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F31-4193-9ECA-2BA33C84FC99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A Social 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Hoja1!$F$2:$F$4</c:f>
              <c:numCache>
                <c:formatCode>General</c:formatCode>
                <c:ptCount val="3"/>
                <c:pt idx="0">
                  <c:v>7.19</c:v>
                </c:pt>
                <c:pt idx="1">
                  <c:v>6.56</c:v>
                </c:pt>
                <c:pt idx="2">
                  <c:v>7.18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F31-4193-9ECA-2BA33C84FC99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Evitación de la escuela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Hoja1!$A$2:$A$4</c:f>
              <c:strCache>
                <c:ptCount val="3"/>
                <c:pt idx="0">
                  <c:v>En Mexico con padres deportados </c:v>
                </c:pt>
                <c:pt idx="1">
                  <c:v>Niños que permanecieron en EU/ padres deportados</c:v>
                </c:pt>
                <c:pt idx="2">
                  <c:v>Sin experiencia de deportación </c:v>
                </c:pt>
              </c:strCache>
            </c:strRef>
          </c:cat>
          <c:val>
            <c:numRef>
              <c:f>Hoja1!$G$2:$G$4</c:f>
              <c:numCache>
                <c:formatCode>General</c:formatCode>
                <c:ptCount val="3"/>
                <c:pt idx="0">
                  <c:v>1.29</c:v>
                </c:pt>
                <c:pt idx="1">
                  <c:v>2.06</c:v>
                </c:pt>
                <c:pt idx="2">
                  <c:v>1.1499999999999999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F31-4193-9ECA-2BA33C84F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80848"/>
        <c:axId val="192181408"/>
      </c:barChart>
      <c:catAx>
        <c:axId val="192180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192181408"/>
        <c:crosses val="autoZero"/>
        <c:auto val="1"/>
        <c:lblAlgn val="ctr"/>
        <c:lblOffset val="100"/>
        <c:noMultiLvlLbl val="0"/>
      </c:catAx>
      <c:valAx>
        <c:axId val="192181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2180848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6024302517740799"/>
          <c:y val="0"/>
          <c:w val="0.83975697482259204"/>
          <c:h val="0.133374046584119"/>
        </c:manualLayout>
      </c:layout>
      <c:overlay val="0"/>
      <c:txPr>
        <a:bodyPr/>
        <a:lstStyle/>
        <a:p>
          <a:pPr>
            <a:defRPr sz="16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0.01001</cdr:x>
      <cdr:y>0.0233</cdr:y>
    </cdr:from>
    <cdr:to>
      <cdr:x>0.03626</cdr:x>
      <cdr:y>0.0593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82352" y="113159"/>
          <a:ext cx="216024" cy="17487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s-MX" dirty="0">
              <a:ln>
                <a:solidFill>
                  <a:schemeClr val="bg1"/>
                </a:solidFill>
              </a:ln>
              <a:solidFill>
                <a:schemeClr val="bg1"/>
              </a:solidFill>
            </a:rPr>
            <a:t>&lt;&lt;&lt;&lt;&lt;&lt;&lt;&lt;&lt;&lt;&lt;&lt;&lt;&lt;&lt;&lt;&lt;&lt;&lt;&lt;&lt;&lt;&lt;&lt;&lt;&lt;&lt;&lt;&lt;&lt;&lt;&lt;&lt;&lt;&lt;&lt;&lt;&lt;</a:t>
          </a:r>
        </a:p>
      </cdr:txBody>
    </cdr:sp>
  </cdr:relSizeAnchor>
  <cdr:relSizeAnchor xmlns:cdr="http://schemas.openxmlformats.org/drawingml/2006/chartDrawing">
    <cdr:from>
      <cdr:x>0.02751</cdr:x>
      <cdr:y>0.0233</cdr:y>
    </cdr:from>
    <cdr:to>
      <cdr:x>0.07126</cdr:x>
      <cdr:y>0.10798</cdr:y>
    </cdr:to>
    <cdr:sp macro="" textlink="">
      <cdr:nvSpPr>
        <cdr:cNvPr id="3" name="2 Rectángulo"/>
        <cdr:cNvSpPr/>
      </cdr:nvSpPr>
      <cdr:spPr>
        <a:xfrm xmlns:a="http://schemas.openxmlformats.org/drawingml/2006/main">
          <a:off x="226368" y="113159"/>
          <a:ext cx="360040" cy="41133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F5C72-3258-4FD2-9893-DA84027067AB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BE1EF-F857-4BA7-8696-62F6152B9A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57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752F4-0D9A-478B-BFE3-825604A8D927}" type="slidenum">
              <a:rPr lang="es-MX" smtClean="0"/>
              <a:pPr>
                <a:defRPr/>
              </a:pPr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28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B2979E-C819-4C4F-973C-4E05848110C1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767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Redundant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7776B-8655-4E64-BC6E-E61B108521C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67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C1AC259D-04E5-AA41-82D8-611E8BA169A1}" type="slidenum">
              <a:rPr lang="en-GB">
                <a:latin typeface="Arial" charset="0"/>
                <a:cs typeface="ＭＳ Ｐゴシック" charset="0"/>
              </a:rPr>
              <a:pPr/>
              <a:t>11</a:t>
            </a:fld>
            <a:endParaRPr lang="en-GB">
              <a:latin typeface="Arial" charset="0"/>
              <a:cs typeface="ＭＳ Ｐゴシック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91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752F4-0D9A-478B-BFE3-825604A8D927}" type="slidenum">
              <a:rPr lang="es-MX" smtClean="0"/>
              <a:pPr>
                <a:defRPr/>
              </a:pPr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97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14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54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7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33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96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8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42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72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0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90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90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2416-5489-46E6-9622-383D35A9D1CC}" type="datetimeFigureOut">
              <a:rPr lang="es-MX" smtClean="0"/>
              <a:t>08/02/2017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543FB-5D46-4BD7-A610-B74ED784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82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es-MX" dirty="0" smtClean="0"/>
              <a:t>Desafíos </a:t>
            </a:r>
            <a:r>
              <a:rPr lang="es-MX" dirty="0" smtClean="0"/>
              <a:t>para la salud:</a:t>
            </a:r>
            <a:br>
              <a:rPr lang="es-MX" dirty="0" smtClean="0"/>
            </a:br>
            <a:r>
              <a:rPr lang="es-MX" dirty="0" smtClean="0"/>
              <a:t>La Salud Mental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María Elena Medina-Mora</a:t>
            </a:r>
          </a:p>
          <a:p>
            <a:r>
              <a:rPr lang="es-MX" sz="2400" dirty="0" smtClean="0"/>
              <a:t>Instituto Nacional de Psiquiatría Ramón de la Fuente Muñiz</a:t>
            </a:r>
          </a:p>
          <a:p>
            <a:r>
              <a:rPr lang="es-MX" sz="2400" dirty="0" smtClean="0"/>
              <a:t>medinam@imp.edu.mx</a:t>
            </a:r>
            <a:endParaRPr lang="es-MX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339752" y="332656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Academia Nacional de Medicina</a:t>
            </a:r>
          </a:p>
          <a:p>
            <a:pPr algn="ctr"/>
            <a:r>
              <a:rPr lang="es-MX" dirty="0" smtClean="0"/>
              <a:t>Logros y desafíos para la salud</a:t>
            </a:r>
          </a:p>
          <a:p>
            <a:pPr algn="ctr"/>
            <a:r>
              <a:rPr lang="es-MX" dirty="0" smtClean="0"/>
              <a:t>8 de Febrero de 22016</a:t>
            </a:r>
          </a:p>
          <a:p>
            <a:pPr algn="ctr"/>
            <a:endParaRPr lang="es-MX" dirty="0"/>
          </a:p>
        </p:txBody>
      </p:sp>
      <p:pic>
        <p:nvPicPr>
          <p:cNvPr id="5" name="Picture 6" descr="http://educacionyculturaaz.com/wp-content/uploads/2013/02/logo_a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1"/>
            <a:ext cx="1728192" cy="1728193"/>
          </a:xfrm>
          <a:prstGeom prst="rect">
            <a:avLst/>
          </a:prstGeom>
          <a:noFill/>
        </p:spPr>
      </p:pic>
      <p:pic>
        <p:nvPicPr>
          <p:cNvPr id="6" name="Imagen 1" descr="C:\Users\Ghernandez\AppData\Local\Microsoft\Windows\Temporary Internet Files\Content.Outlook\1414593G\LogotipoInstituto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-12684"/>
            <a:ext cx="2175123" cy="171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/>
          <p:nvPr/>
        </p:nvSpPr>
        <p:spPr>
          <a:xfrm>
            <a:off x="35496" y="6526609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s-MX" dirty="0" smtClean="0"/>
              <a:t>Incrementar presupuesto para salud</a:t>
            </a:r>
          </a:p>
          <a:p>
            <a:pPr lvl="1"/>
            <a:r>
              <a:rPr lang="es-MX" dirty="0" smtClean="0"/>
              <a:t>Modificar su distribución</a:t>
            </a:r>
          </a:p>
          <a:p>
            <a:r>
              <a:rPr lang="es-MX" dirty="0" smtClean="0"/>
              <a:t>Integrar la atención a la salud mental en el sistema nacional de salud</a:t>
            </a:r>
          </a:p>
          <a:p>
            <a:pPr lvl="1"/>
            <a:r>
              <a:rPr lang="es-MX" dirty="0" smtClean="0"/>
              <a:t>Establecer el primer nivel como eje – política formal</a:t>
            </a:r>
          </a:p>
          <a:p>
            <a:pPr lvl="1"/>
            <a:r>
              <a:rPr lang="es-MX" dirty="0"/>
              <a:t>Asegurar acceso a medicamentos</a:t>
            </a:r>
          </a:p>
          <a:p>
            <a:pPr lvl="1"/>
            <a:r>
              <a:rPr lang="es-MX" dirty="0" smtClean="0"/>
              <a:t>Plazas para equipos de salud mental en primer nivel y hospitales generales (Capacitación </a:t>
            </a:r>
            <a:r>
              <a:rPr lang="es-MX" dirty="0" err="1" smtClean="0"/>
              <a:t>mhGAP</a:t>
            </a:r>
            <a:r>
              <a:rPr lang="es-MX" dirty="0" smtClean="0"/>
              <a:t>)</a:t>
            </a:r>
          </a:p>
          <a:p>
            <a:pPr lvl="1"/>
            <a:r>
              <a:rPr lang="es-MX" dirty="0" smtClean="0"/>
              <a:t>Desinstitucionalización de enfermos</a:t>
            </a:r>
          </a:p>
          <a:p>
            <a:pPr lvl="1"/>
            <a:r>
              <a:rPr lang="es-MX" dirty="0" smtClean="0"/>
              <a:t>Reforzar sistema de Información</a:t>
            </a:r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 smtClean="0"/>
              <a:t>Estrategias</a:t>
            </a:r>
            <a:endParaRPr lang="es-MX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1196752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>
              <a:solidFill>
                <a:srgbClr val="FFFFFF"/>
              </a:solidFill>
            </a:endParaRPr>
          </a:p>
        </p:txBody>
      </p:sp>
      <p:pic>
        <p:nvPicPr>
          <p:cNvPr id="5" name="Picture 2" descr="C:\Dropbox\mdg nicole\Wheel-transp-resiz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301208"/>
            <a:ext cx="2196578" cy="154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4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1263" y="122407"/>
            <a:ext cx="7772400" cy="1143825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latin typeface="Calibri" charset="0"/>
              </a:rPr>
              <a:t>Centro de Información</a:t>
            </a:r>
            <a:endParaRPr lang="es-MX" sz="3600" b="1" dirty="0">
              <a:latin typeface="Calibri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6416" y="1205036"/>
            <a:ext cx="6400800" cy="1273483"/>
          </a:xfrm>
        </p:spPr>
        <p:txBody>
          <a:bodyPr/>
          <a:lstStyle/>
          <a:p>
            <a:r>
              <a:rPr lang="en-GB" dirty="0" err="1">
                <a:solidFill>
                  <a:srgbClr val="C0504D"/>
                </a:solidFill>
                <a:latin typeface="Calibri" charset="0"/>
              </a:rPr>
              <a:t>cisma@imp.edu.mx</a:t>
            </a:r>
            <a:endParaRPr lang="en-GB" dirty="0">
              <a:solidFill>
                <a:srgbClr val="C0504D"/>
              </a:solidFill>
              <a:latin typeface="Calibri" charset="0"/>
            </a:endParaRPr>
          </a:p>
          <a:p>
            <a:r>
              <a:rPr lang="en-GB" dirty="0" err="1">
                <a:solidFill>
                  <a:srgbClr val="C0504D"/>
                </a:solidFill>
                <a:latin typeface="Calibri" charset="0"/>
              </a:rPr>
              <a:t>www.inprfm.org.mx</a:t>
            </a:r>
            <a:endParaRPr lang="en-GB" dirty="0">
              <a:solidFill>
                <a:srgbClr val="C0504D"/>
              </a:solidFill>
              <a:latin typeface="Calibri" charset="0"/>
            </a:endParaRPr>
          </a:p>
        </p:txBody>
      </p:sp>
      <p:pic>
        <p:nvPicPr>
          <p:cNvPr id="665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077135"/>
            <a:ext cx="7631112" cy="27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565" name="18 Grupo"/>
          <p:cNvGrpSpPr>
            <a:grpSpLocks/>
          </p:cNvGrpSpPr>
          <p:nvPr/>
        </p:nvGrpSpPr>
        <p:grpSpPr bwMode="auto">
          <a:xfrm>
            <a:off x="1447925" y="2554514"/>
            <a:ext cx="6737742" cy="2530247"/>
            <a:chOff x="1448065" y="2490767"/>
            <a:chExt cx="6737465" cy="2531701"/>
          </a:xfrm>
        </p:grpSpPr>
        <p:sp>
          <p:nvSpPr>
            <p:cNvPr id="66568" name="16 Rectángulo"/>
            <p:cNvSpPr>
              <a:spLocks noChangeArrowheads="1"/>
            </p:cNvSpPr>
            <p:nvPr/>
          </p:nvSpPr>
          <p:spPr bwMode="auto">
            <a:xfrm>
              <a:off x="1448065" y="2490767"/>
              <a:ext cx="6737465" cy="1139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s-MX" sz="3600" b="1" dirty="0" smtClean="0">
                  <a:latin typeface="Calibri" charset="0"/>
                </a:rPr>
                <a:t>Unidad de encuestas</a:t>
              </a:r>
              <a:endParaRPr lang="es-MX" sz="3600" b="1" dirty="0">
                <a:latin typeface="Calibri" charset="0"/>
              </a:endParaRPr>
            </a:p>
            <a:p>
              <a:r>
                <a:rPr lang="es-MX" sz="3200" dirty="0">
                  <a:solidFill>
                    <a:srgbClr val="C0504D"/>
                  </a:solidFill>
                  <a:latin typeface="Calibri" charset="0"/>
                </a:rPr>
                <a:t>http://www.uade.inpsiquiatria.edu.mx</a:t>
              </a:r>
              <a:r>
                <a:rPr lang="es-MX" dirty="0">
                  <a:latin typeface="Calibri" charset="0"/>
                </a:rPr>
                <a:t>/</a:t>
              </a:r>
            </a:p>
          </p:txBody>
        </p:sp>
        <p:sp>
          <p:nvSpPr>
            <p:cNvPr id="66569" name="17 CuadroTexto"/>
            <p:cNvSpPr txBox="1">
              <a:spLocks noChangeArrowheads="1"/>
            </p:cNvSpPr>
            <p:nvPr/>
          </p:nvSpPr>
          <p:spPr bwMode="auto">
            <a:xfrm>
              <a:off x="3131840" y="4653136"/>
              <a:ext cx="32403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endParaRPr lang="es-ES">
                <a:cs typeface="ＭＳ Ｐゴシック" charset="0"/>
              </a:endParaRPr>
            </a:p>
          </p:txBody>
        </p:sp>
      </p:grpSp>
      <p:pic>
        <p:nvPicPr>
          <p:cNvPr id="66567" name="Imagen 1" descr="C:\Users\Ghernandez\AppData\Local\Microsoft\Windows\Temporary Internet Files\Content.Outlook\1414593G\LogotipoInstituto-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115888"/>
            <a:ext cx="1743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922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5050904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Metas sustentables para 2030 (</a:t>
            </a:r>
            <a:r>
              <a:rPr lang="es-MX" sz="3200" dirty="0" err="1" smtClean="0"/>
              <a:t>SDGs</a:t>
            </a:r>
            <a:r>
              <a:rPr lang="es-MX" sz="3200" dirty="0" smtClean="0"/>
              <a:t>) 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dirty="0" smtClean="0"/>
          </a:p>
          <a:p>
            <a:pPr marL="0" indent="0" algn="ctr">
              <a:buNone/>
            </a:pPr>
            <a:r>
              <a:rPr lang="es-MX" sz="2400" dirty="0" smtClean="0"/>
              <a:t>Aspiran a un enfoque centrado en los derechos humanos para asegurar la salud y bienestar de toda la población</a:t>
            </a:r>
            <a:endParaRPr lang="es-MX" sz="2400" dirty="0"/>
          </a:p>
        </p:txBody>
      </p:sp>
      <p:pic>
        <p:nvPicPr>
          <p:cNvPr id="4" name="Picture 2" descr="C:\Dropbox\mdg nicole\Wheel-transp-resiz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772642" cy="18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cto 5"/>
          <p:cNvCxnSpPr/>
          <p:nvPr/>
        </p:nvCxnSpPr>
        <p:spPr>
          <a:xfrm>
            <a:off x="4612480" y="1556792"/>
            <a:ext cx="3529060" cy="0"/>
          </a:xfrm>
          <a:prstGeom prst="line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5148064" y="3477776"/>
            <a:ext cx="3703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i="1" dirty="0"/>
              <a:t>“Las personas tienen derecho a participar en la sociedad y la sociedad debe de hacer ajustes para las personas con discapacidad psicosocial del mismo modo que lo ha hecho con las personas con discapacidades físicas”.</a:t>
            </a:r>
          </a:p>
          <a:p>
            <a:pPr algn="r"/>
            <a:endParaRPr lang="es-MX" dirty="0" smtClean="0"/>
          </a:p>
          <a:p>
            <a:pPr algn="r"/>
            <a:r>
              <a:rPr lang="es-MX" dirty="0" smtClean="0"/>
              <a:t>Opinión </a:t>
            </a:r>
            <a:r>
              <a:rPr lang="es-MX" dirty="0"/>
              <a:t>de un usuario de servicios</a:t>
            </a:r>
            <a:endParaRPr lang="es-MX" sz="2000" dirty="0">
              <a:latin typeface="+mj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55576" y="3191485"/>
            <a:ext cx="33843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3"/>
              </a:buBlip>
            </a:pPr>
            <a:r>
              <a:rPr lang="es-MX" sz="2200" dirty="0"/>
              <a:t>Reducir una tercera parte de muertes prematuras – promover SM y bienestar </a:t>
            </a:r>
          </a:p>
          <a:p>
            <a:pPr marL="342900" indent="-342900">
              <a:buBlip>
                <a:blip r:embed="rId3"/>
              </a:buBlip>
            </a:pPr>
            <a:r>
              <a:rPr lang="es-MX" sz="2200" dirty="0"/>
              <a:t>Prevención y tratamiento de abuso de sustancias</a:t>
            </a:r>
          </a:p>
          <a:p>
            <a:pPr marL="342900" indent="-342900">
              <a:buBlip>
                <a:blip r:embed="rId3"/>
              </a:buBlip>
            </a:pPr>
            <a:r>
              <a:rPr lang="es-MX" sz="2200" dirty="0">
                <a:cs typeface="Arial" panose="020B0604020202020204" pitchFamily="34" charset="0"/>
              </a:rPr>
              <a:t>Lograr cobertura universal de salud</a:t>
            </a:r>
            <a:endParaRPr lang="es-MX" sz="2200" dirty="0"/>
          </a:p>
          <a:p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14717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Desafíos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 smtClean="0"/>
              <a:t>Carga de la enfermedad y brecha de atención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b="1" dirty="0" smtClean="0">
                <a:solidFill>
                  <a:schemeClr val="accent2"/>
                </a:solidFill>
              </a:rPr>
              <a:t>Factores de riesgo: </a:t>
            </a:r>
          </a:p>
          <a:p>
            <a:pPr lvl="1">
              <a:buSzPct val="80000"/>
              <a:buBlip>
                <a:blip r:embed="rId2"/>
              </a:buBlip>
            </a:pPr>
            <a:r>
              <a:rPr lang="es-MX" dirty="0" smtClean="0"/>
              <a:t>Violencia y mala salud mental </a:t>
            </a:r>
          </a:p>
          <a:p>
            <a:pPr lvl="1">
              <a:buSzPct val="80000"/>
              <a:buBlip>
                <a:blip r:embed="rId2"/>
              </a:buBlip>
            </a:pPr>
            <a:r>
              <a:rPr lang="es-MX" dirty="0" smtClean="0"/>
              <a:t>¿cómo romper el circulo de réplica generacional?</a:t>
            </a:r>
          </a:p>
          <a:p>
            <a:pPr marL="57150" indent="0">
              <a:buSzPct val="80000"/>
              <a:buNone/>
            </a:pPr>
            <a:r>
              <a:rPr lang="es-MX" b="1" dirty="0" smtClean="0">
                <a:solidFill>
                  <a:schemeClr val="accent2"/>
                </a:solidFill>
              </a:rPr>
              <a:t>Desenlaces: </a:t>
            </a:r>
          </a:p>
          <a:p>
            <a:pPr lvl="1">
              <a:buSzPct val="80000"/>
              <a:buBlip>
                <a:blip r:embed="rId2"/>
              </a:buBlip>
            </a:pPr>
            <a:r>
              <a:rPr lang="es-MX" dirty="0" smtClean="0"/>
              <a:t>Suicidio</a:t>
            </a:r>
          </a:p>
          <a:p>
            <a:pPr lvl="1">
              <a:buSzPct val="80000"/>
              <a:buBlip>
                <a:blip r:embed="rId2"/>
              </a:buBlip>
            </a:pPr>
            <a:r>
              <a:rPr lang="es-MX" dirty="0"/>
              <a:t>Alcohol y drogas</a:t>
            </a:r>
          </a:p>
          <a:p>
            <a:pPr marL="85725" lvl="1" indent="0">
              <a:buSzPct val="80000"/>
              <a:buNone/>
            </a:pPr>
            <a:r>
              <a:rPr lang="es-MX" b="1" dirty="0" smtClean="0">
                <a:solidFill>
                  <a:schemeClr val="accent2"/>
                </a:solidFill>
              </a:rPr>
              <a:t>Poblaciones en condición de vulnerabilidad</a:t>
            </a:r>
            <a:r>
              <a:rPr lang="es-MX" dirty="0" smtClean="0"/>
              <a:t>: </a:t>
            </a:r>
          </a:p>
          <a:p>
            <a:pPr lvl="1">
              <a:buSzPct val="80000"/>
              <a:buBlip>
                <a:blip r:embed="rId2"/>
              </a:buBlip>
            </a:pPr>
            <a:r>
              <a:rPr lang="es-MX" dirty="0" smtClean="0"/>
              <a:t>Migrantes de retorno</a:t>
            </a:r>
          </a:p>
          <a:p>
            <a:pPr marL="0" indent="0">
              <a:buSzPct val="80000"/>
              <a:buNone/>
            </a:pPr>
            <a:r>
              <a:rPr lang="es-MX" b="1" dirty="0" smtClean="0">
                <a:solidFill>
                  <a:schemeClr val="accent2"/>
                </a:solidFill>
              </a:rPr>
              <a:t>Retos prevenibles</a:t>
            </a:r>
            <a:r>
              <a:rPr lang="es-MX" dirty="0" smtClean="0"/>
              <a:t>. Abuso de opioides</a:t>
            </a:r>
          </a:p>
          <a:p>
            <a:pPr marL="0" indent="0">
              <a:buNone/>
            </a:pPr>
            <a:endParaRPr lang="es-MX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s-MX" b="1" dirty="0" smtClean="0">
                <a:solidFill>
                  <a:schemeClr val="accent2"/>
                </a:solidFill>
              </a:rPr>
              <a:t>Respuestas </a:t>
            </a:r>
            <a:r>
              <a:rPr lang="es-MX" dirty="0" smtClean="0"/>
              <a:t>desde la salud pública</a:t>
            </a:r>
            <a:endParaRPr lang="es-MX" dirty="0"/>
          </a:p>
        </p:txBody>
      </p:sp>
      <p:sp>
        <p:nvSpPr>
          <p:cNvPr id="4" name="Rectangle 6"/>
          <p:cNvSpPr/>
          <p:nvPr/>
        </p:nvSpPr>
        <p:spPr>
          <a:xfrm>
            <a:off x="35496" y="6526609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>
              <a:solidFill>
                <a:srgbClr val="FFFFFF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35496" y="1124744"/>
            <a:ext cx="6660740" cy="36004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1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4131152" y="1538033"/>
            <a:ext cx="4762023" cy="5124480"/>
          </a:xfrm>
          <a:prstGeom prst="rect">
            <a:avLst/>
          </a:prstGeom>
          <a:solidFill>
            <a:srgbClr val="FDEADA"/>
          </a:solidFill>
          <a:ln>
            <a:noFill/>
          </a:ln>
        </p:spPr>
        <p:txBody>
          <a:bodyPr wrap="square">
            <a:spAutoFit/>
          </a:bodyPr>
          <a:lstStyle/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 smtClean="0"/>
              <a:t>2%</a:t>
            </a:r>
            <a:r>
              <a:rPr lang="es-MX" sz="2000" dirty="0" smtClean="0"/>
              <a:t> del presupuesto de salud  dedicado a la salud </a:t>
            </a:r>
            <a:r>
              <a:rPr lang="es-MX" sz="2000" b="1" dirty="0" smtClean="0"/>
              <a:t>mental</a:t>
            </a:r>
          </a:p>
          <a:p>
            <a:pPr>
              <a:lnSpc>
                <a:spcPct val="150000"/>
              </a:lnSpc>
              <a:buClr>
                <a:schemeClr val="accent6"/>
              </a:buClr>
              <a:defRPr/>
            </a:pPr>
            <a:r>
              <a:rPr lang="es-MX" b="1" i="1" dirty="0" smtClean="0"/>
              <a:t>    (</a:t>
            </a:r>
            <a:r>
              <a:rPr lang="es-MX" i="1" dirty="0" err="1" smtClean="0"/>
              <a:t>Promerdio</a:t>
            </a:r>
            <a:r>
              <a:rPr lang="es-MX" i="1" dirty="0" smtClean="0"/>
              <a:t> para países MA  </a:t>
            </a:r>
            <a:r>
              <a:rPr lang="es-MX" b="1" i="1" dirty="0" smtClean="0"/>
              <a:t>4.27</a:t>
            </a:r>
            <a:r>
              <a:rPr lang="es-MX" i="1" dirty="0" smtClean="0"/>
              <a:t>-</a:t>
            </a:r>
            <a:r>
              <a:rPr lang="es-MX" b="1" i="1" dirty="0" smtClean="0"/>
              <a:t> </a:t>
            </a:r>
            <a:r>
              <a:rPr lang="es-MX" i="1" dirty="0" smtClean="0"/>
              <a:t>GBD </a:t>
            </a:r>
            <a:r>
              <a:rPr lang="es-MX" b="1" i="1" dirty="0" smtClean="0"/>
              <a:t>7.5%)</a:t>
            </a:r>
          </a:p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 smtClean="0"/>
              <a:t>80% para hospitales Psiquiátricos</a:t>
            </a:r>
          </a:p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 smtClean="0"/>
              <a:t>solo </a:t>
            </a:r>
            <a:r>
              <a:rPr lang="es-MX" sz="2000" b="1" dirty="0"/>
              <a:t>2%</a:t>
            </a:r>
            <a:r>
              <a:rPr lang="es-MX" sz="2000" dirty="0"/>
              <a:t> </a:t>
            </a:r>
            <a:r>
              <a:rPr lang="es-MX" sz="2000" dirty="0" smtClean="0"/>
              <a:t>de las camas psiquiátricas en </a:t>
            </a:r>
            <a:r>
              <a:rPr lang="es-MX" sz="2000" b="1" dirty="0" smtClean="0"/>
              <a:t>hospitales generales</a:t>
            </a:r>
            <a:r>
              <a:rPr lang="es-MX" sz="2000" dirty="0" smtClean="0"/>
              <a:t> </a:t>
            </a:r>
          </a:p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 smtClean="0"/>
              <a:t>1.17 pacientes de consulta externa por cada paciente internado (1.17:1)</a:t>
            </a:r>
            <a:endParaRPr lang="es-MX" sz="2000" b="1" dirty="0"/>
          </a:p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 smtClean="0"/>
              <a:t>77</a:t>
            </a:r>
            <a:r>
              <a:rPr lang="es-MX" sz="2000" b="1" dirty="0"/>
              <a:t>%</a:t>
            </a:r>
            <a:r>
              <a:rPr lang="es-MX" sz="2000" dirty="0"/>
              <a:t> </a:t>
            </a:r>
            <a:r>
              <a:rPr lang="es-MX" sz="2000" dirty="0" smtClean="0"/>
              <a:t>de los hospitales en ciudades grande o cerca de ellas</a:t>
            </a:r>
            <a:endParaRPr lang="es-MX" sz="2000" dirty="0"/>
          </a:p>
          <a:p>
            <a:pPr marL="177800" indent="-1778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  <a:defRPr/>
            </a:pPr>
            <a:r>
              <a:rPr lang="es-MX" sz="2000" b="1" dirty="0"/>
              <a:t>67%</a:t>
            </a:r>
            <a:r>
              <a:rPr lang="es-MX" sz="2000" dirty="0"/>
              <a:t> </a:t>
            </a:r>
            <a:r>
              <a:rPr lang="es-MX" sz="2000" b="1" dirty="0" smtClean="0"/>
              <a:t>internamiento involuntario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890516" y="6516052"/>
            <a:ext cx="4217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/>
              <a:t>México: </a:t>
            </a:r>
            <a:r>
              <a:rPr lang="es-MX" sz="1400" dirty="0" err="1" smtClean="0"/>
              <a:t>Berenzon</a:t>
            </a:r>
            <a:r>
              <a:rPr lang="es-MX" sz="1400" dirty="0" smtClean="0"/>
              <a:t>, et al, 2010</a:t>
            </a:r>
            <a:endParaRPr lang="es-MX" sz="1400" dirty="0"/>
          </a:p>
        </p:txBody>
      </p:sp>
      <p:sp>
        <p:nvSpPr>
          <p:cNvPr id="2" name="1 CuadroTexto"/>
          <p:cNvSpPr txBox="1"/>
          <p:nvPr/>
        </p:nvSpPr>
        <p:spPr>
          <a:xfrm>
            <a:off x="3880713" y="404664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Un sistema con cobertura limitada</a:t>
            </a: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4284663" y="1484784"/>
            <a:ext cx="4859336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79512" y="63093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18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0625" y="188640"/>
            <a:ext cx="822960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Carga de enfermedad y brecha de atención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6093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 smtClean="0">
                <a:solidFill>
                  <a:schemeClr val="accent2"/>
                </a:solidFill>
              </a:rPr>
              <a:t>DALYS</a:t>
            </a:r>
            <a:r>
              <a:rPr lang="es-MX" sz="2000" dirty="0" smtClean="0"/>
              <a:t> –  </a:t>
            </a:r>
            <a:r>
              <a:rPr lang="es-MX" sz="2000" dirty="0" smtClean="0">
                <a:solidFill>
                  <a:schemeClr val="accent2"/>
                </a:solidFill>
              </a:rPr>
              <a:t>4° </a:t>
            </a:r>
            <a:r>
              <a:rPr lang="es-MX" sz="2000" dirty="0" smtClean="0"/>
              <a:t>lugar Global – </a:t>
            </a:r>
            <a:r>
              <a:rPr lang="es-MX" sz="2000" dirty="0" smtClean="0">
                <a:solidFill>
                  <a:schemeClr val="accent2"/>
                </a:solidFill>
              </a:rPr>
              <a:t>9.03%</a:t>
            </a:r>
            <a:r>
              <a:rPr lang="es-MX" sz="2000" dirty="0" smtClean="0"/>
              <a:t> de todos los </a:t>
            </a:r>
            <a:r>
              <a:rPr lang="es-MX" sz="2000" dirty="0" err="1" smtClean="0"/>
              <a:t>DALYs</a:t>
            </a:r>
            <a:r>
              <a:rPr lang="es-MX" sz="2000" dirty="0" smtClean="0"/>
              <a:t>; 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2"/>
                </a:solidFill>
              </a:rPr>
              <a:t>                 1°</a:t>
            </a:r>
            <a:r>
              <a:rPr lang="es-MX" sz="2000" dirty="0" smtClean="0"/>
              <a:t> lugar - </a:t>
            </a:r>
            <a:r>
              <a:rPr lang="es-MX" sz="2000" dirty="0" smtClean="0">
                <a:solidFill>
                  <a:schemeClr val="accent2"/>
                </a:solidFill>
              </a:rPr>
              <a:t>15 y 49 años </a:t>
            </a:r>
            <a:r>
              <a:rPr lang="es-MX" sz="2000" dirty="0" smtClean="0"/>
              <a:t>= </a:t>
            </a:r>
            <a:r>
              <a:rPr lang="es-MX" sz="2000" dirty="0" smtClean="0">
                <a:solidFill>
                  <a:schemeClr val="accent2"/>
                </a:solidFill>
              </a:rPr>
              <a:t>15.92%</a:t>
            </a:r>
            <a:r>
              <a:rPr lang="es-MX" sz="2000" dirty="0" smtClean="0"/>
              <a:t> de los </a:t>
            </a:r>
            <a:r>
              <a:rPr lang="es-MX" sz="2000" dirty="0" err="1" smtClean="0"/>
              <a:t>DALYs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b="1" dirty="0">
                <a:solidFill>
                  <a:schemeClr val="accent2"/>
                </a:solidFill>
              </a:rPr>
              <a:t>Tratamiento</a:t>
            </a:r>
            <a:r>
              <a:rPr lang="es-MX" sz="2000" dirty="0"/>
              <a:t> – </a:t>
            </a:r>
            <a:r>
              <a:rPr lang="es-MX" sz="2000" dirty="0">
                <a:solidFill>
                  <a:schemeClr val="accent2"/>
                </a:solidFill>
              </a:rPr>
              <a:t>solo 17%</a:t>
            </a:r>
          </a:p>
          <a:p>
            <a:pPr marL="0" indent="0">
              <a:buNone/>
            </a:pPr>
            <a:r>
              <a:rPr lang="es-MX" sz="2000" b="1" dirty="0" smtClean="0">
                <a:solidFill>
                  <a:schemeClr val="accent2"/>
                </a:solidFill>
              </a:rPr>
              <a:t>Alta comorbilidad</a:t>
            </a:r>
            <a:r>
              <a:rPr lang="es-MX" sz="2000" dirty="0" smtClean="0"/>
              <a:t>. </a:t>
            </a:r>
            <a:r>
              <a:rPr lang="es-MX" sz="2000" dirty="0" smtClean="0">
                <a:solidFill>
                  <a:schemeClr val="accent2"/>
                </a:solidFill>
              </a:rPr>
              <a:t>3</a:t>
            </a:r>
            <a:r>
              <a:rPr lang="es-MX" sz="2000" dirty="0" smtClean="0"/>
              <a:t> veces </a:t>
            </a:r>
            <a:r>
              <a:rPr lang="es-MX" sz="2000" dirty="0"/>
              <a:t> </a:t>
            </a:r>
            <a:r>
              <a:rPr lang="es-MX" sz="2000" dirty="0" smtClean="0"/>
              <a:t>   depresión en personas con diabetes 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2"/>
                </a:solidFill>
              </a:rPr>
              <a:t>3 </a:t>
            </a:r>
            <a:r>
              <a:rPr lang="es-MX" sz="2000" dirty="0" smtClean="0"/>
              <a:t>veces    ansiedad en mujeres con obesidad de baja escolaridad 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2"/>
                </a:solidFill>
              </a:rPr>
              <a:t>Solo 2</a:t>
            </a:r>
            <a:r>
              <a:rPr lang="es-MX" sz="2000" dirty="0">
                <a:solidFill>
                  <a:schemeClr val="accent2"/>
                </a:solidFill>
              </a:rPr>
              <a:t>%</a:t>
            </a:r>
            <a:r>
              <a:rPr lang="es-MX" sz="2000" dirty="0"/>
              <a:t> camas en hospitales </a:t>
            </a:r>
            <a:r>
              <a:rPr lang="es-MX" sz="2000" dirty="0" smtClean="0"/>
              <a:t>generales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2"/>
                </a:solidFill>
              </a:rPr>
              <a:t>Sin</a:t>
            </a:r>
            <a:r>
              <a:rPr lang="es-MX" sz="2000" dirty="0" smtClean="0"/>
              <a:t> programas  formales en 1° nivel</a:t>
            </a:r>
          </a:p>
          <a:p>
            <a:pPr marL="0" indent="0">
              <a:buNone/>
            </a:pPr>
            <a:r>
              <a:rPr lang="es-MX" sz="2000" dirty="0" smtClean="0"/>
              <a:t>(</a:t>
            </a:r>
            <a:r>
              <a:rPr lang="es-MX" sz="2000" i="1" dirty="0" smtClean="0"/>
              <a:t>      personas </a:t>
            </a:r>
            <a:r>
              <a:rPr lang="es-MX" sz="2000" i="1" dirty="0"/>
              <a:t>son tratadas por primera vez en tercer nivel</a:t>
            </a:r>
            <a:r>
              <a:rPr lang="es-MX" sz="2000" i="1" dirty="0" smtClean="0"/>
              <a:t>)</a:t>
            </a:r>
          </a:p>
          <a:p>
            <a:pPr marL="0" indent="0">
              <a:buNone/>
            </a:pPr>
            <a:r>
              <a:rPr lang="es-ES" altLang="es-MX" sz="2000" b="1" dirty="0">
                <a:solidFill>
                  <a:schemeClr val="accent2"/>
                </a:solidFill>
              </a:rPr>
              <a:t>Discapacidad </a:t>
            </a:r>
            <a:r>
              <a:rPr lang="es-ES" altLang="es-MX" sz="2000" dirty="0">
                <a:solidFill>
                  <a:schemeClr val="accent2"/>
                </a:solidFill>
              </a:rPr>
              <a:t>2.7 +</a:t>
            </a:r>
            <a:r>
              <a:rPr lang="es-ES" altLang="es-MX" sz="2000" dirty="0"/>
              <a:t> días sin trabajo por depresión que por otras enfermedades crónicas</a:t>
            </a:r>
            <a:endParaRPr lang="es-MX" sz="2000" i="1" dirty="0"/>
          </a:p>
          <a:p>
            <a:pPr marL="57150" indent="0">
              <a:buNone/>
            </a:pPr>
            <a:r>
              <a:rPr lang="es-MX" sz="2000" b="1" dirty="0" smtClean="0">
                <a:solidFill>
                  <a:schemeClr val="accent2"/>
                </a:solidFill>
              </a:rPr>
              <a:t>Presupuesto </a:t>
            </a:r>
            <a:r>
              <a:rPr lang="es-MX" sz="2000" dirty="0" smtClean="0"/>
              <a:t>de </a:t>
            </a:r>
            <a:r>
              <a:rPr lang="es-MX" sz="2000" dirty="0"/>
              <a:t>salud </a:t>
            </a:r>
            <a:r>
              <a:rPr lang="es-MX" sz="2000" dirty="0" smtClean="0">
                <a:solidFill>
                  <a:schemeClr val="accent2"/>
                </a:solidFill>
              </a:rPr>
              <a:t>2%</a:t>
            </a:r>
            <a:r>
              <a:rPr lang="es-MX" sz="2000" dirty="0" smtClean="0"/>
              <a:t> del </a:t>
            </a:r>
            <a:r>
              <a:rPr lang="es-MX" sz="2000" b="1" i="1" dirty="0" smtClean="0"/>
              <a:t>(</a:t>
            </a:r>
            <a:r>
              <a:rPr lang="es-MX" sz="1800" i="1" dirty="0" smtClean="0"/>
              <a:t>Promedio para países MA  </a:t>
            </a:r>
            <a:r>
              <a:rPr lang="es-MX" sz="1800" i="1" dirty="0" smtClean="0">
                <a:solidFill>
                  <a:schemeClr val="accent2"/>
                </a:solidFill>
              </a:rPr>
              <a:t>4.27</a:t>
            </a:r>
            <a:r>
              <a:rPr lang="es-MX" sz="1800" b="1" i="1" dirty="0" smtClean="0"/>
              <a:t>) </a:t>
            </a:r>
          </a:p>
          <a:p>
            <a:pPr marL="57150" indent="0">
              <a:buNone/>
            </a:pPr>
            <a:r>
              <a:rPr lang="es-MX" sz="2000" dirty="0" smtClean="0">
                <a:solidFill>
                  <a:schemeClr val="accent2"/>
                </a:solidFill>
              </a:rPr>
              <a:t>80</a:t>
            </a:r>
            <a:r>
              <a:rPr lang="es-MX" sz="2000" dirty="0">
                <a:solidFill>
                  <a:schemeClr val="accent2"/>
                </a:solidFill>
              </a:rPr>
              <a:t>%</a:t>
            </a:r>
            <a:r>
              <a:rPr lang="es-MX" sz="2000" dirty="0"/>
              <a:t> </a:t>
            </a:r>
            <a:r>
              <a:rPr lang="es-MX" sz="2000" dirty="0" smtClean="0"/>
              <a:t>para 3° </a:t>
            </a:r>
            <a:r>
              <a:rPr lang="es-MX" sz="2000" dirty="0"/>
              <a:t>nivel.</a:t>
            </a:r>
            <a:r>
              <a:rPr lang="es-MX" sz="1800" dirty="0"/>
              <a:t> </a:t>
            </a:r>
            <a:r>
              <a:rPr lang="es-MX" sz="2000" dirty="0" smtClean="0"/>
              <a:t>Tardan en recibir tratamiento </a:t>
            </a:r>
            <a:r>
              <a:rPr lang="es-MX" sz="1800" i="1" dirty="0" smtClean="0"/>
              <a:t>(14 años para depresión)</a:t>
            </a:r>
          </a:p>
          <a:p>
            <a:pPr marL="85725" lvl="1" indent="0">
              <a:buNone/>
            </a:pPr>
            <a:r>
              <a:rPr lang="es-ES" altLang="es-MX" sz="2000" dirty="0" smtClean="0">
                <a:latin typeface="Times New Roman" pitchFamily="18" charset="0"/>
              </a:rPr>
              <a:t>.</a:t>
            </a:r>
            <a:endParaRPr lang="en-US" altLang="es-MX" sz="2000" dirty="0">
              <a:latin typeface="Times New Roman" pitchFamily="18" charset="0"/>
            </a:endParaRPr>
          </a:p>
          <a:p>
            <a:pPr marL="457200" lvl="1" indent="0">
              <a:buNone/>
            </a:pPr>
            <a:endParaRPr lang="es-MX" sz="2000" dirty="0" smtClean="0"/>
          </a:p>
          <a:p>
            <a:pPr marL="57150" indent="0">
              <a:buNone/>
            </a:pPr>
            <a:endParaRPr lang="es-MX" sz="2000" dirty="0" smtClean="0"/>
          </a:p>
          <a:p>
            <a:pPr marL="57150" indent="0">
              <a:buNone/>
            </a:pPr>
            <a:endParaRPr lang="es-MX" sz="20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539788" y="1052736"/>
            <a:ext cx="8071186" cy="0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27 Grupo"/>
          <p:cNvGrpSpPr/>
          <p:nvPr/>
        </p:nvGrpSpPr>
        <p:grpSpPr>
          <a:xfrm>
            <a:off x="461018" y="5733256"/>
            <a:ext cx="8221964" cy="580328"/>
            <a:chOff x="461018" y="6017024"/>
            <a:chExt cx="8221964" cy="580328"/>
          </a:xfrm>
        </p:grpSpPr>
        <p:grpSp>
          <p:nvGrpSpPr>
            <p:cNvPr id="6" name="5 Grupo"/>
            <p:cNvGrpSpPr/>
            <p:nvPr/>
          </p:nvGrpSpPr>
          <p:grpSpPr>
            <a:xfrm>
              <a:off x="461018" y="6017024"/>
              <a:ext cx="2222152" cy="580328"/>
              <a:chOff x="3817" y="1972817"/>
              <a:chExt cx="2222152" cy="580328"/>
            </a:xfrm>
          </p:grpSpPr>
          <p:sp>
            <p:nvSpPr>
              <p:cNvPr id="16" name="15 Cheurón"/>
              <p:cNvSpPr/>
              <p:nvPr/>
            </p:nvSpPr>
            <p:spPr>
              <a:xfrm>
                <a:off x="3817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Cheurón 4"/>
              <p:cNvSpPr/>
              <p:nvPr/>
            </p:nvSpPr>
            <p:spPr>
              <a:xfrm>
                <a:off x="293981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Integrado</a:t>
                </a:r>
                <a:endParaRPr lang="es-MX" sz="1800" kern="1200" dirty="0"/>
              </a:p>
            </p:txBody>
          </p:sp>
        </p:grpSp>
        <p:grpSp>
          <p:nvGrpSpPr>
            <p:cNvPr id="7" name="6 Grupo"/>
            <p:cNvGrpSpPr/>
            <p:nvPr/>
          </p:nvGrpSpPr>
          <p:grpSpPr>
            <a:xfrm>
              <a:off x="2460955" y="6017024"/>
              <a:ext cx="2222152" cy="580328"/>
              <a:chOff x="2003754" y="1972817"/>
              <a:chExt cx="2222152" cy="580328"/>
            </a:xfrm>
          </p:grpSpPr>
          <p:sp>
            <p:nvSpPr>
              <p:cNvPr id="14" name="13 Cheurón"/>
              <p:cNvSpPr/>
              <p:nvPr/>
            </p:nvSpPr>
            <p:spPr>
              <a:xfrm>
                <a:off x="2003754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Cheurón 6"/>
              <p:cNvSpPr/>
              <p:nvPr/>
            </p:nvSpPr>
            <p:spPr>
              <a:xfrm>
                <a:off x="2293918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Cambio de tareas</a:t>
                </a:r>
                <a:endParaRPr lang="es-MX" sz="1800" kern="1200" dirty="0"/>
              </a:p>
            </p:txBody>
          </p:sp>
        </p:grpSp>
        <p:grpSp>
          <p:nvGrpSpPr>
            <p:cNvPr id="8" name="7 Grupo"/>
            <p:cNvGrpSpPr/>
            <p:nvPr/>
          </p:nvGrpSpPr>
          <p:grpSpPr>
            <a:xfrm>
              <a:off x="4460893" y="6017024"/>
              <a:ext cx="2222152" cy="580328"/>
              <a:chOff x="4003692" y="1972817"/>
              <a:chExt cx="2222152" cy="580328"/>
            </a:xfrm>
          </p:grpSpPr>
          <p:sp>
            <p:nvSpPr>
              <p:cNvPr id="12" name="11 Cheurón"/>
              <p:cNvSpPr/>
              <p:nvPr/>
            </p:nvSpPr>
            <p:spPr>
              <a:xfrm>
                <a:off x="4003692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Cheurón 8"/>
              <p:cNvSpPr/>
              <p:nvPr/>
            </p:nvSpPr>
            <p:spPr>
              <a:xfrm>
                <a:off x="4293856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Trabajo colaborativo</a:t>
                </a:r>
                <a:endParaRPr lang="es-MX" sz="1800" kern="1200" dirty="0"/>
              </a:p>
            </p:txBody>
          </p:sp>
        </p:grpSp>
        <p:grpSp>
          <p:nvGrpSpPr>
            <p:cNvPr id="9" name="8 Grupo"/>
            <p:cNvGrpSpPr/>
            <p:nvPr/>
          </p:nvGrpSpPr>
          <p:grpSpPr>
            <a:xfrm>
              <a:off x="6460830" y="6017024"/>
              <a:ext cx="2222152" cy="580328"/>
              <a:chOff x="6003629" y="1972817"/>
              <a:chExt cx="2222152" cy="580328"/>
            </a:xfrm>
          </p:grpSpPr>
          <p:sp>
            <p:nvSpPr>
              <p:cNvPr id="10" name="9 Cheurón"/>
              <p:cNvSpPr/>
              <p:nvPr/>
            </p:nvSpPr>
            <p:spPr>
              <a:xfrm>
                <a:off x="6003629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Cheurón 10"/>
              <p:cNvSpPr/>
              <p:nvPr/>
            </p:nvSpPr>
            <p:spPr>
              <a:xfrm>
                <a:off x="6293793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smtClean="0"/>
                  <a:t>Escalonado</a:t>
                </a:r>
                <a:endParaRPr lang="es-MX" sz="1800" kern="1200" dirty="0"/>
              </a:p>
            </p:txBody>
          </p:sp>
        </p:grpSp>
      </p:grpSp>
      <p:cxnSp>
        <p:nvCxnSpPr>
          <p:cNvPr id="19" name="18 Conector recto"/>
          <p:cNvCxnSpPr/>
          <p:nvPr/>
        </p:nvCxnSpPr>
        <p:spPr>
          <a:xfrm>
            <a:off x="539552" y="2492896"/>
            <a:ext cx="7032354" cy="0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467544" y="4941168"/>
            <a:ext cx="7272808" cy="0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Triángulo isósceles"/>
          <p:cNvSpPr/>
          <p:nvPr/>
        </p:nvSpPr>
        <p:spPr>
          <a:xfrm>
            <a:off x="7771193" y="3348211"/>
            <a:ext cx="553251" cy="79208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Triángulo isósceles"/>
          <p:cNvSpPr/>
          <p:nvPr/>
        </p:nvSpPr>
        <p:spPr>
          <a:xfrm rot="10800000">
            <a:off x="8489771" y="4365104"/>
            <a:ext cx="553251" cy="79208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Más"/>
          <p:cNvSpPr/>
          <p:nvPr/>
        </p:nvSpPr>
        <p:spPr>
          <a:xfrm>
            <a:off x="683568" y="4005064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uadroTexto"/>
          <p:cNvSpPr txBox="1"/>
          <p:nvPr/>
        </p:nvSpPr>
        <p:spPr>
          <a:xfrm>
            <a:off x="7524328" y="1148551"/>
            <a:ext cx="151869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/>
              <a:t>Definición como programa prioritario</a:t>
            </a:r>
            <a:endParaRPr lang="es-MX" i="1" dirty="0"/>
          </a:p>
        </p:txBody>
      </p:sp>
      <p:sp>
        <p:nvSpPr>
          <p:cNvPr id="32" name="31 Más"/>
          <p:cNvSpPr/>
          <p:nvPr/>
        </p:nvSpPr>
        <p:spPr>
          <a:xfrm>
            <a:off x="3356007" y="2492896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Más"/>
          <p:cNvSpPr/>
          <p:nvPr/>
        </p:nvSpPr>
        <p:spPr>
          <a:xfrm>
            <a:off x="1331640" y="2852936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0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107502" y="764704"/>
            <a:ext cx="4067943" cy="1877437"/>
          </a:xfrm>
          <a:prstGeom prst="rect">
            <a:avLst/>
          </a:prstGeom>
          <a:solidFill>
            <a:srgbClr val="DEDAC4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s-MX" b="1" dirty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s-MX" dirty="0" err="1" smtClean="0">
                <a:solidFill>
                  <a:srgbClr val="000000"/>
                </a:solidFill>
                <a:latin typeface="+mn-lt"/>
              </a:rPr>
              <a:t>Reducir</a:t>
            </a:r>
            <a:r>
              <a:rPr lang="en-US" altLang="es-MX" dirty="0" smtClean="0">
                <a:solidFill>
                  <a:srgbClr val="000000"/>
                </a:solidFill>
                <a:latin typeface="+mn-lt"/>
              </a:rPr>
              <a:t> el </a:t>
            </a:r>
            <a:r>
              <a:rPr lang="en-US" altLang="es-MX" dirty="0" err="1" smtClean="0">
                <a:solidFill>
                  <a:srgbClr val="000000"/>
                </a:solidFill>
                <a:latin typeface="+mn-lt"/>
              </a:rPr>
              <a:t>acceso</a:t>
            </a:r>
            <a:r>
              <a:rPr lang="en-US" altLang="es-MX" dirty="0" smtClean="0">
                <a:solidFill>
                  <a:srgbClr val="000000"/>
                </a:solidFill>
                <a:latin typeface="+mn-lt"/>
              </a:rPr>
              <a:t> a los </a:t>
            </a:r>
            <a:r>
              <a:rPr lang="en-US" altLang="es-MX" dirty="0" err="1" smtClean="0">
                <a:solidFill>
                  <a:srgbClr val="000000"/>
                </a:solidFill>
                <a:latin typeface="+mn-lt"/>
              </a:rPr>
              <a:t>medios</a:t>
            </a:r>
            <a:endParaRPr lang="en-US" altLang="es-MX" dirty="0">
              <a:solidFill>
                <a:srgbClr val="000000"/>
              </a:solidFill>
              <a:latin typeface="+mn-lt"/>
            </a:endParaRPr>
          </a:p>
          <a:p>
            <a:pPr eaLnBrk="1" hangingPunct="1"/>
            <a:r>
              <a:rPr lang="en-US" altLang="es-MX" b="1" dirty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Reporte</a:t>
            </a:r>
            <a:r>
              <a:rPr lang="en-US" altLang="es-MX" dirty="0" smtClean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responsable</a:t>
            </a:r>
            <a:r>
              <a:rPr lang="en-US" altLang="es-MX" dirty="0" smtClean="0">
                <a:latin typeface="+mn-lt"/>
              </a:rPr>
              <a:t> de los </a:t>
            </a:r>
            <a:r>
              <a:rPr lang="en-US" altLang="es-MX" dirty="0" err="1" smtClean="0">
                <a:latin typeface="+mn-lt"/>
              </a:rPr>
              <a:t>medios</a:t>
            </a:r>
            <a:r>
              <a:rPr lang="en-US" altLang="es-MX" dirty="0" smtClean="0">
                <a:latin typeface="+mn-lt"/>
              </a:rPr>
              <a:t>                                           </a:t>
            </a:r>
            <a:r>
              <a:rPr lang="en-US" altLang="es-MX" b="1" dirty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s-MX" dirty="0" err="1" smtClean="0">
                <a:solidFill>
                  <a:srgbClr val="000000"/>
                </a:solidFill>
                <a:latin typeface="+mn-lt"/>
              </a:rPr>
              <a:t>Implementción</a:t>
            </a:r>
            <a:r>
              <a:rPr lang="en-US" altLang="es-MX" dirty="0" smtClean="0">
                <a:solidFill>
                  <a:srgbClr val="000000"/>
                </a:solidFill>
                <a:latin typeface="+mn-lt"/>
              </a:rPr>
              <a:t> de </a:t>
            </a:r>
            <a:r>
              <a:rPr lang="en-US" altLang="es-MX" dirty="0" err="1" smtClean="0">
                <a:solidFill>
                  <a:srgbClr val="000000"/>
                </a:solidFill>
                <a:latin typeface="+mn-lt"/>
              </a:rPr>
              <a:t>políticas</a:t>
            </a:r>
            <a:r>
              <a:rPr lang="en-US" altLang="es-MX" dirty="0" smtClean="0">
                <a:solidFill>
                  <a:srgbClr val="000000"/>
                </a:solidFill>
                <a:latin typeface="+mn-lt"/>
              </a:rPr>
              <a:t> de alcohol</a:t>
            </a:r>
            <a:endParaRPr lang="en-US" altLang="es-MX" dirty="0">
              <a:solidFill>
                <a:srgbClr val="000000"/>
              </a:solidFill>
              <a:latin typeface="+mn-lt"/>
            </a:endParaRPr>
          </a:p>
          <a:p>
            <a:pPr eaLnBrk="1" hangingPunct="1"/>
            <a:r>
              <a:rPr lang="en-US" altLang="es-MX" b="1" dirty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Identificación</a:t>
            </a:r>
            <a:r>
              <a:rPr lang="en-US" altLang="es-MX" dirty="0" smtClean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temprana</a:t>
            </a:r>
            <a:r>
              <a:rPr lang="en-US" altLang="es-MX" dirty="0" smtClean="0">
                <a:latin typeface="+mn-lt"/>
              </a:rPr>
              <a:t> y </a:t>
            </a:r>
            <a:r>
              <a:rPr lang="en-US" altLang="es-MX" dirty="0" err="1" smtClean="0">
                <a:latin typeface="+mn-lt"/>
              </a:rPr>
              <a:t>tratamiento</a:t>
            </a:r>
            <a:endParaRPr lang="en-US" altLang="es-MX" dirty="0">
              <a:solidFill>
                <a:srgbClr val="000000"/>
              </a:solidFill>
              <a:latin typeface="+mn-lt"/>
            </a:endParaRPr>
          </a:p>
          <a:p>
            <a:pPr eaLnBrk="1" hangingPunct="1"/>
            <a:r>
              <a:rPr lang="en-US" altLang="es-MX" b="1" dirty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Capacitación</a:t>
            </a:r>
            <a:r>
              <a:rPr lang="en-US" altLang="es-MX" dirty="0" smtClean="0">
                <a:latin typeface="+mn-lt"/>
              </a:rPr>
              <a:t> de </a:t>
            </a:r>
            <a:r>
              <a:rPr lang="en-US" altLang="es-MX" dirty="0" err="1" smtClean="0">
                <a:latin typeface="+mn-lt"/>
              </a:rPr>
              <a:t>cuidadores</a:t>
            </a:r>
            <a:r>
              <a:rPr lang="en-US" altLang="es-MX" dirty="0" smtClean="0">
                <a:latin typeface="+mn-lt"/>
              </a:rPr>
              <a:t> de la </a:t>
            </a:r>
            <a:r>
              <a:rPr lang="en-US" altLang="es-MX" dirty="0" err="1" smtClean="0">
                <a:latin typeface="+mn-lt"/>
              </a:rPr>
              <a:t>salud</a:t>
            </a:r>
            <a:endParaRPr lang="en-US" altLang="es-MX" dirty="0">
              <a:latin typeface="+mn-lt"/>
            </a:endParaRPr>
          </a:p>
          <a:p>
            <a:pPr eaLnBrk="1" hangingPunct="1"/>
            <a:r>
              <a:rPr lang="en-US" altLang="es-MX" b="1" dirty="0" smtClean="0">
                <a:solidFill>
                  <a:srgbClr val="9E0000"/>
                </a:solidFill>
                <a:latin typeface="+mn-lt"/>
              </a:rPr>
              <a:t>→</a:t>
            </a:r>
            <a:r>
              <a:rPr lang="en-US" altLang="es-MX" dirty="0" smtClean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Seguimiento</a:t>
            </a:r>
            <a:r>
              <a:rPr lang="en-US" altLang="es-MX" dirty="0" smtClean="0">
                <a:latin typeface="+mn-lt"/>
              </a:rPr>
              <a:t> y </a:t>
            </a:r>
            <a:r>
              <a:rPr lang="en-US" altLang="es-MX" dirty="0" err="1" smtClean="0">
                <a:latin typeface="+mn-lt"/>
              </a:rPr>
              <a:t>apoyo</a:t>
            </a:r>
            <a:r>
              <a:rPr lang="en-US" altLang="es-MX" dirty="0" smtClean="0">
                <a:latin typeface="+mn-lt"/>
              </a:rPr>
              <a:t> </a:t>
            </a:r>
            <a:r>
              <a:rPr lang="en-US" altLang="es-MX" dirty="0" err="1" smtClean="0">
                <a:latin typeface="+mn-lt"/>
              </a:rPr>
              <a:t>comunitario</a:t>
            </a:r>
            <a:endParaRPr lang="en-US" altLang="es-MX" dirty="0">
              <a:latin typeface="+mn-lt"/>
            </a:endParaRPr>
          </a:p>
          <a:p>
            <a:pPr eaLnBrk="1" hangingPunct="1"/>
            <a:endParaRPr lang="en-US" altLang="es-MX" sz="800" dirty="0">
              <a:latin typeface="Khmer U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7916" y="34290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s-MX" sz="2000" dirty="0"/>
              <a:t>Participación de usuarios de servicios y OSC en la toma de decisiones – </a:t>
            </a:r>
          </a:p>
          <a:p>
            <a:pPr marL="285750" indent="-285750">
              <a:buBlip>
                <a:blip r:embed="rId2"/>
              </a:buBlip>
            </a:pPr>
            <a:r>
              <a:rPr lang="es-MX" sz="2000" dirty="0"/>
              <a:t>Facilitar la inclusión  de personas con discapacidad psicosocial en la vida social</a:t>
            </a:r>
          </a:p>
          <a:p>
            <a:pPr marL="285750" indent="-285750">
              <a:buBlip>
                <a:blip r:embed="rId2"/>
              </a:buBlip>
            </a:pPr>
            <a:r>
              <a:rPr lang="es-MX" sz="2000" dirty="0"/>
              <a:t>Disminuir y eventualmente terminar con la institucionalización – 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es-MX" sz="2000" dirty="0"/>
              <a:t>Alternativas de tratamiento basadas en la comunidad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928964" y="1408708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costo de un paquete de escala de las intervenciones priorizadas se estima en US $ 3-4 por habitante por año en los países de ingresos bajos y medios-bajos, y por lo menos el doble que en los </a:t>
            </a:r>
            <a:r>
              <a:rPr lang="es-ES" b="1" dirty="0">
                <a:solidFill>
                  <a:schemeClr val="accent2"/>
                </a:solidFill>
              </a:rPr>
              <a:t>países de nivel media-alto de desarrollo</a:t>
            </a:r>
            <a:r>
              <a:rPr lang="es-ES" dirty="0"/>
              <a:t> </a:t>
            </a:r>
            <a:r>
              <a:rPr lang="es-ES" b="1" dirty="0">
                <a:solidFill>
                  <a:schemeClr val="accent2"/>
                </a:solidFill>
              </a:rPr>
              <a:t>($6-8 dólares americanos  por habitante</a:t>
            </a:r>
            <a:r>
              <a:rPr lang="es-ES" dirty="0"/>
              <a:t>).</a:t>
            </a:r>
          </a:p>
          <a:p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139924" y="2606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2"/>
                </a:solidFill>
              </a:rPr>
              <a:t>SUICIDIO</a:t>
            </a:r>
            <a:endParaRPr lang="es-MX" b="1" dirty="0">
              <a:solidFill>
                <a:schemeClr val="accent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48064" y="3861048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/>
              <a:t>“Las personas tienen derecho a participar en la sociedad y la sociedad debe de hacer ajustes para las personas con discapacidad psicosocial del mismo modo que lo ha hecho con las personas con discapacidades físicas”.</a:t>
            </a:r>
          </a:p>
          <a:p>
            <a:pPr algn="r"/>
            <a:r>
              <a:rPr lang="es-MX" sz="1600" dirty="0"/>
              <a:t>Opinión de un usuario de servicios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5536" y="30596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2"/>
                </a:solidFill>
              </a:rPr>
              <a:t>DERECHOSHUMANOS</a:t>
            </a:r>
            <a:endParaRPr lang="es-MX" b="1" dirty="0">
              <a:solidFill>
                <a:schemeClr val="accent2"/>
              </a:solidFill>
            </a:endParaRPr>
          </a:p>
        </p:txBody>
      </p:sp>
      <p:sp>
        <p:nvSpPr>
          <p:cNvPr id="12" name="11 Triángulo isósceles"/>
          <p:cNvSpPr/>
          <p:nvPr/>
        </p:nvSpPr>
        <p:spPr>
          <a:xfrm>
            <a:off x="5148064" y="188640"/>
            <a:ext cx="792088" cy="79208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6228184" y="18864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Servicios de Salud</a:t>
            </a:r>
          </a:p>
          <a:p>
            <a:r>
              <a:rPr lang="es-MX" dirty="0" smtClean="0"/>
              <a:t>Comunidad</a:t>
            </a:r>
          </a:p>
          <a:p>
            <a:r>
              <a:rPr lang="es-MX" dirty="0"/>
              <a:t>Población, 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7302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4499992" y="2125737"/>
            <a:ext cx="4393183" cy="27238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buClr>
                <a:schemeClr val="accent6"/>
              </a:buClr>
              <a:buBlip>
                <a:blip r:embed="rId3"/>
              </a:buBlip>
              <a:defRPr/>
            </a:pPr>
            <a:r>
              <a:rPr lang="es-MX" sz="1900" b="1" dirty="0" smtClean="0"/>
              <a:t>2%</a:t>
            </a:r>
            <a:r>
              <a:rPr lang="es-MX" sz="1900" dirty="0" smtClean="0"/>
              <a:t> del presupuesto de salud  dedicado a la salud </a:t>
            </a:r>
            <a:r>
              <a:rPr lang="es-MX" sz="1900" b="1" dirty="0" smtClean="0"/>
              <a:t>mental</a:t>
            </a:r>
          </a:p>
          <a:p>
            <a:pPr>
              <a:buClr>
                <a:schemeClr val="accent6"/>
              </a:buClr>
              <a:defRPr/>
            </a:pPr>
            <a:r>
              <a:rPr lang="es-MX" sz="1900" b="1" i="1" dirty="0" smtClean="0"/>
              <a:t>      (</a:t>
            </a:r>
            <a:r>
              <a:rPr lang="es-MX" sz="1900" i="1" dirty="0" smtClean="0"/>
              <a:t>Promedio para países MA  </a:t>
            </a:r>
            <a:r>
              <a:rPr lang="es-MX" sz="1900" b="1" i="1" dirty="0" smtClean="0"/>
              <a:t>4.27</a:t>
            </a:r>
            <a:endParaRPr lang="es-MX" sz="1900" i="1" dirty="0" smtClean="0"/>
          </a:p>
          <a:p>
            <a:pPr marL="342900" indent="-342900">
              <a:buClr>
                <a:schemeClr val="accent6"/>
              </a:buClr>
              <a:buBlip>
                <a:blip r:embed="rId3"/>
              </a:buBlip>
              <a:defRPr/>
            </a:pPr>
            <a:r>
              <a:rPr lang="es-MX" sz="1900" b="1" dirty="0" smtClean="0"/>
              <a:t>80% para hospitales Psiquiátricos</a:t>
            </a:r>
          </a:p>
          <a:p>
            <a:pPr marL="342900" indent="-342900">
              <a:buClr>
                <a:schemeClr val="accent6"/>
              </a:buClr>
              <a:buBlip>
                <a:blip r:embed="rId3"/>
              </a:buBlip>
              <a:defRPr/>
            </a:pPr>
            <a:r>
              <a:rPr lang="es-MX" sz="1900" b="1" dirty="0" smtClean="0"/>
              <a:t>1.17 pacientes de consulta externa por cada paciente internado (1.17:1)</a:t>
            </a:r>
            <a:endParaRPr lang="es-MX" sz="1900" b="1" dirty="0"/>
          </a:p>
          <a:p>
            <a:pPr marL="342900" indent="-342900">
              <a:buClr>
                <a:schemeClr val="accent6"/>
              </a:buClr>
              <a:buBlip>
                <a:blip r:embed="rId3"/>
              </a:buBlip>
              <a:defRPr/>
            </a:pPr>
            <a:r>
              <a:rPr lang="es-MX" sz="1900" b="1" dirty="0" smtClean="0"/>
              <a:t>77</a:t>
            </a:r>
            <a:r>
              <a:rPr lang="es-MX" sz="1900" b="1" dirty="0"/>
              <a:t>%</a:t>
            </a:r>
            <a:r>
              <a:rPr lang="es-MX" sz="1900" dirty="0"/>
              <a:t> </a:t>
            </a:r>
            <a:r>
              <a:rPr lang="es-MX" sz="1900" dirty="0" smtClean="0"/>
              <a:t>de los hospitales en ciudades grande o cerca de ellas</a:t>
            </a:r>
            <a:endParaRPr lang="es-MX" sz="1900" dirty="0"/>
          </a:p>
          <a:p>
            <a:pPr marL="342900" indent="-342900">
              <a:buClr>
                <a:schemeClr val="accent6"/>
              </a:buClr>
              <a:buBlip>
                <a:blip r:embed="rId3"/>
              </a:buBlip>
              <a:defRPr/>
            </a:pPr>
            <a:r>
              <a:rPr lang="es-MX" sz="1900" b="1" dirty="0"/>
              <a:t>67%</a:t>
            </a:r>
            <a:r>
              <a:rPr lang="es-MX" sz="1900" dirty="0"/>
              <a:t> </a:t>
            </a:r>
            <a:r>
              <a:rPr lang="es-MX" sz="1900" b="1" dirty="0" smtClean="0"/>
              <a:t>internamiento involuntario</a:t>
            </a:r>
            <a:r>
              <a:rPr lang="es-MX" sz="1900" dirty="0" smtClean="0"/>
              <a:t>.</a:t>
            </a:r>
            <a:endParaRPr lang="es-MX" sz="19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890516" y="6516052"/>
            <a:ext cx="4217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err="1" smtClean="0"/>
              <a:t>México:Medina-Mora</a:t>
            </a:r>
            <a:r>
              <a:rPr lang="es-MX" sz="1400" dirty="0" smtClean="0"/>
              <a:t>, 2008,  </a:t>
            </a:r>
            <a:r>
              <a:rPr lang="es-MX" sz="1400" dirty="0" err="1" smtClean="0"/>
              <a:t>Berenzon</a:t>
            </a:r>
            <a:r>
              <a:rPr lang="es-MX" sz="1400" dirty="0" smtClean="0"/>
              <a:t>, et al, 2010</a:t>
            </a:r>
            <a:endParaRPr lang="es-MX" sz="1400" dirty="0"/>
          </a:p>
        </p:txBody>
      </p:sp>
      <p:sp>
        <p:nvSpPr>
          <p:cNvPr id="2" name="1 CuadroTexto"/>
          <p:cNvSpPr txBox="1"/>
          <p:nvPr/>
        </p:nvSpPr>
        <p:spPr>
          <a:xfrm>
            <a:off x="145629" y="390228"/>
            <a:ext cx="3562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Un sistema con cobertura limitada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79512" y="63093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_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1844238"/>
            <a:ext cx="39604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accent2"/>
                </a:solidFill>
              </a:rPr>
              <a:t>Alta comorbilidad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sz="1900" dirty="0" smtClean="0">
                <a:solidFill>
                  <a:schemeClr val="accent2"/>
                </a:solidFill>
              </a:rPr>
              <a:t>3</a:t>
            </a:r>
            <a:r>
              <a:rPr lang="es-MX" sz="1900" dirty="0" smtClean="0"/>
              <a:t> </a:t>
            </a:r>
            <a:r>
              <a:rPr lang="es-MX" sz="1900" dirty="0"/>
              <a:t>veces     depresión en personas con diabetes </a:t>
            </a:r>
          </a:p>
          <a:p>
            <a:r>
              <a:rPr lang="es-MX" sz="1900" dirty="0">
                <a:solidFill>
                  <a:schemeClr val="accent2"/>
                </a:solidFill>
              </a:rPr>
              <a:t>3 </a:t>
            </a:r>
            <a:r>
              <a:rPr lang="es-MX" sz="1900" dirty="0"/>
              <a:t>veces    ansiedad en mujeres con obesidad de baja escolaridad </a:t>
            </a:r>
          </a:p>
          <a:p>
            <a:r>
              <a:rPr lang="es-MX" sz="1900" dirty="0">
                <a:solidFill>
                  <a:schemeClr val="accent2"/>
                </a:solidFill>
              </a:rPr>
              <a:t>Solo 2%</a:t>
            </a:r>
            <a:r>
              <a:rPr lang="es-MX" sz="1900" dirty="0"/>
              <a:t> camas en hospitales generales</a:t>
            </a:r>
          </a:p>
          <a:p>
            <a:r>
              <a:rPr lang="es-MX" sz="1900" dirty="0">
                <a:solidFill>
                  <a:schemeClr val="accent2"/>
                </a:solidFill>
              </a:rPr>
              <a:t>Sin</a:t>
            </a:r>
            <a:r>
              <a:rPr lang="es-MX" sz="1900" dirty="0"/>
              <a:t> programas  formales en 1° nivel</a:t>
            </a:r>
          </a:p>
          <a:p>
            <a:r>
              <a:rPr lang="es-MX" sz="1900" dirty="0"/>
              <a:t>(</a:t>
            </a:r>
            <a:r>
              <a:rPr lang="es-MX" sz="1900" i="1" dirty="0"/>
              <a:t>      personas son tratadas por primera vez en tercer </a:t>
            </a:r>
            <a:r>
              <a:rPr lang="es-MX" sz="1900" i="1" dirty="0" smtClean="0"/>
              <a:t>nivel, latencia 12 y 35 años)</a:t>
            </a:r>
            <a:endParaRPr lang="es-MX" sz="1900" i="1" dirty="0"/>
          </a:p>
          <a:p>
            <a:endParaRPr lang="es-MX" sz="2000" dirty="0"/>
          </a:p>
        </p:txBody>
      </p:sp>
      <p:sp>
        <p:nvSpPr>
          <p:cNvPr id="10" name="9 Más"/>
          <p:cNvSpPr/>
          <p:nvPr/>
        </p:nvSpPr>
        <p:spPr>
          <a:xfrm>
            <a:off x="432273" y="4149080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Más"/>
          <p:cNvSpPr/>
          <p:nvPr/>
        </p:nvSpPr>
        <p:spPr>
          <a:xfrm>
            <a:off x="1074229" y="2132856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Más"/>
          <p:cNvSpPr/>
          <p:nvPr/>
        </p:nvSpPr>
        <p:spPr>
          <a:xfrm>
            <a:off x="1043608" y="2681089"/>
            <a:ext cx="216024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3851920" y="47667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accent2"/>
                </a:solidFill>
              </a:rPr>
              <a:t>DALYS</a:t>
            </a:r>
            <a:r>
              <a:rPr lang="es-MX" dirty="0"/>
              <a:t> –  </a:t>
            </a:r>
            <a:r>
              <a:rPr lang="es-MX" dirty="0">
                <a:solidFill>
                  <a:schemeClr val="accent2"/>
                </a:solidFill>
              </a:rPr>
              <a:t>4° </a:t>
            </a:r>
            <a:r>
              <a:rPr lang="es-MX" dirty="0"/>
              <a:t>lugar Global – </a:t>
            </a:r>
            <a:r>
              <a:rPr lang="es-MX" dirty="0">
                <a:solidFill>
                  <a:schemeClr val="accent2"/>
                </a:solidFill>
              </a:rPr>
              <a:t>9.03%</a:t>
            </a:r>
            <a:r>
              <a:rPr lang="es-MX" dirty="0"/>
              <a:t> de todos los </a:t>
            </a:r>
            <a:r>
              <a:rPr lang="es-MX" dirty="0" err="1"/>
              <a:t>DALYs</a:t>
            </a:r>
            <a:r>
              <a:rPr lang="es-MX" dirty="0"/>
              <a:t>; </a:t>
            </a:r>
          </a:p>
          <a:p>
            <a:r>
              <a:rPr lang="es-MX" dirty="0">
                <a:solidFill>
                  <a:schemeClr val="accent2"/>
                </a:solidFill>
              </a:rPr>
              <a:t>                 1°</a:t>
            </a:r>
            <a:r>
              <a:rPr lang="es-MX" dirty="0"/>
              <a:t> lugar - </a:t>
            </a:r>
            <a:r>
              <a:rPr lang="es-MX" dirty="0">
                <a:solidFill>
                  <a:schemeClr val="accent2"/>
                </a:solidFill>
              </a:rPr>
              <a:t>15 y 49 años </a:t>
            </a:r>
            <a:r>
              <a:rPr lang="es-MX" dirty="0"/>
              <a:t>= </a:t>
            </a:r>
            <a:r>
              <a:rPr lang="es-MX" dirty="0">
                <a:solidFill>
                  <a:schemeClr val="accent2"/>
                </a:solidFill>
              </a:rPr>
              <a:t>15.92%</a:t>
            </a:r>
            <a:r>
              <a:rPr lang="es-MX" dirty="0"/>
              <a:t> de los </a:t>
            </a:r>
            <a:r>
              <a:rPr lang="es-MX" dirty="0" err="1"/>
              <a:t>DALYs</a:t>
            </a:r>
            <a:endParaRPr lang="es-MX" dirty="0"/>
          </a:p>
          <a:p>
            <a:r>
              <a:rPr lang="es-MX" b="1" dirty="0" smtClean="0">
                <a:solidFill>
                  <a:schemeClr val="accent2"/>
                </a:solidFill>
              </a:rPr>
              <a:t>Tratamiento</a:t>
            </a:r>
            <a:r>
              <a:rPr lang="es-MX" dirty="0" smtClean="0"/>
              <a:t> </a:t>
            </a:r>
            <a:r>
              <a:rPr lang="es-MX" dirty="0"/>
              <a:t>– </a:t>
            </a:r>
            <a:r>
              <a:rPr lang="es-MX" dirty="0">
                <a:solidFill>
                  <a:schemeClr val="accent2"/>
                </a:solidFill>
              </a:rPr>
              <a:t>solo 17%</a:t>
            </a:r>
          </a:p>
          <a:p>
            <a:endParaRPr lang="es-MX" dirty="0"/>
          </a:p>
        </p:txBody>
      </p:sp>
      <p:sp>
        <p:nvSpPr>
          <p:cNvPr id="15" name="14 Más"/>
          <p:cNvSpPr/>
          <p:nvPr/>
        </p:nvSpPr>
        <p:spPr>
          <a:xfrm>
            <a:off x="2091887" y="4950460"/>
            <a:ext cx="103849" cy="288032"/>
          </a:xfrm>
          <a:prstGeom prst="mathPl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" name="16 Conector recto"/>
          <p:cNvCxnSpPr/>
          <p:nvPr/>
        </p:nvCxnSpPr>
        <p:spPr>
          <a:xfrm>
            <a:off x="35496" y="1052736"/>
            <a:ext cx="2592288" cy="0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572000" y="170080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2"/>
                </a:solidFill>
              </a:rPr>
              <a:t>Presupuesto escaso y  mal distribuido</a:t>
            </a:r>
            <a:endParaRPr lang="es-MX" b="1" dirty="0">
              <a:solidFill>
                <a:schemeClr val="accent2"/>
              </a:solidFill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461018" y="5805264"/>
            <a:ext cx="8221964" cy="580328"/>
            <a:chOff x="461018" y="6017024"/>
            <a:chExt cx="8221964" cy="580328"/>
          </a:xfrm>
        </p:grpSpPr>
        <p:grpSp>
          <p:nvGrpSpPr>
            <p:cNvPr id="22" name="21 Grupo"/>
            <p:cNvGrpSpPr/>
            <p:nvPr/>
          </p:nvGrpSpPr>
          <p:grpSpPr>
            <a:xfrm>
              <a:off x="461018" y="6017024"/>
              <a:ext cx="2222152" cy="580328"/>
              <a:chOff x="3817" y="1972817"/>
              <a:chExt cx="2222152" cy="580328"/>
            </a:xfrm>
          </p:grpSpPr>
          <p:sp>
            <p:nvSpPr>
              <p:cNvPr id="32" name="31 Cheurón"/>
              <p:cNvSpPr/>
              <p:nvPr/>
            </p:nvSpPr>
            <p:spPr>
              <a:xfrm>
                <a:off x="3817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Cheurón 4"/>
              <p:cNvSpPr/>
              <p:nvPr/>
            </p:nvSpPr>
            <p:spPr>
              <a:xfrm>
                <a:off x="293981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Integrado</a:t>
                </a:r>
                <a:endParaRPr lang="es-MX" sz="1800" kern="1200" dirty="0"/>
              </a:p>
            </p:txBody>
          </p:sp>
        </p:grpSp>
        <p:grpSp>
          <p:nvGrpSpPr>
            <p:cNvPr id="23" name="22 Grupo"/>
            <p:cNvGrpSpPr/>
            <p:nvPr/>
          </p:nvGrpSpPr>
          <p:grpSpPr>
            <a:xfrm>
              <a:off x="2460955" y="6017024"/>
              <a:ext cx="2222152" cy="580328"/>
              <a:chOff x="2003754" y="1972817"/>
              <a:chExt cx="2222152" cy="580328"/>
            </a:xfrm>
          </p:grpSpPr>
          <p:sp>
            <p:nvSpPr>
              <p:cNvPr id="30" name="29 Cheurón"/>
              <p:cNvSpPr/>
              <p:nvPr/>
            </p:nvSpPr>
            <p:spPr>
              <a:xfrm>
                <a:off x="2003754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Cheurón 6"/>
              <p:cNvSpPr/>
              <p:nvPr/>
            </p:nvSpPr>
            <p:spPr>
              <a:xfrm>
                <a:off x="2293918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Cambio de tareas</a:t>
                </a:r>
                <a:endParaRPr lang="es-MX" sz="1800" kern="1200" dirty="0"/>
              </a:p>
            </p:txBody>
          </p:sp>
        </p:grpSp>
        <p:grpSp>
          <p:nvGrpSpPr>
            <p:cNvPr id="24" name="23 Grupo"/>
            <p:cNvGrpSpPr/>
            <p:nvPr/>
          </p:nvGrpSpPr>
          <p:grpSpPr>
            <a:xfrm>
              <a:off x="4460893" y="6017024"/>
              <a:ext cx="2222152" cy="580328"/>
              <a:chOff x="4003692" y="1972817"/>
              <a:chExt cx="2222152" cy="580328"/>
            </a:xfrm>
          </p:grpSpPr>
          <p:sp>
            <p:nvSpPr>
              <p:cNvPr id="28" name="27 Cheurón"/>
              <p:cNvSpPr/>
              <p:nvPr/>
            </p:nvSpPr>
            <p:spPr>
              <a:xfrm>
                <a:off x="4003692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Cheurón 8"/>
              <p:cNvSpPr/>
              <p:nvPr/>
            </p:nvSpPr>
            <p:spPr>
              <a:xfrm>
                <a:off x="4293856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dirty="0" smtClean="0"/>
                  <a:t>Trabajo colaborativo</a:t>
                </a:r>
                <a:endParaRPr lang="es-MX" sz="1800" kern="1200" dirty="0"/>
              </a:p>
            </p:txBody>
          </p:sp>
        </p:grpSp>
        <p:grpSp>
          <p:nvGrpSpPr>
            <p:cNvPr id="25" name="24 Grupo"/>
            <p:cNvGrpSpPr/>
            <p:nvPr/>
          </p:nvGrpSpPr>
          <p:grpSpPr>
            <a:xfrm>
              <a:off x="6460830" y="6017024"/>
              <a:ext cx="2222152" cy="580328"/>
              <a:chOff x="6003629" y="1972817"/>
              <a:chExt cx="2222152" cy="580328"/>
            </a:xfrm>
          </p:grpSpPr>
          <p:sp>
            <p:nvSpPr>
              <p:cNvPr id="26" name="25 Cheurón"/>
              <p:cNvSpPr/>
              <p:nvPr/>
            </p:nvSpPr>
            <p:spPr>
              <a:xfrm>
                <a:off x="6003629" y="1972817"/>
                <a:ext cx="2222152" cy="580328"/>
              </a:xfrm>
              <a:prstGeom prst="chevron">
                <a:avLst/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Cheurón 10"/>
              <p:cNvSpPr/>
              <p:nvPr/>
            </p:nvSpPr>
            <p:spPr>
              <a:xfrm>
                <a:off x="6293793" y="1972817"/>
                <a:ext cx="1641824" cy="5803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9" tIns="24003" rIns="24003" bIns="24003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800" kern="1200" smtClean="0"/>
                  <a:t>Escalonado</a:t>
                </a:r>
                <a:endParaRPr lang="es-MX" sz="1800" kern="1200" dirty="0"/>
              </a:p>
            </p:txBody>
          </p:sp>
        </p:grpSp>
      </p:grpSp>
      <p:sp>
        <p:nvSpPr>
          <p:cNvPr id="34" name="33 Triángulo isósceles"/>
          <p:cNvSpPr/>
          <p:nvPr/>
        </p:nvSpPr>
        <p:spPr>
          <a:xfrm rot="10800000">
            <a:off x="6539029" y="4950460"/>
            <a:ext cx="553251" cy="79208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Triángulo isósceles"/>
          <p:cNvSpPr/>
          <p:nvPr/>
        </p:nvSpPr>
        <p:spPr>
          <a:xfrm>
            <a:off x="5650168" y="4793382"/>
            <a:ext cx="553251" cy="79208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52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Drogas.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s-MX" dirty="0" smtClean="0"/>
              <a:t>Incremento en jóvenes, mujeres adolescentes</a:t>
            </a:r>
          </a:p>
          <a:p>
            <a:pPr lvl="1"/>
            <a:r>
              <a:rPr lang="es-MX" dirty="0" smtClean="0"/>
              <a:t>Buenos modelos de atención – no hay integración con los servicios de salud</a:t>
            </a:r>
          </a:p>
          <a:p>
            <a:pPr lvl="1"/>
            <a:r>
              <a:rPr lang="es-MX" dirty="0" smtClean="0"/>
              <a:t>Heroína Pocos casos en muchos estados</a:t>
            </a:r>
          </a:p>
          <a:p>
            <a:pPr marL="457200" lvl="1" indent="0" algn="ctr">
              <a:buNone/>
            </a:pPr>
            <a:r>
              <a:rPr lang="es-MX" i="1" dirty="0" smtClean="0"/>
              <a:t>¿en donde debe de darse el servicio de desintoxicación y mantenimiento? ¿en hospitales generales?</a:t>
            </a:r>
          </a:p>
          <a:p>
            <a:pPr marL="457200" lvl="1" indent="0" algn="ctr">
              <a:buNone/>
            </a:pPr>
            <a:r>
              <a:rPr lang="es-MX" i="1" dirty="0" smtClean="0"/>
              <a:t>Reducción de daño: cambio de jeringas usadas, </a:t>
            </a:r>
            <a:r>
              <a:rPr lang="es-MX" i="1" dirty="0" err="1" smtClean="0"/>
              <a:t>naloxona</a:t>
            </a:r>
            <a:r>
              <a:rPr lang="es-MX" i="1" dirty="0" smtClean="0"/>
              <a:t> para prevenir muertes por sobredosis</a:t>
            </a:r>
          </a:p>
          <a:p>
            <a:pPr marL="457200" lvl="1" indent="0" algn="ctr">
              <a:buNone/>
            </a:pPr>
            <a:r>
              <a:rPr lang="es-MX" i="1" dirty="0" smtClean="0"/>
              <a:t>Abuso de medicamentos para manejo del dolor</a:t>
            </a:r>
            <a:endParaRPr lang="es-MX" i="1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331640" y="1268760"/>
            <a:ext cx="7560840" cy="0"/>
          </a:xfrm>
          <a:prstGeom prst="line">
            <a:avLst/>
          </a:prstGeom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6512" y="6454657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2400" i="1" dirty="0"/>
              <a:t>El Sistema de </a:t>
            </a:r>
            <a:r>
              <a:rPr lang="es-MX" sz="2400" i="1" dirty="0" smtClean="0"/>
              <a:t>Salud de México  </a:t>
            </a:r>
            <a:r>
              <a:rPr lang="es-MX" sz="2400" i="1" dirty="0"/>
              <a:t>da un paso fundamental  en nuestro país al avanzar hacia garantizar </a:t>
            </a:r>
            <a:r>
              <a:rPr lang="es-MX" sz="2400" b="1" i="1" dirty="0" smtClean="0">
                <a:solidFill>
                  <a:schemeClr val="accent2"/>
                </a:solidFill>
              </a:rPr>
              <a:t>esquemas de manejo integral de cuidados paliativos</a:t>
            </a:r>
            <a:r>
              <a:rPr lang="es-MX" sz="2400" i="1" dirty="0" smtClean="0"/>
              <a:t>, avanzando así hacia la </a:t>
            </a:r>
            <a:r>
              <a:rPr lang="es-MX" sz="2400" i="1" dirty="0"/>
              <a:t>meta de lograr la Universalidad de la Atención. </a:t>
            </a:r>
            <a:endParaRPr lang="es-MX" sz="2400" i="1" dirty="0" smtClean="0"/>
          </a:p>
          <a:p>
            <a:pPr marL="0" indent="0">
              <a:buNone/>
            </a:pPr>
            <a:r>
              <a:rPr lang="es-MX" sz="2400" i="1" dirty="0" smtClean="0"/>
              <a:t>Esta </a:t>
            </a:r>
            <a:r>
              <a:rPr lang="es-MX" sz="2400" i="1" dirty="0"/>
              <a:t>reforma presenta retos importantes en múltiples campos entre ellos en el que nos ocupa. </a:t>
            </a:r>
            <a:endParaRPr lang="es-MX" sz="2400" i="1" dirty="0" smtClean="0"/>
          </a:p>
          <a:p>
            <a:pPr marL="446088" indent="-265113">
              <a:buBlip>
                <a:blip r:embed="rId2"/>
              </a:buBlip>
            </a:pPr>
            <a:r>
              <a:rPr lang="es-MX" sz="2300" dirty="0" smtClean="0"/>
              <a:t>La </a:t>
            </a:r>
            <a:r>
              <a:rPr lang="es-MX" sz="2300" dirty="0"/>
              <a:t>prevención de la desviación de medicamentos al mercado no controlado, </a:t>
            </a:r>
            <a:endParaRPr lang="es-MX" sz="2300" dirty="0" smtClean="0"/>
          </a:p>
          <a:p>
            <a:pPr marL="446088" indent="-265113">
              <a:buBlip>
                <a:blip r:embed="rId2"/>
              </a:buBlip>
            </a:pPr>
            <a:r>
              <a:rPr lang="es-MX" sz="2300" dirty="0" smtClean="0"/>
              <a:t>la </a:t>
            </a:r>
            <a:r>
              <a:rPr lang="es-MX" sz="2300" dirty="0"/>
              <a:t>educación de profesionistas y de la población para un adecuado uso </a:t>
            </a:r>
            <a:endParaRPr lang="es-MX" sz="2300" dirty="0" smtClean="0"/>
          </a:p>
          <a:p>
            <a:pPr marL="446088" indent="-265113">
              <a:buBlip>
                <a:blip r:embed="rId2"/>
              </a:buBlip>
            </a:pPr>
            <a:r>
              <a:rPr lang="es-MX" sz="2300" dirty="0" smtClean="0"/>
              <a:t>el </a:t>
            </a:r>
            <a:r>
              <a:rPr lang="es-MX" sz="2300" dirty="0"/>
              <a:t>tratamiento de aquellas personas que desarrollarán </a:t>
            </a:r>
            <a:r>
              <a:rPr lang="es-MX" sz="2300" dirty="0" smtClean="0"/>
              <a:t>dependencia</a:t>
            </a:r>
          </a:p>
          <a:p>
            <a:pPr marL="446088" indent="-265113">
              <a:buBlip>
                <a:blip r:embed="rId2"/>
              </a:buBlip>
            </a:pPr>
            <a:r>
              <a:rPr lang="es-MX" sz="2300" dirty="0" smtClean="0"/>
              <a:t>La disponibilidad de fármacos para las terapias de sustitución</a:t>
            </a:r>
          </a:p>
        </p:txBody>
      </p:sp>
      <p:sp>
        <p:nvSpPr>
          <p:cNvPr id="4" name="Rectangle 6"/>
          <p:cNvSpPr/>
          <p:nvPr/>
        </p:nvSpPr>
        <p:spPr>
          <a:xfrm>
            <a:off x="-36512" y="6238577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MX" altLang="es-MX" sz="2000" i="1" dirty="0" smtClean="0">
                <a:solidFill>
                  <a:srgbClr val="FFFFFF"/>
                </a:solidFill>
              </a:rPr>
              <a:t>Consejo de Salubridad General, Diario Oficial del 26 de diciembre de 2014.</a:t>
            </a:r>
            <a:endParaRPr lang="es-MX" altLang="es-MX" sz="20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11256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9887"/>
            <a:ext cx="4999315" cy="309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3671515" y="3600450"/>
            <a:ext cx="504825" cy="917575"/>
            <a:chOff x="4158" y="1296"/>
            <a:chExt cx="702" cy="211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4158" y="1698"/>
              <a:ext cx="702" cy="1711"/>
            </a:xfrm>
            <a:custGeom>
              <a:avLst/>
              <a:gdLst>
                <a:gd name="T0" fmla="*/ 520 w 702"/>
                <a:gd name="T1" fmla="*/ 2 h 1711"/>
                <a:gd name="T2" fmla="*/ 543 w 702"/>
                <a:gd name="T3" fmla="*/ 10 h 1711"/>
                <a:gd name="T4" fmla="*/ 564 w 702"/>
                <a:gd name="T5" fmla="*/ 31 h 1711"/>
                <a:gd name="T6" fmla="*/ 579 w 702"/>
                <a:gd name="T7" fmla="*/ 57 h 1711"/>
                <a:gd name="T8" fmla="*/ 592 w 702"/>
                <a:gd name="T9" fmla="*/ 85 h 1711"/>
                <a:gd name="T10" fmla="*/ 599 w 702"/>
                <a:gd name="T11" fmla="*/ 119 h 1711"/>
                <a:gd name="T12" fmla="*/ 696 w 702"/>
                <a:gd name="T13" fmla="*/ 643 h 1711"/>
                <a:gd name="T14" fmla="*/ 698 w 702"/>
                <a:gd name="T15" fmla="*/ 676 h 1711"/>
                <a:gd name="T16" fmla="*/ 687 w 702"/>
                <a:gd name="T17" fmla="*/ 705 h 1711"/>
                <a:gd name="T18" fmla="*/ 667 w 702"/>
                <a:gd name="T19" fmla="*/ 726 h 1711"/>
                <a:gd name="T20" fmla="*/ 646 w 702"/>
                <a:gd name="T21" fmla="*/ 731 h 1711"/>
                <a:gd name="T22" fmla="*/ 626 w 702"/>
                <a:gd name="T23" fmla="*/ 725 h 1711"/>
                <a:gd name="T24" fmla="*/ 608 w 702"/>
                <a:gd name="T25" fmla="*/ 707 h 1711"/>
                <a:gd name="T26" fmla="*/ 597 w 702"/>
                <a:gd name="T27" fmla="*/ 677 h 1711"/>
                <a:gd name="T28" fmla="*/ 634 w 702"/>
                <a:gd name="T29" fmla="*/ 1056 h 1711"/>
                <a:gd name="T30" fmla="*/ 506 w 702"/>
                <a:gd name="T31" fmla="*/ 1643 h 1711"/>
                <a:gd name="T32" fmla="*/ 495 w 702"/>
                <a:gd name="T33" fmla="*/ 1674 h 1711"/>
                <a:gd name="T34" fmla="*/ 479 w 702"/>
                <a:gd name="T35" fmla="*/ 1696 h 1711"/>
                <a:gd name="T36" fmla="*/ 456 w 702"/>
                <a:gd name="T37" fmla="*/ 1706 h 1711"/>
                <a:gd name="T38" fmla="*/ 436 w 702"/>
                <a:gd name="T39" fmla="*/ 1707 h 1711"/>
                <a:gd name="T40" fmla="*/ 412 w 702"/>
                <a:gd name="T41" fmla="*/ 1698 h 1711"/>
                <a:gd name="T42" fmla="*/ 396 w 702"/>
                <a:gd name="T43" fmla="*/ 1678 h 1711"/>
                <a:gd name="T44" fmla="*/ 387 w 702"/>
                <a:gd name="T45" fmla="*/ 1656 h 1711"/>
                <a:gd name="T46" fmla="*/ 381 w 702"/>
                <a:gd name="T47" fmla="*/ 1629 h 1711"/>
                <a:gd name="T48" fmla="*/ 319 w 702"/>
                <a:gd name="T49" fmla="*/ 1629 h 1711"/>
                <a:gd name="T50" fmla="*/ 313 w 702"/>
                <a:gd name="T51" fmla="*/ 1656 h 1711"/>
                <a:gd name="T52" fmla="*/ 303 w 702"/>
                <a:gd name="T53" fmla="*/ 1682 h 1711"/>
                <a:gd name="T54" fmla="*/ 284 w 702"/>
                <a:gd name="T55" fmla="*/ 1700 h 1711"/>
                <a:gd name="T56" fmla="*/ 263 w 702"/>
                <a:gd name="T57" fmla="*/ 1710 h 1711"/>
                <a:gd name="T58" fmla="*/ 240 w 702"/>
                <a:gd name="T59" fmla="*/ 1706 h 1711"/>
                <a:gd name="T60" fmla="*/ 220 w 702"/>
                <a:gd name="T61" fmla="*/ 1694 h 1711"/>
                <a:gd name="T62" fmla="*/ 208 w 702"/>
                <a:gd name="T63" fmla="*/ 1676 h 1711"/>
                <a:gd name="T64" fmla="*/ 196 w 702"/>
                <a:gd name="T65" fmla="*/ 1647 h 1711"/>
                <a:gd name="T66" fmla="*/ 193 w 702"/>
                <a:gd name="T67" fmla="*/ 1060 h 1711"/>
                <a:gd name="T68" fmla="*/ 193 w 702"/>
                <a:gd name="T69" fmla="*/ 239 h 1711"/>
                <a:gd name="T70" fmla="*/ 94 w 702"/>
                <a:gd name="T71" fmla="*/ 710 h 1711"/>
                <a:gd name="T72" fmla="*/ 79 w 702"/>
                <a:gd name="T73" fmla="*/ 734 h 1711"/>
                <a:gd name="T74" fmla="*/ 56 w 702"/>
                <a:gd name="T75" fmla="*/ 744 h 1711"/>
                <a:gd name="T76" fmla="*/ 33 w 702"/>
                <a:gd name="T77" fmla="*/ 740 h 1711"/>
                <a:gd name="T78" fmla="*/ 14 w 702"/>
                <a:gd name="T79" fmla="*/ 722 h 1711"/>
                <a:gd name="T80" fmla="*/ 3 w 702"/>
                <a:gd name="T81" fmla="*/ 698 h 1711"/>
                <a:gd name="T82" fmla="*/ 0 w 702"/>
                <a:gd name="T83" fmla="*/ 670 h 1711"/>
                <a:gd name="T84" fmla="*/ 100 w 702"/>
                <a:gd name="T85" fmla="*/ 142 h 1711"/>
                <a:gd name="T86" fmla="*/ 103 w 702"/>
                <a:gd name="T87" fmla="*/ 109 h 1711"/>
                <a:gd name="T88" fmla="*/ 111 w 702"/>
                <a:gd name="T89" fmla="*/ 81 h 1711"/>
                <a:gd name="T90" fmla="*/ 126 w 702"/>
                <a:gd name="T91" fmla="*/ 48 h 1711"/>
                <a:gd name="T92" fmla="*/ 144 w 702"/>
                <a:gd name="T93" fmla="*/ 24 h 1711"/>
                <a:gd name="T94" fmla="*/ 166 w 702"/>
                <a:gd name="T95" fmla="*/ 7 h 1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02" h="1711">
                  <a:moveTo>
                    <a:pt x="190" y="0"/>
                  </a:moveTo>
                  <a:lnTo>
                    <a:pt x="511" y="0"/>
                  </a:lnTo>
                  <a:lnTo>
                    <a:pt x="520" y="2"/>
                  </a:lnTo>
                  <a:lnTo>
                    <a:pt x="528" y="4"/>
                  </a:lnTo>
                  <a:lnTo>
                    <a:pt x="535" y="7"/>
                  </a:lnTo>
                  <a:lnTo>
                    <a:pt x="543" y="10"/>
                  </a:lnTo>
                  <a:lnTo>
                    <a:pt x="550" y="16"/>
                  </a:lnTo>
                  <a:lnTo>
                    <a:pt x="558" y="24"/>
                  </a:lnTo>
                  <a:lnTo>
                    <a:pt x="564" y="31"/>
                  </a:lnTo>
                  <a:lnTo>
                    <a:pt x="570" y="39"/>
                  </a:lnTo>
                  <a:lnTo>
                    <a:pt x="576" y="48"/>
                  </a:lnTo>
                  <a:lnTo>
                    <a:pt x="579" y="57"/>
                  </a:lnTo>
                  <a:lnTo>
                    <a:pt x="585" y="64"/>
                  </a:lnTo>
                  <a:lnTo>
                    <a:pt x="588" y="75"/>
                  </a:lnTo>
                  <a:lnTo>
                    <a:pt x="592" y="85"/>
                  </a:lnTo>
                  <a:lnTo>
                    <a:pt x="594" y="93"/>
                  </a:lnTo>
                  <a:lnTo>
                    <a:pt x="596" y="105"/>
                  </a:lnTo>
                  <a:lnTo>
                    <a:pt x="599" y="119"/>
                  </a:lnTo>
                  <a:lnTo>
                    <a:pt x="601" y="132"/>
                  </a:lnTo>
                  <a:lnTo>
                    <a:pt x="603" y="147"/>
                  </a:lnTo>
                  <a:lnTo>
                    <a:pt x="696" y="643"/>
                  </a:lnTo>
                  <a:lnTo>
                    <a:pt x="701" y="653"/>
                  </a:lnTo>
                  <a:lnTo>
                    <a:pt x="701" y="664"/>
                  </a:lnTo>
                  <a:lnTo>
                    <a:pt x="698" y="676"/>
                  </a:lnTo>
                  <a:lnTo>
                    <a:pt x="696" y="686"/>
                  </a:lnTo>
                  <a:lnTo>
                    <a:pt x="693" y="695"/>
                  </a:lnTo>
                  <a:lnTo>
                    <a:pt x="687" y="705"/>
                  </a:lnTo>
                  <a:lnTo>
                    <a:pt x="681" y="714"/>
                  </a:lnTo>
                  <a:lnTo>
                    <a:pt x="675" y="721"/>
                  </a:lnTo>
                  <a:lnTo>
                    <a:pt x="667" y="726"/>
                  </a:lnTo>
                  <a:lnTo>
                    <a:pt x="660" y="729"/>
                  </a:lnTo>
                  <a:lnTo>
                    <a:pt x="654" y="731"/>
                  </a:lnTo>
                  <a:lnTo>
                    <a:pt x="646" y="731"/>
                  </a:lnTo>
                  <a:lnTo>
                    <a:pt x="640" y="730"/>
                  </a:lnTo>
                  <a:lnTo>
                    <a:pt x="632" y="728"/>
                  </a:lnTo>
                  <a:lnTo>
                    <a:pt x="626" y="725"/>
                  </a:lnTo>
                  <a:lnTo>
                    <a:pt x="619" y="719"/>
                  </a:lnTo>
                  <a:lnTo>
                    <a:pt x="614" y="713"/>
                  </a:lnTo>
                  <a:lnTo>
                    <a:pt x="608" y="707"/>
                  </a:lnTo>
                  <a:lnTo>
                    <a:pt x="603" y="697"/>
                  </a:lnTo>
                  <a:lnTo>
                    <a:pt x="599" y="686"/>
                  </a:lnTo>
                  <a:lnTo>
                    <a:pt x="597" y="677"/>
                  </a:lnTo>
                  <a:lnTo>
                    <a:pt x="506" y="240"/>
                  </a:lnTo>
                  <a:lnTo>
                    <a:pt x="477" y="240"/>
                  </a:lnTo>
                  <a:lnTo>
                    <a:pt x="634" y="1056"/>
                  </a:lnTo>
                  <a:lnTo>
                    <a:pt x="506" y="1056"/>
                  </a:lnTo>
                  <a:lnTo>
                    <a:pt x="508" y="1629"/>
                  </a:lnTo>
                  <a:lnTo>
                    <a:pt x="506" y="1643"/>
                  </a:lnTo>
                  <a:lnTo>
                    <a:pt x="504" y="1652"/>
                  </a:lnTo>
                  <a:lnTo>
                    <a:pt x="500" y="1663"/>
                  </a:lnTo>
                  <a:lnTo>
                    <a:pt x="495" y="1674"/>
                  </a:lnTo>
                  <a:lnTo>
                    <a:pt x="489" y="1681"/>
                  </a:lnTo>
                  <a:lnTo>
                    <a:pt x="486" y="1688"/>
                  </a:lnTo>
                  <a:lnTo>
                    <a:pt x="479" y="1696"/>
                  </a:lnTo>
                  <a:lnTo>
                    <a:pt x="471" y="1701"/>
                  </a:lnTo>
                  <a:lnTo>
                    <a:pt x="464" y="1705"/>
                  </a:lnTo>
                  <a:lnTo>
                    <a:pt x="456" y="1706"/>
                  </a:lnTo>
                  <a:lnTo>
                    <a:pt x="450" y="1710"/>
                  </a:lnTo>
                  <a:lnTo>
                    <a:pt x="444" y="1710"/>
                  </a:lnTo>
                  <a:lnTo>
                    <a:pt x="436" y="1707"/>
                  </a:lnTo>
                  <a:lnTo>
                    <a:pt x="427" y="1706"/>
                  </a:lnTo>
                  <a:lnTo>
                    <a:pt x="420" y="1701"/>
                  </a:lnTo>
                  <a:lnTo>
                    <a:pt x="412" y="1698"/>
                  </a:lnTo>
                  <a:lnTo>
                    <a:pt x="407" y="1693"/>
                  </a:lnTo>
                  <a:lnTo>
                    <a:pt x="401" y="1686"/>
                  </a:lnTo>
                  <a:lnTo>
                    <a:pt x="396" y="1678"/>
                  </a:lnTo>
                  <a:lnTo>
                    <a:pt x="392" y="1671"/>
                  </a:lnTo>
                  <a:lnTo>
                    <a:pt x="389" y="1663"/>
                  </a:lnTo>
                  <a:lnTo>
                    <a:pt x="387" y="1656"/>
                  </a:lnTo>
                  <a:lnTo>
                    <a:pt x="385" y="1647"/>
                  </a:lnTo>
                  <a:lnTo>
                    <a:pt x="383" y="1638"/>
                  </a:lnTo>
                  <a:lnTo>
                    <a:pt x="381" y="1629"/>
                  </a:lnTo>
                  <a:lnTo>
                    <a:pt x="381" y="1060"/>
                  </a:lnTo>
                  <a:lnTo>
                    <a:pt x="319" y="1060"/>
                  </a:lnTo>
                  <a:lnTo>
                    <a:pt x="319" y="1629"/>
                  </a:lnTo>
                  <a:lnTo>
                    <a:pt x="318" y="1639"/>
                  </a:lnTo>
                  <a:lnTo>
                    <a:pt x="316" y="1647"/>
                  </a:lnTo>
                  <a:lnTo>
                    <a:pt x="313" y="1656"/>
                  </a:lnTo>
                  <a:lnTo>
                    <a:pt x="310" y="1664"/>
                  </a:lnTo>
                  <a:lnTo>
                    <a:pt x="307" y="1674"/>
                  </a:lnTo>
                  <a:lnTo>
                    <a:pt x="303" y="1682"/>
                  </a:lnTo>
                  <a:lnTo>
                    <a:pt x="298" y="1688"/>
                  </a:lnTo>
                  <a:lnTo>
                    <a:pt x="290" y="1695"/>
                  </a:lnTo>
                  <a:lnTo>
                    <a:pt x="284" y="1700"/>
                  </a:lnTo>
                  <a:lnTo>
                    <a:pt x="277" y="1705"/>
                  </a:lnTo>
                  <a:lnTo>
                    <a:pt x="270" y="1706"/>
                  </a:lnTo>
                  <a:lnTo>
                    <a:pt x="263" y="1710"/>
                  </a:lnTo>
                  <a:lnTo>
                    <a:pt x="255" y="1710"/>
                  </a:lnTo>
                  <a:lnTo>
                    <a:pt x="248" y="1707"/>
                  </a:lnTo>
                  <a:lnTo>
                    <a:pt x="240" y="1706"/>
                  </a:lnTo>
                  <a:lnTo>
                    <a:pt x="234" y="1702"/>
                  </a:lnTo>
                  <a:lnTo>
                    <a:pt x="226" y="1699"/>
                  </a:lnTo>
                  <a:lnTo>
                    <a:pt x="220" y="1694"/>
                  </a:lnTo>
                  <a:lnTo>
                    <a:pt x="214" y="1688"/>
                  </a:lnTo>
                  <a:lnTo>
                    <a:pt x="210" y="1682"/>
                  </a:lnTo>
                  <a:lnTo>
                    <a:pt x="208" y="1676"/>
                  </a:lnTo>
                  <a:lnTo>
                    <a:pt x="202" y="1667"/>
                  </a:lnTo>
                  <a:lnTo>
                    <a:pt x="199" y="1658"/>
                  </a:lnTo>
                  <a:lnTo>
                    <a:pt x="196" y="1647"/>
                  </a:lnTo>
                  <a:lnTo>
                    <a:pt x="195" y="1639"/>
                  </a:lnTo>
                  <a:lnTo>
                    <a:pt x="193" y="1629"/>
                  </a:lnTo>
                  <a:lnTo>
                    <a:pt x="193" y="1060"/>
                  </a:lnTo>
                  <a:lnTo>
                    <a:pt x="68" y="1060"/>
                  </a:lnTo>
                  <a:lnTo>
                    <a:pt x="225" y="239"/>
                  </a:lnTo>
                  <a:lnTo>
                    <a:pt x="193" y="239"/>
                  </a:lnTo>
                  <a:lnTo>
                    <a:pt x="102" y="683"/>
                  </a:lnTo>
                  <a:lnTo>
                    <a:pt x="97" y="698"/>
                  </a:lnTo>
                  <a:lnTo>
                    <a:pt x="94" y="710"/>
                  </a:lnTo>
                  <a:lnTo>
                    <a:pt x="91" y="719"/>
                  </a:lnTo>
                  <a:lnTo>
                    <a:pt x="85" y="728"/>
                  </a:lnTo>
                  <a:lnTo>
                    <a:pt x="79" y="734"/>
                  </a:lnTo>
                  <a:lnTo>
                    <a:pt x="73" y="737"/>
                  </a:lnTo>
                  <a:lnTo>
                    <a:pt x="63" y="741"/>
                  </a:lnTo>
                  <a:lnTo>
                    <a:pt x="56" y="744"/>
                  </a:lnTo>
                  <a:lnTo>
                    <a:pt x="45" y="742"/>
                  </a:lnTo>
                  <a:lnTo>
                    <a:pt x="39" y="741"/>
                  </a:lnTo>
                  <a:lnTo>
                    <a:pt x="33" y="740"/>
                  </a:lnTo>
                  <a:lnTo>
                    <a:pt x="27" y="736"/>
                  </a:lnTo>
                  <a:lnTo>
                    <a:pt x="19" y="731"/>
                  </a:lnTo>
                  <a:lnTo>
                    <a:pt x="14" y="722"/>
                  </a:lnTo>
                  <a:lnTo>
                    <a:pt x="9" y="716"/>
                  </a:lnTo>
                  <a:lnTo>
                    <a:pt x="4" y="707"/>
                  </a:lnTo>
                  <a:lnTo>
                    <a:pt x="3" y="698"/>
                  </a:lnTo>
                  <a:lnTo>
                    <a:pt x="1" y="689"/>
                  </a:lnTo>
                  <a:lnTo>
                    <a:pt x="0" y="679"/>
                  </a:lnTo>
                  <a:lnTo>
                    <a:pt x="0" y="670"/>
                  </a:lnTo>
                  <a:lnTo>
                    <a:pt x="0" y="663"/>
                  </a:lnTo>
                  <a:lnTo>
                    <a:pt x="1" y="655"/>
                  </a:lnTo>
                  <a:lnTo>
                    <a:pt x="100" y="142"/>
                  </a:lnTo>
                  <a:lnTo>
                    <a:pt x="100" y="128"/>
                  </a:lnTo>
                  <a:lnTo>
                    <a:pt x="102" y="118"/>
                  </a:lnTo>
                  <a:lnTo>
                    <a:pt x="103" y="109"/>
                  </a:lnTo>
                  <a:lnTo>
                    <a:pt x="105" y="100"/>
                  </a:lnTo>
                  <a:lnTo>
                    <a:pt x="106" y="88"/>
                  </a:lnTo>
                  <a:lnTo>
                    <a:pt x="111" y="81"/>
                  </a:lnTo>
                  <a:lnTo>
                    <a:pt x="114" y="67"/>
                  </a:lnTo>
                  <a:lnTo>
                    <a:pt x="120" y="57"/>
                  </a:lnTo>
                  <a:lnTo>
                    <a:pt x="126" y="48"/>
                  </a:lnTo>
                  <a:lnTo>
                    <a:pt x="129" y="39"/>
                  </a:lnTo>
                  <a:lnTo>
                    <a:pt x="136" y="31"/>
                  </a:lnTo>
                  <a:lnTo>
                    <a:pt x="144" y="24"/>
                  </a:lnTo>
                  <a:lnTo>
                    <a:pt x="149" y="19"/>
                  </a:lnTo>
                  <a:lnTo>
                    <a:pt x="158" y="10"/>
                  </a:lnTo>
                  <a:lnTo>
                    <a:pt x="166" y="7"/>
                  </a:lnTo>
                  <a:lnTo>
                    <a:pt x="176" y="3"/>
                  </a:lnTo>
                  <a:lnTo>
                    <a:pt x="190" y="0"/>
                  </a:lnTo>
                </a:path>
              </a:pathLst>
            </a:custGeom>
            <a:grpFill/>
            <a:ln w="9525" cap="rnd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386" y="1296"/>
              <a:ext cx="238" cy="33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3923928" y="233811"/>
            <a:ext cx="533400" cy="989013"/>
            <a:chOff x="2106" y="1313"/>
            <a:chExt cx="550" cy="209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106" y="1711"/>
              <a:ext cx="550" cy="1698"/>
            </a:xfrm>
            <a:custGeom>
              <a:avLst/>
              <a:gdLst>
                <a:gd name="T0" fmla="*/ 428 w 550"/>
                <a:gd name="T1" fmla="*/ 0 h 1698"/>
                <a:gd name="T2" fmla="*/ 451 w 550"/>
                <a:gd name="T3" fmla="*/ 5 h 1698"/>
                <a:gd name="T4" fmla="*/ 472 w 550"/>
                <a:gd name="T5" fmla="*/ 13 h 1698"/>
                <a:gd name="T6" fmla="*/ 492 w 550"/>
                <a:gd name="T7" fmla="*/ 27 h 1698"/>
                <a:gd name="T8" fmla="*/ 514 w 550"/>
                <a:gd name="T9" fmla="*/ 50 h 1698"/>
                <a:gd name="T10" fmla="*/ 535 w 550"/>
                <a:gd name="T11" fmla="*/ 81 h 1698"/>
                <a:gd name="T12" fmla="*/ 549 w 550"/>
                <a:gd name="T13" fmla="*/ 117 h 1698"/>
                <a:gd name="T14" fmla="*/ 549 w 550"/>
                <a:gd name="T15" fmla="*/ 769 h 1698"/>
                <a:gd name="T16" fmla="*/ 542 w 550"/>
                <a:gd name="T17" fmla="*/ 792 h 1698"/>
                <a:gd name="T18" fmla="*/ 531 w 550"/>
                <a:gd name="T19" fmla="*/ 814 h 1698"/>
                <a:gd name="T20" fmla="*/ 513 w 550"/>
                <a:gd name="T21" fmla="*/ 830 h 1698"/>
                <a:gd name="T22" fmla="*/ 491 w 550"/>
                <a:gd name="T23" fmla="*/ 831 h 1698"/>
                <a:gd name="T24" fmla="*/ 473 w 550"/>
                <a:gd name="T25" fmla="*/ 823 h 1698"/>
                <a:gd name="T26" fmla="*/ 461 w 550"/>
                <a:gd name="T27" fmla="*/ 806 h 1698"/>
                <a:gd name="T28" fmla="*/ 454 w 550"/>
                <a:gd name="T29" fmla="*/ 788 h 1698"/>
                <a:gd name="T30" fmla="*/ 451 w 550"/>
                <a:gd name="T31" fmla="*/ 768 h 1698"/>
                <a:gd name="T32" fmla="*/ 419 w 550"/>
                <a:gd name="T33" fmla="*/ 1600 h 1698"/>
                <a:gd name="T34" fmla="*/ 411 w 550"/>
                <a:gd name="T35" fmla="*/ 1642 h 1698"/>
                <a:gd name="T36" fmla="*/ 397 w 550"/>
                <a:gd name="T37" fmla="*/ 1675 h 1698"/>
                <a:gd name="T38" fmla="*/ 375 w 550"/>
                <a:gd name="T39" fmla="*/ 1690 h 1698"/>
                <a:gd name="T40" fmla="*/ 355 w 550"/>
                <a:gd name="T41" fmla="*/ 1697 h 1698"/>
                <a:gd name="T42" fmla="*/ 331 w 550"/>
                <a:gd name="T43" fmla="*/ 1690 h 1698"/>
                <a:gd name="T44" fmla="*/ 311 w 550"/>
                <a:gd name="T45" fmla="*/ 1674 h 1698"/>
                <a:gd name="T46" fmla="*/ 298 w 550"/>
                <a:gd name="T47" fmla="*/ 1647 h 1698"/>
                <a:gd name="T48" fmla="*/ 291 w 550"/>
                <a:gd name="T49" fmla="*/ 1623 h 1698"/>
                <a:gd name="T50" fmla="*/ 256 w 550"/>
                <a:gd name="T51" fmla="*/ 811 h 1698"/>
                <a:gd name="T52" fmla="*/ 253 w 550"/>
                <a:gd name="T53" fmla="*/ 1629 h 1698"/>
                <a:gd name="T54" fmla="*/ 238 w 550"/>
                <a:gd name="T55" fmla="*/ 1666 h 1698"/>
                <a:gd name="T56" fmla="*/ 217 w 550"/>
                <a:gd name="T57" fmla="*/ 1690 h 1698"/>
                <a:gd name="T58" fmla="*/ 187 w 550"/>
                <a:gd name="T59" fmla="*/ 1697 h 1698"/>
                <a:gd name="T60" fmla="*/ 165 w 550"/>
                <a:gd name="T61" fmla="*/ 1689 h 1698"/>
                <a:gd name="T62" fmla="*/ 145 w 550"/>
                <a:gd name="T63" fmla="*/ 1669 h 1698"/>
                <a:gd name="T64" fmla="*/ 132 w 550"/>
                <a:gd name="T65" fmla="*/ 1642 h 1698"/>
                <a:gd name="T66" fmla="*/ 126 w 550"/>
                <a:gd name="T67" fmla="*/ 1609 h 1698"/>
                <a:gd name="T68" fmla="*/ 95 w 550"/>
                <a:gd name="T69" fmla="*/ 768 h 1698"/>
                <a:gd name="T70" fmla="*/ 90 w 550"/>
                <a:gd name="T71" fmla="*/ 795 h 1698"/>
                <a:gd name="T72" fmla="*/ 82 w 550"/>
                <a:gd name="T73" fmla="*/ 809 h 1698"/>
                <a:gd name="T74" fmla="*/ 70 w 550"/>
                <a:gd name="T75" fmla="*/ 825 h 1698"/>
                <a:gd name="T76" fmla="*/ 59 w 550"/>
                <a:gd name="T77" fmla="*/ 831 h 1698"/>
                <a:gd name="T78" fmla="*/ 41 w 550"/>
                <a:gd name="T79" fmla="*/ 832 h 1698"/>
                <a:gd name="T80" fmla="*/ 28 w 550"/>
                <a:gd name="T81" fmla="*/ 827 h 1698"/>
                <a:gd name="T82" fmla="*/ 16 w 550"/>
                <a:gd name="T83" fmla="*/ 817 h 1698"/>
                <a:gd name="T84" fmla="*/ 7 w 550"/>
                <a:gd name="T85" fmla="*/ 802 h 1698"/>
                <a:gd name="T86" fmla="*/ 2 w 550"/>
                <a:gd name="T87" fmla="*/ 784 h 1698"/>
                <a:gd name="T88" fmla="*/ 0 w 550"/>
                <a:gd name="T89" fmla="*/ 138 h 1698"/>
                <a:gd name="T90" fmla="*/ 11 w 550"/>
                <a:gd name="T91" fmla="*/ 84 h 1698"/>
                <a:gd name="T92" fmla="*/ 31 w 550"/>
                <a:gd name="T93" fmla="*/ 51 h 1698"/>
                <a:gd name="T94" fmla="*/ 66 w 550"/>
                <a:gd name="T95" fmla="*/ 20 h 1698"/>
                <a:gd name="T96" fmla="*/ 103 w 550"/>
                <a:gd name="T97" fmla="*/ 5 h 1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0" h="1698">
                  <a:moveTo>
                    <a:pt x="130" y="0"/>
                  </a:moveTo>
                  <a:lnTo>
                    <a:pt x="419" y="0"/>
                  </a:lnTo>
                  <a:lnTo>
                    <a:pt x="428" y="0"/>
                  </a:lnTo>
                  <a:lnTo>
                    <a:pt x="436" y="1"/>
                  </a:lnTo>
                  <a:lnTo>
                    <a:pt x="443" y="3"/>
                  </a:lnTo>
                  <a:lnTo>
                    <a:pt x="451" y="5"/>
                  </a:lnTo>
                  <a:lnTo>
                    <a:pt x="457" y="7"/>
                  </a:lnTo>
                  <a:lnTo>
                    <a:pt x="463" y="10"/>
                  </a:lnTo>
                  <a:lnTo>
                    <a:pt x="472" y="13"/>
                  </a:lnTo>
                  <a:lnTo>
                    <a:pt x="480" y="19"/>
                  </a:lnTo>
                  <a:lnTo>
                    <a:pt x="484" y="22"/>
                  </a:lnTo>
                  <a:lnTo>
                    <a:pt x="492" y="27"/>
                  </a:lnTo>
                  <a:lnTo>
                    <a:pt x="501" y="34"/>
                  </a:lnTo>
                  <a:lnTo>
                    <a:pt x="507" y="41"/>
                  </a:lnTo>
                  <a:lnTo>
                    <a:pt x="514" y="50"/>
                  </a:lnTo>
                  <a:lnTo>
                    <a:pt x="522" y="60"/>
                  </a:lnTo>
                  <a:lnTo>
                    <a:pt x="528" y="70"/>
                  </a:lnTo>
                  <a:lnTo>
                    <a:pt x="535" y="81"/>
                  </a:lnTo>
                  <a:lnTo>
                    <a:pt x="540" y="95"/>
                  </a:lnTo>
                  <a:lnTo>
                    <a:pt x="543" y="105"/>
                  </a:lnTo>
                  <a:lnTo>
                    <a:pt x="549" y="117"/>
                  </a:lnTo>
                  <a:lnTo>
                    <a:pt x="549" y="130"/>
                  </a:lnTo>
                  <a:lnTo>
                    <a:pt x="549" y="141"/>
                  </a:lnTo>
                  <a:lnTo>
                    <a:pt x="549" y="769"/>
                  </a:lnTo>
                  <a:lnTo>
                    <a:pt x="545" y="776"/>
                  </a:lnTo>
                  <a:lnTo>
                    <a:pt x="543" y="784"/>
                  </a:lnTo>
                  <a:lnTo>
                    <a:pt x="542" y="792"/>
                  </a:lnTo>
                  <a:lnTo>
                    <a:pt x="540" y="799"/>
                  </a:lnTo>
                  <a:lnTo>
                    <a:pt x="535" y="807"/>
                  </a:lnTo>
                  <a:lnTo>
                    <a:pt x="531" y="814"/>
                  </a:lnTo>
                  <a:lnTo>
                    <a:pt x="524" y="821"/>
                  </a:lnTo>
                  <a:lnTo>
                    <a:pt x="517" y="827"/>
                  </a:lnTo>
                  <a:lnTo>
                    <a:pt x="513" y="830"/>
                  </a:lnTo>
                  <a:lnTo>
                    <a:pt x="506" y="832"/>
                  </a:lnTo>
                  <a:lnTo>
                    <a:pt x="498" y="832"/>
                  </a:lnTo>
                  <a:lnTo>
                    <a:pt x="491" y="831"/>
                  </a:lnTo>
                  <a:lnTo>
                    <a:pt x="484" y="828"/>
                  </a:lnTo>
                  <a:lnTo>
                    <a:pt x="478" y="826"/>
                  </a:lnTo>
                  <a:lnTo>
                    <a:pt x="473" y="823"/>
                  </a:lnTo>
                  <a:lnTo>
                    <a:pt x="469" y="817"/>
                  </a:lnTo>
                  <a:lnTo>
                    <a:pt x="463" y="812"/>
                  </a:lnTo>
                  <a:lnTo>
                    <a:pt x="461" y="806"/>
                  </a:lnTo>
                  <a:lnTo>
                    <a:pt x="457" y="799"/>
                  </a:lnTo>
                  <a:lnTo>
                    <a:pt x="454" y="793"/>
                  </a:lnTo>
                  <a:lnTo>
                    <a:pt x="454" y="788"/>
                  </a:lnTo>
                  <a:lnTo>
                    <a:pt x="452" y="781"/>
                  </a:lnTo>
                  <a:lnTo>
                    <a:pt x="451" y="776"/>
                  </a:lnTo>
                  <a:lnTo>
                    <a:pt x="451" y="768"/>
                  </a:lnTo>
                  <a:lnTo>
                    <a:pt x="451" y="287"/>
                  </a:lnTo>
                  <a:lnTo>
                    <a:pt x="419" y="287"/>
                  </a:lnTo>
                  <a:lnTo>
                    <a:pt x="419" y="1600"/>
                  </a:lnTo>
                  <a:lnTo>
                    <a:pt x="419" y="1613"/>
                  </a:lnTo>
                  <a:lnTo>
                    <a:pt x="417" y="1628"/>
                  </a:lnTo>
                  <a:lnTo>
                    <a:pt x="411" y="1642"/>
                  </a:lnTo>
                  <a:lnTo>
                    <a:pt x="408" y="1655"/>
                  </a:lnTo>
                  <a:lnTo>
                    <a:pt x="402" y="1665"/>
                  </a:lnTo>
                  <a:lnTo>
                    <a:pt x="397" y="1675"/>
                  </a:lnTo>
                  <a:lnTo>
                    <a:pt x="390" y="1680"/>
                  </a:lnTo>
                  <a:lnTo>
                    <a:pt x="382" y="1688"/>
                  </a:lnTo>
                  <a:lnTo>
                    <a:pt x="375" y="1690"/>
                  </a:lnTo>
                  <a:lnTo>
                    <a:pt x="370" y="1694"/>
                  </a:lnTo>
                  <a:lnTo>
                    <a:pt x="363" y="1695"/>
                  </a:lnTo>
                  <a:lnTo>
                    <a:pt x="355" y="1697"/>
                  </a:lnTo>
                  <a:lnTo>
                    <a:pt x="348" y="1697"/>
                  </a:lnTo>
                  <a:lnTo>
                    <a:pt x="340" y="1694"/>
                  </a:lnTo>
                  <a:lnTo>
                    <a:pt x="331" y="1690"/>
                  </a:lnTo>
                  <a:lnTo>
                    <a:pt x="324" y="1685"/>
                  </a:lnTo>
                  <a:lnTo>
                    <a:pt x="317" y="1680"/>
                  </a:lnTo>
                  <a:lnTo>
                    <a:pt x="311" y="1674"/>
                  </a:lnTo>
                  <a:lnTo>
                    <a:pt x="308" y="1666"/>
                  </a:lnTo>
                  <a:lnTo>
                    <a:pt x="302" y="1657"/>
                  </a:lnTo>
                  <a:lnTo>
                    <a:pt x="298" y="1647"/>
                  </a:lnTo>
                  <a:lnTo>
                    <a:pt x="294" y="1639"/>
                  </a:lnTo>
                  <a:lnTo>
                    <a:pt x="293" y="1631"/>
                  </a:lnTo>
                  <a:lnTo>
                    <a:pt x="291" y="1623"/>
                  </a:lnTo>
                  <a:lnTo>
                    <a:pt x="290" y="1612"/>
                  </a:lnTo>
                  <a:lnTo>
                    <a:pt x="290" y="811"/>
                  </a:lnTo>
                  <a:lnTo>
                    <a:pt x="256" y="811"/>
                  </a:lnTo>
                  <a:lnTo>
                    <a:pt x="256" y="1607"/>
                  </a:lnTo>
                  <a:lnTo>
                    <a:pt x="254" y="1618"/>
                  </a:lnTo>
                  <a:lnTo>
                    <a:pt x="253" y="1629"/>
                  </a:lnTo>
                  <a:lnTo>
                    <a:pt x="249" y="1642"/>
                  </a:lnTo>
                  <a:lnTo>
                    <a:pt x="245" y="1653"/>
                  </a:lnTo>
                  <a:lnTo>
                    <a:pt x="238" y="1666"/>
                  </a:lnTo>
                  <a:lnTo>
                    <a:pt x="232" y="1675"/>
                  </a:lnTo>
                  <a:lnTo>
                    <a:pt x="225" y="1684"/>
                  </a:lnTo>
                  <a:lnTo>
                    <a:pt x="217" y="1690"/>
                  </a:lnTo>
                  <a:lnTo>
                    <a:pt x="207" y="1694"/>
                  </a:lnTo>
                  <a:lnTo>
                    <a:pt x="198" y="1697"/>
                  </a:lnTo>
                  <a:lnTo>
                    <a:pt x="187" y="1697"/>
                  </a:lnTo>
                  <a:lnTo>
                    <a:pt x="180" y="1694"/>
                  </a:lnTo>
                  <a:lnTo>
                    <a:pt x="173" y="1693"/>
                  </a:lnTo>
                  <a:lnTo>
                    <a:pt x="165" y="1689"/>
                  </a:lnTo>
                  <a:lnTo>
                    <a:pt x="159" y="1684"/>
                  </a:lnTo>
                  <a:lnTo>
                    <a:pt x="151" y="1676"/>
                  </a:lnTo>
                  <a:lnTo>
                    <a:pt x="145" y="1669"/>
                  </a:lnTo>
                  <a:lnTo>
                    <a:pt x="140" y="1661"/>
                  </a:lnTo>
                  <a:lnTo>
                    <a:pt x="136" y="1651"/>
                  </a:lnTo>
                  <a:lnTo>
                    <a:pt x="132" y="1642"/>
                  </a:lnTo>
                  <a:lnTo>
                    <a:pt x="130" y="1632"/>
                  </a:lnTo>
                  <a:lnTo>
                    <a:pt x="129" y="1624"/>
                  </a:lnTo>
                  <a:lnTo>
                    <a:pt x="126" y="1609"/>
                  </a:lnTo>
                  <a:lnTo>
                    <a:pt x="128" y="287"/>
                  </a:lnTo>
                  <a:lnTo>
                    <a:pt x="95" y="287"/>
                  </a:lnTo>
                  <a:lnTo>
                    <a:pt x="95" y="768"/>
                  </a:lnTo>
                  <a:lnTo>
                    <a:pt x="95" y="776"/>
                  </a:lnTo>
                  <a:lnTo>
                    <a:pt x="93" y="785"/>
                  </a:lnTo>
                  <a:lnTo>
                    <a:pt x="90" y="795"/>
                  </a:lnTo>
                  <a:lnTo>
                    <a:pt x="86" y="802"/>
                  </a:lnTo>
                  <a:lnTo>
                    <a:pt x="85" y="806"/>
                  </a:lnTo>
                  <a:lnTo>
                    <a:pt x="82" y="809"/>
                  </a:lnTo>
                  <a:lnTo>
                    <a:pt x="78" y="814"/>
                  </a:lnTo>
                  <a:lnTo>
                    <a:pt x="75" y="819"/>
                  </a:lnTo>
                  <a:lnTo>
                    <a:pt x="70" y="825"/>
                  </a:lnTo>
                  <a:lnTo>
                    <a:pt x="67" y="826"/>
                  </a:lnTo>
                  <a:lnTo>
                    <a:pt x="63" y="828"/>
                  </a:lnTo>
                  <a:lnTo>
                    <a:pt x="59" y="831"/>
                  </a:lnTo>
                  <a:lnTo>
                    <a:pt x="55" y="832"/>
                  </a:lnTo>
                  <a:lnTo>
                    <a:pt x="49" y="832"/>
                  </a:lnTo>
                  <a:lnTo>
                    <a:pt x="41" y="832"/>
                  </a:lnTo>
                  <a:lnTo>
                    <a:pt x="38" y="831"/>
                  </a:lnTo>
                  <a:lnTo>
                    <a:pt x="33" y="828"/>
                  </a:lnTo>
                  <a:lnTo>
                    <a:pt x="28" y="827"/>
                  </a:lnTo>
                  <a:lnTo>
                    <a:pt x="25" y="825"/>
                  </a:lnTo>
                  <a:lnTo>
                    <a:pt x="22" y="821"/>
                  </a:lnTo>
                  <a:lnTo>
                    <a:pt x="16" y="817"/>
                  </a:lnTo>
                  <a:lnTo>
                    <a:pt x="15" y="813"/>
                  </a:lnTo>
                  <a:lnTo>
                    <a:pt x="11" y="807"/>
                  </a:lnTo>
                  <a:lnTo>
                    <a:pt x="7" y="802"/>
                  </a:lnTo>
                  <a:lnTo>
                    <a:pt x="5" y="795"/>
                  </a:lnTo>
                  <a:lnTo>
                    <a:pt x="4" y="792"/>
                  </a:lnTo>
                  <a:lnTo>
                    <a:pt x="2" y="784"/>
                  </a:lnTo>
                  <a:lnTo>
                    <a:pt x="1" y="778"/>
                  </a:lnTo>
                  <a:lnTo>
                    <a:pt x="0" y="770"/>
                  </a:lnTo>
                  <a:lnTo>
                    <a:pt x="0" y="138"/>
                  </a:lnTo>
                  <a:lnTo>
                    <a:pt x="1" y="117"/>
                  </a:lnTo>
                  <a:lnTo>
                    <a:pt x="5" y="100"/>
                  </a:lnTo>
                  <a:lnTo>
                    <a:pt x="11" y="84"/>
                  </a:lnTo>
                  <a:lnTo>
                    <a:pt x="16" y="72"/>
                  </a:lnTo>
                  <a:lnTo>
                    <a:pt x="23" y="62"/>
                  </a:lnTo>
                  <a:lnTo>
                    <a:pt x="31" y="51"/>
                  </a:lnTo>
                  <a:lnTo>
                    <a:pt x="42" y="38"/>
                  </a:lnTo>
                  <a:lnTo>
                    <a:pt x="56" y="27"/>
                  </a:lnTo>
                  <a:lnTo>
                    <a:pt x="66" y="20"/>
                  </a:lnTo>
                  <a:lnTo>
                    <a:pt x="75" y="15"/>
                  </a:lnTo>
                  <a:lnTo>
                    <a:pt x="90" y="8"/>
                  </a:lnTo>
                  <a:lnTo>
                    <a:pt x="103" y="5"/>
                  </a:lnTo>
                  <a:lnTo>
                    <a:pt x="118" y="1"/>
                  </a:lnTo>
                  <a:lnTo>
                    <a:pt x="130" y="0"/>
                  </a:lnTo>
                </a:path>
              </a:pathLst>
            </a:custGeom>
            <a:grpFill/>
            <a:ln w="9525" cap="rnd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2259" y="1313"/>
              <a:ext cx="224" cy="32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0" y="6671248"/>
            <a:ext cx="9144000" cy="214136"/>
            <a:chOff x="0" y="6503808"/>
            <a:chExt cx="9144000" cy="381576"/>
          </a:xfrm>
        </p:grpSpPr>
        <p:sp>
          <p:nvSpPr>
            <p:cNvPr id="17" name="Rectangle 6"/>
            <p:cNvSpPr/>
            <p:nvPr/>
          </p:nvSpPr>
          <p:spPr>
            <a:xfrm>
              <a:off x="0" y="6503808"/>
              <a:ext cx="9144000" cy="358775"/>
            </a:xfrm>
            <a:prstGeom prst="rect">
              <a:avLst/>
            </a:prstGeom>
            <a:solidFill>
              <a:schemeClr val="accent2">
                <a:alpha val="8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en-GB" altLang="es-MX">
                <a:solidFill>
                  <a:srgbClr val="FFFFFF"/>
                </a:solidFill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3954839" y="6516052"/>
              <a:ext cx="4536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3 CuadroTexto"/>
          <p:cNvSpPr txBox="1"/>
          <p:nvPr/>
        </p:nvSpPr>
        <p:spPr>
          <a:xfrm>
            <a:off x="179512" y="6649615"/>
            <a:ext cx="1803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smtClean="0">
                <a:solidFill>
                  <a:schemeClr val="bg1"/>
                </a:solidFill>
              </a:rPr>
              <a:t>Lozano, R. (2014), </a:t>
            </a:r>
            <a:endParaRPr lang="es-MX" sz="1400" i="1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947" y="3287726"/>
            <a:ext cx="4029378" cy="323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45" y="-23811"/>
            <a:ext cx="4218459" cy="36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2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987824" y="-27384"/>
            <a:ext cx="5770414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1800" b="1" dirty="0" smtClean="0"/>
              <a:t>¿Cómo se replican los problemas?</a:t>
            </a:r>
            <a:r>
              <a:rPr lang="es-MX" sz="1800" i="1" dirty="0" smtClean="0"/>
              <a:t/>
            </a:r>
            <a:br>
              <a:rPr lang="es-MX" sz="1800" i="1" dirty="0" smtClean="0"/>
            </a:br>
            <a:r>
              <a:rPr lang="es-MX" sz="1800" i="1" dirty="0" smtClean="0"/>
              <a:t>Asociación entre adversidad y clases de psicopatología</a:t>
            </a:r>
            <a:endParaRPr lang="es-ES" sz="1800" i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29488"/>
              </p:ext>
            </p:extLst>
          </p:nvPr>
        </p:nvGraphicFramePr>
        <p:xfrm>
          <a:off x="395537" y="1052736"/>
          <a:ext cx="8019802" cy="540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Hoja de cálculo" r:id="rId4" imgW="7467660" imgH="5715000" progId="Excel.Sheet.8">
                  <p:embed/>
                </p:oleObj>
              </mc:Choice>
              <mc:Fallback>
                <p:oleObj name="Hoja de cálculo" r:id="rId4" imgW="7467660" imgH="57150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1052736"/>
                        <a:ext cx="8019802" cy="540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6 Rectángulo"/>
          <p:cNvSpPr>
            <a:spLocks noChangeArrowheads="1"/>
          </p:cNvSpPr>
          <p:nvPr/>
        </p:nvSpPr>
        <p:spPr bwMode="auto">
          <a:xfrm>
            <a:off x="1908175" y="6568901"/>
            <a:ext cx="6985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s-MX" sz="1200" i="1" dirty="0"/>
              <a:t>Corina </a:t>
            </a:r>
            <a:r>
              <a:rPr lang="es-MX" sz="1200" i="1" dirty="0" err="1"/>
              <a:t>Benjet</a:t>
            </a:r>
            <a:r>
              <a:rPr lang="es-MX" sz="1200" i="1" dirty="0"/>
              <a:t>, </a:t>
            </a:r>
            <a:r>
              <a:rPr lang="es-MX" sz="1200" i="1" dirty="0" err="1"/>
              <a:t>Guilherme</a:t>
            </a:r>
            <a:r>
              <a:rPr lang="es-MX" sz="1200" i="1" dirty="0"/>
              <a:t> Borges, </a:t>
            </a:r>
            <a:r>
              <a:rPr lang="es-MX" sz="1200" i="1" dirty="0" err="1"/>
              <a:t>Maria</a:t>
            </a:r>
            <a:r>
              <a:rPr lang="es-MX" sz="1200" i="1" dirty="0"/>
              <a:t> Elena Medina-Mora, Clara </a:t>
            </a:r>
            <a:r>
              <a:rPr lang="es-MX" sz="1200" i="1" dirty="0" err="1"/>
              <a:t>Fleiz</a:t>
            </a:r>
            <a:r>
              <a:rPr lang="es-MX" sz="1200" i="1" dirty="0"/>
              <a:t>, Enrique Méndez</a:t>
            </a:r>
            <a:endParaRPr lang="es-ES" sz="1200" i="1" dirty="0"/>
          </a:p>
        </p:txBody>
      </p:sp>
      <p:sp>
        <p:nvSpPr>
          <p:cNvPr id="6" name="5 Elipse"/>
          <p:cNvSpPr/>
          <p:nvPr/>
        </p:nvSpPr>
        <p:spPr>
          <a:xfrm>
            <a:off x="6372200" y="2636912"/>
            <a:ext cx="792088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7596336" y="2420888"/>
            <a:ext cx="792088" cy="21602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6372200" y="2348880"/>
            <a:ext cx="792088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1" descr="C:\Users\Ghernandez\AppData\Local\Microsoft\Windows\Temporary Internet Files\Content.Outlook\1414593G\LogotipoInstituto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5274"/>
            <a:ext cx="1800200" cy="115212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11" name="10 Elipse"/>
          <p:cNvSpPr/>
          <p:nvPr/>
        </p:nvSpPr>
        <p:spPr>
          <a:xfrm>
            <a:off x="7596336" y="2636912"/>
            <a:ext cx="792088" cy="28803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9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430" y="135441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sz="3200" dirty="0"/>
              <a:t>Suicidio</a:t>
            </a:r>
            <a:br>
              <a:rPr lang="es-MX" sz="3200" dirty="0"/>
            </a:br>
            <a:endParaRPr lang="es-MX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4032448" cy="337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983" y="1628800"/>
            <a:ext cx="3848497" cy="3233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9552" y="551723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2"/>
                </a:solidFill>
              </a:rPr>
              <a:t>FACTORES DE RIESGO</a:t>
            </a:r>
            <a:r>
              <a:rPr lang="es-MX" dirty="0" smtClean="0"/>
              <a:t>: </a:t>
            </a:r>
            <a:r>
              <a:rPr lang="es-MX" b="1" u="sng" dirty="0" smtClean="0">
                <a:solidFill>
                  <a:schemeClr val="accent2"/>
                </a:solidFill>
              </a:rPr>
              <a:t>Trastornos mentales </a:t>
            </a:r>
            <a:r>
              <a:rPr lang="es-MX" dirty="0" smtClean="0"/>
              <a:t>previos (90-95%) y antecedentes de conducta suicida (30% riesgo de volverlo a intentar y 10% cometer suicidio). </a:t>
            </a:r>
            <a:r>
              <a:rPr lang="es-MX" b="1" dirty="0" smtClean="0">
                <a:solidFill>
                  <a:schemeClr val="accent2"/>
                </a:solidFill>
              </a:rPr>
              <a:t>Factores psicológicos </a:t>
            </a:r>
            <a:r>
              <a:rPr lang="es-MX" dirty="0" smtClean="0"/>
              <a:t>– (desesperanza, impulsividad) </a:t>
            </a:r>
            <a:r>
              <a:rPr lang="es-MX" b="1" dirty="0" smtClean="0">
                <a:solidFill>
                  <a:schemeClr val="accent2"/>
                </a:solidFill>
              </a:rPr>
              <a:t>Eventos estresantes</a:t>
            </a:r>
            <a:endParaRPr lang="es-MX" b="1" dirty="0">
              <a:solidFill>
                <a:schemeClr val="accent2"/>
              </a:solidFill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565636" y="2950203"/>
            <a:ext cx="534944" cy="1051536"/>
            <a:chOff x="3981" y="1428"/>
            <a:chExt cx="338" cy="201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3981" y="1774"/>
              <a:ext cx="338" cy="1669"/>
            </a:xfrm>
            <a:custGeom>
              <a:avLst/>
              <a:gdLst/>
              <a:ahLst/>
              <a:cxnLst>
                <a:cxn ang="0">
                  <a:pos x="306" y="0"/>
                </a:cxn>
                <a:cxn ang="0">
                  <a:pos x="322" y="2"/>
                </a:cxn>
                <a:cxn ang="0">
                  <a:pos x="337" y="6"/>
                </a:cxn>
                <a:cxn ang="0">
                  <a:pos x="352" y="13"/>
                </a:cxn>
                <a:cxn ang="0">
                  <a:pos x="367" y="24"/>
                </a:cxn>
                <a:cxn ang="0">
                  <a:pos x="382" y="38"/>
                </a:cxn>
                <a:cxn ang="0">
                  <a:pos x="392" y="55"/>
                </a:cxn>
                <a:cxn ang="0">
                  <a:pos x="392" y="364"/>
                </a:cxn>
                <a:cxn ang="0">
                  <a:pos x="387" y="375"/>
                </a:cxn>
                <a:cxn ang="0">
                  <a:pos x="379" y="385"/>
                </a:cxn>
                <a:cxn ang="0">
                  <a:pos x="367" y="393"/>
                </a:cxn>
                <a:cxn ang="0">
                  <a:pos x="351" y="393"/>
                </a:cxn>
                <a:cxn ang="0">
                  <a:pos x="338" y="389"/>
                </a:cxn>
                <a:cxn ang="0">
                  <a:pos x="329" y="381"/>
                </a:cxn>
                <a:cxn ang="0">
                  <a:pos x="324" y="373"/>
                </a:cxn>
                <a:cxn ang="0">
                  <a:pos x="322" y="363"/>
                </a:cxn>
                <a:cxn ang="0">
                  <a:pos x="299" y="757"/>
                </a:cxn>
                <a:cxn ang="0">
                  <a:pos x="294" y="777"/>
                </a:cxn>
                <a:cxn ang="0">
                  <a:pos x="284" y="792"/>
                </a:cxn>
                <a:cxn ang="0">
                  <a:pos x="268" y="799"/>
                </a:cxn>
                <a:cxn ang="0">
                  <a:pos x="254" y="803"/>
                </a:cxn>
                <a:cxn ang="0">
                  <a:pos x="237" y="799"/>
                </a:cxn>
                <a:cxn ang="0">
                  <a:pos x="222" y="792"/>
                </a:cxn>
                <a:cxn ang="0">
                  <a:pos x="213" y="779"/>
                </a:cxn>
                <a:cxn ang="0">
                  <a:pos x="208" y="768"/>
                </a:cxn>
                <a:cxn ang="0">
                  <a:pos x="183" y="384"/>
                </a:cxn>
                <a:cxn ang="0">
                  <a:pos x="181" y="770"/>
                </a:cxn>
                <a:cxn ang="0">
                  <a:pos x="170" y="788"/>
                </a:cxn>
                <a:cxn ang="0">
                  <a:pos x="155" y="799"/>
                </a:cxn>
                <a:cxn ang="0">
                  <a:pos x="134" y="803"/>
                </a:cxn>
                <a:cxn ang="0">
                  <a:pos x="118" y="799"/>
                </a:cxn>
                <a:cxn ang="0">
                  <a:pos x="104" y="789"/>
                </a:cxn>
                <a:cxn ang="0">
                  <a:pos x="94" y="777"/>
                </a:cxn>
                <a:cxn ang="0">
                  <a:pos x="90" y="761"/>
                </a:cxn>
                <a:cxn ang="0">
                  <a:pos x="68" y="363"/>
                </a:cxn>
                <a:cxn ang="0">
                  <a:pos x="64" y="376"/>
                </a:cxn>
                <a:cxn ang="0">
                  <a:pos x="59" y="383"/>
                </a:cxn>
                <a:cxn ang="0">
                  <a:pos x="50" y="390"/>
                </a:cxn>
                <a:cxn ang="0">
                  <a:pos x="42" y="393"/>
                </a:cxn>
                <a:cxn ang="0">
                  <a:pos x="29" y="393"/>
                </a:cxn>
                <a:cxn ang="0">
                  <a:pos x="20" y="391"/>
                </a:cxn>
                <a:cxn ang="0">
                  <a:pos x="11" y="386"/>
                </a:cxn>
                <a:cxn ang="0">
                  <a:pos x="5" y="379"/>
                </a:cxn>
                <a:cxn ang="0">
                  <a:pos x="1" y="371"/>
                </a:cxn>
                <a:cxn ang="0">
                  <a:pos x="0" y="65"/>
                </a:cxn>
                <a:cxn ang="0">
                  <a:pos x="8" y="40"/>
                </a:cxn>
                <a:cxn ang="0">
                  <a:pos x="22" y="24"/>
                </a:cxn>
                <a:cxn ang="0">
                  <a:pos x="47" y="9"/>
                </a:cxn>
                <a:cxn ang="0">
                  <a:pos x="74" y="2"/>
                </a:cxn>
              </a:cxnLst>
              <a:rect l="0" t="0" r="r" b="b"/>
              <a:pathLst>
                <a:path w="393" h="804">
                  <a:moveTo>
                    <a:pt x="93" y="0"/>
                  </a:moveTo>
                  <a:lnTo>
                    <a:pt x="299" y="0"/>
                  </a:lnTo>
                  <a:lnTo>
                    <a:pt x="306" y="0"/>
                  </a:lnTo>
                  <a:lnTo>
                    <a:pt x="312" y="0"/>
                  </a:lnTo>
                  <a:lnTo>
                    <a:pt x="317" y="1"/>
                  </a:lnTo>
                  <a:lnTo>
                    <a:pt x="322" y="2"/>
                  </a:lnTo>
                  <a:lnTo>
                    <a:pt x="327" y="3"/>
                  </a:lnTo>
                  <a:lnTo>
                    <a:pt x="331" y="5"/>
                  </a:lnTo>
                  <a:lnTo>
                    <a:pt x="337" y="6"/>
                  </a:lnTo>
                  <a:lnTo>
                    <a:pt x="343" y="9"/>
                  </a:lnTo>
                  <a:lnTo>
                    <a:pt x="346" y="10"/>
                  </a:lnTo>
                  <a:lnTo>
                    <a:pt x="352" y="13"/>
                  </a:lnTo>
                  <a:lnTo>
                    <a:pt x="358" y="16"/>
                  </a:lnTo>
                  <a:lnTo>
                    <a:pt x="362" y="19"/>
                  </a:lnTo>
                  <a:lnTo>
                    <a:pt x="367" y="24"/>
                  </a:lnTo>
                  <a:lnTo>
                    <a:pt x="373" y="28"/>
                  </a:lnTo>
                  <a:lnTo>
                    <a:pt x="377" y="33"/>
                  </a:lnTo>
                  <a:lnTo>
                    <a:pt x="382" y="38"/>
                  </a:lnTo>
                  <a:lnTo>
                    <a:pt x="386" y="45"/>
                  </a:lnTo>
                  <a:lnTo>
                    <a:pt x="388" y="50"/>
                  </a:lnTo>
                  <a:lnTo>
                    <a:pt x="392" y="55"/>
                  </a:lnTo>
                  <a:lnTo>
                    <a:pt x="392" y="61"/>
                  </a:lnTo>
                  <a:lnTo>
                    <a:pt x="392" y="67"/>
                  </a:lnTo>
                  <a:lnTo>
                    <a:pt x="392" y="364"/>
                  </a:lnTo>
                  <a:lnTo>
                    <a:pt x="389" y="367"/>
                  </a:lnTo>
                  <a:lnTo>
                    <a:pt x="388" y="371"/>
                  </a:lnTo>
                  <a:lnTo>
                    <a:pt x="387" y="375"/>
                  </a:lnTo>
                  <a:lnTo>
                    <a:pt x="386" y="378"/>
                  </a:lnTo>
                  <a:lnTo>
                    <a:pt x="382" y="382"/>
                  </a:lnTo>
                  <a:lnTo>
                    <a:pt x="379" y="385"/>
                  </a:lnTo>
                  <a:lnTo>
                    <a:pt x="374" y="388"/>
                  </a:lnTo>
                  <a:lnTo>
                    <a:pt x="369" y="391"/>
                  </a:lnTo>
                  <a:lnTo>
                    <a:pt x="367" y="393"/>
                  </a:lnTo>
                  <a:lnTo>
                    <a:pt x="362" y="393"/>
                  </a:lnTo>
                  <a:lnTo>
                    <a:pt x="356" y="393"/>
                  </a:lnTo>
                  <a:lnTo>
                    <a:pt x="351" y="393"/>
                  </a:lnTo>
                  <a:lnTo>
                    <a:pt x="346" y="392"/>
                  </a:lnTo>
                  <a:lnTo>
                    <a:pt x="342" y="391"/>
                  </a:lnTo>
                  <a:lnTo>
                    <a:pt x="338" y="389"/>
                  </a:lnTo>
                  <a:lnTo>
                    <a:pt x="335" y="386"/>
                  </a:lnTo>
                  <a:lnTo>
                    <a:pt x="331" y="384"/>
                  </a:lnTo>
                  <a:lnTo>
                    <a:pt x="329" y="381"/>
                  </a:lnTo>
                  <a:lnTo>
                    <a:pt x="327" y="378"/>
                  </a:lnTo>
                  <a:lnTo>
                    <a:pt x="324" y="375"/>
                  </a:lnTo>
                  <a:lnTo>
                    <a:pt x="324" y="373"/>
                  </a:lnTo>
                  <a:lnTo>
                    <a:pt x="323" y="369"/>
                  </a:lnTo>
                  <a:lnTo>
                    <a:pt x="322" y="367"/>
                  </a:lnTo>
                  <a:lnTo>
                    <a:pt x="322" y="363"/>
                  </a:lnTo>
                  <a:lnTo>
                    <a:pt x="322" y="136"/>
                  </a:lnTo>
                  <a:lnTo>
                    <a:pt x="299" y="136"/>
                  </a:lnTo>
                  <a:lnTo>
                    <a:pt x="299" y="757"/>
                  </a:lnTo>
                  <a:lnTo>
                    <a:pt x="299" y="763"/>
                  </a:lnTo>
                  <a:lnTo>
                    <a:pt x="298" y="770"/>
                  </a:lnTo>
                  <a:lnTo>
                    <a:pt x="294" y="777"/>
                  </a:lnTo>
                  <a:lnTo>
                    <a:pt x="292" y="783"/>
                  </a:lnTo>
                  <a:lnTo>
                    <a:pt x="287" y="787"/>
                  </a:lnTo>
                  <a:lnTo>
                    <a:pt x="284" y="792"/>
                  </a:lnTo>
                  <a:lnTo>
                    <a:pt x="279" y="794"/>
                  </a:lnTo>
                  <a:lnTo>
                    <a:pt x="273" y="798"/>
                  </a:lnTo>
                  <a:lnTo>
                    <a:pt x="268" y="799"/>
                  </a:lnTo>
                  <a:lnTo>
                    <a:pt x="264" y="801"/>
                  </a:lnTo>
                  <a:lnTo>
                    <a:pt x="259" y="802"/>
                  </a:lnTo>
                  <a:lnTo>
                    <a:pt x="254" y="803"/>
                  </a:lnTo>
                  <a:lnTo>
                    <a:pt x="249" y="803"/>
                  </a:lnTo>
                  <a:lnTo>
                    <a:pt x="243" y="801"/>
                  </a:lnTo>
                  <a:lnTo>
                    <a:pt x="237" y="799"/>
                  </a:lnTo>
                  <a:lnTo>
                    <a:pt x="232" y="797"/>
                  </a:lnTo>
                  <a:lnTo>
                    <a:pt x="227" y="794"/>
                  </a:lnTo>
                  <a:lnTo>
                    <a:pt x="222" y="792"/>
                  </a:lnTo>
                  <a:lnTo>
                    <a:pt x="220" y="788"/>
                  </a:lnTo>
                  <a:lnTo>
                    <a:pt x="216" y="784"/>
                  </a:lnTo>
                  <a:lnTo>
                    <a:pt x="213" y="779"/>
                  </a:lnTo>
                  <a:lnTo>
                    <a:pt x="210" y="775"/>
                  </a:lnTo>
                  <a:lnTo>
                    <a:pt x="209" y="771"/>
                  </a:lnTo>
                  <a:lnTo>
                    <a:pt x="208" y="768"/>
                  </a:lnTo>
                  <a:lnTo>
                    <a:pt x="207" y="762"/>
                  </a:lnTo>
                  <a:lnTo>
                    <a:pt x="207" y="384"/>
                  </a:lnTo>
                  <a:lnTo>
                    <a:pt x="183" y="384"/>
                  </a:lnTo>
                  <a:lnTo>
                    <a:pt x="183" y="760"/>
                  </a:lnTo>
                  <a:lnTo>
                    <a:pt x="181" y="765"/>
                  </a:lnTo>
                  <a:lnTo>
                    <a:pt x="181" y="770"/>
                  </a:lnTo>
                  <a:lnTo>
                    <a:pt x="178" y="777"/>
                  </a:lnTo>
                  <a:lnTo>
                    <a:pt x="175" y="782"/>
                  </a:lnTo>
                  <a:lnTo>
                    <a:pt x="170" y="788"/>
                  </a:lnTo>
                  <a:lnTo>
                    <a:pt x="166" y="792"/>
                  </a:lnTo>
                  <a:lnTo>
                    <a:pt x="161" y="796"/>
                  </a:lnTo>
                  <a:lnTo>
                    <a:pt x="155" y="799"/>
                  </a:lnTo>
                  <a:lnTo>
                    <a:pt x="148" y="801"/>
                  </a:lnTo>
                  <a:lnTo>
                    <a:pt x="141" y="803"/>
                  </a:lnTo>
                  <a:lnTo>
                    <a:pt x="134" y="803"/>
                  </a:lnTo>
                  <a:lnTo>
                    <a:pt x="129" y="801"/>
                  </a:lnTo>
                  <a:lnTo>
                    <a:pt x="124" y="801"/>
                  </a:lnTo>
                  <a:lnTo>
                    <a:pt x="118" y="799"/>
                  </a:lnTo>
                  <a:lnTo>
                    <a:pt x="114" y="796"/>
                  </a:lnTo>
                  <a:lnTo>
                    <a:pt x="108" y="793"/>
                  </a:lnTo>
                  <a:lnTo>
                    <a:pt x="104" y="789"/>
                  </a:lnTo>
                  <a:lnTo>
                    <a:pt x="100" y="786"/>
                  </a:lnTo>
                  <a:lnTo>
                    <a:pt x="97" y="781"/>
                  </a:lnTo>
                  <a:lnTo>
                    <a:pt x="94" y="777"/>
                  </a:lnTo>
                  <a:lnTo>
                    <a:pt x="93" y="772"/>
                  </a:lnTo>
                  <a:lnTo>
                    <a:pt x="92" y="768"/>
                  </a:lnTo>
                  <a:lnTo>
                    <a:pt x="90" y="761"/>
                  </a:lnTo>
                  <a:lnTo>
                    <a:pt x="91" y="136"/>
                  </a:lnTo>
                  <a:lnTo>
                    <a:pt x="68" y="136"/>
                  </a:lnTo>
                  <a:lnTo>
                    <a:pt x="68" y="363"/>
                  </a:lnTo>
                  <a:lnTo>
                    <a:pt x="68" y="367"/>
                  </a:lnTo>
                  <a:lnTo>
                    <a:pt x="66" y="371"/>
                  </a:lnTo>
                  <a:lnTo>
                    <a:pt x="64" y="376"/>
                  </a:lnTo>
                  <a:lnTo>
                    <a:pt x="61" y="379"/>
                  </a:lnTo>
                  <a:lnTo>
                    <a:pt x="61" y="381"/>
                  </a:lnTo>
                  <a:lnTo>
                    <a:pt x="59" y="383"/>
                  </a:lnTo>
                  <a:lnTo>
                    <a:pt x="56" y="385"/>
                  </a:lnTo>
                  <a:lnTo>
                    <a:pt x="54" y="387"/>
                  </a:lnTo>
                  <a:lnTo>
                    <a:pt x="50" y="390"/>
                  </a:lnTo>
                  <a:lnTo>
                    <a:pt x="48" y="391"/>
                  </a:lnTo>
                  <a:lnTo>
                    <a:pt x="45" y="392"/>
                  </a:lnTo>
                  <a:lnTo>
                    <a:pt x="42" y="393"/>
                  </a:lnTo>
                  <a:lnTo>
                    <a:pt x="39" y="393"/>
                  </a:lnTo>
                  <a:lnTo>
                    <a:pt x="35" y="393"/>
                  </a:lnTo>
                  <a:lnTo>
                    <a:pt x="29" y="393"/>
                  </a:lnTo>
                  <a:lnTo>
                    <a:pt x="27" y="393"/>
                  </a:lnTo>
                  <a:lnTo>
                    <a:pt x="24" y="392"/>
                  </a:lnTo>
                  <a:lnTo>
                    <a:pt x="20" y="391"/>
                  </a:lnTo>
                  <a:lnTo>
                    <a:pt x="18" y="390"/>
                  </a:lnTo>
                  <a:lnTo>
                    <a:pt x="16" y="388"/>
                  </a:lnTo>
                  <a:lnTo>
                    <a:pt x="11" y="386"/>
                  </a:lnTo>
                  <a:lnTo>
                    <a:pt x="11" y="384"/>
                  </a:lnTo>
                  <a:lnTo>
                    <a:pt x="8" y="382"/>
                  </a:lnTo>
                  <a:lnTo>
                    <a:pt x="5" y="379"/>
                  </a:lnTo>
                  <a:lnTo>
                    <a:pt x="4" y="376"/>
                  </a:lnTo>
                  <a:lnTo>
                    <a:pt x="3" y="375"/>
                  </a:lnTo>
                  <a:lnTo>
                    <a:pt x="1" y="371"/>
                  </a:lnTo>
                  <a:lnTo>
                    <a:pt x="1" y="368"/>
                  </a:lnTo>
                  <a:lnTo>
                    <a:pt x="0" y="364"/>
                  </a:lnTo>
                  <a:lnTo>
                    <a:pt x="0" y="65"/>
                  </a:lnTo>
                  <a:lnTo>
                    <a:pt x="1" y="55"/>
                  </a:lnTo>
                  <a:lnTo>
                    <a:pt x="4" y="47"/>
                  </a:lnTo>
                  <a:lnTo>
                    <a:pt x="8" y="40"/>
                  </a:lnTo>
                  <a:lnTo>
                    <a:pt x="11" y="34"/>
                  </a:lnTo>
                  <a:lnTo>
                    <a:pt x="16" y="29"/>
                  </a:lnTo>
                  <a:lnTo>
                    <a:pt x="22" y="24"/>
                  </a:lnTo>
                  <a:lnTo>
                    <a:pt x="30" y="18"/>
                  </a:lnTo>
                  <a:lnTo>
                    <a:pt x="40" y="13"/>
                  </a:lnTo>
                  <a:lnTo>
                    <a:pt x="47" y="9"/>
                  </a:lnTo>
                  <a:lnTo>
                    <a:pt x="54" y="7"/>
                  </a:lnTo>
                  <a:lnTo>
                    <a:pt x="64" y="4"/>
                  </a:lnTo>
                  <a:lnTo>
                    <a:pt x="74" y="2"/>
                  </a:lnTo>
                  <a:lnTo>
                    <a:pt x="84" y="0"/>
                  </a:lnTo>
                  <a:lnTo>
                    <a:pt x="93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MX" sz="1600" dirty="0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4075" y="1428"/>
              <a:ext cx="137" cy="322"/>
            </a:xfrm>
            <a:prstGeom prst="ellipse">
              <a:avLst/>
            </a:prstGeom>
            <a:grp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1600" dirty="0"/>
            </a:p>
          </p:txBody>
        </p:sp>
      </p:grp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7956376" y="2344330"/>
            <a:ext cx="523800" cy="1152128"/>
            <a:chOff x="3833" y="1314"/>
            <a:chExt cx="282" cy="70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3833" y="1430"/>
              <a:ext cx="282" cy="591"/>
            </a:xfrm>
            <a:custGeom>
              <a:avLst/>
              <a:gdLst/>
              <a:ahLst/>
              <a:cxnLst>
                <a:cxn ang="0">
                  <a:pos x="277" y="1"/>
                </a:cxn>
                <a:cxn ang="0">
                  <a:pos x="289" y="5"/>
                </a:cxn>
                <a:cxn ang="0">
                  <a:pos x="300" y="15"/>
                </a:cxn>
                <a:cxn ang="0">
                  <a:pos x="308" y="27"/>
                </a:cxn>
                <a:cxn ang="0">
                  <a:pos x="315" y="40"/>
                </a:cxn>
                <a:cxn ang="0">
                  <a:pos x="319" y="56"/>
                </a:cxn>
                <a:cxn ang="0">
                  <a:pos x="371" y="301"/>
                </a:cxn>
                <a:cxn ang="0">
                  <a:pos x="372" y="317"/>
                </a:cxn>
                <a:cxn ang="0">
                  <a:pos x="366" y="330"/>
                </a:cxn>
                <a:cxn ang="0">
                  <a:pos x="355" y="340"/>
                </a:cxn>
                <a:cxn ang="0">
                  <a:pos x="344" y="343"/>
                </a:cxn>
                <a:cxn ang="0">
                  <a:pos x="334" y="340"/>
                </a:cxn>
                <a:cxn ang="0">
                  <a:pos x="324" y="331"/>
                </a:cxn>
                <a:cxn ang="0">
                  <a:pos x="318" y="317"/>
                </a:cxn>
                <a:cxn ang="0">
                  <a:pos x="338" y="495"/>
                </a:cxn>
                <a:cxn ang="0">
                  <a:pos x="270" y="770"/>
                </a:cxn>
                <a:cxn ang="0">
                  <a:pos x="264" y="785"/>
                </a:cxn>
                <a:cxn ang="0">
                  <a:pos x="255" y="795"/>
                </a:cxn>
                <a:cxn ang="0">
                  <a:pos x="243" y="800"/>
                </a:cxn>
                <a:cxn ang="0">
                  <a:pos x="232" y="800"/>
                </a:cxn>
                <a:cxn ang="0">
                  <a:pos x="219" y="796"/>
                </a:cxn>
                <a:cxn ang="0">
                  <a:pos x="211" y="787"/>
                </a:cxn>
                <a:cxn ang="0">
                  <a:pos x="206" y="776"/>
                </a:cxn>
                <a:cxn ang="0">
                  <a:pos x="203" y="764"/>
                </a:cxn>
                <a:cxn ang="0">
                  <a:pos x="170" y="764"/>
                </a:cxn>
                <a:cxn ang="0">
                  <a:pos x="167" y="776"/>
                </a:cxn>
                <a:cxn ang="0">
                  <a:pos x="161" y="788"/>
                </a:cxn>
                <a:cxn ang="0">
                  <a:pos x="151" y="797"/>
                </a:cxn>
                <a:cxn ang="0">
                  <a:pos x="140" y="802"/>
                </a:cxn>
                <a:cxn ang="0">
                  <a:pos x="128" y="800"/>
                </a:cxn>
                <a:cxn ang="0">
                  <a:pos x="117" y="794"/>
                </a:cxn>
                <a:cxn ang="0">
                  <a:pos x="111" y="786"/>
                </a:cxn>
                <a:cxn ang="0">
                  <a:pos x="104" y="772"/>
                </a:cxn>
                <a:cxn ang="0">
                  <a:pos x="103" y="497"/>
                </a:cxn>
                <a:cxn ang="0">
                  <a:pos x="103" y="112"/>
                </a:cxn>
                <a:cxn ang="0">
                  <a:pos x="50" y="333"/>
                </a:cxn>
                <a:cxn ang="0">
                  <a:pos x="42" y="344"/>
                </a:cxn>
                <a:cxn ang="0">
                  <a:pos x="30" y="349"/>
                </a:cxn>
                <a:cxn ang="0">
                  <a:pos x="18" y="347"/>
                </a:cxn>
                <a:cxn ang="0">
                  <a:pos x="7" y="338"/>
                </a:cxn>
                <a:cxn ang="0">
                  <a:pos x="2" y="327"/>
                </a:cxn>
                <a:cxn ang="0">
                  <a:pos x="0" y="314"/>
                </a:cxn>
                <a:cxn ang="0">
                  <a:pos x="53" y="67"/>
                </a:cxn>
                <a:cxn ang="0">
                  <a:pos x="55" y="51"/>
                </a:cxn>
                <a:cxn ang="0">
                  <a:pos x="59" y="38"/>
                </a:cxn>
                <a:cxn ang="0">
                  <a:pos x="67" y="22"/>
                </a:cxn>
                <a:cxn ang="0">
                  <a:pos x="77" y="11"/>
                </a:cxn>
                <a:cxn ang="0">
                  <a:pos x="88" y="3"/>
                </a:cxn>
              </a:cxnLst>
              <a:rect l="0" t="0" r="r" b="b"/>
              <a:pathLst>
                <a:path w="374" h="803">
                  <a:moveTo>
                    <a:pt x="101" y="0"/>
                  </a:moveTo>
                  <a:lnTo>
                    <a:pt x="272" y="0"/>
                  </a:lnTo>
                  <a:lnTo>
                    <a:pt x="277" y="1"/>
                  </a:lnTo>
                  <a:lnTo>
                    <a:pt x="281" y="2"/>
                  </a:lnTo>
                  <a:lnTo>
                    <a:pt x="285" y="3"/>
                  </a:lnTo>
                  <a:lnTo>
                    <a:pt x="289" y="5"/>
                  </a:lnTo>
                  <a:lnTo>
                    <a:pt x="293" y="7"/>
                  </a:lnTo>
                  <a:lnTo>
                    <a:pt x="297" y="11"/>
                  </a:lnTo>
                  <a:lnTo>
                    <a:pt x="300" y="15"/>
                  </a:lnTo>
                  <a:lnTo>
                    <a:pt x="304" y="18"/>
                  </a:lnTo>
                  <a:lnTo>
                    <a:pt x="307" y="22"/>
                  </a:lnTo>
                  <a:lnTo>
                    <a:pt x="308" y="27"/>
                  </a:lnTo>
                  <a:lnTo>
                    <a:pt x="312" y="30"/>
                  </a:lnTo>
                  <a:lnTo>
                    <a:pt x="313" y="35"/>
                  </a:lnTo>
                  <a:lnTo>
                    <a:pt x="315" y="40"/>
                  </a:lnTo>
                  <a:lnTo>
                    <a:pt x="316" y="44"/>
                  </a:lnTo>
                  <a:lnTo>
                    <a:pt x="318" y="49"/>
                  </a:lnTo>
                  <a:lnTo>
                    <a:pt x="319" y="56"/>
                  </a:lnTo>
                  <a:lnTo>
                    <a:pt x="320" y="62"/>
                  </a:lnTo>
                  <a:lnTo>
                    <a:pt x="321" y="69"/>
                  </a:lnTo>
                  <a:lnTo>
                    <a:pt x="371" y="301"/>
                  </a:lnTo>
                  <a:lnTo>
                    <a:pt x="373" y="306"/>
                  </a:lnTo>
                  <a:lnTo>
                    <a:pt x="373" y="311"/>
                  </a:lnTo>
                  <a:lnTo>
                    <a:pt x="372" y="317"/>
                  </a:lnTo>
                  <a:lnTo>
                    <a:pt x="371" y="322"/>
                  </a:lnTo>
                  <a:lnTo>
                    <a:pt x="369" y="326"/>
                  </a:lnTo>
                  <a:lnTo>
                    <a:pt x="366" y="330"/>
                  </a:lnTo>
                  <a:lnTo>
                    <a:pt x="363" y="335"/>
                  </a:lnTo>
                  <a:lnTo>
                    <a:pt x="360" y="338"/>
                  </a:lnTo>
                  <a:lnTo>
                    <a:pt x="355" y="340"/>
                  </a:lnTo>
                  <a:lnTo>
                    <a:pt x="352" y="342"/>
                  </a:lnTo>
                  <a:lnTo>
                    <a:pt x="348" y="343"/>
                  </a:lnTo>
                  <a:lnTo>
                    <a:pt x="344" y="343"/>
                  </a:lnTo>
                  <a:lnTo>
                    <a:pt x="341" y="342"/>
                  </a:lnTo>
                  <a:lnTo>
                    <a:pt x="337" y="341"/>
                  </a:lnTo>
                  <a:lnTo>
                    <a:pt x="334" y="340"/>
                  </a:lnTo>
                  <a:lnTo>
                    <a:pt x="330" y="337"/>
                  </a:lnTo>
                  <a:lnTo>
                    <a:pt x="327" y="334"/>
                  </a:lnTo>
                  <a:lnTo>
                    <a:pt x="324" y="331"/>
                  </a:lnTo>
                  <a:lnTo>
                    <a:pt x="321" y="327"/>
                  </a:lnTo>
                  <a:lnTo>
                    <a:pt x="319" y="322"/>
                  </a:lnTo>
                  <a:lnTo>
                    <a:pt x="318" y="317"/>
                  </a:lnTo>
                  <a:lnTo>
                    <a:pt x="270" y="112"/>
                  </a:lnTo>
                  <a:lnTo>
                    <a:pt x="254" y="112"/>
                  </a:lnTo>
                  <a:lnTo>
                    <a:pt x="338" y="495"/>
                  </a:lnTo>
                  <a:lnTo>
                    <a:pt x="270" y="495"/>
                  </a:lnTo>
                  <a:lnTo>
                    <a:pt x="271" y="764"/>
                  </a:lnTo>
                  <a:lnTo>
                    <a:pt x="270" y="770"/>
                  </a:lnTo>
                  <a:lnTo>
                    <a:pt x="269" y="774"/>
                  </a:lnTo>
                  <a:lnTo>
                    <a:pt x="266" y="780"/>
                  </a:lnTo>
                  <a:lnTo>
                    <a:pt x="264" y="785"/>
                  </a:lnTo>
                  <a:lnTo>
                    <a:pt x="261" y="788"/>
                  </a:lnTo>
                  <a:lnTo>
                    <a:pt x="259" y="791"/>
                  </a:lnTo>
                  <a:lnTo>
                    <a:pt x="255" y="795"/>
                  </a:lnTo>
                  <a:lnTo>
                    <a:pt x="251" y="797"/>
                  </a:lnTo>
                  <a:lnTo>
                    <a:pt x="247" y="799"/>
                  </a:lnTo>
                  <a:lnTo>
                    <a:pt x="243" y="800"/>
                  </a:lnTo>
                  <a:lnTo>
                    <a:pt x="240" y="802"/>
                  </a:lnTo>
                  <a:lnTo>
                    <a:pt x="237" y="802"/>
                  </a:lnTo>
                  <a:lnTo>
                    <a:pt x="232" y="800"/>
                  </a:lnTo>
                  <a:lnTo>
                    <a:pt x="227" y="800"/>
                  </a:lnTo>
                  <a:lnTo>
                    <a:pt x="224" y="797"/>
                  </a:lnTo>
                  <a:lnTo>
                    <a:pt x="219" y="796"/>
                  </a:lnTo>
                  <a:lnTo>
                    <a:pt x="217" y="794"/>
                  </a:lnTo>
                  <a:lnTo>
                    <a:pt x="214" y="790"/>
                  </a:lnTo>
                  <a:lnTo>
                    <a:pt x="211" y="787"/>
                  </a:lnTo>
                  <a:lnTo>
                    <a:pt x="209" y="783"/>
                  </a:lnTo>
                  <a:lnTo>
                    <a:pt x="207" y="780"/>
                  </a:lnTo>
                  <a:lnTo>
                    <a:pt x="206" y="776"/>
                  </a:lnTo>
                  <a:lnTo>
                    <a:pt x="205" y="772"/>
                  </a:lnTo>
                  <a:lnTo>
                    <a:pt x="204" y="768"/>
                  </a:lnTo>
                  <a:lnTo>
                    <a:pt x="203" y="764"/>
                  </a:lnTo>
                  <a:lnTo>
                    <a:pt x="203" y="497"/>
                  </a:lnTo>
                  <a:lnTo>
                    <a:pt x="170" y="497"/>
                  </a:lnTo>
                  <a:lnTo>
                    <a:pt x="170" y="764"/>
                  </a:lnTo>
                  <a:lnTo>
                    <a:pt x="169" y="768"/>
                  </a:lnTo>
                  <a:lnTo>
                    <a:pt x="168" y="772"/>
                  </a:lnTo>
                  <a:lnTo>
                    <a:pt x="167" y="776"/>
                  </a:lnTo>
                  <a:lnTo>
                    <a:pt x="165" y="780"/>
                  </a:lnTo>
                  <a:lnTo>
                    <a:pt x="164" y="785"/>
                  </a:lnTo>
                  <a:lnTo>
                    <a:pt x="161" y="788"/>
                  </a:lnTo>
                  <a:lnTo>
                    <a:pt x="159" y="791"/>
                  </a:lnTo>
                  <a:lnTo>
                    <a:pt x="155" y="795"/>
                  </a:lnTo>
                  <a:lnTo>
                    <a:pt x="151" y="797"/>
                  </a:lnTo>
                  <a:lnTo>
                    <a:pt x="148" y="799"/>
                  </a:lnTo>
                  <a:lnTo>
                    <a:pt x="144" y="800"/>
                  </a:lnTo>
                  <a:lnTo>
                    <a:pt x="140" y="802"/>
                  </a:lnTo>
                  <a:lnTo>
                    <a:pt x="136" y="802"/>
                  </a:lnTo>
                  <a:lnTo>
                    <a:pt x="132" y="800"/>
                  </a:lnTo>
                  <a:lnTo>
                    <a:pt x="128" y="800"/>
                  </a:lnTo>
                  <a:lnTo>
                    <a:pt x="125" y="798"/>
                  </a:lnTo>
                  <a:lnTo>
                    <a:pt x="120" y="796"/>
                  </a:lnTo>
                  <a:lnTo>
                    <a:pt x="117" y="794"/>
                  </a:lnTo>
                  <a:lnTo>
                    <a:pt x="114" y="791"/>
                  </a:lnTo>
                  <a:lnTo>
                    <a:pt x="112" y="788"/>
                  </a:lnTo>
                  <a:lnTo>
                    <a:pt x="111" y="786"/>
                  </a:lnTo>
                  <a:lnTo>
                    <a:pt x="108" y="781"/>
                  </a:lnTo>
                  <a:lnTo>
                    <a:pt x="106" y="777"/>
                  </a:lnTo>
                  <a:lnTo>
                    <a:pt x="104" y="772"/>
                  </a:lnTo>
                  <a:lnTo>
                    <a:pt x="104" y="768"/>
                  </a:lnTo>
                  <a:lnTo>
                    <a:pt x="103" y="764"/>
                  </a:lnTo>
                  <a:lnTo>
                    <a:pt x="103" y="497"/>
                  </a:lnTo>
                  <a:lnTo>
                    <a:pt x="36" y="497"/>
                  </a:lnTo>
                  <a:lnTo>
                    <a:pt x="120" y="112"/>
                  </a:lnTo>
                  <a:lnTo>
                    <a:pt x="103" y="112"/>
                  </a:lnTo>
                  <a:lnTo>
                    <a:pt x="54" y="320"/>
                  </a:lnTo>
                  <a:lnTo>
                    <a:pt x="52" y="327"/>
                  </a:lnTo>
                  <a:lnTo>
                    <a:pt x="50" y="333"/>
                  </a:lnTo>
                  <a:lnTo>
                    <a:pt x="48" y="337"/>
                  </a:lnTo>
                  <a:lnTo>
                    <a:pt x="45" y="341"/>
                  </a:lnTo>
                  <a:lnTo>
                    <a:pt x="42" y="344"/>
                  </a:lnTo>
                  <a:lnTo>
                    <a:pt x="39" y="345"/>
                  </a:lnTo>
                  <a:lnTo>
                    <a:pt x="34" y="347"/>
                  </a:lnTo>
                  <a:lnTo>
                    <a:pt x="30" y="349"/>
                  </a:lnTo>
                  <a:lnTo>
                    <a:pt x="24" y="348"/>
                  </a:lnTo>
                  <a:lnTo>
                    <a:pt x="21" y="347"/>
                  </a:lnTo>
                  <a:lnTo>
                    <a:pt x="18" y="347"/>
                  </a:lnTo>
                  <a:lnTo>
                    <a:pt x="14" y="345"/>
                  </a:lnTo>
                  <a:lnTo>
                    <a:pt x="10" y="343"/>
                  </a:lnTo>
                  <a:lnTo>
                    <a:pt x="7" y="338"/>
                  </a:lnTo>
                  <a:lnTo>
                    <a:pt x="5" y="336"/>
                  </a:lnTo>
                  <a:lnTo>
                    <a:pt x="2" y="331"/>
                  </a:lnTo>
                  <a:lnTo>
                    <a:pt x="2" y="327"/>
                  </a:lnTo>
                  <a:lnTo>
                    <a:pt x="1" y="323"/>
                  </a:lnTo>
                  <a:lnTo>
                    <a:pt x="0" y="318"/>
                  </a:lnTo>
                  <a:lnTo>
                    <a:pt x="0" y="314"/>
                  </a:lnTo>
                  <a:lnTo>
                    <a:pt x="0" y="311"/>
                  </a:lnTo>
                  <a:lnTo>
                    <a:pt x="1" y="307"/>
                  </a:lnTo>
                  <a:lnTo>
                    <a:pt x="53" y="67"/>
                  </a:lnTo>
                  <a:lnTo>
                    <a:pt x="53" y="60"/>
                  </a:lnTo>
                  <a:lnTo>
                    <a:pt x="54" y="55"/>
                  </a:lnTo>
                  <a:lnTo>
                    <a:pt x="55" y="51"/>
                  </a:lnTo>
                  <a:lnTo>
                    <a:pt x="56" y="47"/>
                  </a:lnTo>
                  <a:lnTo>
                    <a:pt x="56" y="41"/>
                  </a:lnTo>
                  <a:lnTo>
                    <a:pt x="59" y="38"/>
                  </a:lnTo>
                  <a:lnTo>
                    <a:pt x="61" y="31"/>
                  </a:lnTo>
                  <a:lnTo>
                    <a:pt x="64" y="27"/>
                  </a:lnTo>
                  <a:lnTo>
                    <a:pt x="67" y="22"/>
                  </a:lnTo>
                  <a:lnTo>
                    <a:pt x="69" y="18"/>
                  </a:lnTo>
                  <a:lnTo>
                    <a:pt x="72" y="15"/>
                  </a:lnTo>
                  <a:lnTo>
                    <a:pt x="77" y="11"/>
                  </a:lnTo>
                  <a:lnTo>
                    <a:pt x="79" y="9"/>
                  </a:lnTo>
                  <a:lnTo>
                    <a:pt x="84" y="5"/>
                  </a:lnTo>
                  <a:lnTo>
                    <a:pt x="88" y="3"/>
                  </a:lnTo>
                  <a:lnTo>
                    <a:pt x="94" y="1"/>
                  </a:lnTo>
                  <a:lnTo>
                    <a:pt x="101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MX" sz="1600" dirty="0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3914" y="1314"/>
              <a:ext cx="114" cy="114"/>
            </a:xfrm>
            <a:prstGeom prst="ellipse">
              <a:avLst/>
            </a:prstGeom>
            <a:grp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1600" dirty="0"/>
            </a:p>
          </p:txBody>
        </p:sp>
      </p:grpSp>
      <p:sp>
        <p:nvSpPr>
          <p:cNvPr id="3" name="2 Rectángulo"/>
          <p:cNvSpPr/>
          <p:nvPr/>
        </p:nvSpPr>
        <p:spPr>
          <a:xfrm>
            <a:off x="5796136" y="4949783"/>
            <a:ext cx="2854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err="1"/>
              <a:t>Guilherme</a:t>
            </a:r>
            <a:r>
              <a:rPr lang="es-MX" sz="1200" dirty="0"/>
              <a:t> Borges, </a:t>
            </a:r>
            <a:r>
              <a:rPr lang="es-MX" sz="1200" dirty="0" err="1"/>
              <a:t>Jose</a:t>
            </a:r>
            <a:r>
              <a:rPr lang="es-MX" sz="1200" dirty="0"/>
              <a:t> </a:t>
            </a:r>
            <a:r>
              <a:rPr lang="es-MX" sz="1200" dirty="0" err="1"/>
              <a:t>Angel</a:t>
            </a:r>
            <a:r>
              <a:rPr lang="es-MX" sz="1200" dirty="0"/>
              <a:t> García, 2015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125642" y="244849"/>
            <a:ext cx="289271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dirty="0" smtClean="0"/>
              <a:t>Lugar como causa de muerte</a:t>
            </a:r>
          </a:p>
          <a:p>
            <a:pPr algn="ctr"/>
            <a:r>
              <a:rPr lang="es-MX" dirty="0" smtClean="0"/>
              <a:t>15-29 años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242733" y="891180"/>
            <a:ext cx="172819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Mundo 	3°</a:t>
            </a:r>
          </a:p>
          <a:p>
            <a:pPr algn="ctr"/>
            <a:r>
              <a:rPr lang="es-MX" dirty="0" smtClean="0"/>
              <a:t>México     3°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51520" y="908524"/>
            <a:ext cx="1800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Mundo 	3°</a:t>
            </a:r>
          </a:p>
          <a:p>
            <a:pPr algn="ctr"/>
            <a:r>
              <a:rPr lang="es-MX" dirty="0" smtClean="0"/>
              <a:t>México     4°</a:t>
            </a:r>
            <a:endParaRPr lang="es-MX" dirty="0"/>
          </a:p>
        </p:txBody>
      </p:sp>
      <p:sp>
        <p:nvSpPr>
          <p:cNvPr id="14" name="13 Rectángulo"/>
          <p:cNvSpPr/>
          <p:nvPr/>
        </p:nvSpPr>
        <p:spPr>
          <a:xfrm>
            <a:off x="2411760" y="244849"/>
            <a:ext cx="4464496" cy="1239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angle 6"/>
          <p:cNvSpPr/>
          <p:nvPr/>
        </p:nvSpPr>
        <p:spPr>
          <a:xfrm>
            <a:off x="35496" y="6526609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3000" y="6536377"/>
            <a:ext cx="9239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Guilherme</a:t>
            </a:r>
            <a:r>
              <a:rPr lang="en-US" sz="1200" i="1" dirty="0"/>
              <a:t> Borges, </a:t>
            </a:r>
            <a:r>
              <a:rPr lang="en-US" sz="1200" i="1" dirty="0" smtClean="0"/>
              <a:t>Maria-Elena </a:t>
            </a:r>
            <a:r>
              <a:rPr lang="en-US" sz="1200" i="1" dirty="0"/>
              <a:t>Medina-Mora, Joshua Breslau, </a:t>
            </a:r>
            <a:r>
              <a:rPr lang="en-US" sz="1200" i="1" dirty="0" smtClean="0"/>
              <a:t>2011, 2013</a:t>
            </a:r>
            <a:endParaRPr lang="en-US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43000" y="937155"/>
            <a:ext cx="5580112" cy="0"/>
          </a:xfrm>
          <a:prstGeom prst="line">
            <a:avLst/>
          </a:prstGeom>
          <a:ln w="38100">
            <a:solidFill>
              <a:srgbClr val="C050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7437438" y="84931"/>
            <a:ext cx="1706562" cy="957263"/>
            <a:chOff x="322" y="419"/>
            <a:chExt cx="1075" cy="817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80" y="808"/>
              <a:ext cx="521" cy="428"/>
            </a:xfrm>
            <a:custGeom>
              <a:avLst/>
              <a:gdLst/>
              <a:ahLst/>
              <a:cxnLst>
                <a:cxn ang="0">
                  <a:pos x="54" y="43"/>
                </a:cxn>
                <a:cxn ang="0">
                  <a:pos x="52" y="48"/>
                </a:cxn>
                <a:cxn ang="0">
                  <a:pos x="49" y="51"/>
                </a:cxn>
                <a:cxn ang="0">
                  <a:pos x="40" y="49"/>
                </a:cxn>
                <a:cxn ang="0">
                  <a:pos x="34" y="46"/>
                </a:cxn>
                <a:cxn ang="0">
                  <a:pos x="31" y="46"/>
                </a:cxn>
                <a:cxn ang="0">
                  <a:pos x="27" y="42"/>
                </a:cxn>
                <a:cxn ang="0">
                  <a:pos x="21" y="39"/>
                </a:cxn>
                <a:cxn ang="0">
                  <a:pos x="20" y="32"/>
                </a:cxn>
                <a:cxn ang="0">
                  <a:pos x="13" y="20"/>
                </a:cxn>
                <a:cxn ang="0">
                  <a:pos x="13" y="19"/>
                </a:cxn>
                <a:cxn ang="0">
                  <a:pos x="8" y="11"/>
                </a:cxn>
                <a:cxn ang="0">
                  <a:pos x="4" y="3"/>
                </a:cxn>
                <a:cxn ang="0">
                  <a:pos x="6" y="15"/>
                </a:cxn>
                <a:cxn ang="0">
                  <a:pos x="9" y="23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6" y="20"/>
                </a:cxn>
                <a:cxn ang="0">
                  <a:pos x="3" y="12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17" y="4"/>
                </a:cxn>
                <a:cxn ang="0">
                  <a:pos x="28" y="6"/>
                </a:cxn>
                <a:cxn ang="0">
                  <a:pos x="31" y="11"/>
                </a:cxn>
                <a:cxn ang="0">
                  <a:pos x="32" y="11"/>
                </a:cxn>
                <a:cxn ang="0">
                  <a:pos x="39" y="17"/>
                </a:cxn>
                <a:cxn ang="0">
                  <a:pos x="42" y="19"/>
                </a:cxn>
                <a:cxn ang="0">
                  <a:pos x="42" y="19"/>
                </a:cxn>
                <a:cxn ang="0">
                  <a:pos x="40" y="30"/>
                </a:cxn>
                <a:cxn ang="0">
                  <a:pos x="46" y="42"/>
                </a:cxn>
                <a:cxn ang="0">
                  <a:pos x="54" y="40"/>
                </a:cxn>
                <a:cxn ang="0">
                  <a:pos x="64" y="32"/>
                </a:cxn>
                <a:cxn ang="0">
                  <a:pos x="66" y="34"/>
                </a:cxn>
                <a:cxn ang="0">
                  <a:pos x="62" y="42"/>
                </a:cxn>
                <a:cxn ang="0">
                  <a:pos x="57" y="42"/>
                </a:cxn>
                <a:cxn ang="0">
                  <a:pos x="57" y="42"/>
                </a:cxn>
              </a:cxnLst>
              <a:rect l="0" t="0" r="r" b="b"/>
              <a:pathLst>
                <a:path w="66" h="52">
                  <a:moveTo>
                    <a:pt x="57" y="42"/>
                  </a:moveTo>
                  <a:cubicBezTo>
                    <a:pt x="57" y="42"/>
                    <a:pt x="54" y="43"/>
                    <a:pt x="54" y="43"/>
                  </a:cubicBezTo>
                  <a:cubicBezTo>
                    <a:pt x="54" y="45"/>
                    <a:pt x="55" y="45"/>
                    <a:pt x="56" y="46"/>
                  </a:cubicBezTo>
                  <a:cubicBezTo>
                    <a:pt x="56" y="48"/>
                    <a:pt x="52" y="46"/>
                    <a:pt x="52" y="48"/>
                  </a:cubicBezTo>
                  <a:cubicBezTo>
                    <a:pt x="51" y="49"/>
                    <a:pt x="51" y="50"/>
                    <a:pt x="51" y="52"/>
                  </a:cubicBezTo>
                  <a:cubicBezTo>
                    <a:pt x="50" y="52"/>
                    <a:pt x="49" y="51"/>
                    <a:pt x="49" y="51"/>
                  </a:cubicBezTo>
                  <a:cubicBezTo>
                    <a:pt x="48" y="49"/>
                    <a:pt x="47" y="47"/>
                    <a:pt x="45" y="47"/>
                  </a:cubicBezTo>
                  <a:cubicBezTo>
                    <a:pt x="43" y="47"/>
                    <a:pt x="42" y="49"/>
                    <a:pt x="40" y="49"/>
                  </a:cubicBezTo>
                  <a:cubicBezTo>
                    <a:pt x="38" y="49"/>
                    <a:pt x="34" y="46"/>
                    <a:pt x="34" y="46"/>
                  </a:cubicBezTo>
                  <a:lnTo>
                    <a:pt x="34" y="46"/>
                  </a:lnTo>
                  <a:lnTo>
                    <a:pt x="31" y="46"/>
                  </a:lnTo>
                  <a:lnTo>
                    <a:pt x="31" y="46"/>
                  </a:lnTo>
                  <a:cubicBezTo>
                    <a:pt x="30" y="45"/>
                    <a:pt x="30" y="45"/>
                    <a:pt x="28" y="44"/>
                  </a:cubicBezTo>
                  <a:cubicBezTo>
                    <a:pt x="28" y="43"/>
                    <a:pt x="28" y="42"/>
                    <a:pt x="27" y="42"/>
                  </a:cubicBezTo>
                  <a:cubicBezTo>
                    <a:pt x="24" y="41"/>
                    <a:pt x="24" y="42"/>
                    <a:pt x="23" y="40"/>
                  </a:cubicBezTo>
                  <a:cubicBezTo>
                    <a:pt x="23" y="39"/>
                    <a:pt x="22" y="39"/>
                    <a:pt x="21" y="39"/>
                  </a:cubicBezTo>
                  <a:cubicBezTo>
                    <a:pt x="20" y="39"/>
                    <a:pt x="19" y="37"/>
                    <a:pt x="19" y="36"/>
                  </a:cubicBezTo>
                  <a:cubicBezTo>
                    <a:pt x="19" y="34"/>
                    <a:pt x="20" y="34"/>
                    <a:pt x="20" y="32"/>
                  </a:cubicBezTo>
                  <a:cubicBezTo>
                    <a:pt x="20" y="27"/>
                    <a:pt x="16" y="26"/>
                    <a:pt x="15" y="22"/>
                  </a:cubicBezTo>
                  <a:cubicBezTo>
                    <a:pt x="15" y="21"/>
                    <a:pt x="13" y="21"/>
                    <a:pt x="13" y="20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8"/>
                    <a:pt x="11" y="15"/>
                    <a:pt x="11" y="15"/>
                  </a:cubicBezTo>
                  <a:cubicBezTo>
                    <a:pt x="10" y="12"/>
                    <a:pt x="9" y="12"/>
                    <a:pt x="8" y="11"/>
                  </a:cubicBezTo>
                  <a:cubicBezTo>
                    <a:pt x="8" y="8"/>
                    <a:pt x="7" y="6"/>
                    <a:pt x="7" y="4"/>
                  </a:cubicBezTo>
                  <a:cubicBezTo>
                    <a:pt x="6" y="4"/>
                    <a:pt x="5" y="4"/>
                    <a:pt x="4" y="3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4" y="10"/>
                    <a:pt x="6" y="12"/>
                    <a:pt x="6" y="15"/>
                  </a:cubicBezTo>
                  <a:cubicBezTo>
                    <a:pt x="6" y="16"/>
                    <a:pt x="8" y="18"/>
                    <a:pt x="8" y="19"/>
                  </a:cubicBezTo>
                  <a:cubicBezTo>
                    <a:pt x="9" y="20"/>
                    <a:pt x="7" y="22"/>
                    <a:pt x="9" y="23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10" y="25"/>
                    <a:pt x="11" y="26"/>
                    <a:pt x="11" y="27"/>
                  </a:cubicBezTo>
                  <a:cubicBezTo>
                    <a:pt x="11" y="28"/>
                    <a:pt x="10" y="29"/>
                    <a:pt x="10" y="29"/>
                  </a:cubicBezTo>
                  <a:cubicBezTo>
                    <a:pt x="9" y="28"/>
                    <a:pt x="9" y="27"/>
                    <a:pt x="9" y="26"/>
                  </a:cubicBezTo>
                  <a:cubicBezTo>
                    <a:pt x="8" y="25"/>
                    <a:pt x="5" y="24"/>
                    <a:pt x="5" y="23"/>
                  </a:cubicBezTo>
                  <a:cubicBezTo>
                    <a:pt x="5" y="22"/>
                    <a:pt x="6" y="21"/>
                    <a:pt x="6" y="20"/>
                  </a:cubicBezTo>
                  <a:cubicBezTo>
                    <a:pt x="6" y="18"/>
                    <a:pt x="1" y="17"/>
                    <a:pt x="1" y="15"/>
                  </a:cubicBezTo>
                  <a:cubicBezTo>
                    <a:pt x="3" y="15"/>
                    <a:pt x="3" y="14"/>
                    <a:pt x="3" y="12"/>
                  </a:cubicBezTo>
                  <a:cubicBezTo>
                    <a:pt x="3" y="11"/>
                    <a:pt x="2" y="10"/>
                    <a:pt x="1" y="9"/>
                  </a:cubicBezTo>
                  <a:cubicBezTo>
                    <a:pt x="0" y="7"/>
                    <a:pt x="1" y="6"/>
                    <a:pt x="0" y="5"/>
                  </a:cubicBez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cubicBezTo>
                    <a:pt x="0" y="2"/>
                    <a:pt x="0" y="1"/>
                    <a:pt x="0" y="0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0" y="0"/>
                    <a:pt x="12" y="4"/>
                    <a:pt x="17" y="4"/>
                  </a:cubicBezTo>
                  <a:cubicBezTo>
                    <a:pt x="21" y="4"/>
                    <a:pt x="21" y="3"/>
                    <a:pt x="24" y="3"/>
                  </a:cubicBezTo>
                  <a:cubicBezTo>
                    <a:pt x="27" y="3"/>
                    <a:pt x="26" y="6"/>
                    <a:pt x="28" y="6"/>
                  </a:cubicBezTo>
                  <a:cubicBezTo>
                    <a:pt x="28" y="6"/>
                    <a:pt x="29" y="10"/>
                    <a:pt x="31" y="11"/>
                  </a:cubicBezTo>
                  <a:lnTo>
                    <a:pt x="31" y="11"/>
                  </a:lnTo>
                  <a:lnTo>
                    <a:pt x="32" y="11"/>
                  </a:lnTo>
                  <a:lnTo>
                    <a:pt x="32" y="11"/>
                  </a:lnTo>
                  <a:cubicBezTo>
                    <a:pt x="32" y="9"/>
                    <a:pt x="33" y="9"/>
                    <a:pt x="35" y="9"/>
                  </a:cubicBezTo>
                  <a:cubicBezTo>
                    <a:pt x="38" y="9"/>
                    <a:pt x="39" y="15"/>
                    <a:pt x="39" y="17"/>
                  </a:cubicBezTo>
                  <a:cubicBezTo>
                    <a:pt x="39" y="18"/>
                    <a:pt x="41" y="19"/>
                    <a:pt x="42" y="19"/>
                  </a:cubicBezTo>
                  <a:lnTo>
                    <a:pt x="42" y="19"/>
                  </a:lnTo>
                  <a:lnTo>
                    <a:pt x="42" y="19"/>
                  </a:lnTo>
                  <a:lnTo>
                    <a:pt x="42" y="19"/>
                  </a:lnTo>
                  <a:cubicBezTo>
                    <a:pt x="42" y="20"/>
                    <a:pt x="42" y="21"/>
                    <a:pt x="42" y="22"/>
                  </a:cubicBezTo>
                  <a:cubicBezTo>
                    <a:pt x="39" y="22"/>
                    <a:pt x="40" y="28"/>
                    <a:pt x="40" y="30"/>
                  </a:cubicBezTo>
                  <a:cubicBezTo>
                    <a:pt x="40" y="31"/>
                    <a:pt x="40" y="34"/>
                    <a:pt x="40" y="35"/>
                  </a:cubicBezTo>
                  <a:cubicBezTo>
                    <a:pt x="41" y="37"/>
                    <a:pt x="44" y="42"/>
                    <a:pt x="46" y="42"/>
                  </a:cubicBezTo>
                  <a:cubicBezTo>
                    <a:pt x="47" y="42"/>
                    <a:pt x="49" y="40"/>
                    <a:pt x="50" y="40"/>
                  </a:cubicBezTo>
                  <a:cubicBezTo>
                    <a:pt x="51" y="40"/>
                    <a:pt x="53" y="40"/>
                    <a:pt x="54" y="40"/>
                  </a:cubicBezTo>
                  <a:cubicBezTo>
                    <a:pt x="56" y="38"/>
                    <a:pt x="55" y="36"/>
                    <a:pt x="56" y="34"/>
                  </a:cubicBezTo>
                  <a:cubicBezTo>
                    <a:pt x="57" y="32"/>
                    <a:pt x="62" y="32"/>
                    <a:pt x="64" y="32"/>
                  </a:cubicBezTo>
                  <a:cubicBezTo>
                    <a:pt x="65" y="32"/>
                    <a:pt x="65" y="32"/>
                    <a:pt x="66" y="32"/>
                  </a:cubicBezTo>
                  <a:cubicBezTo>
                    <a:pt x="66" y="32"/>
                    <a:pt x="66" y="33"/>
                    <a:pt x="66" y="34"/>
                  </a:cubicBezTo>
                  <a:cubicBezTo>
                    <a:pt x="65" y="34"/>
                    <a:pt x="63" y="35"/>
                    <a:pt x="63" y="40"/>
                  </a:cubicBezTo>
                  <a:cubicBezTo>
                    <a:pt x="62" y="41"/>
                    <a:pt x="62" y="41"/>
                    <a:pt x="62" y="42"/>
                  </a:cubicBezTo>
                  <a:cubicBezTo>
                    <a:pt x="61" y="42"/>
                    <a:pt x="60" y="42"/>
                    <a:pt x="59" y="42"/>
                  </a:cubicBezTo>
                  <a:cubicBezTo>
                    <a:pt x="59" y="42"/>
                    <a:pt x="58" y="42"/>
                    <a:pt x="57" y="42"/>
                  </a:cubicBezTo>
                  <a:lnTo>
                    <a:pt x="57" y="42"/>
                  </a:lnTo>
                  <a:lnTo>
                    <a:pt x="57" y="4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6600">
                    <a:gamma/>
                    <a:shade val="6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322" y="419"/>
              <a:ext cx="1075" cy="572"/>
            </a:xfrm>
            <a:custGeom>
              <a:avLst/>
              <a:gdLst/>
              <a:ahLst/>
              <a:cxnLst>
                <a:cxn ang="0">
                  <a:pos x="125" y="19"/>
                </a:cxn>
                <a:cxn ang="0">
                  <a:pos x="123" y="21"/>
                </a:cxn>
                <a:cxn ang="0">
                  <a:pos x="116" y="25"/>
                </a:cxn>
                <a:cxn ang="0">
                  <a:pos x="113" y="28"/>
                </a:cxn>
                <a:cxn ang="0">
                  <a:pos x="112" y="26"/>
                </a:cxn>
                <a:cxn ang="0">
                  <a:pos x="110" y="33"/>
                </a:cxn>
                <a:cxn ang="0">
                  <a:pos x="107" y="30"/>
                </a:cxn>
                <a:cxn ang="0">
                  <a:pos x="109" y="34"/>
                </a:cxn>
                <a:cxn ang="0">
                  <a:pos x="108" y="34"/>
                </a:cxn>
                <a:cxn ang="0">
                  <a:pos x="97" y="47"/>
                </a:cxn>
                <a:cxn ang="0">
                  <a:pos x="92" y="59"/>
                </a:cxn>
                <a:cxn ang="0">
                  <a:pos x="92" y="62"/>
                </a:cxn>
                <a:cxn ang="0">
                  <a:pos x="89" y="68"/>
                </a:cxn>
                <a:cxn ang="0">
                  <a:pos x="88" y="64"/>
                </a:cxn>
                <a:cxn ang="0">
                  <a:pos x="87" y="61"/>
                </a:cxn>
                <a:cxn ang="0">
                  <a:pos x="82" y="54"/>
                </a:cxn>
                <a:cxn ang="0">
                  <a:pos x="70" y="54"/>
                </a:cxn>
                <a:cxn ang="0">
                  <a:pos x="66" y="55"/>
                </a:cxn>
                <a:cxn ang="0">
                  <a:pos x="64" y="56"/>
                </a:cxn>
                <a:cxn ang="0">
                  <a:pos x="50" y="65"/>
                </a:cxn>
                <a:cxn ang="0">
                  <a:pos x="50" y="65"/>
                </a:cxn>
                <a:cxn ang="0">
                  <a:pos x="40" y="57"/>
                </a:cxn>
                <a:cxn ang="0">
                  <a:pos x="39" y="57"/>
                </a:cxn>
                <a:cxn ang="0">
                  <a:pos x="25" y="50"/>
                </a:cxn>
                <a:cxn ang="0">
                  <a:pos x="8" y="45"/>
                </a:cxn>
                <a:cxn ang="0">
                  <a:pos x="1" y="31"/>
                </a:cxn>
                <a:cxn ang="0">
                  <a:pos x="0" y="29"/>
                </a:cxn>
                <a:cxn ang="0">
                  <a:pos x="12" y="7"/>
                </a:cxn>
                <a:cxn ang="0">
                  <a:pos x="15" y="6"/>
                </a:cxn>
                <a:cxn ang="0">
                  <a:pos x="80" y="1"/>
                </a:cxn>
                <a:cxn ang="0">
                  <a:pos x="79" y="0"/>
                </a:cxn>
                <a:cxn ang="0">
                  <a:pos x="80" y="0"/>
                </a:cxn>
                <a:cxn ang="0">
                  <a:pos x="86" y="3"/>
                </a:cxn>
                <a:cxn ang="0">
                  <a:pos x="92" y="2"/>
                </a:cxn>
                <a:cxn ang="0">
                  <a:pos x="97" y="1"/>
                </a:cxn>
                <a:cxn ang="0">
                  <a:pos x="100" y="8"/>
                </a:cxn>
                <a:cxn ang="0">
                  <a:pos x="108" y="11"/>
                </a:cxn>
                <a:cxn ang="0">
                  <a:pos x="105" y="13"/>
                </a:cxn>
                <a:cxn ang="0">
                  <a:pos x="104" y="11"/>
                </a:cxn>
                <a:cxn ang="0">
                  <a:pos x="98" y="19"/>
                </a:cxn>
                <a:cxn ang="0">
                  <a:pos x="107" y="18"/>
                </a:cxn>
                <a:cxn ang="0">
                  <a:pos x="110" y="17"/>
                </a:cxn>
                <a:cxn ang="0">
                  <a:pos x="122" y="11"/>
                </a:cxn>
                <a:cxn ang="0">
                  <a:pos x="135" y="5"/>
                </a:cxn>
                <a:cxn ang="0">
                  <a:pos x="137" y="8"/>
                </a:cxn>
                <a:cxn ang="0">
                  <a:pos x="137" y="12"/>
                </a:cxn>
              </a:cxnLst>
              <a:rect l="0" t="0" r="r" b="b"/>
              <a:pathLst>
                <a:path w="138" h="68">
                  <a:moveTo>
                    <a:pt x="137" y="12"/>
                  </a:moveTo>
                  <a:cubicBezTo>
                    <a:pt x="134" y="13"/>
                    <a:pt x="131" y="14"/>
                    <a:pt x="128" y="15"/>
                  </a:cubicBezTo>
                  <a:cubicBezTo>
                    <a:pt x="126" y="16"/>
                    <a:pt x="126" y="19"/>
                    <a:pt x="125" y="19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5" y="20"/>
                    <a:pt x="126" y="20"/>
                    <a:pt x="126" y="19"/>
                  </a:cubicBezTo>
                  <a:cubicBezTo>
                    <a:pt x="126" y="21"/>
                    <a:pt x="125" y="21"/>
                    <a:pt x="123" y="21"/>
                  </a:cubicBezTo>
                  <a:cubicBezTo>
                    <a:pt x="121" y="21"/>
                    <a:pt x="118" y="22"/>
                    <a:pt x="116" y="23"/>
                  </a:cubicBezTo>
                  <a:lnTo>
                    <a:pt x="116" y="23"/>
                  </a:lnTo>
                  <a:lnTo>
                    <a:pt x="116" y="25"/>
                  </a:lnTo>
                  <a:lnTo>
                    <a:pt x="116" y="25"/>
                  </a:lnTo>
                  <a:cubicBezTo>
                    <a:pt x="116" y="27"/>
                    <a:pt x="114" y="27"/>
                    <a:pt x="113" y="28"/>
                  </a:cubicBezTo>
                  <a:cubicBezTo>
                    <a:pt x="113" y="28"/>
                    <a:pt x="113" y="28"/>
                    <a:pt x="113" y="28"/>
                  </a:cubicBezTo>
                  <a:cubicBezTo>
                    <a:pt x="113" y="28"/>
                    <a:pt x="112" y="27"/>
                    <a:pt x="113" y="26"/>
                  </a:cubicBezTo>
                  <a:lnTo>
                    <a:pt x="113" y="26"/>
                  </a:lnTo>
                  <a:lnTo>
                    <a:pt x="112" y="26"/>
                  </a:lnTo>
                  <a:lnTo>
                    <a:pt x="112" y="26"/>
                  </a:lnTo>
                  <a:cubicBezTo>
                    <a:pt x="111" y="28"/>
                    <a:pt x="112" y="29"/>
                    <a:pt x="112" y="30"/>
                  </a:cubicBezTo>
                  <a:cubicBezTo>
                    <a:pt x="112" y="31"/>
                    <a:pt x="111" y="32"/>
                    <a:pt x="110" y="33"/>
                  </a:cubicBezTo>
                  <a:cubicBezTo>
                    <a:pt x="110" y="31"/>
                    <a:pt x="110" y="29"/>
                    <a:pt x="110" y="28"/>
                  </a:cubicBezTo>
                  <a:cubicBezTo>
                    <a:pt x="109" y="28"/>
                    <a:pt x="109" y="29"/>
                    <a:pt x="109" y="30"/>
                  </a:cubicBezTo>
                  <a:cubicBezTo>
                    <a:pt x="108" y="30"/>
                    <a:pt x="108" y="30"/>
                    <a:pt x="107" y="30"/>
                  </a:cubicBezTo>
                  <a:cubicBezTo>
                    <a:pt x="107" y="31"/>
                    <a:pt x="109" y="32"/>
                    <a:pt x="109" y="32"/>
                  </a:cubicBezTo>
                  <a:lnTo>
                    <a:pt x="109" y="32"/>
                  </a:lnTo>
                  <a:lnTo>
                    <a:pt x="109" y="34"/>
                  </a:lnTo>
                  <a:lnTo>
                    <a:pt x="109" y="34"/>
                  </a:lnTo>
                  <a:cubicBezTo>
                    <a:pt x="108" y="34"/>
                    <a:pt x="107" y="34"/>
                    <a:pt x="107" y="34"/>
                  </a:cubicBezTo>
                  <a:cubicBezTo>
                    <a:pt x="107" y="34"/>
                    <a:pt x="108" y="34"/>
                    <a:pt x="108" y="34"/>
                  </a:cubicBezTo>
                  <a:cubicBezTo>
                    <a:pt x="108" y="35"/>
                    <a:pt x="109" y="36"/>
                    <a:pt x="109" y="36"/>
                  </a:cubicBezTo>
                  <a:cubicBezTo>
                    <a:pt x="106" y="39"/>
                    <a:pt x="106" y="41"/>
                    <a:pt x="102" y="42"/>
                  </a:cubicBezTo>
                  <a:cubicBezTo>
                    <a:pt x="101" y="43"/>
                    <a:pt x="98" y="46"/>
                    <a:pt x="97" y="47"/>
                  </a:cubicBezTo>
                  <a:cubicBezTo>
                    <a:pt x="94" y="48"/>
                    <a:pt x="92" y="49"/>
                    <a:pt x="92" y="52"/>
                  </a:cubicBezTo>
                  <a:cubicBezTo>
                    <a:pt x="92" y="53"/>
                    <a:pt x="92" y="55"/>
                    <a:pt x="92" y="56"/>
                  </a:cubicBezTo>
                  <a:cubicBezTo>
                    <a:pt x="92" y="57"/>
                    <a:pt x="92" y="58"/>
                    <a:pt x="92" y="59"/>
                  </a:cubicBezTo>
                  <a:lnTo>
                    <a:pt x="92" y="59"/>
                  </a:lnTo>
                  <a:lnTo>
                    <a:pt x="92" y="62"/>
                  </a:lnTo>
                  <a:lnTo>
                    <a:pt x="92" y="62"/>
                  </a:lnTo>
                  <a:cubicBezTo>
                    <a:pt x="92" y="64"/>
                    <a:pt x="92" y="67"/>
                    <a:pt x="91" y="68"/>
                  </a:cubicBezTo>
                  <a:lnTo>
                    <a:pt x="91" y="68"/>
                  </a:lnTo>
                  <a:lnTo>
                    <a:pt x="89" y="68"/>
                  </a:lnTo>
                  <a:lnTo>
                    <a:pt x="89" y="68"/>
                  </a:lnTo>
                  <a:cubicBezTo>
                    <a:pt x="89" y="66"/>
                    <a:pt x="88" y="67"/>
                    <a:pt x="88" y="64"/>
                  </a:cubicBezTo>
                  <a:lnTo>
                    <a:pt x="88" y="64"/>
                  </a:lnTo>
                  <a:lnTo>
                    <a:pt x="88" y="63"/>
                  </a:lnTo>
                  <a:lnTo>
                    <a:pt x="88" y="63"/>
                  </a:lnTo>
                  <a:cubicBezTo>
                    <a:pt x="87" y="63"/>
                    <a:pt x="87" y="62"/>
                    <a:pt x="87" y="61"/>
                  </a:cubicBezTo>
                  <a:cubicBezTo>
                    <a:pt x="87" y="59"/>
                    <a:pt x="87" y="59"/>
                    <a:pt x="87" y="58"/>
                  </a:cubicBezTo>
                  <a:cubicBezTo>
                    <a:pt x="87" y="56"/>
                    <a:pt x="86" y="54"/>
                    <a:pt x="84" y="54"/>
                  </a:cubicBezTo>
                  <a:cubicBezTo>
                    <a:pt x="83" y="54"/>
                    <a:pt x="82" y="54"/>
                    <a:pt x="82" y="54"/>
                  </a:cubicBezTo>
                  <a:cubicBezTo>
                    <a:pt x="81" y="54"/>
                    <a:pt x="80" y="54"/>
                    <a:pt x="78" y="54"/>
                  </a:cubicBezTo>
                  <a:cubicBezTo>
                    <a:pt x="76" y="54"/>
                    <a:pt x="76" y="53"/>
                    <a:pt x="74" y="53"/>
                  </a:cubicBezTo>
                  <a:cubicBezTo>
                    <a:pt x="73" y="53"/>
                    <a:pt x="70" y="52"/>
                    <a:pt x="70" y="54"/>
                  </a:cubicBezTo>
                  <a:cubicBezTo>
                    <a:pt x="70" y="55"/>
                    <a:pt x="71" y="55"/>
                    <a:pt x="71" y="56"/>
                  </a:cubicBezTo>
                  <a:cubicBezTo>
                    <a:pt x="70" y="56"/>
                    <a:pt x="68" y="57"/>
                    <a:pt x="67" y="57"/>
                  </a:cubicBezTo>
                  <a:cubicBezTo>
                    <a:pt x="67" y="57"/>
                    <a:pt x="66" y="55"/>
                    <a:pt x="66" y="55"/>
                  </a:cubicBezTo>
                  <a:lnTo>
                    <a:pt x="66" y="55"/>
                  </a:lnTo>
                  <a:lnTo>
                    <a:pt x="64" y="56"/>
                  </a:lnTo>
                  <a:lnTo>
                    <a:pt x="64" y="56"/>
                  </a:lnTo>
                  <a:cubicBezTo>
                    <a:pt x="63" y="56"/>
                    <a:pt x="63" y="55"/>
                    <a:pt x="62" y="55"/>
                  </a:cubicBezTo>
                  <a:cubicBezTo>
                    <a:pt x="58" y="55"/>
                    <a:pt x="53" y="59"/>
                    <a:pt x="51" y="61"/>
                  </a:cubicBezTo>
                  <a:cubicBezTo>
                    <a:pt x="50" y="62"/>
                    <a:pt x="51" y="64"/>
                    <a:pt x="50" y="65"/>
                  </a:cubicBezTo>
                  <a:lnTo>
                    <a:pt x="50" y="65"/>
                  </a:lnTo>
                  <a:lnTo>
                    <a:pt x="50" y="65"/>
                  </a:lnTo>
                  <a:lnTo>
                    <a:pt x="50" y="65"/>
                  </a:lnTo>
                  <a:cubicBezTo>
                    <a:pt x="49" y="65"/>
                    <a:pt x="47" y="64"/>
                    <a:pt x="47" y="63"/>
                  </a:cubicBezTo>
                  <a:cubicBezTo>
                    <a:pt x="47" y="61"/>
                    <a:pt x="46" y="55"/>
                    <a:pt x="43" y="55"/>
                  </a:cubicBezTo>
                  <a:cubicBezTo>
                    <a:pt x="41" y="55"/>
                    <a:pt x="40" y="55"/>
                    <a:pt x="40" y="57"/>
                  </a:cubicBezTo>
                  <a:lnTo>
                    <a:pt x="40" y="57"/>
                  </a:lnTo>
                  <a:lnTo>
                    <a:pt x="39" y="57"/>
                  </a:lnTo>
                  <a:lnTo>
                    <a:pt x="39" y="57"/>
                  </a:lnTo>
                  <a:cubicBezTo>
                    <a:pt x="37" y="56"/>
                    <a:pt x="36" y="52"/>
                    <a:pt x="36" y="52"/>
                  </a:cubicBezTo>
                  <a:cubicBezTo>
                    <a:pt x="34" y="52"/>
                    <a:pt x="35" y="49"/>
                    <a:pt x="32" y="49"/>
                  </a:cubicBezTo>
                  <a:cubicBezTo>
                    <a:pt x="29" y="49"/>
                    <a:pt x="29" y="50"/>
                    <a:pt x="25" y="50"/>
                  </a:cubicBezTo>
                  <a:cubicBezTo>
                    <a:pt x="20" y="50"/>
                    <a:pt x="18" y="46"/>
                    <a:pt x="13" y="46"/>
                  </a:cubicBezTo>
                  <a:cubicBezTo>
                    <a:pt x="11" y="46"/>
                    <a:pt x="10" y="47"/>
                    <a:pt x="8" y="46"/>
                  </a:cubicBezTo>
                  <a:cubicBezTo>
                    <a:pt x="8" y="46"/>
                    <a:pt x="8" y="45"/>
                    <a:pt x="8" y="45"/>
                  </a:cubicBezTo>
                  <a:cubicBezTo>
                    <a:pt x="6" y="44"/>
                    <a:pt x="4" y="42"/>
                    <a:pt x="2" y="42"/>
                  </a:cubicBezTo>
                  <a:cubicBezTo>
                    <a:pt x="2" y="41"/>
                    <a:pt x="2" y="40"/>
                    <a:pt x="2" y="40"/>
                  </a:cubicBezTo>
                  <a:cubicBezTo>
                    <a:pt x="2" y="38"/>
                    <a:pt x="1" y="34"/>
                    <a:pt x="1" y="31"/>
                  </a:cubicBezTo>
                  <a:cubicBezTo>
                    <a:pt x="1" y="31"/>
                    <a:pt x="2" y="31"/>
                    <a:pt x="2" y="30"/>
                  </a:cubicBezTo>
                  <a:cubicBezTo>
                    <a:pt x="1" y="30"/>
                    <a:pt x="1" y="31"/>
                    <a:pt x="1" y="31"/>
                  </a:cubicBezTo>
                  <a:cubicBezTo>
                    <a:pt x="0" y="31"/>
                    <a:pt x="0" y="29"/>
                    <a:pt x="0" y="29"/>
                  </a:cubicBezTo>
                  <a:cubicBezTo>
                    <a:pt x="0" y="27"/>
                    <a:pt x="0" y="26"/>
                    <a:pt x="1" y="24"/>
                  </a:cubicBezTo>
                  <a:cubicBezTo>
                    <a:pt x="4" y="20"/>
                    <a:pt x="5" y="16"/>
                    <a:pt x="9" y="12"/>
                  </a:cubicBezTo>
                  <a:cubicBezTo>
                    <a:pt x="10" y="11"/>
                    <a:pt x="10" y="8"/>
                    <a:pt x="12" y="7"/>
                  </a:cubicBezTo>
                  <a:cubicBezTo>
                    <a:pt x="12" y="5"/>
                    <a:pt x="12" y="4"/>
                    <a:pt x="12" y="3"/>
                  </a:cubicBezTo>
                  <a:cubicBezTo>
                    <a:pt x="13" y="3"/>
                    <a:pt x="16" y="3"/>
                    <a:pt x="16" y="3"/>
                  </a:cubicBezTo>
                  <a:cubicBezTo>
                    <a:pt x="16" y="5"/>
                    <a:pt x="15" y="6"/>
                    <a:pt x="15" y="6"/>
                  </a:cubicBezTo>
                  <a:cubicBezTo>
                    <a:pt x="17" y="6"/>
                    <a:pt x="18" y="1"/>
                    <a:pt x="18" y="1"/>
                  </a:cubicBezTo>
                  <a:lnTo>
                    <a:pt x="18" y="1"/>
                  </a:lnTo>
                  <a:lnTo>
                    <a:pt x="80" y="1"/>
                  </a:lnTo>
                  <a:lnTo>
                    <a:pt x="80" y="1"/>
                  </a:lnTo>
                  <a:cubicBezTo>
                    <a:pt x="80" y="0"/>
                    <a:pt x="79" y="0"/>
                    <a:pt x="79" y="0"/>
                  </a:cubicBezTo>
                  <a:lnTo>
                    <a:pt x="79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0" y="0"/>
                  </a:lnTo>
                  <a:cubicBezTo>
                    <a:pt x="80" y="1"/>
                    <a:pt x="81" y="2"/>
                    <a:pt x="83" y="2"/>
                  </a:cubicBezTo>
                  <a:cubicBezTo>
                    <a:pt x="83" y="2"/>
                    <a:pt x="83" y="2"/>
                    <a:pt x="84" y="2"/>
                  </a:cubicBezTo>
                  <a:cubicBezTo>
                    <a:pt x="85" y="2"/>
                    <a:pt x="85" y="3"/>
                    <a:pt x="86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8" y="3"/>
                    <a:pt x="89" y="4"/>
                    <a:pt x="90" y="4"/>
                  </a:cubicBezTo>
                  <a:cubicBezTo>
                    <a:pt x="92" y="4"/>
                    <a:pt x="92" y="2"/>
                    <a:pt x="92" y="2"/>
                  </a:cubicBezTo>
                  <a:cubicBezTo>
                    <a:pt x="93" y="1"/>
                    <a:pt x="95" y="1"/>
                    <a:pt x="95" y="1"/>
                  </a:cubicBezTo>
                  <a:lnTo>
                    <a:pt x="95" y="1"/>
                  </a:lnTo>
                  <a:lnTo>
                    <a:pt x="97" y="1"/>
                  </a:lnTo>
                  <a:lnTo>
                    <a:pt x="97" y="1"/>
                  </a:lnTo>
                  <a:cubicBezTo>
                    <a:pt x="97" y="4"/>
                    <a:pt x="99" y="4"/>
                    <a:pt x="100" y="5"/>
                  </a:cubicBezTo>
                  <a:cubicBezTo>
                    <a:pt x="100" y="6"/>
                    <a:pt x="99" y="7"/>
                    <a:pt x="100" y="8"/>
                  </a:cubicBezTo>
                  <a:cubicBezTo>
                    <a:pt x="101" y="9"/>
                    <a:pt x="104" y="9"/>
                    <a:pt x="105" y="9"/>
                  </a:cubicBezTo>
                  <a:cubicBezTo>
                    <a:pt x="107" y="9"/>
                    <a:pt x="107" y="10"/>
                    <a:pt x="108" y="11"/>
                  </a:cubicBezTo>
                  <a:lnTo>
                    <a:pt x="108" y="11"/>
                  </a:lnTo>
                  <a:lnTo>
                    <a:pt x="108" y="12"/>
                  </a:lnTo>
                  <a:lnTo>
                    <a:pt x="108" y="12"/>
                  </a:lnTo>
                  <a:cubicBezTo>
                    <a:pt x="107" y="13"/>
                    <a:pt x="106" y="13"/>
                    <a:pt x="105" y="13"/>
                  </a:cubicBezTo>
                  <a:cubicBezTo>
                    <a:pt x="105" y="12"/>
                    <a:pt x="104" y="12"/>
                    <a:pt x="104" y="11"/>
                  </a:cubicBezTo>
                  <a:lnTo>
                    <a:pt x="104" y="11"/>
                  </a:lnTo>
                  <a:lnTo>
                    <a:pt x="104" y="11"/>
                  </a:lnTo>
                  <a:lnTo>
                    <a:pt x="104" y="11"/>
                  </a:lnTo>
                  <a:cubicBezTo>
                    <a:pt x="102" y="13"/>
                    <a:pt x="103" y="14"/>
                    <a:pt x="102" y="15"/>
                  </a:cubicBezTo>
                  <a:cubicBezTo>
                    <a:pt x="101" y="17"/>
                    <a:pt x="100" y="17"/>
                    <a:pt x="98" y="19"/>
                  </a:cubicBezTo>
                  <a:cubicBezTo>
                    <a:pt x="99" y="19"/>
                    <a:pt x="99" y="19"/>
                    <a:pt x="100" y="19"/>
                  </a:cubicBezTo>
                  <a:cubicBezTo>
                    <a:pt x="101" y="19"/>
                    <a:pt x="103" y="19"/>
                    <a:pt x="104" y="18"/>
                  </a:cubicBezTo>
                  <a:cubicBezTo>
                    <a:pt x="105" y="18"/>
                    <a:pt x="106" y="18"/>
                    <a:pt x="107" y="18"/>
                  </a:cubicBezTo>
                  <a:lnTo>
                    <a:pt x="107" y="18"/>
                  </a:lnTo>
                  <a:lnTo>
                    <a:pt x="110" y="17"/>
                  </a:lnTo>
                  <a:lnTo>
                    <a:pt x="110" y="17"/>
                  </a:lnTo>
                  <a:cubicBezTo>
                    <a:pt x="113" y="17"/>
                    <a:pt x="116" y="15"/>
                    <a:pt x="119" y="11"/>
                  </a:cubicBezTo>
                  <a:lnTo>
                    <a:pt x="119" y="11"/>
                  </a:lnTo>
                  <a:lnTo>
                    <a:pt x="122" y="11"/>
                  </a:lnTo>
                  <a:lnTo>
                    <a:pt x="122" y="11"/>
                  </a:lnTo>
                  <a:cubicBezTo>
                    <a:pt x="126" y="10"/>
                    <a:pt x="129" y="11"/>
                    <a:pt x="131" y="9"/>
                  </a:cubicBezTo>
                  <a:cubicBezTo>
                    <a:pt x="132" y="7"/>
                    <a:pt x="133" y="5"/>
                    <a:pt x="135" y="5"/>
                  </a:cubicBezTo>
                  <a:cubicBezTo>
                    <a:pt x="137" y="5"/>
                    <a:pt x="137" y="5"/>
                    <a:pt x="138" y="5"/>
                  </a:cubicBezTo>
                  <a:cubicBezTo>
                    <a:pt x="138" y="6"/>
                    <a:pt x="137" y="8"/>
                    <a:pt x="137" y="8"/>
                  </a:cubicBezTo>
                  <a:lnTo>
                    <a:pt x="137" y="8"/>
                  </a:lnTo>
                  <a:lnTo>
                    <a:pt x="137" y="11"/>
                  </a:lnTo>
                  <a:lnTo>
                    <a:pt x="137" y="12"/>
                  </a:lnTo>
                  <a:lnTo>
                    <a:pt x="137" y="12"/>
                  </a:lnTo>
                  <a:lnTo>
                    <a:pt x="137" y="12"/>
                  </a:lnTo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>
              <a:outerShdw dist="99190" dir="18588334" algn="ctr" rotWithShape="0">
                <a:srgbClr val="8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D8CCB-7FFD-4822-ACF6-FAD2F90D5C01}" type="slidenum">
              <a:rPr lang="es-MX" smtClean="0"/>
              <a:t>8</a:t>
            </a:fld>
            <a:endParaRPr lang="es-MX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395536" y="365655"/>
            <a:ext cx="8229600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r>
              <a:rPr lang="es-MX" b="1" dirty="0" smtClean="0"/>
              <a:t>El impacto de la migración</a:t>
            </a:r>
            <a:endParaRPr lang="es-MX" b="1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295400" y="4046623"/>
            <a:ext cx="8693472" cy="24482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MX" sz="1600" b="1" dirty="0" smtClean="0">
                <a:solidFill>
                  <a:schemeClr val="accent2"/>
                </a:solidFill>
              </a:rPr>
              <a:t>Migrantes Mexicanos </a:t>
            </a:r>
            <a:r>
              <a:rPr lang="es-MX" sz="1600" dirty="0" smtClean="0">
                <a:solidFill>
                  <a:schemeClr val="accent2"/>
                </a:solidFill>
              </a:rPr>
              <a:t>en E.U</a:t>
            </a:r>
            <a:r>
              <a:rPr lang="es-MX" sz="1600" dirty="0" smtClean="0"/>
              <a:t>. tienen menor riesgo de cualquier forma de violencia </a:t>
            </a:r>
            <a:r>
              <a:rPr lang="es-MX" sz="1200" dirty="0" smtClean="0"/>
              <a:t>(</a:t>
            </a:r>
            <a:r>
              <a:rPr lang="es-MX" sz="1200" dirty="0" err="1" smtClean="0"/>
              <a:t>hazard</a:t>
            </a:r>
            <a:r>
              <a:rPr lang="es-MX" sz="1200" dirty="0" smtClean="0"/>
              <a:t> ratio [HR] = 0.5, 95% </a:t>
            </a:r>
            <a:r>
              <a:rPr lang="es-MX" sz="1200" dirty="0" err="1" smtClean="0"/>
              <a:t>confidence</a:t>
            </a:r>
            <a:r>
              <a:rPr lang="es-MX" sz="1200" dirty="0" smtClean="0"/>
              <a:t> </a:t>
            </a:r>
            <a:r>
              <a:rPr lang="es-MX" sz="1200" dirty="0" err="1" smtClean="0"/>
              <a:t>interval</a:t>
            </a:r>
            <a:r>
              <a:rPr lang="es-MX" sz="1200" dirty="0" smtClean="0"/>
              <a:t> [95%CI] 0.4-0.7).  </a:t>
            </a:r>
            <a:r>
              <a:rPr lang="es-MX" sz="1600" dirty="0" smtClean="0"/>
              <a:t>(</a:t>
            </a:r>
            <a:r>
              <a:rPr lang="es-MX" sz="1600" b="1" dirty="0" smtClean="0">
                <a:solidFill>
                  <a:schemeClr val="accent2"/>
                </a:solidFill>
              </a:rPr>
              <a:t>31.8%</a:t>
            </a:r>
            <a:r>
              <a:rPr lang="es-MX" sz="1600" b="1" dirty="0" smtClean="0">
                <a:solidFill>
                  <a:srgbClr val="0070C0"/>
                </a:solidFill>
              </a:rPr>
              <a:t> </a:t>
            </a:r>
            <a:r>
              <a:rPr lang="es-MX" sz="1600" b="1" dirty="0" smtClean="0">
                <a:solidFill>
                  <a:schemeClr val="tx1"/>
                </a:solidFill>
              </a:rPr>
              <a:t>experimentaron violencia</a:t>
            </a:r>
            <a:r>
              <a:rPr lang="es-MX" sz="1200" dirty="0" smtClean="0"/>
              <a:t>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MX" sz="1600" b="1" dirty="0" smtClean="0">
                <a:solidFill>
                  <a:schemeClr val="accent2"/>
                </a:solidFill>
              </a:rPr>
              <a:t>Mexicano Americanos nacidos en E.U.</a:t>
            </a:r>
            <a:r>
              <a:rPr lang="es-MX" sz="1600" b="1" dirty="0" smtClean="0">
                <a:solidFill>
                  <a:srgbClr val="0070C0"/>
                </a:solidFill>
              </a:rPr>
              <a:t> </a:t>
            </a:r>
            <a:r>
              <a:rPr lang="es-MX" sz="1600" dirty="0" smtClean="0">
                <a:solidFill>
                  <a:schemeClr val="tx1"/>
                </a:solidFill>
              </a:rPr>
              <a:t>tuvieron un mayor riesgo de violencia y </a:t>
            </a:r>
            <a:r>
              <a:rPr lang="es-MX" sz="1600" dirty="0" err="1" smtClean="0">
                <a:solidFill>
                  <a:schemeClr val="tx1"/>
                </a:solidFill>
              </a:rPr>
              <a:t>cictimización</a:t>
            </a:r>
            <a:r>
              <a:rPr lang="es-MX" sz="1600" dirty="0" smtClean="0">
                <a:solidFill>
                  <a:schemeClr val="tx1"/>
                </a:solidFill>
              </a:rPr>
              <a:t> de naturaleza sexual</a:t>
            </a:r>
            <a:r>
              <a:rPr lang="es-MX" sz="1600" dirty="0" smtClean="0">
                <a:solidFill>
                  <a:schemeClr val="accent2"/>
                </a:solidFill>
              </a:rPr>
              <a:t> </a:t>
            </a:r>
            <a:r>
              <a:rPr lang="es-MX" sz="1200" dirty="0" smtClean="0"/>
              <a:t>(abuso sexual, HR = 2.5, 95%CI 1.7-3.7). </a:t>
            </a:r>
            <a:r>
              <a:rPr lang="es-MX" sz="1600" dirty="0" smtClean="0"/>
              <a:t>(</a:t>
            </a:r>
            <a:r>
              <a:rPr lang="es-MX" sz="1600" b="1" dirty="0" smtClean="0">
                <a:solidFill>
                  <a:schemeClr val="accent2"/>
                </a:solidFill>
              </a:rPr>
              <a:t>46.2% </a:t>
            </a:r>
            <a:r>
              <a:rPr lang="es-MX" sz="1600" dirty="0" smtClean="0"/>
              <a:t>experimentaron violencia</a:t>
            </a:r>
            <a:r>
              <a:rPr lang="es-MX" sz="800" dirty="0" smtClean="0"/>
              <a:t>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MX" sz="1600" b="1" dirty="0" smtClean="0">
                <a:solidFill>
                  <a:schemeClr val="accent2"/>
                </a:solidFill>
              </a:rPr>
              <a:t>Migrantes de retorno </a:t>
            </a:r>
            <a:r>
              <a:rPr lang="es-MX" sz="1600" dirty="0" smtClean="0"/>
              <a:t>tuvieron un riesgo mayor de ser secuestrados y mantenidos como rehenes </a:t>
            </a:r>
            <a:r>
              <a:rPr lang="es-MX" sz="1200" dirty="0" smtClean="0"/>
              <a:t>(HR = 2.8, 95%CI 1.1-7.1). </a:t>
            </a:r>
            <a:r>
              <a:rPr lang="es-MX" sz="1600" b="1" dirty="0" smtClean="0">
                <a:solidFill>
                  <a:srgbClr val="0070C0"/>
                </a:solidFill>
              </a:rPr>
              <a:t>(</a:t>
            </a:r>
            <a:r>
              <a:rPr lang="es-MX" sz="1600" b="1" dirty="0" smtClean="0">
                <a:solidFill>
                  <a:schemeClr val="accent2"/>
                </a:solidFill>
              </a:rPr>
              <a:t>51.7%</a:t>
            </a:r>
            <a:r>
              <a:rPr lang="es-MX" sz="1600" b="1" dirty="0" smtClean="0">
                <a:solidFill>
                  <a:srgbClr val="0070C0"/>
                </a:solidFill>
              </a:rPr>
              <a:t> </a:t>
            </a:r>
            <a:r>
              <a:rPr lang="es-MX" sz="1600" dirty="0" smtClean="0"/>
              <a:t>experimentaron violencia)</a:t>
            </a:r>
            <a:endParaRPr lang="es-MX" sz="1400" dirty="0" smtClean="0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772109" y="2739295"/>
            <a:ext cx="5610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altLang="es-MX" sz="1200" i="1" dirty="0">
                <a:solidFill>
                  <a:schemeClr val="tx2"/>
                </a:solidFill>
              </a:rPr>
              <a:t>OR estimados en modelos discretos de sobrevida utilizando edad cuando apareció el trastorno. </a:t>
            </a:r>
            <a:r>
              <a:rPr lang="es-MX" altLang="es-MX" sz="1200" i="1" dirty="0" smtClean="0">
                <a:solidFill>
                  <a:schemeClr val="tx2"/>
                </a:solidFill>
              </a:rPr>
              <a:t>Grupo de referencia = Mexicanos. </a:t>
            </a:r>
            <a:endParaRPr lang="es-MX" altLang="es-MX" sz="1200" i="1" dirty="0">
              <a:solidFill>
                <a:schemeClr val="tx2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485825" y="1114199"/>
            <a:ext cx="7923411" cy="3150095"/>
            <a:chOff x="539552" y="1287463"/>
            <a:chExt cx="7923411" cy="3746500"/>
          </a:xfrm>
        </p:grpSpPr>
        <p:sp>
          <p:nvSpPr>
            <p:cNvPr id="18" name="Line 3"/>
            <p:cNvSpPr>
              <a:spLocks noChangeShapeType="1"/>
            </p:cNvSpPr>
            <p:nvPr/>
          </p:nvSpPr>
          <p:spPr bwMode="auto">
            <a:xfrm>
              <a:off x="1257300" y="1403350"/>
              <a:ext cx="1588" cy="2395538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1200150" y="3798888"/>
              <a:ext cx="57150" cy="1587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1200150" y="3538538"/>
              <a:ext cx="57150" cy="1587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1200150" y="3263900"/>
              <a:ext cx="57150" cy="1588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1200150" y="3005138"/>
              <a:ext cx="57150" cy="1587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1200150" y="2730500"/>
              <a:ext cx="57150" cy="1588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200150" y="2471738"/>
              <a:ext cx="57150" cy="1587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1200150" y="2197100"/>
              <a:ext cx="57150" cy="1588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200150" y="1936750"/>
              <a:ext cx="57150" cy="1588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200150" y="1662113"/>
              <a:ext cx="57150" cy="1587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200150" y="1403350"/>
              <a:ext cx="57150" cy="1588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257300" y="3798888"/>
              <a:ext cx="7204075" cy="1587"/>
            </a:xfrm>
            <a:prstGeom prst="line">
              <a:avLst/>
            </a:prstGeom>
            <a:noFill/>
            <a:ln w="42863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 flipV="1">
              <a:off x="1257300" y="3798888"/>
              <a:ext cx="1588" cy="57150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V="1">
              <a:off x="3654425" y="3798888"/>
              <a:ext cx="1588" cy="57150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6064250" y="3798888"/>
              <a:ext cx="1588" cy="57150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 flipV="1">
              <a:off x="8461375" y="3798888"/>
              <a:ext cx="1588" cy="57150"/>
            </a:xfrm>
            <a:prstGeom prst="line">
              <a:avLst/>
            </a:prstGeom>
            <a:noFill/>
            <a:ln w="42863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4" name="Freeform 19"/>
            <p:cNvSpPr>
              <a:spLocks/>
            </p:cNvSpPr>
            <p:nvPr/>
          </p:nvSpPr>
          <p:spPr bwMode="auto">
            <a:xfrm>
              <a:off x="2455863" y="1590675"/>
              <a:ext cx="4806950" cy="115411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167" y="0"/>
                </a:cxn>
                <a:cxn ang="0">
                  <a:pos x="333" y="62"/>
                </a:cxn>
              </a:cxnLst>
              <a:rect l="0" t="0" r="r" b="b"/>
              <a:pathLst>
                <a:path w="333" h="80">
                  <a:moveTo>
                    <a:pt x="0" y="80"/>
                  </a:moveTo>
                  <a:lnTo>
                    <a:pt x="167" y="0"/>
                  </a:lnTo>
                  <a:lnTo>
                    <a:pt x="333" y="62"/>
                  </a:lnTo>
                </a:path>
              </a:pathLst>
            </a:custGeom>
            <a:noFill/>
            <a:ln w="142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5" name="Freeform 20"/>
            <p:cNvSpPr>
              <a:spLocks/>
            </p:cNvSpPr>
            <p:nvPr/>
          </p:nvSpPr>
          <p:spPr bwMode="auto">
            <a:xfrm>
              <a:off x="2455863" y="1851025"/>
              <a:ext cx="4806950" cy="749300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167" y="0"/>
                </a:cxn>
                <a:cxn ang="0">
                  <a:pos x="333" y="24"/>
                </a:cxn>
              </a:cxnLst>
              <a:rect l="0" t="0" r="r" b="b"/>
              <a:pathLst>
                <a:path w="333" h="52">
                  <a:moveTo>
                    <a:pt x="0" y="52"/>
                  </a:moveTo>
                  <a:lnTo>
                    <a:pt x="167" y="0"/>
                  </a:lnTo>
                  <a:lnTo>
                    <a:pt x="333" y="24"/>
                  </a:lnTo>
                </a:path>
              </a:pathLst>
            </a:custGeom>
            <a:noFill/>
            <a:ln w="14288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6" name="Freeform 21"/>
            <p:cNvSpPr>
              <a:spLocks/>
            </p:cNvSpPr>
            <p:nvPr/>
          </p:nvSpPr>
          <p:spPr bwMode="auto">
            <a:xfrm>
              <a:off x="2455863" y="1706563"/>
              <a:ext cx="4806950" cy="1716087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67" y="0"/>
                </a:cxn>
                <a:cxn ang="0">
                  <a:pos x="333" y="38"/>
                </a:cxn>
              </a:cxnLst>
              <a:rect l="0" t="0" r="r" b="b"/>
              <a:pathLst>
                <a:path w="333" h="119">
                  <a:moveTo>
                    <a:pt x="0" y="119"/>
                  </a:moveTo>
                  <a:lnTo>
                    <a:pt x="167" y="0"/>
                  </a:lnTo>
                  <a:lnTo>
                    <a:pt x="333" y="38"/>
                  </a:lnTo>
                </a:path>
              </a:pathLst>
            </a:custGeom>
            <a:noFill/>
            <a:ln w="14288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7" name="Freeform 22"/>
            <p:cNvSpPr>
              <a:spLocks/>
            </p:cNvSpPr>
            <p:nvPr/>
          </p:nvSpPr>
          <p:spPr bwMode="auto">
            <a:xfrm>
              <a:off x="2455863" y="2066925"/>
              <a:ext cx="4806950" cy="1443038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167" y="0"/>
                </a:cxn>
                <a:cxn ang="0">
                  <a:pos x="333" y="1"/>
                </a:cxn>
              </a:cxnLst>
              <a:rect l="0" t="0" r="r" b="b"/>
              <a:pathLst>
                <a:path w="333" h="100">
                  <a:moveTo>
                    <a:pt x="0" y="100"/>
                  </a:moveTo>
                  <a:lnTo>
                    <a:pt x="167" y="0"/>
                  </a:lnTo>
                  <a:lnTo>
                    <a:pt x="333" y="1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8" name="Freeform 23"/>
            <p:cNvSpPr>
              <a:spLocks/>
            </p:cNvSpPr>
            <p:nvPr/>
          </p:nvSpPr>
          <p:spPr bwMode="auto">
            <a:xfrm>
              <a:off x="2455863" y="2268538"/>
              <a:ext cx="4806950" cy="1054100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167" y="0"/>
                </a:cxn>
                <a:cxn ang="0">
                  <a:pos x="333" y="38"/>
                </a:cxn>
              </a:cxnLst>
              <a:rect l="0" t="0" r="r" b="b"/>
              <a:pathLst>
                <a:path w="333" h="73">
                  <a:moveTo>
                    <a:pt x="0" y="73"/>
                  </a:moveTo>
                  <a:lnTo>
                    <a:pt x="167" y="0"/>
                  </a:lnTo>
                  <a:lnTo>
                    <a:pt x="333" y="38"/>
                  </a:lnTo>
                </a:path>
              </a:pathLst>
            </a:custGeom>
            <a:noFill/>
            <a:ln w="14288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39" name="Freeform 24"/>
            <p:cNvSpPr>
              <a:spLocks/>
            </p:cNvSpPr>
            <p:nvPr/>
          </p:nvSpPr>
          <p:spPr bwMode="auto">
            <a:xfrm>
              <a:off x="2413000" y="2701925"/>
              <a:ext cx="85725" cy="8731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4" y="27"/>
                </a:cxn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</a:cxnLst>
              <a:rect l="0" t="0" r="r" b="b"/>
              <a:pathLst>
                <a:path w="54" h="55">
                  <a:moveTo>
                    <a:pt x="27" y="0"/>
                  </a:moveTo>
                  <a:lnTo>
                    <a:pt x="54" y="27"/>
                  </a:lnTo>
                  <a:lnTo>
                    <a:pt x="27" y="55"/>
                  </a:lnTo>
                  <a:lnTo>
                    <a:pt x="0" y="2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80"/>
            </a:solidFill>
            <a:ln w="142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0" name="Freeform 25"/>
            <p:cNvSpPr>
              <a:spLocks/>
            </p:cNvSpPr>
            <p:nvPr/>
          </p:nvSpPr>
          <p:spPr bwMode="auto">
            <a:xfrm>
              <a:off x="4822825" y="1547813"/>
              <a:ext cx="87313" cy="8572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5" y="27"/>
                </a:cxn>
                <a:cxn ang="0">
                  <a:pos x="27" y="54"/>
                </a:cxn>
                <a:cxn ang="0">
                  <a:pos x="0" y="27"/>
                </a:cxn>
                <a:cxn ang="0">
                  <a:pos x="27" y="0"/>
                </a:cxn>
              </a:cxnLst>
              <a:rect l="0" t="0" r="r" b="b"/>
              <a:pathLst>
                <a:path w="55" h="54">
                  <a:moveTo>
                    <a:pt x="27" y="0"/>
                  </a:moveTo>
                  <a:lnTo>
                    <a:pt x="55" y="27"/>
                  </a:lnTo>
                  <a:lnTo>
                    <a:pt x="27" y="54"/>
                  </a:lnTo>
                  <a:lnTo>
                    <a:pt x="0" y="2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80"/>
            </a:solidFill>
            <a:ln w="142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1" name="Freeform 26"/>
            <p:cNvSpPr>
              <a:spLocks/>
            </p:cNvSpPr>
            <p:nvPr/>
          </p:nvSpPr>
          <p:spPr bwMode="auto">
            <a:xfrm>
              <a:off x="7219950" y="2441575"/>
              <a:ext cx="85725" cy="8731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4" y="28"/>
                </a:cxn>
                <a:cxn ang="0">
                  <a:pos x="27" y="55"/>
                </a:cxn>
                <a:cxn ang="0">
                  <a:pos x="0" y="28"/>
                </a:cxn>
                <a:cxn ang="0">
                  <a:pos x="27" y="0"/>
                </a:cxn>
              </a:cxnLst>
              <a:rect l="0" t="0" r="r" b="b"/>
              <a:pathLst>
                <a:path w="54" h="55">
                  <a:moveTo>
                    <a:pt x="27" y="0"/>
                  </a:moveTo>
                  <a:lnTo>
                    <a:pt x="54" y="28"/>
                  </a:lnTo>
                  <a:lnTo>
                    <a:pt x="27" y="55"/>
                  </a:lnTo>
                  <a:lnTo>
                    <a:pt x="0" y="2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80"/>
            </a:solidFill>
            <a:ln w="142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2" name="Rectangle 27"/>
            <p:cNvSpPr>
              <a:spLocks noChangeArrowheads="1"/>
            </p:cNvSpPr>
            <p:nvPr/>
          </p:nvSpPr>
          <p:spPr bwMode="auto">
            <a:xfrm>
              <a:off x="2413000" y="2557463"/>
              <a:ext cx="71438" cy="73025"/>
            </a:xfrm>
            <a:prstGeom prst="rect">
              <a:avLst/>
            </a:prstGeom>
            <a:solidFill>
              <a:srgbClr val="FF00FF"/>
            </a:solidFill>
            <a:ln w="14288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4822825" y="1806575"/>
              <a:ext cx="73025" cy="73025"/>
            </a:xfrm>
            <a:prstGeom prst="rect">
              <a:avLst/>
            </a:prstGeom>
            <a:solidFill>
              <a:srgbClr val="FF00FF"/>
            </a:solidFill>
            <a:ln w="14288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4" name="Rectangle 29"/>
            <p:cNvSpPr>
              <a:spLocks noChangeArrowheads="1"/>
            </p:cNvSpPr>
            <p:nvPr/>
          </p:nvSpPr>
          <p:spPr bwMode="auto">
            <a:xfrm>
              <a:off x="7219950" y="2154238"/>
              <a:ext cx="71438" cy="71437"/>
            </a:xfrm>
            <a:prstGeom prst="rect">
              <a:avLst/>
            </a:prstGeom>
            <a:solidFill>
              <a:srgbClr val="FF00FF"/>
            </a:solidFill>
            <a:ln w="14288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2413000" y="3379788"/>
              <a:ext cx="85725" cy="87312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4" y="55"/>
                </a:cxn>
                <a:cxn ang="0">
                  <a:pos x="0" y="55"/>
                </a:cxn>
                <a:cxn ang="0">
                  <a:pos x="27" y="0"/>
                </a:cxn>
              </a:cxnLst>
              <a:rect l="0" t="0" r="r" b="b"/>
              <a:pathLst>
                <a:path w="54" h="55">
                  <a:moveTo>
                    <a:pt x="27" y="0"/>
                  </a:moveTo>
                  <a:lnTo>
                    <a:pt x="54" y="55"/>
                  </a:lnTo>
                  <a:lnTo>
                    <a:pt x="0" y="55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00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4822825" y="1662113"/>
              <a:ext cx="87313" cy="87312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5" y="55"/>
                </a:cxn>
                <a:cxn ang="0">
                  <a:pos x="0" y="55"/>
                </a:cxn>
                <a:cxn ang="0">
                  <a:pos x="27" y="0"/>
                </a:cxn>
              </a:cxnLst>
              <a:rect l="0" t="0" r="r" b="b"/>
              <a:pathLst>
                <a:path w="55" h="55">
                  <a:moveTo>
                    <a:pt x="27" y="0"/>
                  </a:moveTo>
                  <a:lnTo>
                    <a:pt x="55" y="55"/>
                  </a:lnTo>
                  <a:lnTo>
                    <a:pt x="0" y="55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chemeClr val="accent2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7219950" y="2211388"/>
              <a:ext cx="85725" cy="8572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4" y="54"/>
                </a:cxn>
                <a:cxn ang="0">
                  <a:pos x="0" y="54"/>
                </a:cxn>
                <a:cxn ang="0">
                  <a:pos x="27" y="0"/>
                </a:cxn>
              </a:cxnLst>
              <a:rect l="0" t="0" r="r" b="b"/>
              <a:pathLst>
                <a:path w="54" h="54">
                  <a:moveTo>
                    <a:pt x="27" y="0"/>
                  </a:moveTo>
                  <a:lnTo>
                    <a:pt x="54" y="54"/>
                  </a:lnTo>
                  <a:lnTo>
                    <a:pt x="0" y="5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00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8" name="Rectangle 33"/>
            <p:cNvSpPr>
              <a:spLocks noChangeArrowheads="1"/>
            </p:cNvSpPr>
            <p:nvPr/>
          </p:nvSpPr>
          <p:spPr bwMode="auto">
            <a:xfrm>
              <a:off x="2397125" y="3452813"/>
              <a:ext cx="130175" cy="128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 flipH="1" flipV="1">
              <a:off x="2413000" y="3467100"/>
              <a:ext cx="42863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0" name="Line 35"/>
            <p:cNvSpPr>
              <a:spLocks noChangeShapeType="1"/>
            </p:cNvSpPr>
            <p:nvPr/>
          </p:nvSpPr>
          <p:spPr bwMode="auto">
            <a:xfrm>
              <a:off x="2455863" y="3509963"/>
              <a:ext cx="42862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1" name="Line 36"/>
            <p:cNvSpPr>
              <a:spLocks noChangeShapeType="1"/>
            </p:cNvSpPr>
            <p:nvPr/>
          </p:nvSpPr>
          <p:spPr bwMode="auto">
            <a:xfrm flipH="1">
              <a:off x="2413000" y="3509963"/>
              <a:ext cx="42863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2" name="Line 37"/>
            <p:cNvSpPr>
              <a:spLocks noChangeShapeType="1"/>
            </p:cNvSpPr>
            <p:nvPr/>
          </p:nvSpPr>
          <p:spPr bwMode="auto">
            <a:xfrm flipV="1">
              <a:off x="2455863" y="3467100"/>
              <a:ext cx="42862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4808538" y="2009775"/>
              <a:ext cx="130175" cy="128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4" name="Line 39"/>
            <p:cNvSpPr>
              <a:spLocks noChangeShapeType="1"/>
            </p:cNvSpPr>
            <p:nvPr/>
          </p:nvSpPr>
          <p:spPr bwMode="auto">
            <a:xfrm flipH="1" flipV="1">
              <a:off x="4822825" y="2024063"/>
              <a:ext cx="42863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5" name="Line 40"/>
            <p:cNvSpPr>
              <a:spLocks noChangeShapeType="1"/>
            </p:cNvSpPr>
            <p:nvPr/>
          </p:nvSpPr>
          <p:spPr bwMode="auto">
            <a:xfrm>
              <a:off x="4865688" y="2066925"/>
              <a:ext cx="44450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6" name="Line 41"/>
            <p:cNvSpPr>
              <a:spLocks noChangeShapeType="1"/>
            </p:cNvSpPr>
            <p:nvPr/>
          </p:nvSpPr>
          <p:spPr bwMode="auto">
            <a:xfrm flipH="1">
              <a:off x="4822825" y="2066925"/>
              <a:ext cx="42863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7" name="Line 42"/>
            <p:cNvSpPr>
              <a:spLocks noChangeShapeType="1"/>
            </p:cNvSpPr>
            <p:nvPr/>
          </p:nvSpPr>
          <p:spPr bwMode="auto">
            <a:xfrm flipV="1">
              <a:off x="4865688" y="2024063"/>
              <a:ext cx="44450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8" name="Rectangle 43"/>
            <p:cNvSpPr>
              <a:spLocks noChangeArrowheads="1"/>
            </p:cNvSpPr>
            <p:nvPr/>
          </p:nvSpPr>
          <p:spPr bwMode="auto">
            <a:xfrm>
              <a:off x="7204075" y="2024063"/>
              <a:ext cx="130175" cy="13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59" name="Line 44"/>
            <p:cNvSpPr>
              <a:spLocks noChangeShapeType="1"/>
            </p:cNvSpPr>
            <p:nvPr/>
          </p:nvSpPr>
          <p:spPr bwMode="auto">
            <a:xfrm flipH="1" flipV="1">
              <a:off x="7219950" y="2038350"/>
              <a:ext cx="42863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0" name="Line 45"/>
            <p:cNvSpPr>
              <a:spLocks noChangeShapeType="1"/>
            </p:cNvSpPr>
            <p:nvPr/>
          </p:nvSpPr>
          <p:spPr bwMode="auto">
            <a:xfrm>
              <a:off x="7262813" y="2081213"/>
              <a:ext cx="42862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1" name="Line 46"/>
            <p:cNvSpPr>
              <a:spLocks noChangeShapeType="1"/>
            </p:cNvSpPr>
            <p:nvPr/>
          </p:nvSpPr>
          <p:spPr bwMode="auto">
            <a:xfrm flipH="1">
              <a:off x="7219950" y="2081213"/>
              <a:ext cx="42863" cy="42862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2" name="Line 47"/>
            <p:cNvSpPr>
              <a:spLocks noChangeShapeType="1"/>
            </p:cNvSpPr>
            <p:nvPr/>
          </p:nvSpPr>
          <p:spPr bwMode="auto">
            <a:xfrm flipV="1">
              <a:off x="7262813" y="2038350"/>
              <a:ext cx="42862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3" name="Rectangle 48"/>
            <p:cNvSpPr>
              <a:spLocks noChangeArrowheads="1"/>
            </p:cNvSpPr>
            <p:nvPr/>
          </p:nvSpPr>
          <p:spPr bwMode="auto">
            <a:xfrm>
              <a:off x="2397125" y="3263900"/>
              <a:ext cx="130175" cy="13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4" name="Line 49"/>
            <p:cNvSpPr>
              <a:spLocks noChangeShapeType="1"/>
            </p:cNvSpPr>
            <p:nvPr/>
          </p:nvSpPr>
          <p:spPr bwMode="auto">
            <a:xfrm flipH="1" flipV="1">
              <a:off x="2413000" y="3279775"/>
              <a:ext cx="42863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5" name="Line 50"/>
            <p:cNvSpPr>
              <a:spLocks noChangeShapeType="1"/>
            </p:cNvSpPr>
            <p:nvPr/>
          </p:nvSpPr>
          <p:spPr bwMode="auto">
            <a:xfrm>
              <a:off x="2455863" y="3322638"/>
              <a:ext cx="42862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6" name="Line 51"/>
            <p:cNvSpPr>
              <a:spLocks noChangeShapeType="1"/>
            </p:cNvSpPr>
            <p:nvPr/>
          </p:nvSpPr>
          <p:spPr bwMode="auto">
            <a:xfrm flipH="1">
              <a:off x="2413000" y="3322638"/>
              <a:ext cx="42863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7" name="Line 52"/>
            <p:cNvSpPr>
              <a:spLocks noChangeShapeType="1"/>
            </p:cNvSpPr>
            <p:nvPr/>
          </p:nvSpPr>
          <p:spPr bwMode="auto">
            <a:xfrm flipV="1">
              <a:off x="2455863" y="3279775"/>
              <a:ext cx="42862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8" name="Line 53"/>
            <p:cNvSpPr>
              <a:spLocks noChangeShapeType="1"/>
            </p:cNvSpPr>
            <p:nvPr/>
          </p:nvSpPr>
          <p:spPr bwMode="auto">
            <a:xfrm flipV="1">
              <a:off x="2455863" y="3279775"/>
              <a:ext cx="1587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69" name="Line 54"/>
            <p:cNvSpPr>
              <a:spLocks noChangeShapeType="1"/>
            </p:cNvSpPr>
            <p:nvPr/>
          </p:nvSpPr>
          <p:spPr bwMode="auto">
            <a:xfrm>
              <a:off x="2455863" y="3322638"/>
              <a:ext cx="1587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0" name="Rectangle 55"/>
            <p:cNvSpPr>
              <a:spLocks noChangeArrowheads="1"/>
            </p:cNvSpPr>
            <p:nvPr/>
          </p:nvSpPr>
          <p:spPr bwMode="auto">
            <a:xfrm>
              <a:off x="4808538" y="2211388"/>
              <a:ext cx="130175" cy="13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1" name="Line 56"/>
            <p:cNvSpPr>
              <a:spLocks noChangeShapeType="1"/>
            </p:cNvSpPr>
            <p:nvPr/>
          </p:nvSpPr>
          <p:spPr bwMode="auto">
            <a:xfrm flipH="1" flipV="1">
              <a:off x="4822825" y="2225675"/>
              <a:ext cx="42863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2" name="Line 57"/>
            <p:cNvSpPr>
              <a:spLocks noChangeShapeType="1"/>
            </p:cNvSpPr>
            <p:nvPr/>
          </p:nvSpPr>
          <p:spPr bwMode="auto">
            <a:xfrm>
              <a:off x="4865688" y="2268538"/>
              <a:ext cx="44450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3" name="Line 58"/>
            <p:cNvSpPr>
              <a:spLocks noChangeShapeType="1"/>
            </p:cNvSpPr>
            <p:nvPr/>
          </p:nvSpPr>
          <p:spPr bwMode="auto">
            <a:xfrm flipH="1">
              <a:off x="4822825" y="2268538"/>
              <a:ext cx="42863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4" name="Line 59"/>
            <p:cNvSpPr>
              <a:spLocks noChangeShapeType="1"/>
            </p:cNvSpPr>
            <p:nvPr/>
          </p:nvSpPr>
          <p:spPr bwMode="auto">
            <a:xfrm flipV="1">
              <a:off x="4865688" y="2225675"/>
              <a:ext cx="44450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5" name="Line 60"/>
            <p:cNvSpPr>
              <a:spLocks noChangeShapeType="1"/>
            </p:cNvSpPr>
            <p:nvPr/>
          </p:nvSpPr>
          <p:spPr bwMode="auto">
            <a:xfrm flipV="1">
              <a:off x="4865688" y="2225675"/>
              <a:ext cx="1587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6" name="Line 61"/>
            <p:cNvSpPr>
              <a:spLocks noChangeShapeType="1"/>
            </p:cNvSpPr>
            <p:nvPr/>
          </p:nvSpPr>
          <p:spPr bwMode="auto">
            <a:xfrm>
              <a:off x="4865688" y="2268538"/>
              <a:ext cx="1587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7" name="Rectangle 62"/>
            <p:cNvSpPr>
              <a:spLocks noChangeArrowheads="1"/>
            </p:cNvSpPr>
            <p:nvPr/>
          </p:nvSpPr>
          <p:spPr bwMode="auto">
            <a:xfrm>
              <a:off x="7204075" y="2759075"/>
              <a:ext cx="130175" cy="13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8" name="Line 63"/>
            <p:cNvSpPr>
              <a:spLocks noChangeShapeType="1"/>
            </p:cNvSpPr>
            <p:nvPr/>
          </p:nvSpPr>
          <p:spPr bwMode="auto">
            <a:xfrm flipH="1" flipV="1">
              <a:off x="7219950" y="2773363"/>
              <a:ext cx="42863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79" name="Line 64"/>
            <p:cNvSpPr>
              <a:spLocks noChangeShapeType="1"/>
            </p:cNvSpPr>
            <p:nvPr/>
          </p:nvSpPr>
          <p:spPr bwMode="auto">
            <a:xfrm>
              <a:off x="7262813" y="2817813"/>
              <a:ext cx="42862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0" name="Line 65"/>
            <p:cNvSpPr>
              <a:spLocks noChangeShapeType="1"/>
            </p:cNvSpPr>
            <p:nvPr/>
          </p:nvSpPr>
          <p:spPr bwMode="auto">
            <a:xfrm flipH="1">
              <a:off x="7219950" y="2817813"/>
              <a:ext cx="42863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1" name="Line 66"/>
            <p:cNvSpPr>
              <a:spLocks noChangeShapeType="1"/>
            </p:cNvSpPr>
            <p:nvPr/>
          </p:nvSpPr>
          <p:spPr bwMode="auto">
            <a:xfrm flipV="1">
              <a:off x="7262813" y="2773363"/>
              <a:ext cx="42862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2" name="Line 67"/>
            <p:cNvSpPr>
              <a:spLocks noChangeShapeType="1"/>
            </p:cNvSpPr>
            <p:nvPr/>
          </p:nvSpPr>
          <p:spPr bwMode="auto">
            <a:xfrm flipV="1">
              <a:off x="7262813" y="2773363"/>
              <a:ext cx="1587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3" name="Line 68"/>
            <p:cNvSpPr>
              <a:spLocks noChangeShapeType="1"/>
            </p:cNvSpPr>
            <p:nvPr/>
          </p:nvSpPr>
          <p:spPr bwMode="auto">
            <a:xfrm>
              <a:off x="7262813" y="2817813"/>
              <a:ext cx="1587" cy="42862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4" name="Rectangle 70"/>
            <p:cNvSpPr>
              <a:spLocks noChangeArrowheads="1"/>
            </p:cNvSpPr>
            <p:nvPr/>
          </p:nvSpPr>
          <p:spPr bwMode="auto">
            <a:xfrm>
              <a:off x="868363" y="3683000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0.0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85" name="Rectangle 71"/>
            <p:cNvSpPr>
              <a:spLocks noChangeArrowheads="1"/>
            </p:cNvSpPr>
            <p:nvPr/>
          </p:nvSpPr>
          <p:spPr bwMode="auto">
            <a:xfrm>
              <a:off x="868363" y="3422650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0.5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86" name="Rectangle 72"/>
            <p:cNvSpPr>
              <a:spLocks noChangeArrowheads="1"/>
            </p:cNvSpPr>
            <p:nvPr/>
          </p:nvSpPr>
          <p:spPr bwMode="auto">
            <a:xfrm>
              <a:off x="868363" y="3149600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1.0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87" name="Rectangle 73"/>
            <p:cNvSpPr>
              <a:spLocks noChangeArrowheads="1"/>
            </p:cNvSpPr>
            <p:nvPr/>
          </p:nvSpPr>
          <p:spPr bwMode="auto">
            <a:xfrm>
              <a:off x="868363" y="2889250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 dirty="0">
                  <a:cs typeface="+mn-cs"/>
                </a:rPr>
                <a:t>1.5</a:t>
              </a:r>
              <a:endParaRPr lang="es-MX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88" name="Rectangle 74"/>
            <p:cNvSpPr>
              <a:spLocks noChangeArrowheads="1"/>
            </p:cNvSpPr>
            <p:nvPr/>
          </p:nvSpPr>
          <p:spPr bwMode="auto">
            <a:xfrm>
              <a:off x="868363" y="2614613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2.0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89" name="Rectangle 75"/>
            <p:cNvSpPr>
              <a:spLocks noChangeArrowheads="1"/>
            </p:cNvSpPr>
            <p:nvPr/>
          </p:nvSpPr>
          <p:spPr bwMode="auto">
            <a:xfrm>
              <a:off x="868363" y="2355850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2.5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0" name="Rectangle 76"/>
            <p:cNvSpPr>
              <a:spLocks noChangeArrowheads="1"/>
            </p:cNvSpPr>
            <p:nvPr/>
          </p:nvSpPr>
          <p:spPr bwMode="auto">
            <a:xfrm>
              <a:off x="868363" y="2081213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3.0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1" name="Rectangle 77"/>
            <p:cNvSpPr>
              <a:spLocks noChangeArrowheads="1"/>
            </p:cNvSpPr>
            <p:nvPr/>
          </p:nvSpPr>
          <p:spPr bwMode="auto">
            <a:xfrm>
              <a:off x="868363" y="1820863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3.5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2" name="Rectangle 78"/>
            <p:cNvSpPr>
              <a:spLocks noChangeArrowheads="1"/>
            </p:cNvSpPr>
            <p:nvPr/>
          </p:nvSpPr>
          <p:spPr bwMode="auto">
            <a:xfrm>
              <a:off x="868363" y="1547813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4.0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3" name="Rectangle 79"/>
            <p:cNvSpPr>
              <a:spLocks noChangeArrowheads="1"/>
            </p:cNvSpPr>
            <p:nvPr/>
          </p:nvSpPr>
          <p:spPr bwMode="auto">
            <a:xfrm>
              <a:off x="868363" y="1287463"/>
              <a:ext cx="2276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 dirty="0">
                  <a:cs typeface="+mn-cs"/>
                </a:rPr>
                <a:t>4.5</a:t>
              </a:r>
              <a:endParaRPr lang="es-MX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4" name="Rectangle 80"/>
            <p:cNvSpPr>
              <a:spLocks noChangeArrowheads="1"/>
            </p:cNvSpPr>
            <p:nvPr/>
          </p:nvSpPr>
          <p:spPr bwMode="auto">
            <a:xfrm>
              <a:off x="2008188" y="3957638"/>
              <a:ext cx="8663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 dirty="0">
                  <a:cs typeface="+mn-cs"/>
                </a:rPr>
                <a:t>Inmigrantes</a:t>
              </a:r>
              <a:endParaRPr lang="es-MX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5" name="Rectangle 81"/>
            <p:cNvSpPr>
              <a:spLocks noChangeArrowheads="1"/>
            </p:cNvSpPr>
            <p:nvPr/>
          </p:nvSpPr>
          <p:spPr bwMode="auto">
            <a:xfrm>
              <a:off x="4635500" y="3957638"/>
              <a:ext cx="42960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Gen 2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6" name="Rectangle 82"/>
            <p:cNvSpPr>
              <a:spLocks noChangeArrowheads="1"/>
            </p:cNvSpPr>
            <p:nvPr/>
          </p:nvSpPr>
          <p:spPr bwMode="auto">
            <a:xfrm>
              <a:off x="6973888" y="3957638"/>
              <a:ext cx="51937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Gen 3+</a:t>
              </a:r>
              <a:endParaRPr lang="es-MX" sz="1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7" name="Rectangle 83"/>
            <p:cNvSpPr>
              <a:spLocks noChangeArrowheads="1"/>
            </p:cNvSpPr>
            <p:nvPr/>
          </p:nvSpPr>
          <p:spPr bwMode="auto">
            <a:xfrm rot="16200000">
              <a:off x="235496" y="2459266"/>
              <a:ext cx="87203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 b="1" dirty="0">
                  <a:cs typeface="+mn-cs"/>
                </a:rPr>
                <a:t>OR (95% CI)</a:t>
              </a:r>
              <a:endParaRPr lang="es-MX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98" name="Line 84"/>
            <p:cNvSpPr>
              <a:spLocks noChangeShapeType="1"/>
            </p:cNvSpPr>
            <p:nvPr/>
          </p:nvSpPr>
          <p:spPr bwMode="auto">
            <a:xfrm>
              <a:off x="539552" y="4408983"/>
              <a:ext cx="388937" cy="1588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99" name="Freeform 85"/>
            <p:cNvSpPr>
              <a:spLocks/>
            </p:cNvSpPr>
            <p:nvPr/>
          </p:nvSpPr>
          <p:spPr bwMode="auto">
            <a:xfrm>
              <a:off x="684014" y="4364533"/>
              <a:ext cx="85725" cy="87313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54" y="28"/>
                </a:cxn>
                <a:cxn ang="0">
                  <a:pos x="27" y="55"/>
                </a:cxn>
                <a:cxn ang="0">
                  <a:pos x="0" y="28"/>
                </a:cxn>
                <a:cxn ang="0">
                  <a:pos x="27" y="0"/>
                </a:cxn>
              </a:cxnLst>
              <a:rect l="0" t="0" r="r" b="b"/>
              <a:pathLst>
                <a:path w="54" h="55">
                  <a:moveTo>
                    <a:pt x="27" y="0"/>
                  </a:moveTo>
                  <a:lnTo>
                    <a:pt x="54" y="28"/>
                  </a:lnTo>
                  <a:lnTo>
                    <a:pt x="27" y="55"/>
                  </a:lnTo>
                  <a:lnTo>
                    <a:pt x="0" y="2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80"/>
            </a:solidFill>
            <a:ln w="142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0" name="Rectangle 86"/>
            <p:cNvSpPr>
              <a:spLocks noChangeArrowheads="1"/>
            </p:cNvSpPr>
            <p:nvPr/>
          </p:nvSpPr>
          <p:spPr bwMode="auto">
            <a:xfrm>
              <a:off x="972939" y="4293096"/>
              <a:ext cx="4730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 dirty="0">
                  <a:cs typeface="+mn-cs"/>
                </a:rPr>
                <a:t>Afecto</a:t>
              </a:r>
              <a:endParaRPr lang="es-MX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101" name="Line 87"/>
            <p:cNvSpPr>
              <a:spLocks noChangeShapeType="1"/>
            </p:cNvSpPr>
            <p:nvPr/>
          </p:nvSpPr>
          <p:spPr bwMode="auto">
            <a:xfrm>
              <a:off x="1614321" y="4408983"/>
              <a:ext cx="390525" cy="1588"/>
            </a:xfrm>
            <a:prstGeom prst="line">
              <a:avLst/>
            </a:prstGeom>
            <a:noFill/>
            <a:ln w="14288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2" name="Rectangle 88"/>
            <p:cNvSpPr>
              <a:spLocks noChangeArrowheads="1"/>
            </p:cNvSpPr>
            <p:nvPr/>
          </p:nvSpPr>
          <p:spPr bwMode="auto">
            <a:xfrm>
              <a:off x="1806408" y="4364533"/>
              <a:ext cx="71438" cy="73025"/>
            </a:xfrm>
            <a:prstGeom prst="rect">
              <a:avLst/>
            </a:prstGeom>
            <a:solidFill>
              <a:srgbClr val="FF00FF"/>
            </a:solidFill>
            <a:ln w="14288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3" name="Rectangle 89"/>
            <p:cNvSpPr>
              <a:spLocks noChangeArrowheads="1"/>
            </p:cNvSpPr>
            <p:nvPr/>
          </p:nvSpPr>
          <p:spPr bwMode="auto">
            <a:xfrm>
              <a:off x="2095333" y="4293096"/>
              <a:ext cx="67646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400">
                  <a:cs typeface="+mn-cs"/>
                </a:rPr>
                <a:t>Ansiedad</a:t>
              </a:r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104" name="Line 90"/>
            <p:cNvSpPr>
              <a:spLocks noChangeShapeType="1"/>
            </p:cNvSpPr>
            <p:nvPr/>
          </p:nvSpPr>
          <p:spPr bwMode="auto">
            <a:xfrm>
              <a:off x="2843808" y="4440341"/>
              <a:ext cx="388937" cy="1588"/>
            </a:xfrm>
            <a:prstGeom prst="line">
              <a:avLst/>
            </a:prstGeom>
            <a:noFill/>
            <a:ln w="14288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5" name="Rectangle 92"/>
            <p:cNvSpPr>
              <a:spLocks noChangeArrowheads="1"/>
            </p:cNvSpPr>
            <p:nvPr/>
          </p:nvSpPr>
          <p:spPr bwMode="auto">
            <a:xfrm>
              <a:off x="3356570" y="4324454"/>
              <a:ext cx="125957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200">
                  <a:cs typeface="+mn-cs"/>
                </a:rPr>
                <a:t>Abuso de sustancias</a:t>
              </a:r>
              <a:endParaRPr lang="es-MX" sz="16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106" name="Line 93"/>
            <p:cNvSpPr>
              <a:spLocks noChangeShapeType="1"/>
            </p:cNvSpPr>
            <p:nvPr/>
          </p:nvSpPr>
          <p:spPr bwMode="auto">
            <a:xfrm>
              <a:off x="4813745" y="4421683"/>
              <a:ext cx="390525" cy="1588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7" name="Line 94"/>
            <p:cNvSpPr>
              <a:spLocks noChangeShapeType="1"/>
            </p:cNvSpPr>
            <p:nvPr/>
          </p:nvSpPr>
          <p:spPr bwMode="auto">
            <a:xfrm flipH="1" flipV="1">
              <a:off x="4958207" y="4347071"/>
              <a:ext cx="42863" cy="44450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8" name="Line 95"/>
            <p:cNvSpPr>
              <a:spLocks noChangeShapeType="1"/>
            </p:cNvSpPr>
            <p:nvPr/>
          </p:nvSpPr>
          <p:spPr bwMode="auto">
            <a:xfrm>
              <a:off x="4916488" y="4549775"/>
              <a:ext cx="44450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09" name="Line 96"/>
            <p:cNvSpPr>
              <a:spLocks noChangeShapeType="1"/>
            </p:cNvSpPr>
            <p:nvPr/>
          </p:nvSpPr>
          <p:spPr bwMode="auto">
            <a:xfrm flipH="1">
              <a:off x="4873625" y="4322241"/>
              <a:ext cx="42863" cy="42863"/>
            </a:xfrm>
            <a:prstGeom prst="line">
              <a:avLst/>
            </a:pr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0" name="Rectangle 97"/>
            <p:cNvSpPr>
              <a:spLocks noChangeArrowheads="1"/>
            </p:cNvSpPr>
            <p:nvPr/>
          </p:nvSpPr>
          <p:spPr bwMode="auto">
            <a:xfrm>
              <a:off x="5402707" y="4293096"/>
              <a:ext cx="118551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200">
                  <a:cs typeface="+mn-cs"/>
                </a:rPr>
                <a:t>Control de impulso</a:t>
              </a:r>
              <a:endParaRPr lang="es-MX" sz="16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  <p:sp>
          <p:nvSpPr>
            <p:cNvPr id="111" name="Line 98"/>
            <p:cNvSpPr>
              <a:spLocks noChangeShapeType="1"/>
            </p:cNvSpPr>
            <p:nvPr/>
          </p:nvSpPr>
          <p:spPr bwMode="auto">
            <a:xfrm>
              <a:off x="6813789" y="4423271"/>
              <a:ext cx="388937" cy="1588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2" name="Rectangle 99"/>
            <p:cNvSpPr>
              <a:spLocks noChangeArrowheads="1"/>
            </p:cNvSpPr>
            <p:nvPr/>
          </p:nvSpPr>
          <p:spPr bwMode="auto">
            <a:xfrm>
              <a:off x="5092700" y="4903788"/>
              <a:ext cx="130175" cy="13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3" name="Line 100"/>
            <p:cNvSpPr>
              <a:spLocks noChangeShapeType="1"/>
            </p:cNvSpPr>
            <p:nvPr/>
          </p:nvSpPr>
          <p:spPr bwMode="auto">
            <a:xfrm flipH="1" flipV="1">
              <a:off x="6664325" y="4505325"/>
              <a:ext cx="42863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4" name="Line 101"/>
            <p:cNvSpPr>
              <a:spLocks noChangeShapeType="1"/>
            </p:cNvSpPr>
            <p:nvPr/>
          </p:nvSpPr>
          <p:spPr bwMode="auto">
            <a:xfrm>
              <a:off x="6707188" y="4946650"/>
              <a:ext cx="42862" cy="42863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5" name="Line 103"/>
            <p:cNvSpPr>
              <a:spLocks noChangeShapeType="1"/>
            </p:cNvSpPr>
            <p:nvPr/>
          </p:nvSpPr>
          <p:spPr bwMode="auto">
            <a:xfrm flipV="1">
              <a:off x="5151438" y="4965700"/>
              <a:ext cx="42862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6" name="Line 104"/>
            <p:cNvSpPr>
              <a:spLocks noChangeShapeType="1"/>
            </p:cNvSpPr>
            <p:nvPr/>
          </p:nvSpPr>
          <p:spPr bwMode="auto">
            <a:xfrm flipV="1">
              <a:off x="6707188" y="4505325"/>
              <a:ext cx="1587" cy="44450"/>
            </a:xfrm>
            <a:prstGeom prst="line">
              <a:avLst/>
            </a:prstGeom>
            <a:noFill/>
            <a:ln w="14288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17" name="Rectangle 105"/>
            <p:cNvSpPr>
              <a:spLocks noChangeArrowheads="1"/>
            </p:cNvSpPr>
            <p:nvPr/>
          </p:nvSpPr>
          <p:spPr bwMode="auto">
            <a:xfrm>
              <a:off x="7296389" y="4293096"/>
              <a:ext cx="80400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s-MX" sz="1200">
                  <a:cs typeface="+mn-cs"/>
                </a:rPr>
                <a:t>Cualquier DX</a:t>
              </a:r>
              <a:endParaRPr lang="es-MX" sz="16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endParaRPr>
            </a:p>
          </p:txBody>
        </p:sp>
      </p:grpSp>
      <p:cxnSp>
        <p:nvCxnSpPr>
          <p:cNvPr id="121" name="120 Conector recto"/>
          <p:cNvCxnSpPr/>
          <p:nvPr/>
        </p:nvCxnSpPr>
        <p:spPr>
          <a:xfrm>
            <a:off x="295400" y="3573016"/>
            <a:ext cx="8525072" cy="0"/>
          </a:xfrm>
          <a:prstGeom prst="line">
            <a:avLst/>
          </a:prstGeom>
          <a:ln w="38100">
            <a:solidFill>
              <a:srgbClr val="C050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/>
        </p:nvSpPr>
        <p:spPr>
          <a:xfrm>
            <a:off x="46348" y="5827910"/>
            <a:ext cx="9144000" cy="358775"/>
          </a:xfrm>
          <a:prstGeom prst="rect">
            <a:avLst/>
          </a:prstGeom>
          <a:solidFill>
            <a:schemeClr val="accent2"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GB" altLang="es-MX" sz="2000" b="1">
              <a:solidFill>
                <a:schemeClr val="bg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80712" y="352296"/>
            <a:ext cx="5688632" cy="1143000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Deportación y Ansiedad en niños</a:t>
            </a:r>
            <a:endParaRPr lang="es-MX" sz="3200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88182"/>
              </p:ext>
            </p:extLst>
          </p:nvPr>
        </p:nvGraphicFramePr>
        <p:xfrm>
          <a:off x="457200" y="1793256"/>
          <a:ext cx="8229600" cy="4332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89856" y="5827910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</a:rPr>
              <a:t>TOTAL                   25.7                                     </a:t>
            </a:r>
            <a:r>
              <a:rPr lang="es-MX" sz="1600" b="1" dirty="0" smtClean="0">
                <a:solidFill>
                  <a:schemeClr val="bg1"/>
                </a:solidFill>
              </a:rPr>
              <a:t>                      29.6                                                </a:t>
            </a:r>
            <a:r>
              <a:rPr lang="es-MX" sz="1600" b="1" dirty="0">
                <a:solidFill>
                  <a:schemeClr val="bg1"/>
                </a:solidFill>
              </a:rPr>
              <a:t>25.2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092280" y="313209"/>
            <a:ext cx="1706562" cy="1296988"/>
            <a:chOff x="322" y="419"/>
            <a:chExt cx="1075" cy="817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80" y="808"/>
              <a:ext cx="521" cy="428"/>
            </a:xfrm>
            <a:custGeom>
              <a:avLst/>
              <a:gdLst/>
              <a:ahLst/>
              <a:cxnLst>
                <a:cxn ang="0">
                  <a:pos x="54" y="43"/>
                </a:cxn>
                <a:cxn ang="0">
                  <a:pos x="52" y="48"/>
                </a:cxn>
                <a:cxn ang="0">
                  <a:pos x="49" y="51"/>
                </a:cxn>
                <a:cxn ang="0">
                  <a:pos x="40" y="49"/>
                </a:cxn>
                <a:cxn ang="0">
                  <a:pos x="34" y="46"/>
                </a:cxn>
                <a:cxn ang="0">
                  <a:pos x="31" y="46"/>
                </a:cxn>
                <a:cxn ang="0">
                  <a:pos x="27" y="42"/>
                </a:cxn>
                <a:cxn ang="0">
                  <a:pos x="21" y="39"/>
                </a:cxn>
                <a:cxn ang="0">
                  <a:pos x="20" y="32"/>
                </a:cxn>
                <a:cxn ang="0">
                  <a:pos x="13" y="20"/>
                </a:cxn>
                <a:cxn ang="0">
                  <a:pos x="13" y="19"/>
                </a:cxn>
                <a:cxn ang="0">
                  <a:pos x="8" y="11"/>
                </a:cxn>
                <a:cxn ang="0">
                  <a:pos x="4" y="3"/>
                </a:cxn>
                <a:cxn ang="0">
                  <a:pos x="6" y="15"/>
                </a:cxn>
                <a:cxn ang="0">
                  <a:pos x="9" y="23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6" y="20"/>
                </a:cxn>
                <a:cxn ang="0">
                  <a:pos x="3" y="12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17" y="4"/>
                </a:cxn>
                <a:cxn ang="0">
                  <a:pos x="28" y="6"/>
                </a:cxn>
                <a:cxn ang="0">
                  <a:pos x="31" y="11"/>
                </a:cxn>
                <a:cxn ang="0">
                  <a:pos x="32" y="11"/>
                </a:cxn>
                <a:cxn ang="0">
                  <a:pos x="39" y="17"/>
                </a:cxn>
                <a:cxn ang="0">
                  <a:pos x="42" y="19"/>
                </a:cxn>
                <a:cxn ang="0">
                  <a:pos x="42" y="19"/>
                </a:cxn>
                <a:cxn ang="0">
                  <a:pos x="40" y="30"/>
                </a:cxn>
                <a:cxn ang="0">
                  <a:pos x="46" y="42"/>
                </a:cxn>
                <a:cxn ang="0">
                  <a:pos x="54" y="40"/>
                </a:cxn>
                <a:cxn ang="0">
                  <a:pos x="64" y="32"/>
                </a:cxn>
                <a:cxn ang="0">
                  <a:pos x="66" y="34"/>
                </a:cxn>
                <a:cxn ang="0">
                  <a:pos x="62" y="42"/>
                </a:cxn>
                <a:cxn ang="0">
                  <a:pos x="57" y="42"/>
                </a:cxn>
                <a:cxn ang="0">
                  <a:pos x="57" y="42"/>
                </a:cxn>
              </a:cxnLst>
              <a:rect l="0" t="0" r="r" b="b"/>
              <a:pathLst>
                <a:path w="66" h="52">
                  <a:moveTo>
                    <a:pt x="57" y="42"/>
                  </a:moveTo>
                  <a:cubicBezTo>
                    <a:pt x="57" y="42"/>
                    <a:pt x="54" y="43"/>
                    <a:pt x="54" y="43"/>
                  </a:cubicBezTo>
                  <a:cubicBezTo>
                    <a:pt x="54" y="45"/>
                    <a:pt x="55" y="45"/>
                    <a:pt x="56" y="46"/>
                  </a:cubicBezTo>
                  <a:cubicBezTo>
                    <a:pt x="56" y="48"/>
                    <a:pt x="52" y="46"/>
                    <a:pt x="52" y="48"/>
                  </a:cubicBezTo>
                  <a:cubicBezTo>
                    <a:pt x="51" y="49"/>
                    <a:pt x="51" y="50"/>
                    <a:pt x="51" y="52"/>
                  </a:cubicBezTo>
                  <a:cubicBezTo>
                    <a:pt x="50" y="52"/>
                    <a:pt x="49" y="51"/>
                    <a:pt x="49" y="51"/>
                  </a:cubicBezTo>
                  <a:cubicBezTo>
                    <a:pt x="48" y="49"/>
                    <a:pt x="47" y="47"/>
                    <a:pt x="45" y="47"/>
                  </a:cubicBezTo>
                  <a:cubicBezTo>
                    <a:pt x="43" y="47"/>
                    <a:pt x="42" y="49"/>
                    <a:pt x="40" y="49"/>
                  </a:cubicBezTo>
                  <a:cubicBezTo>
                    <a:pt x="38" y="49"/>
                    <a:pt x="34" y="46"/>
                    <a:pt x="34" y="46"/>
                  </a:cubicBezTo>
                  <a:lnTo>
                    <a:pt x="34" y="46"/>
                  </a:lnTo>
                  <a:lnTo>
                    <a:pt x="31" y="46"/>
                  </a:lnTo>
                  <a:lnTo>
                    <a:pt x="31" y="46"/>
                  </a:lnTo>
                  <a:cubicBezTo>
                    <a:pt x="30" y="45"/>
                    <a:pt x="30" y="45"/>
                    <a:pt x="28" y="44"/>
                  </a:cubicBezTo>
                  <a:cubicBezTo>
                    <a:pt x="28" y="43"/>
                    <a:pt x="28" y="42"/>
                    <a:pt x="27" y="42"/>
                  </a:cubicBezTo>
                  <a:cubicBezTo>
                    <a:pt x="24" y="41"/>
                    <a:pt x="24" y="42"/>
                    <a:pt x="23" y="40"/>
                  </a:cubicBezTo>
                  <a:cubicBezTo>
                    <a:pt x="23" y="39"/>
                    <a:pt x="22" y="39"/>
                    <a:pt x="21" y="39"/>
                  </a:cubicBezTo>
                  <a:cubicBezTo>
                    <a:pt x="20" y="39"/>
                    <a:pt x="19" y="37"/>
                    <a:pt x="19" y="36"/>
                  </a:cubicBezTo>
                  <a:cubicBezTo>
                    <a:pt x="19" y="34"/>
                    <a:pt x="20" y="34"/>
                    <a:pt x="20" y="32"/>
                  </a:cubicBezTo>
                  <a:cubicBezTo>
                    <a:pt x="20" y="27"/>
                    <a:pt x="16" y="26"/>
                    <a:pt x="15" y="22"/>
                  </a:cubicBezTo>
                  <a:cubicBezTo>
                    <a:pt x="15" y="21"/>
                    <a:pt x="13" y="21"/>
                    <a:pt x="13" y="20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8"/>
                    <a:pt x="11" y="15"/>
                    <a:pt x="11" y="15"/>
                  </a:cubicBezTo>
                  <a:cubicBezTo>
                    <a:pt x="10" y="12"/>
                    <a:pt x="9" y="12"/>
                    <a:pt x="8" y="11"/>
                  </a:cubicBezTo>
                  <a:cubicBezTo>
                    <a:pt x="8" y="8"/>
                    <a:pt x="7" y="6"/>
                    <a:pt x="7" y="4"/>
                  </a:cubicBezTo>
                  <a:cubicBezTo>
                    <a:pt x="6" y="4"/>
                    <a:pt x="5" y="4"/>
                    <a:pt x="4" y="3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4" y="10"/>
                    <a:pt x="6" y="12"/>
                    <a:pt x="6" y="15"/>
                  </a:cubicBezTo>
                  <a:cubicBezTo>
                    <a:pt x="6" y="16"/>
                    <a:pt x="8" y="18"/>
                    <a:pt x="8" y="19"/>
                  </a:cubicBezTo>
                  <a:cubicBezTo>
                    <a:pt x="9" y="20"/>
                    <a:pt x="7" y="22"/>
                    <a:pt x="9" y="23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10" y="25"/>
                    <a:pt x="11" y="26"/>
                    <a:pt x="11" y="27"/>
                  </a:cubicBezTo>
                  <a:cubicBezTo>
                    <a:pt x="11" y="28"/>
                    <a:pt x="10" y="29"/>
                    <a:pt x="10" y="29"/>
                  </a:cubicBezTo>
                  <a:cubicBezTo>
                    <a:pt x="9" y="28"/>
                    <a:pt x="9" y="27"/>
                    <a:pt x="9" y="26"/>
                  </a:cubicBezTo>
                  <a:cubicBezTo>
                    <a:pt x="8" y="25"/>
                    <a:pt x="5" y="24"/>
                    <a:pt x="5" y="23"/>
                  </a:cubicBezTo>
                  <a:cubicBezTo>
                    <a:pt x="5" y="22"/>
                    <a:pt x="6" y="21"/>
                    <a:pt x="6" y="20"/>
                  </a:cubicBezTo>
                  <a:cubicBezTo>
                    <a:pt x="6" y="18"/>
                    <a:pt x="1" y="17"/>
                    <a:pt x="1" y="15"/>
                  </a:cubicBezTo>
                  <a:cubicBezTo>
                    <a:pt x="3" y="15"/>
                    <a:pt x="3" y="14"/>
                    <a:pt x="3" y="12"/>
                  </a:cubicBezTo>
                  <a:cubicBezTo>
                    <a:pt x="3" y="11"/>
                    <a:pt x="2" y="10"/>
                    <a:pt x="1" y="9"/>
                  </a:cubicBezTo>
                  <a:cubicBezTo>
                    <a:pt x="0" y="7"/>
                    <a:pt x="1" y="6"/>
                    <a:pt x="0" y="5"/>
                  </a:cubicBez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cubicBezTo>
                    <a:pt x="0" y="2"/>
                    <a:pt x="0" y="1"/>
                    <a:pt x="0" y="0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0" y="0"/>
                    <a:pt x="12" y="4"/>
                    <a:pt x="17" y="4"/>
                  </a:cubicBezTo>
                  <a:cubicBezTo>
                    <a:pt x="21" y="4"/>
                    <a:pt x="21" y="3"/>
                    <a:pt x="24" y="3"/>
                  </a:cubicBezTo>
                  <a:cubicBezTo>
                    <a:pt x="27" y="3"/>
                    <a:pt x="26" y="6"/>
                    <a:pt x="28" y="6"/>
                  </a:cubicBezTo>
                  <a:cubicBezTo>
                    <a:pt x="28" y="6"/>
                    <a:pt x="29" y="10"/>
                    <a:pt x="31" y="11"/>
                  </a:cubicBezTo>
                  <a:lnTo>
                    <a:pt x="31" y="11"/>
                  </a:lnTo>
                  <a:lnTo>
                    <a:pt x="32" y="11"/>
                  </a:lnTo>
                  <a:lnTo>
                    <a:pt x="32" y="11"/>
                  </a:lnTo>
                  <a:cubicBezTo>
                    <a:pt x="32" y="9"/>
                    <a:pt x="33" y="9"/>
                    <a:pt x="35" y="9"/>
                  </a:cubicBezTo>
                  <a:cubicBezTo>
                    <a:pt x="38" y="9"/>
                    <a:pt x="39" y="15"/>
                    <a:pt x="39" y="17"/>
                  </a:cubicBezTo>
                  <a:cubicBezTo>
                    <a:pt x="39" y="18"/>
                    <a:pt x="41" y="19"/>
                    <a:pt x="42" y="19"/>
                  </a:cubicBezTo>
                  <a:lnTo>
                    <a:pt x="42" y="19"/>
                  </a:lnTo>
                  <a:lnTo>
                    <a:pt x="42" y="19"/>
                  </a:lnTo>
                  <a:lnTo>
                    <a:pt x="42" y="19"/>
                  </a:lnTo>
                  <a:cubicBezTo>
                    <a:pt x="42" y="20"/>
                    <a:pt x="42" y="21"/>
                    <a:pt x="42" y="22"/>
                  </a:cubicBezTo>
                  <a:cubicBezTo>
                    <a:pt x="39" y="22"/>
                    <a:pt x="40" y="28"/>
                    <a:pt x="40" y="30"/>
                  </a:cubicBezTo>
                  <a:cubicBezTo>
                    <a:pt x="40" y="31"/>
                    <a:pt x="40" y="34"/>
                    <a:pt x="40" y="35"/>
                  </a:cubicBezTo>
                  <a:cubicBezTo>
                    <a:pt x="41" y="37"/>
                    <a:pt x="44" y="42"/>
                    <a:pt x="46" y="42"/>
                  </a:cubicBezTo>
                  <a:cubicBezTo>
                    <a:pt x="47" y="42"/>
                    <a:pt x="49" y="40"/>
                    <a:pt x="50" y="40"/>
                  </a:cubicBezTo>
                  <a:cubicBezTo>
                    <a:pt x="51" y="40"/>
                    <a:pt x="53" y="40"/>
                    <a:pt x="54" y="40"/>
                  </a:cubicBezTo>
                  <a:cubicBezTo>
                    <a:pt x="56" y="38"/>
                    <a:pt x="55" y="36"/>
                    <a:pt x="56" y="34"/>
                  </a:cubicBezTo>
                  <a:cubicBezTo>
                    <a:pt x="57" y="32"/>
                    <a:pt x="62" y="32"/>
                    <a:pt x="64" y="32"/>
                  </a:cubicBezTo>
                  <a:cubicBezTo>
                    <a:pt x="65" y="32"/>
                    <a:pt x="65" y="32"/>
                    <a:pt x="66" y="32"/>
                  </a:cubicBezTo>
                  <a:cubicBezTo>
                    <a:pt x="66" y="32"/>
                    <a:pt x="66" y="33"/>
                    <a:pt x="66" y="34"/>
                  </a:cubicBezTo>
                  <a:cubicBezTo>
                    <a:pt x="65" y="34"/>
                    <a:pt x="63" y="35"/>
                    <a:pt x="63" y="40"/>
                  </a:cubicBezTo>
                  <a:cubicBezTo>
                    <a:pt x="62" y="41"/>
                    <a:pt x="62" y="41"/>
                    <a:pt x="62" y="42"/>
                  </a:cubicBezTo>
                  <a:cubicBezTo>
                    <a:pt x="61" y="42"/>
                    <a:pt x="60" y="42"/>
                    <a:pt x="59" y="42"/>
                  </a:cubicBezTo>
                  <a:cubicBezTo>
                    <a:pt x="59" y="42"/>
                    <a:pt x="58" y="42"/>
                    <a:pt x="57" y="42"/>
                  </a:cubicBezTo>
                  <a:lnTo>
                    <a:pt x="57" y="42"/>
                  </a:lnTo>
                  <a:lnTo>
                    <a:pt x="57" y="42"/>
                  </a:lnTo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FF6600">
                    <a:gamma/>
                    <a:shade val="6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22" y="419"/>
              <a:ext cx="1075" cy="572"/>
            </a:xfrm>
            <a:custGeom>
              <a:avLst/>
              <a:gdLst/>
              <a:ahLst/>
              <a:cxnLst>
                <a:cxn ang="0">
                  <a:pos x="125" y="19"/>
                </a:cxn>
                <a:cxn ang="0">
                  <a:pos x="123" y="21"/>
                </a:cxn>
                <a:cxn ang="0">
                  <a:pos x="116" y="25"/>
                </a:cxn>
                <a:cxn ang="0">
                  <a:pos x="113" y="28"/>
                </a:cxn>
                <a:cxn ang="0">
                  <a:pos x="112" y="26"/>
                </a:cxn>
                <a:cxn ang="0">
                  <a:pos x="110" y="33"/>
                </a:cxn>
                <a:cxn ang="0">
                  <a:pos x="107" y="30"/>
                </a:cxn>
                <a:cxn ang="0">
                  <a:pos x="109" y="34"/>
                </a:cxn>
                <a:cxn ang="0">
                  <a:pos x="108" y="34"/>
                </a:cxn>
                <a:cxn ang="0">
                  <a:pos x="97" y="47"/>
                </a:cxn>
                <a:cxn ang="0">
                  <a:pos x="92" y="59"/>
                </a:cxn>
                <a:cxn ang="0">
                  <a:pos x="92" y="62"/>
                </a:cxn>
                <a:cxn ang="0">
                  <a:pos x="89" y="68"/>
                </a:cxn>
                <a:cxn ang="0">
                  <a:pos x="88" y="64"/>
                </a:cxn>
                <a:cxn ang="0">
                  <a:pos x="87" y="61"/>
                </a:cxn>
                <a:cxn ang="0">
                  <a:pos x="82" y="54"/>
                </a:cxn>
                <a:cxn ang="0">
                  <a:pos x="70" y="54"/>
                </a:cxn>
                <a:cxn ang="0">
                  <a:pos x="66" y="55"/>
                </a:cxn>
                <a:cxn ang="0">
                  <a:pos x="64" y="56"/>
                </a:cxn>
                <a:cxn ang="0">
                  <a:pos x="50" y="65"/>
                </a:cxn>
                <a:cxn ang="0">
                  <a:pos x="50" y="65"/>
                </a:cxn>
                <a:cxn ang="0">
                  <a:pos x="40" y="57"/>
                </a:cxn>
                <a:cxn ang="0">
                  <a:pos x="39" y="57"/>
                </a:cxn>
                <a:cxn ang="0">
                  <a:pos x="25" y="50"/>
                </a:cxn>
                <a:cxn ang="0">
                  <a:pos x="8" y="45"/>
                </a:cxn>
                <a:cxn ang="0">
                  <a:pos x="1" y="31"/>
                </a:cxn>
                <a:cxn ang="0">
                  <a:pos x="0" y="29"/>
                </a:cxn>
                <a:cxn ang="0">
                  <a:pos x="12" y="7"/>
                </a:cxn>
                <a:cxn ang="0">
                  <a:pos x="15" y="6"/>
                </a:cxn>
                <a:cxn ang="0">
                  <a:pos x="80" y="1"/>
                </a:cxn>
                <a:cxn ang="0">
                  <a:pos x="79" y="0"/>
                </a:cxn>
                <a:cxn ang="0">
                  <a:pos x="80" y="0"/>
                </a:cxn>
                <a:cxn ang="0">
                  <a:pos x="86" y="3"/>
                </a:cxn>
                <a:cxn ang="0">
                  <a:pos x="92" y="2"/>
                </a:cxn>
                <a:cxn ang="0">
                  <a:pos x="97" y="1"/>
                </a:cxn>
                <a:cxn ang="0">
                  <a:pos x="100" y="8"/>
                </a:cxn>
                <a:cxn ang="0">
                  <a:pos x="108" y="11"/>
                </a:cxn>
                <a:cxn ang="0">
                  <a:pos x="105" y="13"/>
                </a:cxn>
                <a:cxn ang="0">
                  <a:pos x="104" y="11"/>
                </a:cxn>
                <a:cxn ang="0">
                  <a:pos x="98" y="19"/>
                </a:cxn>
                <a:cxn ang="0">
                  <a:pos x="107" y="18"/>
                </a:cxn>
                <a:cxn ang="0">
                  <a:pos x="110" y="17"/>
                </a:cxn>
                <a:cxn ang="0">
                  <a:pos x="122" y="11"/>
                </a:cxn>
                <a:cxn ang="0">
                  <a:pos x="135" y="5"/>
                </a:cxn>
                <a:cxn ang="0">
                  <a:pos x="137" y="8"/>
                </a:cxn>
                <a:cxn ang="0">
                  <a:pos x="137" y="12"/>
                </a:cxn>
              </a:cxnLst>
              <a:rect l="0" t="0" r="r" b="b"/>
              <a:pathLst>
                <a:path w="138" h="68">
                  <a:moveTo>
                    <a:pt x="137" y="12"/>
                  </a:moveTo>
                  <a:cubicBezTo>
                    <a:pt x="134" y="13"/>
                    <a:pt x="131" y="14"/>
                    <a:pt x="128" y="15"/>
                  </a:cubicBezTo>
                  <a:cubicBezTo>
                    <a:pt x="126" y="16"/>
                    <a:pt x="126" y="19"/>
                    <a:pt x="125" y="19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5" y="20"/>
                    <a:pt x="126" y="20"/>
                    <a:pt x="126" y="19"/>
                  </a:cubicBezTo>
                  <a:cubicBezTo>
                    <a:pt x="126" y="21"/>
                    <a:pt x="125" y="21"/>
                    <a:pt x="123" y="21"/>
                  </a:cubicBezTo>
                  <a:cubicBezTo>
                    <a:pt x="121" y="21"/>
                    <a:pt x="118" y="22"/>
                    <a:pt x="116" y="23"/>
                  </a:cubicBezTo>
                  <a:lnTo>
                    <a:pt x="116" y="23"/>
                  </a:lnTo>
                  <a:lnTo>
                    <a:pt x="116" y="25"/>
                  </a:lnTo>
                  <a:lnTo>
                    <a:pt x="116" y="25"/>
                  </a:lnTo>
                  <a:cubicBezTo>
                    <a:pt x="116" y="27"/>
                    <a:pt x="114" y="27"/>
                    <a:pt x="113" y="28"/>
                  </a:cubicBezTo>
                  <a:cubicBezTo>
                    <a:pt x="113" y="28"/>
                    <a:pt x="113" y="28"/>
                    <a:pt x="113" y="28"/>
                  </a:cubicBezTo>
                  <a:cubicBezTo>
                    <a:pt x="113" y="28"/>
                    <a:pt x="112" y="27"/>
                    <a:pt x="113" y="26"/>
                  </a:cubicBezTo>
                  <a:lnTo>
                    <a:pt x="113" y="26"/>
                  </a:lnTo>
                  <a:lnTo>
                    <a:pt x="112" y="26"/>
                  </a:lnTo>
                  <a:lnTo>
                    <a:pt x="112" y="26"/>
                  </a:lnTo>
                  <a:cubicBezTo>
                    <a:pt x="111" y="28"/>
                    <a:pt x="112" y="29"/>
                    <a:pt x="112" y="30"/>
                  </a:cubicBezTo>
                  <a:cubicBezTo>
                    <a:pt x="112" y="31"/>
                    <a:pt x="111" y="32"/>
                    <a:pt x="110" y="33"/>
                  </a:cubicBezTo>
                  <a:cubicBezTo>
                    <a:pt x="110" y="31"/>
                    <a:pt x="110" y="29"/>
                    <a:pt x="110" y="28"/>
                  </a:cubicBezTo>
                  <a:cubicBezTo>
                    <a:pt x="109" y="28"/>
                    <a:pt x="109" y="29"/>
                    <a:pt x="109" y="30"/>
                  </a:cubicBezTo>
                  <a:cubicBezTo>
                    <a:pt x="108" y="30"/>
                    <a:pt x="108" y="30"/>
                    <a:pt x="107" y="30"/>
                  </a:cubicBezTo>
                  <a:cubicBezTo>
                    <a:pt x="107" y="31"/>
                    <a:pt x="109" y="32"/>
                    <a:pt x="109" y="32"/>
                  </a:cubicBezTo>
                  <a:lnTo>
                    <a:pt x="109" y="32"/>
                  </a:lnTo>
                  <a:lnTo>
                    <a:pt x="109" y="34"/>
                  </a:lnTo>
                  <a:lnTo>
                    <a:pt x="109" y="34"/>
                  </a:lnTo>
                  <a:cubicBezTo>
                    <a:pt x="108" y="34"/>
                    <a:pt x="107" y="34"/>
                    <a:pt x="107" y="34"/>
                  </a:cubicBezTo>
                  <a:cubicBezTo>
                    <a:pt x="107" y="34"/>
                    <a:pt x="108" y="34"/>
                    <a:pt x="108" y="34"/>
                  </a:cubicBezTo>
                  <a:cubicBezTo>
                    <a:pt x="108" y="35"/>
                    <a:pt x="109" y="36"/>
                    <a:pt x="109" y="36"/>
                  </a:cubicBezTo>
                  <a:cubicBezTo>
                    <a:pt x="106" y="39"/>
                    <a:pt x="106" y="41"/>
                    <a:pt x="102" y="42"/>
                  </a:cubicBezTo>
                  <a:cubicBezTo>
                    <a:pt x="101" y="43"/>
                    <a:pt x="98" y="46"/>
                    <a:pt x="97" y="47"/>
                  </a:cubicBezTo>
                  <a:cubicBezTo>
                    <a:pt x="94" y="48"/>
                    <a:pt x="92" y="49"/>
                    <a:pt x="92" y="52"/>
                  </a:cubicBezTo>
                  <a:cubicBezTo>
                    <a:pt x="92" y="53"/>
                    <a:pt x="92" y="55"/>
                    <a:pt x="92" y="56"/>
                  </a:cubicBezTo>
                  <a:cubicBezTo>
                    <a:pt x="92" y="57"/>
                    <a:pt x="92" y="58"/>
                    <a:pt x="92" y="59"/>
                  </a:cubicBezTo>
                  <a:lnTo>
                    <a:pt x="92" y="59"/>
                  </a:lnTo>
                  <a:lnTo>
                    <a:pt x="92" y="62"/>
                  </a:lnTo>
                  <a:lnTo>
                    <a:pt x="92" y="62"/>
                  </a:lnTo>
                  <a:cubicBezTo>
                    <a:pt x="92" y="64"/>
                    <a:pt x="92" y="67"/>
                    <a:pt x="91" y="68"/>
                  </a:cubicBezTo>
                  <a:lnTo>
                    <a:pt x="91" y="68"/>
                  </a:lnTo>
                  <a:lnTo>
                    <a:pt x="89" y="68"/>
                  </a:lnTo>
                  <a:lnTo>
                    <a:pt x="89" y="68"/>
                  </a:lnTo>
                  <a:cubicBezTo>
                    <a:pt x="89" y="66"/>
                    <a:pt x="88" y="67"/>
                    <a:pt x="88" y="64"/>
                  </a:cubicBezTo>
                  <a:lnTo>
                    <a:pt x="88" y="64"/>
                  </a:lnTo>
                  <a:lnTo>
                    <a:pt x="88" y="63"/>
                  </a:lnTo>
                  <a:lnTo>
                    <a:pt x="88" y="63"/>
                  </a:lnTo>
                  <a:cubicBezTo>
                    <a:pt x="87" y="63"/>
                    <a:pt x="87" y="62"/>
                    <a:pt x="87" y="61"/>
                  </a:cubicBezTo>
                  <a:cubicBezTo>
                    <a:pt x="87" y="59"/>
                    <a:pt x="87" y="59"/>
                    <a:pt x="87" y="58"/>
                  </a:cubicBezTo>
                  <a:cubicBezTo>
                    <a:pt x="87" y="56"/>
                    <a:pt x="86" y="54"/>
                    <a:pt x="84" y="54"/>
                  </a:cubicBezTo>
                  <a:cubicBezTo>
                    <a:pt x="83" y="54"/>
                    <a:pt x="82" y="54"/>
                    <a:pt x="82" y="54"/>
                  </a:cubicBezTo>
                  <a:cubicBezTo>
                    <a:pt x="81" y="54"/>
                    <a:pt x="80" y="54"/>
                    <a:pt x="78" y="54"/>
                  </a:cubicBezTo>
                  <a:cubicBezTo>
                    <a:pt x="76" y="54"/>
                    <a:pt x="76" y="53"/>
                    <a:pt x="74" y="53"/>
                  </a:cubicBezTo>
                  <a:cubicBezTo>
                    <a:pt x="73" y="53"/>
                    <a:pt x="70" y="52"/>
                    <a:pt x="70" y="54"/>
                  </a:cubicBezTo>
                  <a:cubicBezTo>
                    <a:pt x="70" y="55"/>
                    <a:pt x="71" y="55"/>
                    <a:pt x="71" y="56"/>
                  </a:cubicBezTo>
                  <a:cubicBezTo>
                    <a:pt x="70" y="56"/>
                    <a:pt x="68" y="57"/>
                    <a:pt x="67" y="57"/>
                  </a:cubicBezTo>
                  <a:cubicBezTo>
                    <a:pt x="67" y="57"/>
                    <a:pt x="66" y="55"/>
                    <a:pt x="66" y="55"/>
                  </a:cubicBezTo>
                  <a:lnTo>
                    <a:pt x="66" y="55"/>
                  </a:lnTo>
                  <a:lnTo>
                    <a:pt x="64" y="56"/>
                  </a:lnTo>
                  <a:lnTo>
                    <a:pt x="64" y="56"/>
                  </a:lnTo>
                  <a:cubicBezTo>
                    <a:pt x="63" y="56"/>
                    <a:pt x="63" y="55"/>
                    <a:pt x="62" y="55"/>
                  </a:cubicBezTo>
                  <a:cubicBezTo>
                    <a:pt x="58" y="55"/>
                    <a:pt x="53" y="59"/>
                    <a:pt x="51" y="61"/>
                  </a:cubicBezTo>
                  <a:cubicBezTo>
                    <a:pt x="50" y="62"/>
                    <a:pt x="51" y="64"/>
                    <a:pt x="50" y="65"/>
                  </a:cubicBezTo>
                  <a:lnTo>
                    <a:pt x="50" y="65"/>
                  </a:lnTo>
                  <a:lnTo>
                    <a:pt x="50" y="65"/>
                  </a:lnTo>
                  <a:lnTo>
                    <a:pt x="50" y="65"/>
                  </a:lnTo>
                  <a:cubicBezTo>
                    <a:pt x="49" y="65"/>
                    <a:pt x="47" y="64"/>
                    <a:pt x="47" y="63"/>
                  </a:cubicBezTo>
                  <a:cubicBezTo>
                    <a:pt x="47" y="61"/>
                    <a:pt x="46" y="55"/>
                    <a:pt x="43" y="55"/>
                  </a:cubicBezTo>
                  <a:cubicBezTo>
                    <a:pt x="41" y="55"/>
                    <a:pt x="40" y="55"/>
                    <a:pt x="40" y="57"/>
                  </a:cubicBezTo>
                  <a:lnTo>
                    <a:pt x="40" y="57"/>
                  </a:lnTo>
                  <a:lnTo>
                    <a:pt x="39" y="57"/>
                  </a:lnTo>
                  <a:lnTo>
                    <a:pt x="39" y="57"/>
                  </a:lnTo>
                  <a:cubicBezTo>
                    <a:pt x="37" y="56"/>
                    <a:pt x="36" y="52"/>
                    <a:pt x="36" y="52"/>
                  </a:cubicBezTo>
                  <a:cubicBezTo>
                    <a:pt x="34" y="52"/>
                    <a:pt x="35" y="49"/>
                    <a:pt x="32" y="49"/>
                  </a:cubicBezTo>
                  <a:cubicBezTo>
                    <a:pt x="29" y="49"/>
                    <a:pt x="29" y="50"/>
                    <a:pt x="25" y="50"/>
                  </a:cubicBezTo>
                  <a:cubicBezTo>
                    <a:pt x="20" y="50"/>
                    <a:pt x="18" y="46"/>
                    <a:pt x="13" y="46"/>
                  </a:cubicBezTo>
                  <a:cubicBezTo>
                    <a:pt x="11" y="46"/>
                    <a:pt x="10" y="47"/>
                    <a:pt x="8" y="46"/>
                  </a:cubicBezTo>
                  <a:cubicBezTo>
                    <a:pt x="8" y="46"/>
                    <a:pt x="8" y="45"/>
                    <a:pt x="8" y="45"/>
                  </a:cubicBezTo>
                  <a:cubicBezTo>
                    <a:pt x="6" y="44"/>
                    <a:pt x="4" y="42"/>
                    <a:pt x="2" y="42"/>
                  </a:cubicBezTo>
                  <a:cubicBezTo>
                    <a:pt x="2" y="41"/>
                    <a:pt x="2" y="40"/>
                    <a:pt x="2" y="40"/>
                  </a:cubicBezTo>
                  <a:cubicBezTo>
                    <a:pt x="2" y="38"/>
                    <a:pt x="1" y="34"/>
                    <a:pt x="1" y="31"/>
                  </a:cubicBezTo>
                  <a:cubicBezTo>
                    <a:pt x="1" y="31"/>
                    <a:pt x="2" y="31"/>
                    <a:pt x="2" y="30"/>
                  </a:cubicBezTo>
                  <a:cubicBezTo>
                    <a:pt x="1" y="30"/>
                    <a:pt x="1" y="31"/>
                    <a:pt x="1" y="31"/>
                  </a:cubicBezTo>
                  <a:cubicBezTo>
                    <a:pt x="0" y="31"/>
                    <a:pt x="0" y="29"/>
                    <a:pt x="0" y="29"/>
                  </a:cubicBezTo>
                  <a:cubicBezTo>
                    <a:pt x="0" y="27"/>
                    <a:pt x="0" y="26"/>
                    <a:pt x="1" y="24"/>
                  </a:cubicBezTo>
                  <a:cubicBezTo>
                    <a:pt x="4" y="20"/>
                    <a:pt x="5" y="16"/>
                    <a:pt x="9" y="12"/>
                  </a:cubicBezTo>
                  <a:cubicBezTo>
                    <a:pt x="10" y="11"/>
                    <a:pt x="10" y="8"/>
                    <a:pt x="12" y="7"/>
                  </a:cubicBezTo>
                  <a:cubicBezTo>
                    <a:pt x="12" y="5"/>
                    <a:pt x="12" y="4"/>
                    <a:pt x="12" y="3"/>
                  </a:cubicBezTo>
                  <a:cubicBezTo>
                    <a:pt x="13" y="3"/>
                    <a:pt x="16" y="3"/>
                    <a:pt x="16" y="3"/>
                  </a:cubicBezTo>
                  <a:cubicBezTo>
                    <a:pt x="16" y="5"/>
                    <a:pt x="15" y="6"/>
                    <a:pt x="15" y="6"/>
                  </a:cubicBezTo>
                  <a:cubicBezTo>
                    <a:pt x="17" y="6"/>
                    <a:pt x="18" y="1"/>
                    <a:pt x="18" y="1"/>
                  </a:cubicBezTo>
                  <a:lnTo>
                    <a:pt x="18" y="1"/>
                  </a:lnTo>
                  <a:lnTo>
                    <a:pt x="80" y="1"/>
                  </a:lnTo>
                  <a:lnTo>
                    <a:pt x="80" y="1"/>
                  </a:lnTo>
                  <a:cubicBezTo>
                    <a:pt x="80" y="0"/>
                    <a:pt x="79" y="0"/>
                    <a:pt x="79" y="0"/>
                  </a:cubicBezTo>
                  <a:lnTo>
                    <a:pt x="79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0" y="0"/>
                  </a:lnTo>
                  <a:cubicBezTo>
                    <a:pt x="80" y="1"/>
                    <a:pt x="81" y="2"/>
                    <a:pt x="83" y="2"/>
                  </a:cubicBezTo>
                  <a:cubicBezTo>
                    <a:pt x="83" y="2"/>
                    <a:pt x="83" y="2"/>
                    <a:pt x="84" y="2"/>
                  </a:cubicBezTo>
                  <a:cubicBezTo>
                    <a:pt x="85" y="2"/>
                    <a:pt x="85" y="3"/>
                    <a:pt x="86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8" y="3"/>
                    <a:pt x="89" y="4"/>
                    <a:pt x="90" y="4"/>
                  </a:cubicBezTo>
                  <a:cubicBezTo>
                    <a:pt x="92" y="4"/>
                    <a:pt x="92" y="2"/>
                    <a:pt x="92" y="2"/>
                  </a:cubicBezTo>
                  <a:cubicBezTo>
                    <a:pt x="93" y="1"/>
                    <a:pt x="95" y="1"/>
                    <a:pt x="95" y="1"/>
                  </a:cubicBezTo>
                  <a:lnTo>
                    <a:pt x="95" y="1"/>
                  </a:lnTo>
                  <a:lnTo>
                    <a:pt x="97" y="1"/>
                  </a:lnTo>
                  <a:lnTo>
                    <a:pt x="97" y="1"/>
                  </a:lnTo>
                  <a:cubicBezTo>
                    <a:pt x="97" y="4"/>
                    <a:pt x="99" y="4"/>
                    <a:pt x="100" y="5"/>
                  </a:cubicBezTo>
                  <a:cubicBezTo>
                    <a:pt x="100" y="6"/>
                    <a:pt x="99" y="7"/>
                    <a:pt x="100" y="8"/>
                  </a:cubicBezTo>
                  <a:cubicBezTo>
                    <a:pt x="101" y="9"/>
                    <a:pt x="104" y="9"/>
                    <a:pt x="105" y="9"/>
                  </a:cubicBezTo>
                  <a:cubicBezTo>
                    <a:pt x="107" y="9"/>
                    <a:pt x="107" y="10"/>
                    <a:pt x="108" y="11"/>
                  </a:cubicBezTo>
                  <a:lnTo>
                    <a:pt x="108" y="11"/>
                  </a:lnTo>
                  <a:lnTo>
                    <a:pt x="108" y="12"/>
                  </a:lnTo>
                  <a:lnTo>
                    <a:pt x="108" y="12"/>
                  </a:lnTo>
                  <a:cubicBezTo>
                    <a:pt x="107" y="13"/>
                    <a:pt x="106" y="13"/>
                    <a:pt x="105" y="13"/>
                  </a:cubicBezTo>
                  <a:cubicBezTo>
                    <a:pt x="105" y="12"/>
                    <a:pt x="104" y="12"/>
                    <a:pt x="104" y="11"/>
                  </a:cubicBezTo>
                  <a:lnTo>
                    <a:pt x="104" y="11"/>
                  </a:lnTo>
                  <a:lnTo>
                    <a:pt x="104" y="11"/>
                  </a:lnTo>
                  <a:lnTo>
                    <a:pt x="104" y="11"/>
                  </a:lnTo>
                  <a:cubicBezTo>
                    <a:pt x="102" y="13"/>
                    <a:pt x="103" y="14"/>
                    <a:pt x="102" y="15"/>
                  </a:cubicBezTo>
                  <a:cubicBezTo>
                    <a:pt x="101" y="17"/>
                    <a:pt x="100" y="17"/>
                    <a:pt x="98" y="19"/>
                  </a:cubicBezTo>
                  <a:cubicBezTo>
                    <a:pt x="99" y="19"/>
                    <a:pt x="99" y="19"/>
                    <a:pt x="100" y="19"/>
                  </a:cubicBezTo>
                  <a:cubicBezTo>
                    <a:pt x="101" y="19"/>
                    <a:pt x="103" y="19"/>
                    <a:pt x="104" y="18"/>
                  </a:cubicBezTo>
                  <a:cubicBezTo>
                    <a:pt x="105" y="18"/>
                    <a:pt x="106" y="18"/>
                    <a:pt x="107" y="18"/>
                  </a:cubicBezTo>
                  <a:lnTo>
                    <a:pt x="107" y="18"/>
                  </a:lnTo>
                  <a:lnTo>
                    <a:pt x="110" y="17"/>
                  </a:lnTo>
                  <a:lnTo>
                    <a:pt x="110" y="17"/>
                  </a:lnTo>
                  <a:cubicBezTo>
                    <a:pt x="113" y="17"/>
                    <a:pt x="116" y="15"/>
                    <a:pt x="119" y="11"/>
                  </a:cubicBezTo>
                  <a:lnTo>
                    <a:pt x="119" y="11"/>
                  </a:lnTo>
                  <a:lnTo>
                    <a:pt x="122" y="11"/>
                  </a:lnTo>
                  <a:lnTo>
                    <a:pt x="122" y="11"/>
                  </a:lnTo>
                  <a:cubicBezTo>
                    <a:pt x="126" y="10"/>
                    <a:pt x="129" y="11"/>
                    <a:pt x="131" y="9"/>
                  </a:cubicBezTo>
                  <a:cubicBezTo>
                    <a:pt x="132" y="7"/>
                    <a:pt x="133" y="5"/>
                    <a:pt x="135" y="5"/>
                  </a:cubicBezTo>
                  <a:cubicBezTo>
                    <a:pt x="137" y="5"/>
                    <a:pt x="137" y="5"/>
                    <a:pt x="138" y="5"/>
                  </a:cubicBezTo>
                  <a:cubicBezTo>
                    <a:pt x="138" y="6"/>
                    <a:pt x="137" y="8"/>
                    <a:pt x="137" y="8"/>
                  </a:cubicBezTo>
                  <a:lnTo>
                    <a:pt x="137" y="8"/>
                  </a:lnTo>
                  <a:lnTo>
                    <a:pt x="137" y="11"/>
                  </a:lnTo>
                  <a:lnTo>
                    <a:pt x="137" y="12"/>
                  </a:lnTo>
                  <a:lnTo>
                    <a:pt x="137" y="12"/>
                  </a:lnTo>
                  <a:lnTo>
                    <a:pt x="137" y="12"/>
                  </a:lnTo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>
              <a:outerShdw dist="99190" dir="18588334" algn="ctr" rotWithShape="0">
                <a:srgbClr val="8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s-MX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endParaRPr>
            </a:p>
          </p:txBody>
        </p:sp>
      </p:grpSp>
      <p:sp>
        <p:nvSpPr>
          <p:cNvPr id="5" name="4 CuadroTexto"/>
          <p:cNvSpPr txBox="1"/>
          <p:nvPr/>
        </p:nvSpPr>
        <p:spPr>
          <a:xfrm>
            <a:off x="192957" y="6279703"/>
            <a:ext cx="812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i="1" dirty="0"/>
              <a:t>Zayas. L., Aguilar-Gaxiola, S., </a:t>
            </a:r>
            <a:r>
              <a:rPr lang="es-MX" sz="1200" i="1" dirty="0" err="1"/>
              <a:t>Yoon</a:t>
            </a:r>
            <a:r>
              <a:rPr lang="es-MX" sz="1200" i="1" dirty="0"/>
              <a:t> H., Natera G. (2015) </a:t>
            </a:r>
            <a:r>
              <a:rPr lang="es-MX" sz="1200" i="1" dirty="0" err="1"/>
              <a:t>The</a:t>
            </a:r>
            <a:r>
              <a:rPr lang="es-MX" sz="1200" i="1" dirty="0"/>
              <a:t> </a:t>
            </a:r>
            <a:r>
              <a:rPr lang="es-MX" sz="1200" i="1" dirty="0" err="1"/>
              <a:t>distress</a:t>
            </a:r>
            <a:r>
              <a:rPr lang="es-MX" sz="1200" i="1" dirty="0"/>
              <a:t> of </a:t>
            </a:r>
            <a:r>
              <a:rPr lang="es-MX" sz="1200" i="1" dirty="0" err="1"/>
              <a:t>citizen</a:t>
            </a:r>
            <a:r>
              <a:rPr lang="es-MX" sz="1200" i="1" dirty="0"/>
              <a:t> </a:t>
            </a:r>
            <a:r>
              <a:rPr lang="es-MX" sz="1200" i="1" dirty="0" err="1"/>
              <a:t>children</a:t>
            </a:r>
            <a:r>
              <a:rPr lang="es-MX" sz="1200" i="1" dirty="0"/>
              <a:t> </a:t>
            </a:r>
            <a:r>
              <a:rPr lang="es-MX" sz="1200" i="1" dirty="0" err="1"/>
              <a:t>with</a:t>
            </a:r>
            <a:r>
              <a:rPr lang="es-MX" sz="1200" i="1" dirty="0"/>
              <a:t> </a:t>
            </a:r>
            <a:r>
              <a:rPr lang="es-MX" sz="1200" i="1" dirty="0" err="1"/>
              <a:t>detained</a:t>
            </a:r>
            <a:r>
              <a:rPr lang="es-MX" sz="1200" i="1" dirty="0"/>
              <a:t> and </a:t>
            </a:r>
            <a:r>
              <a:rPr lang="es-MX" sz="1200" i="1" dirty="0" err="1"/>
              <a:t>deported</a:t>
            </a:r>
            <a:r>
              <a:rPr lang="es-MX" sz="1200" i="1" dirty="0"/>
              <a:t> </a:t>
            </a:r>
            <a:r>
              <a:rPr lang="es-MX" sz="1200" i="1" dirty="0" err="1"/>
              <a:t>parents</a:t>
            </a:r>
            <a:r>
              <a:rPr lang="es-MX" sz="1200" i="1" dirty="0"/>
              <a:t> J. </a:t>
            </a:r>
            <a:r>
              <a:rPr lang="es-MX" sz="1200" i="1" dirty="0" err="1"/>
              <a:t>Fam</a:t>
            </a:r>
            <a:r>
              <a:rPr lang="es-MX" sz="1200" i="1" dirty="0"/>
              <a:t> </a:t>
            </a:r>
            <a:r>
              <a:rPr lang="es-MX" sz="1200" i="1" dirty="0" err="1"/>
              <a:t>Stud</a:t>
            </a:r>
            <a:r>
              <a:rPr lang="es-MX" sz="1200" i="1" dirty="0"/>
              <a:t> DOI10.1007/s10826-015-0124-8 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660232" y="1891048"/>
            <a:ext cx="144016" cy="977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D8CCB-7FFD-4822-ACF6-FAD2F90D5C0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9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1292</Words>
  <Application>Microsoft Office PowerPoint</Application>
  <PresentationFormat>Presentación en pantalla (4:3)</PresentationFormat>
  <Paragraphs>176</Paragraphs>
  <Slides>16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Comic Sans MS</vt:lpstr>
      <vt:lpstr>Georgia</vt:lpstr>
      <vt:lpstr>Khmer UI</vt:lpstr>
      <vt:lpstr>Times New Roman</vt:lpstr>
      <vt:lpstr>Wingdings</vt:lpstr>
      <vt:lpstr>Tema de Office</vt:lpstr>
      <vt:lpstr>Hoja de cálculo</vt:lpstr>
      <vt:lpstr>Desafíos para la salud: La Salud Mental</vt:lpstr>
      <vt:lpstr>Presentación de PowerPoint</vt:lpstr>
      <vt:lpstr>Drogas. </vt:lpstr>
      <vt:lpstr>Presentación de PowerPoint</vt:lpstr>
      <vt:lpstr>Presentación de PowerPoint</vt:lpstr>
      <vt:lpstr>¿Cómo se replican los problemas? Asociación entre adversidad y clases de psicopatología</vt:lpstr>
      <vt:lpstr>Suicidio </vt:lpstr>
      <vt:lpstr>Presentación de PowerPoint</vt:lpstr>
      <vt:lpstr>Deportación y Ansiedad en niños</vt:lpstr>
      <vt:lpstr>Estrategias</vt:lpstr>
      <vt:lpstr>Centro de Información</vt:lpstr>
      <vt:lpstr>Metas sustentables para 2030 (SDGs) </vt:lpstr>
      <vt:lpstr>Desafíos</vt:lpstr>
      <vt:lpstr>Presentación de PowerPoint</vt:lpstr>
      <vt:lpstr>Carga de enfermedad y brecha de atención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Logros y desafíos para la salud: La Salud Mental</dc:title>
  <dc:creator>Maria Elena</dc:creator>
  <cp:lastModifiedBy>Cabina-ANM</cp:lastModifiedBy>
  <cp:revision>23</cp:revision>
  <cp:lastPrinted>2017-02-08T23:44:27Z</cp:lastPrinted>
  <dcterms:created xsi:type="dcterms:W3CDTF">2017-02-08T11:06:07Z</dcterms:created>
  <dcterms:modified xsi:type="dcterms:W3CDTF">2017-02-09T00:36:36Z</dcterms:modified>
</cp:coreProperties>
</file>