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8" r:id="rId2"/>
    <p:sldId id="371" r:id="rId3"/>
    <p:sldId id="421" r:id="rId4"/>
    <p:sldId id="422" r:id="rId5"/>
    <p:sldId id="423" r:id="rId6"/>
    <p:sldId id="407" r:id="rId7"/>
    <p:sldId id="408" r:id="rId8"/>
    <p:sldId id="404" r:id="rId9"/>
    <p:sldId id="416" r:id="rId10"/>
    <p:sldId id="424" r:id="rId11"/>
    <p:sldId id="425" r:id="rId12"/>
    <p:sldId id="426" r:id="rId13"/>
    <p:sldId id="429" r:id="rId14"/>
    <p:sldId id="428" r:id="rId15"/>
    <p:sldId id="418" r:id="rId16"/>
    <p:sldId id="427" r:id="rId17"/>
    <p:sldId id="419" r:id="rId18"/>
    <p:sldId id="420" r:id="rId19"/>
  </p:sldIdLst>
  <p:sldSz cx="9144000" cy="6858000" type="screen4x3"/>
  <p:notesSz cx="6858000" cy="9296400"/>
  <p:custShowLst>
    <p:custShow name="Presentación personalizada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60220"/>
    <a:srgbClr val="07022C"/>
    <a:srgbClr val="001236"/>
    <a:srgbClr val="FF9900"/>
    <a:srgbClr val="808000"/>
    <a:srgbClr val="66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04" autoAdjust="0"/>
    <p:restoredTop sz="94660"/>
  </p:normalViewPr>
  <p:slideViewPr>
    <p:cSldViewPr>
      <p:cViewPr varScale="1">
        <p:scale>
          <a:sx n="112" d="100"/>
          <a:sy n="112" d="100"/>
        </p:scale>
        <p:origin x="-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4CE656-E4D1-584A-869E-A9362839723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6FA568-4DF8-4943-9924-7F695E8FC053}" type="datetimeFigureOut">
              <a:rPr lang="es-MX"/>
              <a:pPr/>
              <a:t>13/09/17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54C48B2-E5E0-5F47-B425-7E80890948B4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1976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>
              <a:latin typeface="Calibri" charset="0"/>
              <a:ea typeface="MS PGothic" charset="0"/>
            </a:endParaRPr>
          </a:p>
        </p:txBody>
      </p:sp>
      <p:sp>
        <p:nvSpPr>
          <p:cNvPr id="5124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273A85B-C1F8-0A4F-9EC2-A9ED3C375676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>
              <a:latin typeface="Calibri" charset="0"/>
              <a:ea typeface="MS PGothic" charset="0"/>
            </a:endParaRPr>
          </a:p>
        </p:txBody>
      </p:sp>
      <p:sp>
        <p:nvSpPr>
          <p:cNvPr id="7172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38994B5-ED03-BC4E-8D7A-9DE0FDD2BF52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72781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7180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91124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02283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42110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368216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66099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0027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29158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74064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35059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65196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75776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92192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150703"/>
      </p:ext>
    </p:extLst>
  </p:cSld>
  <p:clrMapOvr>
    <a:masterClrMapping/>
  </p:clrMapOvr>
  <p:transition xmlns:p14="http://schemas.microsoft.com/office/powerpoint/2010/main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FF9900"/>
                </a:solidFill>
                <a:latin typeface="Lucida Sans Unicode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xmlns:p14="http://schemas.microsoft.com/office/powerpoint/2010/main"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Lucida Sans Unicode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Lucida Sans Typewriter" charset="0"/>
          <a:ea typeface="MS PGothic" panose="020B0600070205080204" pitchFamily="34" charset="-128"/>
          <a:cs typeface="MS PGothic" charset="0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Lucida Sans Typewriter" charset="0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1">
              <a:srgbClr val="000000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9" descr="Halo Azu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0875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805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73795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70648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85736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G_04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14743" r="17799" b="19007"/>
          <a:stretch/>
        </p:blipFill>
        <p:spPr>
          <a:xfrm>
            <a:off x="179512" y="116632"/>
            <a:ext cx="4392488" cy="3041364"/>
          </a:xfrm>
          <a:prstGeom prst="rect">
            <a:avLst/>
          </a:prstGeom>
        </p:spPr>
      </p:pic>
      <p:pic>
        <p:nvPicPr>
          <p:cNvPr id="6" name="Imagen 5" descr="IMG_04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1970" r="7563" b="7792"/>
          <a:stretch/>
        </p:blipFill>
        <p:spPr>
          <a:xfrm>
            <a:off x="251520" y="3303144"/>
            <a:ext cx="4341890" cy="3119541"/>
          </a:xfrm>
          <a:prstGeom prst="rect">
            <a:avLst/>
          </a:prstGeom>
        </p:spPr>
      </p:pic>
      <p:pic>
        <p:nvPicPr>
          <p:cNvPr id="8" name="Imagen 7" descr="IMG_04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3991992" cy="2993994"/>
          </a:xfrm>
          <a:prstGeom prst="rect">
            <a:avLst/>
          </a:prstGeom>
        </p:spPr>
      </p:pic>
      <p:pic>
        <p:nvPicPr>
          <p:cNvPr id="11" name="Imagen 10" descr="IMG_044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r="5210" b="5542"/>
          <a:stretch/>
        </p:blipFill>
        <p:spPr>
          <a:xfrm>
            <a:off x="4861610" y="298174"/>
            <a:ext cx="3958862" cy="28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2520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Lucida Sans Unicode" charset="0"/>
                <a:ea typeface="MS PGothic" charset="0"/>
              </a:rPr>
              <a:t>Nefrectomías </a:t>
            </a:r>
            <a:r>
              <a:rPr lang="es-ES" dirty="0" smtClean="0">
                <a:latin typeface="Lucida Sans Unicode" charset="0"/>
                <a:ea typeface="MS PGothic" charset="0"/>
              </a:rPr>
              <a:t>parciales en el INNSZ </a:t>
            </a:r>
            <a:endParaRPr lang="es-ES" dirty="0">
              <a:latin typeface="Lucida Sans Unicode" charset="0"/>
              <a:ea typeface="MS PGothic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9552" y="1268760"/>
            <a:ext cx="7632848" cy="5112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s-ES" dirty="0"/>
          </a:p>
          <a:p>
            <a:r>
              <a:rPr lang="es-ES" sz="2000" dirty="0"/>
              <a:t>1986 -2012</a:t>
            </a:r>
          </a:p>
          <a:p>
            <a:endParaRPr lang="es-ES" dirty="0"/>
          </a:p>
          <a:p>
            <a:r>
              <a:rPr lang="es-ES" dirty="0"/>
              <a:t>Sexo femenino </a:t>
            </a:r>
            <a:r>
              <a:rPr lang="es-ES" dirty="0" smtClean="0"/>
              <a:t>     54     </a:t>
            </a:r>
            <a:endParaRPr lang="es-ES" dirty="0"/>
          </a:p>
          <a:p>
            <a:r>
              <a:rPr lang="es-ES" dirty="0"/>
              <a:t>  </a:t>
            </a:r>
            <a:r>
              <a:rPr lang="es-ES" dirty="0" smtClean="0"/>
              <a:t>      masculino      50   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Edad </a:t>
            </a:r>
            <a:r>
              <a:rPr lang="es-ES" dirty="0"/>
              <a:t>22-82 (media 56</a:t>
            </a:r>
            <a:r>
              <a:rPr lang="es-ES" dirty="0" smtClean="0"/>
              <a:t>)</a:t>
            </a:r>
          </a:p>
          <a:p>
            <a:endParaRPr lang="es-ES" dirty="0"/>
          </a:p>
          <a:p>
            <a:r>
              <a:rPr lang="es-ES" dirty="0" smtClean="0"/>
              <a:t>Bilateral 8 (7.69%)</a:t>
            </a:r>
          </a:p>
          <a:p>
            <a:endParaRPr lang="es-ES" dirty="0" smtClean="0"/>
          </a:p>
          <a:p>
            <a:r>
              <a:rPr lang="es-ES" dirty="0" smtClean="0"/>
              <a:t>Injerto renal 1</a:t>
            </a:r>
          </a:p>
          <a:p>
            <a:endParaRPr lang="es-ES" dirty="0" smtClean="0"/>
          </a:p>
          <a:p>
            <a:r>
              <a:rPr lang="es-ES" dirty="0" smtClean="0"/>
              <a:t>Abierta 78 (75%)</a:t>
            </a:r>
          </a:p>
          <a:p>
            <a:endParaRPr lang="es-ES" dirty="0" smtClean="0"/>
          </a:p>
          <a:p>
            <a:r>
              <a:rPr lang="es-ES" dirty="0" smtClean="0"/>
              <a:t>Laparoscópica 26 (25%)</a:t>
            </a:r>
          </a:p>
          <a:p>
            <a:endParaRPr lang="es-ES" dirty="0" smtClean="0"/>
          </a:p>
          <a:p>
            <a:r>
              <a:rPr lang="es-ES" dirty="0" smtClean="0"/>
              <a:t>Recurrencia 7 (6.7%)</a:t>
            </a:r>
          </a:p>
          <a:p>
            <a:endParaRPr lang="es-ES" dirty="0" smtClean="0"/>
          </a:p>
          <a:p>
            <a:r>
              <a:rPr lang="es-ES" dirty="0" smtClean="0"/>
              <a:t>Mortalidad 8 (7.6%)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31840" y="21955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104</a:t>
            </a:r>
            <a:endParaRPr lang="es-ES" dirty="0"/>
          </a:p>
        </p:txBody>
      </p:sp>
      <p:sp>
        <p:nvSpPr>
          <p:cNvPr id="12" name="Cerrar llave 11"/>
          <p:cNvSpPr/>
          <p:nvPr/>
        </p:nvSpPr>
        <p:spPr>
          <a:xfrm>
            <a:off x="2915816" y="2132856"/>
            <a:ext cx="144016" cy="504056"/>
          </a:xfrm>
          <a:prstGeom prst="righ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6409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83568" y="2276872"/>
            <a:ext cx="8064895" cy="324036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dirty="0"/>
              <a:t>Nefrectomía </a:t>
            </a:r>
            <a:r>
              <a:rPr lang="es-MX" dirty="0" smtClean="0"/>
              <a:t>parcial </a:t>
            </a:r>
            <a:r>
              <a:rPr lang="es-MX" dirty="0"/>
              <a:t>30 </a:t>
            </a:r>
            <a:r>
              <a:rPr lang="es-MX" dirty="0" smtClean="0"/>
              <a:t>994 </a:t>
            </a:r>
            <a:r>
              <a:rPr lang="es-MX" dirty="0"/>
              <a:t>– 28.9 %</a:t>
            </a:r>
          </a:p>
          <a:p>
            <a:r>
              <a:rPr lang="es-MX" dirty="0"/>
              <a:t>                     radical 64 767 – 79</a:t>
            </a:r>
            <a:r>
              <a:rPr lang="es-MX" dirty="0" smtClean="0"/>
              <a:t>%</a:t>
            </a:r>
          </a:p>
          <a:p>
            <a:endParaRPr lang="es-MX" dirty="0"/>
          </a:p>
          <a:p>
            <a:pPr>
              <a:buFont typeface="Arial" charset="0"/>
              <a:buChar char="•"/>
            </a:pPr>
            <a:r>
              <a:rPr lang="es-MX" dirty="0"/>
              <a:t>Falta de entrenamiento, </a:t>
            </a:r>
            <a:r>
              <a:rPr lang="es-MX" dirty="0" smtClean="0"/>
              <a:t>poca experiencia </a:t>
            </a:r>
            <a:r>
              <a:rPr lang="es-MX" dirty="0"/>
              <a:t>en  la técnica </a:t>
            </a:r>
            <a:r>
              <a:rPr lang="es-MX" dirty="0" smtClean="0"/>
              <a:t>de </a:t>
            </a:r>
            <a:r>
              <a:rPr lang="es-MX" dirty="0"/>
              <a:t>nefrectomía </a:t>
            </a:r>
            <a:r>
              <a:rPr lang="es-MX" dirty="0" smtClean="0"/>
              <a:t>parcial abierta.</a:t>
            </a:r>
          </a:p>
          <a:p>
            <a:pPr>
              <a:buFont typeface="Arial" charset="0"/>
              <a:buChar char="•"/>
            </a:pPr>
            <a:endParaRPr lang="es-MX" dirty="0"/>
          </a:p>
          <a:p>
            <a:pPr>
              <a:buFont typeface="Arial" charset="0"/>
              <a:buChar char="•"/>
            </a:pPr>
            <a:r>
              <a:rPr lang="es-MX" dirty="0" smtClean="0"/>
              <a:t>Laparoscópica </a:t>
            </a:r>
            <a:r>
              <a:rPr lang="es-MX" dirty="0"/>
              <a:t>y / o robótica.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>
                <a:latin typeface="Lucida Sans Unicode" charset="0"/>
                <a:ea typeface="MS PGothic" charset="0"/>
              </a:rPr>
              <a:t>Tratamiento 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uadroTexto 3"/>
          <p:cNvSpPr txBox="1">
            <a:spLocks noChangeArrowheads="1"/>
          </p:cNvSpPr>
          <p:nvPr/>
        </p:nvSpPr>
        <p:spPr bwMode="auto">
          <a:xfrm>
            <a:off x="539552" y="1412776"/>
            <a:ext cx="7849666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s-ES" sz="2000" dirty="0"/>
              <a:t>La nefrectomía parcial es el estándar de oro en tumores renales confinados al riñón &lt;4 cm (T1a</a:t>
            </a:r>
            <a:r>
              <a:rPr lang="es-ES" sz="2000" dirty="0" smtClean="0"/>
              <a:t>)</a:t>
            </a:r>
            <a:endParaRPr lang="es-ES" sz="2000" dirty="0"/>
          </a:p>
          <a:p>
            <a:pPr algn="just" eaLnBrk="1" hangingPunct="1">
              <a:lnSpc>
                <a:spcPct val="150000"/>
              </a:lnSpc>
            </a:pPr>
            <a:r>
              <a:rPr lang="es-ES" sz="2000" dirty="0"/>
              <a:t>La isquemia y el tejido renal funcional residual son factores determinantes para evitar la insuficiencia renal aguda o crónica.</a:t>
            </a:r>
          </a:p>
          <a:p>
            <a:pPr algn="just" eaLnBrk="1" hangingPunct="1">
              <a:lnSpc>
                <a:spcPct val="150000"/>
              </a:lnSpc>
            </a:pPr>
            <a:r>
              <a:rPr lang="es-ES" sz="2000" dirty="0"/>
              <a:t>Desde el punto de vista oncológico tan efectiva como la nefrectomía radical. </a:t>
            </a:r>
          </a:p>
          <a:p>
            <a:pPr algn="just" eaLnBrk="1" hangingPunct="1">
              <a:lnSpc>
                <a:spcPct val="150000"/>
              </a:lnSpc>
            </a:pPr>
            <a:endParaRPr lang="es-ES" sz="2000" dirty="0"/>
          </a:p>
          <a:p>
            <a:pPr algn="just" eaLnBrk="1" hangingPunct="1">
              <a:lnSpc>
                <a:spcPct val="150000"/>
              </a:lnSpc>
            </a:pPr>
            <a:endParaRPr lang="es-ES" sz="20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Lucida Sans Unicode" charset="0"/>
              </a:defRPr>
            </a:lvl9pPr>
          </a:lstStyle>
          <a:p>
            <a:r>
              <a:rPr lang="es-ES" smtClean="0">
                <a:latin typeface="Lucida Sans Unicode" charset="0"/>
                <a:ea typeface="MS PGothic" charset="0"/>
              </a:rPr>
              <a:t>Tratamiento </a:t>
            </a:r>
            <a:endParaRPr lang="es-ES" dirty="0">
              <a:latin typeface="Lucida Sans Unicode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4443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74932" y="2348880"/>
            <a:ext cx="8064895" cy="324036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s-MX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>
                <a:latin typeface="Lucida Sans Unicode" charset="0"/>
                <a:ea typeface="MS PGothic" charset="0"/>
              </a:rPr>
              <a:t>Tratamiento </a:t>
            </a:r>
          </a:p>
        </p:txBody>
      </p:sp>
      <p:sp>
        <p:nvSpPr>
          <p:cNvPr id="2" name="CuadroTexto 1"/>
          <p:cNvSpPr txBox="1"/>
          <p:nvPr/>
        </p:nvSpPr>
        <p:spPr>
          <a:xfrm flipH="1">
            <a:off x="611560" y="1484784"/>
            <a:ext cx="7992888" cy="4752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s-ES" sz="2000" dirty="0" smtClean="0"/>
              <a:t>Ablación   Térmica: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 err="1" smtClean="0"/>
              <a:t>Crioablación</a:t>
            </a:r>
            <a:r>
              <a:rPr lang="es-ES" sz="2000" dirty="0" smtClean="0"/>
              <a:t>: Menos de40º hasta 190º C. Necrosis </a:t>
            </a:r>
            <a:r>
              <a:rPr lang="es-ES" sz="2000" dirty="0" err="1" smtClean="0"/>
              <a:t>coagulativa</a:t>
            </a:r>
            <a:r>
              <a:rPr lang="es-ES" sz="2000" dirty="0" smtClean="0"/>
              <a:t>, </a:t>
            </a:r>
            <a:r>
              <a:rPr lang="es-ES" sz="2000" dirty="0" err="1" smtClean="0"/>
              <a:t>apotosis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Percutáneo o laparoscópico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Retratamiento 15 a 18% 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80 pacientes tratados: disminución del tumor 57% a un año; 72% a 3 años;89% a 5 años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Mortalidad cáncer especifica : 17%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Complicaciones: 10%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33854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 flipH="1">
            <a:off x="1115616" y="908720"/>
            <a:ext cx="7560840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Radiofrecuencia</a:t>
            </a:r>
          </a:p>
          <a:p>
            <a:endParaRPr lang="es-ES" sz="2000" dirty="0" smtClean="0"/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Necrosis </a:t>
            </a:r>
            <a:r>
              <a:rPr lang="es-ES" sz="2000" dirty="0" err="1" smtClean="0"/>
              <a:t>coagulativa</a:t>
            </a:r>
            <a:r>
              <a:rPr lang="es-ES" sz="2000" dirty="0" smtClean="0"/>
              <a:t>, </a:t>
            </a:r>
            <a:r>
              <a:rPr lang="es-ES" sz="2000" dirty="0" err="1" smtClean="0"/>
              <a:t>apotosis</a:t>
            </a:r>
            <a:r>
              <a:rPr lang="es-ES" sz="2000" dirty="0" smtClean="0"/>
              <a:t> mono o bipolar. 105ºC</a:t>
            </a:r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De 1.2 a 2.3 años 90% control del tumor</a:t>
            </a:r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Complicaciones: hemorragia 1 a 5%:lesión </a:t>
            </a:r>
            <a:r>
              <a:rPr lang="es-ES" sz="2000" dirty="0" err="1" smtClean="0"/>
              <a:t>ureteral</a:t>
            </a:r>
            <a:r>
              <a:rPr lang="es-ES" sz="2000" dirty="0" smtClean="0"/>
              <a:t> o estenosis</a:t>
            </a:r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2%: dolor </a:t>
            </a:r>
            <a:r>
              <a:rPr lang="es-ES" sz="2000" dirty="0" err="1" smtClean="0"/>
              <a:t>neuropático</a:t>
            </a:r>
            <a:r>
              <a:rPr lang="es-ES" sz="2000" dirty="0" smtClean="0"/>
              <a:t> severo</a:t>
            </a:r>
            <a:endParaRPr lang="es-E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259632" y="3861048"/>
            <a:ext cx="757430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/>
              <a:t>Contraindicaciones tumor cercano a: intestino , pelvis </a:t>
            </a:r>
            <a:r>
              <a:rPr lang="es-ES" sz="2000" dirty="0" err="1" smtClean="0"/>
              <a:t>renal,ureter</a:t>
            </a:r>
            <a:r>
              <a:rPr lang="es-ES" sz="2000" dirty="0" smtClean="0"/>
              <a:t> o al hilio , (</a:t>
            </a:r>
            <a:r>
              <a:rPr lang="es-ES" sz="2000" dirty="0" err="1" smtClean="0"/>
              <a:t>percutàneo</a:t>
            </a:r>
            <a:r>
              <a:rPr lang="es-ES" sz="2000" dirty="0" smtClean="0"/>
              <a:t>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01707740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6237312"/>
            <a:ext cx="4824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MX" sz="2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s-MX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Dr. Fernando B. Gabilondo Navarro</a:t>
            </a:r>
          </a:p>
        </p:txBody>
      </p:sp>
      <p:pic>
        <p:nvPicPr>
          <p:cNvPr id="6147" name="Imagen 9" descr="Halo Az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4813"/>
            <a:ext cx="3887787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1520" y="3717032"/>
            <a:ext cx="5435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Manejo de Tumores Renales &lt; de 4cm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0" y="188640"/>
            <a:ext cx="419806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319"/>
            <a:ext cx="3960440" cy="30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248472" cy="30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888432" cy="323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82765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408"/>
            <a:ext cx="3888432" cy="321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9"/>
            <a:ext cx="4071367" cy="324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5" y="3588004"/>
            <a:ext cx="3982317" cy="315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0445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5077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6408712" cy="478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44638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9"/>
          <p:cNvSpPr txBox="1">
            <a:spLocks/>
          </p:cNvSpPr>
          <p:nvPr/>
        </p:nvSpPr>
        <p:spPr>
          <a:xfrm>
            <a:off x="274638" y="152400"/>
            <a:ext cx="8077200" cy="457200"/>
          </a:xfrm>
          <a:prstGeom prst="rect">
            <a:avLst/>
          </a:prstGeom>
          <a:solidFill>
            <a:srgbClr val="060220"/>
          </a:solidFill>
        </p:spPr>
        <p:txBody>
          <a:bodyPr/>
          <a:lstStyle>
            <a:lvl1pPr marL="34290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Lucida Sans Typewriter" charset="0"/>
                <a:ea typeface="ＭＳ Ｐゴシック" charset="-128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Lucida Sans Typewriter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MX" altLang="es-MX" sz="4400" kern="0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Vigilancia Tumores &lt; 4 cm</a:t>
            </a:r>
            <a:endParaRPr lang="es-MX" altLang="es-MX" sz="4800" kern="0" dirty="0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195" name="CuadroTexto 4"/>
          <p:cNvSpPr txBox="1">
            <a:spLocks noChangeArrowheads="1"/>
          </p:cNvSpPr>
          <p:nvPr/>
        </p:nvSpPr>
        <p:spPr bwMode="auto">
          <a:xfrm>
            <a:off x="395536" y="1268760"/>
            <a:ext cx="835292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Estudio 202 pacientes – 234 tumores (T1a)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sólidos o Bosniak IV.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34 meses de seguimiento,0.21 cm x año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                                           53% sin crecimiento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 smtClean="0">
                <a:latin typeface="Arial" charset="0"/>
              </a:rPr>
              <a:t>Tumores </a:t>
            </a:r>
            <a:r>
              <a:rPr lang="es-MX" sz="2000" dirty="0">
                <a:latin typeface="Arial" charset="0"/>
              </a:rPr>
              <a:t>&lt; 2cm – 4.7 % grado IV / V – 4.7%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                                                        mets   1-4%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Tumores 3-4 cm  14 – 25%  grado IV mets  7%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Tumores 4-7 cms , 39%  - 18% mets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confirmación patológica solo en el 46 % de casos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La mayoría  fue en adultos mayores</a:t>
            </a:r>
          </a:p>
          <a:p>
            <a:pPr>
              <a:lnSpc>
                <a:spcPct val="150000"/>
              </a:lnSpc>
            </a:pPr>
            <a:endParaRPr lang="es-MX" sz="2000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lang="es-MX" sz="2000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                                </a:t>
            </a:r>
          </a:p>
        </p:txBody>
      </p:sp>
      <p:sp>
        <p:nvSpPr>
          <p:cNvPr id="8196" name="CuadroTexto 1"/>
          <p:cNvSpPr txBox="1">
            <a:spLocks noChangeArrowheads="1"/>
          </p:cNvSpPr>
          <p:nvPr/>
        </p:nvSpPr>
        <p:spPr bwMode="auto">
          <a:xfrm>
            <a:off x="5580062" y="63087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sz="1800" dirty="0" err="1">
                <a:solidFill>
                  <a:schemeClr val="tx2"/>
                </a:solidFill>
                <a:latin typeface="Arial" charset="0"/>
              </a:rPr>
              <a:t>Kulnikov</a:t>
            </a:r>
            <a:r>
              <a:rPr lang="es-ES" sz="1800" dirty="0">
                <a:solidFill>
                  <a:schemeClr val="tx2"/>
                </a:solidFill>
                <a:latin typeface="Arial" charset="0"/>
              </a:rPr>
              <a:t> A. J. </a:t>
            </a:r>
            <a:r>
              <a:rPr lang="es-ES" sz="1800" dirty="0" err="1">
                <a:solidFill>
                  <a:schemeClr val="tx2"/>
                </a:solidFill>
                <a:latin typeface="Arial" charset="0"/>
              </a:rPr>
              <a:t>Urol</a:t>
            </a:r>
            <a:r>
              <a:rPr lang="es-ES" sz="1800" dirty="0">
                <a:solidFill>
                  <a:schemeClr val="tx2"/>
                </a:solidFill>
                <a:latin typeface="Arial" charset="0"/>
              </a:rPr>
              <a:t>, 2012.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9"/>
          <p:cNvSpPr txBox="1">
            <a:spLocks/>
          </p:cNvSpPr>
          <p:nvPr/>
        </p:nvSpPr>
        <p:spPr>
          <a:xfrm>
            <a:off x="274638" y="152400"/>
            <a:ext cx="8077200" cy="457200"/>
          </a:xfrm>
          <a:prstGeom prst="rect">
            <a:avLst/>
          </a:prstGeom>
          <a:solidFill>
            <a:srgbClr val="060220"/>
          </a:solidFill>
        </p:spPr>
        <p:txBody>
          <a:bodyPr/>
          <a:lstStyle>
            <a:lvl1pPr marL="34290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Lucida Sans Typewriter" charset="0"/>
                <a:ea typeface="ＭＳ Ｐゴシック" charset="-128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Lucida Sans Typewriter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MX" altLang="es-MX" sz="4400" kern="0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Tumores Renales&lt; 4 cm </a:t>
            </a:r>
            <a:endParaRPr lang="es-MX" altLang="es-MX" sz="4800" kern="0" dirty="0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219" name="CuadroTexto 4"/>
          <p:cNvSpPr txBox="1">
            <a:spLocks noChangeArrowheads="1"/>
          </p:cNvSpPr>
          <p:nvPr/>
        </p:nvSpPr>
        <p:spPr bwMode="auto">
          <a:xfrm>
            <a:off x="539552" y="981075"/>
            <a:ext cx="828092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Biopsia renales: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Diagnostico en el 92% especificidad 93.2% sensibilidad 99.78%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Lane et al J.Uro.174, 2008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Dianostico indeterminado 20-35%  Benignos 9%-24%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Weight et al J. Uro 174:,2008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Biopsia cilindro 99.1-97%; Aspiracion con aguja  89-93%(Marconi  2016)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   Marconi et al Europ Urol 69: 2016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MX" sz="2000" dirty="0">
                <a:latin typeface="Arial" charset="0"/>
              </a:rPr>
              <a:t>Diagnostico indeterminado 7.7% sin correlacion con el Fuhrman 31.7%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Bx Necrosis tumoral 10.4% Definitivo 28.4%</a:t>
            </a:r>
            <a:r>
              <a:rPr lang="es-MX" sz="2000" dirty="0" smtClean="0">
                <a:latin typeface="Arial" charset="0"/>
              </a:rPr>
              <a:t>.</a:t>
            </a:r>
            <a:endParaRPr lang="es-MX" sz="2000" dirty="0">
              <a:latin typeface="Arial" charset="0"/>
            </a:endParaRPr>
          </a:p>
        </p:txBody>
      </p:sp>
      <p:sp>
        <p:nvSpPr>
          <p:cNvPr id="5" name="CuadroTexto 10"/>
          <p:cNvSpPr txBox="1">
            <a:spLocks noChangeArrowheads="1"/>
          </p:cNvSpPr>
          <p:nvPr/>
        </p:nvSpPr>
        <p:spPr bwMode="auto">
          <a:xfrm>
            <a:off x="4788024" y="6256620"/>
            <a:ext cx="4033837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MX" sz="1600" dirty="0">
                <a:solidFill>
                  <a:srgbClr val="FFFF70"/>
                </a:solidFill>
                <a:latin typeface="Arial" charset="0"/>
              </a:rPr>
              <a:t>Berinhard et al World J. Urol 33: 2015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9"/>
          <p:cNvSpPr txBox="1">
            <a:spLocks/>
          </p:cNvSpPr>
          <p:nvPr/>
        </p:nvSpPr>
        <p:spPr bwMode="auto">
          <a:xfrm>
            <a:off x="274638" y="152400"/>
            <a:ext cx="8077200" cy="457200"/>
          </a:xfrm>
          <a:prstGeom prst="rect">
            <a:avLst/>
          </a:prstGeom>
          <a:solidFill>
            <a:srgbClr val="0602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MX" sz="4400" dirty="0" smtClean="0">
                <a:solidFill>
                  <a:srgbClr val="FFFF00"/>
                </a:solidFill>
              </a:rPr>
              <a:t>Vigilancia - Conclusi</a:t>
            </a:r>
            <a:r>
              <a:rPr lang="es-MX" sz="4400" dirty="0" smtClean="0">
                <a:solidFill>
                  <a:srgbClr val="FFFF00"/>
                </a:solidFill>
              </a:rPr>
              <a:t>ón</a:t>
            </a:r>
            <a:endParaRPr lang="es-MX" sz="4800" dirty="0">
              <a:solidFill>
                <a:srgbClr val="FFFF00"/>
              </a:solidFill>
            </a:endParaRPr>
          </a:p>
        </p:txBody>
      </p:sp>
      <p:sp>
        <p:nvSpPr>
          <p:cNvPr id="10243" name="CuadroTexto 4"/>
          <p:cNvSpPr txBox="1">
            <a:spLocks noChangeArrowheads="1"/>
          </p:cNvSpPr>
          <p:nvPr/>
        </p:nvSpPr>
        <p:spPr bwMode="auto">
          <a:xfrm>
            <a:off x="1079500" y="1052513"/>
            <a:ext cx="75596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50000"/>
              </a:lnSpc>
              <a:buFont typeface="Wingdings" charset="0"/>
              <a:buChar char="v"/>
            </a:pPr>
            <a:r>
              <a:rPr lang="es-MX" sz="2000" dirty="0">
                <a:latin typeface="Arial" charset="0"/>
              </a:rPr>
              <a:t>Poco viable en pacientes jóvenes</a:t>
            </a:r>
          </a:p>
          <a:p>
            <a:pPr>
              <a:lnSpc>
                <a:spcPct val="150000"/>
              </a:lnSpc>
              <a:buFont typeface="Wingdings" charset="0"/>
              <a:buChar char="v"/>
            </a:pPr>
            <a:r>
              <a:rPr lang="es-MX" sz="2000" dirty="0">
                <a:latin typeface="Arial" charset="0"/>
              </a:rPr>
              <a:t>      Hacer biopsia en casos seleccionados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En pacientes adultos mayores con comorbilidades: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&gt; de 70 años  - mortalidad cancer específica: y otras causas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			3 años  4.7 % - otras- 10.9 %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			5 años Ca específico 7.5 % -otras 20.1%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			10 años Ca específico 11.9 % - otras  44%</a:t>
            </a:r>
          </a:p>
          <a:p>
            <a:pPr>
              <a:lnSpc>
                <a:spcPct val="150000"/>
              </a:lnSpc>
              <a:buFont typeface="Wingdings" charset="0"/>
              <a:buChar char="v"/>
            </a:pPr>
            <a:r>
              <a:rPr lang="es-MX" sz="2000" dirty="0">
                <a:latin typeface="Arial" charset="0"/>
              </a:rPr>
              <a:t>No existe un método radiológico  preciso para el seguimiento No hay relación de agresividad con el crecimiento del tumor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Hasta la fecha no hay marcadores geneticos</a:t>
            </a:r>
          </a:p>
          <a:p>
            <a:pPr>
              <a:lnSpc>
                <a:spcPct val="150000"/>
              </a:lnSpc>
            </a:pPr>
            <a:endParaRPr lang="es-MX" sz="2000" dirty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es-MX" sz="2000" dirty="0">
              <a:latin typeface="Arial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lang="es-MX" sz="2000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Arial" charset="0"/>
              </a:rPr>
              <a:t>                                      </a:t>
            </a:r>
          </a:p>
        </p:txBody>
      </p:sp>
      <p:sp>
        <p:nvSpPr>
          <p:cNvPr id="10244" name="CuadroTexto 10"/>
          <p:cNvSpPr txBox="1">
            <a:spLocks noChangeArrowheads="1"/>
          </p:cNvSpPr>
          <p:nvPr/>
        </p:nvSpPr>
        <p:spPr bwMode="auto">
          <a:xfrm>
            <a:off x="4859338" y="6453188"/>
            <a:ext cx="4033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Lucida Sans Typewriter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sz="1800" dirty="0">
                <a:solidFill>
                  <a:srgbClr val="FFFF00"/>
                </a:solidFill>
                <a:latin typeface="Arial" charset="0"/>
              </a:rPr>
              <a:t>Kultikov A. J. Urol , 2012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latin typeface="Lucida Sans Unicode" charset="0"/>
                <a:ea typeface="MS PGothic" charset="0"/>
              </a:rPr>
              <a:t>Tratamiento</a:t>
            </a:r>
            <a:r>
              <a:rPr lang="es-ES" dirty="0">
                <a:latin typeface="Lucida Sans Unicode" charset="0"/>
                <a:ea typeface="MS PGothic" charset="0"/>
              </a:rPr>
              <a:t> </a:t>
            </a:r>
          </a:p>
        </p:txBody>
      </p:sp>
      <p:cxnSp>
        <p:nvCxnSpPr>
          <p:cNvPr id="10" name="Conector recto 9"/>
          <p:cNvCxnSpPr>
            <a:cxnSpLocks noChangeShapeType="1"/>
            <a:endCxn id="18436" idx="1"/>
          </p:cNvCxnSpPr>
          <p:nvPr/>
        </p:nvCxnSpPr>
        <p:spPr bwMode="auto">
          <a:xfrm flipV="1">
            <a:off x="1331913" y="1973293"/>
            <a:ext cx="647700" cy="30318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6" name="CuadroTexto 10"/>
          <p:cNvSpPr txBox="1">
            <a:spLocks noChangeArrowheads="1"/>
          </p:cNvSpPr>
          <p:nvPr/>
        </p:nvSpPr>
        <p:spPr bwMode="auto">
          <a:xfrm>
            <a:off x="1979613" y="1773238"/>
            <a:ext cx="6707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sz="2000" dirty="0" smtClean="0"/>
              <a:t>  2547    </a:t>
            </a:r>
            <a:r>
              <a:rPr lang="es-MX" sz="2000" dirty="0"/>
              <a:t>81% - radical- Mortalidad cardio 6%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195513" y="2565400"/>
            <a:ext cx="6192837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lain" startAt="556"/>
              <a:defRPr/>
            </a:pPr>
            <a:r>
              <a:rPr lang="es-MX" sz="2000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19 % - parcial - Mortalidad por </a:t>
            </a:r>
            <a:r>
              <a:rPr lang="es-MX" sz="2000" dirty="0" err="1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Cardio</a:t>
            </a:r>
            <a:r>
              <a:rPr lang="es-MX" sz="2000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4.9%</a:t>
            </a:r>
          </a:p>
          <a:p>
            <a:pPr>
              <a:defRPr/>
            </a:pPr>
            <a:endParaRPr lang="es-MX" dirty="0"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13" name="Conector recto 12"/>
          <p:cNvCxnSpPr>
            <a:cxnSpLocks noChangeShapeType="1"/>
          </p:cNvCxnSpPr>
          <p:nvPr/>
        </p:nvCxnSpPr>
        <p:spPr bwMode="auto">
          <a:xfrm>
            <a:off x="1331913" y="2487613"/>
            <a:ext cx="64770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9" name="CuadroTexto 15"/>
          <p:cNvSpPr txBox="1">
            <a:spLocks noChangeArrowheads="1"/>
          </p:cNvSpPr>
          <p:nvPr/>
        </p:nvSpPr>
        <p:spPr bwMode="auto">
          <a:xfrm>
            <a:off x="457200" y="2141538"/>
            <a:ext cx="874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sz="2000" dirty="0"/>
              <a:t>2991</a:t>
            </a:r>
          </a:p>
        </p:txBody>
      </p:sp>
      <p:sp>
        <p:nvSpPr>
          <p:cNvPr id="18440" name="CuadroTexto 17"/>
          <p:cNvSpPr txBox="1">
            <a:spLocks noChangeArrowheads="1"/>
          </p:cNvSpPr>
          <p:nvPr/>
        </p:nvSpPr>
        <p:spPr bwMode="auto">
          <a:xfrm>
            <a:off x="755650" y="3573463"/>
            <a:ext cx="793115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sz="2000" dirty="0" smtClean="0"/>
              <a:t>Mortalidad </a:t>
            </a:r>
            <a:r>
              <a:rPr lang="es-MX" sz="2000" dirty="0"/>
              <a:t>por Ca – NR </a:t>
            </a:r>
            <a:r>
              <a:rPr lang="es-MX" sz="2000" dirty="0" smtClean="0"/>
              <a:t>  4</a:t>
            </a:r>
            <a:r>
              <a:rPr lang="es-MX" sz="2000" dirty="0"/>
              <a:t>%</a:t>
            </a:r>
          </a:p>
          <a:p>
            <a:r>
              <a:rPr lang="es-MX" sz="2000" dirty="0" smtClean="0"/>
              <a:t>                                N</a:t>
            </a:r>
            <a:r>
              <a:rPr lang="es-MX" sz="2000" dirty="0"/>
              <a:t>. P. 1.4 %</a:t>
            </a:r>
          </a:p>
          <a:p>
            <a:endParaRPr lang="es-MX" sz="2000" dirty="0"/>
          </a:p>
          <a:p>
            <a:endParaRPr lang="es-MX" sz="2000" dirty="0"/>
          </a:p>
          <a:p>
            <a:r>
              <a:rPr lang="es-MX" sz="2000" dirty="0" smtClean="0"/>
              <a:t>– </a:t>
            </a:r>
            <a:r>
              <a:rPr lang="es-MX" sz="2000" dirty="0"/>
              <a:t>insuficiencia renal Creat &gt; 2</a:t>
            </a:r>
          </a:p>
          <a:p>
            <a:r>
              <a:rPr lang="es-MX" sz="2000" dirty="0"/>
              <a:t>                                               NR 22.4%</a:t>
            </a:r>
          </a:p>
          <a:p>
            <a:r>
              <a:rPr lang="es-MX" sz="2000" dirty="0"/>
              <a:t>                                               NP 11.6 %</a:t>
            </a:r>
          </a:p>
          <a:p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 flipH="1">
            <a:off x="4572000" y="62616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FF00"/>
                </a:solidFill>
              </a:rPr>
              <a:t>Huang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FFFF00"/>
                </a:solidFill>
              </a:rPr>
              <a:t>W. </a:t>
            </a:r>
            <a:r>
              <a:rPr lang="es-ES" dirty="0">
                <a:solidFill>
                  <a:srgbClr val="FFFF00"/>
                </a:solidFill>
              </a:rPr>
              <a:t>et al </a:t>
            </a:r>
            <a:r>
              <a:rPr lang="es-ES" dirty="0" err="1">
                <a:solidFill>
                  <a:srgbClr val="FFFF00"/>
                </a:solidFill>
              </a:rPr>
              <a:t>J.Urol</a:t>
            </a:r>
            <a:r>
              <a:rPr lang="es-ES" dirty="0">
                <a:solidFill>
                  <a:srgbClr val="FFFF00"/>
                </a:solidFill>
              </a:rPr>
              <a:t> 2009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iseño predeterminado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9967</TotalTime>
  <Words>592</Words>
  <Application>Microsoft Macintosh PowerPoint</Application>
  <PresentationFormat>Presentación en pantalla (4:3)</PresentationFormat>
  <Paragraphs>111</Paragraphs>
  <Slides>18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  <vt:variant>
        <vt:lpstr>Presentaciones personalizadas</vt:lpstr>
      </vt:variant>
      <vt:variant>
        <vt:i4>1</vt:i4>
      </vt:variant>
    </vt:vector>
  </HeadingPairs>
  <TitlesOfParts>
    <vt:vector size="20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Tratamiento </vt:lpstr>
      <vt:lpstr>Presentación de PowerPoint</vt:lpstr>
      <vt:lpstr>Presentación de PowerPoint</vt:lpstr>
      <vt:lpstr>Presentación de PowerPoint</vt:lpstr>
      <vt:lpstr>Presentación de PowerPoint</vt:lpstr>
      <vt:lpstr>Nefrectomías parciales en el INNSZ </vt:lpstr>
      <vt:lpstr>Tratamiento </vt:lpstr>
      <vt:lpstr>Presentación de PowerPoint</vt:lpstr>
      <vt:lpstr>Tratamiento </vt:lpstr>
      <vt:lpstr>Presentación de PowerPoint</vt:lpstr>
      <vt:lpstr>Presentación personalizada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Foro Clínico de la Revista de Investigación Clínica</dc:title>
  <dc:creator>Charly Arroyo</dc:creator>
  <cp:lastModifiedBy>Dr. Fernando Gabilondo Navarro</cp:lastModifiedBy>
  <cp:revision>185</cp:revision>
  <dcterms:created xsi:type="dcterms:W3CDTF">2003-07-11T18:09:50Z</dcterms:created>
  <dcterms:modified xsi:type="dcterms:W3CDTF">2017-09-13T19:32:39Z</dcterms:modified>
</cp:coreProperties>
</file>