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62" r:id="rId4"/>
    <p:sldId id="263" r:id="rId5"/>
    <p:sldId id="264" r:id="rId6"/>
    <p:sldId id="265" r:id="rId7"/>
    <p:sldId id="269" r:id="rId8"/>
    <p:sldId id="270" r:id="rId9"/>
    <p:sldId id="272" r:id="rId10"/>
    <p:sldId id="273" r:id="rId11"/>
    <p:sldId id="274" r:id="rId12"/>
    <p:sldId id="277" r:id="rId13"/>
    <p:sldId id="278" r:id="rId14"/>
    <p:sldId id="280" r:id="rId15"/>
    <p:sldId id="281" r:id="rId16"/>
    <p:sldId id="287" r:id="rId17"/>
    <p:sldId id="283" r:id="rId18"/>
    <p:sldId id="284" r:id="rId19"/>
    <p:sldId id="285" r:id="rId20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78" d="100"/>
          <a:sy n="78" d="100"/>
        </p:scale>
        <p:origin x="-13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1590C-CDC2-8F46-9C38-CBD0BFFA4816}" type="datetimeFigureOut">
              <a:rPr lang="es-ES_tradnl" smtClean="0"/>
              <a:pPr/>
              <a:t>13/09/17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DBFF2-DEAA-2846-9D7A-51BF4312AF04}" type="slidenum">
              <a:rPr lang="es-ES_tradnl" smtClean="0"/>
              <a:pPr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75787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s-ES_tradnl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364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8EA9C6-3844-4244-8C73-3E8E80D335F0}" type="slidenum">
              <a:rPr lang="es-ES_tradnl" smtClean="0"/>
              <a:pPr/>
              <a:t>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DBFF2-DEAA-2846-9D7A-51BF4312AF04}" type="slidenum">
              <a:rPr lang="es-ES_tradnl" smtClean="0"/>
              <a:pPr/>
              <a:t>6</a:t>
            </a:fld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mtClean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37892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542BA9-4586-194F-A826-E397C7037CDD}" type="slidenum">
              <a:rPr lang="es-ES_tradnl" smtClean="0"/>
              <a:pPr/>
              <a:t>13</a:t>
            </a:fld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5858-5352-1749-836E-D2FF8EAD1F90}" type="datetimeFigureOut">
              <a:rPr lang="es-ES_tradnl" smtClean="0"/>
              <a:pPr/>
              <a:t>13/09/17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07FE-6D45-294A-ADB9-CE56CDFD522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5858-5352-1749-836E-D2FF8EAD1F90}" type="datetimeFigureOut">
              <a:rPr lang="es-ES_tradnl" smtClean="0"/>
              <a:pPr/>
              <a:t>13/09/17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07FE-6D45-294A-ADB9-CE56CDFD522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5858-5352-1749-836E-D2FF8EAD1F90}" type="datetimeFigureOut">
              <a:rPr lang="es-ES_tradnl" smtClean="0"/>
              <a:pPr/>
              <a:t>13/09/17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07FE-6D45-294A-ADB9-CE56CDFD522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5858-5352-1749-836E-D2FF8EAD1F90}" type="datetimeFigureOut">
              <a:rPr lang="es-ES_tradnl" smtClean="0"/>
              <a:pPr/>
              <a:t>13/09/17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07FE-6D45-294A-ADB9-CE56CDFD522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5858-5352-1749-836E-D2FF8EAD1F90}" type="datetimeFigureOut">
              <a:rPr lang="es-ES_tradnl" smtClean="0"/>
              <a:pPr/>
              <a:t>13/09/17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07FE-6D45-294A-ADB9-CE56CDFD522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5858-5352-1749-836E-D2FF8EAD1F90}" type="datetimeFigureOut">
              <a:rPr lang="es-ES_tradnl" smtClean="0"/>
              <a:pPr/>
              <a:t>13/09/17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07FE-6D45-294A-ADB9-CE56CDFD522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5858-5352-1749-836E-D2FF8EAD1F90}" type="datetimeFigureOut">
              <a:rPr lang="es-ES_tradnl" smtClean="0"/>
              <a:pPr/>
              <a:t>13/09/17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07FE-6D45-294A-ADB9-CE56CDFD522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5858-5352-1749-836E-D2FF8EAD1F90}" type="datetimeFigureOut">
              <a:rPr lang="es-ES_tradnl" smtClean="0"/>
              <a:pPr/>
              <a:t>13/09/17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07FE-6D45-294A-ADB9-CE56CDFD522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5858-5352-1749-836E-D2FF8EAD1F90}" type="datetimeFigureOut">
              <a:rPr lang="es-ES_tradnl" smtClean="0"/>
              <a:pPr/>
              <a:t>13/09/17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07FE-6D45-294A-ADB9-CE56CDFD522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5858-5352-1749-836E-D2FF8EAD1F90}" type="datetimeFigureOut">
              <a:rPr lang="es-ES_tradnl" smtClean="0"/>
              <a:pPr/>
              <a:t>13/09/17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07FE-6D45-294A-ADB9-CE56CDFD522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45858-5352-1749-836E-D2FF8EAD1F90}" type="datetimeFigureOut">
              <a:rPr lang="es-ES_tradnl" smtClean="0"/>
              <a:pPr/>
              <a:t>13/09/17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07FE-6D45-294A-ADB9-CE56CDFD522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45858-5352-1749-836E-D2FF8EAD1F90}" type="datetimeFigureOut">
              <a:rPr lang="es-ES_tradnl" smtClean="0"/>
              <a:pPr/>
              <a:t>13/09/17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D07FE-6D45-294A-ADB9-CE56CDFD522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ctrTitle"/>
          </p:nvPr>
        </p:nvSpPr>
        <p:spPr>
          <a:xfrm>
            <a:off x="685800" y="2895600"/>
            <a:ext cx="7772400" cy="1470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ES_tradnl" sz="2800" dirty="0" smtClean="0">
                <a:solidFill>
                  <a:schemeClr val="tx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Ter</a:t>
            </a:r>
            <a:r>
              <a:rPr lang="es-ES_tradnl" sz="28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a</a:t>
            </a:r>
            <a:r>
              <a:rPr lang="es-ES_tradnl" sz="2800" dirty="0" smtClean="0">
                <a:solidFill>
                  <a:schemeClr val="tx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pia Radical</a:t>
            </a:r>
            <a:br>
              <a:rPr lang="es-ES_tradnl" sz="2800" dirty="0" smtClean="0">
                <a:solidFill>
                  <a:schemeClr val="tx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</a:br>
            <a:r>
              <a:rPr lang="es-ES_tradnl" sz="2800" dirty="0" smtClean="0">
                <a:solidFill>
                  <a:schemeClr val="tx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 </a:t>
            </a:r>
            <a:r>
              <a:rPr lang="es-ES_tradnl" sz="2800" dirty="0" err="1" smtClean="0">
                <a:solidFill>
                  <a:schemeClr val="tx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CaP</a:t>
            </a:r>
            <a:r>
              <a:rPr lang="es-ES_tradnl" sz="2800" dirty="0" smtClean="0">
                <a:solidFill>
                  <a:schemeClr val="tx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 de Alto Riesgo</a:t>
            </a:r>
            <a:br>
              <a:rPr lang="es-ES_tradnl" sz="2800" dirty="0" smtClean="0">
                <a:solidFill>
                  <a:schemeClr val="tx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</a:br>
            <a:r>
              <a:rPr lang="es-ES_tradnl" sz="28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Enfermedad </a:t>
            </a:r>
            <a:r>
              <a:rPr lang="es-ES_tradnl" sz="28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Oligo</a:t>
            </a:r>
            <a:r>
              <a:rPr lang="es-ES_tradnl" sz="28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-</a:t>
            </a:r>
            <a:r>
              <a:rPr lang="es-ES_tradnl" sz="28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metastásica</a:t>
            </a:r>
            <a:endParaRPr lang="es-ES_tradnl" sz="28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Times New Roman" charset="0"/>
              <a:cs typeface="Times New Roman"/>
            </a:endParaRPr>
          </a:p>
        </p:txBody>
      </p:sp>
      <p:sp>
        <p:nvSpPr>
          <p:cNvPr id="14339" name="Subtítulo 2"/>
          <p:cNvSpPr>
            <a:spLocks noGrp="1"/>
          </p:cNvSpPr>
          <p:nvPr>
            <p:ph type="subTitle" idx="1"/>
          </p:nvPr>
        </p:nvSpPr>
        <p:spPr>
          <a:xfrm>
            <a:off x="533400" y="5486400"/>
            <a:ext cx="8001000" cy="9906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s-ES_tradnl" sz="18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Dr. Guillermo Feria Bernal</a:t>
            </a:r>
          </a:p>
          <a:p>
            <a:pPr>
              <a:defRPr/>
            </a:pPr>
            <a:endParaRPr lang="es-ES_tradnl" sz="18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Times New Roman" charset="0"/>
              <a:cs typeface="Times New Roman"/>
            </a:endParaRPr>
          </a:p>
          <a:p>
            <a:pPr>
              <a:defRPr/>
            </a:pPr>
            <a:r>
              <a:rPr lang="es-ES_tradnl" sz="18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Instituto Nacional de Ciencias Médicas y Nutrición “Salvador </a:t>
            </a:r>
            <a:r>
              <a:rPr lang="es-ES_tradnl" sz="18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Zubirán</a:t>
            </a:r>
            <a:r>
              <a:rPr lang="es-ES_tradnl" sz="18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” </a:t>
            </a:r>
          </a:p>
        </p:txBody>
      </p:sp>
      <p:pic>
        <p:nvPicPr>
          <p:cNvPr id="14340" name="Picture 6" descr="INNSZ sin año"/>
          <p:cNvPicPr>
            <a:picLocks noChangeAspect="1" noChangeArrowheads="1"/>
          </p:cNvPicPr>
          <p:nvPr/>
        </p:nvPicPr>
        <p:blipFill>
          <a:blip r:embed="rId3"/>
          <a:srcRect l="7712" t="1697" r="7712" b="8577"/>
          <a:stretch>
            <a:fillRect/>
          </a:stretch>
        </p:blipFill>
        <p:spPr bwMode="auto">
          <a:xfrm>
            <a:off x="6858000" y="457201"/>
            <a:ext cx="1656021" cy="1653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</p:pic>
      <p:pic>
        <p:nvPicPr>
          <p:cNvPr id="7" name="Picture 6" descr="Captura de pantalla 2017-08-04 a la(s) 11.37.10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533400" y="457201"/>
            <a:ext cx="1676400" cy="1653868"/>
          </a:xfrm>
          <a:prstGeom prst="rect">
            <a:avLst/>
          </a:prstGeom>
          <a:effectLst>
            <a:outerShdw blurRad="50800" dist="38100" dir="270000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MX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Prostatectomía radical en Cap</a:t>
            </a:r>
            <a:br>
              <a:rPr lang="es-MX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ＭＳ Ｐゴシック" charset="-128"/>
                <a:cs typeface="Times New Roman"/>
              </a:rPr>
            </a:br>
            <a:r>
              <a:rPr lang="es-MX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de alto riesgo</a:t>
            </a:r>
            <a:endParaRPr lang="es-ES_tradnl" sz="3200" dirty="0" smtClean="0">
              <a:solidFill>
                <a:srgbClr val="FFFFFF"/>
              </a:solidFill>
              <a:effectLst>
                <a:outerShdw blurRad="38100" dist="38100" dir="2700000" algn="tl">
                  <a:srgbClr val="1F497D"/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28675" name="Marcador de contenido 2"/>
          <p:cNvSpPr>
            <a:spLocks noGrp="1"/>
          </p:cNvSpPr>
          <p:nvPr>
            <p:ph idx="1"/>
          </p:nvPr>
        </p:nvSpPr>
        <p:spPr>
          <a:xfrm>
            <a:off x="1765300" y="1524001"/>
            <a:ext cx="6191250" cy="4713288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s-ES_tradnl" sz="2400" dirty="0" smtClean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INCMNSZ</a:t>
            </a:r>
          </a:p>
          <a:p>
            <a:pPr>
              <a:buFontTx/>
              <a:buNone/>
              <a:defRPr/>
            </a:pPr>
            <a:endParaRPr lang="es-ES_tradnl" sz="2400" dirty="0" smtClean="0">
              <a:solidFill>
                <a:srgbClr val="FFFFFF"/>
              </a:solidFill>
              <a:effectLst>
                <a:outerShdw blurRad="50800" dist="38100" dir="2700000" algn="tl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>
              <a:buFontTx/>
              <a:buNone/>
              <a:defRPr/>
            </a:pP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1990 </a:t>
            </a:r>
            <a:r>
              <a:rPr lang="es-ES_tradnl" sz="18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–</a:t>
            </a: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</a:t>
            </a:r>
            <a:r>
              <a:rPr lang="es-ES_tradnl" sz="18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2007  PR </a:t>
            </a:r>
            <a:endParaRPr lang="es-ES_tradnl" sz="1800" dirty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>
              <a:buFontTx/>
              <a:buNone/>
              <a:defRPr/>
            </a:pP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Estudio retrospectivo </a:t>
            </a:r>
          </a:p>
          <a:p>
            <a:pPr>
              <a:buFontTx/>
              <a:buNone/>
              <a:defRPr/>
            </a:pP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Sobrevida libre de recurrencia bioquímica (SLRB)</a:t>
            </a:r>
          </a:p>
          <a:p>
            <a:pPr>
              <a:buFontTx/>
              <a:buNone/>
              <a:defRPr/>
            </a:pP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S </a:t>
            </a:r>
            <a:r>
              <a:rPr lang="es-ES_tradnl" sz="18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Gleason</a:t>
            </a: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</a:t>
            </a:r>
            <a:r>
              <a:rPr lang="es-ES_tradnl" sz="18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≥</a:t>
            </a: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8  y / o </a:t>
            </a:r>
            <a:r>
              <a:rPr lang="es-ES_tradnl" sz="18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≥</a:t>
            </a: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</a:t>
            </a:r>
            <a:r>
              <a:rPr lang="es-ES_tradnl" sz="18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EpT3</a:t>
            </a:r>
            <a:endParaRPr lang="es-ES_tradnl" sz="1800" dirty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>
              <a:buFontTx/>
              <a:buNone/>
              <a:defRPr/>
            </a:pP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</a:t>
            </a:r>
          </a:p>
          <a:p>
            <a:pPr>
              <a:buFontTx/>
              <a:buNone/>
              <a:defRPr/>
            </a:pP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86 pacientes</a:t>
            </a:r>
          </a:p>
          <a:p>
            <a:pPr>
              <a:buFontTx/>
              <a:buNone/>
              <a:defRPr/>
            </a:pP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  APE </a:t>
            </a:r>
            <a:r>
              <a:rPr lang="es-ES_tradnl" sz="18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pre</a:t>
            </a: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- </a:t>
            </a:r>
            <a:r>
              <a:rPr lang="es-ES_tradnl" sz="18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op</a:t>
            </a: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17.8 ± 16.6 (R: 1.5- 92.8)</a:t>
            </a:r>
          </a:p>
          <a:p>
            <a:pPr>
              <a:buFontTx/>
              <a:buNone/>
              <a:defRPr/>
            </a:pP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  S </a:t>
            </a:r>
            <a:r>
              <a:rPr lang="es-ES_tradnl" sz="18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Gleason</a:t>
            </a: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</a:t>
            </a:r>
            <a:r>
              <a:rPr lang="es-ES_tradnl" sz="18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≥</a:t>
            </a: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8     10 (12%)</a:t>
            </a:r>
          </a:p>
          <a:p>
            <a:pPr>
              <a:buFontTx/>
              <a:buNone/>
              <a:defRPr/>
            </a:pP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  </a:t>
            </a:r>
            <a:r>
              <a:rPr lang="es-ES_tradnl" sz="18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EpT3</a:t>
            </a: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</a:t>
            </a:r>
            <a:r>
              <a:rPr lang="es-ES_tradnl" sz="18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≥</a:t>
            </a: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  52 (60%)</a:t>
            </a:r>
          </a:p>
          <a:p>
            <a:pPr>
              <a:buFontTx/>
              <a:buNone/>
              <a:defRPr/>
            </a:pP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  Ambos                 24 (28%)         </a:t>
            </a:r>
          </a:p>
        </p:txBody>
      </p:sp>
      <p:sp>
        <p:nvSpPr>
          <p:cNvPr id="31748" name="CuadroTexto 3"/>
          <p:cNvSpPr txBox="1">
            <a:spLocks noChangeArrowheads="1"/>
          </p:cNvSpPr>
          <p:nvPr/>
        </p:nvSpPr>
        <p:spPr bwMode="auto">
          <a:xfrm>
            <a:off x="5029200" y="6248400"/>
            <a:ext cx="36909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Rodríguez-Covarrubias F et al </a:t>
            </a:r>
            <a:r>
              <a:rPr lang="es-ES_tradnl" sz="12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Eur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s-ES_tradnl" sz="12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Urol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s-ES_tradnl" sz="12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Suppl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; 7 (3): 251</a:t>
            </a:r>
          </a:p>
        </p:txBody>
      </p:sp>
      <p:pic>
        <p:nvPicPr>
          <p:cNvPr id="5" name="Picture 6" descr="INNSZ sin año"/>
          <p:cNvPicPr>
            <a:picLocks noChangeAspect="1" noChangeArrowheads="1"/>
          </p:cNvPicPr>
          <p:nvPr/>
        </p:nvPicPr>
        <p:blipFill>
          <a:blip r:embed="rId2"/>
          <a:srcRect l="7712" t="1697" r="7712" b="8577"/>
          <a:stretch>
            <a:fillRect/>
          </a:stretch>
        </p:blipFill>
        <p:spPr bwMode="auto">
          <a:xfrm>
            <a:off x="7487979" y="1295400"/>
            <a:ext cx="1122621" cy="1121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MX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Prostatectomía radical en Cap</a:t>
            </a:r>
            <a:br>
              <a:rPr lang="es-MX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ＭＳ Ｐゴシック" charset="-128"/>
                <a:cs typeface="Times New Roman"/>
              </a:rPr>
            </a:br>
            <a:r>
              <a:rPr lang="es-MX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de alto riesgo</a:t>
            </a:r>
            <a:endParaRPr lang="es-ES_tradnl" sz="3200" dirty="0" smtClean="0">
              <a:solidFill>
                <a:srgbClr val="FFFFFF"/>
              </a:solidFill>
              <a:effectLst>
                <a:outerShdw blurRad="38100" dist="38100" dir="2700000" algn="tl">
                  <a:srgbClr val="1F497D"/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29699" name="Marcador de contenido 2"/>
          <p:cNvSpPr>
            <a:spLocks noGrp="1"/>
          </p:cNvSpPr>
          <p:nvPr>
            <p:ph idx="1"/>
          </p:nvPr>
        </p:nvSpPr>
        <p:spPr>
          <a:xfrm>
            <a:off x="685800" y="1844675"/>
            <a:ext cx="7773988" cy="4392613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s-ES_tradnl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ea typeface="ＭＳ Ｐゴシック" charset="-128"/>
                <a:cs typeface="ＭＳ Ｐゴシック" charset="-128"/>
              </a:rPr>
              <a:t>     </a:t>
            </a:r>
            <a:r>
              <a:rPr lang="es-ES_tradnl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Estadio Patológico</a:t>
            </a:r>
          </a:p>
          <a:p>
            <a:pPr>
              <a:buFontTx/>
              <a:buNone/>
              <a:defRPr/>
            </a:pPr>
            <a:r>
              <a:rPr lang="es-ES_tradnl" sz="2400" dirty="0" smtClean="0">
                <a:solidFill>
                  <a:srgbClr val="FFFFFF"/>
                </a:solidFill>
                <a:latin typeface="Times New Roman"/>
                <a:ea typeface="ＭＳ Ｐゴシック" charset="-128"/>
                <a:cs typeface="Times New Roman"/>
              </a:rPr>
              <a:t>       </a:t>
            </a:r>
            <a:r>
              <a:rPr lang="es-ES_tradnl" sz="1600" dirty="0" smtClean="0">
                <a:solidFill>
                  <a:srgbClr val="FFFFFF"/>
                </a:solidFill>
                <a:latin typeface="Times New Roman"/>
                <a:ea typeface="ＭＳ Ｐゴシック" charset="-128"/>
                <a:cs typeface="Times New Roman"/>
              </a:rPr>
              <a:t>T2       10 (12%)</a:t>
            </a:r>
          </a:p>
          <a:p>
            <a:pPr>
              <a:buFontTx/>
              <a:buNone/>
              <a:defRPr/>
            </a:pPr>
            <a:r>
              <a:rPr lang="es-ES_tradnl" sz="1600" dirty="0" smtClean="0">
                <a:solidFill>
                  <a:srgbClr val="FFFFFF"/>
                </a:solidFill>
                <a:latin typeface="Times New Roman"/>
                <a:ea typeface="ＭＳ Ｐゴシック" charset="-128"/>
                <a:cs typeface="Times New Roman"/>
              </a:rPr>
              <a:t>           T3a     31 (36%)</a:t>
            </a:r>
          </a:p>
          <a:p>
            <a:pPr>
              <a:buFontTx/>
              <a:buNone/>
              <a:defRPr/>
            </a:pPr>
            <a:r>
              <a:rPr lang="es-ES_tradnl" sz="1600" dirty="0" smtClean="0">
                <a:solidFill>
                  <a:srgbClr val="FFFFFF"/>
                </a:solidFill>
                <a:latin typeface="Times New Roman"/>
                <a:ea typeface="ＭＳ Ｐゴシック" charset="-128"/>
                <a:cs typeface="Times New Roman"/>
              </a:rPr>
              <a:t>           T3b     32 (37%)</a:t>
            </a:r>
          </a:p>
          <a:p>
            <a:pPr>
              <a:buFontTx/>
              <a:buNone/>
              <a:defRPr/>
            </a:pPr>
            <a:r>
              <a:rPr lang="es-ES_tradnl" sz="1600" dirty="0" smtClean="0">
                <a:solidFill>
                  <a:srgbClr val="FFFFFF"/>
                </a:solidFill>
                <a:latin typeface="Times New Roman"/>
                <a:ea typeface="ＭＳ Ｐゴシック" charset="-128"/>
                <a:cs typeface="Times New Roman"/>
              </a:rPr>
              <a:t>           N+      13 (15%)</a:t>
            </a:r>
          </a:p>
          <a:p>
            <a:pPr>
              <a:buFontTx/>
              <a:buNone/>
              <a:defRPr/>
            </a:pPr>
            <a:endParaRPr lang="es-ES_tradnl" sz="1600" dirty="0" smtClean="0">
              <a:solidFill>
                <a:srgbClr val="FFFFFF"/>
              </a:solidFill>
              <a:latin typeface="Times New Roman"/>
              <a:ea typeface="ＭＳ Ｐゴシック" charset="-128"/>
              <a:cs typeface="Times New Roman"/>
            </a:endParaRPr>
          </a:p>
          <a:p>
            <a:pPr>
              <a:buFontTx/>
              <a:buNone/>
              <a:defRPr/>
            </a:pPr>
            <a:r>
              <a:rPr lang="es-ES_tradnl" sz="2000" dirty="0" smtClean="0">
                <a:solidFill>
                  <a:srgbClr val="FFFFFF"/>
                </a:solidFill>
                <a:latin typeface="Times New Roman"/>
                <a:ea typeface="ＭＳ Ｐゴシック" charset="-128"/>
                <a:cs typeface="Times New Roman"/>
              </a:rPr>
              <a:t>      </a:t>
            </a:r>
            <a:r>
              <a:rPr lang="es-ES_tradnl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Seguimiento</a:t>
            </a:r>
            <a:endParaRPr lang="es-ES_tradnl" sz="2000" dirty="0" smtClean="0">
              <a:solidFill>
                <a:srgbClr val="FFFFFF"/>
              </a:solidFill>
              <a:effectLst>
                <a:outerShdw blurRad="50800" dist="38100" dir="2700000" algn="tl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>
              <a:buFontTx/>
              <a:buNone/>
              <a:defRPr/>
            </a:pPr>
            <a:r>
              <a:rPr lang="es-ES_tradnl" sz="20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</a:t>
            </a:r>
            <a:r>
              <a:rPr lang="es-ES_tradnl" sz="16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A 7 años                                                                        Recaída bioquímica   50%</a:t>
            </a:r>
          </a:p>
          <a:p>
            <a:pPr>
              <a:buFontTx/>
              <a:buNone/>
              <a:defRPr/>
            </a:pPr>
            <a:endParaRPr lang="es-ES_tradnl" sz="2000" dirty="0" smtClean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>
              <a:buFontTx/>
              <a:buNone/>
              <a:defRPr/>
            </a:pPr>
            <a:r>
              <a:rPr lang="es-ES_tradnl" sz="20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</a:t>
            </a:r>
            <a:r>
              <a:rPr lang="es-ES_tradnl" sz="2000" dirty="0" smtClean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SLRB  (criterios preoperatorios)</a:t>
            </a:r>
          </a:p>
          <a:p>
            <a:pPr>
              <a:buFontTx/>
              <a:buNone/>
              <a:defRPr/>
            </a:pPr>
            <a:r>
              <a:rPr lang="es-ES_tradnl" sz="20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</a:t>
            </a:r>
            <a:r>
              <a:rPr lang="es-ES_tradnl" sz="16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APE &lt; 10 </a:t>
            </a:r>
            <a:r>
              <a:rPr lang="es-ES_tradnl" sz="1600" dirty="0" err="1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ng</a:t>
            </a:r>
            <a:r>
              <a:rPr lang="es-ES_tradnl" sz="16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/ </a:t>
            </a:r>
            <a:r>
              <a:rPr lang="es-ES_tradnl" sz="1600" dirty="0" err="1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mL</a:t>
            </a:r>
            <a:r>
              <a:rPr lang="es-ES_tradnl" sz="16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56%                                                  APE &gt; 10 </a:t>
            </a:r>
            <a:r>
              <a:rPr lang="es-ES_tradnl" sz="1600" dirty="0" err="1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ng</a:t>
            </a:r>
            <a:r>
              <a:rPr lang="es-ES_tradnl" sz="16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/ </a:t>
            </a:r>
            <a:r>
              <a:rPr lang="es-ES_tradnl" sz="1600" dirty="0" err="1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mL</a:t>
            </a:r>
            <a:r>
              <a:rPr lang="es-ES_tradnl" sz="16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26%</a:t>
            </a:r>
          </a:p>
          <a:p>
            <a:pPr>
              <a:buFontTx/>
              <a:buNone/>
              <a:defRPr/>
            </a:pPr>
            <a:r>
              <a:rPr lang="es-ES_tradnl" sz="16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Riesgo bajo 75%           Riesgo intermedio 45%            Riesgo alto               16%</a:t>
            </a:r>
            <a:r>
              <a:rPr lang="es-ES_tradnl" sz="1600" dirty="0" smtClean="0">
                <a:solidFill>
                  <a:srgbClr val="FFFFFF"/>
                </a:solidFill>
                <a:latin typeface="Times New Roman"/>
                <a:ea typeface="ＭＳ Ｐゴシック" charset="-128"/>
                <a:cs typeface="Times New Roman"/>
              </a:rPr>
              <a:t>          </a:t>
            </a:r>
          </a:p>
        </p:txBody>
      </p:sp>
      <p:sp>
        <p:nvSpPr>
          <p:cNvPr id="32772" name="CuadroTexto 3"/>
          <p:cNvSpPr txBox="1">
            <a:spLocks noChangeArrowheads="1"/>
          </p:cNvSpPr>
          <p:nvPr/>
        </p:nvSpPr>
        <p:spPr bwMode="auto">
          <a:xfrm>
            <a:off x="5029200" y="6400800"/>
            <a:ext cx="37195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Rodríguez-Covarrubias F et al </a:t>
            </a:r>
            <a:r>
              <a:rPr lang="es-ES_tradnl" sz="12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Eur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s-ES_tradnl" sz="12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Urol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s-ES_tradnl" sz="12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Suppl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; 7 (3): 251</a:t>
            </a:r>
          </a:p>
          <a:p>
            <a:endParaRPr lang="es-ES_tradnl" sz="1200" dirty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5435600" y="5157788"/>
            <a:ext cx="2808288" cy="1008062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4" name="Rectangle 7"/>
          <p:cNvSpPr>
            <a:spLocks noChangeArrowheads="1"/>
          </p:cNvSpPr>
          <p:nvPr/>
        </p:nvSpPr>
        <p:spPr bwMode="auto">
          <a:xfrm>
            <a:off x="5364163" y="4221163"/>
            <a:ext cx="2808287" cy="431800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s-MX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Prostatectomía radical en Cap</a:t>
            </a:r>
            <a:br>
              <a:rPr lang="es-MX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ＭＳ Ｐゴシック" charset="-128"/>
                <a:cs typeface="Times New Roman"/>
              </a:rPr>
            </a:br>
            <a:r>
              <a:rPr lang="es-MX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de alto riesgo</a:t>
            </a:r>
            <a:endParaRPr lang="es-ES_tradnl" sz="3200" dirty="0" smtClean="0">
              <a:solidFill>
                <a:srgbClr val="FFFFFF"/>
              </a:solidFill>
              <a:effectLst>
                <a:outerShdw blurRad="38100" dist="38100" dir="2700000" algn="tl">
                  <a:srgbClr val="1F497D"/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30723" name="Marcador de contenido 2"/>
          <p:cNvSpPr>
            <a:spLocks noGrp="1"/>
          </p:cNvSpPr>
          <p:nvPr>
            <p:ph idx="1"/>
          </p:nvPr>
        </p:nvSpPr>
        <p:spPr>
          <a:xfrm>
            <a:off x="838200" y="1752600"/>
            <a:ext cx="7772400" cy="44196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s-ES_tradnl" sz="2400" dirty="0" smtClean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INCMNSZ</a:t>
            </a:r>
          </a:p>
          <a:p>
            <a:pPr>
              <a:buFontTx/>
              <a:buNone/>
              <a:defRPr/>
            </a:pPr>
            <a:endParaRPr lang="es-ES_tradnl" sz="2400" dirty="0" smtClean="0">
              <a:solidFill>
                <a:srgbClr val="FFFFFF"/>
              </a:solidFill>
              <a:effectLst>
                <a:outerShdw blurRad="50800" dist="38100" dir="2700000" algn="tl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>
              <a:buFontTx/>
              <a:buNone/>
              <a:defRPr/>
            </a:pPr>
            <a:r>
              <a:rPr lang="es-ES_tradnl" sz="24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</a:t>
            </a: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1988</a:t>
            </a:r>
            <a:r>
              <a:rPr lang="es-ES_tradnl" sz="18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</a:t>
            </a:r>
            <a:r>
              <a:rPr lang="es-ES_tradnl" sz="1800" dirty="0" err="1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–</a:t>
            </a:r>
            <a:r>
              <a:rPr lang="es-ES_tradnl" sz="18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2007  PR</a:t>
            </a:r>
          </a:p>
          <a:p>
            <a:pPr>
              <a:buFontTx/>
              <a:buNone/>
              <a:defRPr/>
            </a:pP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Estudio retrospectivo y descriptivo </a:t>
            </a:r>
          </a:p>
          <a:p>
            <a:pPr>
              <a:buFontTx/>
              <a:buNone/>
              <a:defRPr/>
            </a:pP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212 pacientes </a:t>
            </a:r>
            <a:r>
              <a:rPr lang="es-ES_tradnl" sz="18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≤</a:t>
            </a: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</a:t>
            </a:r>
            <a:r>
              <a:rPr lang="es-ES_tradnl" sz="18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Ec</a:t>
            </a: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T2</a:t>
            </a:r>
          </a:p>
          <a:p>
            <a:pPr>
              <a:buFontTx/>
              <a:buNone/>
              <a:defRPr/>
            </a:pP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</a:t>
            </a:r>
            <a:r>
              <a:rPr lang="es-ES_tradnl" sz="18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40 </a:t>
            </a: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(18%) pacientes con IVS ( </a:t>
            </a:r>
            <a:r>
              <a:rPr lang="es-ES_tradnl" sz="18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pT3bN0M0</a:t>
            </a: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)</a:t>
            </a:r>
          </a:p>
          <a:p>
            <a:pPr>
              <a:buFontTx/>
              <a:buNone/>
              <a:defRPr/>
            </a:pPr>
            <a:endParaRPr lang="es-ES_tradnl" sz="1800" dirty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>
              <a:buFontTx/>
              <a:buNone/>
              <a:defRPr/>
            </a:pP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 APE </a:t>
            </a:r>
            <a:r>
              <a:rPr lang="es-ES_tradnl" sz="18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pre</a:t>
            </a: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-</a:t>
            </a:r>
            <a:r>
              <a:rPr lang="es-ES_tradnl" sz="18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op</a:t>
            </a: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         Estadio Clínico               Grupo de  Riesgo</a:t>
            </a:r>
          </a:p>
          <a:p>
            <a:pPr>
              <a:buFontTx/>
              <a:buNone/>
              <a:defRPr/>
            </a:pP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&lt; 10 </a:t>
            </a:r>
            <a:r>
              <a:rPr lang="es-ES_tradnl" sz="18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ng</a:t>
            </a: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/</a:t>
            </a:r>
            <a:r>
              <a:rPr lang="es-ES_tradnl" sz="18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mL</a:t>
            </a: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11 (27.5%)         T1 a-</a:t>
            </a:r>
            <a:r>
              <a:rPr lang="es-ES_tradnl" sz="18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c</a:t>
            </a: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19 (47.5%)        Bajo          4 (10.0%)</a:t>
            </a:r>
          </a:p>
          <a:p>
            <a:pPr>
              <a:buFontTx/>
              <a:buNone/>
              <a:defRPr/>
            </a:pP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&gt; 10 </a:t>
            </a:r>
            <a:r>
              <a:rPr lang="es-ES_tradnl" sz="18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ng</a:t>
            </a: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/ </a:t>
            </a:r>
            <a:r>
              <a:rPr lang="es-ES_tradnl" sz="18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mL</a:t>
            </a: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29 (72.5%)         T2 a-</a:t>
            </a:r>
            <a:r>
              <a:rPr lang="es-ES_tradnl" sz="18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c</a:t>
            </a: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21 (52.5%)        </a:t>
            </a:r>
            <a:r>
              <a:rPr lang="es-ES_tradnl" sz="18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Interm</a:t>
            </a: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</a:t>
            </a:r>
            <a:r>
              <a:rPr lang="es-ES_tradnl" sz="18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17 (</a:t>
            </a: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42.5%)</a:t>
            </a:r>
          </a:p>
          <a:p>
            <a:pPr>
              <a:buFontTx/>
              <a:buNone/>
              <a:defRPr/>
            </a:pP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                                                                                Alto         19 (47.5%</a:t>
            </a:r>
            <a:r>
              <a:rPr lang="es-ES_tradnl" sz="1800" dirty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)</a:t>
            </a:r>
          </a:p>
        </p:txBody>
      </p:sp>
      <p:sp>
        <p:nvSpPr>
          <p:cNvPr id="35844" name="CuadroTexto 4"/>
          <p:cNvSpPr txBox="1">
            <a:spLocks noChangeArrowheads="1"/>
          </p:cNvSpPr>
          <p:nvPr/>
        </p:nvSpPr>
        <p:spPr bwMode="auto">
          <a:xfrm>
            <a:off x="4114800" y="6172200"/>
            <a:ext cx="41005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Castillejos-Molina R et al </a:t>
            </a:r>
            <a:r>
              <a:rPr lang="es-ES_tradnl" sz="12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Rev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s-ES_tradnl" sz="12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Invest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s-ES_tradnl" sz="12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Clin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2008; 60 (5): 360-64 </a:t>
            </a:r>
          </a:p>
        </p:txBody>
      </p:sp>
      <p:pic>
        <p:nvPicPr>
          <p:cNvPr id="5" name="Picture 6" descr="INNSZ sin año"/>
          <p:cNvPicPr>
            <a:picLocks noChangeAspect="1" noChangeArrowheads="1"/>
          </p:cNvPicPr>
          <p:nvPr/>
        </p:nvPicPr>
        <p:blipFill>
          <a:blip r:embed="rId2"/>
          <a:srcRect l="7712" t="1697" r="7712" b="8577"/>
          <a:stretch>
            <a:fillRect/>
          </a:stretch>
        </p:blipFill>
        <p:spPr bwMode="auto">
          <a:xfrm>
            <a:off x="7487979" y="1545839"/>
            <a:ext cx="1122621" cy="1121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MX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Prostatectomía radical en Cap</a:t>
            </a:r>
            <a:br>
              <a:rPr lang="es-MX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ＭＳ Ｐゴシック" charset="-128"/>
                <a:cs typeface="Times New Roman"/>
              </a:rPr>
            </a:br>
            <a:r>
              <a:rPr lang="es-MX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de alto riesgo</a:t>
            </a:r>
            <a:endParaRPr lang="es-ES_tradnl" sz="3200" dirty="0" smtClean="0">
              <a:solidFill>
                <a:srgbClr val="FFFFFF"/>
              </a:solidFill>
              <a:effectLst>
                <a:outerShdw blurRad="38100" dist="38100" dir="2700000" algn="tl">
                  <a:srgbClr val="1F497D"/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33795" name="Marcador de contenido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  <a:defRPr/>
            </a:pPr>
            <a:r>
              <a:rPr lang="es-ES_tradnl" sz="2400" dirty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Patología</a:t>
            </a:r>
          </a:p>
          <a:p>
            <a:pPr>
              <a:buFontTx/>
              <a:buNone/>
              <a:defRPr/>
            </a:pPr>
            <a:r>
              <a:rPr lang="es-ES_tradnl" sz="24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</a:t>
            </a:r>
            <a:r>
              <a:rPr lang="es-ES_tradnl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EEC              G Linfáticos             M </a:t>
            </a:r>
            <a:r>
              <a:rPr lang="es-ES_tradnl" sz="20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Qx</a:t>
            </a:r>
            <a:r>
              <a:rPr lang="es-ES_tradnl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     S </a:t>
            </a:r>
            <a:r>
              <a:rPr lang="es-ES_tradnl" sz="20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Gleason</a:t>
            </a:r>
            <a:endParaRPr lang="es-ES_tradnl" sz="2000" dirty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>
              <a:buFontTx/>
              <a:buNone/>
              <a:defRPr/>
            </a:pPr>
            <a:r>
              <a:rPr lang="es-ES_tradnl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- 37 (92.5%)          - 32  (80%)          - 18 (45%)         </a:t>
            </a:r>
            <a:r>
              <a:rPr lang="es-ES_tradnl" sz="20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≤</a:t>
            </a:r>
            <a:r>
              <a:rPr lang="es-ES_tradnl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6   11 (27.5%)</a:t>
            </a:r>
          </a:p>
          <a:p>
            <a:pPr>
              <a:buFontTx/>
              <a:buNone/>
              <a:defRPr/>
            </a:pPr>
            <a:r>
              <a:rPr lang="es-ES_tradnl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+  3   (7.5%)          +  8  (20%)          + 22 (55%)            7   14 (35.0%)</a:t>
            </a:r>
          </a:p>
          <a:p>
            <a:pPr>
              <a:buFontTx/>
              <a:buNone/>
              <a:defRPr/>
            </a:pPr>
            <a:r>
              <a:rPr lang="es-ES_tradnl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                                                                          </a:t>
            </a:r>
            <a:r>
              <a:rPr lang="es-ES_tradnl" sz="20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≥</a:t>
            </a:r>
            <a:r>
              <a:rPr lang="es-ES_tradnl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8   15 (37.5%)</a:t>
            </a:r>
          </a:p>
          <a:p>
            <a:pPr>
              <a:buFontTx/>
              <a:buNone/>
              <a:defRPr/>
            </a:pPr>
            <a:endParaRPr lang="es-ES_tradnl" sz="2000" dirty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>
              <a:buFontTx/>
              <a:buNone/>
              <a:defRPr/>
            </a:pPr>
            <a:r>
              <a:rPr lang="es-ES_tradnl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</a:t>
            </a:r>
            <a:r>
              <a:rPr lang="es-ES_tradnl" sz="2000" dirty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SLRB</a:t>
            </a:r>
          </a:p>
          <a:p>
            <a:pPr>
              <a:buFontTx/>
              <a:buNone/>
              <a:defRPr/>
            </a:pPr>
            <a:r>
              <a:rPr lang="es-ES_tradnl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                                   5 años                       10 años</a:t>
            </a:r>
          </a:p>
          <a:p>
            <a:pPr>
              <a:buFontTx/>
              <a:buNone/>
              <a:defRPr/>
            </a:pPr>
            <a:r>
              <a:rPr lang="es-ES_tradnl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IVS                                34.0%                          17%</a:t>
            </a:r>
          </a:p>
          <a:p>
            <a:pPr>
              <a:buFontTx/>
              <a:buNone/>
              <a:defRPr/>
            </a:pPr>
            <a:r>
              <a:rPr lang="es-ES_tradnl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APE &lt;10 </a:t>
            </a:r>
            <a:r>
              <a:rPr lang="es-ES_tradnl" sz="20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ng</a:t>
            </a:r>
            <a:r>
              <a:rPr lang="es-ES_tradnl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/</a:t>
            </a:r>
            <a:r>
              <a:rPr lang="es-ES_tradnl" sz="20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mL</a:t>
            </a:r>
            <a:r>
              <a:rPr lang="es-ES_tradnl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68.2%</a:t>
            </a:r>
          </a:p>
          <a:p>
            <a:pPr>
              <a:buFontTx/>
              <a:buNone/>
              <a:defRPr/>
            </a:pPr>
            <a:r>
              <a:rPr lang="es-ES_tradnl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APE &gt;10 </a:t>
            </a:r>
            <a:r>
              <a:rPr lang="es-ES_tradnl" sz="20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ng</a:t>
            </a:r>
            <a:r>
              <a:rPr lang="es-ES_tradnl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/</a:t>
            </a:r>
            <a:r>
              <a:rPr lang="es-ES_tradnl" sz="20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mL</a:t>
            </a:r>
            <a:r>
              <a:rPr lang="es-ES_tradnl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19.9%         </a:t>
            </a:r>
          </a:p>
        </p:txBody>
      </p:sp>
      <p:sp>
        <p:nvSpPr>
          <p:cNvPr id="36868" name="CuadroTexto 3"/>
          <p:cNvSpPr txBox="1">
            <a:spLocks noChangeArrowheads="1"/>
          </p:cNvSpPr>
          <p:nvPr/>
        </p:nvSpPr>
        <p:spPr bwMode="auto">
          <a:xfrm>
            <a:off x="4267200" y="6400800"/>
            <a:ext cx="4095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Castillejos-Molina R et al </a:t>
            </a:r>
            <a:r>
              <a:rPr lang="es-ES_tradnl" sz="12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Rev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s-ES_tradnl" sz="12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Invest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s-ES_tradnl" sz="12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Clin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2008; 60 (5): 360-64 </a:t>
            </a:r>
          </a:p>
          <a:p>
            <a:endParaRPr lang="es-ES_tradnl" dirty="0">
              <a:solidFill>
                <a:srgbClr val="FFFFFF"/>
              </a:solidFill>
            </a:endParaRPr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>
            <a:off x="827088" y="2667000"/>
            <a:ext cx="7345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0" name="Rectangle 8"/>
          <p:cNvSpPr>
            <a:spLocks noChangeArrowheads="1"/>
          </p:cNvSpPr>
          <p:nvPr/>
        </p:nvSpPr>
        <p:spPr bwMode="auto">
          <a:xfrm>
            <a:off x="3779838" y="4724400"/>
            <a:ext cx="3168650" cy="360363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Times New Roman" charset="0"/>
                <a:cs typeface="Times New Roman"/>
              </a:rPr>
              <a:t>Prostatectomía</a:t>
            </a:r>
            <a:r>
              <a:rPr lang="es-ES_tradnl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Times New Roman" charset="0"/>
                <a:cs typeface="Times New Roman"/>
              </a:rPr>
              <a:t> radical en </a:t>
            </a:r>
            <a:r>
              <a:rPr lang="es-ES_tradnl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Times New Roman" charset="0"/>
                <a:cs typeface="Times New Roman"/>
              </a:rPr>
              <a:t>CaP</a:t>
            </a:r>
            <a:r>
              <a:rPr lang="es-ES_tradnl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Times New Roman" charset="0"/>
                <a:cs typeface="Times New Roman"/>
              </a:rPr>
              <a:t> </a:t>
            </a:r>
            <a:br>
              <a:rPr lang="es-ES_tradnl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Times New Roman" charset="0"/>
                <a:cs typeface="Times New Roman"/>
              </a:rPr>
            </a:br>
            <a:r>
              <a:rPr lang="es-ES_tradnl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Times New Roman" charset="0"/>
                <a:cs typeface="Times New Roman"/>
              </a:rPr>
              <a:t>de alto riesgo</a:t>
            </a:r>
            <a:endParaRPr lang="es-ES_tradnl" sz="3200" dirty="0" smtClean="0"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35843" name="Marcador de contenido 2"/>
          <p:cNvSpPr>
            <a:spLocks noGrp="1"/>
          </p:cNvSpPr>
          <p:nvPr>
            <p:ph idx="1"/>
          </p:nvPr>
        </p:nvSpPr>
        <p:spPr>
          <a:xfrm>
            <a:off x="1447800" y="1752600"/>
            <a:ext cx="7772400" cy="4343400"/>
          </a:xfrm>
        </p:spPr>
        <p:txBody>
          <a:bodyPr/>
          <a:lstStyle/>
          <a:p>
            <a:pPr marL="342900" lvl="2" indent="-342900">
              <a:buFontTx/>
              <a:buNone/>
              <a:defRPr/>
            </a:pPr>
            <a:r>
              <a:rPr lang="es-ES_tradnl" dirty="0" smtClean="0">
                <a:effectLst>
                  <a:outerShdw blurRad="38100" dist="38100" dir="2700000" algn="tl">
                    <a:srgbClr val="1F497D"/>
                  </a:outerShdw>
                </a:effectLst>
                <a:ea typeface="ＭＳ Ｐゴシック" charset="-128"/>
              </a:rPr>
              <a:t>      </a:t>
            </a:r>
            <a:r>
              <a:rPr lang="es-ES_tradnl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Johns Hopkins Medical </a:t>
            </a:r>
            <a:r>
              <a:rPr lang="es-ES_tradnl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Institutions</a:t>
            </a:r>
            <a:endParaRPr lang="es-ES_tradnl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 marL="342900" lvl="2" indent="-342900">
              <a:buFontTx/>
              <a:buNone/>
              <a:defRPr/>
            </a:pPr>
            <a:endParaRPr lang="es-ES_tradnl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 marL="342900" lvl="2" indent="-342900">
              <a:buFontTx/>
              <a:buNone/>
              <a:defRPr/>
            </a:pPr>
            <a:r>
              <a:rPr lang="es-ES_tradnl" sz="2000" dirty="0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Características </a:t>
            </a:r>
            <a:r>
              <a:rPr lang="es-ES_tradnl" sz="2000" dirty="0" err="1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pre</a:t>
            </a:r>
            <a:r>
              <a:rPr lang="es-ES_tradnl" sz="2000" dirty="0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-operatorias desfavorables en </a:t>
            </a:r>
          </a:p>
          <a:p>
            <a:pPr marL="342900" lvl="2" indent="-342900">
              <a:buFontTx/>
              <a:buNone/>
              <a:defRPr/>
            </a:pPr>
            <a:r>
              <a:rPr lang="es-ES_tradnl" sz="2000" dirty="0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pacientes con </a:t>
            </a:r>
            <a:r>
              <a:rPr lang="es-ES_tradnl" sz="2000" dirty="0" err="1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CaP</a:t>
            </a:r>
            <a:r>
              <a:rPr lang="es-ES_tradnl" sz="2000" dirty="0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de alto grado en la PRR</a:t>
            </a:r>
          </a:p>
          <a:p>
            <a:pPr lvl="1">
              <a:buNone/>
              <a:defRPr/>
            </a:pPr>
            <a:endParaRPr lang="es-ES_tradnl" sz="18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  <a:p>
            <a:pPr marL="342900" lvl="2" indent="-342900">
              <a:buNone/>
              <a:defRPr/>
            </a:pPr>
            <a:r>
              <a:rPr lang="es-ES_tradnl" sz="20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		       </a:t>
            </a:r>
            <a:r>
              <a:rPr lang="es-ES_tradnl" sz="16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1982-2010</a:t>
            </a:r>
          </a:p>
          <a:p>
            <a:pPr marL="342900" lvl="2" indent="-342900">
              <a:buNone/>
              <a:defRPr/>
            </a:pPr>
            <a:r>
              <a:rPr lang="es-ES_tradnl" sz="16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    1174 pacientes</a:t>
            </a:r>
          </a:p>
          <a:p>
            <a:pPr marL="342900" lvl="2" indent="-342900">
              <a:buNone/>
              <a:defRPr/>
            </a:pPr>
            <a:r>
              <a:rPr lang="es-ES_tradnl" sz="16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			39% tuvieron </a:t>
            </a:r>
            <a:r>
              <a:rPr lang="es-ES_tradnl" sz="16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Gleason</a:t>
            </a:r>
            <a:r>
              <a:rPr lang="es-ES_tradnl" sz="16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alto en la </a:t>
            </a:r>
            <a:r>
              <a:rPr lang="es-ES_tradnl" sz="16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bx</a:t>
            </a:r>
            <a:endParaRPr lang="es-ES_tradnl" sz="16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 marL="342900" lvl="2" indent="-342900">
              <a:buNone/>
              <a:defRPr/>
            </a:pPr>
            <a:r>
              <a:rPr lang="es-ES_tradnl" sz="16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     </a:t>
            </a:r>
            <a:r>
              <a:rPr lang="es-ES_tradnl" sz="16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Gleason</a:t>
            </a:r>
            <a:r>
              <a:rPr lang="es-ES_tradnl" sz="16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8-10 en PRR</a:t>
            </a:r>
          </a:p>
          <a:p>
            <a:pPr marL="342900" lvl="2" indent="-342900">
              <a:buFontTx/>
              <a:buNone/>
              <a:defRPr/>
            </a:pPr>
            <a:endParaRPr lang="es-ES_tradnl" sz="16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 lvl="3">
              <a:buNone/>
              <a:defRPr/>
            </a:pPr>
            <a:r>
              <a:rPr lang="es-ES_tradnl" sz="16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Favorable             779 (66.4%)        </a:t>
            </a:r>
            <a:r>
              <a:rPr lang="es-ES_tradnl" sz="16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pT2</a:t>
            </a:r>
            <a:r>
              <a:rPr lang="es-ES_tradnl" sz="16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o   </a:t>
            </a:r>
            <a:r>
              <a:rPr lang="es-ES_tradnl" sz="16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pT3a</a:t>
            </a:r>
            <a:endParaRPr lang="es-ES_tradnl" sz="16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 lvl="3">
              <a:buNone/>
              <a:defRPr/>
            </a:pPr>
            <a:r>
              <a:rPr lang="es-ES_tradnl" sz="16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No favorable        394 (33.6%)        </a:t>
            </a:r>
            <a:r>
              <a:rPr lang="es-ES_tradnl" sz="16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pT3b</a:t>
            </a:r>
            <a:r>
              <a:rPr lang="es-ES_tradnl" sz="16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o   N1</a:t>
            </a:r>
          </a:p>
        </p:txBody>
      </p:sp>
      <p:sp>
        <p:nvSpPr>
          <p:cNvPr id="39940" name="CuadroTexto 6"/>
          <p:cNvSpPr txBox="1">
            <a:spLocks noChangeArrowheads="1"/>
          </p:cNvSpPr>
          <p:nvPr/>
        </p:nvSpPr>
        <p:spPr bwMode="auto">
          <a:xfrm>
            <a:off x="5181600" y="6352401"/>
            <a:ext cx="42354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lvl="1"/>
            <a:r>
              <a:rPr lang="es-ES_tradnl" sz="12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Pierorazio</a:t>
            </a:r>
            <a:r>
              <a:rPr lang="es-ES_tradnl" sz="12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PM et al </a:t>
            </a:r>
            <a:r>
              <a:rPr lang="es-ES_tradnl" sz="1200" dirty="0" err="1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Urologic</a:t>
            </a:r>
            <a:r>
              <a:rPr lang="es-ES_tradnl" sz="12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Oncol </a:t>
            </a:r>
            <a:r>
              <a:rPr lang="es-ES_tradnl" sz="12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2013;31(5):589</a:t>
            </a:r>
            <a:endParaRPr lang="es-ES_tradnl" sz="1200" dirty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s-ES_tradnl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Times New Roman" charset="0"/>
                <a:cs typeface="Times New Roman"/>
              </a:rPr>
              <a:t>Prostatectomía</a:t>
            </a:r>
            <a:r>
              <a:rPr lang="es-ES_tradnl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Times New Roman" charset="0"/>
                <a:cs typeface="Times New Roman"/>
              </a:rPr>
              <a:t> radical en </a:t>
            </a:r>
            <a:r>
              <a:rPr lang="es-ES_tradnl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Times New Roman" charset="0"/>
                <a:cs typeface="Times New Roman"/>
              </a:rPr>
              <a:t>CaP</a:t>
            </a:r>
            <a:r>
              <a:rPr lang="es-ES_tradnl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Times New Roman" charset="0"/>
                <a:cs typeface="Times New Roman"/>
              </a:rPr>
              <a:t> </a:t>
            </a:r>
            <a:br>
              <a:rPr lang="es-ES_tradnl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Times New Roman" charset="0"/>
                <a:cs typeface="Times New Roman"/>
              </a:rPr>
            </a:br>
            <a:r>
              <a:rPr lang="es-ES_tradnl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Times New Roman" charset="0"/>
                <a:cs typeface="Times New Roman"/>
              </a:rPr>
              <a:t>de alto riesgo</a:t>
            </a:r>
            <a:endParaRPr lang="es-ES_tradnl" sz="3200" dirty="0" smtClean="0"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pPr lvl="2">
              <a:buFontTx/>
              <a:buNone/>
              <a:defRPr/>
            </a:pPr>
            <a:r>
              <a:rPr lang="es-ES_tradnl" sz="2000" dirty="0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Características </a:t>
            </a:r>
            <a:r>
              <a:rPr lang="es-ES_tradnl" sz="2000" dirty="0" err="1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pre</a:t>
            </a:r>
            <a:r>
              <a:rPr lang="es-ES_tradnl" sz="2000" dirty="0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-operatorias “No </a:t>
            </a:r>
            <a:r>
              <a:rPr lang="es-ES_tradnl" sz="2000" dirty="0" err="1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–</a:t>
            </a:r>
            <a:r>
              <a:rPr lang="es-ES_tradnl" sz="2000" dirty="0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favorables” </a:t>
            </a:r>
          </a:p>
          <a:p>
            <a:pPr lvl="2">
              <a:buFontTx/>
              <a:buNone/>
              <a:defRPr/>
            </a:pPr>
            <a:r>
              <a:rPr lang="es-ES_tradnl" sz="2000" dirty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	</a:t>
            </a:r>
            <a:r>
              <a:rPr lang="es-ES_tradnl" sz="2000" dirty="0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en pacientes con </a:t>
            </a:r>
            <a:r>
              <a:rPr lang="es-ES_tradnl" sz="2000" dirty="0" err="1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CaP</a:t>
            </a:r>
            <a:r>
              <a:rPr lang="es-ES_tradnl" sz="2000" dirty="0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de alto grado en la PRR</a:t>
            </a:r>
          </a:p>
          <a:p>
            <a:pPr lvl="2">
              <a:buFontTx/>
              <a:buNone/>
              <a:defRPr/>
            </a:pPr>
            <a:endParaRPr lang="es-ES_tradnl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 lvl="2">
              <a:buFontTx/>
              <a:buNone/>
              <a:defRPr/>
            </a:pPr>
            <a:r>
              <a:rPr lang="es-ES_tradnl" sz="20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</a:t>
            </a:r>
            <a:r>
              <a:rPr lang="es-ES_tradnl" sz="1800" dirty="0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10 años                               SLRB                           SCE</a:t>
            </a:r>
          </a:p>
          <a:p>
            <a:pPr lvl="2">
              <a:buFontTx/>
              <a:buNone/>
              <a:defRPr/>
            </a:pPr>
            <a:r>
              <a:rPr lang="es-ES_tradnl" sz="18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Favorable                             40%                           84.9%</a:t>
            </a:r>
          </a:p>
          <a:p>
            <a:pPr lvl="2">
              <a:buFontTx/>
              <a:buNone/>
              <a:defRPr/>
            </a:pPr>
            <a:r>
              <a:rPr lang="es-ES_tradnl" sz="18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No- favorable                         5%                           60.3%</a:t>
            </a:r>
          </a:p>
          <a:p>
            <a:pPr lvl="2">
              <a:buFontTx/>
              <a:buNone/>
              <a:defRPr/>
            </a:pPr>
            <a:r>
              <a:rPr lang="es-ES_tradnl" sz="18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                                 (</a:t>
            </a:r>
            <a:r>
              <a:rPr lang="es-ES_tradnl" sz="18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</a:t>
            </a:r>
            <a:r>
              <a:rPr lang="es-ES_tradnl" sz="18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&lt;0.001)                    (</a:t>
            </a:r>
            <a:r>
              <a:rPr lang="es-ES_tradnl" sz="18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</a:t>
            </a:r>
            <a:r>
              <a:rPr lang="es-ES_tradnl" sz="18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&lt;0.001)</a:t>
            </a:r>
          </a:p>
          <a:p>
            <a:pPr lvl="2">
              <a:buFontTx/>
              <a:buNone/>
              <a:defRPr/>
            </a:pPr>
            <a:endParaRPr lang="es-ES_tradnl" sz="18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 lvl="2">
              <a:buFontTx/>
              <a:buNone/>
              <a:defRPr/>
            </a:pPr>
            <a:r>
              <a:rPr lang="es-ES_tradnl" sz="1800" dirty="0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Curva ROC (APE </a:t>
            </a:r>
            <a:r>
              <a:rPr lang="es-ES_tradnl" sz="1800" dirty="0" err="1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≥</a:t>
            </a:r>
            <a:r>
              <a:rPr lang="es-ES_tradnl" sz="1800" dirty="0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20 </a:t>
            </a:r>
            <a:r>
              <a:rPr lang="es-ES_tradnl" sz="1800" dirty="0" err="1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ng</a:t>
            </a:r>
            <a:r>
              <a:rPr lang="es-ES_tradnl" sz="1800" dirty="0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/</a:t>
            </a:r>
            <a:r>
              <a:rPr lang="es-ES_tradnl" sz="1800" dirty="0" err="1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mL</a:t>
            </a:r>
            <a:r>
              <a:rPr lang="es-ES_tradnl" sz="1800" dirty="0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e Infiltración </a:t>
            </a:r>
            <a:r>
              <a:rPr lang="es-ES_tradnl" sz="1800" dirty="0" err="1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perineural</a:t>
            </a:r>
            <a:r>
              <a:rPr lang="es-ES_tradnl" sz="1800" dirty="0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)</a:t>
            </a:r>
          </a:p>
          <a:p>
            <a:pPr lvl="2">
              <a:buFontTx/>
              <a:buNone/>
              <a:defRPr/>
            </a:pPr>
            <a:r>
              <a:rPr lang="es-ES_tradnl" sz="18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Ambos      71.4% de riesgo para </a:t>
            </a:r>
            <a:r>
              <a:rPr lang="es-ES_tradnl" sz="18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CaP</a:t>
            </a:r>
            <a:r>
              <a:rPr lang="es-ES_tradnl" sz="18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No-favorable</a:t>
            </a:r>
          </a:p>
          <a:p>
            <a:pPr lvl="2">
              <a:buFontTx/>
              <a:buNone/>
              <a:defRPr/>
            </a:pPr>
            <a:r>
              <a:rPr lang="es-ES_tradnl" sz="18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Solo uno    40.1%</a:t>
            </a:r>
          </a:p>
          <a:p>
            <a:pPr lvl="2">
              <a:buFontTx/>
              <a:buNone/>
              <a:defRPr/>
            </a:pPr>
            <a:r>
              <a:rPr lang="es-ES_tradnl" sz="18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Ninguno     23.7%</a:t>
            </a:r>
          </a:p>
        </p:txBody>
      </p:sp>
      <p:sp>
        <p:nvSpPr>
          <p:cNvPr id="40964" name="CuadroTexto 3"/>
          <p:cNvSpPr txBox="1">
            <a:spLocks noChangeArrowheads="1"/>
          </p:cNvSpPr>
          <p:nvPr/>
        </p:nvSpPr>
        <p:spPr bwMode="auto">
          <a:xfrm>
            <a:off x="457200" y="6091535"/>
            <a:ext cx="29674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ES_tradnl" sz="1200" dirty="0">
                <a:solidFill>
                  <a:schemeClr val="tx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SLRB: sobrevida libre de recaída </a:t>
            </a:r>
            <a:r>
              <a:rPr lang="es-ES_tradnl" sz="1200" dirty="0" smtClean="0">
                <a:solidFill>
                  <a:schemeClr val="tx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bioquímica</a:t>
            </a:r>
            <a:endParaRPr lang="es-ES_tradnl" sz="1200" dirty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  <a:p>
            <a:r>
              <a:rPr lang="es-ES_tradnl" sz="1200" dirty="0" smtClean="0">
                <a:solidFill>
                  <a:schemeClr val="tx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SCE</a:t>
            </a:r>
            <a:r>
              <a:rPr lang="es-ES_tradnl" sz="1200" dirty="0">
                <a:solidFill>
                  <a:schemeClr val="tx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: sobrevida cáncer específica</a:t>
            </a:r>
          </a:p>
          <a:p>
            <a:endParaRPr lang="es-ES_tradnl" dirty="0"/>
          </a:p>
        </p:txBody>
      </p:sp>
      <p:cxnSp>
        <p:nvCxnSpPr>
          <p:cNvPr id="40965" name="Conector recto 5"/>
          <p:cNvCxnSpPr>
            <a:cxnSpLocks noChangeShapeType="1"/>
          </p:cNvCxnSpPr>
          <p:nvPr/>
        </p:nvCxnSpPr>
        <p:spPr bwMode="auto">
          <a:xfrm>
            <a:off x="1905000" y="3048000"/>
            <a:ext cx="56388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0966" name="CuadroTexto 6"/>
          <p:cNvSpPr txBox="1">
            <a:spLocks noChangeArrowheads="1"/>
          </p:cNvSpPr>
          <p:nvPr/>
        </p:nvSpPr>
        <p:spPr bwMode="auto">
          <a:xfrm>
            <a:off x="6781800" y="6172200"/>
            <a:ext cx="21806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ES_tradnl" sz="12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Urologic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Oncol </a:t>
            </a:r>
            <a:r>
              <a:rPr lang="es-ES_tradnl" sz="12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2013; 31(5):589</a:t>
            </a: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CaP de alto riesgo</a:t>
            </a:r>
            <a:endParaRPr lang="es-ES_tradnl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600200"/>
            <a:ext cx="6858000" cy="48307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ES_tradnl" sz="3429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Enfermedad </a:t>
            </a:r>
            <a:r>
              <a:rPr lang="es-ES_tradnl" sz="3429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oligometastásica</a:t>
            </a:r>
            <a:endParaRPr lang="es-ES_tradnl" sz="3429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  <a:p>
            <a:endParaRPr lang="es-ES_tradnl" sz="28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  <a:p>
            <a:pPr>
              <a:buNone/>
            </a:pPr>
            <a:r>
              <a:rPr lang="es-ES_tradnl" sz="28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	        </a:t>
            </a:r>
            <a:r>
              <a:rPr lang="es-ES_tradnl" sz="2571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Definición:</a:t>
            </a:r>
            <a:r>
              <a:rPr lang="es-ES_tradnl" sz="2571" i="1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pacientes con </a:t>
            </a:r>
            <a:r>
              <a:rPr lang="es-ES_tradnl" sz="2571" i="1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≤</a:t>
            </a:r>
            <a:r>
              <a:rPr lang="es-ES_tradnl" sz="2571" i="1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3 metástasis</a:t>
            </a:r>
          </a:p>
          <a:p>
            <a:pPr>
              <a:buNone/>
            </a:pPr>
            <a:endParaRPr lang="es-ES_tradnl" sz="2571" i="1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  <a:p>
            <a:pPr>
              <a:buNone/>
            </a:pPr>
            <a:r>
              <a:rPr lang="es-ES_tradnl" sz="2571" b="1" i="1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	          </a:t>
            </a:r>
            <a:r>
              <a:rPr lang="es-ES_tradnl" sz="2571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Sitio afectado (ganglios, hueso)</a:t>
            </a:r>
          </a:p>
          <a:p>
            <a:pPr>
              <a:buNone/>
            </a:pPr>
            <a:r>
              <a:rPr lang="es-ES_tradnl" sz="2571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		        Sincrónica, </a:t>
            </a:r>
            <a:r>
              <a:rPr lang="es-ES_tradnl" sz="2571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metacrónica</a:t>
            </a:r>
            <a:endParaRPr lang="es-ES_tradnl" sz="2571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  <a:p>
            <a:pPr>
              <a:buNone/>
            </a:pPr>
            <a:endParaRPr lang="es-ES_tradnl" sz="2571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  <a:p>
            <a:pPr>
              <a:buNone/>
            </a:pPr>
            <a:r>
              <a:rPr lang="es-ES_tradnl" sz="2571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               </a:t>
            </a:r>
            <a:r>
              <a:rPr lang="es-ES_tradnl" sz="2571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Citoreducción</a:t>
            </a:r>
            <a:r>
              <a:rPr lang="es-ES_tradnl" sz="2571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????</a:t>
            </a:r>
          </a:p>
          <a:p>
            <a:pPr>
              <a:buNone/>
            </a:pPr>
            <a:endParaRPr lang="es-ES_tradnl" sz="2571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  <a:p>
            <a:pPr>
              <a:buNone/>
            </a:pPr>
            <a:r>
              <a:rPr lang="es-ES_tradnl" sz="2571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	          Opciones</a:t>
            </a:r>
          </a:p>
          <a:p>
            <a:pPr>
              <a:buNone/>
            </a:pPr>
            <a:endParaRPr lang="es-ES_tradnl" sz="2571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  <a:p>
            <a:pPr>
              <a:buNone/>
            </a:pPr>
            <a:r>
              <a:rPr lang="es-ES_tradnl" sz="2571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	                  PRR, </a:t>
            </a:r>
            <a:r>
              <a:rPr lang="es-ES_tradnl" sz="2571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Rt</a:t>
            </a:r>
            <a:r>
              <a:rPr lang="es-ES_tradnl" sz="2571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, </a:t>
            </a:r>
            <a:r>
              <a:rPr lang="es-ES_tradnl" sz="2571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Raditerapia</a:t>
            </a:r>
            <a:r>
              <a:rPr lang="es-ES_tradnl" sz="2571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s-ES_tradnl" sz="257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estereostática</a:t>
            </a:r>
            <a:r>
              <a:rPr lang="es-ES_tradnl" sz="2571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>
              <a:buNone/>
            </a:pPr>
            <a:endParaRPr lang="es-ES_tradnl" sz="24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  <a:p>
            <a:pPr>
              <a:buNone/>
            </a:pPr>
            <a:endParaRPr lang="es-ES_tradnl" sz="24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  <a:p>
            <a:pPr>
              <a:buNone/>
            </a:pPr>
            <a:endParaRPr lang="es-ES_tradnl" sz="2400" i="1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  <a:p>
            <a:pPr>
              <a:buNone/>
            </a:pPr>
            <a:r>
              <a:rPr lang="es-ES_tradnl" sz="2400" i="1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	</a:t>
            </a:r>
            <a:endParaRPr lang="es-ES_tradnl" sz="2400" i="1" dirty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90803" y="6172200"/>
            <a:ext cx="2843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Curr</a:t>
            </a:r>
            <a:r>
              <a:rPr lang="es-ES_tradnl" sz="12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. </a:t>
            </a:r>
            <a:r>
              <a:rPr lang="es-ES_tradnl" sz="12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Treat</a:t>
            </a:r>
            <a:r>
              <a:rPr lang="es-ES_tradnl" sz="12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. </a:t>
            </a:r>
            <a:r>
              <a:rPr lang="es-ES_tradnl" sz="12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Options</a:t>
            </a:r>
            <a:r>
              <a:rPr lang="es-ES_tradnl" sz="12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in Oncol. 2016; 17: 62</a:t>
            </a:r>
            <a:endParaRPr lang="es-ES_tradnl" sz="1200" dirty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MX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Prostatectomía radical en Cap</a:t>
            </a:r>
            <a:br>
              <a:rPr lang="es-MX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ＭＳ Ｐゴシック" charset="-128"/>
                <a:cs typeface="Times New Roman"/>
              </a:rPr>
            </a:br>
            <a:r>
              <a:rPr lang="es-MX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de riesgo alto</a:t>
            </a:r>
            <a:endParaRPr lang="es-ES_tradnl" sz="3200" dirty="0" smtClean="0"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91000"/>
          </a:xfrm>
        </p:spPr>
        <p:txBody>
          <a:bodyPr/>
          <a:lstStyle/>
          <a:p>
            <a:pPr>
              <a:buNone/>
              <a:defRPr/>
            </a:pPr>
            <a:r>
              <a:rPr lang="es-ES_tradnl" sz="2400" dirty="0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PRR en N1</a:t>
            </a:r>
          </a:p>
          <a:p>
            <a:pPr>
              <a:defRPr/>
            </a:pPr>
            <a:endParaRPr lang="es-ES_tradnl" sz="24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 lvl="1">
              <a:buNone/>
              <a:defRPr/>
            </a:pPr>
            <a:r>
              <a:rPr lang="es-ES_tradnl" sz="20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s-ES_tradnl" sz="20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Steuber</a:t>
            </a:r>
            <a:r>
              <a:rPr lang="es-ES_tradnl" sz="20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T et al</a:t>
            </a:r>
          </a:p>
          <a:p>
            <a:pPr lvl="2">
              <a:buNone/>
              <a:defRPr/>
            </a:pPr>
            <a:r>
              <a:rPr lang="es-ES_tradnl" sz="16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1992-2004</a:t>
            </a:r>
          </a:p>
          <a:p>
            <a:pPr lvl="2">
              <a:buNone/>
              <a:defRPr/>
            </a:pPr>
            <a:r>
              <a:rPr lang="es-ES_tradnl" sz="16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3176 </a:t>
            </a:r>
            <a:r>
              <a:rPr lang="es-ES_tradnl" sz="16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ptes</a:t>
            </a:r>
            <a:r>
              <a:rPr lang="es-ES_tradnl" sz="16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</a:t>
            </a:r>
            <a:r>
              <a:rPr lang="es-ES_tradnl" sz="16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EcT2</a:t>
            </a:r>
            <a:r>
              <a:rPr lang="es-ES_tradnl" sz="16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176 (5.5%) N1</a:t>
            </a:r>
          </a:p>
          <a:p>
            <a:pPr lvl="2">
              <a:buNone/>
              <a:defRPr/>
            </a:pPr>
            <a:r>
              <a:rPr lang="es-ES_tradnl" sz="16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158 elegibles para el estudio</a:t>
            </a:r>
          </a:p>
          <a:p>
            <a:pPr lvl="3">
              <a:defRPr/>
            </a:pPr>
            <a:r>
              <a:rPr lang="es-ES_tradnl" sz="12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PRR -        50 (32%)            </a:t>
            </a:r>
            <a:r>
              <a:rPr lang="es-ES_tradnl" sz="12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Tx</a:t>
            </a:r>
            <a:r>
              <a:rPr lang="es-ES_tradnl" sz="12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</a:t>
            </a:r>
            <a:r>
              <a:rPr lang="es-ES_tradnl" sz="12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ady</a:t>
            </a:r>
            <a:r>
              <a:rPr lang="es-ES_tradnl" sz="12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BA     92%             </a:t>
            </a:r>
            <a:r>
              <a:rPr lang="es-ES_tradnl" sz="12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Tx</a:t>
            </a:r>
            <a:r>
              <a:rPr lang="es-ES_tradnl" sz="12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de rescate   8%      </a:t>
            </a:r>
          </a:p>
          <a:p>
            <a:pPr lvl="3">
              <a:defRPr/>
            </a:pPr>
            <a:r>
              <a:rPr lang="es-ES_tradnl" sz="12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PRR +     108 (68%)                                    9%                                    90%</a:t>
            </a:r>
          </a:p>
          <a:p>
            <a:pPr lvl="2">
              <a:buFontTx/>
              <a:buNone/>
              <a:defRPr/>
            </a:pPr>
            <a:r>
              <a:rPr lang="es-ES_tradnl" sz="16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	</a:t>
            </a:r>
          </a:p>
          <a:p>
            <a:pPr lvl="2">
              <a:buFontTx/>
              <a:buNone/>
              <a:defRPr/>
            </a:pPr>
            <a:r>
              <a:rPr lang="es-ES_tradnl" sz="1400" dirty="0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SLPC     5 años     10 años          SCE     5 años     10 años          SG     5años     10 años</a:t>
            </a:r>
            <a:r>
              <a:rPr lang="es-ES_tradnl" sz="1600" dirty="0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	</a:t>
            </a:r>
          </a:p>
          <a:p>
            <a:pPr lvl="2">
              <a:buFontTx/>
              <a:buNone/>
              <a:defRPr/>
            </a:pPr>
            <a:r>
              <a:rPr lang="es-ES_tradnl" sz="1400" dirty="0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PRR</a:t>
            </a:r>
            <a:r>
              <a:rPr lang="es-ES_tradnl" sz="14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+  </a:t>
            </a:r>
            <a:r>
              <a:rPr lang="es-ES_tradnl" sz="12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77%           61%	                            84%             76%                             79%           69%</a:t>
            </a:r>
          </a:p>
          <a:p>
            <a:pPr lvl="2">
              <a:buFontTx/>
              <a:buNone/>
              <a:defRPr/>
            </a:pPr>
            <a:r>
              <a:rPr lang="es-ES_tradnl" sz="1400" dirty="0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PRR -</a:t>
            </a:r>
            <a:r>
              <a:rPr lang="es-ES_tradnl" sz="1200" dirty="0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</a:t>
            </a:r>
            <a:r>
              <a:rPr lang="es-ES_tradnl" sz="12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61%           31%                              81%             46%                             80%           42%</a:t>
            </a:r>
          </a:p>
          <a:p>
            <a:pPr lvl="2">
              <a:buFontTx/>
              <a:buNone/>
              <a:defRPr/>
            </a:pPr>
            <a:r>
              <a:rPr lang="es-ES_tradnl" sz="16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</a:t>
            </a:r>
          </a:p>
        </p:txBody>
      </p:sp>
      <p:cxnSp>
        <p:nvCxnSpPr>
          <p:cNvPr id="43012" name="Conector recto 4"/>
          <p:cNvCxnSpPr>
            <a:cxnSpLocks noChangeShapeType="1"/>
          </p:cNvCxnSpPr>
          <p:nvPr/>
        </p:nvCxnSpPr>
        <p:spPr bwMode="auto">
          <a:xfrm>
            <a:off x="1600200" y="4646613"/>
            <a:ext cx="63246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3013" name="CuadroTexto 5"/>
          <p:cNvSpPr txBox="1">
            <a:spLocks noChangeArrowheads="1"/>
          </p:cNvSpPr>
          <p:nvPr/>
        </p:nvSpPr>
        <p:spPr bwMode="auto">
          <a:xfrm>
            <a:off x="457200" y="6019800"/>
            <a:ext cx="5270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ES_tradnl" sz="1200" dirty="0">
                <a:solidFill>
                  <a:schemeClr val="tx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SLPC sobrevida libre de progresión clínica; SCE </a:t>
            </a:r>
            <a:r>
              <a:rPr lang="es-ES_tradnl" sz="1200" dirty="0" err="1">
                <a:solidFill>
                  <a:schemeClr val="tx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s</a:t>
            </a:r>
            <a:r>
              <a:rPr lang="es-ES_tradnl" sz="1200" dirty="0">
                <a:solidFill>
                  <a:schemeClr val="tx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. cáncer específica; SG </a:t>
            </a:r>
            <a:r>
              <a:rPr lang="es-ES_tradnl" sz="1200" dirty="0" err="1">
                <a:solidFill>
                  <a:schemeClr val="tx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s</a:t>
            </a:r>
            <a:r>
              <a:rPr lang="es-ES_tradnl" sz="1200" dirty="0">
                <a:solidFill>
                  <a:schemeClr val="tx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. global</a:t>
            </a:r>
          </a:p>
        </p:txBody>
      </p:sp>
      <p:sp>
        <p:nvSpPr>
          <p:cNvPr id="43014" name="CuadroTexto 6"/>
          <p:cNvSpPr txBox="1">
            <a:spLocks noChangeArrowheads="1"/>
          </p:cNvSpPr>
          <p:nvPr/>
        </p:nvSpPr>
        <p:spPr bwMode="auto">
          <a:xfrm>
            <a:off x="6729413" y="6429375"/>
            <a:ext cx="18811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BJU </a:t>
            </a:r>
            <a:r>
              <a:rPr lang="es-ES_tradnl" sz="12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Int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2010; 107:1755-61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s-MX" sz="3200" dirty="0" smtClean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Terapia radical en Cap</a:t>
            </a:r>
            <a:br>
              <a:rPr lang="es-MX" sz="3200" dirty="0" smtClean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</a:br>
            <a:r>
              <a:rPr lang="es-MX" sz="3200" dirty="0" smtClean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de alto riesgo</a:t>
            </a:r>
            <a:endParaRPr lang="es-ES_tradnl" sz="3200" dirty="0" smtClean="0">
              <a:effectLst>
                <a:outerShdw blurRad="50800" dist="38100" dir="2700000" algn="tl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>
              <a:buNone/>
              <a:defRPr/>
            </a:pPr>
            <a:r>
              <a:rPr lang="es-ES_tradnl" sz="2400" dirty="0" smtClean="0"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PRR en N1</a:t>
            </a:r>
          </a:p>
          <a:p>
            <a:pPr lvl="2">
              <a:buNone/>
              <a:defRPr/>
            </a:pPr>
            <a:r>
              <a:rPr lang="es-ES_tradnl" sz="20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Mayo </a:t>
            </a:r>
            <a:r>
              <a:rPr lang="es-ES_tradnl" sz="20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Clinic</a:t>
            </a:r>
            <a:endParaRPr lang="es-ES_tradnl" sz="20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 lvl="2">
              <a:buNone/>
              <a:defRPr/>
            </a:pPr>
            <a:r>
              <a:rPr lang="es-ES_tradnl" sz="14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1988 </a:t>
            </a:r>
            <a:r>
              <a:rPr lang="es-ES_tradnl" sz="14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–</a:t>
            </a:r>
            <a:r>
              <a:rPr lang="es-ES_tradnl" sz="14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2001     </a:t>
            </a:r>
          </a:p>
          <a:p>
            <a:pPr lvl="2">
              <a:buNone/>
              <a:defRPr/>
            </a:pPr>
            <a:r>
              <a:rPr lang="es-ES_tradnl" sz="14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10261 </a:t>
            </a:r>
            <a:r>
              <a:rPr lang="es-ES_tradnl" sz="14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ptes</a:t>
            </a:r>
            <a:r>
              <a:rPr lang="es-ES_tradnl" sz="14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tratados con PRR</a:t>
            </a:r>
          </a:p>
          <a:p>
            <a:pPr lvl="2">
              <a:buNone/>
              <a:defRPr/>
            </a:pPr>
            <a:r>
              <a:rPr lang="es-ES_tradnl" sz="14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	507 (4.9%) N1</a:t>
            </a:r>
          </a:p>
          <a:p>
            <a:pPr lvl="3">
              <a:buNone/>
              <a:defRPr/>
            </a:pPr>
            <a:r>
              <a:rPr lang="es-ES_tradnl" sz="14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455 (89.7%) recibieron BA     44 (8.7%) </a:t>
            </a:r>
            <a:r>
              <a:rPr lang="es-ES_tradnl" sz="14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Rt</a:t>
            </a:r>
            <a:r>
              <a:rPr lang="es-ES_tradnl" sz="14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adyuvante      39 (7.7%) </a:t>
            </a:r>
            <a:r>
              <a:rPr lang="es-ES_tradnl" sz="14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Rt</a:t>
            </a:r>
            <a:r>
              <a:rPr lang="es-ES_tradnl" sz="14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de rescate	</a:t>
            </a:r>
          </a:p>
          <a:p>
            <a:pPr lvl="3">
              <a:defRPr/>
            </a:pPr>
            <a:endParaRPr lang="es-ES_tradnl" sz="1400" dirty="0" smtClean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581400"/>
            <a:ext cx="3854450" cy="2514600"/>
          </a:xfrm>
          <a:prstGeom prst="rect">
            <a:avLst/>
          </a:prstGeom>
          <a:effectLst>
            <a:outerShdw blurRad="50800" dist="38100" dir="2700000">
              <a:srgbClr val="000000">
                <a:alpha val="43000"/>
              </a:srgbClr>
            </a:outerShdw>
          </a:effec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5063" y="3581400"/>
            <a:ext cx="3544887" cy="2514600"/>
          </a:xfrm>
          <a:prstGeom prst="rect">
            <a:avLst/>
          </a:prstGeom>
          <a:effectLst>
            <a:outerShdw blurRad="50800" dist="38100" dir="2700000">
              <a:srgbClr val="000000">
                <a:alpha val="43000"/>
              </a:srgbClr>
            </a:outerShdw>
          </a:effectLst>
        </p:spPr>
      </p:pic>
      <p:sp>
        <p:nvSpPr>
          <p:cNvPr id="44038" name="CuadroTexto 6"/>
          <p:cNvSpPr txBox="1">
            <a:spLocks noChangeArrowheads="1"/>
          </p:cNvSpPr>
          <p:nvPr/>
        </p:nvSpPr>
        <p:spPr bwMode="auto">
          <a:xfrm>
            <a:off x="6019800" y="6505575"/>
            <a:ext cx="27627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ES_tradnl" sz="1200" dirty="0" smtClean="0">
                <a:solidFill>
                  <a:schemeClr val="tx1"/>
                </a:solidFill>
              </a:rPr>
              <a:t> </a:t>
            </a:r>
            <a:r>
              <a:rPr lang="es-ES_tradnl" sz="12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Boorjian</a:t>
            </a:r>
            <a:r>
              <a:rPr lang="es-ES_tradnl" sz="12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SA et </a:t>
            </a:r>
            <a:r>
              <a:rPr lang="es-ES_tradnl" sz="12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al</a:t>
            </a:r>
            <a:r>
              <a:rPr lang="es-ES_tradnl" sz="1200" dirty="0" err="1" smtClean="0">
                <a:solidFill>
                  <a:schemeClr val="tx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J</a:t>
            </a:r>
            <a:r>
              <a:rPr lang="es-ES_tradnl" sz="1200" dirty="0" smtClean="0">
                <a:solidFill>
                  <a:schemeClr val="tx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s-ES_tradnl" sz="1200" dirty="0">
                <a:solidFill>
                  <a:schemeClr val="tx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Urol2007; 178:864-71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MX" sz="3200" dirty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Prostatectomía radical en Cap</a:t>
            </a:r>
            <a:br>
              <a:rPr lang="es-MX" sz="3200" dirty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ＭＳ Ｐゴシック" charset="-128"/>
                <a:cs typeface="Times New Roman"/>
              </a:rPr>
            </a:br>
            <a:r>
              <a:rPr lang="es-MX" sz="3200" dirty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de alto riesgo</a:t>
            </a:r>
            <a:endParaRPr lang="es-ES_tradnl" sz="3200" dirty="0">
              <a:solidFill>
                <a:srgbClr val="FFFFFF"/>
              </a:solidFill>
              <a:effectLst>
                <a:outerShdw blurRad="38100" dist="38100" dir="2700000" algn="tl">
                  <a:srgbClr val="1F497D"/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34819" name="Marcador de contenido 2"/>
          <p:cNvSpPr>
            <a:spLocks noGrp="1"/>
          </p:cNvSpPr>
          <p:nvPr>
            <p:ph idx="1"/>
          </p:nvPr>
        </p:nvSpPr>
        <p:spPr>
          <a:xfrm>
            <a:off x="2362200" y="1752600"/>
            <a:ext cx="5334000" cy="44958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s-ES_tradnl" sz="2800" dirty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Terapia </a:t>
            </a:r>
            <a:r>
              <a:rPr lang="es-ES_tradnl" sz="2800" dirty="0" smtClean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Combinada</a:t>
            </a:r>
          </a:p>
          <a:p>
            <a:pPr>
              <a:buFontTx/>
              <a:buNone/>
              <a:defRPr/>
            </a:pPr>
            <a:endParaRPr lang="es-ES_tradnl" sz="2800" dirty="0" smtClean="0">
              <a:solidFill>
                <a:srgbClr val="FFFFFF"/>
              </a:solidFill>
              <a:effectLst>
                <a:outerShdw blurRad="50800" dist="38100" dir="2700000" algn="tl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>
              <a:buFontTx/>
              <a:buNone/>
              <a:defRPr/>
            </a:pPr>
            <a:r>
              <a:rPr lang="es-ES_tradnl" sz="2800" dirty="0" smtClean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			</a:t>
            </a:r>
            <a:r>
              <a:rPr lang="es-ES_tradnl" sz="24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Neo </a:t>
            </a:r>
            <a:r>
              <a:rPr lang="es-ES_tradnl" sz="24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–</a:t>
            </a:r>
            <a:r>
              <a:rPr lang="es-ES_tradnl" sz="24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adyuvante</a:t>
            </a:r>
          </a:p>
          <a:p>
            <a:pPr>
              <a:buFontTx/>
              <a:buNone/>
              <a:defRPr/>
            </a:pPr>
            <a:r>
              <a:rPr lang="es-ES_tradnl" sz="24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         Bloqueo hormonal</a:t>
            </a:r>
          </a:p>
          <a:p>
            <a:pPr>
              <a:buFontTx/>
              <a:buNone/>
              <a:defRPr/>
            </a:pPr>
            <a:r>
              <a:rPr lang="es-ES_tradnl" sz="24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         Quimioterapia</a:t>
            </a:r>
          </a:p>
          <a:p>
            <a:pPr>
              <a:buFontTx/>
              <a:buNone/>
              <a:defRPr/>
            </a:pPr>
            <a:r>
              <a:rPr lang="es-ES_tradnl" sz="24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Adyuvante</a:t>
            </a:r>
          </a:p>
          <a:p>
            <a:pPr>
              <a:buFontTx/>
              <a:buNone/>
              <a:defRPr/>
            </a:pPr>
            <a:r>
              <a:rPr lang="es-ES_tradnl" sz="24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         Radioterapia externa</a:t>
            </a:r>
          </a:p>
          <a:p>
            <a:pPr>
              <a:buFontTx/>
              <a:buNone/>
              <a:defRPr/>
            </a:pPr>
            <a:r>
              <a:rPr lang="es-ES_tradnl" sz="24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         Terapia sistémica</a:t>
            </a:r>
          </a:p>
          <a:p>
            <a:pPr>
              <a:buFontTx/>
              <a:buNone/>
              <a:defRPr/>
            </a:pPr>
            <a:r>
              <a:rPr lang="es-ES_tradnl" sz="24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Multimodal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Times New Roman" charset="0"/>
                <a:cs typeface="Times New Roman"/>
              </a:rPr>
              <a:t>CaP</a:t>
            </a:r>
            <a:r>
              <a:rPr lang="es-ES_tradnl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Times New Roman" charset="0"/>
                <a:cs typeface="Times New Roman"/>
              </a:rPr>
              <a:t> de alto riesgo</a:t>
            </a:r>
            <a:endParaRPr lang="es-ES_tradnl" sz="3200" dirty="0" smtClean="0">
              <a:solidFill>
                <a:srgbClr val="FFFFFF"/>
              </a:solidFill>
              <a:effectLst>
                <a:outerShdw blurRad="38100" dist="38100" dir="2700000" algn="tl">
                  <a:srgbClr val="1F497D"/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16387" name="Marcador de contenido 2"/>
          <p:cNvSpPr>
            <a:spLocks noGrp="1"/>
          </p:cNvSpPr>
          <p:nvPr>
            <p:ph idx="1"/>
          </p:nvPr>
        </p:nvSpPr>
        <p:spPr>
          <a:xfrm>
            <a:off x="1143000" y="1676400"/>
            <a:ext cx="8382000" cy="4495800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es-ES_tradnl" sz="2595" dirty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Sinónimos a la enfermedad de alto </a:t>
            </a:r>
            <a:r>
              <a:rPr lang="es-ES_tradnl" sz="2595" dirty="0" smtClean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riesgo*</a:t>
            </a:r>
          </a:p>
          <a:p>
            <a:pPr>
              <a:buNone/>
              <a:defRPr/>
            </a:pPr>
            <a:endParaRPr lang="es-ES_tradnl" sz="2400" dirty="0">
              <a:solidFill>
                <a:srgbClr val="FFFFFF"/>
              </a:solidFill>
              <a:effectLst>
                <a:outerShdw blurRad="50800" dist="38100" dir="2700000" algn="tl">
                  <a:srgbClr val="000000">
                    <a:alpha val="43000"/>
                  </a:srgbClr>
                </a:outerShdw>
              </a:effectLst>
              <a:latin typeface="Times New Roman"/>
              <a:ea typeface="Times New Roman" charset="0"/>
              <a:cs typeface="Times New Roman"/>
            </a:endParaRPr>
          </a:p>
          <a:p>
            <a:pPr>
              <a:buNone/>
              <a:defRPr/>
            </a:pPr>
            <a:r>
              <a:rPr lang="es-ES_tradnl" sz="1946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    “Localmente avanzada” </a:t>
            </a:r>
            <a:r>
              <a:rPr lang="es-ES_tradnl" sz="1946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 “</a:t>
            </a:r>
            <a:r>
              <a:rPr lang="es-ES_tradnl" sz="1946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Pobremente diferenciada”  </a:t>
            </a:r>
            <a:r>
              <a:rPr lang="es-ES_tradnl" sz="1946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 “ </a:t>
            </a:r>
            <a:r>
              <a:rPr lang="es-ES_tradnl" sz="1946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EcT3</a:t>
            </a:r>
            <a:r>
              <a:rPr lang="es-ES_tradnl" sz="1946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”</a:t>
            </a:r>
          </a:p>
          <a:p>
            <a:pPr>
              <a:buNone/>
              <a:defRPr/>
            </a:pPr>
            <a:r>
              <a:rPr lang="es-ES_tradnl" sz="1946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   </a:t>
            </a:r>
            <a:r>
              <a:rPr lang="es-ES_tradnl" sz="1946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 </a:t>
            </a:r>
          </a:p>
          <a:p>
            <a:pPr>
              <a:buNone/>
              <a:defRPr/>
            </a:pPr>
            <a:r>
              <a:rPr lang="es-ES_tradnl" sz="1946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 	</a:t>
            </a:r>
            <a:r>
              <a:rPr lang="es-ES_tradnl" sz="1946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Times New Roman" charset="0"/>
                <a:cs typeface="Times New Roman"/>
              </a:rPr>
              <a:t>El </a:t>
            </a:r>
            <a:r>
              <a:rPr lang="es-ES_tradnl" sz="1946" dirty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Times New Roman" charset="0"/>
                <a:cs typeface="Times New Roman"/>
              </a:rPr>
              <a:t>factor que define el </a:t>
            </a:r>
            <a:r>
              <a:rPr lang="es-ES_tradnl" sz="1946" i="1" dirty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Times New Roman" charset="0"/>
                <a:cs typeface="Times New Roman"/>
              </a:rPr>
              <a:t>“alto riesgo” </a:t>
            </a:r>
            <a:r>
              <a:rPr lang="es-ES_tradnl" sz="1946" dirty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Times New Roman" charset="0"/>
                <a:cs typeface="Times New Roman"/>
              </a:rPr>
              <a:t>es la Suma de </a:t>
            </a:r>
            <a:r>
              <a:rPr lang="es-ES_tradnl" sz="1946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Times New Roman" charset="0"/>
                <a:cs typeface="Times New Roman"/>
              </a:rPr>
              <a:t>Gleason</a:t>
            </a:r>
            <a:endParaRPr lang="es-ES_tradnl" sz="1946" dirty="0" smtClean="0">
              <a:solidFill>
                <a:srgbClr val="FFFFFF"/>
              </a:solidFill>
              <a:effectLst>
                <a:outerShdw blurRad="38100" dist="38100" dir="2700000" algn="tl">
                  <a:srgbClr val="1F497D"/>
                </a:outerShdw>
              </a:effectLst>
              <a:latin typeface="Times New Roman"/>
              <a:ea typeface="Times New Roman" charset="0"/>
              <a:cs typeface="Times New Roman"/>
            </a:endParaRPr>
          </a:p>
          <a:p>
            <a:pPr eaLnBrk="1" hangingPunct="1">
              <a:defRPr/>
            </a:pPr>
            <a:endParaRPr lang="es-ES_tradnl" sz="1946" dirty="0" smtClean="0">
              <a:solidFill>
                <a:srgbClr val="FFFFFF"/>
              </a:solidFill>
              <a:effectLst>
                <a:outerShdw blurRad="38100" dist="38100" dir="2700000" algn="tl">
                  <a:srgbClr val="1F497D"/>
                </a:outerShdw>
              </a:effectLst>
              <a:latin typeface="Times New Roman"/>
              <a:ea typeface="Times New Roman" charset="0"/>
              <a:cs typeface="Times New Roman"/>
            </a:endParaRPr>
          </a:p>
          <a:p>
            <a:pPr eaLnBrk="1" hangingPunct="1">
              <a:buFontTx/>
              <a:buNone/>
              <a:defRPr/>
            </a:pPr>
            <a:r>
              <a:rPr lang="es-ES_tradnl" sz="1946" dirty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Times New Roman" charset="0"/>
                <a:cs typeface="Times New Roman"/>
              </a:rPr>
              <a:t>   </a:t>
            </a:r>
            <a:r>
              <a:rPr lang="es-ES_tradnl" sz="1946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Times New Roman" charset="0"/>
                <a:cs typeface="Times New Roman"/>
              </a:rPr>
              <a:t> </a:t>
            </a:r>
          </a:p>
          <a:p>
            <a:pPr>
              <a:buNone/>
              <a:defRPr/>
            </a:pPr>
            <a:r>
              <a:rPr lang="es-ES_tradnl" sz="1946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	Muchos pacientes…….</a:t>
            </a:r>
          </a:p>
          <a:p>
            <a:pPr>
              <a:buNone/>
              <a:defRPr/>
            </a:pPr>
            <a:r>
              <a:rPr lang="es-ES_tradnl" sz="1946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      han sido </a:t>
            </a:r>
            <a:r>
              <a:rPr lang="es-ES_tradnl" sz="1946" i="1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inapropiadamente</a:t>
            </a:r>
            <a:r>
              <a:rPr lang="es-ES_tradnl" sz="1946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 seleccionados para bloqueo hormonal </a:t>
            </a:r>
          </a:p>
          <a:p>
            <a:pPr>
              <a:buNone/>
              <a:defRPr/>
            </a:pPr>
            <a:r>
              <a:rPr lang="es-ES_tradnl" sz="1946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Times New Roman" charset="0"/>
                <a:cs typeface="Times New Roman"/>
              </a:rPr>
              <a:t>      en lugar de un tratamiento curativo**</a:t>
            </a:r>
            <a:r>
              <a:rPr lang="es-ES_tradnl" sz="1946" dirty="0">
                <a:solidFill>
                  <a:srgbClr val="FFFFFF"/>
                </a:solidFill>
                <a:latin typeface="Times New Roman"/>
                <a:ea typeface="Times New Roman" charset="0"/>
                <a:cs typeface="Times New Roman"/>
              </a:rPr>
              <a:t>   </a:t>
            </a:r>
          </a:p>
          <a:p>
            <a:pPr eaLnBrk="1" hangingPunct="1">
              <a:buFontTx/>
              <a:buNone/>
              <a:defRPr/>
            </a:pPr>
            <a:endParaRPr lang="es-ES_tradnl" sz="1946" dirty="0" smtClean="0">
              <a:solidFill>
                <a:srgbClr val="FFFFFF"/>
              </a:solidFill>
              <a:effectLst>
                <a:outerShdw blurRad="38100" dist="38100" dir="2700000" algn="tl">
                  <a:srgbClr val="1F497D"/>
                </a:outerShdw>
              </a:effectLst>
              <a:latin typeface="Times New Roman"/>
              <a:ea typeface="Times New Roman" charset="0"/>
              <a:cs typeface="Times New Roman"/>
            </a:endParaRPr>
          </a:p>
          <a:p>
            <a:pPr eaLnBrk="1" hangingPunct="1">
              <a:buFontTx/>
              <a:buNone/>
              <a:defRPr/>
            </a:pPr>
            <a:endParaRPr lang="es-ES_tradnl" sz="2200" dirty="0">
              <a:solidFill>
                <a:srgbClr val="FFFFFF"/>
              </a:solidFill>
              <a:effectLst>
                <a:outerShdw blurRad="38100" dist="38100" dir="2700000" algn="tl">
                  <a:srgbClr val="1F497D"/>
                </a:outerShdw>
              </a:effectLst>
              <a:ea typeface="Times New Roman" charset="0"/>
              <a:cs typeface="Times New Roman" charset="0"/>
            </a:endParaRPr>
          </a:p>
          <a:p>
            <a:pPr eaLnBrk="1" hangingPunct="1">
              <a:buFontTx/>
              <a:buNone/>
              <a:defRPr/>
            </a:pPr>
            <a:endParaRPr lang="es-ES_tradnl" sz="2200" dirty="0">
              <a:solidFill>
                <a:srgbClr val="FFFFFF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6388" name="CuadroTexto 3"/>
          <p:cNvSpPr txBox="1">
            <a:spLocks noChangeArrowheads="1"/>
          </p:cNvSpPr>
          <p:nvPr/>
        </p:nvSpPr>
        <p:spPr bwMode="auto">
          <a:xfrm>
            <a:off x="6003925" y="6248400"/>
            <a:ext cx="26465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ES_tradnl" sz="12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 * </a:t>
            </a:r>
            <a:r>
              <a:rPr lang="es-ES_tradnl" sz="1200" dirty="0" err="1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Current</a:t>
            </a:r>
            <a:r>
              <a:rPr lang="es-ES_tradnl" sz="12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s-ES_tradnl" sz="12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Urol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s-ES_tradnl" sz="12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Report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2008; 9: 203-</a:t>
            </a:r>
            <a:r>
              <a:rPr lang="es-ES_tradnl" sz="12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10</a:t>
            </a:r>
          </a:p>
          <a:p>
            <a:r>
              <a:rPr lang="es-ES_tradnl" sz="12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** JAMA 2003;289: 2695-2700</a:t>
            </a:r>
          </a:p>
          <a:p>
            <a:endParaRPr lang="es-ES_tradnl" sz="1200" dirty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Times New Roman" charset="0"/>
                <a:cs typeface="Times New Roman"/>
              </a:rPr>
              <a:t>CaP</a:t>
            </a:r>
            <a:r>
              <a:rPr lang="es-ES_tradnl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Times New Roman" charset="0"/>
                <a:cs typeface="Times New Roman"/>
              </a:rPr>
              <a:t> de alto riesgo</a:t>
            </a:r>
            <a:endParaRPr lang="es-ES_tradnl" sz="3200" dirty="0" smtClean="0">
              <a:latin typeface="Times New Roman"/>
              <a:ea typeface="ＭＳ Ｐゴシック" charset="-128"/>
              <a:cs typeface="Times New Roman"/>
            </a:endParaRPr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</p:nvPr>
        </p:nvGraphicFramePr>
        <p:xfrm>
          <a:off x="685800" y="2133600"/>
          <a:ext cx="7772400" cy="35966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sz="2000" b="0" dirty="0" smtClean="0">
                          <a:effectLst>
                            <a:outerShdw blurRad="50800" dist="38100" dir="270000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Times New Roman"/>
                          <a:cs typeface="Times New Roman"/>
                        </a:rPr>
                        <a:t>Definición  de Alto Riesgo</a:t>
                      </a:r>
                      <a:endParaRPr lang="es-ES_tradnl" sz="2000" b="0" dirty="0">
                        <a:effectLst>
                          <a:outerShdw blurRad="50800" dist="38100" dir="2700000">
                            <a:srgbClr val="000000">
                              <a:alpha val="43000"/>
                            </a:srgbClr>
                          </a:outerShdw>
                        </a:effectLst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1.- APE</a:t>
                      </a:r>
                      <a:r>
                        <a:rPr lang="es-ES_tradnl" sz="12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s-ES_tradnl" sz="1200" baseline="0" dirty="0" err="1" smtClean="0">
                          <a:latin typeface="Times New Roman"/>
                          <a:cs typeface="Times New Roman"/>
                        </a:rPr>
                        <a:t>≥</a:t>
                      </a:r>
                      <a:r>
                        <a:rPr lang="es-ES_tradnl" sz="1200" baseline="0" dirty="0" smtClean="0">
                          <a:latin typeface="Times New Roman"/>
                          <a:cs typeface="Times New Roman"/>
                        </a:rPr>
                        <a:t> 20ng/ml o SG ≥8 o </a:t>
                      </a:r>
                      <a:r>
                        <a:rPr lang="es-ES_tradnl" sz="1200" baseline="0" dirty="0" err="1" smtClean="0">
                          <a:latin typeface="Times New Roman"/>
                          <a:cs typeface="Times New Roman"/>
                        </a:rPr>
                        <a:t>Ec≥T2c</a:t>
                      </a:r>
                      <a:r>
                        <a:rPr lang="es-ES_tradnl" sz="1200" baseline="0" dirty="0" smtClean="0">
                          <a:latin typeface="Times New Roman"/>
                          <a:cs typeface="Times New Roman"/>
                        </a:rPr>
                        <a:t>  (</a:t>
                      </a:r>
                      <a:r>
                        <a:rPr lang="es-ES_tradnl" sz="1200" baseline="0" dirty="0" err="1" smtClean="0">
                          <a:latin typeface="Times New Roman"/>
                          <a:cs typeface="Times New Roman"/>
                        </a:rPr>
                        <a:t>D’Amico</a:t>
                      </a:r>
                      <a:r>
                        <a:rPr lang="es-ES_tradnl" sz="1200" baseline="0" dirty="0" smtClean="0">
                          <a:latin typeface="Times New Roman"/>
                          <a:cs typeface="Times New Roman"/>
                        </a:rPr>
                        <a:t> et al)</a:t>
                      </a:r>
                    </a:p>
                    <a:p>
                      <a:endParaRPr lang="es-ES_tradnl" sz="1200" baseline="0" dirty="0" smtClean="0">
                        <a:latin typeface="Times New Roman"/>
                        <a:cs typeface="Times New Roman"/>
                      </a:endParaRPr>
                    </a:p>
                    <a:p>
                      <a:endParaRPr lang="es-ES_tradnl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AUA</a:t>
                      </a:r>
                    </a:p>
                    <a:p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UK </a:t>
                      </a:r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National</a:t>
                      </a:r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Inst</a:t>
                      </a:r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Health</a:t>
                      </a:r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Clinical</a:t>
                      </a:r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Excellence</a:t>
                      </a:r>
                      <a:endParaRPr lang="es-ES_tradnl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2.- </a:t>
                      </a:r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Ape</a:t>
                      </a:r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 ≥20ng/ml o SG ≥8 o </a:t>
                      </a:r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Ec</a:t>
                      </a:r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 T3a</a:t>
                      </a:r>
                    </a:p>
                    <a:p>
                      <a:endParaRPr lang="es-ES_tradnl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EAU</a:t>
                      </a:r>
                      <a:endParaRPr lang="es-ES_tradnl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3.-  a).- </a:t>
                      </a:r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Ape</a:t>
                      </a:r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≥</a:t>
                      </a:r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 o SG ≥8 o </a:t>
                      </a:r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Ec</a:t>
                      </a:r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 T3a</a:t>
                      </a:r>
                      <a:r>
                        <a:rPr lang="es-ES_tradnl" sz="1200" baseline="0" dirty="0" smtClean="0">
                          <a:latin typeface="Times New Roman"/>
                          <a:cs typeface="Times New Roman"/>
                        </a:rPr>
                        <a:t> ó</a:t>
                      </a:r>
                    </a:p>
                    <a:p>
                      <a:endParaRPr lang="es-ES_tradnl" sz="1200" baseline="0" dirty="0" smtClean="0">
                        <a:latin typeface="Times New Roman"/>
                        <a:cs typeface="Times New Roman"/>
                      </a:endParaRPr>
                    </a:p>
                    <a:p>
                      <a:r>
                        <a:rPr lang="es-ES_tradnl" sz="1200" baseline="0" dirty="0" smtClean="0">
                          <a:latin typeface="Times New Roman"/>
                          <a:cs typeface="Times New Roman"/>
                        </a:rPr>
                        <a:t>      </a:t>
                      </a:r>
                      <a:r>
                        <a:rPr lang="es-ES_tradnl" sz="1200" baseline="0" dirty="0" err="1" smtClean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lang="es-ES_tradnl" sz="1200" baseline="0" dirty="0" smtClean="0">
                          <a:latin typeface="Times New Roman"/>
                          <a:cs typeface="Times New Roman"/>
                        </a:rPr>
                        <a:t>).- Dos de los siguientes: T2b/</a:t>
                      </a:r>
                      <a:r>
                        <a:rPr lang="es-ES_tradnl" sz="1200" baseline="0" dirty="0" err="1" smtClean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lang="es-ES_tradnl" sz="1200" baseline="0" dirty="0" smtClean="0">
                          <a:latin typeface="Times New Roman"/>
                          <a:cs typeface="Times New Roman"/>
                        </a:rPr>
                        <a:t>, SG 7, </a:t>
                      </a:r>
                      <a:r>
                        <a:rPr lang="es-ES_tradnl" sz="1200" baseline="0" dirty="0" err="1" smtClean="0">
                          <a:latin typeface="Times New Roman"/>
                          <a:cs typeface="Times New Roman"/>
                        </a:rPr>
                        <a:t>Ape</a:t>
                      </a:r>
                      <a:r>
                        <a:rPr lang="es-ES_tradnl" sz="1200" baseline="0" dirty="0" smtClean="0">
                          <a:latin typeface="Times New Roman"/>
                          <a:cs typeface="Times New Roman"/>
                        </a:rPr>
                        <a:t> &gt;10</a:t>
                      </a:r>
                    </a:p>
                    <a:p>
                      <a:endParaRPr lang="es-ES_tradnl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National</a:t>
                      </a:r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Comprehensive</a:t>
                      </a:r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Cancer</a:t>
                      </a:r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 Network</a:t>
                      </a:r>
                      <a:endParaRPr lang="es-ES_tradnl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4.-  a).- </a:t>
                      </a:r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Ape</a:t>
                      </a:r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 20-100 </a:t>
                      </a:r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ng</a:t>
                      </a:r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/ml,</a:t>
                      </a:r>
                      <a:r>
                        <a:rPr lang="es-ES_tradnl" sz="1200" baseline="0" dirty="0" smtClean="0">
                          <a:latin typeface="Times New Roman"/>
                          <a:cs typeface="Times New Roman"/>
                        </a:rPr>
                        <a:t> SG (</a:t>
                      </a:r>
                      <a:r>
                        <a:rPr lang="es-ES_tradnl" sz="1200" baseline="0" dirty="0" err="1" smtClean="0">
                          <a:latin typeface="Times New Roman"/>
                          <a:cs typeface="Times New Roman"/>
                        </a:rPr>
                        <a:t>Bx</a:t>
                      </a:r>
                      <a:r>
                        <a:rPr lang="es-ES_tradnl" sz="1200" baseline="0" dirty="0" smtClean="0">
                          <a:latin typeface="Times New Roman"/>
                          <a:cs typeface="Times New Roman"/>
                        </a:rPr>
                        <a:t>) </a:t>
                      </a:r>
                      <a:r>
                        <a:rPr lang="es-ES_tradnl" sz="1200" baseline="0" dirty="0" err="1" smtClean="0">
                          <a:latin typeface="Times New Roman"/>
                          <a:cs typeface="Times New Roman"/>
                        </a:rPr>
                        <a:t>≥</a:t>
                      </a:r>
                      <a:r>
                        <a:rPr lang="es-ES_tradnl" sz="1200" baseline="0" dirty="0" smtClean="0">
                          <a:latin typeface="Times New Roman"/>
                          <a:cs typeface="Times New Roman"/>
                        </a:rPr>
                        <a:t>, y cualquier T ó</a:t>
                      </a:r>
                    </a:p>
                    <a:p>
                      <a:endParaRPr lang="es-ES_tradnl" sz="1200" baseline="0" dirty="0" smtClean="0">
                        <a:latin typeface="Times New Roman"/>
                        <a:cs typeface="Times New Roman"/>
                      </a:endParaRPr>
                    </a:p>
                    <a:p>
                      <a:r>
                        <a:rPr lang="es-ES_tradnl" sz="1200" baseline="0" dirty="0" smtClean="0">
                          <a:latin typeface="Times New Roman"/>
                          <a:cs typeface="Times New Roman"/>
                        </a:rPr>
                        <a:t>       </a:t>
                      </a:r>
                      <a:r>
                        <a:rPr lang="es-ES_tradnl" sz="1200" baseline="0" dirty="0" err="1" smtClean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lang="es-ES_tradnl" sz="1200" baseline="0" dirty="0" smtClean="0">
                          <a:latin typeface="Times New Roman"/>
                          <a:cs typeface="Times New Roman"/>
                        </a:rPr>
                        <a:t>).- </a:t>
                      </a:r>
                      <a:r>
                        <a:rPr lang="es-ES_tradnl" sz="1200" baseline="0" dirty="0" err="1" smtClean="0">
                          <a:latin typeface="Times New Roman"/>
                          <a:cs typeface="Times New Roman"/>
                        </a:rPr>
                        <a:t>Ape</a:t>
                      </a:r>
                      <a:r>
                        <a:rPr lang="es-ES_tradnl" sz="1200" baseline="0" dirty="0" smtClean="0">
                          <a:latin typeface="Times New Roman"/>
                          <a:cs typeface="Times New Roman"/>
                        </a:rPr>
                        <a:t> &lt;100ng/ml, </a:t>
                      </a:r>
                      <a:r>
                        <a:rPr lang="es-ES_tradnl" sz="1200" baseline="0" dirty="0" err="1" smtClean="0">
                          <a:latin typeface="Times New Roman"/>
                          <a:cs typeface="Times New Roman"/>
                        </a:rPr>
                        <a:t>SG≥</a:t>
                      </a:r>
                      <a:r>
                        <a:rPr lang="es-ES_tradnl" sz="1200" baseline="0" dirty="0" smtClean="0">
                          <a:latin typeface="Times New Roman"/>
                          <a:cs typeface="Times New Roman"/>
                        </a:rPr>
                        <a:t> 8 y </a:t>
                      </a:r>
                      <a:r>
                        <a:rPr lang="es-ES_tradnl" sz="1200" baseline="0" dirty="0" err="1" smtClean="0">
                          <a:latin typeface="Times New Roman"/>
                          <a:cs typeface="Times New Roman"/>
                        </a:rPr>
                        <a:t>EcT2c</a:t>
                      </a:r>
                      <a:endParaRPr lang="es-ES_tradnl" sz="1200" baseline="0" dirty="0" smtClean="0">
                        <a:latin typeface="Times New Roman"/>
                        <a:cs typeface="Times New Roman"/>
                      </a:endParaRPr>
                    </a:p>
                    <a:p>
                      <a:endParaRPr lang="es-ES_tradnl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lang="es-ES_tradnl" sz="12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s-ES_tradnl" sz="1200" baseline="0" dirty="0" err="1" smtClean="0">
                          <a:latin typeface="Times New Roman"/>
                          <a:cs typeface="Times New Roman"/>
                        </a:rPr>
                        <a:t>Radiation</a:t>
                      </a:r>
                      <a:r>
                        <a:rPr lang="es-ES_tradnl" sz="12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s-ES_tradnl" sz="1200" baseline="0" dirty="0" err="1" smtClean="0">
                          <a:latin typeface="Times New Roman"/>
                          <a:cs typeface="Times New Roman"/>
                        </a:rPr>
                        <a:t>Therapy</a:t>
                      </a:r>
                      <a:r>
                        <a:rPr lang="es-ES_tradnl" sz="12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s-ES_tradnl" sz="1200" baseline="0" dirty="0" err="1" smtClean="0">
                          <a:latin typeface="Times New Roman"/>
                          <a:cs typeface="Times New Roman"/>
                        </a:rPr>
                        <a:t>Oncology</a:t>
                      </a:r>
                      <a:r>
                        <a:rPr lang="es-ES_tradnl" sz="1200" baseline="0" dirty="0" smtClean="0">
                          <a:latin typeface="Times New Roman"/>
                          <a:cs typeface="Times New Roman"/>
                        </a:rPr>
                        <a:t> Group</a:t>
                      </a:r>
                      <a:endParaRPr lang="es-ES_tradnl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 5.- Combinación de edad, </a:t>
                      </a:r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Ape</a:t>
                      </a:r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, </a:t>
                      </a:r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Ec</a:t>
                      </a:r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, SG</a:t>
                      </a:r>
                      <a:r>
                        <a:rPr lang="es-ES_tradnl" sz="12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Bx</a:t>
                      </a:r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lang="es-ES_tradnl" sz="1200" baseline="0" dirty="0" smtClean="0">
                          <a:latin typeface="Times New Roman"/>
                          <a:cs typeface="Times New Roman"/>
                        </a:rPr>
                        <a:t> y porcentaje</a:t>
                      </a:r>
                    </a:p>
                    <a:p>
                      <a:r>
                        <a:rPr lang="es-ES_tradnl" sz="1200" baseline="0" dirty="0" smtClean="0">
                          <a:latin typeface="Times New Roman"/>
                          <a:cs typeface="Times New Roman"/>
                        </a:rPr>
                        <a:t>       muestras positivas  en la </a:t>
                      </a:r>
                      <a:r>
                        <a:rPr lang="es-ES_tradnl" sz="1200" baseline="0" dirty="0" err="1" smtClean="0">
                          <a:latin typeface="Times New Roman"/>
                          <a:cs typeface="Times New Roman"/>
                        </a:rPr>
                        <a:t>Bx</a:t>
                      </a:r>
                      <a:endParaRPr lang="es-ES_tradnl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Cancer</a:t>
                      </a:r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Prostate</a:t>
                      </a:r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Risk</a:t>
                      </a:r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Assessment</a:t>
                      </a:r>
                      <a:r>
                        <a:rPr lang="es-ES_tradnl" sz="12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s-ES_tradnl" sz="1200" dirty="0" err="1" smtClean="0">
                          <a:latin typeface="Times New Roman"/>
                          <a:cs typeface="Times New Roman"/>
                        </a:rPr>
                        <a:t>score</a:t>
                      </a:r>
                      <a:endParaRPr lang="es-ES_tradnl" sz="12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484" name="CuadroTexto 8"/>
          <p:cNvSpPr txBox="1">
            <a:spLocks noChangeArrowheads="1"/>
          </p:cNvSpPr>
          <p:nvPr/>
        </p:nvSpPr>
        <p:spPr bwMode="auto">
          <a:xfrm>
            <a:off x="6188075" y="6200775"/>
            <a:ext cx="2270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ES_tradnl" sz="1200" dirty="0" err="1">
                <a:solidFill>
                  <a:schemeClr val="tx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Curr</a:t>
            </a:r>
            <a:r>
              <a:rPr lang="es-ES_tradnl" sz="1200" dirty="0">
                <a:solidFill>
                  <a:schemeClr val="tx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s-ES_tradnl" sz="1200" dirty="0" err="1">
                <a:solidFill>
                  <a:schemeClr val="tx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Opin</a:t>
            </a:r>
            <a:r>
              <a:rPr lang="es-ES_tradnl" sz="1200" dirty="0">
                <a:solidFill>
                  <a:schemeClr val="tx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s-ES_tradnl" sz="1200" dirty="0" err="1">
                <a:solidFill>
                  <a:schemeClr val="tx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Urol</a:t>
            </a:r>
            <a:r>
              <a:rPr lang="es-ES_tradnl" sz="1200" dirty="0">
                <a:solidFill>
                  <a:schemeClr val="tx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2013; 23:337-341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s-ES" sz="32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Tratamiento del CaP de alto riesgo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001000" cy="4648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MX" sz="2400" dirty="0" smtClean="0">
              <a:solidFill>
                <a:srgbClr val="FFFFFF"/>
              </a:solidFill>
              <a:effectLst>
                <a:outerShdw blurRad="50800" dist="38100" dir="2700000" algn="tl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MX" sz="24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MX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</a:t>
            </a:r>
            <a:r>
              <a:rPr lang="es-MX" sz="2400" dirty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Johns Hopkins University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MX" sz="2000" dirty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MX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1997 pacientes con PR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MX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315 (15%) recaída bioquímica y 103 (34%) desarrollaron M+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MX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MX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El tiempo entre la recaida bioquímica hasta la progresión a metátasis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MX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fue en promedio de 8 años....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MX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y desde entonces hasta la muerte fue de 5 años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MX" sz="2000" dirty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MX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</a:t>
            </a:r>
            <a:r>
              <a:rPr lang="es-MX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" sz="1800" dirty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688013" y="6096000"/>
            <a:ext cx="26939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MX" sz="1200" dirty="0">
                <a:solidFill>
                  <a:srgbClr val="FFFF00"/>
                </a:solidFill>
              </a:rPr>
              <a:t>  </a:t>
            </a:r>
            <a:r>
              <a:rPr lang="es-MX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Pound CR et al. JAMA 1999; 281:1591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sz="32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Tratamiento del </a:t>
            </a:r>
            <a:r>
              <a:rPr lang="es-ES_tradnl" sz="3200" dirty="0" err="1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CaP</a:t>
            </a:r>
            <a:r>
              <a:rPr lang="es-ES_tradnl" sz="32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de alto riesgo</a:t>
            </a:r>
          </a:p>
        </p:txBody>
      </p:sp>
      <p:sp>
        <p:nvSpPr>
          <p:cNvPr id="19459" name="Marcador de contenido 2"/>
          <p:cNvSpPr>
            <a:spLocks noGrp="1"/>
          </p:cNvSpPr>
          <p:nvPr>
            <p:ph idx="1"/>
          </p:nvPr>
        </p:nvSpPr>
        <p:spPr>
          <a:xfrm>
            <a:off x="838200" y="1198602"/>
            <a:ext cx="8001000" cy="512599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MX" sz="2400" dirty="0" smtClean="0">
              <a:solidFill>
                <a:srgbClr val="FFFFFF"/>
              </a:solidFill>
              <a:effectLst>
                <a:outerShdw blurRad="50800" dist="38100" dir="2700000" algn="tl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MX" sz="2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MX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</a:t>
            </a:r>
            <a:r>
              <a:rPr lang="es-MX" sz="20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		 </a:t>
            </a:r>
            <a:r>
              <a:rPr lang="es-MX" sz="2400" dirty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Columbia University Medical </a:t>
            </a:r>
            <a:r>
              <a:rPr lang="es-MX" sz="2400" dirty="0" smtClean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Center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MX" sz="2400" dirty="0" smtClean="0">
              <a:solidFill>
                <a:srgbClr val="FFFFFF"/>
              </a:solidFill>
              <a:effectLst>
                <a:outerShdw blurRad="50800" dist="38100" dir="2700000" algn="tl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MX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MX" sz="24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</a:t>
            </a:r>
            <a:r>
              <a:rPr lang="es-MX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2522  pacientes se sometieron a PR entre 1988 – 2005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MX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</a:t>
            </a:r>
            <a:r>
              <a:rPr lang="es-MX" sz="20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208 </a:t>
            </a:r>
            <a:r>
              <a:rPr lang="es-MX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(8.2%)  con riesgo </a:t>
            </a:r>
            <a:r>
              <a:rPr lang="es-MX" sz="20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alto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MX" sz="2000" dirty="0" smtClean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MX" sz="20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		      De ellos: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MX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Sobrevida global y</a:t>
            </a:r>
            <a:r>
              <a:rPr lang="es-MX" sz="20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cáncer </a:t>
            </a:r>
            <a:r>
              <a:rPr lang="es-MX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especifica a 15 años</a:t>
            </a:r>
            <a:r>
              <a:rPr lang="es-MX" sz="20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 86.0%</a:t>
            </a:r>
            <a:endParaRPr lang="es-MX" sz="2000" dirty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MX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Sobrevida libre de recaída bioquímica</a:t>
            </a:r>
            <a:r>
              <a:rPr lang="es-MX" sz="20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               21.0%</a:t>
            </a:r>
            <a:endParaRPr lang="es-MX" sz="2000" dirty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MX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Muertes por CaP</a:t>
            </a:r>
            <a:r>
              <a:rPr lang="es-MX" sz="20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                                                   0.2%</a:t>
            </a:r>
            <a:r>
              <a:rPr lang="es-MX" sz="24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</a:t>
            </a:r>
            <a:endParaRPr lang="es-MX" sz="2400" dirty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MX" sz="2800" dirty="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MX" sz="2800" dirty="0">
                <a:solidFill>
                  <a:srgbClr val="FFFFFF"/>
                </a:solidFill>
                <a:ea typeface="ＭＳ Ｐゴシック" charset="-128"/>
                <a:cs typeface="ＭＳ Ｐゴシック" charset="-128"/>
              </a:rPr>
              <a:t> </a:t>
            </a:r>
          </a:p>
          <a:p>
            <a:pPr>
              <a:buFontTx/>
              <a:buNone/>
              <a:defRPr/>
            </a:pPr>
            <a:endParaRPr lang="es-ES_tradnl" sz="2800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532" name="CuadroTexto 3"/>
          <p:cNvSpPr txBox="1">
            <a:spLocks noChangeArrowheads="1"/>
          </p:cNvSpPr>
          <p:nvPr/>
        </p:nvSpPr>
        <p:spPr bwMode="auto">
          <a:xfrm>
            <a:off x="5715000" y="6172200"/>
            <a:ext cx="217360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MX" dirty="0">
                <a:solidFill>
                  <a:srgbClr val="FFFFFF"/>
                </a:solidFill>
              </a:rPr>
              <a:t> </a:t>
            </a:r>
            <a:r>
              <a:rPr lang="es-MX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World J Urol 2008; 26: 475- 80</a:t>
            </a:r>
            <a:endParaRPr lang="es-ES" sz="1200" dirty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  <a:p>
            <a:r>
              <a:rPr lang="es-MX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endParaRPr lang="es-ES" sz="1200" dirty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ES_tradnl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Times New Roman" charset="0"/>
                <a:cs typeface="Times New Roman"/>
              </a:rPr>
              <a:t>Tratamiento del </a:t>
            </a:r>
            <a:r>
              <a:rPr lang="es-ES_tradnl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Times New Roman" charset="0"/>
                <a:cs typeface="Times New Roman"/>
              </a:rPr>
              <a:t>CaP</a:t>
            </a:r>
            <a:r>
              <a:rPr lang="es-ES_tradnl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Times New Roman" charset="0"/>
                <a:cs typeface="Times New Roman"/>
              </a:rPr>
              <a:t> de alto riesgo</a:t>
            </a:r>
            <a:endParaRPr lang="es-ES" sz="3200" dirty="0" smtClean="0">
              <a:solidFill>
                <a:srgbClr val="FFFFFF"/>
              </a:solidFill>
              <a:effectLst>
                <a:outerShdw blurRad="38100" dist="38100" dir="2700000" algn="tl">
                  <a:srgbClr val="1F497D"/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05800" cy="51903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es-MX" sz="2000" dirty="0" smtClean="0">
              <a:solidFill>
                <a:srgbClr val="FFFFFF"/>
              </a:solidFill>
              <a:effectLst>
                <a:outerShdw blurRad="50800" dist="38100" dir="2700000" algn="tl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 eaLnBrk="1" hangingPunct="1">
              <a:buFontTx/>
              <a:buNone/>
              <a:defRPr/>
            </a:pPr>
            <a:r>
              <a:rPr lang="es-MX" sz="2400" dirty="0" smtClean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Universidad de Cornell, NY</a:t>
            </a:r>
          </a:p>
          <a:p>
            <a:pPr eaLnBrk="1" hangingPunct="1">
              <a:buFontTx/>
              <a:buNone/>
              <a:defRPr/>
            </a:pPr>
            <a:endParaRPr lang="es-MX" sz="2400" dirty="0" smtClean="0">
              <a:solidFill>
                <a:srgbClr val="FFFFFF"/>
              </a:solidFill>
              <a:effectLst>
                <a:outerShdw blurRad="50800" dist="38100" dir="2700000" algn="tl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 eaLnBrk="1" hangingPunct="1">
              <a:buFontTx/>
              <a:buNone/>
              <a:defRPr/>
            </a:pPr>
            <a:r>
              <a:rPr lang="es-MX" sz="20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			</a:t>
            </a:r>
            <a:r>
              <a:rPr lang="es-MX" sz="18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453 pacientes con CaP de alto riesgo    </a:t>
            </a:r>
          </a:p>
          <a:p>
            <a:pPr eaLnBrk="1" hangingPunct="1">
              <a:buFontTx/>
              <a:buNone/>
              <a:defRPr/>
            </a:pPr>
            <a:r>
              <a:rPr lang="es-MX" sz="18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				197 (44%)  TC</a:t>
            </a:r>
          </a:p>
          <a:p>
            <a:pPr eaLnBrk="1" hangingPunct="1">
              <a:buFontTx/>
              <a:buNone/>
              <a:defRPr/>
            </a:pPr>
            <a:r>
              <a:rPr lang="es-MX" sz="18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          137 (30%)  RT</a:t>
            </a:r>
          </a:p>
          <a:p>
            <a:pPr eaLnBrk="1" hangingPunct="1">
              <a:buFontTx/>
              <a:buNone/>
              <a:defRPr/>
            </a:pPr>
            <a:r>
              <a:rPr lang="es-MX" sz="18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          119 (26%)  PR</a:t>
            </a:r>
          </a:p>
          <a:p>
            <a:pPr eaLnBrk="1" hangingPunct="1">
              <a:buFontTx/>
              <a:buNone/>
              <a:defRPr/>
            </a:pPr>
            <a:endParaRPr lang="es-MX" sz="1800" dirty="0" smtClean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 eaLnBrk="1" hangingPunct="1">
              <a:buFontTx/>
              <a:buNone/>
              <a:defRPr/>
            </a:pPr>
            <a:r>
              <a:rPr lang="es-MX" sz="18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	Sobrevida media cáncer específica                   &gt; 14.0 años  Rt y PR</a:t>
            </a:r>
          </a:p>
          <a:p>
            <a:pPr eaLnBrk="1" hangingPunct="1">
              <a:buFontTx/>
              <a:buNone/>
              <a:defRPr/>
            </a:pPr>
            <a:r>
              <a:rPr lang="es-MX" sz="18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                                                                                 7.5 años  TC</a:t>
            </a:r>
          </a:p>
          <a:p>
            <a:pPr eaLnBrk="1" hangingPunct="1">
              <a:buFontTx/>
              <a:buNone/>
              <a:defRPr/>
            </a:pPr>
            <a:endParaRPr lang="es-MX" sz="1800" dirty="0" smtClean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 eaLnBrk="1" hangingPunct="1">
              <a:buFontTx/>
              <a:buNone/>
              <a:defRPr/>
            </a:pPr>
            <a:r>
              <a:rPr lang="es-MX" sz="18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	Riesgo muerte cáncer específica después de   PR 68% menos que TC</a:t>
            </a:r>
          </a:p>
          <a:p>
            <a:pPr eaLnBrk="1" hangingPunct="1">
              <a:buFontTx/>
              <a:buNone/>
              <a:defRPr/>
            </a:pPr>
            <a:r>
              <a:rPr lang="es-MX" sz="18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                                                                           RT 49% menos que TC </a:t>
            </a:r>
            <a:endParaRPr lang="es-ES" sz="1800" dirty="0" smtClean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305550" y="6361113"/>
            <a:ext cx="280670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just"/>
            <a:r>
              <a:rPr lang="es-MX" sz="12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Tewari A et al </a:t>
            </a:r>
            <a:r>
              <a:rPr lang="es-MX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J Urol 2007; 177 (3): 911-5</a:t>
            </a:r>
            <a:endParaRPr lang="es-ES" sz="1200" dirty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3557" name="CuadroTexto 4"/>
          <p:cNvSpPr txBox="1">
            <a:spLocks noChangeArrowheads="1"/>
          </p:cNvSpPr>
          <p:nvPr/>
        </p:nvSpPr>
        <p:spPr bwMode="auto">
          <a:xfrm>
            <a:off x="685800" y="6400800"/>
            <a:ext cx="19542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TC: tratamiento conservador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MX" sz="3200" dirty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Prostatectomía radical en Cap</a:t>
            </a:r>
            <a:br>
              <a:rPr lang="es-MX" sz="3200" dirty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ＭＳ Ｐゴシック" charset="-128"/>
                <a:cs typeface="Times New Roman"/>
              </a:rPr>
            </a:br>
            <a:r>
              <a:rPr lang="es-MX" sz="3200" dirty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de alto riesgo</a:t>
            </a:r>
            <a:endParaRPr lang="es-ES" sz="3200" dirty="0">
              <a:solidFill>
                <a:srgbClr val="FFFFFF"/>
              </a:solidFill>
              <a:effectLst>
                <a:outerShdw blurRad="38100" dist="38100" dir="2700000" algn="tl">
                  <a:srgbClr val="1F497D"/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7315200" cy="4953000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s-MX" sz="2400" dirty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La morbilidad observada en pacientes con EcT3  sometidos a PR  no es diferente a los EcT2* </a:t>
            </a:r>
          </a:p>
          <a:p>
            <a:pPr eaLnBrk="1" hangingPunct="1">
              <a:buFontTx/>
              <a:buNone/>
              <a:defRPr/>
            </a:pPr>
            <a:endParaRPr lang="es-MX" sz="2400" dirty="0" smtClean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 eaLnBrk="1" hangingPunct="1">
              <a:buNone/>
              <a:defRPr/>
            </a:pPr>
            <a:r>
              <a:rPr lang="es-MX" sz="24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Sin embargo……</a:t>
            </a:r>
          </a:p>
          <a:p>
            <a:pPr eaLnBrk="1" hangingPunct="1">
              <a:buNone/>
              <a:defRPr/>
            </a:pPr>
            <a:endParaRPr lang="es-MX" sz="2400" dirty="0" smtClean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 eaLnBrk="1" hangingPunct="1">
              <a:buNone/>
              <a:defRPr/>
            </a:pPr>
            <a:r>
              <a:rPr lang="es-MX" sz="24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Ante </a:t>
            </a:r>
            <a:r>
              <a:rPr lang="es-MX" sz="24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datos “e</a:t>
            </a:r>
            <a:r>
              <a:rPr lang="es-MX" sz="2400" i="1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xcesivos</a:t>
            </a:r>
            <a:r>
              <a:rPr lang="es-MX" sz="24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” de alto riesgo </a:t>
            </a:r>
            <a:endParaRPr lang="es-MX" sz="2400" dirty="0" smtClean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 lvl="1" eaLnBrk="1" hangingPunct="1">
              <a:buNone/>
              <a:defRPr/>
            </a:pPr>
            <a:r>
              <a:rPr lang="es-MX" sz="18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(APE </a:t>
            </a:r>
            <a:r>
              <a:rPr lang="es-MX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&gt; 100ng/</a:t>
            </a:r>
            <a:r>
              <a:rPr lang="es-MX" sz="18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mL, hidronefrosis, linfedenopatía)</a:t>
            </a:r>
          </a:p>
          <a:p>
            <a:pPr lvl="1" eaLnBrk="1" hangingPunct="1">
              <a:buNone/>
              <a:defRPr/>
            </a:pPr>
            <a:endParaRPr lang="es-MX" sz="1800" dirty="0" smtClean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 eaLnBrk="1" hangingPunct="1">
              <a:buFontTx/>
              <a:buNone/>
              <a:defRPr/>
            </a:pPr>
            <a:r>
              <a:rPr lang="es-MX" sz="24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…</a:t>
            </a:r>
            <a:r>
              <a:rPr lang="es-MX" sz="24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..Se ha observado mayor morbilidad**</a:t>
            </a:r>
            <a:r>
              <a:rPr lang="es-MX" sz="2400" dirty="0">
                <a:solidFill>
                  <a:srgbClr val="FFFFFF"/>
                </a:solidFill>
                <a:ea typeface="ＭＳ Ｐゴシック" charset="-128"/>
                <a:cs typeface="ＭＳ Ｐゴシック" charset="-128"/>
              </a:rPr>
              <a:t> </a:t>
            </a:r>
            <a:endParaRPr lang="es-ES" sz="2400" dirty="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652" name="CuadroTexto 3"/>
          <p:cNvSpPr txBox="1">
            <a:spLocks noChangeArrowheads="1"/>
          </p:cNvSpPr>
          <p:nvPr/>
        </p:nvSpPr>
        <p:spPr bwMode="auto">
          <a:xfrm>
            <a:off x="6210300" y="6172200"/>
            <a:ext cx="20567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ES_tradnl" sz="120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* BJU </a:t>
            </a:r>
            <a:r>
              <a:rPr lang="es-ES_tradnl" sz="12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Int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2005; 95: 751-56    </a:t>
            </a:r>
          </a:p>
          <a:p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** </a:t>
            </a:r>
            <a:r>
              <a:rPr lang="es-ES_tradnl" sz="12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Eur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s-ES_tradnl" sz="12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Urol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2007; 51: 922- 29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66987" y="1475820"/>
            <a:ext cx="5129213" cy="4772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</p:pic>
      <p:sp>
        <p:nvSpPr>
          <p:cNvPr id="25603" name="CuadroTexto 2"/>
          <p:cNvSpPr txBox="1">
            <a:spLocks noChangeArrowheads="1"/>
          </p:cNvSpPr>
          <p:nvPr/>
        </p:nvSpPr>
        <p:spPr bwMode="auto">
          <a:xfrm>
            <a:off x="1981200" y="0"/>
            <a:ext cx="5181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s-MX" sz="3200" dirty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cs typeface="Times New Roman"/>
              </a:rPr>
              <a:t>Prostatectomía radical en Cap</a:t>
            </a:r>
            <a:br>
              <a:rPr lang="es-MX" sz="3200" dirty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cs typeface="Times New Roman"/>
              </a:rPr>
            </a:br>
            <a:r>
              <a:rPr lang="es-MX" sz="3200" dirty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cs typeface="Times New Roman"/>
              </a:rPr>
              <a:t>             de alto riesgo</a:t>
            </a:r>
            <a:endParaRPr lang="es-ES_tradnl" sz="3200" dirty="0">
              <a:solidFill>
                <a:srgbClr val="FFFFFF"/>
              </a:solidFill>
              <a:effectLst>
                <a:outerShdw blurRad="38100" dist="38100" dir="2700000" algn="tl">
                  <a:srgbClr val="1F497D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8676" name="CuadroTexto 3"/>
          <p:cNvSpPr txBox="1">
            <a:spLocks noChangeArrowheads="1"/>
          </p:cNvSpPr>
          <p:nvPr/>
        </p:nvSpPr>
        <p:spPr bwMode="auto">
          <a:xfrm>
            <a:off x="4038600" y="6400800"/>
            <a:ext cx="45886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ES_tradnl" sz="12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Yossepowitch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O </a:t>
            </a:r>
            <a:r>
              <a:rPr lang="es-ES_tradnl" sz="12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and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s-ES_tradnl" sz="12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Eastham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s-ES_tradnl" sz="12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JA, </a:t>
            </a:r>
            <a:r>
              <a:rPr lang="es-ES_tradnl" sz="1200" dirty="0" err="1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Current</a:t>
            </a:r>
            <a:r>
              <a:rPr lang="es-ES_tradnl" sz="1200" dirty="0" smtClean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s-ES_tradnl" sz="12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Urol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s-ES_tradnl" sz="12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Report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2008; 9: 203-10</a:t>
            </a:r>
          </a:p>
          <a:p>
            <a:endParaRPr lang="es-ES_tradnl" dirty="0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1981200"/>
            <a:ext cx="1262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dirty="0" smtClean="0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MSKCC</a:t>
            </a:r>
            <a:endParaRPr lang="es-ES_tradnl" sz="2400" dirty="0"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MX" sz="3200" dirty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Prostatectomía radical en Cap</a:t>
            </a:r>
            <a:br>
              <a:rPr lang="es-MX" sz="3200" dirty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ＭＳ Ｐゴシック" charset="-128"/>
                <a:cs typeface="Times New Roman"/>
              </a:rPr>
            </a:br>
            <a:r>
              <a:rPr lang="es-MX" sz="3200" dirty="0">
                <a:solidFill>
                  <a:srgbClr val="FFFFFF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de alto riesgo</a:t>
            </a:r>
            <a:endParaRPr lang="es-ES_tradnl" sz="3200" dirty="0">
              <a:solidFill>
                <a:srgbClr val="FFFFFF"/>
              </a:solidFill>
              <a:effectLst>
                <a:outerShdw blurRad="38100" dist="38100" dir="2700000" algn="tl">
                  <a:srgbClr val="1F497D"/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27651" name="Marcador de contenido 2"/>
          <p:cNvSpPr>
            <a:spLocks noGrp="1"/>
          </p:cNvSpPr>
          <p:nvPr>
            <p:ph idx="1"/>
          </p:nvPr>
        </p:nvSpPr>
        <p:spPr>
          <a:xfrm>
            <a:off x="838200" y="2133600"/>
            <a:ext cx="7772400" cy="46482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s-ES_tradnl" sz="2000" dirty="0">
                <a:solidFill>
                  <a:srgbClr val="FFFFFF"/>
                </a:solidFill>
                <a:ea typeface="ＭＳ Ｐゴシック" charset="-128"/>
                <a:cs typeface="ＭＳ Ｐゴシック" charset="-128"/>
              </a:rPr>
              <a:t>      </a:t>
            </a:r>
            <a:r>
              <a:rPr lang="es-ES_tradnl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Resultados patológicos y clínicos de estos pacientes tratados con PR</a:t>
            </a:r>
          </a:p>
          <a:p>
            <a:pPr>
              <a:buFontTx/>
              <a:buNone/>
              <a:defRPr/>
            </a:pPr>
            <a:r>
              <a:rPr lang="es-ES_tradnl" sz="24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</a:t>
            </a: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35% - 71% extensión extracapsular</a:t>
            </a:r>
          </a:p>
          <a:p>
            <a:pPr>
              <a:buFontTx/>
              <a:buNone/>
              <a:defRPr/>
            </a:pP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 10% - 33% invasión a vesículas seminales</a:t>
            </a:r>
          </a:p>
          <a:p>
            <a:pPr>
              <a:buFontTx/>
              <a:buNone/>
              <a:defRPr/>
            </a:pPr>
            <a:r>
              <a:rPr lang="es-ES_tradnl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   7% - 23% afección a ganglios linfáticos</a:t>
            </a:r>
          </a:p>
          <a:p>
            <a:pPr>
              <a:buFontTx/>
              <a:buNone/>
              <a:defRPr/>
            </a:pPr>
            <a:endParaRPr lang="es-ES_tradnl" sz="2000" dirty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>
              <a:buFontTx/>
              <a:buNone/>
              <a:defRPr/>
            </a:pPr>
            <a:r>
              <a:rPr lang="es-ES_tradnl" sz="24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</a:t>
            </a:r>
            <a:r>
              <a:rPr lang="es-ES_tradnl" sz="2000" i="1" dirty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Pero </a:t>
            </a:r>
            <a:endParaRPr lang="es-ES_tradnl" sz="1800" i="1" dirty="0">
              <a:solidFill>
                <a:srgbClr val="FFFFFF"/>
              </a:solidFill>
              <a:effectLst>
                <a:outerShdw blurRad="50800" dist="38100" dir="2700000" algn="tl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>
              <a:buFontTx/>
              <a:buNone/>
              <a:defRPr/>
            </a:pPr>
            <a:r>
              <a:rPr lang="es-ES_tradnl" sz="1800" i="1" dirty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22% - 63% (≈1/3) cáncer órgano confinado</a:t>
            </a:r>
          </a:p>
          <a:p>
            <a:pPr>
              <a:buFontTx/>
              <a:buNone/>
              <a:defRPr/>
            </a:pPr>
            <a:r>
              <a:rPr lang="es-ES_tradnl" sz="1800" i="1" dirty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         41% - 74% (≈1/2) libres de progresión a 10 años de la PR</a:t>
            </a:r>
          </a:p>
          <a:p>
            <a:pPr>
              <a:buFontTx/>
              <a:buNone/>
              <a:defRPr/>
            </a:pPr>
            <a:endParaRPr lang="es-ES_tradnl" sz="1800" dirty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  <a:p>
            <a:pPr>
              <a:buFontTx/>
              <a:buNone/>
              <a:defRPr/>
            </a:pPr>
            <a:r>
              <a:rPr lang="es-MX" sz="20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     </a:t>
            </a:r>
            <a:r>
              <a:rPr lang="es-MX" sz="18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ea typeface="ＭＳ Ｐゴシック" charset="-128"/>
                <a:cs typeface="Times New Roman"/>
              </a:rPr>
              <a:t>Del 35 al 76% de los pacientes de alto riesgo estaban vivos y sin tx adicional para el CaP a 10 años del la PRR</a:t>
            </a:r>
          </a:p>
          <a:p>
            <a:pPr>
              <a:buFontTx/>
              <a:buNone/>
              <a:defRPr/>
            </a:pPr>
            <a:endParaRPr lang="es-ES_tradnl" sz="2000" dirty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Times New Roman"/>
              <a:ea typeface="ＭＳ Ｐゴシック" charset="-128"/>
              <a:cs typeface="Times New Roman"/>
            </a:endParaRPr>
          </a:p>
        </p:txBody>
      </p:sp>
      <p:sp>
        <p:nvSpPr>
          <p:cNvPr id="30724" name="CuadroTexto 4"/>
          <p:cNvSpPr txBox="1">
            <a:spLocks noChangeArrowheads="1"/>
          </p:cNvSpPr>
          <p:nvPr/>
        </p:nvSpPr>
        <p:spPr bwMode="auto">
          <a:xfrm>
            <a:off x="5851525" y="6324600"/>
            <a:ext cx="2454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ES_tradnl" sz="12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Current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s-ES_tradnl" sz="12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Urol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s-ES_tradnl" sz="1200" dirty="0" err="1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Report</a:t>
            </a:r>
            <a:r>
              <a:rPr lang="es-ES_tradnl" sz="12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 2008; 9: 203-10</a:t>
            </a:r>
          </a:p>
          <a:p>
            <a:endParaRPr lang="es-ES_tradnl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1247</Words>
  <Application>Microsoft Macintosh PowerPoint</Application>
  <PresentationFormat>Presentación en pantalla (4:3)</PresentationFormat>
  <Paragraphs>249</Paragraphs>
  <Slides>19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Office Theme</vt:lpstr>
      <vt:lpstr>Terapia Radical  CaP de Alto Riesgo Enfermedad Oligo-metastásica</vt:lpstr>
      <vt:lpstr>CaP de alto riesgo</vt:lpstr>
      <vt:lpstr>CaP de alto riesgo</vt:lpstr>
      <vt:lpstr>Tratamiento del CaP de alto riesgo</vt:lpstr>
      <vt:lpstr>Tratamiento del CaP de alto riesgo</vt:lpstr>
      <vt:lpstr>Tratamiento del CaP de alto riesgo</vt:lpstr>
      <vt:lpstr>Prostatectomía radical en Cap  de alto riesgo</vt:lpstr>
      <vt:lpstr>Presentación de PowerPoint</vt:lpstr>
      <vt:lpstr>Prostatectomía radical en Cap  de alto riesgo</vt:lpstr>
      <vt:lpstr>Prostatectomía radical en Cap  de alto riesgo</vt:lpstr>
      <vt:lpstr>Prostatectomía radical en Cap  de alto riesgo</vt:lpstr>
      <vt:lpstr>Prostatectomía radical en Cap  de alto riesgo</vt:lpstr>
      <vt:lpstr>Prostatectomía radical en Cap  de alto riesgo</vt:lpstr>
      <vt:lpstr>Prostatectomía radical en CaP  de alto riesgo</vt:lpstr>
      <vt:lpstr>Prostatectomía radical en CaP  de alto riesgo</vt:lpstr>
      <vt:lpstr>CaP de alto riesgo</vt:lpstr>
      <vt:lpstr>Prostatectomía radical en Cap  de riesgo alto</vt:lpstr>
      <vt:lpstr>Terapia radical en Cap  de alto riesgo</vt:lpstr>
      <vt:lpstr>Prostatectomía radical en Cap  de alto riesgo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Guillermo Feria</dc:creator>
  <cp:lastModifiedBy>Guillermo Feria</cp:lastModifiedBy>
  <cp:revision>128</cp:revision>
  <dcterms:created xsi:type="dcterms:W3CDTF">2017-09-13T15:37:31Z</dcterms:created>
  <dcterms:modified xsi:type="dcterms:W3CDTF">2017-09-13T21:23:48Z</dcterms:modified>
</cp:coreProperties>
</file>