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8" r:id="rId3"/>
    <p:sldMasterId id="2147483763" r:id="rId4"/>
    <p:sldMasterId id="2147483775" r:id="rId5"/>
    <p:sldMasterId id="2147483787" r:id="rId6"/>
  </p:sldMasterIdLst>
  <p:notesMasterIdLst>
    <p:notesMasterId r:id="rId69"/>
  </p:notesMasterIdLst>
  <p:sldIdLst>
    <p:sldId id="449" r:id="rId7"/>
    <p:sldId id="569" r:id="rId8"/>
    <p:sldId id="570" r:id="rId9"/>
    <p:sldId id="571" r:id="rId10"/>
    <p:sldId id="388" r:id="rId11"/>
    <p:sldId id="574" r:id="rId12"/>
    <p:sldId id="575" r:id="rId13"/>
    <p:sldId id="576" r:id="rId14"/>
    <p:sldId id="577" r:id="rId15"/>
    <p:sldId id="578" r:id="rId16"/>
    <p:sldId id="581" r:id="rId17"/>
    <p:sldId id="582" r:id="rId18"/>
    <p:sldId id="583" r:id="rId19"/>
    <p:sldId id="572" r:id="rId20"/>
    <p:sldId id="573" r:id="rId21"/>
    <p:sldId id="580" r:id="rId22"/>
    <p:sldId id="538" r:id="rId23"/>
    <p:sldId id="551" r:id="rId24"/>
    <p:sldId id="552" r:id="rId25"/>
    <p:sldId id="553" r:id="rId26"/>
    <p:sldId id="554" r:id="rId27"/>
    <p:sldId id="555" r:id="rId28"/>
    <p:sldId id="556" r:id="rId29"/>
    <p:sldId id="557" r:id="rId30"/>
    <p:sldId id="558" r:id="rId31"/>
    <p:sldId id="559" r:id="rId32"/>
    <p:sldId id="560" r:id="rId33"/>
    <p:sldId id="561" r:id="rId34"/>
    <p:sldId id="562" r:id="rId35"/>
    <p:sldId id="565" r:id="rId36"/>
    <p:sldId id="566" r:id="rId37"/>
    <p:sldId id="563" r:id="rId38"/>
    <p:sldId id="564" r:id="rId39"/>
    <p:sldId id="541" r:id="rId40"/>
    <p:sldId id="468" r:id="rId41"/>
    <p:sldId id="542" r:id="rId42"/>
    <p:sldId id="543" r:id="rId43"/>
    <p:sldId id="544" r:id="rId44"/>
    <p:sldId id="469" r:id="rId45"/>
    <p:sldId id="470" r:id="rId46"/>
    <p:sldId id="471" r:id="rId47"/>
    <p:sldId id="472" r:id="rId48"/>
    <p:sldId id="473" r:id="rId49"/>
    <p:sldId id="474" r:id="rId50"/>
    <p:sldId id="533" r:id="rId51"/>
    <p:sldId id="534" r:id="rId52"/>
    <p:sldId id="535" r:id="rId53"/>
    <p:sldId id="536" r:id="rId54"/>
    <p:sldId id="537" r:id="rId55"/>
    <p:sldId id="476" r:id="rId56"/>
    <p:sldId id="477" r:id="rId57"/>
    <p:sldId id="478" r:id="rId58"/>
    <p:sldId id="480" r:id="rId59"/>
    <p:sldId id="481" r:id="rId60"/>
    <p:sldId id="568" r:id="rId61"/>
    <p:sldId id="567" r:id="rId62"/>
    <p:sldId id="584" r:id="rId63"/>
    <p:sldId id="585" r:id="rId64"/>
    <p:sldId id="484" r:id="rId65"/>
    <p:sldId id="586" r:id="rId66"/>
    <p:sldId id="579" r:id="rId67"/>
    <p:sldId id="318"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5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13" autoAdjust="0"/>
    <p:restoredTop sz="94660"/>
  </p:normalViewPr>
  <p:slideViewPr>
    <p:cSldViewPr snapToGrid="0" snapToObjects="1">
      <p:cViewPr>
        <p:scale>
          <a:sx n="90" d="100"/>
          <a:sy n="90" d="100"/>
        </p:scale>
        <p:origin x="-1936" y="-224"/>
      </p:cViewPr>
      <p:guideLst>
        <p:guide orient="horz" pos="2160"/>
        <p:guide pos="2880"/>
      </p:guideLst>
    </p:cSldViewPr>
  </p:slideViewPr>
  <p:notesTextViewPr>
    <p:cViewPr>
      <p:scale>
        <a:sx n="100" d="100"/>
        <a:sy n="100" d="100"/>
      </p:scale>
      <p:origin x="0" y="0"/>
    </p:cViewPr>
  </p:notesTextViewPr>
  <p:sorterViewPr>
    <p:cViewPr>
      <p:scale>
        <a:sx n="171" d="100"/>
        <a:sy n="171" d="100"/>
      </p:scale>
      <p:origin x="0" y="299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notesMaster" Target="notesMasters/notesMaster1.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F8EB5D-8CB4-4D95-95DC-21DF58527818}" type="datetimeFigureOut">
              <a:rPr lang="en-US" smtClean="0"/>
              <a:t>13/09/17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55A5FD-2E38-4CE3-9C21-B92210125D6A}" type="slidenum">
              <a:rPr lang="en-US" smtClean="0"/>
              <a:t>‹#›</a:t>
            </a:fld>
            <a:endParaRPr lang="en-US"/>
          </a:p>
        </p:txBody>
      </p:sp>
    </p:spTree>
    <p:extLst>
      <p:ext uri="{BB962C8B-B14F-4D97-AF65-F5344CB8AC3E}">
        <p14:creationId xmlns:p14="http://schemas.microsoft.com/office/powerpoint/2010/main" val="190397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dirty="0"/>
          </a:p>
        </p:txBody>
      </p:sp>
      <p:sp>
        <p:nvSpPr>
          <p:cNvPr id="4" name="Marcador de número de diapositiva 3"/>
          <p:cNvSpPr>
            <a:spLocks noGrp="1"/>
          </p:cNvSpPr>
          <p:nvPr>
            <p:ph type="sldNum" sz="quarter" idx="10"/>
          </p:nvPr>
        </p:nvSpPr>
        <p:spPr/>
        <p:txBody>
          <a:bodyPr/>
          <a:lstStyle/>
          <a:p>
            <a:fld id="{AD6E11FA-AC9D-6D40-AB57-02E6E69CEC1F}" type="slidenum">
              <a:rPr lang="es-ES_tradnl" smtClean="0">
                <a:solidFill>
                  <a:prstClr val="black"/>
                </a:solidFill>
                <a:latin typeface="Calibri"/>
              </a:rPr>
              <a:pPr/>
              <a:t>2</a:t>
            </a:fld>
            <a:endParaRPr lang="es-ES_tradnl">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4E19F940-D671-44B5-8A13-DD0704055AEE}" type="slidenum">
              <a:rPr lang="es-AR" smtClean="0">
                <a:solidFill>
                  <a:prstClr val="black"/>
                </a:solidFill>
                <a:latin typeface="Calibri"/>
              </a:rPr>
              <a:pPr/>
              <a:t>5</a:t>
            </a:fld>
            <a:endParaRPr lang="es-AR">
              <a:solidFill>
                <a:prstClr val="black"/>
              </a:solidFill>
              <a:latin typeface="Calibri"/>
            </a:endParaRPr>
          </a:p>
        </p:txBody>
      </p:sp>
    </p:spTree>
    <p:extLst>
      <p:ext uri="{BB962C8B-B14F-4D97-AF65-F5344CB8AC3E}">
        <p14:creationId xmlns:p14="http://schemas.microsoft.com/office/powerpoint/2010/main" val="2520236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sz="1200" kern="1200" baseline="0" dirty="0" smtClean="0">
                <a:solidFill>
                  <a:schemeClr val="tx1"/>
                </a:solidFill>
                <a:latin typeface="+mn-lt"/>
                <a:ea typeface="+mn-ea"/>
                <a:cs typeface="+mn-cs"/>
              </a:rPr>
              <a:t>In TAX 327, all patients</a:t>
            </a:r>
          </a:p>
          <a:p>
            <a:r>
              <a:rPr lang="en-US" sz="1200" kern="1200" baseline="0" dirty="0" smtClean="0">
                <a:solidFill>
                  <a:schemeClr val="tx1"/>
                </a:solidFill>
                <a:latin typeface="+mn-lt"/>
                <a:ea typeface="+mn-ea"/>
                <a:cs typeface="+mn-cs"/>
              </a:rPr>
              <a:t>had metastatic HRPC, 90% had metastatic disease in the</a:t>
            </a:r>
          </a:p>
          <a:p>
            <a:r>
              <a:rPr lang="en-US" sz="1200" kern="1200" baseline="0" dirty="0" smtClean="0">
                <a:solidFill>
                  <a:schemeClr val="tx1"/>
                </a:solidFill>
                <a:latin typeface="+mn-lt"/>
                <a:ea typeface="+mn-ea"/>
                <a:cs typeface="+mn-cs"/>
              </a:rPr>
              <a:t>bone and approximately one third had disease related</a:t>
            </a:r>
          </a:p>
          <a:p>
            <a:r>
              <a:rPr lang="en-US" sz="1200" kern="1200" baseline="0" dirty="0" smtClean="0">
                <a:solidFill>
                  <a:schemeClr val="tx1"/>
                </a:solidFill>
                <a:latin typeface="+mn-lt"/>
                <a:ea typeface="+mn-ea"/>
                <a:cs typeface="+mn-cs"/>
              </a:rPr>
              <a:t>pain requiring opiate analgesic use. Similarly, in the</a:t>
            </a:r>
          </a:p>
          <a:p>
            <a:r>
              <a:rPr lang="en-US" sz="1200" kern="1200" baseline="0" dirty="0" smtClean="0">
                <a:solidFill>
                  <a:schemeClr val="tx1"/>
                </a:solidFill>
                <a:latin typeface="+mn-lt"/>
                <a:ea typeface="+mn-ea"/>
                <a:cs typeface="+mn-cs"/>
              </a:rPr>
              <a:t>SWOG study, 88% had bony metastases and 36% had</a:t>
            </a:r>
          </a:p>
          <a:p>
            <a:r>
              <a:rPr lang="es-ES" sz="1200" kern="1200" baseline="0" dirty="0" err="1" smtClean="0">
                <a:solidFill>
                  <a:schemeClr val="tx1"/>
                </a:solidFill>
                <a:latin typeface="+mn-lt"/>
                <a:ea typeface="+mn-ea"/>
                <a:cs typeface="+mn-cs"/>
              </a:rPr>
              <a:t>pain</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requiring</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opiate</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analgesics</a:t>
            </a:r>
            <a:r>
              <a:rPr lang="es-ES" sz="1200" kern="1200" baseline="0" dirty="0" smtClean="0">
                <a:solidFill>
                  <a:schemeClr val="tx1"/>
                </a:solidFill>
                <a:latin typeface="+mn-lt"/>
                <a:ea typeface="+mn-ea"/>
                <a:cs typeface="+mn-cs"/>
              </a:rPr>
              <a:t>.</a:t>
            </a:r>
          </a:p>
          <a:p>
            <a:endParaRPr lang="es-AR" dirty="0" smtClean="0">
              <a:latin typeface="Times" charset="0"/>
              <a:ea typeface="ＭＳ Ｐゴシック" pitchFamily="34" charset="-128"/>
            </a:endParaRPr>
          </a:p>
        </p:txBody>
      </p:sp>
      <p:sp>
        <p:nvSpPr>
          <p:cNvPr id="125956" name="Slide Number Placeholder 3"/>
          <p:cNvSpPr>
            <a:spLocks noGrp="1"/>
          </p:cNvSpPr>
          <p:nvPr>
            <p:ph type="sldNum" sz="quarter" idx="5"/>
          </p:nvPr>
        </p:nvSpPr>
        <p:spPr>
          <a:noFill/>
        </p:spPr>
        <p:txBody>
          <a:bodyPr/>
          <a:lstStyle/>
          <a:p>
            <a:fld id="{E8612180-8A8A-4B3B-BA69-245C3CACD5CC}" type="slidenum">
              <a:rPr lang="en-US" smtClean="0">
                <a:solidFill>
                  <a:prstClr val="black"/>
                </a:solidFill>
                <a:ea typeface="ＭＳ Ｐゴシック" pitchFamily="34" charset="-128"/>
              </a:rPr>
              <a:pPr/>
              <a:t>14</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5593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sz="1200" kern="1200" baseline="0" dirty="0" smtClean="0">
                <a:solidFill>
                  <a:schemeClr val="tx1"/>
                </a:solidFill>
                <a:latin typeface="+mn-lt"/>
                <a:ea typeface="+mn-ea"/>
                <a:cs typeface="+mn-cs"/>
              </a:rPr>
              <a:t>By March 2007, data on 310 additional deaths were obtained (total  867 deaths). The survival</a:t>
            </a:r>
          </a:p>
          <a:p>
            <a:r>
              <a:rPr lang="en-US" sz="1200" kern="1200" baseline="0" dirty="0" smtClean="0">
                <a:solidFill>
                  <a:schemeClr val="tx1"/>
                </a:solidFill>
                <a:latin typeface="+mn-lt"/>
                <a:ea typeface="+mn-ea"/>
                <a:cs typeface="+mn-cs"/>
              </a:rPr>
              <a:t>benefit of D3P compared with MP has persisted with extended follow-up (</a:t>
            </a:r>
            <a:r>
              <a:rPr lang="en-US" sz="1200" i="1" kern="1200" baseline="0" dirty="0" smtClean="0">
                <a:solidFill>
                  <a:schemeClr val="tx1"/>
                </a:solidFill>
                <a:latin typeface="+mn-lt"/>
                <a:ea typeface="+mn-ea"/>
                <a:cs typeface="+mn-cs"/>
              </a:rPr>
              <a:t>P  .004). Median</a:t>
            </a:r>
          </a:p>
          <a:p>
            <a:r>
              <a:rPr lang="en-US" sz="1200" kern="1200" baseline="0" dirty="0" smtClean="0">
                <a:solidFill>
                  <a:schemeClr val="tx1"/>
                </a:solidFill>
                <a:latin typeface="+mn-lt"/>
                <a:ea typeface="+mn-ea"/>
                <a:cs typeface="+mn-cs"/>
              </a:rPr>
              <a:t>survival time was 19.2 months (95% CI, 17.5 to 21.3 months) in the D3P arm, 17.8 months (95%</a:t>
            </a:r>
          </a:p>
          <a:p>
            <a:r>
              <a:rPr lang="en-US" sz="1200" kern="1200" baseline="0" dirty="0" smtClean="0">
                <a:solidFill>
                  <a:schemeClr val="tx1"/>
                </a:solidFill>
                <a:latin typeface="+mn-lt"/>
                <a:ea typeface="+mn-ea"/>
                <a:cs typeface="+mn-cs"/>
              </a:rPr>
              <a:t>CI, 16.2 to 19.2 months) in the D1P arm, and 16.3 months (95% CI, 14.3 to 17.9 months) in the</a:t>
            </a:r>
          </a:p>
          <a:p>
            <a:r>
              <a:rPr lang="en-US" sz="1200" kern="1200" baseline="0" dirty="0" smtClean="0">
                <a:solidFill>
                  <a:schemeClr val="tx1"/>
                </a:solidFill>
                <a:latin typeface="+mn-lt"/>
                <a:ea typeface="+mn-ea"/>
                <a:cs typeface="+mn-cs"/>
              </a:rPr>
              <a:t>MP arm. More patients survived  3 years in the D3P and D1P arms (18.6% and 16.6%,</a:t>
            </a:r>
          </a:p>
          <a:p>
            <a:r>
              <a:rPr lang="en-US" sz="1200" kern="1200" baseline="0" dirty="0" smtClean="0">
                <a:solidFill>
                  <a:schemeClr val="tx1"/>
                </a:solidFill>
                <a:latin typeface="+mn-lt"/>
                <a:ea typeface="+mn-ea"/>
                <a:cs typeface="+mn-cs"/>
              </a:rPr>
              <a:t>respectively) compared with the MP arm (13.5%). Similar trends in survival between treatment</a:t>
            </a:r>
          </a:p>
          <a:p>
            <a:r>
              <a:rPr lang="en-US" sz="1200" kern="1200" baseline="0" dirty="0" smtClean="0">
                <a:solidFill>
                  <a:schemeClr val="tx1"/>
                </a:solidFill>
                <a:latin typeface="+mn-lt"/>
                <a:ea typeface="+mn-ea"/>
                <a:cs typeface="+mn-cs"/>
              </a:rPr>
              <a:t>arms were seen for men greater than and less than 65 years of age, for those with and without</a:t>
            </a:r>
          </a:p>
          <a:p>
            <a:r>
              <a:rPr lang="en-US" sz="1200" kern="1200" baseline="0" dirty="0" smtClean="0">
                <a:solidFill>
                  <a:schemeClr val="tx1"/>
                </a:solidFill>
                <a:latin typeface="+mn-lt"/>
                <a:ea typeface="+mn-ea"/>
                <a:cs typeface="+mn-cs"/>
              </a:rPr>
              <a:t>pain at baseline, and for those with baseline PSA greater than and less than the median value of</a:t>
            </a:r>
          </a:p>
          <a:p>
            <a:r>
              <a:rPr lang="es-AR" sz="1200" kern="1200" baseline="0" dirty="0" smtClean="0">
                <a:solidFill>
                  <a:schemeClr val="tx1"/>
                </a:solidFill>
                <a:latin typeface="+mn-lt"/>
                <a:ea typeface="+mn-ea"/>
                <a:cs typeface="+mn-cs"/>
              </a:rPr>
              <a:t>115 </a:t>
            </a:r>
            <a:r>
              <a:rPr lang="es-AR" sz="1200" kern="1200" baseline="0" dirty="0" err="1" smtClean="0">
                <a:solidFill>
                  <a:schemeClr val="tx1"/>
                </a:solidFill>
                <a:latin typeface="+mn-lt"/>
                <a:ea typeface="+mn-ea"/>
                <a:cs typeface="+mn-cs"/>
              </a:rPr>
              <a:t>ng</a:t>
            </a:r>
            <a:r>
              <a:rPr lang="es-AR" sz="1200" kern="1200" baseline="0" dirty="0" smtClean="0">
                <a:solidFill>
                  <a:schemeClr val="tx1"/>
                </a:solidFill>
                <a:latin typeface="+mn-lt"/>
                <a:ea typeface="+mn-ea"/>
                <a:cs typeface="+mn-cs"/>
              </a:rPr>
              <a:t>/</a:t>
            </a:r>
            <a:r>
              <a:rPr lang="es-AR" sz="1200" kern="1200" baseline="0" dirty="0" err="1" smtClean="0">
                <a:solidFill>
                  <a:schemeClr val="tx1"/>
                </a:solidFill>
                <a:latin typeface="+mn-lt"/>
                <a:ea typeface="+mn-ea"/>
                <a:cs typeface="+mn-cs"/>
              </a:rPr>
              <a:t>mL.</a:t>
            </a:r>
            <a:endParaRPr lang="es-AR" dirty="0" smtClean="0">
              <a:latin typeface="Times" charset="0"/>
              <a:ea typeface="ＭＳ Ｐゴシック" pitchFamily="34" charset="-128"/>
            </a:endParaRPr>
          </a:p>
        </p:txBody>
      </p:sp>
      <p:sp>
        <p:nvSpPr>
          <p:cNvPr id="126980" name="Slide Number Placeholder 3"/>
          <p:cNvSpPr>
            <a:spLocks noGrp="1"/>
          </p:cNvSpPr>
          <p:nvPr>
            <p:ph type="sldNum" sz="quarter" idx="5"/>
          </p:nvPr>
        </p:nvSpPr>
        <p:spPr>
          <a:noFill/>
        </p:spPr>
        <p:txBody>
          <a:bodyPr/>
          <a:lstStyle/>
          <a:p>
            <a:fld id="{176D808D-4639-44D7-AE77-0F53A64A6415}" type="slidenum">
              <a:rPr lang="en-US" smtClean="0">
                <a:solidFill>
                  <a:prstClr val="black"/>
                </a:solidFill>
                <a:ea typeface="ＭＳ Ｐゴシック" pitchFamily="34" charset="-128"/>
              </a:rPr>
              <a:pPr/>
              <a:t>15</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3850002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ea typeface="ヒラギノ角ゴ Pro W3"/>
              <a:cs typeface="ヒラギノ角ゴ Pro W3"/>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normAutofit lnSpcReduction="10000"/>
          </a:bodyPr>
          <a:lstStyle/>
          <a:p>
            <a:r>
              <a:rPr lang="en-US" altLang="en-US" i="1" dirty="0" smtClean="0"/>
              <a:t>ADT, androgen-deprivation therapy; FFS, failure-free survival; NSAIDs, </a:t>
            </a:r>
            <a:r>
              <a:rPr lang="en-US" altLang="en-US" i="1" dirty="0" err="1" smtClean="0"/>
              <a:t>nonsteroidal</a:t>
            </a:r>
            <a:r>
              <a:rPr lang="en-US" altLang="en-US" i="1" dirty="0" smtClean="0"/>
              <a:t> </a:t>
            </a:r>
            <a:r>
              <a:rPr lang="en-US" altLang="en-US" i="1" dirty="0" err="1" smtClean="0"/>
              <a:t>antiinflammatory</a:t>
            </a:r>
            <a:r>
              <a:rPr lang="en-US" altLang="en-US" i="1" dirty="0" smtClean="0"/>
              <a:t> drugs; OS, overall survival; PSA, prostate-specific antigen; q3w, every 3 weeks; q4w, every 4 weeks; QD, once daily; </a:t>
            </a:r>
            <a:r>
              <a:rPr lang="en-US" altLang="en-US" i="1" dirty="0" err="1" smtClean="0"/>
              <a:t>QoL</a:t>
            </a:r>
            <a:r>
              <a:rPr lang="en-US" altLang="en-US" i="1" dirty="0" smtClean="0"/>
              <a:t>, quality of life; RT, radiotherapy; SOC, standard of care; WHO, World Health Organization.</a:t>
            </a:r>
          </a:p>
          <a:p>
            <a:endParaRPr lang="en-US" altLang="en-US" i="1" dirty="0" smtClean="0"/>
          </a:p>
          <a:p>
            <a:r>
              <a:rPr lang="en-US" altLang="en-US" i="1" dirty="0" smtClean="0"/>
              <a:t>Daniel P. </a:t>
            </a:r>
            <a:r>
              <a:rPr lang="en-US" altLang="en-US" i="1" dirty="0" err="1" smtClean="0"/>
              <a:t>Petrylak</a:t>
            </a:r>
            <a:r>
              <a:rPr lang="en-US" altLang="en-US" i="1" dirty="0" smtClean="0"/>
              <a:t>, MD: </a:t>
            </a:r>
            <a:br>
              <a:rPr lang="en-US" altLang="en-US" i="1" dirty="0" smtClean="0"/>
            </a:br>
            <a:r>
              <a:rPr lang="en-US" altLang="en-US" dirty="0" smtClean="0"/>
              <a:t>STAMPEDE was a large, randomized, </a:t>
            </a:r>
            <a:r>
              <a:rPr lang="en-US" altLang="en-US" dirty="0" err="1" smtClean="0"/>
              <a:t>multiarm</a:t>
            </a:r>
            <a:r>
              <a:rPr lang="en-US" altLang="en-US" dirty="0" smtClean="0"/>
              <a:t>, multistage trial—which has been ongoing since 2005—which compares standard of care (SOC) </a:t>
            </a:r>
            <a:r>
              <a:rPr lang="en-US" altLang="en-US" dirty="0" err="1" smtClean="0"/>
              <a:t>vs</a:t>
            </a:r>
            <a:r>
              <a:rPr lang="en-US" altLang="en-US" dirty="0" smtClean="0"/>
              <a:t> SOC plus </a:t>
            </a:r>
            <a:r>
              <a:rPr lang="en-US" altLang="en-US" dirty="0" err="1" smtClean="0"/>
              <a:t>docetaxel</a:t>
            </a:r>
            <a:r>
              <a:rPr lang="en-US" altLang="en-US" dirty="0" smtClean="0"/>
              <a:t> </a:t>
            </a:r>
            <a:r>
              <a:rPr lang="en-US" altLang="en-US" dirty="0" err="1" smtClean="0"/>
              <a:t>vs</a:t>
            </a:r>
            <a:r>
              <a:rPr lang="en-US" altLang="en-US" dirty="0" smtClean="0"/>
              <a:t> SOC plus </a:t>
            </a:r>
            <a:r>
              <a:rPr lang="en-US" altLang="en-US" dirty="0" err="1" smtClean="0"/>
              <a:t>zoledronic</a:t>
            </a:r>
            <a:r>
              <a:rPr lang="en-US" altLang="en-US" dirty="0" smtClean="0"/>
              <a:t> acid </a:t>
            </a:r>
            <a:r>
              <a:rPr lang="en-US" altLang="en-US" dirty="0" err="1" smtClean="0"/>
              <a:t>vs</a:t>
            </a:r>
            <a:r>
              <a:rPr lang="en-US" altLang="en-US" dirty="0" smtClean="0"/>
              <a:t> SOC plus both agents in men with high-risk locally advanced or metastatic prostate cancer who are hormone therapy naive.</a:t>
            </a:r>
            <a:r>
              <a:rPr lang="en-US" altLang="en-US" baseline="30000" dirty="0" smtClean="0"/>
              <a:t>[1]</a:t>
            </a:r>
            <a:r>
              <a:rPr lang="en-US" altLang="en-US" dirty="0" smtClean="0"/>
              <a:t> STAMPEDE was the most important trial from the prostate section from ASCO. The SOC was androgen deprivation therapy, with or without external beam radiation therapy. </a:t>
            </a:r>
            <a:r>
              <a:rPr lang="en-US" altLang="en-US" dirty="0" err="1" smtClean="0"/>
              <a:t>Docetaxel</a:t>
            </a:r>
            <a:r>
              <a:rPr lang="en-US" altLang="en-US" dirty="0" smtClean="0"/>
              <a:t> was given at the standard dose with </a:t>
            </a:r>
            <a:r>
              <a:rPr lang="en-US" altLang="en-US" dirty="0" err="1" smtClean="0"/>
              <a:t>prednisolone</a:t>
            </a:r>
            <a:r>
              <a:rPr lang="en-US" altLang="en-US" dirty="0" smtClean="0"/>
              <a:t>. </a:t>
            </a:r>
          </a:p>
          <a:p>
            <a:r>
              <a:rPr lang="en-US" altLang="en-US" dirty="0" smtClean="0"/>
              <a:t>The primary endpoint in this study was OS. Secondary endpoints were failure-free survival (FFS) (which included prostate-specific antigen (PSA), local lymph node failure, distant metastases, or prostate cancer death), toxicity, quality of life, and cost-effectiveness. </a:t>
            </a:r>
          </a:p>
          <a:p>
            <a:endParaRPr lang="en-US" altLang="en-US" i="1" dirty="0" smtClean="0"/>
          </a:p>
          <a:p>
            <a:r>
              <a:rPr lang="en-US" altLang="en-US" dirty="0" smtClean="0"/>
              <a:t>Reference:</a:t>
            </a:r>
          </a:p>
          <a:p>
            <a:r>
              <a:rPr lang="en-US" altLang="en-US" dirty="0" smtClean="0"/>
              <a:t>1. James ND, </a:t>
            </a:r>
            <a:r>
              <a:rPr lang="en-US" altLang="en-US" dirty="0" err="1" smtClean="0"/>
              <a:t>Sydes</a:t>
            </a:r>
            <a:r>
              <a:rPr lang="en-US" altLang="en-US" dirty="0" smtClean="0"/>
              <a:t> MR, Mason MD, et al. </a:t>
            </a:r>
            <a:r>
              <a:rPr lang="en-US" altLang="en-US" dirty="0" err="1" smtClean="0"/>
              <a:t>Docetaxel</a:t>
            </a:r>
            <a:r>
              <a:rPr lang="en-US" altLang="en-US" dirty="0" smtClean="0"/>
              <a:t> and/or </a:t>
            </a:r>
            <a:r>
              <a:rPr lang="en-US" altLang="en-US" dirty="0" err="1" smtClean="0"/>
              <a:t>zoledronic</a:t>
            </a:r>
            <a:r>
              <a:rPr lang="en-US" altLang="en-US" dirty="0" smtClean="0"/>
              <a:t> acid for hormone-naive prostate cancer: first overall survival results from STAMPEDE (NCT00268476). Program and abstracts from the 2015 American Society of Clinical Oncology Annual Meeting; May 29 - June 2, 2015; Chicago Illinois. Abstract 5001.</a:t>
            </a:r>
          </a:p>
        </p:txBody>
      </p:sp>
      <p:sp>
        <p:nvSpPr>
          <p:cNvPr id="80900" name="Slide Number Placeholder 3"/>
          <p:cNvSpPr>
            <a:spLocks noGrp="1"/>
          </p:cNvSpPr>
          <p:nvPr>
            <p:ph type="sldNum" sz="quarter" idx="5"/>
          </p:nvPr>
        </p:nvSpPr>
        <p:spPr>
          <a:noFill/>
        </p:spPr>
        <p:txBody>
          <a:bodyPr/>
          <a:lstStyle/>
          <a:p>
            <a:fld id="{431667E6-9465-4BA3-B985-673285B28ACE}" type="slidenum">
              <a:rPr lang="en-US" altLang="en-US" smtClean="0"/>
              <a:pPr/>
              <a:t>50</a:t>
            </a:fld>
            <a:endParaRPr lang="en-US" altLang="en-US" smtClean="0"/>
          </a:p>
        </p:txBody>
      </p:sp>
    </p:spTree>
    <p:extLst>
      <p:ext uri="{BB962C8B-B14F-4D97-AF65-F5344CB8AC3E}">
        <p14:creationId xmlns:p14="http://schemas.microsoft.com/office/powerpoint/2010/main" val="2966304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altLang="en-US" i="1" smtClean="0"/>
              <a:t>Doc, docetaxel; FFS, failure-free survival; NR, not reached; OS, overall survival; SOC, standard of care.</a:t>
            </a:r>
          </a:p>
          <a:p>
            <a:endParaRPr lang="en-US" altLang="en-US" i="1" smtClean="0"/>
          </a:p>
          <a:p>
            <a:r>
              <a:rPr lang="en-US" altLang="en-US" i="1" smtClean="0"/>
              <a:t>Daniel P. Petrylak, MD: </a:t>
            </a:r>
            <a:endParaRPr lang="en-US" altLang="en-US" smtClean="0"/>
          </a:p>
          <a:p>
            <a:r>
              <a:rPr lang="en-US" altLang="en-US" smtClean="0"/>
              <a:t>Comparing the SOC plus docetaxel vs SOC alone, there was a significant difference in survival in favor of docetaxel in the overall population (both metastatic and nonmetastatic disease). Median OS for the SOC plus docetaxel arm was 77 months vs 67 months for patients who received SOC only (HR: 0.76; </a:t>
            </a:r>
            <a:r>
              <a:rPr lang="en-US" altLang="en-US" i="1" smtClean="0"/>
              <a:t>P</a:t>
            </a:r>
            <a:r>
              <a:rPr lang="en-US" altLang="en-US" smtClean="0"/>
              <a:t> = 0.003). FFS was significantly longer with docetaxel plus SOC vs SOC alone (HR: 0.62; </a:t>
            </a:r>
            <a:r>
              <a:rPr lang="en-US" altLang="en-US" i="1" smtClean="0"/>
              <a:t>P</a:t>
            </a:r>
            <a:r>
              <a:rPr lang="en-US" altLang="en-US" smtClean="0"/>
              <a:t> &lt; .0001). </a:t>
            </a:r>
            <a:endParaRPr lang="en-US" altLang="en-US" i="1" smtClean="0"/>
          </a:p>
        </p:txBody>
      </p:sp>
      <p:sp>
        <p:nvSpPr>
          <p:cNvPr id="81924" name="Slide Number Placeholder 3"/>
          <p:cNvSpPr>
            <a:spLocks noGrp="1"/>
          </p:cNvSpPr>
          <p:nvPr>
            <p:ph type="sldNum" sz="quarter" idx="5"/>
          </p:nvPr>
        </p:nvSpPr>
        <p:spPr>
          <a:noFill/>
        </p:spPr>
        <p:txBody>
          <a:bodyPr/>
          <a:lstStyle/>
          <a:p>
            <a:fld id="{6455DB2C-80D3-46F5-BAC9-31DC6E09CF6D}" type="slidenum">
              <a:rPr lang="en-US" altLang="en-US" smtClean="0"/>
              <a:pPr/>
              <a:t>52</a:t>
            </a:fld>
            <a:endParaRPr lang="en-US" altLang="en-US" smtClean="0"/>
          </a:p>
        </p:txBody>
      </p:sp>
    </p:spTree>
    <p:extLst>
      <p:ext uri="{BB962C8B-B14F-4D97-AF65-F5344CB8AC3E}">
        <p14:creationId xmlns:p14="http://schemas.microsoft.com/office/powerpoint/2010/main" val="2069552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9DF44D54-5485-BD44-A3FA-E6C653E10507}" type="datetimeFigureOut">
              <a:rPr lang="en-US" smtClean="0"/>
              <a:t>13/09/17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1476903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9DF44D54-5485-BD44-A3FA-E6C653E10507}" type="datetimeFigureOut">
              <a:rPr lang="en-US" smtClean="0"/>
              <a:t>13/09/17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340391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9DF44D54-5485-BD44-A3FA-E6C653E10507}" type="datetimeFigureOut">
              <a:rPr lang="en-US" smtClean="0"/>
              <a:t>13/09/17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3567406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3258800" y="436563"/>
            <a:ext cx="371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defTabSz="914400" fontAlgn="base">
              <a:spcBef>
                <a:spcPct val="0"/>
              </a:spcBef>
              <a:spcAft>
                <a:spcPct val="0"/>
              </a:spcAft>
            </a:pPr>
            <a:endParaRPr lang="en-US" dirty="0">
              <a:solidFill>
                <a:srgbClr val="FFFFFF"/>
              </a:solidFill>
              <a:latin typeface="Calibri" pitchFamily="34" charset="0"/>
            </a:endParaRPr>
          </a:p>
        </p:txBody>
      </p:sp>
      <p:sp>
        <p:nvSpPr>
          <p:cNvPr id="2" name="Title 1"/>
          <p:cNvSpPr>
            <a:spLocks noGrp="1"/>
          </p:cNvSpPr>
          <p:nvPr>
            <p:ph type="ctrTitle"/>
          </p:nvPr>
        </p:nvSpPr>
        <p:spPr>
          <a:xfrm>
            <a:off x="365760" y="3089541"/>
            <a:ext cx="8412480" cy="510909"/>
          </a:xfrm>
        </p:spPr>
        <p:txBody>
          <a:bodyPr/>
          <a:lstStyle>
            <a:lvl1pPr algn="ctr">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365760" y="3659697"/>
            <a:ext cx="8412480" cy="1752600"/>
          </a:xfrm>
        </p:spPr>
        <p:txBody>
          <a:bodyPr lIns="0" rIns="0"/>
          <a:lstStyle>
            <a:lvl1pPr marL="0" indent="0" algn="ctr">
              <a:spcBef>
                <a:spcPts val="1200"/>
              </a:spcBef>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64725095"/>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gur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919" y="1280160"/>
            <a:ext cx="8412162" cy="4525962"/>
          </a:xfrm>
        </p:spPr>
        <p:txBody>
          <a:bodyPr lIns="0" rIns="0"/>
          <a:lstStyle>
            <a:lvl1pPr marL="117475" indent="-117475">
              <a:spcBef>
                <a:spcPts val="1800"/>
              </a:spcBef>
              <a:defRPr/>
            </a:lvl1pPr>
            <a:lvl2pPr marL="515938" indent="-168275">
              <a:spcBef>
                <a:spcPts val="300"/>
              </a:spcBef>
              <a:defRPr/>
            </a:lvl2pPr>
            <a:lvl3pPr marL="860425" indent="-117475">
              <a:spcBef>
                <a:spcPts val="300"/>
              </a:spcBef>
              <a:defRPr/>
            </a:lvl3pPr>
            <a:lvl4pPr>
              <a:spcBef>
                <a:spcPts val="300"/>
              </a:spcBef>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94DA2A9D-CBA0-4B18-B463-F39EC86DF5DA}" type="slidenum">
              <a:rPr lang="en-US">
                <a:solidFill>
                  <a:srgbClr val="144173">
                    <a:lumMod val="60000"/>
                    <a:lumOff val="40000"/>
                  </a:srgbClr>
                </a:solidFill>
                <a:latin typeface="Calibri"/>
              </a:rPr>
              <a:pPr>
                <a:defRPr/>
              </a:pPr>
              <a:t>‹#›</a:t>
            </a:fld>
            <a:endParaRPr lang="en-US" dirty="0">
              <a:solidFill>
                <a:srgbClr val="144173">
                  <a:lumMod val="60000"/>
                  <a:lumOff val="40000"/>
                </a:srgbClr>
              </a:solidFill>
              <a:latin typeface="Calibri"/>
            </a:endParaRPr>
          </a:p>
        </p:txBody>
      </p:sp>
    </p:spTree>
    <p:extLst>
      <p:ext uri="{BB962C8B-B14F-4D97-AF65-F5344CB8AC3E}">
        <p14:creationId xmlns:p14="http://schemas.microsoft.com/office/powerpoint/2010/main" val="643587510"/>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gure No First Bulle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276588"/>
            <a:ext cx="8412480" cy="4525962"/>
          </a:xfrm>
        </p:spPr>
        <p:txBody>
          <a:bodyPr lIns="0" rIns="0"/>
          <a:lstStyle>
            <a:lvl1pPr marL="0" indent="0">
              <a:spcBef>
                <a:spcPts val="1800"/>
              </a:spcBef>
              <a:buNone/>
              <a:defRPr b="0"/>
            </a:lvl1pPr>
            <a:lvl2pPr marL="117475" indent="-117475">
              <a:spcBef>
                <a:spcPts val="600"/>
              </a:spcBef>
              <a:buFont typeface="Arial" panose="020B0604020202020204" pitchFamily="34" charset="0"/>
              <a:buChar char="•"/>
              <a:defRPr b="0"/>
            </a:lvl2pPr>
            <a:lvl3pPr marL="461963" indent="-117475">
              <a:spcBef>
                <a:spcPts val="300"/>
              </a:spcBef>
              <a:buFont typeface="Calibri" panose="020F0502020204030204" pitchFamily="34" charset="0"/>
              <a:buChar cha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CA805544-0179-4860-A12E-42390418E2A8}" type="slidenum">
              <a:rPr lang="en-US">
                <a:solidFill>
                  <a:srgbClr val="144173">
                    <a:lumMod val="60000"/>
                    <a:lumOff val="40000"/>
                  </a:srgbClr>
                </a:solidFill>
                <a:latin typeface="Calibri"/>
              </a:rPr>
              <a:pPr>
                <a:defRPr/>
              </a:pPr>
              <a:t>‹#›</a:t>
            </a:fld>
            <a:endParaRPr lang="en-US" dirty="0">
              <a:solidFill>
                <a:srgbClr val="144173">
                  <a:lumMod val="60000"/>
                  <a:lumOff val="40000"/>
                </a:srgbClr>
              </a:solidFill>
              <a:latin typeface="Calibri"/>
            </a:endParaRPr>
          </a:p>
        </p:txBody>
      </p:sp>
    </p:spTree>
    <p:extLst>
      <p:ext uri="{BB962C8B-B14F-4D97-AF65-F5344CB8AC3E}">
        <p14:creationId xmlns:p14="http://schemas.microsoft.com/office/powerpoint/2010/main" val="403020206"/>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gure Bold No First Bulle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276588"/>
            <a:ext cx="8412480" cy="4525962"/>
          </a:xfrm>
        </p:spPr>
        <p:txBody>
          <a:bodyPr lIns="0" rIns="0"/>
          <a:lstStyle>
            <a:lvl1pPr marL="0" indent="0">
              <a:spcBef>
                <a:spcPts val="1800"/>
              </a:spcBef>
              <a:buNone/>
              <a:defRPr b="1"/>
            </a:lvl1pPr>
            <a:lvl2pPr marL="117475" indent="-117475">
              <a:spcBef>
                <a:spcPts val="600"/>
              </a:spcBef>
              <a:buFont typeface="Arial" panose="020B0604020202020204" pitchFamily="34" charset="0"/>
              <a:buChar char="•"/>
              <a:defRPr b="0"/>
            </a:lvl2pPr>
            <a:lvl3pPr marL="461963" indent="-117475">
              <a:spcBef>
                <a:spcPts val="300"/>
              </a:spcBef>
              <a:buFont typeface="Calibri" panose="020F0502020204030204" pitchFamily="34" charset="0"/>
              <a:buChar cha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F834AB2D-6EA5-4E58-AC09-99FC2FD2B7FB}" type="slidenum">
              <a:rPr lang="en-US">
                <a:solidFill>
                  <a:srgbClr val="144173">
                    <a:lumMod val="60000"/>
                    <a:lumOff val="40000"/>
                  </a:srgbClr>
                </a:solidFill>
                <a:latin typeface="Calibri"/>
              </a:rPr>
              <a:pPr>
                <a:defRPr/>
              </a:pPr>
              <a:t>‹#›</a:t>
            </a:fld>
            <a:endParaRPr lang="en-US" dirty="0">
              <a:solidFill>
                <a:srgbClr val="144173">
                  <a:lumMod val="60000"/>
                  <a:lumOff val="40000"/>
                </a:srgbClr>
              </a:solidFill>
              <a:latin typeface="Calibri"/>
            </a:endParaRPr>
          </a:p>
        </p:txBody>
      </p:sp>
    </p:spTree>
    <p:extLst>
      <p:ext uri="{BB962C8B-B14F-4D97-AF65-F5344CB8AC3E}">
        <p14:creationId xmlns:p14="http://schemas.microsoft.com/office/powerpoint/2010/main" val="1499292131"/>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gure 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710826C7-86B0-4388-858D-FA75C0F6C779}" type="slidenum">
              <a:rPr lang="en-US">
                <a:solidFill>
                  <a:srgbClr val="144173">
                    <a:lumMod val="60000"/>
                    <a:lumOff val="40000"/>
                  </a:srgbClr>
                </a:solidFill>
                <a:latin typeface="Calibri"/>
              </a:rPr>
              <a:pPr>
                <a:defRPr/>
              </a:pPr>
              <a:t>‹#›</a:t>
            </a:fld>
            <a:endParaRPr lang="en-US" dirty="0">
              <a:solidFill>
                <a:srgbClr val="144173">
                  <a:lumMod val="60000"/>
                  <a:lumOff val="40000"/>
                </a:srgbClr>
              </a:solidFill>
              <a:latin typeface="Calibri"/>
            </a:endParaRPr>
          </a:p>
        </p:txBody>
      </p:sp>
    </p:spTree>
    <p:extLst>
      <p:ext uri="{BB962C8B-B14F-4D97-AF65-F5344CB8AC3E}">
        <p14:creationId xmlns:p14="http://schemas.microsoft.com/office/powerpoint/2010/main" val="2686242893"/>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827478"/>
            <a:ext cx="7772400" cy="1362075"/>
          </a:xfrm>
        </p:spPr>
        <p:txBody>
          <a:bodyPr anchor="t"/>
          <a:lstStyle>
            <a:lvl1pPr algn="l">
              <a:defRPr sz="28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209632"/>
            <a:ext cx="7772400" cy="1500187"/>
          </a:xfrm>
        </p:spPr>
        <p:txBody>
          <a:bodyPr lIns="0"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264160384"/>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919" y="1280160"/>
            <a:ext cx="8412162" cy="4525962"/>
          </a:xfrm>
        </p:spPr>
        <p:txBody>
          <a:bodyPr lIns="0" rIns="0"/>
          <a:lstStyle>
            <a:lvl1pPr marL="117475" indent="-117475">
              <a:spcBef>
                <a:spcPts val="1800"/>
              </a:spcBef>
              <a:defRPr sz="2000"/>
            </a:lvl1pPr>
            <a:lvl2pPr marL="515938" indent="-168275">
              <a:spcBef>
                <a:spcPts val="300"/>
              </a:spcBef>
              <a:defRPr sz="1800"/>
            </a:lvl2pPr>
            <a:lvl3pPr>
              <a:spcBef>
                <a:spcPts val="300"/>
              </a:spcBef>
              <a:defRPr sz="1600"/>
            </a:lvl3pPr>
            <a:lvl4pPr>
              <a:spcBef>
                <a:spcPts val="300"/>
              </a:spcBef>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a:xfrm>
            <a:off x="365760" y="471666"/>
            <a:ext cx="8412480" cy="406265"/>
          </a:xfrm>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207AD0A9-4C3E-4175-B7AE-C3D415EF6B89}" type="slidenum">
              <a:rPr lang="en-US">
                <a:solidFill>
                  <a:srgbClr val="144173">
                    <a:lumMod val="60000"/>
                    <a:lumOff val="40000"/>
                  </a:srgbClr>
                </a:solidFill>
                <a:latin typeface="Calibri"/>
              </a:rPr>
              <a:pPr>
                <a:defRPr/>
              </a:pPr>
              <a:t>‹#›</a:t>
            </a:fld>
            <a:endParaRPr lang="en-US" dirty="0">
              <a:solidFill>
                <a:srgbClr val="144173">
                  <a:lumMod val="60000"/>
                  <a:lumOff val="40000"/>
                </a:srgbClr>
              </a:solidFill>
              <a:latin typeface="Calibri"/>
            </a:endParaRPr>
          </a:p>
        </p:txBody>
      </p:sp>
    </p:spTree>
    <p:extLst>
      <p:ext uri="{BB962C8B-B14F-4D97-AF65-F5344CB8AC3E}">
        <p14:creationId xmlns:p14="http://schemas.microsoft.com/office/powerpoint/2010/main" val="3619298406"/>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919" y="1280160"/>
            <a:ext cx="8412162" cy="4525962"/>
          </a:xfrm>
        </p:spPr>
        <p:txBody>
          <a:bodyPr lIns="0" rIns="0"/>
          <a:lstStyle>
            <a:lvl1pPr marL="117475" indent="-117475">
              <a:spcBef>
                <a:spcPts val="1200"/>
              </a:spcBef>
              <a:defRPr sz="1800"/>
            </a:lvl1pPr>
            <a:lvl2pPr marL="515938" indent="-168275">
              <a:spcBef>
                <a:spcPts val="300"/>
              </a:spcBef>
              <a:defRPr sz="1600"/>
            </a:lvl2pPr>
            <a:lvl3pPr>
              <a:spcBef>
                <a:spcPts val="300"/>
              </a:spcBef>
              <a:defRPr sz="1400"/>
            </a:lvl3pPr>
            <a:lvl4pPr>
              <a:spcBef>
                <a:spcPts val="300"/>
              </a:spcBef>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a:xfrm>
            <a:off x="365760" y="471666"/>
            <a:ext cx="8412480" cy="406265"/>
          </a:xfrm>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3B544E16-C02D-4092-B814-8C19C73AD5F2}" type="slidenum">
              <a:rPr lang="en-US">
                <a:solidFill>
                  <a:srgbClr val="144173">
                    <a:lumMod val="60000"/>
                    <a:lumOff val="40000"/>
                  </a:srgbClr>
                </a:solidFill>
                <a:latin typeface="Calibri"/>
              </a:rPr>
              <a:pPr>
                <a:defRPr/>
              </a:pPr>
              <a:t>‹#›</a:t>
            </a:fld>
            <a:endParaRPr lang="en-US" dirty="0">
              <a:solidFill>
                <a:srgbClr val="144173">
                  <a:lumMod val="60000"/>
                  <a:lumOff val="40000"/>
                </a:srgbClr>
              </a:solidFill>
              <a:latin typeface="Calibri"/>
            </a:endParaRPr>
          </a:p>
        </p:txBody>
      </p:sp>
    </p:spTree>
    <p:extLst>
      <p:ext uri="{BB962C8B-B14F-4D97-AF65-F5344CB8AC3E}">
        <p14:creationId xmlns:p14="http://schemas.microsoft.com/office/powerpoint/2010/main" val="2897995128"/>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9DF44D54-5485-BD44-A3FA-E6C653E10507}" type="datetimeFigureOut">
              <a:rPr lang="en-US" smtClean="0"/>
              <a:t>13/09/17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4205176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 First Bulle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276588"/>
            <a:ext cx="8412480" cy="4525962"/>
          </a:xfrm>
        </p:spPr>
        <p:txBody>
          <a:bodyPr lIns="0" rIns="0"/>
          <a:lstStyle>
            <a:lvl1pPr marL="0" indent="0">
              <a:spcBef>
                <a:spcPts val="1800"/>
              </a:spcBef>
              <a:buNone/>
              <a:defRPr sz="2000" b="0"/>
            </a:lvl1pPr>
            <a:lvl2pPr marL="117475" indent="-117475">
              <a:spcBef>
                <a:spcPts val="600"/>
              </a:spcBef>
              <a:buFont typeface="Arial" panose="020B0604020202020204" pitchFamily="34" charset="0"/>
              <a:buChar char="•"/>
              <a:defRPr sz="1800" b="0"/>
            </a:lvl2pPr>
            <a:lvl3pPr marL="461963" indent="-117475">
              <a:spcBef>
                <a:spcPts val="300"/>
              </a:spcBef>
              <a:buFont typeface="Calibri" panose="020F0502020204030204" pitchFamily="34" charset="0"/>
              <a:buChar char="−"/>
              <a:defRPr sz="1600" b="0"/>
            </a:lvl3pPr>
            <a:lvl4pPr>
              <a:defRPr sz="1400" b="0"/>
            </a:lvl4pPr>
            <a:lvl5pPr>
              <a:defRPr sz="14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4"/>
          <p:cNvSpPr>
            <a:spLocks noGrp="1"/>
          </p:cNvSpPr>
          <p:nvPr>
            <p:ph type="title"/>
          </p:nvPr>
        </p:nvSpPr>
        <p:spPr>
          <a:xfrm>
            <a:off x="365760" y="471666"/>
            <a:ext cx="8412480" cy="406265"/>
          </a:xfrm>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18FF63B9-854A-461D-9C88-E7AA7DCC2F9D}" type="slidenum">
              <a:rPr lang="en-US">
                <a:solidFill>
                  <a:srgbClr val="144173">
                    <a:lumMod val="60000"/>
                    <a:lumOff val="40000"/>
                  </a:srgbClr>
                </a:solidFill>
                <a:latin typeface="Calibri"/>
              </a:rPr>
              <a:pPr>
                <a:defRPr/>
              </a:pPr>
              <a:t>‹#›</a:t>
            </a:fld>
            <a:endParaRPr lang="en-US" dirty="0">
              <a:solidFill>
                <a:srgbClr val="144173">
                  <a:lumMod val="60000"/>
                  <a:lumOff val="40000"/>
                </a:srgbClr>
              </a:solidFill>
              <a:latin typeface="Calibri"/>
            </a:endParaRPr>
          </a:p>
        </p:txBody>
      </p:sp>
    </p:spTree>
    <p:extLst>
      <p:ext uri="{BB962C8B-B14F-4D97-AF65-F5344CB8AC3E}">
        <p14:creationId xmlns:p14="http://schemas.microsoft.com/office/powerpoint/2010/main" val="1682343424"/>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ld No First Bulle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276588"/>
            <a:ext cx="8412480" cy="4525962"/>
          </a:xfrm>
        </p:spPr>
        <p:txBody>
          <a:bodyPr lIns="0" rIns="0"/>
          <a:lstStyle>
            <a:lvl1pPr marL="0" indent="0">
              <a:spcBef>
                <a:spcPts val="1800"/>
              </a:spcBef>
              <a:buNone/>
              <a:defRPr sz="2000" b="1"/>
            </a:lvl1pPr>
            <a:lvl2pPr marL="117475" indent="-117475">
              <a:spcBef>
                <a:spcPts val="600"/>
              </a:spcBef>
              <a:buFont typeface="Arial" panose="020B0604020202020204" pitchFamily="34" charset="0"/>
              <a:buChar char="•"/>
              <a:defRPr sz="1800" b="0"/>
            </a:lvl2pPr>
            <a:lvl3pPr marL="461963" indent="-117475">
              <a:spcBef>
                <a:spcPts val="300"/>
              </a:spcBef>
              <a:buFont typeface="Calibri" panose="020F0502020204030204" pitchFamily="34" charset="0"/>
              <a:buChar char="−"/>
              <a:defRPr sz="1600" b="0"/>
            </a:lvl3pPr>
            <a:lvl4pPr>
              <a:defRPr sz="1400" b="0"/>
            </a:lvl4pPr>
            <a:lvl5pPr>
              <a:defRPr sz="14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4"/>
          <p:cNvSpPr>
            <a:spLocks noGrp="1"/>
          </p:cNvSpPr>
          <p:nvPr>
            <p:ph type="title"/>
          </p:nvPr>
        </p:nvSpPr>
        <p:spPr>
          <a:xfrm>
            <a:off x="365760" y="471666"/>
            <a:ext cx="8412480" cy="406265"/>
          </a:xfrm>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BA24B7CD-A3F2-46B9-97F1-D5CFB0350752}" type="slidenum">
              <a:rPr lang="en-US">
                <a:solidFill>
                  <a:srgbClr val="144173">
                    <a:lumMod val="60000"/>
                    <a:lumOff val="40000"/>
                  </a:srgbClr>
                </a:solidFill>
                <a:latin typeface="Calibri"/>
              </a:rPr>
              <a:pPr>
                <a:defRPr/>
              </a:pPr>
              <a:t>‹#›</a:t>
            </a:fld>
            <a:endParaRPr lang="en-US" dirty="0">
              <a:solidFill>
                <a:srgbClr val="144173">
                  <a:lumMod val="60000"/>
                  <a:lumOff val="40000"/>
                </a:srgbClr>
              </a:solidFill>
              <a:latin typeface="Calibri"/>
            </a:endParaRPr>
          </a:p>
        </p:txBody>
      </p:sp>
    </p:spTree>
    <p:extLst>
      <p:ext uri="{BB962C8B-B14F-4D97-AF65-F5344CB8AC3E}">
        <p14:creationId xmlns:p14="http://schemas.microsoft.com/office/powerpoint/2010/main" val="1095804123"/>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365760" y="471666"/>
            <a:ext cx="8412480" cy="406265"/>
          </a:xfrm>
        </p:spPr>
        <p:txBody>
          <a:bodyPr/>
          <a:lstStyle/>
          <a:p>
            <a:r>
              <a:rPr lang="en-US" dirty="0" smtClean="0"/>
              <a:t>Click to edit Master title style</a:t>
            </a:r>
            <a:endParaRPr lang="en-US" dirty="0"/>
          </a:p>
        </p:txBody>
      </p:sp>
      <p:sp>
        <p:nvSpPr>
          <p:cNvPr id="3" name="Slide Number Placeholder 3"/>
          <p:cNvSpPr>
            <a:spLocks noGrp="1"/>
          </p:cNvSpPr>
          <p:nvPr>
            <p:ph type="sldNum" sz="quarter" idx="10"/>
          </p:nvPr>
        </p:nvSpPr>
        <p:spPr/>
        <p:txBody>
          <a:bodyPr/>
          <a:lstStyle>
            <a:lvl1pPr>
              <a:defRPr/>
            </a:lvl1pPr>
          </a:lstStyle>
          <a:p>
            <a:pPr>
              <a:defRPr/>
            </a:pPr>
            <a:fld id="{6E444FAE-48BD-48FF-A562-421CAF697E17}" type="slidenum">
              <a:rPr lang="en-US">
                <a:solidFill>
                  <a:srgbClr val="144173">
                    <a:lumMod val="60000"/>
                    <a:lumOff val="40000"/>
                  </a:srgbClr>
                </a:solidFill>
                <a:latin typeface="Calibri"/>
              </a:rPr>
              <a:pPr>
                <a:defRPr/>
              </a:pPr>
              <a:t>‹#›</a:t>
            </a:fld>
            <a:endParaRPr lang="en-US" dirty="0">
              <a:solidFill>
                <a:srgbClr val="144173">
                  <a:lumMod val="60000"/>
                  <a:lumOff val="40000"/>
                </a:srgbClr>
              </a:solidFill>
              <a:latin typeface="Calibri"/>
            </a:endParaRPr>
          </a:p>
        </p:txBody>
      </p:sp>
    </p:spTree>
    <p:extLst>
      <p:ext uri="{BB962C8B-B14F-4D97-AF65-F5344CB8AC3E}">
        <p14:creationId xmlns:p14="http://schemas.microsoft.com/office/powerpoint/2010/main" val="60805167"/>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3258800" y="436563"/>
            <a:ext cx="371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defTabSz="914400" fontAlgn="base">
              <a:spcBef>
                <a:spcPct val="0"/>
              </a:spcBef>
              <a:spcAft>
                <a:spcPct val="0"/>
              </a:spcAft>
            </a:pPr>
            <a:endParaRPr lang="en-US" dirty="0">
              <a:solidFill>
                <a:srgbClr val="FFFFFF"/>
              </a:solidFill>
              <a:latin typeface="Arial" pitchFamily="34" charset="0"/>
            </a:endParaRPr>
          </a:p>
        </p:txBody>
      </p:sp>
      <p:sp>
        <p:nvSpPr>
          <p:cNvPr id="2" name="Title 1"/>
          <p:cNvSpPr>
            <a:spLocks noGrp="1"/>
          </p:cNvSpPr>
          <p:nvPr>
            <p:ph type="ctrTitle"/>
          </p:nvPr>
        </p:nvSpPr>
        <p:spPr>
          <a:xfrm>
            <a:off x="685800" y="3089541"/>
            <a:ext cx="7772400" cy="510909"/>
          </a:xfrm>
        </p:spPr>
        <p:txBody>
          <a:bodyPr/>
          <a:lstStyle>
            <a:lvl1pPr algn="ctr">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659697"/>
            <a:ext cx="6400800" cy="1752600"/>
          </a:xfrm>
        </p:spPr>
        <p:txBody>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93442416"/>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806780BF-1A8A-49C9-8CF3-569351EAEF71}" type="datetimeFigureOut">
              <a:rPr lang="es-ES" smtClean="0">
                <a:solidFill>
                  <a:srgbClr val="FFFFFF"/>
                </a:solidFill>
                <a:latin typeface="Calibri" pitchFamily="34" charset="0"/>
              </a:rPr>
              <a:pPr defTabSz="914400" fontAlgn="base">
                <a:spcBef>
                  <a:spcPct val="0"/>
                </a:spcBef>
                <a:spcAft>
                  <a:spcPct val="0"/>
                </a:spcAft>
              </a:pPr>
              <a:t>13/09/17</a:t>
            </a:fld>
            <a:endParaRPr lang="es-ES">
              <a:solidFill>
                <a:srgbClr val="FFFFFF"/>
              </a:solidFill>
              <a:latin typeface="Calibri" pitchFamily="34" charset="0"/>
            </a:endParaRP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s-ES">
              <a:solidFill>
                <a:srgbClr val="FFFFFF"/>
              </a:solidFill>
              <a:latin typeface="Calibri" pitchFamily="34" charset="0"/>
            </a:endParaRPr>
          </a:p>
        </p:txBody>
      </p:sp>
      <p:sp>
        <p:nvSpPr>
          <p:cNvPr id="4" name="3 Marcador de número de diapositiva"/>
          <p:cNvSpPr>
            <a:spLocks noGrp="1"/>
          </p:cNvSpPr>
          <p:nvPr>
            <p:ph type="sldNum" sz="quarter" idx="12"/>
          </p:nvPr>
        </p:nvSpPr>
        <p:spPr/>
        <p:txBody>
          <a:bodyPr/>
          <a:lstStyle/>
          <a:p>
            <a:fld id="{D1293E61-32F2-4D46-8DC2-26CF0CEC4F5B}" type="slidenum">
              <a:rPr lang="es-ES" smtClean="0">
                <a:solidFill>
                  <a:srgbClr val="144173">
                    <a:lumMod val="60000"/>
                    <a:lumOff val="40000"/>
                  </a:srgbClr>
                </a:solidFill>
                <a:latin typeface="Calibri"/>
              </a:rPr>
              <a:pPr/>
              <a:t>‹#›</a:t>
            </a:fld>
            <a:endParaRPr lang="es-ES">
              <a:solidFill>
                <a:srgbClr val="144173">
                  <a:lumMod val="60000"/>
                  <a:lumOff val="40000"/>
                </a:srgbClr>
              </a:solidFill>
              <a:latin typeface="Calibri"/>
            </a:endParaRPr>
          </a:p>
        </p:txBody>
      </p:sp>
    </p:spTree>
    <p:extLst>
      <p:ext uri="{BB962C8B-B14F-4D97-AF65-F5344CB8AC3E}">
        <p14:creationId xmlns:p14="http://schemas.microsoft.com/office/powerpoint/2010/main" val="997263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fontAlgn="base">
              <a:spcBef>
                <a:spcPct val="0"/>
              </a:spcBef>
              <a:spcAft>
                <a:spcPct val="0"/>
              </a:spcAft>
            </a:pPr>
            <a:fld id="{6F1DE3F4-310E-BE44-9CE8-DBA0E19DC447}" type="datetimeFigureOut">
              <a:rPr lang="es-ES" smtClean="0">
                <a:solidFill>
                  <a:prstClr val="white">
                    <a:tint val="75000"/>
                  </a:prstClr>
                </a:solidFill>
                <a:latin typeface="Calibri"/>
              </a:rPr>
              <a:pPr defTabSz="914400" fontAlgn="base">
                <a:spcBef>
                  <a:spcPct val="0"/>
                </a:spcBef>
                <a:spcAft>
                  <a:spcPct val="0"/>
                </a:spcAft>
              </a:pPr>
              <a:t>13/09/17</a:t>
            </a:fld>
            <a:endParaRPr lang="es-ES">
              <a:solidFill>
                <a:prstClr val="white">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fontAlgn="base">
              <a:spcBef>
                <a:spcPct val="0"/>
              </a:spcBef>
              <a:spcAft>
                <a:spcPct val="0"/>
              </a:spcAft>
            </a:pPr>
            <a:endParaRPr lang="es-E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3173249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Calibri" pitchFamily="34" charset="0"/>
                <a:ea typeface="+mn-ea"/>
                <a:cs typeface="+mn-cs"/>
              </a:defRPr>
            </a:lvl1pPr>
          </a:lstStyle>
          <a:p>
            <a:pPr defTabSz="914400">
              <a:defRPr/>
            </a:pPr>
            <a:endParaRPr lang="en-US">
              <a:solidFill>
                <a:srgbClr val="FFFFFF"/>
              </a:solidFill>
            </a:endParaRPr>
          </a:p>
        </p:txBody>
      </p:sp>
      <p:sp>
        <p:nvSpPr>
          <p:cNvPr id="4" name="Rectangle 5"/>
          <p:cNvSpPr>
            <a:spLocks noGrp="1" noChangeArrowheads="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cs typeface="+mn-cs"/>
              </a:defRPr>
            </a:lvl1pPr>
          </a:lstStyle>
          <a:p>
            <a:pPr defTabSz="914400">
              <a:defRPr/>
            </a:pPr>
            <a:endParaRPr lang="en-US">
              <a:solidFill>
                <a:srgbClr val="FFFFFF"/>
              </a:solidFill>
              <a:latin typeface="Calibri" pitchFamily="34" charset="0"/>
            </a:endParaRPr>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atin typeface="Calibri" pitchFamily="34" charset="0"/>
                <a:ea typeface="+mn-ea"/>
                <a:cs typeface="+mn-cs"/>
              </a:defRPr>
            </a:lvl1pPr>
          </a:lstStyle>
          <a:p>
            <a:pPr>
              <a:defRPr/>
            </a:pPr>
            <a:endParaRPr lang="es-MX">
              <a:solidFill>
                <a:srgbClr val="144173">
                  <a:lumMod val="60000"/>
                  <a:lumOff val="40000"/>
                </a:srgbClr>
              </a:solidFill>
            </a:endParaRPr>
          </a:p>
          <a:p>
            <a:pPr>
              <a:defRPr/>
            </a:pPr>
            <a:endParaRPr lang="en-US">
              <a:solidFill>
                <a:srgbClr val="144173">
                  <a:lumMod val="60000"/>
                  <a:lumOff val="40000"/>
                </a:srgbClr>
              </a:solidFill>
            </a:endParaRPr>
          </a:p>
        </p:txBody>
      </p:sp>
    </p:spTree>
    <p:extLst>
      <p:ext uri="{BB962C8B-B14F-4D97-AF65-F5344CB8AC3E}">
        <p14:creationId xmlns:p14="http://schemas.microsoft.com/office/powerpoint/2010/main" val="965888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s-ES_tradnl" smtClean="0"/>
              <a:t>Clic para editar título</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200F6C-608A-CC45-B40F-61E1BC36CB85}" type="datetimeFigureOut">
              <a:rPr lang="es-ES" smtClean="0">
                <a:solidFill>
                  <a:prstClr val="black"/>
                </a:solidFill>
              </a:rPr>
              <a:pPr/>
              <a:t>13/09/17</a:t>
            </a:fld>
            <a:endParaRPr lang="es-E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S">
              <a:solidFill>
                <a:prstClr val="black"/>
              </a:solidFill>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Tree>
    <p:extLst>
      <p:ext uri="{BB962C8B-B14F-4D97-AF65-F5344CB8AC3E}">
        <p14:creationId xmlns:p14="http://schemas.microsoft.com/office/powerpoint/2010/main" val="2331725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749498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4105463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9DF44D54-5485-BD44-A3FA-E6C653E10507}" type="datetimeFigureOut">
              <a:rPr lang="en-US" smtClean="0"/>
              <a:t>13/09/17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345526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3408593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2692469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369193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355911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727779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592857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615591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205971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F1DE3F4-310E-BE44-9CE8-DBA0E19DC447}"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1DBB3AB0-44B1-3849-A0C6-5F71BD9E3F36}" type="slidenum">
              <a:rPr lang="es-ES" smtClean="0">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1118220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pic>
        <p:nvPicPr>
          <p:cNvPr id="2" name="Picture 2" descr="C:\Users\Pablo\Desktop\banner_fila3_1_19_1.jpg"/>
          <p:cNvPicPr>
            <a:picLocks noChangeAspect="1" noChangeArrowheads="1"/>
          </p:cNvPicPr>
          <p:nvPr userDrawn="1"/>
        </p:nvPicPr>
        <p:blipFill>
          <a:blip r:embed="rId2" cstate="print"/>
          <a:srcRect r="50000"/>
          <a:stretch>
            <a:fillRect/>
          </a:stretch>
        </p:blipFill>
        <p:spPr bwMode="auto">
          <a:xfrm>
            <a:off x="1588" y="-1588"/>
            <a:ext cx="1735137" cy="1054101"/>
          </a:xfrm>
          <a:prstGeom prst="rect">
            <a:avLst/>
          </a:prstGeom>
          <a:noFill/>
          <a:ln w="9525">
            <a:noFill/>
            <a:miter lim="800000"/>
            <a:headEnd/>
            <a:tailEnd/>
          </a:ln>
        </p:spPr>
      </p:pic>
      <p:sp>
        <p:nvSpPr>
          <p:cNvPr id="3" name="15 Rectángulo"/>
          <p:cNvSpPr>
            <a:spLocks noChangeArrowheads="1"/>
          </p:cNvSpPr>
          <p:nvPr userDrawn="1"/>
        </p:nvSpPr>
        <p:spPr bwMode="auto">
          <a:xfrm>
            <a:off x="1476375" y="-1588"/>
            <a:ext cx="7667625" cy="1054101"/>
          </a:xfrm>
          <a:prstGeom prst="rect">
            <a:avLst/>
          </a:prstGeom>
          <a:gradFill rotWithShape="1">
            <a:gsLst>
              <a:gs pos="0">
                <a:srgbClr val="9EA5B4"/>
              </a:gs>
              <a:gs pos="33000">
                <a:srgbClr val="9EA5B4"/>
              </a:gs>
              <a:gs pos="100000">
                <a:srgbClr val="C1C4D1"/>
              </a:gs>
            </a:gsLst>
            <a:lin ang="5400000" scaled="1"/>
          </a:gradFill>
          <a:ln w="9525" algn="ctr">
            <a:noFill/>
            <a:round/>
            <a:headEnd/>
            <a:tailEnd/>
          </a:ln>
        </p:spPr>
        <p:txBody>
          <a:bodyPr wrap="none"/>
          <a:lstStyle/>
          <a:p>
            <a:pPr defTabSz="914400" fontAlgn="base">
              <a:spcBef>
                <a:spcPct val="0"/>
              </a:spcBef>
              <a:spcAft>
                <a:spcPct val="0"/>
              </a:spcAft>
              <a:defRPr/>
            </a:pPr>
            <a:endParaRPr lang="es-AR" sz="2000" b="1">
              <a:solidFill>
                <a:srgbClr val="000000"/>
              </a:solidFill>
              <a:latin typeface="Lucida Sans" pitchFamily="34" charset="0"/>
              <a:ea typeface="Geneva"/>
              <a:cs typeface="Geneva"/>
            </a:endParaRPr>
          </a:p>
        </p:txBody>
      </p:sp>
      <p:sp>
        <p:nvSpPr>
          <p:cNvPr id="4" name="16 Rectángulo"/>
          <p:cNvSpPr>
            <a:spLocks noChangeArrowheads="1"/>
          </p:cNvSpPr>
          <p:nvPr userDrawn="1"/>
        </p:nvSpPr>
        <p:spPr bwMode="auto">
          <a:xfrm>
            <a:off x="0" y="1052513"/>
            <a:ext cx="9144000" cy="4732337"/>
          </a:xfrm>
          <a:prstGeom prst="rect">
            <a:avLst/>
          </a:prstGeom>
          <a:solidFill>
            <a:srgbClr val="6E89A6"/>
          </a:solidFill>
          <a:ln w="9525" algn="ctr">
            <a:noFill/>
            <a:round/>
            <a:headEnd/>
            <a:tailEnd/>
          </a:ln>
        </p:spPr>
        <p:txBody>
          <a:bodyPr wrap="none"/>
          <a:lstStyle/>
          <a:p>
            <a:pPr defTabSz="914400" fontAlgn="base">
              <a:spcBef>
                <a:spcPct val="0"/>
              </a:spcBef>
              <a:spcAft>
                <a:spcPct val="0"/>
              </a:spcAft>
              <a:defRPr/>
            </a:pPr>
            <a:endParaRPr lang="es-AR" sz="2000" b="1">
              <a:solidFill>
                <a:srgbClr val="000000"/>
              </a:solidFill>
              <a:latin typeface="Lucida Sans" pitchFamily="34" charset="0"/>
              <a:ea typeface="Geneva"/>
              <a:cs typeface="Geneva"/>
            </a:endParaRPr>
          </a:p>
        </p:txBody>
      </p:sp>
      <p:sp>
        <p:nvSpPr>
          <p:cNvPr id="5" name="4 Rectángulo"/>
          <p:cNvSpPr/>
          <p:nvPr userDrawn="1"/>
        </p:nvSpPr>
        <p:spPr bwMode="auto">
          <a:xfrm>
            <a:off x="0" y="5784850"/>
            <a:ext cx="9144000" cy="1052513"/>
          </a:xfrm>
          <a:prstGeom prst="rect">
            <a:avLst/>
          </a:prstGeom>
          <a:gradFill flip="none" rotWithShape="1">
            <a:gsLst>
              <a:gs pos="0">
                <a:schemeClr val="bg1">
                  <a:lumMod val="85000"/>
                </a:schemeClr>
              </a:gs>
              <a:gs pos="100000">
                <a:schemeClr val="bg1"/>
              </a:gs>
            </a:gsLst>
            <a:lin ang="5400000" scaled="1"/>
            <a:tileRect/>
          </a:gradFill>
          <a:ln w="9525" cap="flat" cmpd="sng" algn="ctr">
            <a:noFill/>
            <a:prstDash val="solid"/>
            <a:round/>
            <a:headEnd type="none" w="med" len="med"/>
            <a:tailEnd type="none" w="med" len="med"/>
          </a:ln>
          <a:effectLst/>
        </p:spPr>
        <p:txBody>
          <a:bodyPr>
            <a:spAutoFit/>
          </a:bodyPr>
          <a:lstStyle/>
          <a:p>
            <a:pPr defTabSz="914400" fontAlgn="base">
              <a:spcBef>
                <a:spcPct val="0"/>
              </a:spcBef>
              <a:spcAft>
                <a:spcPct val="0"/>
              </a:spcAft>
              <a:defRPr/>
            </a:pPr>
            <a:endParaRPr lang="es-AR" sz="2000" b="1">
              <a:solidFill>
                <a:srgbClr val="000000"/>
              </a:solidFill>
              <a:latin typeface="Lucida Sans" pitchFamily="-112" charset="0"/>
              <a:ea typeface="Geneva" pitchFamily="-112" charset="0"/>
              <a:cs typeface="Geneva" pitchFamily="-112" charset="0"/>
            </a:endParaRPr>
          </a:p>
        </p:txBody>
      </p:sp>
      <p:sp>
        <p:nvSpPr>
          <p:cNvPr id="6" name="5 Rectángulo"/>
          <p:cNvSpPr/>
          <p:nvPr userDrawn="1"/>
        </p:nvSpPr>
        <p:spPr bwMode="auto">
          <a:xfrm>
            <a:off x="4859338" y="-1588"/>
            <a:ext cx="4284662" cy="1054101"/>
          </a:xfrm>
          <a:prstGeom prst="rect">
            <a:avLst/>
          </a:prstGeom>
          <a:gradFill flip="none" rotWithShape="1">
            <a:gsLst>
              <a:gs pos="0">
                <a:schemeClr val="bg1"/>
              </a:gs>
              <a:gs pos="100000">
                <a:schemeClr val="bg1">
                  <a:lumMod val="65000"/>
                  <a:tint val="23500"/>
                  <a:satMod val="160000"/>
                  <a:alpha val="0"/>
                </a:schemeClr>
              </a:gs>
            </a:gsLst>
            <a:lin ang="10800000" scaled="1"/>
            <a:tileRect/>
          </a:gradFill>
          <a:ln w="9525" cap="flat" cmpd="sng" algn="ctr">
            <a:noFill/>
            <a:prstDash val="solid"/>
            <a:round/>
            <a:headEnd type="none" w="med" len="med"/>
            <a:tailEnd type="none" w="med" len="med"/>
          </a:ln>
          <a:effectLst/>
        </p:spPr>
        <p:txBody>
          <a:bodyPr>
            <a:spAutoFit/>
          </a:bodyPr>
          <a:lstStyle/>
          <a:p>
            <a:pPr defTabSz="914400" fontAlgn="base">
              <a:spcBef>
                <a:spcPct val="0"/>
              </a:spcBef>
              <a:spcAft>
                <a:spcPct val="0"/>
              </a:spcAft>
              <a:defRPr/>
            </a:pPr>
            <a:endParaRPr lang="es-AR" sz="2000" b="1">
              <a:solidFill>
                <a:srgbClr val="000000"/>
              </a:solidFill>
              <a:latin typeface="Lucida Sans" pitchFamily="-112" charset="0"/>
              <a:ea typeface="Geneva" pitchFamily="-112" charset="0"/>
              <a:cs typeface="Geneva" pitchFamily="-112" charset="0"/>
            </a:endParaRPr>
          </a:p>
        </p:txBody>
      </p:sp>
      <p:pic>
        <p:nvPicPr>
          <p:cNvPr id="7" name="Picture 9" descr="C:\Users\Pablo\Desktop\Logo Alex Flem.JPG"/>
          <p:cNvPicPr>
            <a:picLocks noChangeAspect="1" noChangeArrowheads="1"/>
          </p:cNvPicPr>
          <p:nvPr userDrawn="1"/>
        </p:nvPicPr>
        <p:blipFill>
          <a:blip r:embed="rId3" cstate="print">
            <a:extLst/>
          </a:blip>
          <a:srcRect/>
          <a:stretch>
            <a:fillRect/>
          </a:stretch>
        </p:blipFill>
        <p:spPr bwMode="auto">
          <a:xfrm>
            <a:off x="7380312" y="260648"/>
            <a:ext cx="1540823" cy="526368"/>
          </a:xfrm>
          <a:prstGeom prst="roundRect">
            <a:avLst/>
          </a:prstGeom>
          <a:noFill/>
          <a:extLst/>
        </p:spPr>
      </p:pic>
    </p:spTree>
    <p:extLst>
      <p:ext uri="{BB962C8B-B14F-4D97-AF65-F5344CB8AC3E}">
        <p14:creationId xmlns:p14="http://schemas.microsoft.com/office/powerpoint/2010/main" val="361090034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9DF44D54-5485-BD44-A3FA-E6C653E10507}" type="datetimeFigureOut">
              <a:rPr lang="en-US" smtClean="0"/>
              <a:t>13/09/17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2075024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s-ES_tradnl" smtClean="0"/>
              <a:t>Clic para editar título</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200F6C-608A-CC45-B40F-61E1BC36CB85}" type="datetimeFigureOut">
              <a:rPr lang="es-ES" smtClean="0">
                <a:solidFill>
                  <a:prstClr val="black">
                    <a:tint val="75000"/>
                  </a:prstClr>
                </a:solidFill>
                <a:latin typeface="Calibri"/>
              </a:rPr>
              <a:pPr/>
              <a:t>13/09/17</a:t>
            </a:fld>
            <a:endParaRPr lang="es-ES">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S">
              <a:solidFill>
                <a:prstClr val="black">
                  <a:tint val="75000"/>
                </a:prstClr>
              </a:solidFill>
              <a:latin typeface="Calibri"/>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s-ES_tradnl" smtClean="0"/>
              <a:t>Arrastre la imagen al marcador de posición o haga clic en el icono para agregar</a:t>
            </a:r>
            <a:endParaRPr/>
          </a:p>
        </p:txBody>
      </p:sp>
    </p:spTree>
    <p:extLst>
      <p:ext uri="{BB962C8B-B14F-4D97-AF65-F5344CB8AC3E}">
        <p14:creationId xmlns:p14="http://schemas.microsoft.com/office/powerpoint/2010/main" val="753301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Placeholder 15"/>
          <p:cNvSpPr>
            <a:spLocks noGrp="1"/>
          </p:cNvSpPr>
          <p:nvPr>
            <p:ph type="title"/>
          </p:nvPr>
        </p:nvSpPr>
        <p:spPr>
          <a:xfrm>
            <a:off x="457200" y="116632"/>
            <a:ext cx="8229600" cy="1224136"/>
          </a:xfrm>
          <a:prstGeom prst="rect">
            <a:avLst/>
          </a:prstGeom>
        </p:spPr>
        <p:txBody>
          <a:bodyPr rtlCol="0">
            <a:normAutofit/>
          </a:bodyPr>
          <a:lstStyle/>
          <a:p>
            <a:r>
              <a:rPr lang="en-US" smtClean="0"/>
              <a:t>Click to edit Master title style</a:t>
            </a:r>
            <a:endParaRPr lang="en-GB"/>
          </a:p>
        </p:txBody>
      </p:sp>
    </p:spTree>
    <p:extLst>
      <p:ext uri="{BB962C8B-B14F-4D97-AF65-F5344CB8AC3E}">
        <p14:creationId xmlns:p14="http://schemas.microsoft.com/office/powerpoint/2010/main" val="3271355939"/>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nlyta - Title, Content">
    <p:bg>
      <p:bgPr>
        <a:solidFill>
          <a:schemeClr val="bg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5C0926A-889A-463A-A5EA-682F15689EE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3" name="Title 2"/>
          <p:cNvSpPr>
            <a:spLocks noGrp="1"/>
          </p:cNvSpPr>
          <p:nvPr>
            <p:ph type="title"/>
          </p:nvPr>
        </p:nvSpPr>
        <p:spPr/>
        <p:txBody>
          <a:bodyPr/>
          <a:lstStyle/>
          <a:p>
            <a:r>
              <a:rPr lang="en-US" dirty="0" smtClean="0"/>
              <a:t>Click to edit Master title style</a:t>
            </a:r>
            <a:endParaRPr lang="en-US" dirty="0"/>
          </a:p>
        </p:txBody>
      </p:sp>
      <p:sp>
        <p:nvSpPr>
          <p:cNvPr id="10" name="Footer Placeholder 9"/>
          <p:cNvSpPr>
            <a:spLocks noGrp="1"/>
          </p:cNvSpPr>
          <p:nvPr>
            <p:ph type="ftr" sz="quarter" idx="18"/>
          </p:nvPr>
        </p:nvSpPr>
        <p:spPr/>
        <p:txBody>
          <a:bodyPr/>
          <a:lstStyle/>
          <a:p>
            <a:r>
              <a:rPr lang="en-US" smtClean="0">
                <a:solidFill>
                  <a:prstClr val="black">
                    <a:tint val="75000"/>
                  </a:prstClr>
                </a:solidFill>
                <a:latin typeface="Calibri"/>
              </a:rPr>
              <a:t>Confidential:  The Strategies and Tactics Described Herein Are Subject to Legal and Regulatory Approval Prior to Implementation.</a:t>
            </a:r>
            <a:endParaRPr lang="en-US" dirty="0">
              <a:solidFill>
                <a:prstClr val="black">
                  <a:tint val="75000"/>
                </a:prstClr>
              </a:solidFill>
              <a:latin typeface="Calibri"/>
            </a:endParaRPr>
          </a:p>
        </p:txBody>
      </p:sp>
      <p:sp>
        <p:nvSpPr>
          <p:cNvPr id="13" name="Text Placeholder 9"/>
          <p:cNvSpPr>
            <a:spLocks noGrp="1"/>
          </p:cNvSpPr>
          <p:nvPr>
            <p:ph type="body" sz="quarter" idx="15" hasCustomPrompt="1"/>
          </p:nvPr>
        </p:nvSpPr>
        <p:spPr bwMode="black">
          <a:xfrm>
            <a:off x="965201" y="1023362"/>
            <a:ext cx="7881256" cy="369332"/>
          </a:xfrm>
          <a:prstGeom prst="rect">
            <a:avLst/>
          </a:prstGeom>
          <a:noFill/>
        </p:spPr>
        <p:txBody>
          <a:bodyPr wrap="square" tIns="0" bIns="0" rtlCol="0">
            <a:noAutofit/>
          </a:bodyPr>
          <a:lstStyle>
            <a:lvl1pPr marL="0" indent="0" algn="l" rtl="0" fontAlgn="base">
              <a:lnSpc>
                <a:spcPct val="90000"/>
              </a:lnSpc>
              <a:spcBef>
                <a:spcPts val="200"/>
              </a:spcBef>
              <a:spcAft>
                <a:spcPct val="0"/>
              </a:spcAft>
              <a:buNone/>
              <a:defRPr lang="en-US" sz="2000" b="1" kern="1200" smtClean="0">
                <a:solidFill>
                  <a:schemeClr val="accent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smtClean="0"/>
              <a:t>Click to edit subtitle</a:t>
            </a:r>
            <a:endParaRPr lang="en-US" dirty="0"/>
          </a:p>
        </p:txBody>
      </p:sp>
      <p:sp>
        <p:nvSpPr>
          <p:cNvPr id="15" name="Text Placeholder 12"/>
          <p:cNvSpPr>
            <a:spLocks noGrp="1"/>
          </p:cNvSpPr>
          <p:nvPr>
            <p:ph type="body" sz="quarter" idx="16" hasCustomPrompt="1"/>
          </p:nvPr>
        </p:nvSpPr>
        <p:spPr>
          <a:xfrm>
            <a:off x="297180" y="6035040"/>
            <a:ext cx="6929483" cy="448940"/>
          </a:xfrm>
          <a:prstGeom prst="rect">
            <a:avLst/>
          </a:prstGeom>
        </p:spPr>
        <p:txBody>
          <a:bodyPr lIns="0" tIns="0" rIns="0" bIns="0" anchor="b" anchorCtr="0">
            <a:noAutofit/>
          </a:bodyPr>
          <a:lstStyle>
            <a:lvl1pPr marL="0" indent="0">
              <a:spcBef>
                <a:spcPts val="300"/>
              </a:spcBef>
              <a:buNone/>
              <a:defRPr sz="1000">
                <a:solidFill>
                  <a:schemeClr val="tx2"/>
                </a:solidFill>
                <a:latin typeface="Arial" pitchFamily="34" charset="0"/>
                <a:cs typeface="Arial" pitchFamily="34" charset="0"/>
              </a:defRPr>
            </a:lvl1pPr>
          </a:lstStyle>
          <a:p>
            <a:pPr lvl="0"/>
            <a:r>
              <a:rPr lang="en-US" dirty="0" smtClean="0"/>
              <a:t>Click to edit source</a:t>
            </a:r>
            <a:endParaRPr lang="en-US" dirty="0"/>
          </a:p>
        </p:txBody>
      </p:sp>
      <p:sp>
        <p:nvSpPr>
          <p:cNvPr id="17" name="Content Placeholder 16"/>
          <p:cNvSpPr>
            <a:spLocks noGrp="1"/>
          </p:cNvSpPr>
          <p:nvPr>
            <p:ph sz="quarter" idx="19"/>
          </p:nvPr>
        </p:nvSpPr>
        <p:spPr>
          <a:xfrm>
            <a:off x="457200" y="1600200"/>
            <a:ext cx="8229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7577573"/>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919" y="1280160"/>
            <a:ext cx="8412162" cy="4525962"/>
          </a:xfrm>
        </p:spPr>
        <p:txBody>
          <a:bodyPr lIns="0" rIns="0"/>
          <a:lstStyle>
            <a:lvl1pPr marL="117475" indent="-117475">
              <a:spcBef>
                <a:spcPts val="1800"/>
              </a:spcBef>
              <a:defRPr sz="2000"/>
            </a:lvl1pPr>
            <a:lvl2pPr marL="515938" indent="-168275">
              <a:spcBef>
                <a:spcPts val="300"/>
              </a:spcBef>
              <a:defRPr sz="1800"/>
            </a:lvl2pPr>
            <a:lvl3pPr>
              <a:spcBef>
                <a:spcPts val="300"/>
              </a:spcBef>
              <a:defRPr sz="1600"/>
            </a:lvl3pPr>
            <a:lvl4pPr>
              <a:spcBef>
                <a:spcPts val="300"/>
              </a:spcBef>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a:xfrm>
            <a:off x="365760" y="471666"/>
            <a:ext cx="8412480" cy="406265"/>
          </a:xfrm>
        </p:spPr>
        <p:txBody>
          <a:bodyPr/>
          <a:lstStyle/>
          <a:p>
            <a:r>
              <a:rPr lang="en-US" dirty="0" smtClean="0"/>
              <a:t>Click to edit Master title style</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207AD0A9-4C3E-4175-B7AE-C3D415EF6B89}" type="slidenum">
              <a:rPr lang="en-US">
                <a:solidFill>
                  <a:srgbClr val="144173">
                    <a:lumMod val="60000"/>
                    <a:lumOff val="40000"/>
                  </a:srgbClr>
                </a:solidFill>
                <a:latin typeface="Calibri"/>
              </a:rPr>
              <a:pPr>
                <a:defRPr/>
              </a:pPr>
              <a:t>‹#›</a:t>
            </a:fld>
            <a:endParaRPr lang="en-US" dirty="0">
              <a:solidFill>
                <a:srgbClr val="144173">
                  <a:lumMod val="60000"/>
                  <a:lumOff val="40000"/>
                </a:srgbClr>
              </a:solidFill>
              <a:latin typeface="Calibri"/>
            </a:endParaRPr>
          </a:p>
        </p:txBody>
      </p:sp>
    </p:spTree>
    <p:extLst>
      <p:ext uri="{BB962C8B-B14F-4D97-AF65-F5344CB8AC3E}">
        <p14:creationId xmlns:p14="http://schemas.microsoft.com/office/powerpoint/2010/main" val="2926032580"/>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95410"/>
            <a:ext cx="8382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304800" y="2974986"/>
            <a:ext cx="8382000" cy="129222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467600" y="6417772"/>
            <a:ext cx="819386" cy="365125"/>
          </a:xfrm>
        </p:spPr>
        <p:txBody>
          <a:bodyPr/>
          <a:lstStyle>
            <a:lvl1pPr>
              <a:defRPr>
                <a:solidFill>
                  <a:schemeClr val="accent2">
                    <a:lumMod val="40000"/>
                    <a:lumOff val="60000"/>
                  </a:schemeClr>
                </a:solidFill>
              </a:defRPr>
            </a:lvl1pPr>
          </a:lstStyle>
          <a:p>
            <a:pPr>
              <a:defRPr/>
            </a:pPr>
            <a:fld id="{68EAFA6D-6922-4D13-BB8B-2E657C0D9305}"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5" name="Footer Placeholder 4"/>
          <p:cNvSpPr>
            <a:spLocks noGrp="1"/>
          </p:cNvSpPr>
          <p:nvPr>
            <p:ph type="ftr" sz="quarter" idx="11"/>
          </p:nvPr>
        </p:nvSpPr>
        <p:spPr>
          <a:xfrm>
            <a:off x="4495815" y="6413348"/>
            <a:ext cx="2895599" cy="365125"/>
          </a:xfrm>
        </p:spPr>
        <p:txBody>
          <a:bodyPr/>
          <a:lstStyle>
            <a:lvl1pPr algn="l">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6" name="Slide Number Placeholder 5"/>
          <p:cNvSpPr>
            <a:spLocks noGrp="1"/>
          </p:cNvSpPr>
          <p:nvPr>
            <p:ph type="sldNum" sz="quarter" idx="12"/>
          </p:nvPr>
        </p:nvSpPr>
        <p:spPr>
          <a:xfrm>
            <a:off x="8305800" y="6417772"/>
            <a:ext cx="381000" cy="365125"/>
          </a:xfrm>
        </p:spPr>
        <p:txBody>
          <a:bodyPr/>
          <a:lstStyle>
            <a:lvl1pPr>
              <a:defRPr>
                <a:solidFill>
                  <a:schemeClr val="accent2">
                    <a:lumMod val="40000"/>
                    <a:lumOff val="60000"/>
                  </a:schemeClr>
                </a:solidFill>
              </a:defRPr>
            </a:lvl1pPr>
          </a:lstStyle>
          <a:p>
            <a:pPr>
              <a:defRPr/>
            </a:pPr>
            <a:fld id="{DC139483-DDFA-6D4E-B2C9-05E02104EC66}" type="slidenum">
              <a:rPr lang="en-US" smtClean="0">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
        <p:nvSpPr>
          <p:cNvPr id="8" name="Text Placeholder 7"/>
          <p:cNvSpPr>
            <a:spLocks noGrp="1"/>
          </p:cNvSpPr>
          <p:nvPr>
            <p:ph type="body" sz="quarter" idx="13" hasCustomPrompt="1"/>
          </p:nvPr>
        </p:nvSpPr>
        <p:spPr>
          <a:xfrm>
            <a:off x="304800" y="4476752"/>
            <a:ext cx="7467600" cy="1219200"/>
          </a:xfrm>
        </p:spPr>
        <p:txBody>
          <a:bodyPr/>
          <a:lstStyle>
            <a:lvl1pPr marL="0" indent="0">
              <a:buNone/>
              <a:defRPr sz="1800"/>
            </a:lvl1pPr>
          </a:lstStyle>
          <a:p>
            <a:pPr lvl="0"/>
            <a:r>
              <a:rPr lang="en-US" dirty="0"/>
              <a:t>Click to edit Master Presenter style</a:t>
            </a:r>
          </a:p>
        </p:txBody>
      </p:sp>
    </p:spTree>
    <p:extLst>
      <p:ext uri="{BB962C8B-B14F-4D97-AF65-F5344CB8AC3E}">
        <p14:creationId xmlns:p14="http://schemas.microsoft.com/office/powerpoint/2010/main" val="4680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2246F0A-4149-4D73-9740-BA5E77F6A894}"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03E8180-56E4-1C41-BF1E-780A3F5263BF}" type="slidenum">
              <a:rPr lang="en-US">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14186294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4406901"/>
            <a:ext cx="8534400" cy="1362075"/>
          </a:xfrm>
        </p:spPr>
        <p:txBody>
          <a:bodyPr anchor="t"/>
          <a:lstStyle>
            <a:lvl1pPr marL="0" indent="0" algn="l">
              <a:defRPr sz="4000" b="1" cap="all" baseline="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04800" y="2906713"/>
            <a:ext cx="8534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2">
                    <a:lumMod val="40000"/>
                    <a:lumOff val="60000"/>
                  </a:schemeClr>
                </a:solidFill>
              </a:defRPr>
            </a:lvl1pPr>
          </a:lstStyle>
          <a:p>
            <a:pPr>
              <a:defRPr/>
            </a:pPr>
            <a:fld id="{D1874C4A-4B6F-430D-A9F4-950F87DCBE16}"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5" name="Footer Placeholder 4"/>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6" name="Slide Number Placeholder 5"/>
          <p:cNvSpPr>
            <a:spLocks noGrp="1"/>
          </p:cNvSpPr>
          <p:nvPr>
            <p:ph type="sldNum" sz="quarter" idx="12"/>
          </p:nvPr>
        </p:nvSpPr>
        <p:spPr/>
        <p:txBody>
          <a:bodyPr/>
          <a:lstStyle>
            <a:lvl1pPr>
              <a:defRPr>
                <a:solidFill>
                  <a:schemeClr val="accent2">
                    <a:lumMod val="40000"/>
                    <a:lumOff val="60000"/>
                  </a:schemeClr>
                </a:solidFill>
              </a:defRPr>
            </a:lvl1pPr>
          </a:lstStyle>
          <a:p>
            <a:pPr>
              <a:defRPr/>
            </a:pPr>
            <a:fld id="{2A642043-0942-544E-8F09-F196B84F07A4}" type="slidenum">
              <a:rPr lang="en-US" smtClean="0">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2443012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228600" y="1219200"/>
            <a:ext cx="4267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0"/>
            <a:ext cx="4191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EB001AFD-60FB-4562-A976-F976161F5985}"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8DC63F">
                    <a:lumMod val="40000"/>
                    <a:lumOff val="60000"/>
                  </a:srgbClr>
                </a:solidFill>
              </a:rPr>
              <a:t>Presented by: Karim Fizazi</a:t>
            </a:r>
          </a:p>
        </p:txBody>
      </p:sp>
      <p:sp>
        <p:nvSpPr>
          <p:cNvPr id="7" name="Slide Number Placeholder 5"/>
          <p:cNvSpPr>
            <a:spLocks noGrp="1"/>
          </p:cNvSpPr>
          <p:nvPr>
            <p:ph type="sldNum" sz="quarter" idx="12"/>
          </p:nvPr>
        </p:nvSpPr>
        <p:spPr/>
        <p:txBody>
          <a:bodyPr/>
          <a:lstStyle>
            <a:lvl1pPr>
              <a:defRPr/>
            </a:lvl1pPr>
          </a:lstStyle>
          <a:p>
            <a:pPr>
              <a:defRPr/>
            </a:pPr>
            <a:fld id="{D6123F57-C17D-4045-AC1D-8E1C75E9C503}" type="slidenum">
              <a:rPr lang="en-US">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4202934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228600" y="1143001"/>
            <a:ext cx="4268788" cy="639763"/>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782771"/>
            <a:ext cx="4268788" cy="43894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143001"/>
            <a:ext cx="4194175" cy="639763"/>
          </a:xfrm>
        </p:spPr>
        <p:txBody>
          <a:bodyPr anchor="b"/>
          <a:lstStyle>
            <a:lvl1pPr marL="0" indent="0">
              <a:buNone/>
              <a:defRPr sz="2400" b="1">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1782771"/>
            <a:ext cx="4194175" cy="43894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4C910022-C01F-47D0-9E9B-09F8A43A6C85}"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8" name="Footer Placeholder 4"/>
          <p:cNvSpPr>
            <a:spLocks noGrp="1"/>
          </p:cNvSpPr>
          <p:nvPr>
            <p:ph type="ftr" sz="quarter" idx="11"/>
          </p:nvPr>
        </p:nvSpPr>
        <p:spPr/>
        <p:txBody>
          <a:bodyPr/>
          <a:lstStyle>
            <a:lvl1pPr>
              <a:defRPr/>
            </a:lvl1pPr>
          </a:lstStyle>
          <a:p>
            <a:pPr>
              <a:defRPr/>
            </a:pPr>
            <a:r>
              <a:rPr lang="en-US">
                <a:solidFill>
                  <a:srgbClr val="8DC63F">
                    <a:lumMod val="40000"/>
                    <a:lumOff val="60000"/>
                  </a:srgbClr>
                </a:solidFill>
              </a:rPr>
              <a:t>Presented by: Karim Fizazi</a:t>
            </a:r>
          </a:p>
        </p:txBody>
      </p:sp>
      <p:sp>
        <p:nvSpPr>
          <p:cNvPr id="9" name="Slide Number Placeholder 5"/>
          <p:cNvSpPr>
            <a:spLocks noGrp="1"/>
          </p:cNvSpPr>
          <p:nvPr>
            <p:ph type="sldNum" sz="quarter" idx="12"/>
          </p:nvPr>
        </p:nvSpPr>
        <p:spPr/>
        <p:txBody>
          <a:bodyPr/>
          <a:lstStyle>
            <a:lvl1pPr>
              <a:defRPr/>
            </a:lvl1pPr>
          </a:lstStyle>
          <a:p>
            <a:pPr>
              <a:defRPr/>
            </a:pPr>
            <a:fld id="{9FC0552E-AA6F-344F-8017-0AB86BA44128}" type="slidenum">
              <a:rPr lang="en-US">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1661044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accent2">
                    <a:lumMod val="40000"/>
                    <a:lumOff val="60000"/>
                  </a:schemeClr>
                </a:solidFill>
              </a:defRPr>
            </a:lvl1pPr>
          </a:lstStyle>
          <a:p>
            <a:pPr>
              <a:defRPr/>
            </a:pPr>
            <a:fld id="{369574B4-2894-451A-97BD-9F708F1FDD08}"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4" name="Footer Placeholder 3"/>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5" name="Slide Number Placeholder 4"/>
          <p:cNvSpPr>
            <a:spLocks noGrp="1"/>
          </p:cNvSpPr>
          <p:nvPr>
            <p:ph type="sldNum" sz="quarter" idx="12"/>
          </p:nvPr>
        </p:nvSpPr>
        <p:spPr/>
        <p:txBody>
          <a:bodyPr/>
          <a:lstStyle>
            <a:lvl1pPr>
              <a:defRPr>
                <a:solidFill>
                  <a:schemeClr val="accent2">
                    <a:lumMod val="40000"/>
                    <a:lumOff val="60000"/>
                  </a:schemeClr>
                </a:solidFill>
              </a:defRPr>
            </a:lvl1pPr>
          </a:lstStyle>
          <a:p>
            <a:pPr>
              <a:defRPr/>
            </a:pPr>
            <a:fld id="{C4C66A6D-0826-A046-B434-1CF4F6FDB106}" type="slidenum">
              <a:rPr lang="en-US" smtClean="0">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212560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9DF44D54-5485-BD44-A3FA-E6C653E10507}" type="datetimeFigureOut">
              <a:rPr lang="en-US" smtClean="0"/>
              <a:t>13/09/17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1601223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accent2">
                    <a:lumMod val="40000"/>
                    <a:lumOff val="60000"/>
                  </a:schemeClr>
                </a:solidFill>
              </a:defRPr>
            </a:lvl1pPr>
          </a:lstStyle>
          <a:p>
            <a:pPr>
              <a:defRPr/>
            </a:pPr>
            <a:fld id="{0682A3C5-2358-4558-811F-3FB52B8E1116}"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3" name="Footer Placeholder 2"/>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p>
        </p:txBody>
      </p:sp>
      <p:sp>
        <p:nvSpPr>
          <p:cNvPr id="4" name="Slide Number Placeholder 3"/>
          <p:cNvSpPr>
            <a:spLocks noGrp="1"/>
          </p:cNvSpPr>
          <p:nvPr>
            <p:ph type="sldNum" sz="quarter" idx="12"/>
          </p:nvPr>
        </p:nvSpPr>
        <p:spPr/>
        <p:txBody>
          <a:bodyPr/>
          <a:lstStyle>
            <a:lvl1pPr>
              <a:defRPr>
                <a:solidFill>
                  <a:schemeClr val="accent2">
                    <a:lumMod val="40000"/>
                    <a:lumOff val="60000"/>
                  </a:schemeClr>
                </a:solidFill>
              </a:defRPr>
            </a:lvl1pPr>
          </a:lstStyle>
          <a:p>
            <a:pPr>
              <a:defRPr/>
            </a:pPr>
            <a:fld id="{975335DE-5A1A-324C-ADFF-4D56D82AD337}" type="slidenum">
              <a:rPr lang="en-US" smtClean="0">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1245708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228602"/>
            <a:ext cx="3236914" cy="749300"/>
          </a:xfrm>
        </p:spPr>
        <p:txBody>
          <a:bodyPr anchor="b"/>
          <a:lstStyle>
            <a:lvl1pPr algn="l">
              <a:defRPr sz="2000" b="1">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575050" y="228600"/>
            <a:ext cx="526415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28601" y="977910"/>
            <a:ext cx="3236914" cy="52037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43F01-B289-4591-B287-1FA745445135}"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8DC63F">
                    <a:lumMod val="40000"/>
                    <a:lumOff val="60000"/>
                  </a:srgbClr>
                </a:solidFill>
              </a:rPr>
              <a:t>Presented by: Karim Fizazi</a:t>
            </a:r>
          </a:p>
        </p:txBody>
      </p:sp>
      <p:sp>
        <p:nvSpPr>
          <p:cNvPr id="7" name="Slide Number Placeholder 5"/>
          <p:cNvSpPr>
            <a:spLocks noGrp="1"/>
          </p:cNvSpPr>
          <p:nvPr>
            <p:ph type="sldNum" sz="quarter" idx="12"/>
          </p:nvPr>
        </p:nvSpPr>
        <p:spPr/>
        <p:txBody>
          <a:bodyPr/>
          <a:lstStyle>
            <a:lvl1pPr>
              <a:defRPr/>
            </a:lvl1pPr>
          </a:lstStyle>
          <a:p>
            <a:pPr>
              <a:defRPr/>
            </a:pPr>
            <a:fld id="{8B1BA330-76FA-CA4A-BFE4-A32C7980380B}" type="slidenum">
              <a:rPr lang="en-US">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3922188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669633"/>
            <a:ext cx="6477000" cy="566739"/>
          </a:xfrm>
        </p:spPr>
        <p:txBody>
          <a:bodyPr anchor="b"/>
          <a:lstStyle>
            <a:lvl1pPr algn="l">
              <a:defRPr sz="2000" b="1">
                <a:solidFill>
                  <a:srgbClr val="FFFFFF"/>
                </a:solidFill>
              </a:defRPr>
            </a:lvl1pPr>
          </a:lstStyle>
          <a:p>
            <a:r>
              <a:rPr lang="en-US" dirty="0"/>
              <a:t>Click to edit Master title style</a:t>
            </a:r>
          </a:p>
        </p:txBody>
      </p:sp>
      <p:sp>
        <p:nvSpPr>
          <p:cNvPr id="3" name="Picture Placeholder 2"/>
          <p:cNvSpPr>
            <a:spLocks noGrp="1"/>
          </p:cNvSpPr>
          <p:nvPr>
            <p:ph type="pic" idx="1"/>
          </p:nvPr>
        </p:nvSpPr>
        <p:spPr>
          <a:xfrm>
            <a:off x="1143000" y="402441"/>
            <a:ext cx="6477000" cy="41910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143000" y="5236379"/>
            <a:ext cx="6477000" cy="6524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accent2">
                    <a:lumMod val="40000"/>
                    <a:lumOff val="60000"/>
                  </a:schemeClr>
                </a:solidFill>
              </a:defRPr>
            </a:lvl1pPr>
          </a:lstStyle>
          <a:p>
            <a:pPr>
              <a:defRPr/>
            </a:pPr>
            <a:fld id="{B7459A57-A0A6-4976-B180-AD4C945B125B}"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6" name="Footer Placeholder 5"/>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7" name="Slide Number Placeholder 6"/>
          <p:cNvSpPr>
            <a:spLocks noGrp="1"/>
          </p:cNvSpPr>
          <p:nvPr>
            <p:ph type="sldNum" sz="quarter" idx="12"/>
          </p:nvPr>
        </p:nvSpPr>
        <p:spPr/>
        <p:txBody>
          <a:bodyPr/>
          <a:lstStyle>
            <a:lvl1pPr>
              <a:defRPr>
                <a:solidFill>
                  <a:schemeClr val="accent2">
                    <a:lumMod val="40000"/>
                    <a:lumOff val="60000"/>
                  </a:schemeClr>
                </a:solidFill>
              </a:defRPr>
            </a:lvl1pPr>
          </a:lstStyle>
          <a:p>
            <a:pPr>
              <a:defRPr/>
            </a:pPr>
            <a:fld id="{2E6D967F-4B68-1344-99A2-22E7C2B09168}" type="slidenum">
              <a:rPr lang="en-US" smtClean="0">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1770671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Vertical Text Placeholder 2"/>
          <p:cNvSpPr>
            <a:spLocks noGrp="1"/>
          </p:cNvSpPr>
          <p:nvPr>
            <p:ph type="body" orient="vert" idx="1"/>
          </p:nvPr>
        </p:nvSpPr>
        <p:spPr>
          <a:xfrm>
            <a:off x="228600" y="1203325"/>
            <a:ext cx="8610600" cy="496887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00529247-1155-496C-A6D6-047F1AF6D49C}"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8DC63F">
                    <a:lumMod val="40000"/>
                    <a:lumOff val="60000"/>
                  </a:srgbClr>
                </a:solidFill>
              </a:rPr>
              <a:t>Presented by: Karim Fizazi</a:t>
            </a:r>
          </a:p>
        </p:txBody>
      </p:sp>
      <p:sp>
        <p:nvSpPr>
          <p:cNvPr id="6" name="Slide Number Placeholder 5"/>
          <p:cNvSpPr>
            <a:spLocks noGrp="1"/>
          </p:cNvSpPr>
          <p:nvPr>
            <p:ph type="sldNum" sz="quarter" idx="12"/>
          </p:nvPr>
        </p:nvSpPr>
        <p:spPr/>
        <p:txBody>
          <a:bodyPr/>
          <a:lstStyle>
            <a:lvl1pPr>
              <a:defRPr/>
            </a:lvl1pPr>
          </a:lstStyle>
          <a:p>
            <a:pPr>
              <a:defRPr/>
            </a:pPr>
            <a:fld id="{0F0B9F93-35E5-4644-83E6-BC9CB9FD31B0}" type="slidenum">
              <a:rPr lang="en-US">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3475661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057400" cy="5867400"/>
          </a:xfrm>
        </p:spPr>
        <p:txBody>
          <a:bodyPr vert="eaVert"/>
          <a:lstStyle>
            <a:lvl1pPr>
              <a:defRPr>
                <a:solidFill>
                  <a:srgbClr val="FFFFFF"/>
                </a:solidFill>
              </a:defRPr>
            </a:lvl1pPr>
          </a:lstStyle>
          <a:p>
            <a:r>
              <a:rPr lang="en-US" dirty="0"/>
              <a:t>Click to edit Master title style</a:t>
            </a:r>
          </a:p>
        </p:txBody>
      </p:sp>
      <p:sp>
        <p:nvSpPr>
          <p:cNvPr id="3" name="Vertical Text Placeholder 2"/>
          <p:cNvSpPr>
            <a:spLocks noGrp="1"/>
          </p:cNvSpPr>
          <p:nvPr>
            <p:ph type="body" orient="vert" idx="1"/>
          </p:nvPr>
        </p:nvSpPr>
        <p:spPr>
          <a:xfrm>
            <a:off x="304800" y="304800"/>
            <a:ext cx="6324600" cy="5867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4B75D36-2F93-4C0E-9CE0-0DA6298EF623}" type="datetime1">
              <a:rPr lang="en-US" smtClean="0">
                <a:solidFill>
                  <a:srgbClr val="8DC63F">
                    <a:lumMod val="40000"/>
                    <a:lumOff val="60000"/>
                  </a:srgbClr>
                </a:solidFill>
                <a:latin typeface="News Gothic MT"/>
              </a:rPr>
              <a:pPr>
                <a:defRPr/>
              </a:pPr>
              <a:t>14/09/17</a:t>
            </a:fld>
            <a:endParaRPr lang="en-US" dirty="0">
              <a:solidFill>
                <a:srgbClr val="7CD1FF"/>
              </a:solidFill>
              <a:latin typeface="News Gothic MT"/>
            </a:endParaRPr>
          </a:p>
        </p:txBody>
      </p:sp>
      <p:sp>
        <p:nvSpPr>
          <p:cNvPr id="5" name="Footer Placeholder 4"/>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BE8488D-B38F-DA4F-B090-58FD962D7840}" type="slidenum">
              <a:rPr lang="en-US">
                <a:solidFill>
                  <a:srgbClr val="8DC63F">
                    <a:lumMod val="40000"/>
                    <a:lumOff val="60000"/>
                  </a:srgbClr>
                </a:solidFill>
                <a:latin typeface="News Gothic MT"/>
              </a:rPr>
              <a:pPr>
                <a:defRPr/>
              </a:pPr>
              <a:t>‹#›</a:t>
            </a:fld>
            <a:endParaRPr lang="en-US">
              <a:solidFill>
                <a:srgbClr val="8DC63F">
                  <a:lumMod val="40000"/>
                  <a:lumOff val="60000"/>
                </a:srgbClr>
              </a:solidFill>
              <a:latin typeface="News Gothic MT"/>
            </a:endParaRPr>
          </a:p>
        </p:txBody>
      </p:sp>
    </p:spTree>
    <p:extLst>
      <p:ext uri="{BB962C8B-B14F-4D97-AF65-F5344CB8AC3E}">
        <p14:creationId xmlns:p14="http://schemas.microsoft.com/office/powerpoint/2010/main" val="2007511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95410"/>
            <a:ext cx="8382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304800" y="2974986"/>
            <a:ext cx="8382000" cy="129222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467600" y="6417772"/>
            <a:ext cx="819386" cy="365125"/>
          </a:xfrm>
        </p:spPr>
        <p:txBody>
          <a:bodyPr/>
          <a:lstStyle>
            <a:lvl1pPr>
              <a:defRPr>
                <a:solidFill>
                  <a:schemeClr val="accent2">
                    <a:lumMod val="40000"/>
                    <a:lumOff val="60000"/>
                  </a:schemeClr>
                </a:solidFill>
              </a:defRPr>
            </a:lvl1pPr>
          </a:lstStyle>
          <a:p>
            <a:pPr>
              <a:defRPr/>
            </a:pPr>
            <a:fld id="{68EAFA6D-6922-4D13-BB8B-2E657C0D9305}"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5" name="Footer Placeholder 4"/>
          <p:cNvSpPr>
            <a:spLocks noGrp="1"/>
          </p:cNvSpPr>
          <p:nvPr>
            <p:ph type="ftr" sz="quarter" idx="11"/>
          </p:nvPr>
        </p:nvSpPr>
        <p:spPr>
          <a:xfrm>
            <a:off x="4495815" y="6413348"/>
            <a:ext cx="2895599" cy="365125"/>
          </a:xfrm>
        </p:spPr>
        <p:txBody>
          <a:bodyPr/>
          <a:lstStyle>
            <a:lvl1pPr algn="l">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6" name="Slide Number Placeholder 5"/>
          <p:cNvSpPr>
            <a:spLocks noGrp="1"/>
          </p:cNvSpPr>
          <p:nvPr>
            <p:ph type="sldNum" sz="quarter" idx="12"/>
          </p:nvPr>
        </p:nvSpPr>
        <p:spPr>
          <a:xfrm>
            <a:off x="8305800" y="6417772"/>
            <a:ext cx="381000" cy="365125"/>
          </a:xfrm>
        </p:spPr>
        <p:txBody>
          <a:bodyPr/>
          <a:lstStyle>
            <a:lvl1pPr>
              <a:defRPr>
                <a:solidFill>
                  <a:schemeClr val="accent2">
                    <a:lumMod val="40000"/>
                    <a:lumOff val="60000"/>
                  </a:schemeClr>
                </a:solidFill>
              </a:defRPr>
            </a:lvl1pPr>
          </a:lstStyle>
          <a:p>
            <a:pPr>
              <a:defRPr/>
            </a:pPr>
            <a:fld id="{DC139483-DDFA-6D4E-B2C9-05E02104EC66}" type="slidenum">
              <a:rPr lang="en-US" smtClean="0">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
        <p:nvSpPr>
          <p:cNvPr id="8" name="Text Placeholder 7"/>
          <p:cNvSpPr>
            <a:spLocks noGrp="1"/>
          </p:cNvSpPr>
          <p:nvPr>
            <p:ph type="body" sz="quarter" idx="13" hasCustomPrompt="1"/>
          </p:nvPr>
        </p:nvSpPr>
        <p:spPr>
          <a:xfrm>
            <a:off x="304800" y="4476752"/>
            <a:ext cx="7467600" cy="1219200"/>
          </a:xfrm>
        </p:spPr>
        <p:txBody>
          <a:bodyPr/>
          <a:lstStyle>
            <a:lvl1pPr marL="0" indent="0">
              <a:buNone/>
              <a:defRPr sz="1800"/>
            </a:lvl1pPr>
          </a:lstStyle>
          <a:p>
            <a:pPr lvl="0"/>
            <a:r>
              <a:rPr lang="en-US" dirty="0"/>
              <a:t>Click to edit Master Presenter style</a:t>
            </a:r>
          </a:p>
        </p:txBody>
      </p:sp>
    </p:spTree>
    <p:extLst>
      <p:ext uri="{BB962C8B-B14F-4D97-AF65-F5344CB8AC3E}">
        <p14:creationId xmlns:p14="http://schemas.microsoft.com/office/powerpoint/2010/main" val="39074865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2246F0A-4149-4D73-9740-BA5E77F6A894}"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103E8180-56E4-1C41-BF1E-780A3F5263BF}" type="slidenum">
              <a:rPr lang="en-US">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3860989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4406901"/>
            <a:ext cx="8534400" cy="1362075"/>
          </a:xfrm>
        </p:spPr>
        <p:txBody>
          <a:bodyPr anchor="t"/>
          <a:lstStyle>
            <a:lvl1pPr marL="0" indent="0" algn="l">
              <a:defRPr sz="4000" b="1" cap="all" baseline="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04800" y="2906713"/>
            <a:ext cx="8534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2">
                    <a:lumMod val="40000"/>
                    <a:lumOff val="60000"/>
                  </a:schemeClr>
                </a:solidFill>
              </a:defRPr>
            </a:lvl1pPr>
          </a:lstStyle>
          <a:p>
            <a:pPr>
              <a:defRPr/>
            </a:pPr>
            <a:fld id="{D1874C4A-4B6F-430D-A9F4-950F87DCBE16}"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5" name="Footer Placeholder 4"/>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6" name="Slide Number Placeholder 5"/>
          <p:cNvSpPr>
            <a:spLocks noGrp="1"/>
          </p:cNvSpPr>
          <p:nvPr>
            <p:ph type="sldNum" sz="quarter" idx="12"/>
          </p:nvPr>
        </p:nvSpPr>
        <p:spPr/>
        <p:txBody>
          <a:bodyPr/>
          <a:lstStyle>
            <a:lvl1pPr>
              <a:defRPr>
                <a:solidFill>
                  <a:schemeClr val="accent2">
                    <a:lumMod val="40000"/>
                    <a:lumOff val="60000"/>
                  </a:schemeClr>
                </a:solidFill>
              </a:defRPr>
            </a:lvl1pPr>
          </a:lstStyle>
          <a:p>
            <a:pPr>
              <a:defRPr/>
            </a:pPr>
            <a:fld id="{2A642043-0942-544E-8F09-F196B84F07A4}" type="slidenum">
              <a:rPr lang="en-US" smtClean="0">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1722733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228600" y="1219200"/>
            <a:ext cx="4267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0"/>
            <a:ext cx="4191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EB001AFD-60FB-4562-A976-F976161F5985}"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8DC63F">
                    <a:lumMod val="40000"/>
                    <a:lumOff val="60000"/>
                  </a:srgbClr>
                </a:solidFill>
              </a:rPr>
              <a:t>Presented by: Karim Fizazi</a:t>
            </a:r>
          </a:p>
        </p:txBody>
      </p:sp>
      <p:sp>
        <p:nvSpPr>
          <p:cNvPr id="7" name="Slide Number Placeholder 5"/>
          <p:cNvSpPr>
            <a:spLocks noGrp="1"/>
          </p:cNvSpPr>
          <p:nvPr>
            <p:ph type="sldNum" sz="quarter" idx="12"/>
          </p:nvPr>
        </p:nvSpPr>
        <p:spPr/>
        <p:txBody>
          <a:bodyPr/>
          <a:lstStyle>
            <a:lvl1pPr>
              <a:defRPr/>
            </a:lvl1pPr>
          </a:lstStyle>
          <a:p>
            <a:pPr>
              <a:defRPr/>
            </a:pPr>
            <a:fld id="{D6123F57-C17D-4045-AC1D-8E1C75E9C503}" type="slidenum">
              <a:rPr lang="en-US">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3889230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228600" y="1143001"/>
            <a:ext cx="4268788" cy="639763"/>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782771"/>
            <a:ext cx="4268788" cy="43894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143001"/>
            <a:ext cx="4194175" cy="639763"/>
          </a:xfrm>
        </p:spPr>
        <p:txBody>
          <a:bodyPr anchor="b"/>
          <a:lstStyle>
            <a:lvl1pPr marL="0" indent="0">
              <a:buNone/>
              <a:defRPr sz="2400" b="1">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1782771"/>
            <a:ext cx="4194175" cy="43894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4C910022-C01F-47D0-9E9B-09F8A43A6C85}"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8" name="Footer Placeholder 4"/>
          <p:cNvSpPr>
            <a:spLocks noGrp="1"/>
          </p:cNvSpPr>
          <p:nvPr>
            <p:ph type="ftr" sz="quarter" idx="11"/>
          </p:nvPr>
        </p:nvSpPr>
        <p:spPr/>
        <p:txBody>
          <a:bodyPr/>
          <a:lstStyle>
            <a:lvl1pPr>
              <a:defRPr/>
            </a:lvl1pPr>
          </a:lstStyle>
          <a:p>
            <a:pPr>
              <a:defRPr/>
            </a:pPr>
            <a:r>
              <a:rPr lang="en-US">
                <a:solidFill>
                  <a:srgbClr val="8DC63F">
                    <a:lumMod val="40000"/>
                    <a:lumOff val="60000"/>
                  </a:srgbClr>
                </a:solidFill>
              </a:rPr>
              <a:t>Presented by: Karim Fizazi</a:t>
            </a:r>
          </a:p>
        </p:txBody>
      </p:sp>
      <p:sp>
        <p:nvSpPr>
          <p:cNvPr id="9" name="Slide Number Placeholder 5"/>
          <p:cNvSpPr>
            <a:spLocks noGrp="1"/>
          </p:cNvSpPr>
          <p:nvPr>
            <p:ph type="sldNum" sz="quarter" idx="12"/>
          </p:nvPr>
        </p:nvSpPr>
        <p:spPr/>
        <p:txBody>
          <a:bodyPr/>
          <a:lstStyle>
            <a:lvl1pPr>
              <a:defRPr/>
            </a:lvl1pPr>
          </a:lstStyle>
          <a:p>
            <a:pPr>
              <a:defRPr/>
            </a:pPr>
            <a:fld id="{9FC0552E-AA6F-344F-8017-0AB86BA44128}" type="slidenum">
              <a:rPr lang="en-US">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2460232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9DF44D54-5485-BD44-A3FA-E6C653E10507}" type="datetimeFigureOut">
              <a:rPr lang="en-US" smtClean="0"/>
              <a:t>13/09/17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3077369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accent2">
                    <a:lumMod val="40000"/>
                    <a:lumOff val="60000"/>
                  </a:schemeClr>
                </a:solidFill>
              </a:defRPr>
            </a:lvl1pPr>
          </a:lstStyle>
          <a:p>
            <a:pPr>
              <a:defRPr/>
            </a:pPr>
            <a:fld id="{369574B4-2894-451A-97BD-9F708F1FDD08}"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4" name="Footer Placeholder 3"/>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5" name="Slide Number Placeholder 4"/>
          <p:cNvSpPr>
            <a:spLocks noGrp="1"/>
          </p:cNvSpPr>
          <p:nvPr>
            <p:ph type="sldNum" sz="quarter" idx="12"/>
          </p:nvPr>
        </p:nvSpPr>
        <p:spPr/>
        <p:txBody>
          <a:bodyPr/>
          <a:lstStyle>
            <a:lvl1pPr>
              <a:defRPr>
                <a:solidFill>
                  <a:schemeClr val="accent2">
                    <a:lumMod val="40000"/>
                    <a:lumOff val="60000"/>
                  </a:schemeClr>
                </a:solidFill>
              </a:defRPr>
            </a:lvl1pPr>
          </a:lstStyle>
          <a:p>
            <a:pPr>
              <a:defRPr/>
            </a:pPr>
            <a:fld id="{C4C66A6D-0826-A046-B434-1CF4F6FDB106}" type="slidenum">
              <a:rPr lang="en-US" smtClean="0">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3244524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accent2">
                    <a:lumMod val="40000"/>
                    <a:lumOff val="60000"/>
                  </a:schemeClr>
                </a:solidFill>
              </a:defRPr>
            </a:lvl1pPr>
          </a:lstStyle>
          <a:p>
            <a:pPr>
              <a:defRPr/>
            </a:pPr>
            <a:fld id="{0682A3C5-2358-4558-811F-3FB52B8E1116}"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3" name="Footer Placeholder 2"/>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p>
        </p:txBody>
      </p:sp>
      <p:sp>
        <p:nvSpPr>
          <p:cNvPr id="4" name="Slide Number Placeholder 3"/>
          <p:cNvSpPr>
            <a:spLocks noGrp="1"/>
          </p:cNvSpPr>
          <p:nvPr>
            <p:ph type="sldNum" sz="quarter" idx="12"/>
          </p:nvPr>
        </p:nvSpPr>
        <p:spPr/>
        <p:txBody>
          <a:bodyPr/>
          <a:lstStyle>
            <a:lvl1pPr>
              <a:defRPr>
                <a:solidFill>
                  <a:schemeClr val="accent2">
                    <a:lumMod val="40000"/>
                    <a:lumOff val="60000"/>
                  </a:schemeClr>
                </a:solidFill>
              </a:defRPr>
            </a:lvl1pPr>
          </a:lstStyle>
          <a:p>
            <a:pPr>
              <a:defRPr/>
            </a:pPr>
            <a:fld id="{975335DE-5A1A-324C-ADFF-4D56D82AD337}" type="slidenum">
              <a:rPr lang="en-US" smtClean="0">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2934318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228602"/>
            <a:ext cx="3236914" cy="749300"/>
          </a:xfrm>
        </p:spPr>
        <p:txBody>
          <a:bodyPr anchor="b"/>
          <a:lstStyle>
            <a:lvl1pPr algn="l">
              <a:defRPr sz="2000" b="1">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575050" y="228600"/>
            <a:ext cx="526415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28601" y="977910"/>
            <a:ext cx="3236914" cy="52037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43F01-B289-4591-B287-1FA745445135}"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6" name="Footer Placeholder 4"/>
          <p:cNvSpPr>
            <a:spLocks noGrp="1"/>
          </p:cNvSpPr>
          <p:nvPr>
            <p:ph type="ftr" sz="quarter" idx="11"/>
          </p:nvPr>
        </p:nvSpPr>
        <p:spPr/>
        <p:txBody>
          <a:bodyPr/>
          <a:lstStyle>
            <a:lvl1pPr>
              <a:defRPr/>
            </a:lvl1pPr>
          </a:lstStyle>
          <a:p>
            <a:pPr>
              <a:defRPr/>
            </a:pPr>
            <a:r>
              <a:rPr lang="en-US">
                <a:solidFill>
                  <a:srgbClr val="8DC63F">
                    <a:lumMod val="40000"/>
                    <a:lumOff val="60000"/>
                  </a:srgbClr>
                </a:solidFill>
              </a:rPr>
              <a:t>Presented by: Karim Fizazi</a:t>
            </a:r>
          </a:p>
        </p:txBody>
      </p:sp>
      <p:sp>
        <p:nvSpPr>
          <p:cNvPr id="7" name="Slide Number Placeholder 5"/>
          <p:cNvSpPr>
            <a:spLocks noGrp="1"/>
          </p:cNvSpPr>
          <p:nvPr>
            <p:ph type="sldNum" sz="quarter" idx="12"/>
          </p:nvPr>
        </p:nvSpPr>
        <p:spPr/>
        <p:txBody>
          <a:bodyPr/>
          <a:lstStyle>
            <a:lvl1pPr>
              <a:defRPr/>
            </a:lvl1pPr>
          </a:lstStyle>
          <a:p>
            <a:pPr>
              <a:defRPr/>
            </a:pPr>
            <a:fld id="{8B1BA330-76FA-CA4A-BFE4-A32C7980380B}" type="slidenum">
              <a:rPr lang="en-US">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36974162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669633"/>
            <a:ext cx="6477000" cy="566739"/>
          </a:xfrm>
        </p:spPr>
        <p:txBody>
          <a:bodyPr anchor="b"/>
          <a:lstStyle>
            <a:lvl1pPr algn="l">
              <a:defRPr sz="2000" b="1">
                <a:solidFill>
                  <a:srgbClr val="FFFFFF"/>
                </a:solidFill>
              </a:defRPr>
            </a:lvl1pPr>
          </a:lstStyle>
          <a:p>
            <a:r>
              <a:rPr lang="en-US" dirty="0"/>
              <a:t>Click to edit Master title style</a:t>
            </a:r>
          </a:p>
        </p:txBody>
      </p:sp>
      <p:sp>
        <p:nvSpPr>
          <p:cNvPr id="3" name="Picture Placeholder 2"/>
          <p:cNvSpPr>
            <a:spLocks noGrp="1"/>
          </p:cNvSpPr>
          <p:nvPr>
            <p:ph type="pic" idx="1"/>
          </p:nvPr>
        </p:nvSpPr>
        <p:spPr>
          <a:xfrm>
            <a:off x="1143000" y="402441"/>
            <a:ext cx="6477000" cy="41910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143000" y="5236379"/>
            <a:ext cx="6477000" cy="6524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accent2">
                    <a:lumMod val="40000"/>
                    <a:lumOff val="60000"/>
                  </a:schemeClr>
                </a:solidFill>
              </a:defRPr>
            </a:lvl1pPr>
          </a:lstStyle>
          <a:p>
            <a:pPr>
              <a:defRPr/>
            </a:pPr>
            <a:fld id="{B7459A57-A0A6-4976-B180-AD4C945B125B}"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6" name="Footer Placeholder 5"/>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7" name="Slide Number Placeholder 6"/>
          <p:cNvSpPr>
            <a:spLocks noGrp="1"/>
          </p:cNvSpPr>
          <p:nvPr>
            <p:ph type="sldNum" sz="quarter" idx="12"/>
          </p:nvPr>
        </p:nvSpPr>
        <p:spPr/>
        <p:txBody>
          <a:bodyPr/>
          <a:lstStyle>
            <a:lvl1pPr>
              <a:defRPr>
                <a:solidFill>
                  <a:schemeClr val="accent2">
                    <a:lumMod val="40000"/>
                    <a:lumOff val="60000"/>
                  </a:schemeClr>
                </a:solidFill>
              </a:defRPr>
            </a:lvl1pPr>
          </a:lstStyle>
          <a:p>
            <a:pPr>
              <a:defRPr/>
            </a:pPr>
            <a:fld id="{2E6D967F-4B68-1344-99A2-22E7C2B09168}" type="slidenum">
              <a:rPr lang="en-US" smtClean="0">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441420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Vertical Text Placeholder 2"/>
          <p:cNvSpPr>
            <a:spLocks noGrp="1"/>
          </p:cNvSpPr>
          <p:nvPr>
            <p:ph type="body" orient="vert" idx="1"/>
          </p:nvPr>
        </p:nvSpPr>
        <p:spPr>
          <a:xfrm>
            <a:off x="228600" y="1203325"/>
            <a:ext cx="8610600" cy="496887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00529247-1155-496C-A6D6-047F1AF6D49C}" type="datetime1">
              <a:rPr lang="en-US" smtClean="0">
                <a:solidFill>
                  <a:srgbClr val="8DC63F">
                    <a:lumMod val="40000"/>
                    <a:lumOff val="60000"/>
                  </a:srgbClr>
                </a:solidFill>
                <a:latin typeface="News Gothic MT"/>
              </a:rPr>
              <a:pPr>
                <a:defRPr/>
              </a:pPr>
              <a:t>14/09/17</a:t>
            </a:fld>
            <a:endParaRPr lang="en-US" dirty="0">
              <a:solidFill>
                <a:srgbClr val="8DC63F">
                  <a:lumMod val="40000"/>
                  <a:lumOff val="60000"/>
                </a:srgbClr>
              </a:solidFill>
              <a:latin typeface="News Gothic MT"/>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8DC63F">
                    <a:lumMod val="40000"/>
                    <a:lumOff val="60000"/>
                  </a:srgbClr>
                </a:solidFill>
              </a:rPr>
              <a:t>Presented by: Karim Fizazi</a:t>
            </a:r>
          </a:p>
        </p:txBody>
      </p:sp>
      <p:sp>
        <p:nvSpPr>
          <p:cNvPr id="6" name="Slide Number Placeholder 5"/>
          <p:cNvSpPr>
            <a:spLocks noGrp="1"/>
          </p:cNvSpPr>
          <p:nvPr>
            <p:ph type="sldNum" sz="quarter" idx="12"/>
          </p:nvPr>
        </p:nvSpPr>
        <p:spPr/>
        <p:txBody>
          <a:bodyPr/>
          <a:lstStyle>
            <a:lvl1pPr>
              <a:defRPr/>
            </a:lvl1pPr>
          </a:lstStyle>
          <a:p>
            <a:pPr>
              <a:defRPr/>
            </a:pPr>
            <a:fld id="{0F0B9F93-35E5-4644-83E6-BC9CB9FD31B0}" type="slidenum">
              <a:rPr lang="en-US">
                <a:solidFill>
                  <a:srgbClr val="8DC63F">
                    <a:lumMod val="40000"/>
                    <a:lumOff val="60000"/>
                  </a:srgbClr>
                </a:solidFill>
                <a:latin typeface="News Gothic MT"/>
              </a:rPr>
              <a:pPr>
                <a:defRPr/>
              </a:pPr>
              <a:t>‹#›</a:t>
            </a:fld>
            <a:endParaRPr lang="en-US" dirty="0">
              <a:solidFill>
                <a:srgbClr val="8DC63F">
                  <a:lumMod val="40000"/>
                  <a:lumOff val="60000"/>
                </a:srgbClr>
              </a:solidFill>
              <a:latin typeface="News Gothic MT"/>
            </a:endParaRPr>
          </a:p>
        </p:txBody>
      </p:sp>
    </p:spTree>
    <p:extLst>
      <p:ext uri="{BB962C8B-B14F-4D97-AF65-F5344CB8AC3E}">
        <p14:creationId xmlns:p14="http://schemas.microsoft.com/office/powerpoint/2010/main" val="3579235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057400" cy="5867400"/>
          </a:xfrm>
        </p:spPr>
        <p:txBody>
          <a:bodyPr vert="eaVert"/>
          <a:lstStyle>
            <a:lvl1pPr>
              <a:defRPr>
                <a:solidFill>
                  <a:srgbClr val="FFFFFF"/>
                </a:solidFill>
              </a:defRPr>
            </a:lvl1pPr>
          </a:lstStyle>
          <a:p>
            <a:r>
              <a:rPr lang="en-US" dirty="0"/>
              <a:t>Click to edit Master title style</a:t>
            </a:r>
          </a:p>
        </p:txBody>
      </p:sp>
      <p:sp>
        <p:nvSpPr>
          <p:cNvPr id="3" name="Vertical Text Placeholder 2"/>
          <p:cNvSpPr>
            <a:spLocks noGrp="1"/>
          </p:cNvSpPr>
          <p:nvPr>
            <p:ph type="body" orient="vert" idx="1"/>
          </p:nvPr>
        </p:nvSpPr>
        <p:spPr>
          <a:xfrm>
            <a:off x="304800" y="304800"/>
            <a:ext cx="6324600" cy="5867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4B75D36-2F93-4C0E-9CE0-0DA6298EF623}" type="datetime1">
              <a:rPr lang="en-US" smtClean="0">
                <a:solidFill>
                  <a:srgbClr val="8DC63F">
                    <a:lumMod val="40000"/>
                    <a:lumOff val="60000"/>
                  </a:srgbClr>
                </a:solidFill>
                <a:latin typeface="News Gothic MT"/>
              </a:rPr>
              <a:pPr>
                <a:defRPr/>
              </a:pPr>
              <a:t>14/09/17</a:t>
            </a:fld>
            <a:endParaRPr lang="en-US" dirty="0">
              <a:solidFill>
                <a:srgbClr val="7CD1FF"/>
              </a:solidFill>
              <a:latin typeface="News Gothic MT"/>
            </a:endParaRPr>
          </a:p>
        </p:txBody>
      </p:sp>
      <p:sp>
        <p:nvSpPr>
          <p:cNvPr id="5" name="Footer Placeholder 4"/>
          <p:cNvSpPr>
            <a:spLocks noGrp="1"/>
          </p:cNvSpPr>
          <p:nvPr>
            <p:ph type="ftr" sz="quarter" idx="11"/>
          </p:nvPr>
        </p:nvSpPr>
        <p:spPr/>
        <p:txBody>
          <a:bodyPr/>
          <a:lstStyle>
            <a:lvl1pPr>
              <a:defRPr>
                <a:solidFill>
                  <a:schemeClr val="accent2">
                    <a:lumMod val="40000"/>
                    <a:lumOff val="60000"/>
                  </a:schemeClr>
                </a:solidFill>
              </a:defRPr>
            </a:lvl1pPr>
          </a:lstStyle>
          <a:p>
            <a:pPr>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BE8488D-B38F-DA4F-B090-58FD962D7840}" type="slidenum">
              <a:rPr lang="en-US">
                <a:solidFill>
                  <a:srgbClr val="8DC63F">
                    <a:lumMod val="40000"/>
                    <a:lumOff val="60000"/>
                  </a:srgbClr>
                </a:solidFill>
                <a:latin typeface="News Gothic MT"/>
              </a:rPr>
              <a:pPr>
                <a:defRPr/>
              </a:pPr>
              <a:t>‹#›</a:t>
            </a:fld>
            <a:endParaRPr lang="en-US">
              <a:solidFill>
                <a:srgbClr val="8DC63F">
                  <a:lumMod val="40000"/>
                  <a:lumOff val="60000"/>
                </a:srgbClr>
              </a:solidFill>
              <a:latin typeface="News Gothic MT"/>
            </a:endParaRPr>
          </a:p>
        </p:txBody>
      </p:sp>
    </p:spTree>
    <p:extLst>
      <p:ext uri="{BB962C8B-B14F-4D97-AF65-F5344CB8AC3E}">
        <p14:creationId xmlns:p14="http://schemas.microsoft.com/office/powerpoint/2010/main" val="3873571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 para editar título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s-E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294731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s-E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1247219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s-E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9714322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Date Placeholder 4"/>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s-E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89099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44D54-5485-BD44-A3FA-E6C653E10507}" type="datetimeFigureOut">
              <a:rPr lang="en-US" smtClean="0"/>
              <a:t>13/09/17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1162340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Date Placeholder 6"/>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s-E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22410522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s-E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499107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s-E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2799795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s-E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1655866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s-E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2820657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s-E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23887090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 para editar título</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F1DE3F4-310E-BE44-9CE8-DBA0E19DC447}" type="datetimeFigureOut">
              <a:rPr lang="es-ES" smtClean="0">
                <a:solidFill>
                  <a:prstClr val="white">
                    <a:tint val="75000"/>
                  </a:prstClr>
                </a:solidFill>
                <a:latin typeface="Calibri"/>
              </a:rPr>
              <a:pPr/>
              <a:t>14/09/17</a:t>
            </a:fld>
            <a:endParaRPr lang="es-E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s-E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1DBB3AB0-44B1-3849-A0C6-5F71BD9E3F36}" type="slidenum">
              <a:rPr lang="es-ES" smtClean="0">
                <a:solidFill>
                  <a:prstClr val="white">
                    <a:tint val="75000"/>
                  </a:prstClr>
                </a:solidFill>
                <a:latin typeface="Calibri"/>
              </a:rPr>
              <a:pPr/>
              <a:t>‹#›</a:t>
            </a:fld>
            <a:endParaRPr lang="es-ES">
              <a:solidFill>
                <a:prstClr val="white">
                  <a:tint val="75000"/>
                </a:prstClr>
              </a:solidFill>
              <a:latin typeface="Calibri"/>
            </a:endParaRPr>
          </a:p>
        </p:txBody>
      </p:sp>
    </p:spTree>
    <p:extLst>
      <p:ext uri="{BB962C8B-B14F-4D97-AF65-F5344CB8AC3E}">
        <p14:creationId xmlns:p14="http://schemas.microsoft.com/office/powerpoint/2010/main" val="2859848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9DF44D54-5485-BD44-A3FA-E6C653E10507}" type="datetimeFigureOut">
              <a:rPr lang="en-US" smtClean="0"/>
              <a:t>13/09/17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1836131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9DF44D54-5485-BD44-A3FA-E6C653E10507}" type="datetimeFigureOut">
              <a:rPr lang="en-US" smtClean="0"/>
              <a:t>13/09/17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E2872-7222-FF47-A5FE-372834AEEE5C}" type="slidenum">
              <a:rPr lang="en-US" smtClean="0"/>
              <a:t>‹#›</a:t>
            </a:fld>
            <a:endParaRPr lang="en-US"/>
          </a:p>
        </p:txBody>
      </p:sp>
    </p:spTree>
    <p:extLst>
      <p:ext uri="{BB962C8B-B14F-4D97-AF65-F5344CB8AC3E}">
        <p14:creationId xmlns:p14="http://schemas.microsoft.com/office/powerpoint/2010/main" val="37481209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slideLayout" Target="../slideLayouts/slideLayout42.xml"/><Relationship Id="rId16" Type="http://schemas.openxmlformats.org/officeDocument/2006/relationships/slideLayout" Target="../slideLayouts/slideLayout43.xml"/><Relationship Id="rId17"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2" Type="http://schemas.openxmlformats.org/officeDocument/2006/relationships/theme" Target="../theme/theme4.xml"/><Relationship Id="rId13" Type="http://schemas.openxmlformats.org/officeDocument/2006/relationships/image" Target="../media/image3.png"/><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theme" Target="../theme/theme5.xml"/><Relationship Id="rId13" Type="http://schemas.openxmlformats.org/officeDocument/2006/relationships/image" Target="../media/image3.png"/><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theme" Target="../theme/theme6.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44D54-5485-BD44-A3FA-E6C653E10507}" type="datetimeFigureOut">
              <a:rPr lang="en-US" smtClean="0"/>
              <a:t>13/09/17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E2872-7222-FF47-A5FE-372834AEEE5C}" type="slidenum">
              <a:rPr lang="en-US" smtClean="0"/>
              <a:t>‹#›</a:t>
            </a:fld>
            <a:endParaRPr lang="en-US"/>
          </a:p>
        </p:txBody>
      </p:sp>
    </p:spTree>
    <p:extLst>
      <p:ext uri="{BB962C8B-B14F-4D97-AF65-F5344CB8AC3E}">
        <p14:creationId xmlns:p14="http://schemas.microsoft.com/office/powerpoint/2010/main" val="4277158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48300">
              <a:schemeClr val="accent1"/>
            </a:gs>
            <a:gs pos="100000">
              <a:srgbClr val="003E6C"/>
            </a:gs>
          </a:gsLst>
          <a:lin ang="162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5125" y="493713"/>
            <a:ext cx="84137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spAutoFit/>
          </a:bodyPr>
          <a:lstStyle/>
          <a:p>
            <a:pPr lvl="0"/>
            <a:r>
              <a:rPr lang="en-US" dirty="0" smtClean="0"/>
              <a:t>Click to edit Master title style 20 65 115   0 30 60</a:t>
            </a:r>
          </a:p>
        </p:txBody>
      </p:sp>
      <p:sp>
        <p:nvSpPr>
          <p:cNvPr id="1027" name="Text Placeholder 2"/>
          <p:cNvSpPr>
            <a:spLocks noGrp="1"/>
          </p:cNvSpPr>
          <p:nvPr>
            <p:ph type="body" idx="1"/>
          </p:nvPr>
        </p:nvSpPr>
        <p:spPr bwMode="auto">
          <a:xfrm>
            <a:off x="365125" y="1393825"/>
            <a:ext cx="84137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cxnSp>
        <p:nvCxnSpPr>
          <p:cNvPr id="1028" name="Straight Connector 2"/>
          <p:cNvCxnSpPr>
            <a:cxnSpLocks noChangeShapeType="1"/>
          </p:cNvCxnSpPr>
          <p:nvPr userDrawn="1"/>
        </p:nvCxnSpPr>
        <p:spPr bwMode="auto">
          <a:xfrm>
            <a:off x="0" y="868363"/>
            <a:ext cx="9144000" cy="0"/>
          </a:xfrm>
          <a:prstGeom prst="line">
            <a:avLst/>
          </a:prstGeom>
          <a:noFill/>
          <a:ln w="38100" algn="ctr">
            <a:solidFill>
              <a:schemeClr val="tx2"/>
            </a:solidFill>
            <a:round/>
            <a:headEnd/>
            <a:tailEnd/>
          </a:ln>
          <a:extLst>
            <a:ext uri="{909E8E84-426E-40dd-AFC4-6F175D3DCCD1}">
              <a14:hiddenFill xmlns:a14="http://schemas.microsoft.com/office/drawing/2010/main">
                <a:noFill/>
              </a14:hiddenFill>
            </a:ext>
          </a:extLst>
        </p:spPr>
      </p:cxnSp>
      <p:sp>
        <p:nvSpPr>
          <p:cNvPr id="9" name="Slide Number Placeholder 5"/>
          <p:cNvSpPr txBox="1">
            <a:spLocks/>
          </p:cNvSpPr>
          <p:nvPr userDrawn="1"/>
        </p:nvSpPr>
        <p:spPr>
          <a:xfrm>
            <a:off x="319596" y="6649717"/>
            <a:ext cx="1264898" cy="190821"/>
          </a:xfrm>
          <a:prstGeom prst="rect">
            <a:avLst/>
          </a:prstGeom>
        </p:spPr>
        <p:txBody>
          <a:bodyPr wrap="none" lIns="36576" tIns="18288" rIns="36576" bIns="18288" anchor="b" anchorCtr="0">
            <a:spAutoFit/>
          </a:bodyPr>
          <a:lstStyle>
            <a:lvl1pPr algn="r">
              <a:defRPr sz="1200">
                <a:solidFill>
                  <a:srgbClr val="FFFFFF"/>
                </a:solidFill>
                <a:latin typeface="+mn-lt"/>
                <a:ea typeface="MS PGothic" pitchFamily="34" charset="-128"/>
              </a:defRPr>
            </a:lvl1pPr>
          </a:lstStyle>
          <a:p>
            <a:pPr algn="l" defTabSz="914400" fontAlgn="base">
              <a:spcBef>
                <a:spcPct val="0"/>
              </a:spcBef>
              <a:spcAft>
                <a:spcPct val="0"/>
              </a:spcAft>
              <a:defRPr/>
            </a:pPr>
            <a:r>
              <a:rPr lang="en-US" sz="1000" dirty="0" smtClean="0">
                <a:solidFill>
                  <a:srgbClr val="144173">
                    <a:lumMod val="60000"/>
                    <a:lumOff val="40000"/>
                  </a:srgbClr>
                </a:solidFill>
                <a:latin typeface="Calibri"/>
              </a:rPr>
              <a:t>CORE SLIDE DECK: v1.1</a:t>
            </a:r>
            <a:endParaRPr lang="en-US" sz="1000" dirty="0">
              <a:solidFill>
                <a:srgbClr val="144173">
                  <a:lumMod val="60000"/>
                  <a:lumOff val="40000"/>
                </a:srgbClr>
              </a:solidFill>
              <a:latin typeface="Calibri"/>
            </a:endParaRPr>
          </a:p>
        </p:txBody>
      </p:sp>
      <p:sp>
        <p:nvSpPr>
          <p:cNvPr id="4" name="Slide Number Placeholder 3"/>
          <p:cNvSpPr>
            <a:spLocks noGrp="1"/>
          </p:cNvSpPr>
          <p:nvPr>
            <p:ph type="sldNum" sz="quarter" idx="4"/>
          </p:nvPr>
        </p:nvSpPr>
        <p:spPr>
          <a:xfrm>
            <a:off x="8635261" y="6649717"/>
            <a:ext cx="150682" cy="190821"/>
          </a:xfrm>
          <a:prstGeom prst="rect">
            <a:avLst/>
          </a:prstGeom>
        </p:spPr>
        <p:txBody>
          <a:bodyPr vert="horz" wrap="none" lIns="0" tIns="18288" rIns="0" bIns="18288" rtlCol="0" anchor="b" anchorCtr="0">
            <a:spAutoFit/>
          </a:bodyPr>
          <a:lstStyle>
            <a:lvl1pPr algn="r" fontAlgn="auto">
              <a:spcBef>
                <a:spcPts val="0"/>
              </a:spcBef>
              <a:spcAft>
                <a:spcPts val="0"/>
              </a:spcAft>
              <a:defRPr sz="1000">
                <a:solidFill>
                  <a:schemeClr val="accent1">
                    <a:lumMod val="60000"/>
                    <a:lumOff val="40000"/>
                  </a:schemeClr>
                </a:solidFill>
                <a:latin typeface="+mn-lt"/>
              </a:defRPr>
            </a:lvl1pPr>
          </a:lstStyle>
          <a:p>
            <a:pPr defTabSz="914400">
              <a:defRPr/>
            </a:pPr>
            <a:fld id="{C9C7D5E9-84E8-4C89-8F80-7D5C0F8730B7}" type="slidenum">
              <a:rPr lang="en-US" smtClean="0">
                <a:solidFill>
                  <a:srgbClr val="144173">
                    <a:lumMod val="60000"/>
                    <a:lumOff val="40000"/>
                  </a:srgbClr>
                </a:solidFill>
                <a:latin typeface="Calibri"/>
              </a:rPr>
              <a:pPr defTabSz="914400">
                <a:defRPr/>
              </a:pPr>
              <a:t>‹#›</a:t>
            </a:fld>
            <a:endParaRPr lang="en-US" dirty="0">
              <a:solidFill>
                <a:srgbClr val="144173">
                  <a:lumMod val="60000"/>
                  <a:lumOff val="40000"/>
                </a:srgbClr>
              </a:solidFill>
              <a:latin typeface="Calibri"/>
            </a:endParaRPr>
          </a:p>
        </p:txBody>
      </p:sp>
      <p:sp>
        <p:nvSpPr>
          <p:cNvPr id="1031" name="Rectangle 5"/>
          <p:cNvSpPr>
            <a:spLocks noChangeArrowheads="1"/>
          </p:cNvSpPr>
          <p:nvPr userDrawn="1"/>
        </p:nvSpPr>
        <p:spPr bwMode="auto">
          <a:xfrm>
            <a:off x="14630400" y="436563"/>
            <a:ext cx="371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defTabSz="914400" fontAlgn="base">
              <a:spcBef>
                <a:spcPct val="0"/>
              </a:spcBef>
              <a:spcAft>
                <a:spcPct val="0"/>
              </a:spcAft>
            </a:pPr>
            <a:endParaRPr lang="en-US" dirty="0">
              <a:solidFill>
                <a:srgbClr val="FFFFFF"/>
              </a:solidFill>
              <a:latin typeface="Calibri" pitchFamily="34" charset="0"/>
            </a:endParaRPr>
          </a:p>
        </p:txBody>
      </p:sp>
      <p:sp>
        <p:nvSpPr>
          <p:cNvPr id="8" name="Slide Number Placeholder 5"/>
          <p:cNvSpPr txBox="1">
            <a:spLocks/>
          </p:cNvSpPr>
          <p:nvPr userDrawn="1"/>
        </p:nvSpPr>
        <p:spPr>
          <a:xfrm>
            <a:off x="2577800" y="6649717"/>
            <a:ext cx="3988400" cy="190821"/>
          </a:xfrm>
          <a:prstGeom prst="rect">
            <a:avLst/>
          </a:prstGeom>
        </p:spPr>
        <p:txBody>
          <a:bodyPr wrap="none" lIns="36576" tIns="18288" rIns="36576" bIns="18288" anchor="b" anchorCtr="0">
            <a:spAutoFit/>
          </a:bodyPr>
          <a:lstStyle>
            <a:lvl1pPr algn="r">
              <a:defRPr sz="1200">
                <a:solidFill>
                  <a:srgbClr val="FFFFFF"/>
                </a:solidFill>
                <a:latin typeface="+mn-lt"/>
                <a:ea typeface="MS PGothic" pitchFamily="34" charset="-128"/>
              </a:defRPr>
            </a:lvl1pPr>
          </a:lstStyle>
          <a:p>
            <a:pPr algn="ctr" defTabSz="914400" fontAlgn="base">
              <a:spcBef>
                <a:spcPct val="0"/>
              </a:spcBef>
              <a:spcAft>
                <a:spcPct val="0"/>
              </a:spcAft>
              <a:defRPr/>
            </a:pPr>
            <a:r>
              <a:rPr lang="en-US" sz="1000" dirty="0" smtClean="0">
                <a:latin typeface="Calibri"/>
              </a:rPr>
              <a:t>Not For Distribution. For Medical Education Only, Not For Promotional Use.</a:t>
            </a:r>
          </a:p>
        </p:txBody>
      </p:sp>
    </p:spTree>
    <p:extLst>
      <p:ext uri="{BB962C8B-B14F-4D97-AF65-F5344CB8AC3E}">
        <p14:creationId xmlns:p14="http://schemas.microsoft.com/office/powerpoint/2010/main" val="1687352839"/>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6" r:id="rId14"/>
    <p:sldLayoutId id="2147483677" r:id="rId15"/>
    <p:sldLayoutId id="2147483744" r:id="rId16"/>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l" rtl="0" eaLnBrk="0" fontAlgn="base" hangingPunct="0">
        <a:lnSpc>
          <a:spcPct val="85000"/>
        </a:lnSpc>
        <a:spcBef>
          <a:spcPct val="0"/>
        </a:spcBef>
        <a:spcAft>
          <a:spcPct val="0"/>
        </a:spcAft>
        <a:defRPr sz="2200" b="1">
          <a:solidFill>
            <a:schemeClr val="tx2"/>
          </a:solidFill>
          <a:latin typeface="+mj-lt"/>
          <a:ea typeface="+mj-ea"/>
          <a:cs typeface="+mj-cs"/>
        </a:defRPr>
      </a:lvl1pPr>
      <a:lvl2pPr algn="l" rtl="0" eaLnBrk="0" fontAlgn="base" hangingPunct="0">
        <a:lnSpc>
          <a:spcPct val="85000"/>
        </a:lnSpc>
        <a:spcBef>
          <a:spcPct val="0"/>
        </a:spcBef>
        <a:spcAft>
          <a:spcPct val="0"/>
        </a:spcAft>
        <a:defRPr sz="2200" b="1">
          <a:solidFill>
            <a:schemeClr val="tx2"/>
          </a:solidFill>
          <a:latin typeface="Calibri" pitchFamily="34" charset="0"/>
        </a:defRPr>
      </a:lvl2pPr>
      <a:lvl3pPr algn="l" rtl="0" eaLnBrk="0" fontAlgn="base" hangingPunct="0">
        <a:lnSpc>
          <a:spcPct val="85000"/>
        </a:lnSpc>
        <a:spcBef>
          <a:spcPct val="0"/>
        </a:spcBef>
        <a:spcAft>
          <a:spcPct val="0"/>
        </a:spcAft>
        <a:defRPr sz="2200" b="1">
          <a:solidFill>
            <a:schemeClr val="tx2"/>
          </a:solidFill>
          <a:latin typeface="Calibri" pitchFamily="34" charset="0"/>
        </a:defRPr>
      </a:lvl3pPr>
      <a:lvl4pPr algn="l" rtl="0" eaLnBrk="0" fontAlgn="base" hangingPunct="0">
        <a:lnSpc>
          <a:spcPct val="85000"/>
        </a:lnSpc>
        <a:spcBef>
          <a:spcPct val="0"/>
        </a:spcBef>
        <a:spcAft>
          <a:spcPct val="0"/>
        </a:spcAft>
        <a:defRPr sz="2200" b="1">
          <a:solidFill>
            <a:schemeClr val="tx2"/>
          </a:solidFill>
          <a:latin typeface="Calibri" pitchFamily="34" charset="0"/>
        </a:defRPr>
      </a:lvl4pPr>
      <a:lvl5pPr algn="l" rtl="0" eaLnBrk="0" fontAlgn="base" hangingPunct="0">
        <a:lnSpc>
          <a:spcPct val="85000"/>
        </a:lnSpc>
        <a:spcBef>
          <a:spcPct val="0"/>
        </a:spcBef>
        <a:spcAft>
          <a:spcPct val="0"/>
        </a:spcAft>
        <a:defRPr sz="2200" b="1">
          <a:solidFill>
            <a:schemeClr val="tx2"/>
          </a:solidFill>
          <a:latin typeface="Calibri" pitchFamily="34" charset="0"/>
        </a:defRPr>
      </a:lvl5pPr>
      <a:lvl6pPr marL="457200" algn="l" rtl="0" eaLnBrk="1" fontAlgn="base" hangingPunct="1">
        <a:lnSpc>
          <a:spcPct val="85000"/>
        </a:lnSpc>
        <a:spcBef>
          <a:spcPct val="0"/>
        </a:spcBef>
        <a:spcAft>
          <a:spcPct val="0"/>
        </a:spcAft>
        <a:defRPr sz="3200" b="1">
          <a:solidFill>
            <a:schemeClr val="tx2"/>
          </a:solidFill>
          <a:latin typeface="Calibri" pitchFamily="34" charset="0"/>
        </a:defRPr>
      </a:lvl6pPr>
      <a:lvl7pPr marL="914400" algn="l" rtl="0" eaLnBrk="1" fontAlgn="base" hangingPunct="1">
        <a:lnSpc>
          <a:spcPct val="85000"/>
        </a:lnSpc>
        <a:spcBef>
          <a:spcPct val="0"/>
        </a:spcBef>
        <a:spcAft>
          <a:spcPct val="0"/>
        </a:spcAft>
        <a:defRPr sz="3200" b="1">
          <a:solidFill>
            <a:schemeClr val="tx2"/>
          </a:solidFill>
          <a:latin typeface="Calibri" pitchFamily="34" charset="0"/>
        </a:defRPr>
      </a:lvl7pPr>
      <a:lvl8pPr marL="1371600" algn="l" rtl="0" eaLnBrk="1" fontAlgn="base" hangingPunct="1">
        <a:lnSpc>
          <a:spcPct val="85000"/>
        </a:lnSpc>
        <a:spcBef>
          <a:spcPct val="0"/>
        </a:spcBef>
        <a:spcAft>
          <a:spcPct val="0"/>
        </a:spcAft>
        <a:defRPr sz="3200" b="1">
          <a:solidFill>
            <a:schemeClr val="tx2"/>
          </a:solidFill>
          <a:latin typeface="Calibri" pitchFamily="34" charset="0"/>
        </a:defRPr>
      </a:lvl8pPr>
      <a:lvl9pPr marL="1828800" algn="l" rtl="0" eaLnBrk="1" fontAlgn="base" hangingPunct="1">
        <a:lnSpc>
          <a:spcPct val="85000"/>
        </a:lnSpc>
        <a:spcBef>
          <a:spcPct val="0"/>
        </a:spcBef>
        <a:spcAft>
          <a:spcPct val="0"/>
        </a:spcAft>
        <a:defRPr sz="3200" b="1">
          <a:solidFill>
            <a:schemeClr val="tx2"/>
          </a:solidFill>
          <a:latin typeface="Calibri" pitchFamily="34" charset="0"/>
        </a:defRPr>
      </a:lvl9pPr>
    </p:titleStyle>
    <p:bodyStyle>
      <a:lvl1pPr marL="168275" indent="-168275" algn="l" rtl="0" eaLnBrk="0" fontAlgn="base" hangingPunct="0">
        <a:lnSpc>
          <a:spcPct val="85000"/>
        </a:lnSpc>
        <a:spcBef>
          <a:spcPts val="2400"/>
        </a:spcBef>
        <a:spcAft>
          <a:spcPct val="0"/>
        </a:spcAft>
        <a:buFont typeface="Arial" pitchFamily="34" charset="0"/>
        <a:buChar char="•"/>
        <a:defRPr>
          <a:solidFill>
            <a:srgbClr val="F2F2F2"/>
          </a:solidFill>
          <a:latin typeface="+mn-lt"/>
          <a:ea typeface="+mn-ea"/>
          <a:cs typeface="+mn-cs"/>
        </a:defRPr>
      </a:lvl1pPr>
      <a:lvl2pPr marL="687388" indent="-230188" algn="l" rtl="0" eaLnBrk="0" fontAlgn="base" hangingPunct="0">
        <a:lnSpc>
          <a:spcPct val="85000"/>
        </a:lnSpc>
        <a:spcBef>
          <a:spcPts val="600"/>
        </a:spcBef>
        <a:spcAft>
          <a:spcPct val="0"/>
        </a:spcAft>
        <a:buFont typeface="Arial" pitchFamily="34" charset="0"/>
        <a:buChar char="–"/>
        <a:defRPr sz="1600">
          <a:solidFill>
            <a:srgbClr val="F2F2F2"/>
          </a:solidFill>
          <a:latin typeface="+mn-lt"/>
        </a:defRPr>
      </a:lvl2pPr>
      <a:lvl3pPr marL="1082675" indent="-168275" algn="l" rtl="0" eaLnBrk="0" fontAlgn="base" hangingPunct="0">
        <a:lnSpc>
          <a:spcPct val="85000"/>
        </a:lnSpc>
        <a:spcBef>
          <a:spcPts val="600"/>
        </a:spcBef>
        <a:spcAft>
          <a:spcPct val="0"/>
        </a:spcAft>
        <a:buFont typeface="Arial" pitchFamily="34" charset="0"/>
        <a:buChar char="•"/>
        <a:defRPr sz="1400">
          <a:solidFill>
            <a:srgbClr val="F2F2F2"/>
          </a:solidFill>
          <a:latin typeface="+mn-lt"/>
        </a:defRPr>
      </a:lvl3pPr>
      <a:lvl4pPr marL="1600200" indent="-228600" algn="l" rtl="0" eaLnBrk="0" fontAlgn="base" hangingPunct="0">
        <a:lnSpc>
          <a:spcPct val="85000"/>
        </a:lnSpc>
        <a:spcBef>
          <a:spcPts val="600"/>
        </a:spcBef>
        <a:spcAft>
          <a:spcPct val="0"/>
        </a:spcAft>
        <a:buFont typeface="Arial" pitchFamily="34" charset="0"/>
        <a:buChar char="–"/>
        <a:defRPr sz="1200">
          <a:solidFill>
            <a:srgbClr val="F2F2F2"/>
          </a:solidFill>
          <a:latin typeface="+mn-lt"/>
        </a:defRPr>
      </a:lvl4pPr>
      <a:lvl5pPr marL="2057400" indent="-228600" algn="l" rtl="0" eaLnBrk="0" fontAlgn="base" hangingPunct="0">
        <a:lnSpc>
          <a:spcPct val="85000"/>
        </a:lnSpc>
        <a:spcBef>
          <a:spcPts val="600"/>
        </a:spcBef>
        <a:spcAft>
          <a:spcPct val="0"/>
        </a:spcAft>
        <a:buFont typeface="Arial" pitchFamily="34" charset="0"/>
        <a:buChar char="»"/>
        <a:defRPr sz="1200">
          <a:solidFill>
            <a:srgbClr val="F2F2F2"/>
          </a:solidFill>
          <a:latin typeface="+mn-lt"/>
        </a:defRPr>
      </a:lvl5pPr>
      <a:lvl6pPr marL="2514600" indent="-228600" algn="l" rtl="0" eaLnBrk="1" fontAlgn="base" hangingPunct="1">
        <a:spcBef>
          <a:spcPct val="20000"/>
        </a:spcBef>
        <a:spcAft>
          <a:spcPct val="0"/>
        </a:spcAft>
        <a:buFont typeface="Arial" charset="0"/>
        <a:buChar char="»"/>
        <a:defRPr>
          <a:solidFill>
            <a:srgbClr val="F2F2F2"/>
          </a:solidFill>
          <a:latin typeface="+mn-lt"/>
        </a:defRPr>
      </a:lvl6pPr>
      <a:lvl7pPr marL="2971800" indent="-228600" algn="l" rtl="0" eaLnBrk="1" fontAlgn="base" hangingPunct="1">
        <a:spcBef>
          <a:spcPct val="20000"/>
        </a:spcBef>
        <a:spcAft>
          <a:spcPct val="0"/>
        </a:spcAft>
        <a:buFont typeface="Arial" charset="0"/>
        <a:buChar char="»"/>
        <a:defRPr>
          <a:solidFill>
            <a:srgbClr val="F2F2F2"/>
          </a:solidFill>
          <a:latin typeface="+mn-lt"/>
        </a:defRPr>
      </a:lvl7pPr>
      <a:lvl8pPr marL="3429000" indent="-228600" algn="l" rtl="0" eaLnBrk="1" fontAlgn="base" hangingPunct="1">
        <a:spcBef>
          <a:spcPct val="20000"/>
        </a:spcBef>
        <a:spcAft>
          <a:spcPct val="0"/>
        </a:spcAft>
        <a:buFont typeface="Arial" charset="0"/>
        <a:buChar char="»"/>
        <a:defRPr>
          <a:solidFill>
            <a:srgbClr val="F2F2F2"/>
          </a:solidFill>
          <a:latin typeface="+mn-lt"/>
        </a:defRPr>
      </a:lvl8pPr>
      <a:lvl9pPr marL="3886200" indent="-228600" algn="l" rtl="0" eaLnBrk="1" fontAlgn="base" hangingPunct="1">
        <a:spcBef>
          <a:spcPct val="20000"/>
        </a:spcBef>
        <a:spcAft>
          <a:spcPct val="0"/>
        </a:spcAft>
        <a:buFont typeface="Arial" charset="0"/>
        <a:buChar char="»"/>
        <a:defRPr>
          <a:solidFill>
            <a:srgbClr val="F2F2F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F1DE3F4-310E-BE44-9CE8-DBA0E19DC447}" type="datetimeFigureOut">
              <a:rPr lang="es-ES" smtClean="0">
                <a:solidFill>
                  <a:prstClr val="black">
                    <a:tint val="75000"/>
                  </a:prstClr>
                </a:solidFill>
                <a:latin typeface="Calibri"/>
              </a:rPr>
              <a:pPr defTabSz="914400"/>
              <a:t>13/09/17</a:t>
            </a:fld>
            <a:endParaRPr lang="es-ES">
              <a:solidFill>
                <a:prstClr val="black">
                  <a:tint val="75000"/>
                </a:prstClr>
              </a:solidFill>
              <a:latin typeface="Calibri"/>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S">
              <a:solidFill>
                <a:prstClr val="black">
                  <a:tint val="75000"/>
                </a:prstClr>
              </a:solidFill>
              <a:latin typeface="Calibri"/>
            </a:endParaRP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DBB3AB0-44B1-3849-A0C6-5F71BD9E3F36}" type="slidenum">
              <a:rPr lang="es-ES" smtClean="0">
                <a:solidFill>
                  <a:prstClr val="black">
                    <a:tint val="75000"/>
                  </a:prstClr>
                </a:solidFill>
                <a:latin typeface="Calibri"/>
              </a:rPr>
              <a:pPr defTabSz="914400"/>
              <a:t>‹#›</a:t>
            </a:fld>
            <a:endParaRPr lang="es-ES">
              <a:solidFill>
                <a:prstClr val="black">
                  <a:tint val="75000"/>
                </a:prstClr>
              </a:solidFill>
              <a:latin typeface="Calibri"/>
            </a:endParaRPr>
          </a:p>
        </p:txBody>
      </p:sp>
    </p:spTree>
    <p:extLst>
      <p:ext uri="{BB962C8B-B14F-4D97-AF65-F5344CB8AC3E}">
        <p14:creationId xmlns:p14="http://schemas.microsoft.com/office/powerpoint/2010/main" val="11523330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5"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288935"/>
            <a:ext cx="86106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228600" y="1203325"/>
            <a:ext cx="86106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394141" y="6465807"/>
            <a:ext cx="9906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accent2">
                    <a:lumMod val="40000"/>
                    <a:lumOff val="60000"/>
                  </a:schemeClr>
                </a:solidFill>
              </a:defRPr>
            </a:lvl1pPr>
          </a:lstStyle>
          <a:p>
            <a:pPr fontAlgn="base">
              <a:spcBef>
                <a:spcPct val="0"/>
              </a:spcBef>
              <a:spcAft>
                <a:spcPct val="0"/>
              </a:spcAft>
              <a:defRPr/>
            </a:pPr>
            <a:fld id="{82D2B4B9-1A45-488A-BA2A-9F594E625FB4}" type="datetime1">
              <a:rPr lang="en-US" smtClean="0">
                <a:solidFill>
                  <a:srgbClr val="8DC63F">
                    <a:lumMod val="40000"/>
                    <a:lumOff val="60000"/>
                  </a:srgbClr>
                </a:solidFill>
                <a:latin typeface="Arial" charset="0"/>
                <a:ea typeface="ＭＳ Ｐゴシック" charset="0"/>
                <a:cs typeface="ＭＳ Ｐゴシック" charset="0"/>
              </a:rPr>
              <a:pPr fontAlgn="base">
                <a:spcBef>
                  <a:spcPct val="0"/>
                </a:spcBef>
                <a:spcAft>
                  <a:spcPct val="0"/>
                </a:spcAft>
                <a:defRPr/>
              </a:pPr>
              <a:t>14/09/17</a:t>
            </a:fld>
            <a:endParaRPr lang="en-US" dirty="0">
              <a:solidFill>
                <a:srgbClr val="8DC63F">
                  <a:lumMod val="40000"/>
                  <a:lumOff val="60000"/>
                </a:srgbClr>
              </a:solidFill>
              <a:latin typeface="Arial" charset="0"/>
              <a:ea typeface="ＭＳ Ｐゴシック" charset="0"/>
              <a:cs typeface="ＭＳ Ｐゴシック" charset="0"/>
            </a:endParaRPr>
          </a:p>
        </p:txBody>
      </p:sp>
      <p:sp>
        <p:nvSpPr>
          <p:cNvPr id="5" name="Footer Placeholder 4"/>
          <p:cNvSpPr>
            <a:spLocks noGrp="1"/>
          </p:cNvSpPr>
          <p:nvPr>
            <p:ph type="ftr" sz="quarter" idx="3"/>
          </p:nvPr>
        </p:nvSpPr>
        <p:spPr>
          <a:xfrm>
            <a:off x="4422341" y="6465807"/>
            <a:ext cx="2895600" cy="304800"/>
          </a:xfrm>
          <a:prstGeom prst="rect">
            <a:avLst/>
          </a:prstGeom>
        </p:spPr>
        <p:txBody>
          <a:bodyPr vert="horz" wrap="square" lIns="91440" tIns="45720" rIns="91440" bIns="45720" numCol="1" anchor="ctr" anchorCtr="0" compatLnSpc="1">
            <a:prstTxWarp prst="textNoShape">
              <a:avLst/>
            </a:prstTxWarp>
          </a:bodyPr>
          <a:lstStyle>
            <a:lvl1pPr algn="l">
              <a:defRPr sz="1000">
                <a:solidFill>
                  <a:schemeClr val="accent2">
                    <a:lumMod val="40000"/>
                    <a:lumOff val="60000"/>
                  </a:schemeClr>
                </a:solidFill>
                <a:latin typeface="Arial" charset="0"/>
                <a:ea typeface="ＭＳ Ｐゴシック" charset="-128"/>
                <a:cs typeface="ＭＳ Ｐゴシック" charset="-128"/>
              </a:defRPr>
            </a:lvl1pPr>
          </a:lstStyle>
          <a:p>
            <a:pPr fontAlgn="base">
              <a:spcBef>
                <a:spcPct val="0"/>
              </a:spcBef>
              <a:spcAft>
                <a:spcPct val="0"/>
              </a:spcAft>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6" name="Slide Number Placeholder 5"/>
          <p:cNvSpPr>
            <a:spLocks noGrp="1"/>
          </p:cNvSpPr>
          <p:nvPr>
            <p:ph type="sldNum" sz="quarter" idx="4"/>
          </p:nvPr>
        </p:nvSpPr>
        <p:spPr>
          <a:xfrm>
            <a:off x="8460941" y="6465807"/>
            <a:ext cx="3810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accent2">
                    <a:lumMod val="40000"/>
                    <a:lumOff val="60000"/>
                  </a:schemeClr>
                </a:solidFill>
              </a:defRPr>
            </a:lvl1pPr>
          </a:lstStyle>
          <a:p>
            <a:pPr fontAlgn="base">
              <a:spcBef>
                <a:spcPct val="0"/>
              </a:spcBef>
              <a:spcAft>
                <a:spcPct val="0"/>
              </a:spcAft>
              <a:defRPr/>
            </a:pPr>
            <a:fld id="{224CE71B-9A1E-544C-8BD1-1282BD9F2BBF}" type="slidenum">
              <a:rPr lang="en-US" smtClean="0">
                <a:solidFill>
                  <a:srgbClr val="8DC63F">
                    <a:lumMod val="40000"/>
                    <a:lumOff val="60000"/>
                  </a:srgbClr>
                </a:solidFill>
                <a:latin typeface="Arial" charset="0"/>
                <a:ea typeface="ＭＳ Ｐゴシック" charset="0"/>
                <a:cs typeface="ＭＳ Ｐゴシック" charset="0"/>
              </a:rPr>
              <a:pPr fontAlgn="base">
                <a:spcBef>
                  <a:spcPct val="0"/>
                </a:spcBef>
                <a:spcAft>
                  <a:spcPct val="0"/>
                </a:spcAft>
                <a:defRPr/>
              </a:pPr>
              <a:t>‹#›</a:t>
            </a:fld>
            <a:endParaRPr lang="en-US" dirty="0">
              <a:solidFill>
                <a:srgbClr val="8DC63F">
                  <a:lumMod val="40000"/>
                  <a:lumOff val="60000"/>
                </a:srgb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5865652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l" defTabSz="457200" rtl="0" eaLnBrk="0" fontAlgn="base" hangingPunct="0">
        <a:spcBef>
          <a:spcPct val="0"/>
        </a:spcBef>
        <a:spcAft>
          <a:spcPct val="0"/>
        </a:spcAft>
        <a:defRPr sz="4200" b="1" kern="1200">
          <a:solidFill>
            <a:schemeClr val="bg1"/>
          </a:solidFill>
          <a:latin typeface="Arial"/>
          <a:ea typeface="ＭＳ Ｐゴシック" pitchFamily="80" charset="-128"/>
          <a:cs typeface="ＭＳ Ｐゴシック" pitchFamily="80" charset="-128"/>
        </a:defRPr>
      </a:lvl1pPr>
      <a:lvl2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2pPr>
      <a:lvl3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3pPr>
      <a:lvl4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4pPr>
      <a:lvl5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5pPr>
      <a:lvl6pPr marL="4572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6pPr>
      <a:lvl7pPr marL="9144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7pPr>
      <a:lvl8pPr marL="13716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8pPr>
      <a:lvl9pPr marL="18288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bg1"/>
          </a:solidFill>
          <a:latin typeface="Arial"/>
          <a:ea typeface="ＭＳ Ｐゴシック" pitchFamily="80" charset="-128"/>
          <a:cs typeface="ＭＳ Ｐゴシック" pitchFamily="80" charset="-128"/>
        </a:defRPr>
      </a:lvl1pPr>
      <a:lvl2pPr marL="742950" indent="-285750" algn="l" defTabSz="457200" rtl="0" eaLnBrk="0" fontAlgn="base" hangingPunct="0">
        <a:spcBef>
          <a:spcPct val="20000"/>
        </a:spcBef>
        <a:spcAft>
          <a:spcPct val="0"/>
        </a:spcAft>
        <a:buFont typeface="Arial" charset="0"/>
        <a:buChar char="–"/>
        <a:defRPr sz="2400" kern="1200">
          <a:solidFill>
            <a:schemeClr val="bg1"/>
          </a:solidFill>
          <a:latin typeface="Arial"/>
          <a:ea typeface="ＭＳ Ｐゴシック" pitchFamily="80"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000" kern="1200">
          <a:solidFill>
            <a:schemeClr val="bg1"/>
          </a:solidFill>
          <a:latin typeface="Arial"/>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charset="0"/>
        <a:buChar char="–"/>
        <a:defRPr sz="1800" kern="1200">
          <a:solidFill>
            <a:schemeClr val="bg1"/>
          </a:solidFill>
          <a:latin typeface="Arial"/>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chemeClr val="bg1"/>
          </a:solidFill>
          <a:latin typeface="Arial"/>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288935"/>
            <a:ext cx="8610600"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228600" y="1203325"/>
            <a:ext cx="86106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394141" y="6465807"/>
            <a:ext cx="9906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accent2">
                    <a:lumMod val="40000"/>
                    <a:lumOff val="60000"/>
                  </a:schemeClr>
                </a:solidFill>
              </a:defRPr>
            </a:lvl1pPr>
          </a:lstStyle>
          <a:p>
            <a:pPr fontAlgn="base">
              <a:spcBef>
                <a:spcPct val="0"/>
              </a:spcBef>
              <a:spcAft>
                <a:spcPct val="0"/>
              </a:spcAft>
              <a:defRPr/>
            </a:pPr>
            <a:fld id="{82D2B4B9-1A45-488A-BA2A-9F594E625FB4}" type="datetime1">
              <a:rPr lang="en-US" smtClean="0">
                <a:solidFill>
                  <a:srgbClr val="8DC63F">
                    <a:lumMod val="40000"/>
                    <a:lumOff val="60000"/>
                  </a:srgbClr>
                </a:solidFill>
                <a:latin typeface="Arial" charset="0"/>
                <a:ea typeface="ＭＳ Ｐゴシック" charset="0"/>
                <a:cs typeface="ＭＳ Ｐゴシック" charset="0"/>
              </a:rPr>
              <a:pPr fontAlgn="base">
                <a:spcBef>
                  <a:spcPct val="0"/>
                </a:spcBef>
                <a:spcAft>
                  <a:spcPct val="0"/>
                </a:spcAft>
                <a:defRPr/>
              </a:pPr>
              <a:t>14/09/17</a:t>
            </a:fld>
            <a:endParaRPr lang="en-US" dirty="0">
              <a:solidFill>
                <a:srgbClr val="8DC63F">
                  <a:lumMod val="40000"/>
                  <a:lumOff val="60000"/>
                </a:srgbClr>
              </a:solidFill>
              <a:latin typeface="Arial" charset="0"/>
              <a:ea typeface="ＭＳ Ｐゴシック" charset="0"/>
              <a:cs typeface="ＭＳ Ｐゴシック" charset="0"/>
            </a:endParaRPr>
          </a:p>
        </p:txBody>
      </p:sp>
      <p:sp>
        <p:nvSpPr>
          <p:cNvPr id="5" name="Footer Placeholder 4"/>
          <p:cNvSpPr>
            <a:spLocks noGrp="1"/>
          </p:cNvSpPr>
          <p:nvPr>
            <p:ph type="ftr" sz="quarter" idx="3"/>
          </p:nvPr>
        </p:nvSpPr>
        <p:spPr>
          <a:xfrm>
            <a:off x="4422341" y="6465807"/>
            <a:ext cx="2895600" cy="304800"/>
          </a:xfrm>
          <a:prstGeom prst="rect">
            <a:avLst/>
          </a:prstGeom>
        </p:spPr>
        <p:txBody>
          <a:bodyPr vert="horz" wrap="square" lIns="91440" tIns="45720" rIns="91440" bIns="45720" numCol="1" anchor="ctr" anchorCtr="0" compatLnSpc="1">
            <a:prstTxWarp prst="textNoShape">
              <a:avLst/>
            </a:prstTxWarp>
          </a:bodyPr>
          <a:lstStyle>
            <a:lvl1pPr algn="l">
              <a:defRPr sz="1000">
                <a:solidFill>
                  <a:schemeClr val="accent2">
                    <a:lumMod val="40000"/>
                    <a:lumOff val="60000"/>
                  </a:schemeClr>
                </a:solidFill>
                <a:latin typeface="Arial" charset="0"/>
                <a:ea typeface="ＭＳ Ｐゴシック" charset="-128"/>
                <a:cs typeface="ＭＳ Ｐゴシック" charset="-128"/>
              </a:defRPr>
            </a:lvl1pPr>
          </a:lstStyle>
          <a:p>
            <a:pPr fontAlgn="base">
              <a:spcBef>
                <a:spcPct val="0"/>
              </a:spcBef>
              <a:spcAft>
                <a:spcPct val="0"/>
              </a:spcAft>
              <a:defRPr/>
            </a:pPr>
            <a:r>
              <a:rPr lang="en-US">
                <a:solidFill>
                  <a:srgbClr val="8DC63F">
                    <a:lumMod val="40000"/>
                    <a:lumOff val="60000"/>
                  </a:srgbClr>
                </a:solidFill>
              </a:rPr>
              <a:t>Presented by: Karim Fizazi</a:t>
            </a:r>
            <a:endParaRPr lang="en-US" dirty="0">
              <a:solidFill>
                <a:srgbClr val="8DC63F">
                  <a:lumMod val="40000"/>
                  <a:lumOff val="60000"/>
                </a:srgbClr>
              </a:solidFill>
            </a:endParaRPr>
          </a:p>
        </p:txBody>
      </p:sp>
      <p:sp>
        <p:nvSpPr>
          <p:cNvPr id="6" name="Slide Number Placeholder 5"/>
          <p:cNvSpPr>
            <a:spLocks noGrp="1"/>
          </p:cNvSpPr>
          <p:nvPr>
            <p:ph type="sldNum" sz="quarter" idx="4"/>
          </p:nvPr>
        </p:nvSpPr>
        <p:spPr>
          <a:xfrm>
            <a:off x="8460941" y="6465807"/>
            <a:ext cx="3810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accent2">
                    <a:lumMod val="40000"/>
                    <a:lumOff val="60000"/>
                  </a:schemeClr>
                </a:solidFill>
              </a:defRPr>
            </a:lvl1pPr>
          </a:lstStyle>
          <a:p>
            <a:pPr fontAlgn="base">
              <a:spcBef>
                <a:spcPct val="0"/>
              </a:spcBef>
              <a:spcAft>
                <a:spcPct val="0"/>
              </a:spcAft>
              <a:defRPr/>
            </a:pPr>
            <a:fld id="{224CE71B-9A1E-544C-8BD1-1282BD9F2BBF}" type="slidenum">
              <a:rPr lang="en-US" smtClean="0">
                <a:solidFill>
                  <a:srgbClr val="8DC63F">
                    <a:lumMod val="40000"/>
                    <a:lumOff val="60000"/>
                  </a:srgbClr>
                </a:solidFill>
                <a:latin typeface="Arial" charset="0"/>
                <a:ea typeface="ＭＳ Ｐゴシック" charset="0"/>
                <a:cs typeface="ＭＳ Ｐゴシック" charset="0"/>
              </a:rPr>
              <a:pPr fontAlgn="base">
                <a:spcBef>
                  <a:spcPct val="0"/>
                </a:spcBef>
                <a:spcAft>
                  <a:spcPct val="0"/>
                </a:spcAft>
                <a:defRPr/>
              </a:pPr>
              <a:t>‹#›</a:t>
            </a:fld>
            <a:endParaRPr lang="en-US" dirty="0">
              <a:solidFill>
                <a:srgbClr val="8DC63F">
                  <a:lumMod val="40000"/>
                  <a:lumOff val="60000"/>
                </a:srgb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4228928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hdr="0" ftr="0" dt="0"/>
  <p:txStyles>
    <p:titleStyle>
      <a:lvl1pPr algn="l" defTabSz="457200" rtl="0" eaLnBrk="0" fontAlgn="base" hangingPunct="0">
        <a:spcBef>
          <a:spcPct val="0"/>
        </a:spcBef>
        <a:spcAft>
          <a:spcPct val="0"/>
        </a:spcAft>
        <a:defRPr sz="4200" b="1" kern="1200">
          <a:solidFill>
            <a:schemeClr val="bg1"/>
          </a:solidFill>
          <a:latin typeface="Arial"/>
          <a:ea typeface="ＭＳ Ｐゴシック" pitchFamily="80" charset="-128"/>
          <a:cs typeface="ＭＳ Ｐゴシック" pitchFamily="80" charset="-128"/>
        </a:defRPr>
      </a:lvl1pPr>
      <a:lvl2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2pPr>
      <a:lvl3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3pPr>
      <a:lvl4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4pPr>
      <a:lvl5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5pPr>
      <a:lvl6pPr marL="4572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6pPr>
      <a:lvl7pPr marL="9144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7pPr>
      <a:lvl8pPr marL="13716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8pPr>
      <a:lvl9pPr marL="18288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bg1"/>
          </a:solidFill>
          <a:latin typeface="Arial"/>
          <a:ea typeface="ＭＳ Ｐゴシック" pitchFamily="80" charset="-128"/>
          <a:cs typeface="ＭＳ Ｐゴシック" pitchFamily="80" charset="-128"/>
        </a:defRPr>
      </a:lvl1pPr>
      <a:lvl2pPr marL="742950" indent="-285750" algn="l" defTabSz="457200" rtl="0" eaLnBrk="0" fontAlgn="base" hangingPunct="0">
        <a:spcBef>
          <a:spcPct val="20000"/>
        </a:spcBef>
        <a:spcAft>
          <a:spcPct val="0"/>
        </a:spcAft>
        <a:buFont typeface="Arial" charset="0"/>
        <a:buChar char="–"/>
        <a:defRPr sz="2400" kern="1200">
          <a:solidFill>
            <a:schemeClr val="bg1"/>
          </a:solidFill>
          <a:latin typeface="Arial"/>
          <a:ea typeface="ＭＳ Ｐゴシック" pitchFamily="80"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000" kern="1200">
          <a:solidFill>
            <a:schemeClr val="bg1"/>
          </a:solidFill>
          <a:latin typeface="Arial"/>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charset="0"/>
        <a:buChar char="–"/>
        <a:defRPr sz="1800" kern="1200">
          <a:solidFill>
            <a:schemeClr val="bg1"/>
          </a:solidFill>
          <a:latin typeface="Arial"/>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chemeClr val="bg1"/>
          </a:solidFill>
          <a:latin typeface="Arial"/>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BFECD78-3C8E-49F2-8FAB-59489D168ABB}" type="datetimeFigureOut">
              <a:rPr lang="en-US" smtClean="0">
                <a:solidFill>
                  <a:prstClr val="white">
                    <a:tint val="75000"/>
                  </a:prstClr>
                </a:solidFill>
                <a:latin typeface="Calibri"/>
              </a:rPr>
              <a:pPr defTabSz="914400"/>
              <a:t>14/09/17</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A09583DB-9B86-48F0-AB69-96EB9C075A58}" type="slidenum">
              <a:rPr lang="en-US" smtClean="0">
                <a:solidFill>
                  <a:prstClr val="white">
                    <a:tint val="75000"/>
                  </a:prstClr>
                </a:solidFill>
                <a:latin typeface="Calibri"/>
              </a:rPr>
              <a:pPr defTabSz="914400" fontAlgn="base">
                <a:spcBef>
                  <a:spcPct val="0"/>
                </a:spcBef>
                <a:spcAft>
                  <a:spcPct val="0"/>
                </a:spcAft>
                <a:def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067193954"/>
      </p:ext>
    </p:extLst>
  </p:cSld>
  <p:clrMap bg1="dk1" tx1="lt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40.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xml"/><Relationship Id="rId3"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33.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9.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1.png"/><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5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4.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02013" y="1989482"/>
            <a:ext cx="7772400" cy="1470025"/>
          </a:xfrm>
        </p:spPr>
        <p:txBody>
          <a:bodyPr>
            <a:normAutofit fontScale="90000"/>
          </a:bodyPr>
          <a:lstStyle/>
          <a:p>
            <a:pPr algn="r"/>
            <a:r>
              <a:rPr lang="es-ES" dirty="0"/>
              <a:t/>
            </a:r>
            <a:br>
              <a:rPr lang="es-ES" dirty="0"/>
            </a:br>
            <a:r>
              <a:rPr lang="es-ES" dirty="0" smtClean="0"/>
              <a:t/>
            </a:r>
            <a:br>
              <a:rPr lang="es-ES" dirty="0" smtClean="0"/>
            </a:br>
            <a:r>
              <a:rPr lang="es-ES" sz="3600" dirty="0" smtClean="0"/>
              <a:t>Quimioterapia temprana para el C</a:t>
            </a:r>
            <a:r>
              <a:rPr lang="es-ES" sz="3600" dirty="0" smtClean="0"/>
              <a:t>áncer de Próstata </a:t>
            </a:r>
            <a:r>
              <a:rPr lang="es-ES" sz="3600" dirty="0" err="1" smtClean="0"/>
              <a:t>Metastásico</a:t>
            </a:r>
            <a:r>
              <a:rPr lang="es-ES" sz="3600" dirty="0" smtClean="0"/>
              <a:t> Sensible a Hormonas </a:t>
            </a:r>
            <a:r>
              <a:rPr lang="es-ES" sz="3600" dirty="0" smtClean="0"/>
              <a:t>¿Un nuevo estándar de manejo?</a:t>
            </a:r>
            <a:endParaRPr lang="es-ES" sz="1300" b="1" dirty="0"/>
          </a:p>
        </p:txBody>
      </p:sp>
      <p:sp>
        <p:nvSpPr>
          <p:cNvPr id="3" name="Subtítulo 2"/>
          <p:cNvSpPr>
            <a:spLocks noGrp="1"/>
          </p:cNvSpPr>
          <p:nvPr>
            <p:ph type="subTitle" idx="1"/>
          </p:nvPr>
        </p:nvSpPr>
        <p:spPr>
          <a:xfrm>
            <a:off x="2477008" y="4029687"/>
            <a:ext cx="3979939" cy="1752600"/>
          </a:xfrm>
        </p:spPr>
        <p:txBody>
          <a:bodyPr>
            <a:noAutofit/>
          </a:bodyPr>
          <a:lstStyle/>
          <a:p>
            <a:r>
              <a:rPr lang="es-ES" sz="2400" b="1" dirty="0" smtClean="0"/>
              <a:t>Dr. Samuel Rivera</a:t>
            </a:r>
          </a:p>
          <a:p>
            <a:r>
              <a:rPr lang="es-ES" sz="2400" dirty="0" smtClean="0"/>
              <a:t>CMN SXXI IMSS</a:t>
            </a:r>
          </a:p>
          <a:p>
            <a:r>
              <a:rPr lang="es-ES" sz="2400" dirty="0"/>
              <a:t>Centro Médico </a:t>
            </a:r>
            <a:r>
              <a:rPr lang="es-ES" sz="2400" dirty="0" smtClean="0"/>
              <a:t>ABC</a:t>
            </a:r>
          </a:p>
          <a:p>
            <a:endParaRPr lang="es-ES" sz="2400" dirty="0"/>
          </a:p>
        </p:txBody>
      </p:sp>
      <p:sp>
        <p:nvSpPr>
          <p:cNvPr id="8" name="CuadroTexto 6"/>
          <p:cNvSpPr txBox="1"/>
          <p:nvPr/>
        </p:nvSpPr>
        <p:spPr>
          <a:xfrm>
            <a:off x="3836404" y="774720"/>
            <a:ext cx="4920444" cy="461665"/>
          </a:xfrm>
          <a:prstGeom prst="rect">
            <a:avLst/>
          </a:prstGeom>
          <a:noFill/>
        </p:spPr>
        <p:txBody>
          <a:bodyPr wrap="square" rtlCol="0">
            <a:spAutoFit/>
          </a:bodyPr>
          <a:lstStyle/>
          <a:p>
            <a:pPr algn="ctr" defTabSz="914400"/>
            <a:endParaRPr lang="es-ES" sz="2400" dirty="0">
              <a:solidFill>
                <a:prstClr val="black"/>
              </a:solidFill>
              <a:latin typeface="Calibri"/>
            </a:endParaRPr>
          </a:p>
        </p:txBody>
      </p:sp>
      <p:pic>
        <p:nvPicPr>
          <p:cNvPr id="5" name="Picture 4"/>
          <p:cNvPicPr>
            <a:picLocks noChangeAspect="1"/>
          </p:cNvPicPr>
          <p:nvPr/>
        </p:nvPicPr>
        <p:blipFill>
          <a:blip r:embed="rId2"/>
          <a:stretch>
            <a:fillRect/>
          </a:stretch>
        </p:blipFill>
        <p:spPr>
          <a:xfrm>
            <a:off x="6456947" y="261725"/>
            <a:ext cx="2345354" cy="2307242"/>
          </a:xfrm>
          <a:prstGeom prst="rect">
            <a:avLst/>
          </a:prstGeom>
        </p:spPr>
      </p:pic>
      <p:pic>
        <p:nvPicPr>
          <p:cNvPr id="9" name="Picture 8"/>
          <p:cNvPicPr>
            <a:picLocks noChangeAspect="1"/>
          </p:cNvPicPr>
          <p:nvPr/>
        </p:nvPicPr>
        <p:blipFill>
          <a:blip r:embed="rId3"/>
          <a:stretch>
            <a:fillRect/>
          </a:stretch>
        </p:blipFill>
        <p:spPr>
          <a:xfrm>
            <a:off x="3344334" y="973667"/>
            <a:ext cx="2794000" cy="1213862"/>
          </a:xfrm>
          <a:prstGeom prst="rect">
            <a:avLst/>
          </a:prstGeom>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89" y="5520324"/>
            <a:ext cx="8844871" cy="133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a:stretch>
            <a:fillRect/>
          </a:stretch>
        </p:blipFill>
        <p:spPr>
          <a:xfrm>
            <a:off x="279400" y="261725"/>
            <a:ext cx="2587655" cy="2273672"/>
          </a:xfrm>
          <a:prstGeom prst="rect">
            <a:avLst/>
          </a:prstGeom>
        </p:spPr>
      </p:pic>
    </p:spTree>
    <p:extLst>
      <p:ext uri="{BB962C8B-B14F-4D97-AF65-F5344CB8AC3E}">
        <p14:creationId xmlns:p14="http://schemas.microsoft.com/office/powerpoint/2010/main" val="25734912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ca-ES" sz="2000" dirty="0" smtClean="0"/>
              <a:t/>
            </a:r>
            <a:br>
              <a:rPr lang="ca-ES" sz="2000" dirty="0" smtClean="0"/>
            </a:br>
            <a:r>
              <a:rPr lang="ca-ES" sz="2000" dirty="0" smtClean="0"/>
              <a:t>ESTADIOS MOLECULARES SEGÚN LA ACTIVACIÓN DEL RECEPTOR ANDROGÉNICO EN EL CÁNCER DE PRÓSTATA</a:t>
            </a:r>
            <a:endParaRPr lang="ca-ES" sz="2000" dirty="0"/>
          </a:p>
        </p:txBody>
      </p:sp>
      <p:pic>
        <p:nvPicPr>
          <p:cNvPr id="4" name="Marcador de contenido 3"/>
          <p:cNvPicPr>
            <a:picLocks noGrp="1" noChangeAspect="1"/>
          </p:cNvPicPr>
          <p:nvPr>
            <p:ph idx="1"/>
          </p:nvPr>
        </p:nvPicPr>
        <p:blipFill rotWithShape="1">
          <a:blip r:embed="rId2" cstate="print"/>
          <a:srcRect l="-7089" r="-7089"/>
          <a:stretch/>
        </p:blipFill>
        <p:spPr>
          <a:xfrm>
            <a:off x="-423320" y="2196137"/>
            <a:ext cx="10006808" cy="3694747"/>
          </a:xfrm>
        </p:spPr>
      </p:pic>
      <p:sp>
        <p:nvSpPr>
          <p:cNvPr id="5" name="5 CuadroTexto"/>
          <p:cNvSpPr txBox="1">
            <a:spLocks noChangeArrowheads="1"/>
          </p:cNvSpPr>
          <p:nvPr/>
        </p:nvSpPr>
        <p:spPr bwMode="auto">
          <a:xfrm>
            <a:off x="496887" y="6319719"/>
            <a:ext cx="3007259" cy="276999"/>
          </a:xfrm>
          <a:prstGeom prst="rect">
            <a:avLst/>
          </a:prstGeom>
          <a:noFill/>
          <a:ln w="9525">
            <a:noFill/>
            <a:miter lim="800000"/>
            <a:headEnd/>
            <a:tailEnd/>
          </a:ln>
        </p:spPr>
        <p:txBody>
          <a:bodyPr wrap="square">
            <a:spAutoFit/>
          </a:bodyPr>
          <a:lstStyle/>
          <a:p>
            <a:r>
              <a:rPr lang="es-ES" sz="1200" dirty="0" smtClean="0">
                <a:solidFill>
                  <a:prstClr val="black">
                    <a:lumMod val="50000"/>
                    <a:lumOff val="50000"/>
                  </a:prstClr>
                </a:solidFill>
                <a:latin typeface="Calibri"/>
              </a:rPr>
              <a:t>Nelson PS. J </a:t>
            </a:r>
            <a:r>
              <a:rPr lang="es-ES" sz="1200" dirty="0" err="1" smtClean="0">
                <a:solidFill>
                  <a:prstClr val="black">
                    <a:lumMod val="50000"/>
                    <a:lumOff val="50000"/>
                  </a:prstClr>
                </a:solidFill>
                <a:latin typeface="Calibri"/>
              </a:rPr>
              <a:t>Clin</a:t>
            </a:r>
            <a:r>
              <a:rPr lang="es-ES" sz="1200" dirty="0" smtClean="0">
                <a:solidFill>
                  <a:prstClr val="black">
                    <a:lumMod val="50000"/>
                    <a:lumOff val="50000"/>
                  </a:prstClr>
                </a:solidFill>
                <a:latin typeface="Calibri"/>
              </a:rPr>
              <a:t> </a:t>
            </a:r>
            <a:r>
              <a:rPr lang="es-ES" sz="1200" dirty="0" err="1" smtClean="0">
                <a:solidFill>
                  <a:prstClr val="black">
                    <a:lumMod val="50000"/>
                    <a:lumOff val="50000"/>
                  </a:prstClr>
                </a:solidFill>
                <a:latin typeface="Calibri"/>
              </a:rPr>
              <a:t>Oncol</a:t>
            </a:r>
            <a:r>
              <a:rPr lang="es-ES" sz="1200" dirty="0" smtClean="0">
                <a:solidFill>
                  <a:prstClr val="black">
                    <a:lumMod val="50000"/>
                    <a:lumOff val="50000"/>
                  </a:prstClr>
                </a:solidFill>
                <a:latin typeface="Calibri"/>
              </a:rPr>
              <a:t> 2012;30:644-6</a:t>
            </a:r>
            <a:endParaRPr lang="es-ES" sz="1200" dirty="0">
              <a:solidFill>
                <a:prstClr val="black">
                  <a:lumMod val="50000"/>
                  <a:lumOff val="50000"/>
                </a:prstClr>
              </a:solidFill>
              <a:latin typeface="Calibri"/>
            </a:endParaRPr>
          </a:p>
        </p:txBody>
      </p:sp>
    </p:spTree>
    <p:extLst>
      <p:ext uri="{BB962C8B-B14F-4D97-AF65-F5344CB8AC3E}">
        <p14:creationId xmlns:p14="http://schemas.microsoft.com/office/powerpoint/2010/main" val="1688216992"/>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dirty="0" err="1" smtClean="0"/>
              <a:t>C</a:t>
            </a:r>
            <a:r>
              <a:rPr lang="en-US" sz="4000" dirty="0" err="1" smtClean="0"/>
              <a:t>áncer</a:t>
            </a:r>
            <a:r>
              <a:rPr lang="en-US" sz="4000" dirty="0" smtClean="0"/>
              <a:t> de </a:t>
            </a:r>
            <a:r>
              <a:rPr lang="en-US" sz="4000" dirty="0" err="1" smtClean="0"/>
              <a:t>Próstata</a:t>
            </a:r>
            <a:r>
              <a:rPr lang="en-US" sz="4000" dirty="0" smtClean="0"/>
              <a:t> </a:t>
            </a:r>
            <a:r>
              <a:rPr lang="en-US" sz="4000" dirty="0" err="1" smtClean="0"/>
              <a:t>Metastásico</a:t>
            </a:r>
            <a:r>
              <a:rPr lang="en-US" sz="4000" dirty="0" smtClean="0"/>
              <a:t> </a:t>
            </a:r>
            <a:r>
              <a:rPr lang="en-US" sz="4000" dirty="0" err="1" smtClean="0"/>
              <a:t>Resistente</a:t>
            </a:r>
            <a:r>
              <a:rPr lang="en-US" sz="4000" dirty="0" smtClean="0"/>
              <a:t> a la </a:t>
            </a:r>
            <a:r>
              <a:rPr lang="en-US" sz="4000" dirty="0" err="1" smtClean="0"/>
              <a:t>Castración</a:t>
            </a:r>
            <a:r>
              <a:rPr lang="en-US" sz="4000" dirty="0" smtClean="0"/>
              <a:t/>
            </a:r>
            <a:br>
              <a:rPr lang="en-US" sz="4000" dirty="0" smtClean="0"/>
            </a:br>
            <a:r>
              <a:rPr lang="en-US" sz="11500" dirty="0" err="1" smtClean="0"/>
              <a:t>CPmRC</a:t>
            </a:r>
            <a:endParaRPr lang="en-US" sz="115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962494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5" name="Rectangle 2"/>
          <p:cNvSpPr txBox="1">
            <a:spLocks/>
          </p:cNvSpPr>
          <p:nvPr/>
        </p:nvSpPr>
        <p:spPr>
          <a:xfrm>
            <a:off x="499872" y="415231"/>
            <a:ext cx="8516369" cy="914400"/>
          </a:xfrm>
          <a:prstGeom prst="rect">
            <a:avLst/>
          </a:prstGeom>
          <a:no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z="4400" dirty="0" err="1" smtClean="0">
                <a:solidFill>
                  <a:prstClr val="black"/>
                </a:solidFill>
                <a:latin typeface="Helvetica" charset="0"/>
                <a:cs typeface="Helvetica" charset="0"/>
              </a:rPr>
              <a:t>Definición</a:t>
            </a:r>
            <a:r>
              <a:rPr lang="en-US" sz="4400" dirty="0" smtClean="0">
                <a:solidFill>
                  <a:prstClr val="black"/>
                </a:solidFill>
                <a:latin typeface="Helvetica" charset="0"/>
                <a:cs typeface="Helvetica" charset="0"/>
              </a:rPr>
              <a:t> </a:t>
            </a:r>
            <a:r>
              <a:rPr lang="en-US" sz="4400" dirty="0" err="1" smtClean="0">
                <a:solidFill>
                  <a:prstClr val="black"/>
                </a:solidFill>
                <a:latin typeface="Helvetica" charset="0"/>
                <a:cs typeface="Helvetica" charset="0"/>
              </a:rPr>
              <a:t>mCPCR</a:t>
            </a:r>
            <a:endParaRPr lang="en-US" sz="4400" dirty="0">
              <a:solidFill>
                <a:prstClr val="black"/>
              </a:solidFill>
              <a:latin typeface="Helvetica" charset="0"/>
              <a:cs typeface="Helvetica" charset="0"/>
            </a:endParaRPr>
          </a:p>
        </p:txBody>
      </p:sp>
      <p:pic>
        <p:nvPicPr>
          <p:cNvPr id="6" name="Picture 5"/>
          <p:cNvPicPr>
            <a:picLocks noChangeAspect="1"/>
          </p:cNvPicPr>
          <p:nvPr/>
        </p:nvPicPr>
        <p:blipFill>
          <a:blip r:embed="rId2"/>
          <a:stretch>
            <a:fillRect/>
          </a:stretch>
        </p:blipFill>
        <p:spPr>
          <a:xfrm>
            <a:off x="0" y="1683584"/>
            <a:ext cx="8830351" cy="4711060"/>
          </a:xfrm>
          <a:prstGeom prst="rect">
            <a:avLst/>
          </a:prstGeom>
        </p:spPr>
      </p:pic>
      <p:pic>
        <p:nvPicPr>
          <p:cNvPr id="7" name="Picture 6"/>
          <p:cNvPicPr>
            <a:picLocks noChangeAspect="1"/>
          </p:cNvPicPr>
          <p:nvPr/>
        </p:nvPicPr>
        <p:blipFill>
          <a:blip r:embed="rId3"/>
          <a:stretch>
            <a:fillRect/>
          </a:stretch>
        </p:blipFill>
        <p:spPr>
          <a:xfrm>
            <a:off x="7264993" y="57954"/>
            <a:ext cx="1879007" cy="1882338"/>
          </a:xfrm>
          <a:prstGeom prst="rect">
            <a:avLst/>
          </a:prstGeom>
        </p:spPr>
      </p:pic>
      <p:pic>
        <p:nvPicPr>
          <p:cNvPr id="8" name="Picture 7"/>
          <p:cNvPicPr>
            <a:picLocks noChangeAspect="1"/>
          </p:cNvPicPr>
          <p:nvPr/>
        </p:nvPicPr>
        <p:blipFill>
          <a:blip r:embed="rId4"/>
          <a:stretch>
            <a:fillRect/>
          </a:stretch>
        </p:blipFill>
        <p:spPr>
          <a:xfrm>
            <a:off x="4674722" y="3061179"/>
            <a:ext cx="4229459" cy="1546510"/>
          </a:xfrm>
          <a:prstGeom prst="rect">
            <a:avLst/>
          </a:prstGeom>
          <a:ln>
            <a:solidFill>
              <a:srgbClr val="0000FF"/>
            </a:solidFill>
          </a:ln>
        </p:spPr>
      </p:pic>
      <p:pic>
        <p:nvPicPr>
          <p:cNvPr id="9" name="Picture 8"/>
          <p:cNvPicPr>
            <a:picLocks noChangeAspect="1"/>
          </p:cNvPicPr>
          <p:nvPr/>
        </p:nvPicPr>
        <p:blipFill>
          <a:blip r:embed="rId5"/>
          <a:stretch>
            <a:fillRect/>
          </a:stretch>
        </p:blipFill>
        <p:spPr>
          <a:xfrm>
            <a:off x="4674722" y="6002672"/>
            <a:ext cx="4240677" cy="622300"/>
          </a:xfrm>
          <a:prstGeom prst="rect">
            <a:avLst/>
          </a:prstGeom>
          <a:ln>
            <a:solidFill>
              <a:srgbClr val="0000FF"/>
            </a:solidFill>
          </a:ln>
        </p:spPr>
      </p:pic>
    </p:spTree>
    <p:extLst>
      <p:ext uri="{BB962C8B-B14F-4D97-AF65-F5344CB8AC3E}">
        <p14:creationId xmlns:p14="http://schemas.microsoft.com/office/powerpoint/2010/main" val="25807154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211137" y="775369"/>
            <a:ext cx="5258741" cy="5521158"/>
          </a:xfrm>
          <a:prstGeom prst="rect">
            <a:avLst/>
          </a:prstGeom>
        </p:spPr>
      </p:pic>
      <p:sp>
        <p:nvSpPr>
          <p:cNvPr id="6" name="Rectángulo 5"/>
          <p:cNvSpPr/>
          <p:nvPr/>
        </p:nvSpPr>
        <p:spPr>
          <a:xfrm>
            <a:off x="-66840" y="6674577"/>
            <a:ext cx="4274202" cy="276999"/>
          </a:xfrm>
          <a:prstGeom prst="rect">
            <a:avLst/>
          </a:prstGeom>
        </p:spPr>
        <p:txBody>
          <a:bodyPr wrap="none">
            <a:spAutoFit/>
          </a:bodyPr>
          <a:lstStyle/>
          <a:p>
            <a:r>
              <a:rPr lang="es-ES" baseline="30000" dirty="0">
                <a:solidFill>
                  <a:prstClr val="black"/>
                </a:solidFill>
                <a:latin typeface="Calibri"/>
              </a:rPr>
              <a:t>M. </a:t>
            </a:r>
            <a:r>
              <a:rPr lang="es-ES" baseline="30000" dirty="0" err="1">
                <a:solidFill>
                  <a:prstClr val="black"/>
                </a:solidFill>
                <a:latin typeface="Calibri"/>
              </a:rPr>
              <a:t>Katsogiannou</a:t>
            </a:r>
            <a:r>
              <a:rPr lang="es-ES" baseline="30000" dirty="0">
                <a:solidFill>
                  <a:prstClr val="black"/>
                </a:solidFill>
                <a:latin typeface="Calibri"/>
              </a:rPr>
              <a:t> et al. / </a:t>
            </a:r>
            <a:r>
              <a:rPr lang="es-ES" baseline="30000" dirty="0" err="1">
                <a:solidFill>
                  <a:prstClr val="black"/>
                </a:solidFill>
                <a:latin typeface="Calibri"/>
              </a:rPr>
              <a:t>Cancer</a:t>
            </a:r>
            <a:r>
              <a:rPr lang="es-ES" baseline="30000" dirty="0">
                <a:solidFill>
                  <a:prstClr val="black"/>
                </a:solidFill>
                <a:latin typeface="Calibri"/>
              </a:rPr>
              <a:t> </a:t>
            </a:r>
            <a:r>
              <a:rPr lang="es-ES" baseline="30000" dirty="0" err="1">
                <a:solidFill>
                  <a:prstClr val="black"/>
                </a:solidFill>
                <a:latin typeface="Calibri"/>
              </a:rPr>
              <a:t>Treatment</a:t>
            </a:r>
            <a:r>
              <a:rPr lang="es-ES" baseline="30000" dirty="0">
                <a:solidFill>
                  <a:prstClr val="black"/>
                </a:solidFill>
                <a:latin typeface="Calibri"/>
              </a:rPr>
              <a:t> </a:t>
            </a:r>
            <a:r>
              <a:rPr lang="es-ES" baseline="30000" dirty="0" err="1" smtClean="0">
                <a:solidFill>
                  <a:prstClr val="black"/>
                </a:solidFill>
                <a:latin typeface="Calibri"/>
              </a:rPr>
              <a:t>Reviews</a:t>
            </a:r>
            <a:r>
              <a:rPr lang="es-ES" baseline="30000" dirty="0" smtClean="0">
                <a:solidFill>
                  <a:prstClr val="black"/>
                </a:solidFill>
                <a:latin typeface="Calibri"/>
              </a:rPr>
              <a:t> </a:t>
            </a:r>
            <a:r>
              <a:rPr lang="es-ES" baseline="30000" dirty="0">
                <a:solidFill>
                  <a:prstClr val="black"/>
                </a:solidFill>
                <a:latin typeface="Calibri"/>
              </a:rPr>
              <a:t>(2015)</a:t>
            </a:r>
            <a:endParaRPr lang="es-ES" dirty="0">
              <a:solidFill>
                <a:prstClr val="black"/>
              </a:solidFill>
              <a:latin typeface="Calibri"/>
            </a:endParaRPr>
          </a:p>
        </p:txBody>
      </p:sp>
      <p:sp>
        <p:nvSpPr>
          <p:cNvPr id="11" name="CuadroTexto 10"/>
          <p:cNvSpPr txBox="1"/>
          <p:nvPr/>
        </p:nvSpPr>
        <p:spPr>
          <a:xfrm>
            <a:off x="5066632" y="2580109"/>
            <a:ext cx="1176421" cy="246221"/>
          </a:xfrm>
          <a:prstGeom prst="rect">
            <a:avLst/>
          </a:prstGeom>
          <a:noFill/>
        </p:spPr>
        <p:txBody>
          <a:bodyPr wrap="square" rtlCol="0">
            <a:spAutoFit/>
          </a:bodyPr>
          <a:lstStyle/>
          <a:p>
            <a:r>
              <a:rPr lang="es-ES" sz="1000" dirty="0" smtClean="0">
                <a:solidFill>
                  <a:prstClr val="black"/>
                </a:solidFill>
                <a:latin typeface="Calibri"/>
              </a:rPr>
              <a:t>Co-</a:t>
            </a:r>
            <a:r>
              <a:rPr lang="es-ES" sz="1000" dirty="0" err="1" smtClean="0">
                <a:solidFill>
                  <a:prstClr val="black"/>
                </a:solidFill>
                <a:latin typeface="Calibri"/>
              </a:rPr>
              <a:t>activadoes</a:t>
            </a:r>
            <a:endParaRPr lang="es-ES" sz="1000" dirty="0">
              <a:solidFill>
                <a:prstClr val="black"/>
              </a:solidFill>
              <a:latin typeface="Calibri"/>
            </a:endParaRPr>
          </a:p>
        </p:txBody>
      </p:sp>
      <p:sp>
        <p:nvSpPr>
          <p:cNvPr id="2" name="TextBox 1"/>
          <p:cNvSpPr txBox="1"/>
          <p:nvPr/>
        </p:nvSpPr>
        <p:spPr>
          <a:xfrm>
            <a:off x="254001" y="2580109"/>
            <a:ext cx="1676399" cy="1200329"/>
          </a:xfrm>
          <a:prstGeom prst="rect">
            <a:avLst/>
          </a:prstGeom>
          <a:noFill/>
        </p:spPr>
        <p:txBody>
          <a:bodyPr wrap="square" rtlCol="0">
            <a:spAutoFit/>
          </a:bodyPr>
          <a:lstStyle/>
          <a:p>
            <a:r>
              <a:rPr lang="en-US" dirty="0" err="1" smtClean="0">
                <a:solidFill>
                  <a:srgbClr val="C0504D"/>
                </a:solidFill>
                <a:latin typeface="Calibri"/>
              </a:rPr>
              <a:t>Mecanismos</a:t>
            </a:r>
            <a:r>
              <a:rPr lang="en-US" dirty="0" smtClean="0">
                <a:solidFill>
                  <a:srgbClr val="C0504D"/>
                </a:solidFill>
                <a:latin typeface="Calibri"/>
              </a:rPr>
              <a:t> de </a:t>
            </a:r>
            <a:r>
              <a:rPr lang="en-US" dirty="0" err="1" smtClean="0">
                <a:solidFill>
                  <a:srgbClr val="C0504D"/>
                </a:solidFill>
                <a:latin typeface="Calibri"/>
              </a:rPr>
              <a:t>resistencia</a:t>
            </a:r>
            <a:r>
              <a:rPr lang="en-US" dirty="0" smtClean="0">
                <a:solidFill>
                  <a:srgbClr val="C0504D"/>
                </a:solidFill>
                <a:latin typeface="Calibri"/>
              </a:rPr>
              <a:t> en </a:t>
            </a:r>
            <a:r>
              <a:rPr lang="en-US" dirty="0" err="1" smtClean="0">
                <a:solidFill>
                  <a:srgbClr val="C0504D"/>
                </a:solidFill>
                <a:latin typeface="Calibri"/>
              </a:rPr>
              <a:t>Cáncer</a:t>
            </a:r>
            <a:r>
              <a:rPr lang="en-US" dirty="0" smtClean="0">
                <a:solidFill>
                  <a:srgbClr val="C0504D"/>
                </a:solidFill>
                <a:latin typeface="Calibri"/>
              </a:rPr>
              <a:t> de </a:t>
            </a:r>
            <a:r>
              <a:rPr lang="en-US" dirty="0" err="1" smtClean="0">
                <a:solidFill>
                  <a:srgbClr val="C0504D"/>
                </a:solidFill>
                <a:latin typeface="Calibri"/>
              </a:rPr>
              <a:t>Próstata</a:t>
            </a:r>
            <a:endParaRPr lang="en-US" dirty="0">
              <a:solidFill>
                <a:srgbClr val="C0504D"/>
              </a:solidFill>
              <a:latin typeface="Calibri"/>
            </a:endParaRPr>
          </a:p>
        </p:txBody>
      </p:sp>
    </p:spTree>
    <p:extLst>
      <p:ext uri="{BB962C8B-B14F-4D97-AF65-F5344CB8AC3E}">
        <p14:creationId xmlns:p14="http://schemas.microsoft.com/office/powerpoint/2010/main" val="10018537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4"/>
          <p:cNvSpPr txBox="1">
            <a:spLocks noChangeArrowheads="1"/>
          </p:cNvSpPr>
          <p:nvPr/>
        </p:nvSpPr>
        <p:spPr bwMode="auto">
          <a:xfrm>
            <a:off x="865632" y="5746306"/>
            <a:ext cx="8124825" cy="246062"/>
          </a:xfrm>
          <a:prstGeom prst="rect">
            <a:avLst/>
          </a:prstGeom>
          <a:noFill/>
          <a:ln w="9525">
            <a:noFill/>
            <a:miter lim="800000"/>
            <a:headEnd/>
            <a:tailEnd/>
          </a:ln>
        </p:spPr>
        <p:txBody>
          <a:bodyPr>
            <a:spAutoFit/>
          </a:bodyPr>
          <a:lstStyle/>
          <a:p>
            <a:pPr algn="r">
              <a:spcAft>
                <a:spcPts val="400"/>
              </a:spcAft>
            </a:pPr>
            <a:r>
              <a:rPr lang="en-US" sz="1000" dirty="0" err="1">
                <a:latin typeface="Arial" pitchFamily="34" charset="0"/>
              </a:rPr>
              <a:t>Petrylak</a:t>
            </a:r>
            <a:r>
              <a:rPr lang="en-US" sz="1000" dirty="0">
                <a:latin typeface="Arial" pitchFamily="34" charset="0"/>
              </a:rPr>
              <a:t> et al, 2004; </a:t>
            </a:r>
            <a:r>
              <a:rPr lang="en-US" sz="1000" dirty="0" err="1">
                <a:latin typeface="Arial" pitchFamily="34" charset="0"/>
              </a:rPr>
              <a:t>Tannock</a:t>
            </a:r>
            <a:r>
              <a:rPr lang="en-US" sz="1000" dirty="0">
                <a:latin typeface="Arial" pitchFamily="34" charset="0"/>
              </a:rPr>
              <a:t> et al,</a:t>
            </a:r>
            <a:r>
              <a:rPr lang="sv-SE" sz="1000" dirty="0">
                <a:latin typeface="Arial" pitchFamily="34" charset="0"/>
              </a:rPr>
              <a:t> 2004.</a:t>
            </a:r>
            <a:endParaRPr lang="en-US" sz="1000" dirty="0">
              <a:latin typeface="Arial" pitchFamily="34" charset="0"/>
            </a:endParaRPr>
          </a:p>
        </p:txBody>
      </p:sp>
      <p:pic>
        <p:nvPicPr>
          <p:cNvPr id="22533" name="Picture 2"/>
          <p:cNvPicPr>
            <a:picLocks noChangeAspect="1" noChangeArrowheads="1"/>
          </p:cNvPicPr>
          <p:nvPr/>
        </p:nvPicPr>
        <p:blipFill>
          <a:blip r:embed="rId3" cstate="print"/>
          <a:srcRect t="59254"/>
          <a:stretch>
            <a:fillRect/>
          </a:stretch>
        </p:blipFill>
        <p:spPr bwMode="auto">
          <a:xfrm>
            <a:off x="627561" y="7151820"/>
            <a:ext cx="7497264" cy="1920468"/>
          </a:xfrm>
          <a:prstGeom prst="rect">
            <a:avLst/>
          </a:prstGeom>
          <a:noFill/>
          <a:ln w="9525">
            <a:noFill/>
            <a:miter lim="800000"/>
            <a:headEnd/>
            <a:tailEnd/>
          </a:ln>
        </p:spPr>
      </p:pic>
      <p:pic>
        <p:nvPicPr>
          <p:cNvPr id="22534" name="Picture 2"/>
          <p:cNvPicPr>
            <a:picLocks noChangeAspect="1" noChangeArrowheads="1"/>
          </p:cNvPicPr>
          <p:nvPr/>
        </p:nvPicPr>
        <p:blipFill>
          <a:blip r:embed="rId3" cstate="print"/>
          <a:srcRect b="45837"/>
          <a:stretch>
            <a:fillRect/>
          </a:stretch>
        </p:blipFill>
        <p:spPr bwMode="auto">
          <a:xfrm>
            <a:off x="9144000" y="2468175"/>
            <a:ext cx="4945417" cy="2552914"/>
          </a:xfrm>
          <a:prstGeom prst="rect">
            <a:avLst/>
          </a:prstGeom>
          <a:noFill/>
          <a:ln w="9525">
            <a:noFill/>
            <a:miter lim="800000"/>
            <a:headEnd/>
            <a:tailEnd/>
          </a:ln>
        </p:spPr>
      </p:pic>
      <p:sp>
        <p:nvSpPr>
          <p:cNvPr id="7" name="1 Título"/>
          <p:cNvSpPr txBox="1">
            <a:spLocks/>
          </p:cNvSpPr>
          <p:nvPr/>
        </p:nvSpPr>
        <p:spPr>
          <a:xfrm>
            <a:off x="457200" y="-99392"/>
            <a:ext cx="8229600" cy="1143000"/>
          </a:xfrm>
          <a:prstGeom prst="rect">
            <a:avLst/>
          </a:prstGeom>
        </p:spPr>
        <p:txBody>
          <a:bodyPr vert="horz" lIns="91440" tIns="45720" rIns="91440" bIns="45720" rtlCol="0" anchor="ctr">
            <a:normAutofit/>
          </a:bodyPr>
          <a:lstStyle/>
          <a:p>
            <a:pPr algn="ctr">
              <a:spcBef>
                <a:spcPct val="0"/>
              </a:spcBef>
              <a:defRPr/>
            </a:pPr>
            <a:r>
              <a:rPr lang="es-ES" sz="4400" dirty="0" smtClean="0">
                <a:solidFill>
                  <a:prstClr val="white"/>
                </a:solidFill>
              </a:rPr>
              <a:t>El inicio de la Quimioterapia útil </a:t>
            </a:r>
            <a:endParaRPr lang="es-ES" sz="4400" dirty="0">
              <a:solidFill>
                <a:prstClr val="white"/>
              </a:solidFill>
            </a:endParaRPr>
          </a:p>
        </p:txBody>
      </p:sp>
      <p:grpSp>
        <p:nvGrpSpPr>
          <p:cNvPr id="2" name="Group 1"/>
          <p:cNvGrpSpPr/>
          <p:nvPr/>
        </p:nvGrpSpPr>
        <p:grpSpPr>
          <a:xfrm>
            <a:off x="460240" y="815008"/>
            <a:ext cx="7866896" cy="4536504"/>
            <a:chOff x="611560" y="1628800"/>
            <a:chExt cx="6616352" cy="4536504"/>
          </a:xfrm>
        </p:grpSpPr>
        <p:sp>
          <p:nvSpPr>
            <p:cNvPr id="84" name="83 Rectángulo redondeado"/>
            <p:cNvSpPr/>
            <p:nvPr/>
          </p:nvSpPr>
          <p:spPr>
            <a:xfrm>
              <a:off x="611560" y="1988840"/>
              <a:ext cx="2016224" cy="698376"/>
            </a:xfrm>
            <a:prstGeom prst="roundRect">
              <a:avLst/>
            </a:prstGeom>
            <a:solidFill>
              <a:schemeClr val="accent1">
                <a:lumMod val="20000"/>
                <a:lumOff val="80000"/>
              </a:schemeClr>
            </a:solidFill>
            <a:scene3d>
              <a:camera prst="orthographicFront"/>
              <a:lightRig rig="threePt" dir="t"/>
            </a:scene3d>
            <a:sp3d>
              <a:bevelT w="228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tx1"/>
                  </a:solidFill>
                </a:rPr>
                <a:t>SWOG 9916</a:t>
              </a:r>
            </a:p>
          </p:txBody>
        </p:sp>
        <p:sp>
          <p:nvSpPr>
            <p:cNvPr id="87" name="86 Elipse"/>
            <p:cNvSpPr/>
            <p:nvPr/>
          </p:nvSpPr>
          <p:spPr>
            <a:xfrm>
              <a:off x="2979440" y="2060848"/>
              <a:ext cx="576064" cy="554360"/>
            </a:xfrm>
            <a:prstGeom prst="ellipse">
              <a:avLst/>
            </a:prstGeom>
            <a:solidFill>
              <a:schemeClr val="accent1">
                <a:lumMod val="40000"/>
                <a:lumOff val="60000"/>
              </a:schemeClr>
            </a:solidFill>
            <a:scene3d>
              <a:camera prst="orthographicFront"/>
              <a:lightRig rig="threePt" dir="t"/>
            </a:scene3d>
            <a:sp3d>
              <a:bevelT w="146050"/>
            </a:sp3d>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r>
                <a:rPr lang="es-AR" sz="2800" b="1" dirty="0">
                  <a:solidFill>
                    <a:schemeClr val="tx1"/>
                  </a:solidFill>
                </a:rPr>
                <a:t>R</a:t>
              </a:r>
            </a:p>
          </p:txBody>
        </p:sp>
        <p:sp>
          <p:nvSpPr>
            <p:cNvPr id="88" name="87 CuadroTexto"/>
            <p:cNvSpPr txBox="1"/>
            <p:nvPr/>
          </p:nvSpPr>
          <p:spPr>
            <a:xfrm>
              <a:off x="2907432" y="2636912"/>
              <a:ext cx="720069" cy="461665"/>
            </a:xfrm>
            <a:prstGeom prst="rect">
              <a:avLst/>
            </a:prstGeom>
            <a:noFill/>
          </p:spPr>
          <p:txBody>
            <a:bodyPr wrap="none" rtlCol="0">
              <a:spAutoFit/>
            </a:bodyPr>
            <a:lstStyle/>
            <a:p>
              <a:r>
                <a:rPr lang="es-AR" sz="2400" b="1" dirty="0"/>
                <a:t>770 </a:t>
              </a:r>
            </a:p>
          </p:txBody>
        </p:sp>
        <p:sp>
          <p:nvSpPr>
            <p:cNvPr id="91" name="90 Rectángulo redondeado"/>
            <p:cNvSpPr/>
            <p:nvPr/>
          </p:nvSpPr>
          <p:spPr>
            <a:xfrm>
              <a:off x="4275584" y="1628800"/>
              <a:ext cx="2016224" cy="698376"/>
            </a:xfrm>
            <a:prstGeom prst="roundRect">
              <a:avLst/>
            </a:prstGeom>
            <a:solidFill>
              <a:srgbClr val="92D050"/>
            </a:solidFill>
            <a:scene3d>
              <a:camera prst="orthographicFront"/>
              <a:lightRig rig="threePt" dir="t"/>
            </a:scene3d>
            <a:sp3d>
              <a:bevelT w="228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tx1"/>
                  </a:solidFill>
                </a:rPr>
                <a:t>MTX + P</a:t>
              </a:r>
            </a:p>
          </p:txBody>
        </p:sp>
        <p:sp>
          <p:nvSpPr>
            <p:cNvPr id="92" name="91 Rectángulo redondeado"/>
            <p:cNvSpPr/>
            <p:nvPr/>
          </p:nvSpPr>
          <p:spPr>
            <a:xfrm>
              <a:off x="4275584" y="2420888"/>
              <a:ext cx="2952328" cy="720080"/>
            </a:xfrm>
            <a:prstGeom prst="roundRect">
              <a:avLst/>
            </a:prstGeom>
            <a:solidFill>
              <a:srgbClr val="FFC000"/>
            </a:solidFill>
            <a:scene3d>
              <a:camera prst="orthographicFront"/>
              <a:lightRig rig="threePt" dir="t"/>
            </a:scene3d>
            <a:sp3d>
              <a:bevelT w="228600"/>
            </a:sp3d>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es-AR" sz="2400" b="1" dirty="0">
                  <a:solidFill>
                    <a:schemeClr val="tx1"/>
                  </a:solidFill>
                </a:rPr>
                <a:t>DOC 60+Estra+Dex </a:t>
              </a:r>
            </a:p>
            <a:p>
              <a:pPr algn="ctr"/>
              <a:endParaRPr lang="es-AR" sz="2400" b="1" dirty="0">
                <a:solidFill>
                  <a:schemeClr val="tx1"/>
                </a:solidFill>
              </a:endParaRPr>
            </a:p>
          </p:txBody>
        </p:sp>
        <p:cxnSp>
          <p:nvCxnSpPr>
            <p:cNvPr id="110" name="109 Conector recto de flecha"/>
            <p:cNvCxnSpPr/>
            <p:nvPr/>
          </p:nvCxnSpPr>
          <p:spPr>
            <a:xfrm>
              <a:off x="2627784" y="2348880"/>
              <a:ext cx="360040"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110 Conector recto de flecha"/>
            <p:cNvCxnSpPr>
              <a:endCxn id="91" idx="1"/>
            </p:cNvCxnSpPr>
            <p:nvPr/>
          </p:nvCxnSpPr>
          <p:spPr>
            <a:xfrm flipV="1">
              <a:off x="3555504" y="1977988"/>
              <a:ext cx="720080" cy="370892"/>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112 Conector recto de flecha"/>
            <p:cNvCxnSpPr/>
            <p:nvPr/>
          </p:nvCxnSpPr>
          <p:spPr>
            <a:xfrm>
              <a:off x="3555504" y="2348880"/>
              <a:ext cx="720080" cy="432048"/>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25 Elipse"/>
            <p:cNvSpPr/>
            <p:nvPr/>
          </p:nvSpPr>
          <p:spPr>
            <a:xfrm>
              <a:off x="2987824" y="4797152"/>
              <a:ext cx="576064" cy="554360"/>
            </a:xfrm>
            <a:prstGeom prst="ellipse">
              <a:avLst/>
            </a:prstGeom>
            <a:solidFill>
              <a:schemeClr val="accent1">
                <a:lumMod val="40000"/>
                <a:lumOff val="60000"/>
              </a:schemeClr>
            </a:solidFill>
            <a:scene3d>
              <a:camera prst="orthographicFront"/>
              <a:lightRig rig="threePt" dir="t"/>
            </a:scene3d>
            <a:sp3d>
              <a:bevelT w="146050"/>
            </a:sp3d>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pPr algn="ctr"/>
              <a:r>
                <a:rPr lang="es-AR" sz="2800" b="1" dirty="0">
                  <a:solidFill>
                    <a:schemeClr val="tx1"/>
                  </a:solidFill>
                </a:rPr>
                <a:t>R</a:t>
              </a:r>
            </a:p>
          </p:txBody>
        </p:sp>
        <p:sp>
          <p:nvSpPr>
            <p:cNvPr id="27" name="26 Rectángulo redondeado"/>
            <p:cNvSpPr/>
            <p:nvPr/>
          </p:nvSpPr>
          <p:spPr>
            <a:xfrm>
              <a:off x="611560" y="4746848"/>
              <a:ext cx="2016224" cy="698376"/>
            </a:xfrm>
            <a:prstGeom prst="roundRect">
              <a:avLst/>
            </a:prstGeom>
            <a:solidFill>
              <a:schemeClr val="accent1">
                <a:lumMod val="20000"/>
                <a:lumOff val="80000"/>
              </a:schemeClr>
            </a:solidFill>
            <a:scene3d>
              <a:camera prst="orthographicFront"/>
              <a:lightRig rig="threePt" dir="t"/>
            </a:scene3d>
            <a:sp3d>
              <a:bevelT w="228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tx1"/>
                  </a:solidFill>
                </a:rPr>
                <a:t>TAX 327</a:t>
              </a:r>
            </a:p>
          </p:txBody>
        </p:sp>
        <p:sp>
          <p:nvSpPr>
            <p:cNvPr id="28" name="27 CuadroTexto"/>
            <p:cNvSpPr txBox="1"/>
            <p:nvPr/>
          </p:nvSpPr>
          <p:spPr>
            <a:xfrm>
              <a:off x="2843808" y="5373216"/>
              <a:ext cx="875561" cy="461665"/>
            </a:xfrm>
            <a:prstGeom prst="rect">
              <a:avLst/>
            </a:prstGeom>
            <a:noFill/>
          </p:spPr>
          <p:txBody>
            <a:bodyPr wrap="none" rtlCol="0">
              <a:spAutoFit/>
            </a:bodyPr>
            <a:lstStyle/>
            <a:p>
              <a:r>
                <a:rPr lang="es-AR" sz="2400" b="1" dirty="0"/>
                <a:t>1006 </a:t>
              </a:r>
            </a:p>
          </p:txBody>
        </p:sp>
        <p:sp>
          <p:nvSpPr>
            <p:cNvPr id="29" name="28 Rectángulo redondeado"/>
            <p:cNvSpPr/>
            <p:nvPr/>
          </p:nvSpPr>
          <p:spPr>
            <a:xfrm>
              <a:off x="4283968" y="4005064"/>
              <a:ext cx="2016224" cy="698376"/>
            </a:xfrm>
            <a:prstGeom prst="roundRect">
              <a:avLst/>
            </a:prstGeom>
            <a:solidFill>
              <a:srgbClr val="92D050"/>
            </a:solidFill>
            <a:scene3d>
              <a:camera prst="orthographicFront"/>
              <a:lightRig rig="threePt" dir="t"/>
            </a:scene3d>
            <a:sp3d>
              <a:bevelT w="228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tx1"/>
                  </a:solidFill>
                </a:rPr>
                <a:t>MTX + P</a:t>
              </a:r>
            </a:p>
          </p:txBody>
        </p:sp>
        <p:sp>
          <p:nvSpPr>
            <p:cNvPr id="30" name="29 Rectángulo redondeado"/>
            <p:cNvSpPr/>
            <p:nvPr/>
          </p:nvSpPr>
          <p:spPr>
            <a:xfrm>
              <a:off x="4283968" y="4797152"/>
              <a:ext cx="2232248" cy="648072"/>
            </a:xfrm>
            <a:prstGeom prst="roundRect">
              <a:avLst/>
            </a:prstGeom>
            <a:solidFill>
              <a:srgbClr val="FFC000"/>
            </a:solidFill>
            <a:scene3d>
              <a:camera prst="orthographicFront"/>
              <a:lightRig rig="threePt" dir="t"/>
            </a:scene3d>
            <a:sp3d>
              <a:bevelT w="228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tx1"/>
                  </a:solidFill>
                </a:rPr>
                <a:t>DOC 75 + P</a:t>
              </a:r>
            </a:p>
          </p:txBody>
        </p:sp>
        <p:sp>
          <p:nvSpPr>
            <p:cNvPr id="31" name="30 Rectángulo redondeado"/>
            <p:cNvSpPr/>
            <p:nvPr/>
          </p:nvSpPr>
          <p:spPr>
            <a:xfrm>
              <a:off x="4283968" y="5517232"/>
              <a:ext cx="2232248" cy="648072"/>
            </a:xfrm>
            <a:prstGeom prst="roundRect">
              <a:avLst/>
            </a:prstGeom>
            <a:solidFill>
              <a:srgbClr val="92D050"/>
            </a:solidFill>
            <a:scene3d>
              <a:camera prst="orthographicFront"/>
              <a:lightRig rig="threePt" dir="t"/>
            </a:scene3d>
            <a:sp3d>
              <a:bevelT w="228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400" b="1" dirty="0">
                  <a:solidFill>
                    <a:schemeClr val="tx1"/>
                  </a:solidFill>
                </a:rPr>
                <a:t>DOC 30 </a:t>
              </a:r>
              <a:r>
                <a:rPr lang="es-AR" sz="2400" b="1" dirty="0" err="1">
                  <a:solidFill>
                    <a:schemeClr val="tx1"/>
                  </a:solidFill>
                </a:rPr>
                <a:t>sem</a:t>
              </a:r>
              <a:r>
                <a:rPr lang="es-AR" sz="2400" b="1" dirty="0">
                  <a:solidFill>
                    <a:schemeClr val="tx1"/>
                  </a:solidFill>
                </a:rPr>
                <a:t> + P</a:t>
              </a:r>
            </a:p>
          </p:txBody>
        </p:sp>
        <p:cxnSp>
          <p:nvCxnSpPr>
            <p:cNvPr id="32" name="31 Conector recto de flecha"/>
            <p:cNvCxnSpPr/>
            <p:nvPr/>
          </p:nvCxnSpPr>
          <p:spPr>
            <a:xfrm>
              <a:off x="2627784" y="5085184"/>
              <a:ext cx="360040"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3563888" y="5085184"/>
              <a:ext cx="720080"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p:nvPr/>
          </p:nvCxnSpPr>
          <p:spPr>
            <a:xfrm flipV="1">
              <a:off x="3563888" y="4365104"/>
              <a:ext cx="720080" cy="72008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a:stCxn id="26" idx="6"/>
              <a:endCxn id="31" idx="1"/>
            </p:cNvCxnSpPr>
            <p:nvPr/>
          </p:nvCxnSpPr>
          <p:spPr>
            <a:xfrm>
              <a:off x="3563888" y="5074332"/>
              <a:ext cx="720080" cy="766936"/>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0971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normAutofit/>
          </a:bodyPr>
          <a:lstStyle/>
          <a:p>
            <a:pPr>
              <a:defRPr/>
            </a:pPr>
            <a:r>
              <a:rPr lang="en-US" sz="3600" dirty="0" err="1" smtClean="0"/>
              <a:t>Prolongando</a:t>
            </a:r>
            <a:r>
              <a:rPr lang="en-US" sz="3600" dirty="0" smtClean="0"/>
              <a:t> la </a:t>
            </a:r>
            <a:r>
              <a:rPr lang="en-US" sz="3600" dirty="0" err="1" smtClean="0"/>
              <a:t>sobrevida</a:t>
            </a:r>
            <a:r>
              <a:rPr lang="en-US" sz="3600" dirty="0" smtClean="0"/>
              <a:t> </a:t>
            </a:r>
            <a:r>
              <a:rPr lang="en-US" sz="3600" dirty="0" err="1" smtClean="0"/>
              <a:t>por</a:t>
            </a:r>
            <a:r>
              <a:rPr lang="en-US" sz="3600" dirty="0" smtClean="0"/>
              <a:t> </a:t>
            </a:r>
            <a:r>
              <a:rPr lang="en-US" sz="3600" dirty="0" err="1" smtClean="0"/>
              <a:t>primera</a:t>
            </a:r>
            <a:r>
              <a:rPr lang="en-US" sz="3600" dirty="0" smtClean="0"/>
              <a:t> </a:t>
            </a:r>
            <a:r>
              <a:rPr lang="en-US" sz="3600" dirty="0" err="1" smtClean="0"/>
              <a:t>vez</a:t>
            </a:r>
            <a:endParaRPr lang="en-US" sz="2800" dirty="0" smtClean="0"/>
          </a:p>
        </p:txBody>
      </p:sp>
      <p:sp>
        <p:nvSpPr>
          <p:cNvPr id="6" name="3 Marcador de contenido"/>
          <p:cNvSpPr>
            <a:spLocks noGrp="1"/>
          </p:cNvSpPr>
          <p:nvPr>
            <p:ph sz="half" idx="4294967295"/>
          </p:nvPr>
        </p:nvSpPr>
        <p:spPr>
          <a:xfrm>
            <a:off x="5105400" y="836613"/>
            <a:ext cx="4038600" cy="4525962"/>
          </a:xfrm>
        </p:spPr>
        <p:txBody>
          <a:bodyPr/>
          <a:lstStyle/>
          <a:p>
            <a:pPr algn="ctr">
              <a:buNone/>
            </a:pPr>
            <a:r>
              <a:rPr lang="es-ES" dirty="0" smtClean="0">
                <a:solidFill>
                  <a:srgbClr val="FFFF00"/>
                </a:solidFill>
              </a:rPr>
              <a:t>TAX</a:t>
            </a:r>
            <a:endParaRPr lang="es-ES" dirty="0" smtClean="0">
              <a:solidFill>
                <a:schemeClr val="bg1"/>
              </a:solidFill>
            </a:endParaRPr>
          </a:p>
          <a:p>
            <a:pPr algn="ctr">
              <a:buNone/>
            </a:pPr>
            <a:r>
              <a:rPr lang="es-ES" dirty="0" smtClean="0">
                <a:solidFill>
                  <a:schemeClr val="bg1"/>
                </a:solidFill>
              </a:rPr>
              <a:t>45% respuesta x PSA</a:t>
            </a:r>
          </a:p>
          <a:p>
            <a:pPr algn="ctr">
              <a:buNone/>
            </a:pPr>
            <a:r>
              <a:rPr lang="es-ES" dirty="0" smtClean="0">
                <a:solidFill>
                  <a:schemeClr val="bg1"/>
                </a:solidFill>
              </a:rPr>
              <a:t>35% reducción dolor</a:t>
            </a:r>
            <a:endParaRPr lang="es-ES" dirty="0">
              <a:solidFill>
                <a:schemeClr val="bg1"/>
              </a:solidFill>
            </a:endParaRPr>
          </a:p>
        </p:txBody>
      </p:sp>
      <p:sp>
        <p:nvSpPr>
          <p:cNvPr id="23555" name="Text Box 4"/>
          <p:cNvSpPr txBox="1">
            <a:spLocks noChangeArrowheads="1"/>
          </p:cNvSpPr>
          <p:nvPr/>
        </p:nvSpPr>
        <p:spPr bwMode="auto">
          <a:xfrm>
            <a:off x="0" y="6611938"/>
            <a:ext cx="4419600" cy="246062"/>
          </a:xfrm>
          <a:prstGeom prst="rect">
            <a:avLst/>
          </a:prstGeom>
          <a:noFill/>
          <a:ln w="9525">
            <a:noFill/>
            <a:miter lim="800000"/>
            <a:headEnd/>
            <a:tailEnd/>
          </a:ln>
        </p:spPr>
        <p:txBody>
          <a:bodyPr>
            <a:spAutoFit/>
          </a:bodyPr>
          <a:lstStyle/>
          <a:p>
            <a:pPr>
              <a:spcAft>
                <a:spcPts val="400"/>
              </a:spcAft>
            </a:pPr>
            <a:r>
              <a:rPr lang="en-US" sz="1000">
                <a:solidFill>
                  <a:prstClr val="white"/>
                </a:solidFill>
                <a:latin typeface="Arial" pitchFamily="34" charset="0"/>
              </a:rPr>
              <a:t>Petrylak et al, 2004; Tannock et al,</a:t>
            </a:r>
            <a:r>
              <a:rPr lang="sv-SE" sz="1000">
                <a:solidFill>
                  <a:prstClr val="white"/>
                </a:solidFill>
                <a:latin typeface="Arial" pitchFamily="34" charset="0"/>
              </a:rPr>
              <a:t> 2004.</a:t>
            </a:r>
            <a:endParaRPr lang="en-US" sz="1000">
              <a:solidFill>
                <a:prstClr val="white"/>
              </a:solidFill>
              <a:latin typeface="Arial" pitchFamily="34" charset="0"/>
            </a:endParaRPr>
          </a:p>
        </p:txBody>
      </p:sp>
      <p:pic>
        <p:nvPicPr>
          <p:cNvPr id="23556" name="Picture 2"/>
          <p:cNvPicPr>
            <a:picLocks noChangeAspect="1" noChangeArrowheads="1"/>
          </p:cNvPicPr>
          <p:nvPr/>
        </p:nvPicPr>
        <p:blipFill>
          <a:blip r:embed="rId3" cstate="print"/>
          <a:srcRect/>
          <a:stretch>
            <a:fillRect/>
          </a:stretch>
        </p:blipFill>
        <p:spPr bwMode="auto">
          <a:xfrm>
            <a:off x="0" y="6883424"/>
            <a:ext cx="9172575" cy="3962400"/>
          </a:xfrm>
          <a:prstGeom prst="rect">
            <a:avLst/>
          </a:prstGeom>
          <a:noFill/>
          <a:ln w="9525">
            <a:noFill/>
            <a:miter lim="800000"/>
            <a:headEnd/>
            <a:tailEnd/>
          </a:ln>
        </p:spPr>
      </p:pic>
      <p:pic>
        <p:nvPicPr>
          <p:cNvPr id="398338" name="Picture 2"/>
          <p:cNvPicPr>
            <a:picLocks noChangeAspect="1" noChangeArrowheads="1"/>
          </p:cNvPicPr>
          <p:nvPr/>
        </p:nvPicPr>
        <p:blipFill>
          <a:blip r:embed="rId4" cstate="print"/>
          <a:srcRect l="5236" t="3345" r="5819" b="14700"/>
          <a:stretch>
            <a:fillRect/>
          </a:stretch>
        </p:blipFill>
        <p:spPr bwMode="auto">
          <a:xfrm>
            <a:off x="4572000" y="2060848"/>
            <a:ext cx="4518869" cy="3168352"/>
          </a:xfrm>
          <a:prstGeom prst="rect">
            <a:avLst/>
          </a:prstGeom>
          <a:noFill/>
          <a:ln w="9525">
            <a:noFill/>
            <a:miter lim="800000"/>
            <a:headEnd/>
            <a:tailEnd/>
          </a:ln>
        </p:spPr>
      </p:pic>
      <p:sp>
        <p:nvSpPr>
          <p:cNvPr id="7" name="4 Marcador de contenido"/>
          <p:cNvSpPr txBox="1">
            <a:spLocks/>
          </p:cNvSpPr>
          <p:nvPr/>
        </p:nvSpPr>
        <p:spPr>
          <a:xfrm>
            <a:off x="-4038600" y="1916832"/>
            <a:ext cx="4038600" cy="4525963"/>
          </a:xfrm>
          <a:prstGeom prst="rect">
            <a:avLst/>
          </a:prstGeom>
        </p:spPr>
        <p:txBody>
          <a:bodyPr/>
          <a:lstStyle/>
          <a:p>
            <a:pPr marL="342900" indent="-342900" algn="ctr">
              <a:spcBef>
                <a:spcPct val="20000"/>
              </a:spcBef>
              <a:buFont typeface="Arial" pitchFamily="34" charset="0"/>
              <a:buNone/>
              <a:defRPr/>
            </a:pPr>
            <a:r>
              <a:rPr lang="es-ES" sz="3200" dirty="0">
                <a:solidFill>
                  <a:srgbClr val="FFFF00"/>
                </a:solidFill>
              </a:rPr>
              <a:t>  SWOG 9916</a:t>
            </a:r>
          </a:p>
          <a:p>
            <a:pPr marL="342900" indent="-342900" algn="ctr">
              <a:spcBef>
                <a:spcPct val="20000"/>
              </a:spcBef>
              <a:buFont typeface="Arial" pitchFamily="34" charset="0"/>
              <a:buNone/>
              <a:defRPr/>
            </a:pPr>
            <a:r>
              <a:rPr lang="es-ES" sz="3200" dirty="0">
                <a:solidFill>
                  <a:prstClr val="white"/>
                </a:solidFill>
              </a:rPr>
              <a:t>N:770</a:t>
            </a:r>
          </a:p>
          <a:p>
            <a:pPr marL="342900" indent="-342900" algn="ctr">
              <a:spcBef>
                <a:spcPct val="20000"/>
              </a:spcBef>
              <a:buFont typeface="Arial" pitchFamily="34" charset="0"/>
              <a:buNone/>
              <a:defRPr/>
            </a:pPr>
            <a:r>
              <a:rPr lang="es-ES" sz="3200" dirty="0" err="1">
                <a:solidFill>
                  <a:prstClr val="white"/>
                </a:solidFill>
              </a:rPr>
              <a:t>Docetax+Etramustine</a:t>
            </a:r>
            <a:endParaRPr lang="es-ES" sz="3200" dirty="0">
              <a:solidFill>
                <a:prstClr val="white"/>
              </a:solidFill>
            </a:endParaRPr>
          </a:p>
          <a:p>
            <a:pPr marL="342900" indent="-342900" algn="ctr">
              <a:spcBef>
                <a:spcPct val="20000"/>
              </a:spcBef>
              <a:buFont typeface="Arial" pitchFamily="34" charset="0"/>
              <a:buNone/>
              <a:defRPr/>
            </a:pPr>
            <a:r>
              <a:rPr lang="es-ES" sz="3200" dirty="0">
                <a:solidFill>
                  <a:prstClr val="white"/>
                </a:solidFill>
              </a:rPr>
              <a:t>SVG:17,5 m vs 15,6m</a:t>
            </a:r>
          </a:p>
          <a:p>
            <a:pPr marL="342900" indent="-342900" algn="ctr">
              <a:spcBef>
                <a:spcPct val="20000"/>
              </a:spcBef>
              <a:buFont typeface="Arial" pitchFamily="34" charset="0"/>
              <a:buNone/>
              <a:defRPr/>
            </a:pPr>
            <a:r>
              <a:rPr lang="es-ES" sz="3200" dirty="0">
                <a:solidFill>
                  <a:prstClr val="white"/>
                </a:solidFill>
              </a:rPr>
              <a:t>50% respuesta x PSA</a:t>
            </a:r>
          </a:p>
          <a:p>
            <a:pPr marL="342900" indent="-342900" algn="ctr">
              <a:spcBef>
                <a:spcPct val="20000"/>
              </a:spcBef>
              <a:buFont typeface="Arial" pitchFamily="34" charset="0"/>
              <a:buNone/>
              <a:defRPr/>
            </a:pPr>
            <a:r>
              <a:rPr lang="es-ES" sz="3200" dirty="0">
                <a:solidFill>
                  <a:prstClr val="white"/>
                </a:solidFill>
              </a:rPr>
              <a:t>  17% respuesta objetiva</a:t>
            </a:r>
          </a:p>
          <a:p>
            <a:pPr marL="342900" indent="-342900" algn="ctr">
              <a:spcBef>
                <a:spcPct val="20000"/>
              </a:spcBef>
              <a:buFont typeface="Arial" pitchFamily="34" charset="0"/>
              <a:buNone/>
              <a:defRPr/>
            </a:pPr>
            <a:endParaRPr lang="es-ES" sz="3200" dirty="0">
              <a:solidFill>
                <a:prstClr val="white"/>
              </a:solidFill>
            </a:endParaRPr>
          </a:p>
        </p:txBody>
      </p:sp>
      <p:sp>
        <p:nvSpPr>
          <p:cNvPr id="8" name="7 Rectángulo"/>
          <p:cNvSpPr/>
          <p:nvPr/>
        </p:nvSpPr>
        <p:spPr>
          <a:xfrm>
            <a:off x="6300192" y="1599183"/>
            <a:ext cx="1204048" cy="461665"/>
          </a:xfrm>
          <a:prstGeom prst="rect">
            <a:avLst/>
          </a:prstGeom>
        </p:spPr>
        <p:txBody>
          <a:bodyPr wrap="none">
            <a:spAutoFit/>
          </a:bodyPr>
          <a:lstStyle/>
          <a:p>
            <a:r>
              <a:rPr lang="es-ES" sz="2400" b="1" dirty="0"/>
              <a:t>TAX 327</a:t>
            </a:r>
            <a:endParaRPr lang="es-AR" sz="2400" b="1" dirty="0"/>
          </a:p>
        </p:txBody>
      </p:sp>
      <p:sp>
        <p:nvSpPr>
          <p:cNvPr id="9" name="8 Rectángulo"/>
          <p:cNvSpPr/>
          <p:nvPr/>
        </p:nvSpPr>
        <p:spPr>
          <a:xfrm>
            <a:off x="1403648" y="1599183"/>
            <a:ext cx="1698285" cy="461665"/>
          </a:xfrm>
          <a:prstGeom prst="rect">
            <a:avLst/>
          </a:prstGeom>
        </p:spPr>
        <p:txBody>
          <a:bodyPr wrap="none">
            <a:spAutoFit/>
          </a:bodyPr>
          <a:lstStyle/>
          <a:p>
            <a:r>
              <a:rPr lang="es-ES" sz="2400" b="1" dirty="0"/>
              <a:t>SWOG 9916</a:t>
            </a:r>
            <a:endParaRPr lang="es-AR" sz="2400" b="1" dirty="0"/>
          </a:p>
        </p:txBody>
      </p:sp>
      <p:sp>
        <p:nvSpPr>
          <p:cNvPr id="10" name="9 CuadroTexto"/>
          <p:cNvSpPr txBox="1"/>
          <p:nvPr/>
        </p:nvSpPr>
        <p:spPr>
          <a:xfrm>
            <a:off x="6138542" y="3429000"/>
            <a:ext cx="830677" cy="369332"/>
          </a:xfrm>
          <a:prstGeom prst="rect">
            <a:avLst/>
          </a:prstGeom>
          <a:noFill/>
        </p:spPr>
        <p:txBody>
          <a:bodyPr wrap="none" rtlCol="0">
            <a:spAutoFit/>
          </a:bodyPr>
          <a:lstStyle/>
          <a:p>
            <a:r>
              <a:rPr lang="es-AR" b="1" dirty="0">
                <a:solidFill>
                  <a:srgbClr val="D07C00"/>
                </a:solidFill>
              </a:rPr>
              <a:t>19,2 m</a:t>
            </a:r>
          </a:p>
        </p:txBody>
      </p:sp>
      <p:sp>
        <p:nvSpPr>
          <p:cNvPr id="12" name="11 CuadroTexto"/>
          <p:cNvSpPr txBox="1"/>
          <p:nvPr/>
        </p:nvSpPr>
        <p:spPr>
          <a:xfrm>
            <a:off x="5202438" y="3501008"/>
            <a:ext cx="830677" cy="369332"/>
          </a:xfrm>
          <a:prstGeom prst="rect">
            <a:avLst/>
          </a:prstGeom>
          <a:noFill/>
        </p:spPr>
        <p:txBody>
          <a:bodyPr wrap="none" rtlCol="0">
            <a:spAutoFit/>
          </a:bodyPr>
          <a:lstStyle/>
          <a:p>
            <a:r>
              <a:rPr lang="es-AR" b="1" dirty="0">
                <a:solidFill>
                  <a:srgbClr val="4B4B4B"/>
                </a:solidFill>
              </a:rPr>
              <a:t>16,3 m</a:t>
            </a:r>
          </a:p>
        </p:txBody>
      </p:sp>
      <p:sp>
        <p:nvSpPr>
          <p:cNvPr id="13" name="12 CuadroTexto"/>
          <p:cNvSpPr txBox="1"/>
          <p:nvPr/>
        </p:nvSpPr>
        <p:spPr>
          <a:xfrm>
            <a:off x="6676145" y="3861048"/>
            <a:ext cx="758541" cy="369332"/>
          </a:xfrm>
          <a:prstGeom prst="rect">
            <a:avLst/>
          </a:prstGeom>
          <a:noFill/>
        </p:spPr>
        <p:txBody>
          <a:bodyPr wrap="none" rtlCol="0">
            <a:spAutoFit/>
          </a:bodyPr>
          <a:lstStyle/>
          <a:p>
            <a:r>
              <a:rPr lang="es-AR" b="1" dirty="0">
                <a:solidFill>
                  <a:srgbClr val="D07C00"/>
                </a:solidFill>
              </a:rPr>
              <a:t>18,6%</a:t>
            </a:r>
          </a:p>
        </p:txBody>
      </p:sp>
      <p:sp>
        <p:nvSpPr>
          <p:cNvPr id="14" name="13 CuadroTexto"/>
          <p:cNvSpPr txBox="1"/>
          <p:nvPr/>
        </p:nvSpPr>
        <p:spPr>
          <a:xfrm>
            <a:off x="6282558" y="4221088"/>
            <a:ext cx="758541" cy="369332"/>
          </a:xfrm>
          <a:prstGeom prst="rect">
            <a:avLst/>
          </a:prstGeom>
          <a:noFill/>
        </p:spPr>
        <p:txBody>
          <a:bodyPr wrap="none" rtlCol="0">
            <a:spAutoFit/>
          </a:bodyPr>
          <a:lstStyle/>
          <a:p>
            <a:r>
              <a:rPr lang="es-AR" b="1" dirty="0">
                <a:solidFill>
                  <a:srgbClr val="4B4B4B"/>
                </a:solidFill>
              </a:rPr>
              <a:t>13,5%</a:t>
            </a:r>
          </a:p>
        </p:txBody>
      </p:sp>
      <p:pic>
        <p:nvPicPr>
          <p:cNvPr id="398340" name="Picture 4"/>
          <p:cNvPicPr>
            <a:picLocks noChangeAspect="1" noChangeArrowheads="1"/>
          </p:cNvPicPr>
          <p:nvPr/>
        </p:nvPicPr>
        <p:blipFill>
          <a:blip r:embed="rId5" cstate="print"/>
          <a:srcRect/>
          <a:stretch>
            <a:fillRect/>
          </a:stretch>
        </p:blipFill>
        <p:spPr bwMode="auto">
          <a:xfrm>
            <a:off x="109728" y="2060848"/>
            <a:ext cx="4407157" cy="3138654"/>
          </a:xfrm>
          <a:prstGeom prst="rect">
            <a:avLst/>
          </a:prstGeom>
          <a:noFill/>
          <a:ln w="9525">
            <a:noFill/>
            <a:miter lim="800000"/>
            <a:headEnd/>
            <a:tailEnd/>
          </a:ln>
        </p:spPr>
      </p:pic>
      <p:sp>
        <p:nvSpPr>
          <p:cNvPr id="16" name="15 Rectángulo"/>
          <p:cNvSpPr/>
          <p:nvPr/>
        </p:nvSpPr>
        <p:spPr>
          <a:xfrm>
            <a:off x="1979712" y="3068960"/>
            <a:ext cx="86409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b="1" dirty="0">
                <a:solidFill>
                  <a:srgbClr val="D07C00"/>
                </a:solidFill>
              </a:rPr>
              <a:t>17,5 m</a:t>
            </a:r>
          </a:p>
        </p:txBody>
      </p:sp>
      <p:sp>
        <p:nvSpPr>
          <p:cNvPr id="17" name="16 Rectángulo"/>
          <p:cNvSpPr/>
          <p:nvPr/>
        </p:nvSpPr>
        <p:spPr>
          <a:xfrm>
            <a:off x="827584" y="3140968"/>
            <a:ext cx="9361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b="1" dirty="0">
                <a:solidFill>
                  <a:srgbClr val="4B4B4B"/>
                </a:solidFill>
              </a:rPr>
              <a:t>15,6 m</a:t>
            </a:r>
          </a:p>
        </p:txBody>
      </p:sp>
      <p:pic>
        <p:nvPicPr>
          <p:cNvPr id="19" name="Picture 2"/>
          <p:cNvPicPr>
            <a:picLocks noChangeAspect="1"/>
          </p:cNvPicPr>
          <p:nvPr/>
        </p:nvPicPr>
        <p:blipFill rotWithShape="1">
          <a:blip r:embed="rId6" cstate="print"/>
          <a:srcRect l="12657" t="3447" r="12685"/>
          <a:stretch/>
        </p:blipFill>
        <p:spPr>
          <a:xfrm>
            <a:off x="9418972" y="2798685"/>
            <a:ext cx="7034348" cy="6823003"/>
          </a:xfrm>
          <a:prstGeom prst="rect">
            <a:avLst/>
          </a:prstGeom>
        </p:spPr>
      </p:pic>
      <p:pic>
        <p:nvPicPr>
          <p:cNvPr id="20" name="Picture 19"/>
          <p:cNvPicPr>
            <a:picLocks noChangeAspect="1"/>
          </p:cNvPicPr>
          <p:nvPr/>
        </p:nvPicPr>
        <p:blipFill rotWithShape="1">
          <a:blip r:embed="rId7" cstate="print"/>
          <a:srcRect l="34818" t="44747" r="31818" b="17758"/>
          <a:stretch/>
        </p:blipFill>
        <p:spPr>
          <a:xfrm>
            <a:off x="-6624086" y="4405754"/>
            <a:ext cx="6377689" cy="4031674"/>
          </a:xfrm>
          <a:prstGeom prst="rect">
            <a:avLst/>
          </a:prstGeom>
        </p:spPr>
      </p:pic>
    </p:spTree>
    <p:extLst>
      <p:ext uri="{BB962C8B-B14F-4D97-AF65-F5344CB8AC3E}">
        <p14:creationId xmlns:p14="http://schemas.microsoft.com/office/powerpoint/2010/main" val="3137209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0" y="0"/>
            <a:ext cx="9144000" cy="1125538"/>
          </a:xfrm>
          <a:solidFill>
            <a:schemeClr val="accent2"/>
          </a:solidFill>
        </p:spPr>
        <p:txBody>
          <a:bodyPr lIns="91237" tIns="45619" rIns="91237" bIns="45619" rtlCol="0">
            <a:noAutofit/>
          </a:bodyPr>
          <a:lstStyle/>
          <a:p>
            <a:pPr eaLnBrk="1" fontAlgn="auto" hangingPunct="1">
              <a:spcAft>
                <a:spcPts val="0"/>
              </a:spcAft>
              <a:defRPr/>
            </a:pPr>
            <a:r>
              <a:rPr lang="en-US" dirty="0" err="1" smtClean="0">
                <a:solidFill>
                  <a:schemeClr val="bg1"/>
                </a:solidFill>
                <a:effectLst>
                  <a:outerShdw blurRad="38100" dist="38100" dir="2700000" algn="tl">
                    <a:srgbClr val="000000">
                      <a:alpha val="43137"/>
                    </a:srgbClr>
                  </a:outerShdw>
                </a:effectLst>
                <a:latin typeface="+mj-lt"/>
                <a:ea typeface="ヒラギノ角ゴ Pro W3"/>
                <a:cs typeface="ヒラギノ角ゴ Pro W3"/>
              </a:rPr>
              <a:t>Estudios</a:t>
            </a:r>
            <a:r>
              <a:rPr lang="en-US" dirty="0" smtClean="0">
                <a:solidFill>
                  <a:schemeClr val="bg1"/>
                </a:solidFill>
                <a:effectLst>
                  <a:outerShdw blurRad="38100" dist="38100" dir="2700000" algn="tl">
                    <a:srgbClr val="000000">
                      <a:alpha val="43137"/>
                    </a:srgbClr>
                  </a:outerShdw>
                </a:effectLst>
                <a:latin typeface="+mj-lt"/>
                <a:ea typeface="ヒラギノ角ゴ Pro W3"/>
                <a:cs typeface="ヒラギノ角ゴ Pro W3"/>
              </a:rPr>
              <a:t> en CPRC</a:t>
            </a:r>
          </a:p>
        </p:txBody>
      </p:sp>
      <p:graphicFrame>
        <p:nvGraphicFramePr>
          <p:cNvPr id="54317" name="Group 45"/>
          <p:cNvGraphicFramePr>
            <a:graphicFrameLocks noGrp="1"/>
          </p:cNvGraphicFramePr>
          <p:nvPr>
            <p:ph idx="4294967295"/>
          </p:nvPr>
        </p:nvGraphicFramePr>
        <p:xfrm>
          <a:off x="0" y="1200150"/>
          <a:ext cx="9036496" cy="5685289"/>
        </p:xfrm>
        <a:graphic>
          <a:graphicData uri="http://schemas.openxmlformats.org/drawingml/2006/table">
            <a:tbl>
              <a:tblPr/>
              <a:tblGrid>
                <a:gridCol w="2585689"/>
                <a:gridCol w="1901537"/>
                <a:gridCol w="2054131"/>
                <a:gridCol w="1292843"/>
                <a:gridCol w="1202296"/>
              </a:tblGrid>
              <a:tr h="502562">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bg1"/>
                          </a:solidFill>
                          <a:effectLst/>
                          <a:latin typeface="+mn-lt"/>
                          <a:ea typeface="ヒラギノ角ゴ Pro W3"/>
                          <a:cs typeface="ヒラギノ角ゴ Pro W3"/>
                        </a:rPr>
                        <a:t>Trial/</a:t>
                      </a:r>
                      <a:br>
                        <a:rPr kumimoji="0" lang="en-US" sz="1400" b="1" i="0" u="none" strike="noStrike" cap="none" normalizeH="0" baseline="0" dirty="0" smtClean="0">
                          <a:ln>
                            <a:noFill/>
                          </a:ln>
                          <a:solidFill>
                            <a:schemeClr val="bg1"/>
                          </a:solidFill>
                          <a:effectLst/>
                          <a:latin typeface="+mn-lt"/>
                          <a:ea typeface="ヒラギノ角ゴ Pro W3"/>
                          <a:cs typeface="ヒラギノ角ゴ Pro W3"/>
                        </a:rPr>
                      </a:br>
                      <a:r>
                        <a:rPr kumimoji="0" lang="en-US" sz="1400" b="1" i="0" u="none" strike="noStrike" cap="none" normalizeH="0" baseline="0" dirty="0" smtClean="0">
                          <a:ln>
                            <a:noFill/>
                          </a:ln>
                          <a:solidFill>
                            <a:schemeClr val="bg1"/>
                          </a:solidFill>
                          <a:effectLst/>
                          <a:latin typeface="+mn-lt"/>
                          <a:ea typeface="ヒラギノ角ゴ Pro W3"/>
                          <a:cs typeface="ヒラギノ角ゴ Pro W3"/>
                        </a:rPr>
                        <a:t>Agent Approved</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bg1"/>
                          </a:solidFill>
                          <a:effectLst/>
                          <a:latin typeface="+mn-lt"/>
                          <a:ea typeface="ヒラギノ角ゴ Pro W3"/>
                          <a:cs typeface="ヒラギノ角ゴ Pro W3"/>
                        </a:rPr>
                        <a:t>Disease state</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bg1"/>
                          </a:solidFill>
                          <a:effectLst/>
                          <a:latin typeface="+mn-lt"/>
                          <a:ea typeface="ヒラギノ角ゴ Pro W3"/>
                          <a:cs typeface="ヒラギノ角ゴ Pro W3"/>
                        </a:rPr>
                        <a:t>Comparator</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bg1"/>
                          </a:solidFill>
                          <a:effectLst/>
                          <a:latin typeface="+mn-lt"/>
                          <a:ea typeface="ヒラギノ角ゴ Pro W3"/>
                          <a:cs typeface="ヒラギノ角ゴ Pro W3"/>
                        </a:rPr>
                        <a:t>Hazard Ratio</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1" u="none" strike="noStrike" cap="none" normalizeH="0" baseline="0" dirty="0" smtClean="0">
                          <a:ln>
                            <a:noFill/>
                          </a:ln>
                          <a:solidFill>
                            <a:schemeClr val="bg1"/>
                          </a:solidFill>
                          <a:effectLst/>
                          <a:latin typeface="+mn-lt"/>
                          <a:ea typeface="ヒラギノ角ゴ Pro W3"/>
                          <a:cs typeface="ヒラギノ角ゴ Pro W3"/>
                        </a:rPr>
                        <a:t>P</a:t>
                      </a:r>
                      <a:r>
                        <a:rPr kumimoji="0" lang="en-US" sz="1400" b="1" i="0" u="none" strike="noStrike" cap="none" normalizeH="0" baseline="0" dirty="0" smtClean="0">
                          <a:ln>
                            <a:noFill/>
                          </a:ln>
                          <a:solidFill>
                            <a:schemeClr val="bg1"/>
                          </a:solidFill>
                          <a:effectLst/>
                          <a:latin typeface="+mn-lt"/>
                          <a:ea typeface="ヒラギノ角ゴ Pro W3"/>
                          <a:cs typeface="ヒラギノ角ゴ Pro W3"/>
                        </a:rPr>
                        <a:t> value</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11399">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IMPACT</a:t>
                      </a: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a:t>
                      </a:r>
                      <a:r>
                        <a:rPr kumimoji="0" lang="en-US" sz="1400" b="1" i="0" u="none" strike="noStrike" cap="none" normalizeH="0" baseline="0" dirty="0" err="1" smtClean="0">
                          <a:ln>
                            <a:noFill/>
                          </a:ln>
                          <a:solidFill>
                            <a:schemeClr val="tx1"/>
                          </a:solidFill>
                          <a:effectLst/>
                          <a:latin typeface="+mn-lt"/>
                          <a:ea typeface="ヒラギノ角ゴ Pro W3"/>
                          <a:cs typeface="ヒラギノ角ゴ Pro W3"/>
                        </a:rPr>
                        <a:t>Provenge</a:t>
                      </a: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 vaccine) </a:t>
                      </a:r>
                      <a:br>
                        <a:rPr kumimoji="0" lang="en-US" sz="1400" b="1" i="0" u="none" strike="noStrike" cap="none" normalizeH="0" baseline="0" dirty="0" smtClean="0">
                          <a:ln>
                            <a:noFill/>
                          </a:ln>
                          <a:solidFill>
                            <a:schemeClr val="tx1"/>
                          </a:solidFill>
                          <a:effectLst/>
                          <a:latin typeface="+mn-lt"/>
                          <a:ea typeface="ヒラギノ角ゴ Pro W3"/>
                          <a:cs typeface="ヒラギノ角ゴ Pro W3"/>
                        </a:rPr>
                      </a:b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2010</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Chemo-</a:t>
                      </a:r>
                      <a:r>
                        <a:rPr kumimoji="0" lang="en-US" sz="1400" b="1" i="0" u="none" strike="noStrike" cap="none" normalizeH="0" baseline="0" dirty="0" err="1" smtClean="0">
                          <a:ln>
                            <a:noFill/>
                          </a:ln>
                          <a:solidFill>
                            <a:schemeClr val="tx1"/>
                          </a:solidFill>
                          <a:effectLst/>
                          <a:latin typeface="+mn-lt"/>
                          <a:ea typeface="ヒラギノ角ゴ Pro W3"/>
                          <a:cs typeface="ヒラギノ角ゴ Pro W3"/>
                        </a:rPr>
                        <a:t>näive</a:t>
                      </a: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 CRPC</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Placebo</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0.775</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0.032</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588416">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COU-AA-302</a:t>
                      </a: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a:t>
                      </a:r>
                      <a:r>
                        <a:rPr kumimoji="0" lang="en-US" sz="1400" b="1" i="0" u="none" strike="noStrike" cap="none" normalizeH="0" baseline="0" dirty="0" err="1" smtClean="0">
                          <a:ln>
                            <a:noFill/>
                          </a:ln>
                          <a:solidFill>
                            <a:schemeClr val="tx1"/>
                          </a:solidFill>
                          <a:effectLst/>
                          <a:latin typeface="+mn-lt"/>
                          <a:ea typeface="ヒラギノ角ゴ Pro W3"/>
                          <a:cs typeface="ヒラギノ角ゴ Pro W3"/>
                        </a:rPr>
                        <a:t>Abiraterone</a:t>
                      </a: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 acetate) 2012</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Chemo-naïve CRPC</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defRPr/>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Placebo</a:t>
                      </a:r>
                      <a:br>
                        <a:rPr kumimoji="0" lang="en-US" sz="1400" b="1" i="0" u="none" strike="noStrike" cap="none" normalizeH="0" baseline="0" dirty="0" smtClean="0">
                          <a:ln>
                            <a:noFill/>
                          </a:ln>
                          <a:solidFill>
                            <a:schemeClr val="tx1"/>
                          </a:solidFill>
                          <a:effectLst/>
                          <a:latin typeface="+mn-lt"/>
                          <a:ea typeface="ヒラギノ角ゴ Pro W3"/>
                          <a:cs typeface="ヒラギノ角ゴ Pro W3"/>
                        </a:rPr>
                      </a:b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Prednisone</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0.79</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0.0151</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588416">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PREVAIL</a:t>
                      </a: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a:t>
                      </a:r>
                      <a:r>
                        <a:rPr kumimoji="0" lang="en-US" sz="1400" b="1" i="0" u="none" strike="noStrike" cap="none" normalizeH="0" baseline="0" dirty="0" err="1" smtClean="0">
                          <a:ln>
                            <a:noFill/>
                          </a:ln>
                          <a:solidFill>
                            <a:schemeClr val="tx1"/>
                          </a:solidFill>
                          <a:effectLst/>
                          <a:latin typeface="+mn-lt"/>
                          <a:ea typeface="ヒラギノ角ゴ Pro W3"/>
                          <a:cs typeface="ヒラギノ角ゴ Pro W3"/>
                        </a:rPr>
                        <a:t>Enzalutamide</a:t>
                      </a: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 2013</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defRPr/>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Chemo-naïve CRPC</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defRPr/>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Placebo</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0.70</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&lt;0.0001</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r>
              <a:tr h="711399">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accent5">
                              <a:lumMod val="50000"/>
                            </a:schemeClr>
                          </a:solidFill>
                          <a:effectLst/>
                          <a:latin typeface="+mn-lt"/>
                          <a:ea typeface="ヒラギノ角ゴ Pro W3"/>
                          <a:cs typeface="ヒラギノ角ゴ Pro W3"/>
                        </a:rPr>
                        <a:t>TAX327</a:t>
                      </a: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accent5">
                              <a:lumMod val="50000"/>
                            </a:schemeClr>
                          </a:solidFill>
                          <a:effectLst/>
                          <a:latin typeface="+mn-lt"/>
                          <a:ea typeface="ヒラギノ角ゴ Pro W3"/>
                          <a:cs typeface="ヒラギノ角ゴ Pro W3"/>
                        </a:rPr>
                        <a:t>(Docetaxel) </a:t>
                      </a:r>
                      <a:br>
                        <a:rPr kumimoji="0" lang="en-US" sz="1400" b="1" i="0" u="none" strike="noStrike" cap="none" normalizeH="0" baseline="0" dirty="0" smtClean="0">
                          <a:ln>
                            <a:noFill/>
                          </a:ln>
                          <a:solidFill>
                            <a:schemeClr val="accent5">
                              <a:lumMod val="50000"/>
                            </a:schemeClr>
                          </a:solidFill>
                          <a:effectLst/>
                          <a:latin typeface="+mn-lt"/>
                          <a:ea typeface="ヒラギノ角ゴ Pro W3"/>
                          <a:cs typeface="ヒラギノ角ゴ Pro W3"/>
                        </a:rPr>
                      </a:br>
                      <a:r>
                        <a:rPr kumimoji="0" lang="en-US" sz="1400" b="1" i="0" u="none" strike="noStrike" cap="none" normalizeH="0" baseline="0" dirty="0" smtClean="0">
                          <a:ln>
                            <a:noFill/>
                          </a:ln>
                          <a:solidFill>
                            <a:schemeClr val="accent5">
                              <a:lumMod val="50000"/>
                            </a:schemeClr>
                          </a:solidFill>
                          <a:effectLst/>
                          <a:latin typeface="+mn-lt"/>
                          <a:ea typeface="ヒラギノ角ゴ Pro W3"/>
                          <a:cs typeface="ヒラギノ角ゴ Pro W3"/>
                        </a:rPr>
                        <a:t>2004</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alpha val="50195"/>
                      </a:srgbClr>
                    </a:solidFill>
                  </a:tcPr>
                </a:tc>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accent5">
                              <a:lumMod val="50000"/>
                            </a:schemeClr>
                          </a:solidFill>
                          <a:effectLst/>
                          <a:latin typeface="+mn-lt"/>
                          <a:ea typeface="ヒラギノ角ゴ Pro W3"/>
                          <a:cs typeface="ヒラギノ角ゴ Pro W3"/>
                        </a:rPr>
                        <a:t>Chemo-</a:t>
                      </a:r>
                      <a:r>
                        <a:rPr kumimoji="0" lang="en-US" sz="1400" b="1" i="0" u="none" strike="noStrike" cap="none" normalizeH="0" baseline="0" dirty="0" err="1" smtClean="0">
                          <a:ln>
                            <a:noFill/>
                          </a:ln>
                          <a:solidFill>
                            <a:schemeClr val="accent5">
                              <a:lumMod val="50000"/>
                            </a:schemeClr>
                          </a:solidFill>
                          <a:effectLst/>
                          <a:latin typeface="+mn-lt"/>
                          <a:ea typeface="ヒラギノ角ゴ Pro W3"/>
                          <a:cs typeface="ヒラギノ角ゴ Pro W3"/>
                        </a:rPr>
                        <a:t>näive</a:t>
                      </a:r>
                      <a:r>
                        <a:rPr kumimoji="0" lang="en-US" sz="1400" b="1" i="0" u="none" strike="noStrike" cap="none" normalizeH="0" baseline="0" dirty="0" smtClean="0">
                          <a:ln>
                            <a:noFill/>
                          </a:ln>
                          <a:solidFill>
                            <a:schemeClr val="accent5">
                              <a:lumMod val="50000"/>
                            </a:schemeClr>
                          </a:solidFill>
                          <a:effectLst/>
                          <a:latin typeface="+mn-lt"/>
                          <a:ea typeface="ヒラギノ角ゴ Pro W3"/>
                          <a:cs typeface="ヒラギノ角ゴ Pro W3"/>
                        </a:rPr>
                        <a:t> CRPC </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alpha val="50195"/>
                      </a:srgb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err="1" smtClean="0">
                          <a:ln>
                            <a:noFill/>
                          </a:ln>
                          <a:solidFill>
                            <a:schemeClr val="accent5">
                              <a:lumMod val="50000"/>
                            </a:schemeClr>
                          </a:solidFill>
                          <a:effectLst/>
                          <a:latin typeface="+mn-lt"/>
                          <a:ea typeface="ヒラギノ角ゴ Pro W3"/>
                          <a:cs typeface="ヒラギノ角ゴ Pro W3"/>
                        </a:rPr>
                        <a:t>Mitoxantrone</a:t>
                      </a:r>
                      <a:endParaRPr kumimoji="0" lang="en-US" sz="1400" b="1" i="0" u="none" strike="noStrike" cap="none" normalizeH="0" baseline="0" dirty="0" smtClean="0">
                        <a:ln>
                          <a:noFill/>
                        </a:ln>
                        <a:solidFill>
                          <a:schemeClr val="accent5">
                            <a:lumMod val="50000"/>
                          </a:schemeClr>
                        </a:solidFill>
                        <a:effectLst/>
                        <a:latin typeface="+mn-lt"/>
                        <a:ea typeface="ヒラギノ角ゴ Pro W3"/>
                        <a:cs typeface="ヒラギノ角ゴ Pro W3"/>
                      </a:endParaRPr>
                    </a:p>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accent5">
                              <a:lumMod val="50000"/>
                            </a:schemeClr>
                          </a:solidFill>
                          <a:effectLst/>
                          <a:latin typeface="+mn-lt"/>
                          <a:ea typeface="ヒラギノ角ゴ Pro W3"/>
                          <a:cs typeface="ヒラギノ角ゴ Pro W3"/>
                        </a:rPr>
                        <a:t>Prednisone</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alpha val="50195"/>
                      </a:srgb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accent5">
                              <a:lumMod val="50000"/>
                            </a:schemeClr>
                          </a:solidFill>
                          <a:effectLst/>
                          <a:latin typeface="+mn-lt"/>
                          <a:ea typeface="ヒラギノ角ゴ Pro W3"/>
                          <a:cs typeface="ヒラギノ角ゴ Pro W3"/>
                        </a:rPr>
                        <a:t>0.76</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alpha val="50195"/>
                      </a:srgb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accent5">
                              <a:lumMod val="50000"/>
                            </a:schemeClr>
                          </a:solidFill>
                          <a:effectLst/>
                          <a:latin typeface="+mn-lt"/>
                          <a:ea typeface="ヒラギノ角ゴ Pro W3"/>
                          <a:cs typeface="ヒラギノ角ゴ Pro W3"/>
                        </a:rPr>
                        <a:t>0.009</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DDDDD">
                        <a:alpha val="50195"/>
                      </a:srgbClr>
                    </a:solidFill>
                  </a:tcPr>
                </a:tc>
              </a:tr>
              <a:tr h="711399">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TROPIC</a:t>
                      </a: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a:t>
                      </a:r>
                      <a:r>
                        <a:rPr kumimoji="0" lang="en-US" sz="1400" b="1" i="0" u="none" strike="noStrike" cap="none" normalizeH="0" baseline="0" dirty="0" err="1" smtClean="0">
                          <a:ln>
                            <a:noFill/>
                          </a:ln>
                          <a:solidFill>
                            <a:schemeClr val="tx1"/>
                          </a:solidFill>
                          <a:effectLst/>
                          <a:latin typeface="+mn-lt"/>
                          <a:ea typeface="ヒラギノ角ゴ Pro W3"/>
                          <a:cs typeface="ヒラギノ角ゴ Pro W3"/>
                        </a:rPr>
                        <a:t>Cabazitaxel</a:t>
                      </a: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 </a:t>
                      </a:r>
                      <a:br>
                        <a:rPr kumimoji="0" lang="en-US" sz="1400" b="1" i="0" u="none" strike="noStrike" cap="none" normalizeH="0" baseline="0" dirty="0" smtClean="0">
                          <a:ln>
                            <a:noFill/>
                          </a:ln>
                          <a:solidFill>
                            <a:schemeClr val="tx1"/>
                          </a:solidFill>
                          <a:effectLst/>
                          <a:latin typeface="+mn-lt"/>
                          <a:ea typeface="ヒラギノ角ゴ Pro W3"/>
                          <a:cs typeface="ヒラギノ角ゴ Pro W3"/>
                        </a:rPr>
                      </a:b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2010</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Post-Docetaxel CRPC</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err="1" smtClean="0">
                          <a:ln>
                            <a:noFill/>
                          </a:ln>
                          <a:solidFill>
                            <a:schemeClr val="tx1"/>
                          </a:solidFill>
                          <a:effectLst/>
                          <a:latin typeface="+mn-lt"/>
                          <a:ea typeface="ヒラギノ角ゴ Pro W3"/>
                          <a:cs typeface="ヒラギノ角ゴ Pro W3"/>
                        </a:rPr>
                        <a:t>Mitoxantrone</a:t>
                      </a:r>
                      <a:endParaRPr kumimoji="0" lang="en-US" sz="1400" b="1" i="0" u="none" strike="noStrike" cap="none" normalizeH="0" baseline="0" dirty="0" smtClean="0">
                        <a:ln>
                          <a:noFill/>
                        </a:ln>
                        <a:solidFill>
                          <a:schemeClr val="tx1"/>
                        </a:solidFill>
                        <a:effectLst/>
                        <a:latin typeface="+mn-lt"/>
                        <a:ea typeface="ヒラギノ角ゴ Pro W3"/>
                        <a:cs typeface="ヒラギノ角ゴ Pro W3"/>
                      </a:endParaRPr>
                    </a:p>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Prednisone</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0.70</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&lt;0.0001</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532124">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COU-AA-301</a:t>
                      </a: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a:t>
                      </a:r>
                      <a:r>
                        <a:rPr kumimoji="0" lang="en-US" sz="1400" b="1" i="0" u="none" strike="noStrike" cap="none" normalizeH="0" baseline="0" dirty="0" err="1" smtClean="0">
                          <a:ln>
                            <a:noFill/>
                          </a:ln>
                          <a:solidFill>
                            <a:schemeClr val="tx1"/>
                          </a:solidFill>
                          <a:effectLst/>
                          <a:latin typeface="+mn-lt"/>
                          <a:ea typeface="ヒラギノ角ゴ Pro W3"/>
                          <a:cs typeface="ヒラギノ角ゴ Pro W3"/>
                        </a:rPr>
                        <a:t>Abiraterone</a:t>
                      </a: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 acetate) 2010</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Post-</a:t>
                      </a:r>
                      <a:r>
                        <a:rPr kumimoji="0" lang="en-US" sz="1400" b="1" i="0" u="none" strike="noStrike" cap="none" normalizeH="0" baseline="0" dirty="0" err="1" smtClean="0">
                          <a:ln>
                            <a:noFill/>
                          </a:ln>
                          <a:solidFill>
                            <a:schemeClr val="tx1"/>
                          </a:solidFill>
                          <a:effectLst/>
                          <a:latin typeface="+mn-lt"/>
                          <a:ea typeface="ヒラギノ角ゴ Pro W3"/>
                          <a:cs typeface="ヒラギノ角ゴ Pro W3"/>
                        </a:rPr>
                        <a:t>Docetaxel</a:t>
                      </a:r>
                      <a:endParaRPr kumimoji="0" lang="en-US" sz="1400" b="1" i="0" u="none" strike="noStrike" cap="none" normalizeH="0" baseline="0" dirty="0" smtClean="0">
                        <a:ln>
                          <a:noFill/>
                        </a:ln>
                        <a:solidFill>
                          <a:schemeClr val="tx1"/>
                        </a:solidFill>
                        <a:effectLst/>
                        <a:latin typeface="+mn-lt"/>
                        <a:ea typeface="ヒラギノ角ゴ Pro W3"/>
                        <a:cs typeface="ヒラギノ角ゴ Pro W3"/>
                      </a:endParaRP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CRPC</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Placebo</a:t>
                      </a:r>
                      <a:br>
                        <a:rPr kumimoji="0" lang="en-US" sz="1400" b="1" i="0" u="none" strike="noStrike" cap="none" normalizeH="0" baseline="0" dirty="0" smtClean="0">
                          <a:ln>
                            <a:noFill/>
                          </a:ln>
                          <a:solidFill>
                            <a:schemeClr val="tx1"/>
                          </a:solidFill>
                          <a:effectLst/>
                          <a:latin typeface="+mn-lt"/>
                          <a:ea typeface="ヒラギノ角ゴ Pro W3"/>
                          <a:cs typeface="ヒラギノ角ゴ Pro W3"/>
                        </a:rPr>
                      </a:b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Prednisone</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0.646</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&lt;0.0001</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r h="711399">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ALSYMCA </a:t>
                      </a: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(Radium 223)</a:t>
                      </a: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2011</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Post-</a:t>
                      </a:r>
                      <a:r>
                        <a:rPr kumimoji="0" lang="en-US" sz="1400" b="1" i="0" u="none" strike="noStrike" cap="none" normalizeH="0" baseline="0" dirty="0" err="1" smtClean="0">
                          <a:ln>
                            <a:noFill/>
                          </a:ln>
                          <a:solidFill>
                            <a:schemeClr val="tx1"/>
                          </a:solidFill>
                          <a:effectLst/>
                          <a:latin typeface="+mn-lt"/>
                          <a:ea typeface="ヒラギノ角ゴ Pro W3"/>
                          <a:cs typeface="ヒラギノ角ゴ Pro W3"/>
                        </a:rPr>
                        <a:t>Docetaxel</a:t>
                      </a:r>
                      <a:endParaRPr kumimoji="0" lang="en-US" sz="1400" b="1" i="0" u="none" strike="noStrike" cap="none" normalizeH="0" baseline="0" dirty="0" smtClean="0">
                        <a:ln>
                          <a:noFill/>
                        </a:ln>
                        <a:solidFill>
                          <a:schemeClr val="tx1"/>
                        </a:solidFill>
                        <a:effectLst/>
                        <a:latin typeface="+mn-lt"/>
                        <a:ea typeface="ヒラギノ角ゴ Pro W3"/>
                        <a:cs typeface="ヒラギノ角ゴ Pro W3"/>
                      </a:endParaRP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CRPC</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BSC</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0.695</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&lt;0.00046</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r>
              <a:tr h="532124">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AFFIRM</a:t>
                      </a: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(MDV3100)</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Post-</a:t>
                      </a:r>
                      <a:r>
                        <a:rPr kumimoji="0" lang="en-US" sz="1400" b="1" i="0" u="none" strike="noStrike" cap="none" normalizeH="0" baseline="0" dirty="0" err="1" smtClean="0">
                          <a:ln>
                            <a:noFill/>
                          </a:ln>
                          <a:solidFill>
                            <a:schemeClr val="tx1"/>
                          </a:solidFill>
                          <a:effectLst/>
                          <a:latin typeface="+mn-lt"/>
                          <a:ea typeface="ヒラギノ角ゴ Pro W3"/>
                          <a:cs typeface="ヒラギノ角ゴ Pro W3"/>
                        </a:rPr>
                        <a:t>Docetaxel</a:t>
                      </a:r>
                      <a:endParaRPr kumimoji="0" lang="en-US" sz="1400" b="1" i="0" u="none" strike="noStrike" cap="none" normalizeH="0" baseline="0" dirty="0" smtClean="0">
                        <a:ln>
                          <a:noFill/>
                        </a:ln>
                        <a:solidFill>
                          <a:schemeClr val="tx1"/>
                        </a:solidFill>
                        <a:effectLst/>
                        <a:latin typeface="+mn-lt"/>
                        <a:ea typeface="ヒラギノ角ゴ Pro W3"/>
                        <a:cs typeface="ヒラギノ角ゴ Pro W3"/>
                      </a:endParaRPr>
                    </a:p>
                    <a:p>
                      <a:pPr marL="0" marR="0" lvl="0" indent="0" algn="l"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CRPC</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defRPr/>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BSC</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0.631</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0" marR="0" lvl="0" indent="0" algn="ctr" defTabSz="911225" rtl="0" eaLnBrk="1" fontAlgn="base" latinLnBrk="0" hangingPunct="1">
                        <a:lnSpc>
                          <a:spcPct val="100000"/>
                        </a:lnSpc>
                        <a:spcBef>
                          <a:spcPct val="0"/>
                        </a:spcBef>
                        <a:spcAft>
                          <a:spcPct val="0"/>
                        </a:spcAft>
                        <a:buClr>
                          <a:srgbClr val="294F2D"/>
                        </a:buClr>
                        <a:buSzPct val="80000"/>
                        <a:buFont typeface="Wingdings" pitchFamily="2" charset="2"/>
                        <a:buNone/>
                        <a:tabLst/>
                        <a:defRPr/>
                      </a:pPr>
                      <a:r>
                        <a:rPr kumimoji="0" lang="en-US" sz="1400" b="1" i="0" u="none" strike="noStrike" cap="none" normalizeH="0" baseline="0" dirty="0" smtClean="0">
                          <a:ln>
                            <a:noFill/>
                          </a:ln>
                          <a:solidFill>
                            <a:schemeClr val="tx1"/>
                          </a:solidFill>
                          <a:effectLst/>
                          <a:latin typeface="+mn-lt"/>
                          <a:ea typeface="ヒラギノ角ゴ Pro W3"/>
                          <a:cs typeface="ヒラギノ角ゴ Pro W3"/>
                        </a:rPr>
                        <a:t>&lt;0.0001</a:t>
                      </a: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60000"/>
                        <a:lumOff val="40000"/>
                      </a:schemeClr>
                    </a:solidFill>
                  </a:tcPr>
                </a:tc>
              </a:tr>
            </a:tbl>
          </a:graphicData>
        </a:graphic>
      </p:graphicFrame>
    </p:spTree>
    <p:extLst>
      <p:ext uri="{BB962C8B-B14F-4D97-AF65-F5344CB8AC3E}">
        <p14:creationId xmlns:p14="http://schemas.microsoft.com/office/powerpoint/2010/main" val="3386749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dirty="0" err="1" smtClean="0"/>
              <a:t>Quimioterapia</a:t>
            </a:r>
            <a:r>
              <a:rPr lang="en-US" sz="5400" dirty="0" smtClean="0"/>
              <a:t> en CP </a:t>
            </a:r>
            <a:br>
              <a:rPr lang="en-US" sz="5400" dirty="0" smtClean="0"/>
            </a:br>
            <a:r>
              <a:rPr lang="en-US" sz="5400" dirty="0" smtClean="0"/>
              <a:t>¿A </a:t>
            </a:r>
            <a:r>
              <a:rPr lang="en-US" sz="5400" dirty="0" err="1" smtClean="0"/>
              <a:t>quién</a:t>
            </a:r>
            <a:r>
              <a:rPr lang="en-US" sz="5400" dirty="0" smtClean="0"/>
              <a:t> y </a:t>
            </a:r>
            <a:r>
              <a:rPr lang="en-US" sz="5400" dirty="0" err="1" smtClean="0"/>
              <a:t>cuándo</a:t>
            </a:r>
            <a:r>
              <a:rPr lang="en-US" sz="5400" dirty="0" smtClean="0"/>
              <a:t>?</a:t>
            </a:r>
            <a:endParaRPr lang="en-US" sz="5400" dirty="0"/>
          </a:p>
        </p:txBody>
      </p:sp>
      <p:sp>
        <p:nvSpPr>
          <p:cNvPr id="3" name="Content Placeholder 2"/>
          <p:cNvSpPr>
            <a:spLocks noGrp="1"/>
          </p:cNvSpPr>
          <p:nvPr>
            <p:ph idx="1"/>
          </p:nvPr>
        </p:nvSpPr>
        <p:spPr/>
        <p:txBody>
          <a:bodyPr>
            <a:normAutofit fontScale="92500" lnSpcReduction="20000"/>
          </a:bodyPr>
          <a:lstStyle/>
          <a:p>
            <a:endParaRPr lang="en-US" sz="3600" dirty="0" smtClean="0"/>
          </a:p>
          <a:p>
            <a:r>
              <a:rPr lang="en-US" sz="3600" dirty="0" err="1" smtClean="0"/>
              <a:t>Enfermedad</a:t>
            </a:r>
            <a:r>
              <a:rPr lang="en-US" sz="3600" dirty="0" smtClean="0"/>
              <a:t> </a:t>
            </a:r>
            <a:r>
              <a:rPr lang="en-US" sz="3600" dirty="0" err="1" smtClean="0"/>
              <a:t>localizada</a:t>
            </a:r>
            <a:r>
              <a:rPr lang="en-US" sz="3600" dirty="0" smtClean="0"/>
              <a:t> de Alto </a:t>
            </a:r>
            <a:r>
              <a:rPr lang="en-US" sz="3600" dirty="0" err="1" smtClean="0"/>
              <a:t>Riesgo</a:t>
            </a:r>
            <a:endParaRPr lang="en-US" sz="3600" dirty="0" smtClean="0"/>
          </a:p>
          <a:p>
            <a:pPr marL="0" indent="0">
              <a:buNone/>
            </a:pPr>
            <a:r>
              <a:rPr lang="en-US" sz="3600" dirty="0" smtClean="0"/>
              <a:t>    - </a:t>
            </a:r>
            <a:r>
              <a:rPr lang="en-US" sz="3600" dirty="0" err="1" smtClean="0"/>
              <a:t>Neoadyuvancia</a:t>
            </a:r>
            <a:endParaRPr lang="en-US" sz="3600" dirty="0" smtClean="0"/>
          </a:p>
          <a:p>
            <a:pPr marL="0" indent="0">
              <a:buNone/>
            </a:pPr>
            <a:r>
              <a:rPr lang="en-US" sz="3600" dirty="0" smtClean="0"/>
              <a:t>    - </a:t>
            </a:r>
            <a:r>
              <a:rPr lang="en-US" sz="3600" dirty="0" err="1" smtClean="0"/>
              <a:t>Adyuvancia</a:t>
            </a:r>
            <a:endParaRPr lang="en-US" sz="3600" dirty="0" smtClean="0"/>
          </a:p>
          <a:p>
            <a:pPr marL="0" indent="0">
              <a:buNone/>
            </a:pPr>
            <a:r>
              <a:rPr lang="en-US" sz="3600" dirty="0" smtClean="0"/>
              <a:t>    - </a:t>
            </a:r>
            <a:r>
              <a:rPr lang="en-US" sz="3600" dirty="0" err="1" smtClean="0"/>
              <a:t>Radioterapia</a:t>
            </a:r>
            <a:r>
              <a:rPr lang="en-US" sz="3600" dirty="0" smtClean="0"/>
              <a:t> </a:t>
            </a:r>
            <a:r>
              <a:rPr lang="en-US" sz="3600" dirty="0" err="1" smtClean="0"/>
              <a:t>más</a:t>
            </a:r>
            <a:r>
              <a:rPr lang="en-US" sz="3600" dirty="0" smtClean="0"/>
              <a:t> BAC </a:t>
            </a:r>
            <a:r>
              <a:rPr lang="en-US" sz="3600" dirty="0" err="1" smtClean="0"/>
              <a:t>seguido</a:t>
            </a:r>
            <a:r>
              <a:rPr lang="en-US" sz="3600" dirty="0" smtClean="0"/>
              <a:t> de QT. </a:t>
            </a:r>
            <a:endParaRPr lang="en-US" sz="3600" dirty="0" smtClean="0"/>
          </a:p>
          <a:p>
            <a:r>
              <a:rPr lang="en-US" sz="3600" dirty="0" err="1" smtClean="0"/>
              <a:t>Pacientes</a:t>
            </a:r>
            <a:r>
              <a:rPr lang="en-US" sz="3600" dirty="0" smtClean="0"/>
              <a:t> con CP </a:t>
            </a:r>
            <a:r>
              <a:rPr lang="en-US" sz="3600" dirty="0" err="1" smtClean="0"/>
              <a:t>sensibles</a:t>
            </a:r>
            <a:r>
              <a:rPr lang="en-US" sz="3600" dirty="0" smtClean="0"/>
              <a:t> a la </a:t>
            </a:r>
            <a:r>
              <a:rPr lang="en-US" sz="3600" dirty="0" err="1" smtClean="0"/>
              <a:t>castración</a:t>
            </a:r>
            <a:r>
              <a:rPr lang="en-US" sz="3600" dirty="0"/>
              <a:t> </a:t>
            </a:r>
            <a:r>
              <a:rPr lang="en-US" sz="3600" dirty="0" smtClean="0"/>
              <a:t>(CPSC)</a:t>
            </a:r>
          </a:p>
          <a:p>
            <a:r>
              <a:rPr lang="en-US" sz="3600" dirty="0" err="1" smtClean="0"/>
              <a:t>Pacientes</a:t>
            </a:r>
            <a:r>
              <a:rPr lang="en-US" sz="3600" dirty="0" smtClean="0"/>
              <a:t> CP </a:t>
            </a:r>
            <a:r>
              <a:rPr lang="en-US" sz="3600" dirty="0" err="1" smtClean="0"/>
              <a:t>resistentes</a:t>
            </a:r>
            <a:r>
              <a:rPr lang="en-US" sz="3600" dirty="0" smtClean="0"/>
              <a:t> a la </a:t>
            </a:r>
            <a:r>
              <a:rPr lang="en-US" sz="3600" dirty="0" err="1" smtClean="0"/>
              <a:t>castración</a:t>
            </a:r>
            <a:r>
              <a:rPr lang="en-US" sz="3600" dirty="0"/>
              <a:t> </a:t>
            </a:r>
            <a:r>
              <a:rPr lang="en-US" sz="3600" dirty="0" smtClean="0"/>
              <a:t>(CPRC)</a:t>
            </a:r>
            <a:endParaRPr lang="en-US" sz="3600" dirty="0"/>
          </a:p>
        </p:txBody>
      </p:sp>
    </p:spTree>
    <p:extLst>
      <p:ext uri="{BB962C8B-B14F-4D97-AF65-F5344CB8AC3E}">
        <p14:creationId xmlns:p14="http://schemas.microsoft.com/office/powerpoint/2010/main" val="25476231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7"/>
            <a:ext cx="8229600" cy="529695"/>
          </a:xfrm>
        </p:spPr>
        <p:txBody>
          <a:bodyPr>
            <a:normAutofit fontScale="90000"/>
          </a:bodyPr>
          <a:lstStyle/>
          <a:p>
            <a:r>
              <a:rPr lang="en-US" dirty="0" err="1" smtClean="0"/>
              <a:t>Pruebas</a:t>
            </a:r>
            <a:r>
              <a:rPr lang="en-US" dirty="0" smtClean="0"/>
              <a:t> </a:t>
            </a:r>
            <a:r>
              <a:rPr lang="en-US" dirty="0" err="1" smtClean="0"/>
              <a:t>Genómicas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7688469"/>
              </p:ext>
            </p:extLst>
          </p:nvPr>
        </p:nvGraphicFramePr>
        <p:xfrm>
          <a:off x="457200" y="663222"/>
          <a:ext cx="8229600" cy="5852159"/>
        </p:xfrm>
        <a:graphic>
          <a:graphicData uri="http://schemas.openxmlformats.org/drawingml/2006/table">
            <a:tbl>
              <a:tblPr firstRow="1" bandRow="1">
                <a:tableStyleId>{5C22544A-7EE6-4342-B048-85BDC9FD1C3A}</a:tableStyleId>
              </a:tblPr>
              <a:tblGrid>
                <a:gridCol w="2057400"/>
                <a:gridCol w="2057400"/>
                <a:gridCol w="2057400"/>
                <a:gridCol w="2057400"/>
              </a:tblGrid>
              <a:tr h="284036">
                <a:tc>
                  <a:txBody>
                    <a:bodyPr/>
                    <a:lstStyle/>
                    <a:p>
                      <a:r>
                        <a:rPr lang="en-US" dirty="0" smtClean="0"/>
                        <a:t>Test </a:t>
                      </a:r>
                      <a:r>
                        <a:rPr lang="en-US" dirty="0" err="1" smtClean="0"/>
                        <a:t>Genómico</a:t>
                      </a:r>
                      <a:endParaRPr lang="en-US" dirty="0"/>
                    </a:p>
                  </a:txBody>
                  <a:tcPr/>
                </a:tc>
                <a:tc>
                  <a:txBody>
                    <a:bodyPr/>
                    <a:lstStyle/>
                    <a:p>
                      <a:r>
                        <a:rPr lang="en-US" dirty="0" err="1" smtClean="0"/>
                        <a:t>Oncotype</a:t>
                      </a:r>
                      <a:r>
                        <a:rPr lang="en-US" dirty="0" smtClean="0"/>
                        <a:t> </a:t>
                      </a:r>
                      <a:r>
                        <a:rPr lang="en-US" dirty="0" err="1" smtClean="0"/>
                        <a:t>Dx</a:t>
                      </a:r>
                      <a:r>
                        <a:rPr lang="en-US" dirty="0" smtClean="0"/>
                        <a:t> (GPS)</a:t>
                      </a:r>
                      <a:endParaRPr lang="en-US" dirty="0"/>
                    </a:p>
                  </a:txBody>
                  <a:tcPr/>
                </a:tc>
                <a:tc>
                  <a:txBody>
                    <a:bodyPr/>
                    <a:lstStyle/>
                    <a:p>
                      <a:r>
                        <a:rPr lang="en-US" dirty="0" err="1" smtClean="0"/>
                        <a:t>Prolaris</a:t>
                      </a:r>
                      <a:r>
                        <a:rPr lang="en-US" dirty="0" smtClean="0"/>
                        <a:t> (CCP)</a:t>
                      </a:r>
                      <a:endParaRPr lang="en-US" dirty="0"/>
                    </a:p>
                  </a:txBody>
                  <a:tcPr/>
                </a:tc>
                <a:tc>
                  <a:txBody>
                    <a:bodyPr/>
                    <a:lstStyle/>
                    <a:p>
                      <a:r>
                        <a:rPr lang="en-US" dirty="0" smtClean="0"/>
                        <a:t>Decipher</a:t>
                      </a:r>
                      <a:endParaRPr lang="en-US" dirty="0"/>
                    </a:p>
                  </a:txBody>
                  <a:tcPr/>
                </a:tc>
              </a:tr>
              <a:tr h="490253">
                <a:tc>
                  <a:txBody>
                    <a:bodyPr/>
                    <a:lstStyle/>
                    <a:p>
                      <a:r>
                        <a:rPr lang="en-US" dirty="0" smtClean="0"/>
                        <a:t>Firma mRNA</a:t>
                      </a:r>
                      <a:endParaRPr lang="en-US" dirty="0"/>
                    </a:p>
                  </a:txBody>
                  <a:tcPr/>
                </a:tc>
                <a:tc>
                  <a:txBody>
                    <a:bodyPr/>
                    <a:lstStyle/>
                    <a:p>
                      <a:r>
                        <a:rPr lang="en-US" dirty="0" smtClean="0"/>
                        <a:t>12 genes + 5 de </a:t>
                      </a:r>
                      <a:r>
                        <a:rPr lang="en-US" dirty="0" err="1" smtClean="0"/>
                        <a:t>referencia</a:t>
                      </a:r>
                      <a:endParaRPr lang="en-US" dirty="0"/>
                    </a:p>
                  </a:txBody>
                  <a:tcPr/>
                </a:tc>
                <a:tc>
                  <a:txBody>
                    <a:bodyPr/>
                    <a:lstStyle/>
                    <a:p>
                      <a:r>
                        <a:rPr lang="en-US" dirty="0" smtClean="0"/>
                        <a:t>31 genes + 15 control</a:t>
                      </a:r>
                      <a:endParaRPr lang="en-US" dirty="0"/>
                    </a:p>
                  </a:txBody>
                  <a:tcPr/>
                </a:tc>
                <a:tc>
                  <a:txBody>
                    <a:bodyPr/>
                    <a:lstStyle/>
                    <a:p>
                      <a:r>
                        <a:rPr lang="en-US" dirty="0" smtClean="0"/>
                        <a:t>22 genes</a:t>
                      </a:r>
                      <a:endParaRPr lang="en-US" dirty="0"/>
                    </a:p>
                  </a:txBody>
                  <a:tcPr/>
                </a:tc>
              </a:tr>
              <a:tr h="284036">
                <a:tc>
                  <a:txBody>
                    <a:bodyPr/>
                    <a:lstStyle/>
                    <a:p>
                      <a:r>
                        <a:rPr lang="en-US" dirty="0" err="1" smtClean="0"/>
                        <a:t>Ensayo</a:t>
                      </a:r>
                      <a:endParaRPr lang="en-US" dirty="0"/>
                    </a:p>
                  </a:txBody>
                  <a:tcPr/>
                </a:tc>
                <a:tc>
                  <a:txBody>
                    <a:bodyPr/>
                    <a:lstStyle/>
                    <a:p>
                      <a:r>
                        <a:rPr lang="en-US" dirty="0" err="1" smtClean="0"/>
                        <a:t>Cuantitativo</a:t>
                      </a:r>
                      <a:r>
                        <a:rPr lang="en-US" dirty="0" smtClean="0"/>
                        <a:t>-RT</a:t>
                      </a:r>
                      <a:r>
                        <a:rPr lang="en-US" baseline="0" dirty="0" smtClean="0"/>
                        <a:t> PCR</a:t>
                      </a:r>
                      <a:endParaRPr lang="en-US" dirty="0"/>
                    </a:p>
                  </a:txBody>
                  <a:tcPr/>
                </a:tc>
                <a:tc>
                  <a:txBody>
                    <a:bodyPr/>
                    <a:lstStyle/>
                    <a:p>
                      <a:r>
                        <a:rPr lang="en-US" dirty="0" err="1" smtClean="0"/>
                        <a:t>qPCR</a:t>
                      </a:r>
                      <a:endParaRPr lang="en-US" dirty="0"/>
                    </a:p>
                  </a:txBody>
                  <a:tcPr/>
                </a:tc>
                <a:tc>
                  <a:txBody>
                    <a:bodyPr/>
                    <a:lstStyle/>
                    <a:p>
                      <a:r>
                        <a:rPr lang="en-US" dirty="0" err="1" smtClean="0"/>
                        <a:t>Microarreglos</a:t>
                      </a:r>
                      <a:endParaRPr lang="en-US" dirty="0"/>
                    </a:p>
                  </a:txBody>
                  <a:tcPr/>
                </a:tc>
              </a:tr>
              <a:tr h="1330687">
                <a:tc>
                  <a:txBody>
                    <a:bodyPr/>
                    <a:lstStyle/>
                    <a:p>
                      <a:r>
                        <a:rPr lang="en-US" dirty="0" err="1" smtClean="0"/>
                        <a:t>Clases</a:t>
                      </a:r>
                      <a:r>
                        <a:rPr lang="en-US" dirty="0" smtClean="0"/>
                        <a:t> de genes</a:t>
                      </a:r>
                      <a:endParaRPr lang="en-US" dirty="0"/>
                    </a:p>
                  </a:txBody>
                  <a:tcPr/>
                </a:tc>
                <a:tc>
                  <a:txBody>
                    <a:bodyPr/>
                    <a:lstStyle/>
                    <a:p>
                      <a:r>
                        <a:rPr lang="en-US" dirty="0" err="1" smtClean="0"/>
                        <a:t>Respuesta</a:t>
                      </a:r>
                      <a:r>
                        <a:rPr lang="en-US" dirty="0" smtClean="0"/>
                        <a:t> </a:t>
                      </a:r>
                      <a:r>
                        <a:rPr lang="en-US" dirty="0" err="1" smtClean="0"/>
                        <a:t>estromal</a:t>
                      </a:r>
                      <a:r>
                        <a:rPr lang="en-US" dirty="0" smtClean="0"/>
                        <a:t>, </a:t>
                      </a:r>
                      <a:r>
                        <a:rPr lang="en-US" dirty="0" err="1" smtClean="0"/>
                        <a:t>señalización</a:t>
                      </a:r>
                      <a:r>
                        <a:rPr lang="en-US" dirty="0" smtClean="0"/>
                        <a:t> de </a:t>
                      </a:r>
                      <a:r>
                        <a:rPr lang="en-US" dirty="0" err="1" smtClean="0"/>
                        <a:t>andrógenos</a:t>
                      </a:r>
                      <a:r>
                        <a:rPr lang="en-US" dirty="0" smtClean="0"/>
                        <a:t>, </a:t>
                      </a:r>
                      <a:r>
                        <a:rPr lang="en-US" dirty="0" err="1" smtClean="0"/>
                        <a:t>proliferación</a:t>
                      </a:r>
                      <a:r>
                        <a:rPr lang="en-US" dirty="0" smtClean="0"/>
                        <a:t>, </a:t>
                      </a:r>
                      <a:r>
                        <a:rPr lang="en-US" dirty="0" err="1" smtClean="0"/>
                        <a:t>organización</a:t>
                      </a:r>
                      <a:r>
                        <a:rPr lang="en-US" dirty="0" smtClean="0"/>
                        <a:t> </a:t>
                      </a:r>
                      <a:r>
                        <a:rPr lang="en-US" dirty="0" err="1" smtClean="0"/>
                        <a:t>celular</a:t>
                      </a:r>
                      <a:endParaRPr lang="en-US" dirty="0"/>
                    </a:p>
                  </a:txBody>
                  <a:tcPr/>
                </a:tc>
                <a:tc>
                  <a:txBody>
                    <a:bodyPr/>
                    <a:lstStyle/>
                    <a:p>
                      <a:r>
                        <a:rPr lang="en-US" dirty="0" err="1" smtClean="0"/>
                        <a:t>Progresión</a:t>
                      </a:r>
                      <a:r>
                        <a:rPr lang="en-US" dirty="0" smtClean="0"/>
                        <a:t> del </a:t>
                      </a:r>
                      <a:r>
                        <a:rPr lang="en-US" dirty="0" err="1" smtClean="0"/>
                        <a:t>ciclo</a:t>
                      </a:r>
                      <a:r>
                        <a:rPr lang="en-US" dirty="0" smtClean="0"/>
                        <a:t> </a:t>
                      </a:r>
                      <a:r>
                        <a:rPr lang="en-US" dirty="0" err="1" smtClean="0"/>
                        <a:t>celular</a:t>
                      </a:r>
                      <a:endParaRPr lang="en-US" dirty="0"/>
                    </a:p>
                  </a:txBody>
                  <a:tcPr/>
                </a:tc>
                <a:tc>
                  <a:txBody>
                    <a:bodyPr/>
                    <a:lstStyle/>
                    <a:p>
                      <a:r>
                        <a:rPr lang="en-US" dirty="0" err="1" smtClean="0"/>
                        <a:t>Proliferación</a:t>
                      </a:r>
                      <a:r>
                        <a:rPr lang="en-US" dirty="0" smtClean="0"/>
                        <a:t>,</a:t>
                      </a:r>
                      <a:r>
                        <a:rPr lang="en-US" baseline="0" dirty="0" smtClean="0"/>
                        <a:t> </a:t>
                      </a:r>
                      <a:r>
                        <a:rPr lang="en-US" baseline="0" dirty="0" err="1" smtClean="0"/>
                        <a:t>migración</a:t>
                      </a:r>
                      <a:r>
                        <a:rPr lang="en-US" baseline="0" dirty="0" smtClean="0"/>
                        <a:t>, </a:t>
                      </a:r>
                      <a:r>
                        <a:rPr lang="en-US" baseline="0" dirty="0" err="1" smtClean="0"/>
                        <a:t>adhesión</a:t>
                      </a:r>
                      <a:r>
                        <a:rPr lang="en-US" baseline="0" dirty="0" smtClean="0"/>
                        <a:t>, </a:t>
                      </a:r>
                      <a:r>
                        <a:rPr lang="en-US" baseline="0" dirty="0" err="1" smtClean="0"/>
                        <a:t>señalización</a:t>
                      </a:r>
                      <a:r>
                        <a:rPr lang="en-US" baseline="0" dirty="0" smtClean="0"/>
                        <a:t> de </a:t>
                      </a:r>
                      <a:r>
                        <a:rPr lang="en-US" baseline="0" dirty="0" err="1" smtClean="0"/>
                        <a:t>andrógeno</a:t>
                      </a:r>
                      <a:r>
                        <a:rPr lang="en-US" baseline="0" dirty="0" smtClean="0"/>
                        <a:t>, </a:t>
                      </a:r>
                      <a:r>
                        <a:rPr lang="en-US" baseline="0" dirty="0" err="1" smtClean="0"/>
                        <a:t>sistema</a:t>
                      </a:r>
                      <a:r>
                        <a:rPr lang="en-US" baseline="0" dirty="0" smtClean="0"/>
                        <a:t> </a:t>
                      </a:r>
                      <a:r>
                        <a:rPr lang="en-US" baseline="0" dirty="0" err="1" smtClean="0"/>
                        <a:t>inmune</a:t>
                      </a:r>
                      <a:endParaRPr lang="en-US" dirty="0"/>
                    </a:p>
                  </a:txBody>
                  <a:tcPr/>
                </a:tc>
              </a:tr>
              <a:tr h="284036">
                <a:tc>
                  <a:txBody>
                    <a:bodyPr/>
                    <a:lstStyle/>
                    <a:p>
                      <a:r>
                        <a:rPr lang="en-US" dirty="0" err="1" smtClean="0"/>
                        <a:t>Calificación</a:t>
                      </a:r>
                      <a:endParaRPr lang="en-US" dirty="0"/>
                    </a:p>
                  </a:txBody>
                  <a:tcPr/>
                </a:tc>
                <a:tc>
                  <a:txBody>
                    <a:bodyPr/>
                    <a:lstStyle/>
                    <a:p>
                      <a:r>
                        <a:rPr lang="en-US" dirty="0" smtClean="0"/>
                        <a:t>0 a 100</a:t>
                      </a:r>
                      <a:endParaRPr lang="en-US" dirty="0"/>
                    </a:p>
                  </a:txBody>
                  <a:tcPr/>
                </a:tc>
                <a:tc>
                  <a:txBody>
                    <a:bodyPr/>
                    <a:lstStyle/>
                    <a:p>
                      <a:r>
                        <a:rPr lang="en-US" dirty="0" smtClean="0"/>
                        <a:t>3 a 7 </a:t>
                      </a:r>
                      <a:endParaRPr lang="en-US" dirty="0"/>
                    </a:p>
                  </a:txBody>
                  <a:tcPr/>
                </a:tc>
                <a:tc>
                  <a:txBody>
                    <a:bodyPr/>
                    <a:lstStyle/>
                    <a:p>
                      <a:r>
                        <a:rPr lang="en-US" dirty="0" smtClean="0"/>
                        <a:t>0 a 1</a:t>
                      </a:r>
                      <a:endParaRPr lang="en-US" dirty="0"/>
                    </a:p>
                  </a:txBody>
                  <a:tcPr/>
                </a:tc>
              </a:tr>
              <a:tr h="910470">
                <a:tc>
                  <a:txBody>
                    <a:bodyPr/>
                    <a:lstStyle/>
                    <a:p>
                      <a:r>
                        <a:rPr lang="en-US" dirty="0" err="1" smtClean="0"/>
                        <a:t>Inicialmente</a:t>
                      </a:r>
                      <a:r>
                        <a:rPr lang="en-US" dirty="0" smtClean="0"/>
                        <a:t> </a:t>
                      </a:r>
                      <a:r>
                        <a:rPr lang="en-US" dirty="0" err="1" smtClean="0"/>
                        <a:t>desarrollado</a:t>
                      </a:r>
                      <a:r>
                        <a:rPr lang="en-US" dirty="0" smtClean="0"/>
                        <a:t> </a:t>
                      </a:r>
                      <a:r>
                        <a:rPr lang="en-US" dirty="0" err="1" smtClean="0"/>
                        <a:t>para</a:t>
                      </a:r>
                      <a:r>
                        <a:rPr lang="en-US" dirty="0" smtClean="0"/>
                        <a:t> </a:t>
                      </a:r>
                      <a:r>
                        <a:rPr lang="en-US" dirty="0" err="1" smtClean="0"/>
                        <a:t>predecir</a:t>
                      </a:r>
                      <a:r>
                        <a:rPr lang="en-US" dirty="0" smtClean="0"/>
                        <a:t>:</a:t>
                      </a:r>
                      <a:endParaRPr lang="en-US" dirty="0"/>
                    </a:p>
                  </a:txBody>
                  <a:tcPr/>
                </a:tc>
                <a:tc>
                  <a:txBody>
                    <a:bodyPr/>
                    <a:lstStyle/>
                    <a:p>
                      <a:r>
                        <a:rPr lang="en-US" dirty="0" err="1" smtClean="0"/>
                        <a:t>Riesgo</a:t>
                      </a:r>
                      <a:r>
                        <a:rPr lang="en-US" dirty="0" smtClean="0"/>
                        <a:t> de </a:t>
                      </a:r>
                      <a:r>
                        <a:rPr lang="en-US" dirty="0" err="1" smtClean="0"/>
                        <a:t>patología</a:t>
                      </a:r>
                      <a:r>
                        <a:rPr lang="en-US" dirty="0" smtClean="0"/>
                        <a:t> </a:t>
                      </a:r>
                      <a:r>
                        <a:rPr lang="en-US" dirty="0" err="1" smtClean="0"/>
                        <a:t>adversa</a:t>
                      </a:r>
                      <a:r>
                        <a:rPr lang="en-US" dirty="0" smtClean="0"/>
                        <a:t> en la</a:t>
                      </a:r>
                      <a:r>
                        <a:rPr lang="en-US" baseline="0" dirty="0" smtClean="0"/>
                        <a:t> PR</a:t>
                      </a:r>
                      <a:endParaRPr lang="en-US" dirty="0"/>
                    </a:p>
                  </a:txBody>
                  <a:tcPr/>
                </a:tc>
                <a:tc>
                  <a:txBody>
                    <a:bodyPr/>
                    <a:lstStyle/>
                    <a:p>
                      <a:r>
                        <a:rPr lang="en-US" dirty="0" err="1" smtClean="0"/>
                        <a:t>Riesgo</a:t>
                      </a:r>
                      <a:r>
                        <a:rPr lang="en-US" dirty="0" smtClean="0"/>
                        <a:t> de </a:t>
                      </a:r>
                      <a:r>
                        <a:rPr lang="en-US" dirty="0" err="1" smtClean="0"/>
                        <a:t>progresión</a:t>
                      </a:r>
                      <a:r>
                        <a:rPr lang="en-US" dirty="0" smtClean="0"/>
                        <a:t> post PR y en </a:t>
                      </a:r>
                      <a:r>
                        <a:rPr lang="en-US" dirty="0" err="1" smtClean="0"/>
                        <a:t>cohortes</a:t>
                      </a:r>
                      <a:r>
                        <a:rPr lang="en-US" dirty="0" smtClean="0"/>
                        <a:t> no </a:t>
                      </a:r>
                      <a:r>
                        <a:rPr lang="en-US" dirty="0" err="1" smtClean="0"/>
                        <a:t>tratadas</a:t>
                      </a:r>
                      <a:endParaRPr lang="en-US" dirty="0"/>
                    </a:p>
                  </a:txBody>
                  <a:tcPr/>
                </a:tc>
                <a:tc>
                  <a:txBody>
                    <a:bodyPr/>
                    <a:lstStyle/>
                    <a:p>
                      <a:r>
                        <a:rPr lang="en-US" dirty="0" err="1" smtClean="0"/>
                        <a:t>Riesgo</a:t>
                      </a:r>
                      <a:r>
                        <a:rPr lang="en-US" dirty="0" smtClean="0"/>
                        <a:t> de </a:t>
                      </a:r>
                      <a:r>
                        <a:rPr lang="en-US" dirty="0" err="1" smtClean="0"/>
                        <a:t>recurrencia</a:t>
                      </a:r>
                      <a:r>
                        <a:rPr lang="en-US" dirty="0" smtClean="0"/>
                        <a:t> y </a:t>
                      </a:r>
                      <a:r>
                        <a:rPr lang="en-US" dirty="0" err="1" smtClean="0"/>
                        <a:t>mets</a:t>
                      </a:r>
                      <a:r>
                        <a:rPr lang="en-US" dirty="0" smtClean="0"/>
                        <a:t>. Post PR con </a:t>
                      </a:r>
                      <a:r>
                        <a:rPr lang="en-US" dirty="0" err="1" smtClean="0"/>
                        <a:t>alta</a:t>
                      </a:r>
                      <a:r>
                        <a:rPr lang="en-US" dirty="0" smtClean="0"/>
                        <a:t> </a:t>
                      </a:r>
                      <a:r>
                        <a:rPr lang="en-US" dirty="0" err="1" smtClean="0"/>
                        <a:t>especificidad</a:t>
                      </a:r>
                      <a:endParaRPr lang="en-US" dirty="0"/>
                    </a:p>
                  </a:txBody>
                  <a:tcPr/>
                </a:tc>
              </a:tr>
              <a:tr h="910470">
                <a:tc>
                  <a:txBody>
                    <a:bodyPr/>
                    <a:lstStyle/>
                    <a:p>
                      <a:r>
                        <a:rPr lang="en-US" dirty="0" err="1" smtClean="0"/>
                        <a:t>Guías</a:t>
                      </a:r>
                      <a:r>
                        <a:rPr lang="en-US" dirty="0" smtClean="0"/>
                        <a:t> NCCN</a:t>
                      </a:r>
                      <a:endParaRPr lang="en-US" dirty="0"/>
                    </a:p>
                  </a:txBody>
                  <a:tcPr/>
                </a:tc>
                <a:tc>
                  <a:txBody>
                    <a:bodyPr/>
                    <a:lstStyle/>
                    <a:p>
                      <a:r>
                        <a:rPr lang="en-US" dirty="0" smtClean="0"/>
                        <a:t>Post </a:t>
                      </a:r>
                      <a:r>
                        <a:rPr lang="en-US" dirty="0" err="1" smtClean="0"/>
                        <a:t>Bx</a:t>
                      </a:r>
                      <a:r>
                        <a:rPr lang="en-US" dirty="0" smtClean="0"/>
                        <a:t> </a:t>
                      </a:r>
                      <a:r>
                        <a:rPr lang="en-US" dirty="0" err="1" smtClean="0"/>
                        <a:t>para</a:t>
                      </a:r>
                      <a:r>
                        <a:rPr lang="en-US" dirty="0" smtClean="0"/>
                        <a:t> </a:t>
                      </a:r>
                      <a:r>
                        <a:rPr lang="en-US" dirty="0" err="1" smtClean="0"/>
                        <a:t>bajo</a:t>
                      </a:r>
                      <a:r>
                        <a:rPr lang="en-US" dirty="0" smtClean="0"/>
                        <a:t> y </a:t>
                      </a:r>
                      <a:r>
                        <a:rPr lang="en-US" dirty="0" err="1" smtClean="0"/>
                        <a:t>muy</a:t>
                      </a:r>
                      <a:r>
                        <a:rPr lang="en-US" dirty="0" smtClean="0"/>
                        <a:t> </a:t>
                      </a:r>
                      <a:r>
                        <a:rPr lang="en-US" dirty="0" err="1" smtClean="0"/>
                        <a:t>bajo</a:t>
                      </a:r>
                      <a:r>
                        <a:rPr lang="en-US" dirty="0" smtClean="0"/>
                        <a:t> </a:t>
                      </a:r>
                      <a:r>
                        <a:rPr lang="en-US" dirty="0" err="1" smtClean="0"/>
                        <a:t>riesgo</a:t>
                      </a:r>
                      <a:r>
                        <a:rPr lang="en-US" dirty="0" smtClean="0"/>
                        <a:t>. Exp. de </a:t>
                      </a:r>
                      <a:r>
                        <a:rPr lang="en-US" dirty="0" err="1" smtClean="0"/>
                        <a:t>vida</a:t>
                      </a:r>
                      <a:r>
                        <a:rPr lang="en-US" dirty="0" smtClean="0"/>
                        <a:t> 10-20 </a:t>
                      </a:r>
                      <a:r>
                        <a:rPr lang="en-US" dirty="0" err="1" smtClean="0"/>
                        <a:t>años</a:t>
                      </a:r>
                      <a:r>
                        <a:rPr lang="en-US" dirty="0" smtClean="0"/>
                        <a:t> </a:t>
                      </a:r>
                      <a:endParaRPr lang="en-US" dirty="0"/>
                    </a:p>
                  </a:txBody>
                  <a:tcPr/>
                </a:tc>
                <a:tc>
                  <a:txBody>
                    <a:bodyPr/>
                    <a:lstStyle/>
                    <a:p>
                      <a:r>
                        <a:rPr lang="en-US" dirty="0" smtClean="0"/>
                        <a:t>Post </a:t>
                      </a:r>
                      <a:r>
                        <a:rPr lang="en-US" dirty="0" err="1" smtClean="0"/>
                        <a:t>Bx</a:t>
                      </a:r>
                      <a:r>
                        <a:rPr lang="en-US" dirty="0" smtClean="0"/>
                        <a:t> </a:t>
                      </a:r>
                      <a:r>
                        <a:rPr lang="en-US" dirty="0" err="1" smtClean="0"/>
                        <a:t>para</a:t>
                      </a:r>
                      <a:r>
                        <a:rPr lang="en-US" baseline="0" dirty="0" smtClean="0"/>
                        <a:t> </a:t>
                      </a:r>
                      <a:r>
                        <a:rPr lang="en-US" baseline="0" dirty="0" err="1" smtClean="0"/>
                        <a:t>bajo</a:t>
                      </a:r>
                      <a:r>
                        <a:rPr lang="en-US" baseline="0" dirty="0" smtClean="0"/>
                        <a:t> y </a:t>
                      </a:r>
                      <a:r>
                        <a:rPr lang="en-US" baseline="0" dirty="0" err="1" smtClean="0"/>
                        <a:t>muy</a:t>
                      </a:r>
                      <a:r>
                        <a:rPr lang="en-US" baseline="0" dirty="0" smtClean="0"/>
                        <a:t> </a:t>
                      </a:r>
                      <a:r>
                        <a:rPr lang="en-US" baseline="0" dirty="0" err="1" smtClean="0"/>
                        <a:t>bajo</a:t>
                      </a:r>
                      <a:r>
                        <a:rPr lang="en-US" baseline="0" dirty="0" smtClean="0"/>
                        <a:t> </a:t>
                      </a:r>
                      <a:r>
                        <a:rPr lang="en-US" baseline="0" dirty="0" err="1" smtClean="0"/>
                        <a:t>riesgo</a:t>
                      </a:r>
                      <a:r>
                        <a:rPr lang="en-US" baseline="0" dirty="0" smtClean="0"/>
                        <a:t> 10 </a:t>
                      </a:r>
                      <a:r>
                        <a:rPr lang="en-US" baseline="0" dirty="0" err="1" smtClean="0"/>
                        <a:t>años</a:t>
                      </a:r>
                      <a:r>
                        <a:rPr lang="en-US" baseline="0" dirty="0" smtClean="0"/>
                        <a:t> de Exp. de </a:t>
                      </a:r>
                      <a:r>
                        <a:rPr lang="en-US" baseline="0" dirty="0" err="1" smtClean="0"/>
                        <a:t>vida</a:t>
                      </a:r>
                      <a:endParaRPr lang="en-US" dirty="0"/>
                    </a:p>
                  </a:txBody>
                  <a:tcPr/>
                </a:tc>
                <a:tc>
                  <a:txBody>
                    <a:bodyPr/>
                    <a:lstStyle/>
                    <a:p>
                      <a:r>
                        <a:rPr lang="en-US" dirty="0" err="1" smtClean="0"/>
                        <a:t>Pacientes</a:t>
                      </a:r>
                      <a:r>
                        <a:rPr lang="en-US" dirty="0" smtClean="0"/>
                        <a:t> </a:t>
                      </a:r>
                      <a:r>
                        <a:rPr lang="en-US" dirty="0" err="1" smtClean="0"/>
                        <a:t>tratados</a:t>
                      </a:r>
                      <a:r>
                        <a:rPr lang="en-US" dirty="0" smtClean="0"/>
                        <a:t> con PR y </a:t>
                      </a:r>
                      <a:r>
                        <a:rPr lang="en-US" dirty="0" err="1" smtClean="0"/>
                        <a:t>patología</a:t>
                      </a:r>
                      <a:r>
                        <a:rPr lang="en-US" dirty="0" smtClean="0"/>
                        <a:t> </a:t>
                      </a:r>
                      <a:r>
                        <a:rPr lang="en-US" dirty="0" err="1" smtClean="0"/>
                        <a:t>adversa</a:t>
                      </a:r>
                      <a:endParaRPr lang="en-US" dirty="0"/>
                    </a:p>
                  </a:txBody>
                  <a:tcPr/>
                </a:tc>
              </a:tr>
            </a:tbl>
          </a:graphicData>
        </a:graphic>
      </p:graphicFrame>
    </p:spTree>
    <p:extLst>
      <p:ext uri="{BB962C8B-B14F-4D97-AF65-F5344CB8AC3E}">
        <p14:creationId xmlns:p14="http://schemas.microsoft.com/office/powerpoint/2010/main" val="18584306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Enfermedad</a:t>
            </a:r>
            <a:r>
              <a:rPr lang="en-US" dirty="0" smtClean="0"/>
              <a:t> de Alto </a:t>
            </a:r>
            <a:r>
              <a:rPr lang="en-US" dirty="0" err="1" smtClean="0"/>
              <a:t>Riesgo</a:t>
            </a:r>
            <a:r>
              <a:rPr lang="en-US" dirty="0" smtClean="0"/>
              <a:t> y </a:t>
            </a:r>
            <a:r>
              <a:rPr lang="en-US" dirty="0" err="1" smtClean="0"/>
              <a:t>Localmente</a:t>
            </a:r>
            <a:r>
              <a:rPr lang="en-US" dirty="0" smtClean="0"/>
              <a:t> </a:t>
            </a:r>
            <a:r>
              <a:rPr lang="en-US" dirty="0" err="1" smtClean="0"/>
              <a:t>Avanzada</a:t>
            </a:r>
            <a:endParaRPr lang="en-US" dirty="0"/>
          </a:p>
        </p:txBody>
      </p:sp>
      <p:pic>
        <p:nvPicPr>
          <p:cNvPr id="4" name="Content Placeholder 3" descr="Alto Riesgo PC.png"/>
          <p:cNvPicPr>
            <a:picLocks noGrp="1" noChangeAspect="1"/>
          </p:cNvPicPr>
          <p:nvPr>
            <p:ph idx="1"/>
          </p:nvPr>
        </p:nvPicPr>
        <p:blipFill>
          <a:blip r:embed="rId2">
            <a:extLst>
              <a:ext uri="{28A0092B-C50C-407E-A947-70E740481C1C}">
                <a14:useLocalDpi xmlns:a14="http://schemas.microsoft.com/office/drawing/2010/main" val="0"/>
              </a:ext>
            </a:extLst>
          </a:blip>
          <a:srcRect l="-5926" r="-5926"/>
          <a:stretch>
            <a:fillRect/>
          </a:stretch>
        </p:blipFill>
        <p:spPr>
          <a:xfrm>
            <a:off x="310444" y="1608578"/>
            <a:ext cx="8672688" cy="4769644"/>
          </a:xfrm>
        </p:spPr>
      </p:pic>
    </p:spTree>
    <p:extLst>
      <p:ext uri="{BB962C8B-B14F-4D97-AF65-F5344CB8AC3E}">
        <p14:creationId xmlns:p14="http://schemas.microsoft.com/office/powerpoint/2010/main" val="22411419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5750" y="345538"/>
            <a:ext cx="7747000" cy="406265"/>
          </a:xfrm>
        </p:spPr>
        <p:txBody>
          <a:bodyPr>
            <a:normAutofit fontScale="90000"/>
          </a:bodyPr>
          <a:lstStyle/>
          <a:p>
            <a:pPr algn="ctr"/>
            <a:r>
              <a:rPr lang="es-ES_tradnl" sz="4000" dirty="0" smtClean="0">
                <a:solidFill>
                  <a:srgbClr val="FFD365"/>
                </a:solidFill>
              </a:rPr>
              <a:t>Epidemiología </a:t>
            </a:r>
            <a:r>
              <a:rPr lang="es-ES_tradnl" sz="4000" dirty="0" err="1" smtClean="0">
                <a:solidFill>
                  <a:srgbClr val="FFD365"/>
                </a:solidFill>
              </a:rPr>
              <a:t>CaP</a:t>
            </a:r>
            <a:r>
              <a:rPr lang="es-ES_tradnl" sz="4000" dirty="0" smtClean="0">
                <a:solidFill>
                  <a:srgbClr val="FFD365"/>
                </a:solidFill>
              </a:rPr>
              <a:t> </a:t>
            </a:r>
            <a:endParaRPr lang="es-ES_tradnl" sz="4000" dirty="0">
              <a:solidFill>
                <a:srgbClr val="FFD365"/>
              </a:solidFill>
            </a:endParaRPr>
          </a:p>
        </p:txBody>
      </p:sp>
      <p:sp>
        <p:nvSpPr>
          <p:cNvPr id="3" name="Marcador de contenido 2"/>
          <p:cNvSpPr>
            <a:spLocks noGrp="1"/>
          </p:cNvSpPr>
          <p:nvPr>
            <p:ph idx="1"/>
          </p:nvPr>
        </p:nvSpPr>
        <p:spPr>
          <a:xfrm>
            <a:off x="283774" y="1111710"/>
            <a:ext cx="8669726" cy="4952540"/>
          </a:xfrm>
        </p:spPr>
        <p:txBody>
          <a:bodyPr>
            <a:noAutofit/>
          </a:bodyPr>
          <a:lstStyle/>
          <a:p>
            <a:pPr marL="0" indent="0">
              <a:buNone/>
            </a:pPr>
            <a:r>
              <a:rPr lang="es-ES_tradnl" sz="11500" dirty="0" smtClean="0"/>
              <a:t>2ª</a:t>
            </a:r>
            <a:r>
              <a:rPr lang="es-ES_tradnl" sz="2400" dirty="0" smtClean="0"/>
              <a:t> Causa de muerte por cáncer</a:t>
            </a:r>
          </a:p>
          <a:p>
            <a:pPr marL="0" indent="0">
              <a:buNone/>
            </a:pPr>
            <a:r>
              <a:rPr lang="es-ES_tradnl" sz="2400" dirty="0" smtClean="0"/>
              <a:t> </a:t>
            </a:r>
            <a:r>
              <a:rPr lang="es-ES_tradnl" sz="11500" dirty="0" smtClean="0"/>
              <a:t>15%</a:t>
            </a:r>
            <a:r>
              <a:rPr lang="es-ES_tradnl" sz="8800" dirty="0" smtClean="0"/>
              <a:t> </a:t>
            </a:r>
            <a:r>
              <a:rPr lang="es-ES_tradnl" sz="2400" dirty="0" smtClean="0"/>
              <a:t>de la incidencia total de cáncer</a:t>
            </a:r>
          </a:p>
          <a:p>
            <a:pPr marL="0" indent="0">
              <a:buNone/>
            </a:pPr>
            <a:r>
              <a:rPr lang="es-ES_tradnl" sz="11500" dirty="0" smtClean="0"/>
              <a:t>6.6%</a:t>
            </a:r>
            <a:r>
              <a:rPr lang="es-ES_tradnl" sz="2400" dirty="0" smtClean="0"/>
              <a:t>(307,000) de las muertes por cáncer</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92" y="6450620"/>
            <a:ext cx="3157601" cy="19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3 Imagen"/>
          <p:cNvPicPr>
            <a:picLocks noChangeAspect="1"/>
          </p:cNvPicPr>
          <p:nvPr/>
        </p:nvPicPr>
        <p:blipFill rotWithShape="1">
          <a:blip r:embed="rId4">
            <a:extLst>
              <a:ext uri="{28A0092B-C50C-407E-A947-70E740481C1C}">
                <a14:useLocalDpi xmlns:a14="http://schemas.microsoft.com/office/drawing/2010/main" val="0"/>
              </a:ext>
            </a:extLst>
          </a:blip>
          <a:srcRect l="-2" r="17075"/>
          <a:stretch/>
        </p:blipFill>
        <p:spPr>
          <a:xfrm>
            <a:off x="6019482" y="0"/>
            <a:ext cx="3124518" cy="2507324"/>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60" y="6635749"/>
            <a:ext cx="8601715" cy="20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05343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4"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6"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Cáncer</a:t>
            </a:r>
            <a:r>
              <a:rPr lang="en-US" dirty="0" smtClean="0"/>
              <a:t> de </a:t>
            </a:r>
            <a:r>
              <a:rPr lang="en-US" dirty="0" err="1" smtClean="0"/>
              <a:t>Próstata</a:t>
            </a:r>
            <a:r>
              <a:rPr lang="en-US" dirty="0" smtClean="0"/>
              <a:t> </a:t>
            </a:r>
            <a:r>
              <a:rPr lang="en-US" dirty="0" err="1" smtClean="0"/>
              <a:t>Localizado</a:t>
            </a:r>
            <a:r>
              <a:rPr lang="en-US" dirty="0" smtClean="0"/>
              <a:t> de Alto </a:t>
            </a:r>
            <a:r>
              <a:rPr lang="en-US" dirty="0" err="1" smtClean="0"/>
              <a:t>Riesgo</a:t>
            </a:r>
            <a:endParaRPr lang="en-US" dirty="0"/>
          </a:p>
        </p:txBody>
      </p:sp>
      <p:pic>
        <p:nvPicPr>
          <p:cNvPr id="4" name="Content Placeholder 3" descr="PEACE 2.png"/>
          <p:cNvPicPr>
            <a:picLocks noGrp="1" noChangeAspect="1"/>
          </p:cNvPicPr>
          <p:nvPr>
            <p:ph idx="1"/>
          </p:nvPr>
        </p:nvPicPr>
        <p:blipFill>
          <a:blip r:embed="rId2">
            <a:extLst>
              <a:ext uri="{28A0092B-C50C-407E-A947-70E740481C1C}">
                <a14:useLocalDpi xmlns:a14="http://schemas.microsoft.com/office/drawing/2010/main" val="0"/>
              </a:ext>
            </a:extLst>
          </a:blip>
          <a:srcRect l="-16112" r="-16112"/>
          <a:stretch>
            <a:fillRect/>
          </a:stretch>
        </p:blipFill>
        <p:spPr/>
      </p:pic>
    </p:spTree>
    <p:extLst>
      <p:ext uri="{BB962C8B-B14F-4D97-AF65-F5344CB8AC3E}">
        <p14:creationId xmlns:p14="http://schemas.microsoft.com/office/powerpoint/2010/main" val="312502176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Beneficio</a:t>
            </a:r>
            <a:r>
              <a:rPr lang="en-US" dirty="0" smtClean="0"/>
              <a:t> de la </a:t>
            </a:r>
            <a:r>
              <a:rPr lang="en-US" dirty="0" err="1" smtClean="0"/>
              <a:t>Cirugía</a:t>
            </a:r>
            <a:r>
              <a:rPr lang="en-US" dirty="0" smtClean="0"/>
              <a:t> en N(+)</a:t>
            </a:r>
            <a:endParaRPr lang="en-US" dirty="0"/>
          </a:p>
        </p:txBody>
      </p:sp>
      <p:pic>
        <p:nvPicPr>
          <p:cNvPr id="4" name="Content Placeholder 3" descr="Beneficio de la Cirugía en N +.png"/>
          <p:cNvPicPr>
            <a:picLocks noGrp="1" noChangeAspect="1"/>
          </p:cNvPicPr>
          <p:nvPr>
            <p:ph idx="1"/>
          </p:nvPr>
        </p:nvPicPr>
        <p:blipFill>
          <a:blip r:embed="rId2">
            <a:extLst>
              <a:ext uri="{28A0092B-C50C-407E-A947-70E740481C1C}">
                <a14:useLocalDpi xmlns:a14="http://schemas.microsoft.com/office/drawing/2010/main" val="0"/>
              </a:ext>
            </a:extLst>
          </a:blip>
          <a:srcRect l="542" r="542"/>
          <a:stretch>
            <a:fillRect/>
          </a:stretch>
        </p:blipFill>
        <p:spPr/>
      </p:pic>
      <p:sp>
        <p:nvSpPr>
          <p:cNvPr id="5" name="TextBox 4"/>
          <p:cNvSpPr txBox="1"/>
          <p:nvPr/>
        </p:nvSpPr>
        <p:spPr>
          <a:xfrm>
            <a:off x="5164667" y="6126163"/>
            <a:ext cx="2596444" cy="369332"/>
          </a:xfrm>
          <a:prstGeom prst="rect">
            <a:avLst/>
          </a:prstGeom>
          <a:noFill/>
        </p:spPr>
        <p:txBody>
          <a:bodyPr wrap="square" rtlCol="0">
            <a:spAutoFit/>
          </a:bodyPr>
          <a:lstStyle/>
          <a:p>
            <a:r>
              <a:rPr lang="en-US" dirty="0" smtClean="0">
                <a:solidFill>
                  <a:prstClr val="black"/>
                </a:solidFill>
                <a:latin typeface="Calibri"/>
              </a:rPr>
              <a:t>Engel J et al </a:t>
            </a:r>
            <a:r>
              <a:rPr lang="en-US" dirty="0" err="1" smtClean="0">
                <a:solidFill>
                  <a:prstClr val="black"/>
                </a:solidFill>
                <a:latin typeface="Calibri"/>
              </a:rPr>
              <a:t>Eur</a:t>
            </a:r>
            <a:r>
              <a:rPr lang="en-US" dirty="0" smtClean="0">
                <a:solidFill>
                  <a:prstClr val="black"/>
                </a:solidFill>
                <a:latin typeface="Calibri"/>
              </a:rPr>
              <a:t> </a:t>
            </a:r>
            <a:r>
              <a:rPr lang="en-US" dirty="0" err="1" smtClean="0">
                <a:solidFill>
                  <a:prstClr val="black"/>
                </a:solidFill>
                <a:latin typeface="Calibri"/>
              </a:rPr>
              <a:t>Urol</a:t>
            </a:r>
            <a:r>
              <a:rPr lang="en-US" dirty="0" smtClean="0">
                <a:solidFill>
                  <a:prstClr val="black"/>
                </a:solidFill>
                <a:latin typeface="Calibri"/>
              </a:rPr>
              <a:t> 2010</a:t>
            </a:r>
            <a:endParaRPr lang="en-US" dirty="0">
              <a:solidFill>
                <a:prstClr val="black"/>
              </a:solidFill>
              <a:latin typeface="Calibri"/>
            </a:endParaRPr>
          </a:p>
        </p:txBody>
      </p:sp>
    </p:spTree>
    <p:extLst>
      <p:ext uri="{BB962C8B-B14F-4D97-AF65-F5344CB8AC3E}">
        <p14:creationId xmlns:p14="http://schemas.microsoft.com/office/powerpoint/2010/main" val="8264162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A phase III protocol of androgen suppression and radiotherapy vs AS and RT followed by chemotherapy with docetaxel and prednisone for localized, high-risk prostate cancer &lt;br /&gt;(NRG Oncology/RTOG 0521)</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smtClean="0">
                <a:solidFill>
                  <a:prstClr val="black"/>
                </a:solidFill>
                <a:latin typeface="Arial" charset="0"/>
              </a:rPr>
              <a:t>Presented By Howard Sandler at 2015 ASCO Annual Meeting</a:t>
            </a:r>
            <a:endParaRPr lang="en-US" sz="1200" dirty="0">
              <a:solidFill>
                <a:prstClr val="black"/>
              </a:solidFill>
              <a:latin typeface="Arial" charset="0"/>
            </a:endParaRPr>
          </a:p>
        </p:txBody>
      </p:sp>
    </p:spTree>
    <p:extLst>
      <p:ext uri="{BB962C8B-B14F-4D97-AF65-F5344CB8AC3E}">
        <p14:creationId xmlns:p14="http://schemas.microsoft.com/office/powerpoint/2010/main" val="40733261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Slide 3</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smtClean="0">
                <a:solidFill>
                  <a:prstClr val="black"/>
                </a:solidFill>
                <a:latin typeface="Arial" charset="0"/>
              </a:rPr>
              <a:t>Presented By Howard Sandler at 2015 ASCO Annual Meeting</a:t>
            </a:r>
            <a:endParaRPr lang="en-US" sz="1200" dirty="0">
              <a:solidFill>
                <a:prstClr val="black"/>
              </a:solidFill>
              <a:latin typeface="Arial" charset="0"/>
            </a:endParaRPr>
          </a:p>
        </p:txBody>
      </p:sp>
    </p:spTree>
    <p:extLst>
      <p:ext uri="{BB962C8B-B14F-4D97-AF65-F5344CB8AC3E}">
        <p14:creationId xmlns:p14="http://schemas.microsoft.com/office/powerpoint/2010/main" val="2684630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Slide 4</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smtClean="0">
                <a:solidFill>
                  <a:prstClr val="black"/>
                </a:solidFill>
                <a:latin typeface="Arial" charset="0"/>
              </a:rPr>
              <a:t>Presented By Howard Sandler at 2015 ASCO Annual Meeting</a:t>
            </a:r>
            <a:endParaRPr lang="en-US" sz="1200" dirty="0">
              <a:solidFill>
                <a:prstClr val="black"/>
              </a:solidFill>
              <a:latin typeface="Arial" charset="0"/>
            </a:endParaRPr>
          </a:p>
        </p:txBody>
      </p:sp>
    </p:spTree>
    <p:extLst>
      <p:ext uri="{BB962C8B-B14F-4D97-AF65-F5344CB8AC3E}">
        <p14:creationId xmlns:p14="http://schemas.microsoft.com/office/powerpoint/2010/main" val="11459284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Slide 8</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smtClean="0">
                <a:solidFill>
                  <a:prstClr val="black"/>
                </a:solidFill>
                <a:latin typeface="Arial" charset="0"/>
              </a:rPr>
              <a:t>Presented By Howard Sandler at 2015 ASCO Annual Meeting</a:t>
            </a:r>
            <a:endParaRPr lang="en-US" sz="1200" dirty="0">
              <a:solidFill>
                <a:prstClr val="black"/>
              </a:solidFill>
              <a:latin typeface="Arial" charset="0"/>
            </a:endParaRPr>
          </a:p>
        </p:txBody>
      </p:sp>
    </p:spTree>
    <p:extLst>
      <p:ext uri="{BB962C8B-B14F-4D97-AF65-F5344CB8AC3E}">
        <p14:creationId xmlns:p14="http://schemas.microsoft.com/office/powerpoint/2010/main" val="25239914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Slide 12</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smtClean="0">
                <a:solidFill>
                  <a:prstClr val="black"/>
                </a:solidFill>
                <a:latin typeface="Arial" charset="0"/>
              </a:rPr>
              <a:t>Presented By Howard Sandler at 2015 ASCO Annual Meeting</a:t>
            </a:r>
            <a:endParaRPr lang="en-US" sz="1200" dirty="0">
              <a:solidFill>
                <a:prstClr val="black"/>
              </a:solidFill>
              <a:latin typeface="Arial" charset="0"/>
            </a:endParaRPr>
          </a:p>
        </p:txBody>
      </p:sp>
    </p:spTree>
    <p:extLst>
      <p:ext uri="{BB962C8B-B14F-4D97-AF65-F5344CB8AC3E}">
        <p14:creationId xmlns:p14="http://schemas.microsoft.com/office/powerpoint/2010/main" val="20791719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Slide 14</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smtClean="0">
                <a:solidFill>
                  <a:prstClr val="black"/>
                </a:solidFill>
                <a:latin typeface="Arial" charset="0"/>
              </a:rPr>
              <a:t>Presented By Howard Sandler at 2015 ASCO Annual Meeting</a:t>
            </a:r>
            <a:endParaRPr lang="en-US" sz="1200" dirty="0">
              <a:solidFill>
                <a:prstClr val="black"/>
              </a:solidFill>
              <a:latin typeface="Arial" charset="0"/>
            </a:endParaRPr>
          </a:p>
        </p:txBody>
      </p:sp>
    </p:spTree>
    <p:extLst>
      <p:ext uri="{BB962C8B-B14F-4D97-AF65-F5344CB8AC3E}">
        <p14:creationId xmlns:p14="http://schemas.microsoft.com/office/powerpoint/2010/main" val="41405868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Slide 16</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smtClean="0">
                <a:solidFill>
                  <a:prstClr val="black"/>
                </a:solidFill>
                <a:latin typeface="Arial" charset="0"/>
              </a:rPr>
              <a:t>Presented By Howard Sandler at 2015 ASCO Annual Meeting</a:t>
            </a:r>
            <a:endParaRPr lang="en-US" sz="1200" dirty="0">
              <a:solidFill>
                <a:prstClr val="black"/>
              </a:solidFill>
              <a:latin typeface="Arial" charset="0"/>
            </a:endParaRPr>
          </a:p>
        </p:txBody>
      </p:sp>
    </p:spTree>
    <p:extLst>
      <p:ext uri="{BB962C8B-B14F-4D97-AF65-F5344CB8AC3E}">
        <p14:creationId xmlns:p14="http://schemas.microsoft.com/office/powerpoint/2010/main" val="4190495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Slide 20</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smtClean="0">
                <a:solidFill>
                  <a:prstClr val="black"/>
                </a:solidFill>
                <a:latin typeface="Arial" charset="0"/>
              </a:rPr>
              <a:t>Presented By Howard Sandler at 2015 ASCO Annual Meeting</a:t>
            </a:r>
            <a:endParaRPr lang="en-US" sz="1200" dirty="0">
              <a:solidFill>
                <a:prstClr val="black"/>
              </a:solidFill>
              <a:latin typeface="Arial" charset="0"/>
            </a:endParaRPr>
          </a:p>
        </p:txBody>
      </p:sp>
    </p:spTree>
    <p:extLst>
      <p:ext uri="{BB962C8B-B14F-4D97-AF65-F5344CB8AC3E}">
        <p14:creationId xmlns:p14="http://schemas.microsoft.com/office/powerpoint/2010/main" val="12422018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18884" y="455843"/>
            <a:ext cx="5796156" cy="5698042"/>
          </a:xfrm>
          <a:prstGeom prst="rect">
            <a:avLst/>
          </a:prstGeom>
          <a:noFill/>
          <a:ln>
            <a:noFill/>
          </a:ln>
        </p:spPr>
      </p:pic>
      <p:sp>
        <p:nvSpPr>
          <p:cNvPr id="2" name="TextBox 1"/>
          <p:cNvSpPr txBox="1"/>
          <p:nvPr/>
        </p:nvSpPr>
        <p:spPr>
          <a:xfrm>
            <a:off x="211657" y="6153885"/>
            <a:ext cx="1807227" cy="369332"/>
          </a:xfrm>
          <a:prstGeom prst="rect">
            <a:avLst/>
          </a:prstGeom>
          <a:noFill/>
        </p:spPr>
        <p:txBody>
          <a:bodyPr wrap="square" rtlCol="0">
            <a:spAutoFit/>
          </a:bodyPr>
          <a:lstStyle/>
          <a:p>
            <a:r>
              <a:rPr lang="en-US" dirty="0" smtClean="0">
                <a:solidFill>
                  <a:prstClr val="black"/>
                </a:solidFill>
                <a:latin typeface="Calibri"/>
              </a:rPr>
              <a:t>GLOBOCAN 2016</a:t>
            </a:r>
            <a:endParaRPr lang="en-US" dirty="0">
              <a:solidFill>
                <a:prstClr val="black"/>
              </a:solidFill>
              <a:latin typeface="Calibri"/>
            </a:endParaRPr>
          </a:p>
        </p:txBody>
      </p:sp>
    </p:spTree>
    <p:extLst>
      <p:ext uri="{BB962C8B-B14F-4D97-AF65-F5344CB8AC3E}">
        <p14:creationId xmlns:p14="http://schemas.microsoft.com/office/powerpoint/2010/main" val="9022305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Ad Pro – SPCG 12</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09889"/>
            <a:ext cx="9143999" cy="430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kern="1200" dirty="0" smtClean="0">
                <a:solidFill>
                  <a:schemeClr val="tx1"/>
                </a:solidFill>
                <a:latin typeface="Arial" charset="0"/>
                <a:ea typeface="+mn-ea"/>
                <a:cs typeface="+mn-cs"/>
              </a:rPr>
              <a:t>Presented By Goran Ahlgren at 2016 ASCO Annual Meeting</a:t>
            </a:r>
            <a:endParaRPr lang="en-US" sz="1200" kern="1200" dirty="0">
              <a:solidFill>
                <a:schemeClr val="tx1"/>
              </a:solidFill>
              <a:latin typeface="Arial" charset="0"/>
              <a:ea typeface="+mn-ea"/>
              <a:cs typeface="+mn-cs"/>
            </a:endParaRPr>
          </a:p>
        </p:txBody>
      </p:sp>
      <p:sp>
        <p:nvSpPr>
          <p:cNvPr id="3" name="TextBox 2"/>
          <p:cNvSpPr txBox="1"/>
          <p:nvPr/>
        </p:nvSpPr>
        <p:spPr>
          <a:xfrm>
            <a:off x="1326444" y="550333"/>
            <a:ext cx="6886223" cy="646331"/>
          </a:xfrm>
          <a:prstGeom prst="rect">
            <a:avLst/>
          </a:prstGeom>
          <a:noFill/>
        </p:spPr>
        <p:txBody>
          <a:bodyPr wrap="square" rtlCol="0">
            <a:spAutoFit/>
          </a:bodyPr>
          <a:lstStyle/>
          <a:p>
            <a:r>
              <a:rPr lang="en-US" sz="3600" b="1" dirty="0" smtClean="0"/>
              <a:t>¿ADYUVANCIA EN CP?</a:t>
            </a:r>
            <a:endParaRPr lang="en-US" sz="3600" b="1" dirty="0"/>
          </a:p>
        </p:txBody>
      </p:sp>
    </p:spTree>
    <p:extLst>
      <p:ext uri="{BB962C8B-B14F-4D97-AF65-F5344CB8AC3E}">
        <p14:creationId xmlns:p14="http://schemas.microsoft.com/office/powerpoint/2010/main" val="13883390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Slide 12</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solidFill>
            <a:schemeClr val="accent6">
              <a:lumMod val="20000"/>
              <a:lumOff val="80000"/>
            </a:schemeClr>
          </a:solidFill>
          <a:ln>
            <a:noFill/>
          </a:ln>
          <a:effectLs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kern="1200" dirty="0" smtClean="0">
                <a:solidFill>
                  <a:schemeClr val="tx1"/>
                </a:solidFill>
                <a:latin typeface="Arial" charset="0"/>
                <a:ea typeface="+mn-ea"/>
                <a:cs typeface="+mn-cs"/>
              </a:rPr>
              <a:t>Presented By Goran Ahlgren at 2016 ASCO Annual Meeting</a:t>
            </a:r>
            <a:endParaRPr lang="en-US" sz="1200" kern="1200" dirty="0">
              <a:solidFill>
                <a:schemeClr val="tx1"/>
              </a:solidFill>
              <a:latin typeface="Arial" charset="0"/>
              <a:ea typeface="+mn-ea"/>
              <a:cs typeface="+mn-cs"/>
            </a:endParaRPr>
          </a:p>
        </p:txBody>
      </p:sp>
      <p:sp>
        <p:nvSpPr>
          <p:cNvPr id="3" name="TextBox 2"/>
          <p:cNvSpPr txBox="1"/>
          <p:nvPr/>
        </p:nvSpPr>
        <p:spPr>
          <a:xfrm>
            <a:off x="2046111" y="2859087"/>
            <a:ext cx="4572000" cy="923330"/>
          </a:xfrm>
          <a:prstGeom prst="rect">
            <a:avLst/>
          </a:prstGeom>
          <a:solidFill>
            <a:srgbClr val="FDEADA"/>
          </a:solidFill>
          <a:ln>
            <a:solidFill>
              <a:schemeClr val="accent6">
                <a:lumMod val="40000"/>
                <a:lumOff val="60000"/>
              </a:schemeClr>
            </a:solidFill>
          </a:ln>
        </p:spPr>
        <p:txBody>
          <a:bodyPr wrap="square" rtlCol="0">
            <a:spAutoFit/>
          </a:bodyPr>
          <a:lstStyle/>
          <a:p>
            <a:r>
              <a:rPr lang="en-US" sz="5400" dirty="0" smtClean="0">
                <a:solidFill>
                  <a:srgbClr val="FF0000"/>
                </a:solidFill>
              </a:rPr>
              <a:t>NO BENEFICIO</a:t>
            </a:r>
            <a:endParaRPr lang="en-US" sz="5400" dirty="0">
              <a:solidFill>
                <a:srgbClr val="FF0000"/>
              </a:solidFill>
            </a:endParaRPr>
          </a:p>
        </p:txBody>
      </p:sp>
    </p:spTree>
    <p:extLst>
      <p:ext uri="{BB962C8B-B14F-4D97-AF65-F5344CB8AC3E}">
        <p14:creationId xmlns:p14="http://schemas.microsoft.com/office/powerpoint/2010/main" val="30300882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Adyuvancia</a:t>
            </a:r>
            <a:r>
              <a:rPr lang="en-US" dirty="0" smtClean="0"/>
              <a:t> con </a:t>
            </a:r>
            <a:r>
              <a:rPr lang="en-US" dirty="0" err="1" smtClean="0"/>
              <a:t>Mitoxantrona</a:t>
            </a:r>
            <a:r>
              <a:rPr lang="en-US" dirty="0" smtClean="0"/>
              <a:t> en </a:t>
            </a:r>
            <a:r>
              <a:rPr lang="en-US" dirty="0" err="1" smtClean="0"/>
              <a:t>CaP</a:t>
            </a:r>
            <a:r>
              <a:rPr lang="en-US" dirty="0" smtClean="0"/>
              <a:t> Alto </a:t>
            </a:r>
            <a:r>
              <a:rPr lang="en-US" dirty="0" err="1" smtClean="0"/>
              <a:t>Riesgo</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s-ES_tradnl" dirty="0" err="1"/>
              <a:t>Adding</a:t>
            </a:r>
            <a:r>
              <a:rPr lang="es-ES_tradnl" dirty="0"/>
              <a:t> </a:t>
            </a:r>
            <a:r>
              <a:rPr lang="es-ES_tradnl" dirty="0" err="1"/>
              <a:t>mitoxantrone</a:t>
            </a:r>
            <a:r>
              <a:rPr lang="es-ES_tradnl" dirty="0"/>
              <a:t> and </a:t>
            </a:r>
            <a:r>
              <a:rPr lang="es-ES_tradnl" dirty="0" err="1"/>
              <a:t>prednisone</a:t>
            </a:r>
            <a:r>
              <a:rPr lang="es-ES_tradnl" dirty="0"/>
              <a:t> (MP) </a:t>
            </a:r>
            <a:r>
              <a:rPr lang="es-ES_tradnl" dirty="0" err="1"/>
              <a:t>to</a:t>
            </a:r>
            <a:r>
              <a:rPr lang="es-ES_tradnl" dirty="0"/>
              <a:t> </a:t>
            </a:r>
            <a:r>
              <a:rPr lang="es-ES_tradnl" dirty="0" err="1"/>
              <a:t>androgen-deprivation</a:t>
            </a:r>
            <a:r>
              <a:rPr lang="es-ES_tradnl" dirty="0"/>
              <a:t> </a:t>
            </a:r>
            <a:r>
              <a:rPr lang="es-ES_tradnl" dirty="0" err="1"/>
              <a:t>therapy</a:t>
            </a:r>
            <a:r>
              <a:rPr lang="es-ES_tradnl" dirty="0"/>
              <a:t> (ADT) in </a:t>
            </a:r>
            <a:r>
              <a:rPr lang="es-ES_tradnl" dirty="0" err="1"/>
              <a:t>patients</a:t>
            </a:r>
            <a:r>
              <a:rPr lang="es-ES_tradnl" dirty="0"/>
              <a:t> </a:t>
            </a:r>
            <a:r>
              <a:rPr lang="es-ES_tradnl" dirty="0" err="1"/>
              <a:t>with</a:t>
            </a:r>
            <a:r>
              <a:rPr lang="es-ES_tradnl" dirty="0"/>
              <a:t> </a:t>
            </a:r>
            <a:r>
              <a:rPr lang="es-ES_tradnl" dirty="0" err="1"/>
              <a:t>high-risk</a:t>
            </a:r>
            <a:r>
              <a:rPr lang="es-ES_tradnl" dirty="0"/>
              <a:t> </a:t>
            </a:r>
            <a:r>
              <a:rPr lang="es-ES_tradnl" dirty="0" err="1"/>
              <a:t>prostate</a:t>
            </a:r>
            <a:r>
              <a:rPr lang="es-ES_tradnl" dirty="0"/>
              <a:t> </a:t>
            </a:r>
            <a:r>
              <a:rPr lang="es-ES_tradnl" dirty="0" err="1"/>
              <a:t>cancer</a:t>
            </a:r>
            <a:r>
              <a:rPr lang="es-ES_tradnl" dirty="0"/>
              <a:t> </a:t>
            </a:r>
            <a:r>
              <a:rPr lang="es-ES_tradnl" dirty="0" err="1"/>
              <a:t>who</a:t>
            </a:r>
            <a:r>
              <a:rPr lang="es-ES_tradnl" dirty="0"/>
              <a:t> </a:t>
            </a:r>
            <a:r>
              <a:rPr lang="es-ES_tradnl" dirty="0" err="1"/>
              <a:t>underwent</a:t>
            </a:r>
            <a:r>
              <a:rPr lang="es-ES_tradnl" dirty="0"/>
              <a:t> </a:t>
            </a:r>
            <a:r>
              <a:rPr lang="es-ES_tradnl" dirty="0" err="1"/>
              <a:t>prostatectomy</a:t>
            </a:r>
            <a:r>
              <a:rPr lang="es-ES_tradnl" dirty="0"/>
              <a:t> </a:t>
            </a:r>
            <a:r>
              <a:rPr lang="es-ES_tradnl" dirty="0" err="1"/>
              <a:t>increased</a:t>
            </a:r>
            <a:r>
              <a:rPr lang="es-ES_tradnl" dirty="0"/>
              <a:t> </a:t>
            </a:r>
            <a:r>
              <a:rPr lang="es-ES_tradnl" dirty="0" err="1"/>
              <a:t>the</a:t>
            </a:r>
            <a:r>
              <a:rPr lang="es-ES_tradnl" dirty="0"/>
              <a:t> </a:t>
            </a:r>
            <a:r>
              <a:rPr lang="es-ES_tradnl" dirty="0" err="1"/>
              <a:t>risk</a:t>
            </a:r>
            <a:r>
              <a:rPr lang="es-ES_tradnl" dirty="0"/>
              <a:t> of </a:t>
            </a:r>
            <a:r>
              <a:rPr lang="es-ES_tradnl" dirty="0" err="1"/>
              <a:t>leukemia</a:t>
            </a:r>
            <a:r>
              <a:rPr lang="es-ES_tradnl" dirty="0"/>
              <a:t> and </a:t>
            </a:r>
            <a:r>
              <a:rPr lang="es-ES_tradnl" dirty="0" err="1"/>
              <a:t>did</a:t>
            </a:r>
            <a:r>
              <a:rPr lang="es-ES_tradnl" dirty="0"/>
              <a:t> </a:t>
            </a:r>
            <a:r>
              <a:rPr lang="es-ES_tradnl" dirty="0" err="1"/>
              <a:t>not</a:t>
            </a:r>
            <a:r>
              <a:rPr lang="es-ES_tradnl" dirty="0"/>
              <a:t> </a:t>
            </a:r>
            <a:r>
              <a:rPr lang="es-ES_tradnl" dirty="0" err="1"/>
              <a:t>improve</a:t>
            </a:r>
            <a:r>
              <a:rPr lang="es-ES_tradnl" dirty="0"/>
              <a:t> </a:t>
            </a:r>
            <a:r>
              <a:rPr lang="es-ES_tradnl" dirty="0" err="1"/>
              <a:t>overall</a:t>
            </a:r>
            <a:r>
              <a:rPr lang="es-ES_tradnl" dirty="0"/>
              <a:t> </a:t>
            </a:r>
            <a:r>
              <a:rPr lang="es-ES_tradnl" dirty="0" err="1"/>
              <a:t>or</a:t>
            </a:r>
            <a:r>
              <a:rPr lang="es-ES_tradnl" dirty="0"/>
              <a:t> </a:t>
            </a:r>
            <a:r>
              <a:rPr lang="es-ES_tradnl" dirty="0" err="1"/>
              <a:t>prostate</a:t>
            </a:r>
            <a:r>
              <a:rPr lang="es-ES_tradnl" dirty="0"/>
              <a:t> </a:t>
            </a:r>
            <a:r>
              <a:rPr lang="es-ES_tradnl" dirty="0" err="1" smtClean="0"/>
              <a:t>cancer</a:t>
            </a:r>
            <a:r>
              <a:rPr lang="es-ES_tradnl" dirty="0" smtClean="0"/>
              <a:t> </a:t>
            </a:r>
            <a:r>
              <a:rPr lang="es-ES_tradnl" dirty="0" err="1" smtClean="0"/>
              <a:t>specific</a:t>
            </a:r>
            <a:r>
              <a:rPr lang="es-ES_tradnl" dirty="0" smtClean="0"/>
              <a:t> </a:t>
            </a:r>
            <a:r>
              <a:rPr lang="es-ES_tradnl" dirty="0" err="1"/>
              <a:t>survival</a:t>
            </a:r>
            <a:r>
              <a:rPr lang="es-ES_tradnl" dirty="0"/>
              <a:t> in a </a:t>
            </a:r>
            <a:r>
              <a:rPr lang="es-ES_tradnl" dirty="0" err="1"/>
              <a:t>randomized</a:t>
            </a:r>
            <a:r>
              <a:rPr lang="es-ES_tradnl" dirty="0"/>
              <a:t> </a:t>
            </a:r>
            <a:r>
              <a:rPr lang="es-ES_tradnl" dirty="0" err="1"/>
              <a:t>phase</a:t>
            </a:r>
            <a:r>
              <a:rPr lang="es-ES_tradnl" dirty="0"/>
              <a:t> III </a:t>
            </a:r>
            <a:r>
              <a:rPr lang="es-ES_tradnl" dirty="0" smtClean="0"/>
              <a:t>trial.</a:t>
            </a:r>
            <a:endParaRPr lang="es-ES_tradnl" dirty="0"/>
          </a:p>
          <a:p>
            <a:pPr marL="0" indent="0">
              <a:buNone/>
            </a:pPr>
            <a:endParaRPr lang="es-ES_tradnl" dirty="0" smtClean="0"/>
          </a:p>
          <a:p>
            <a:pPr marL="0" indent="0">
              <a:buNone/>
            </a:pPr>
            <a:r>
              <a:rPr lang="es-ES_tradnl" dirty="0" err="1" smtClean="0"/>
              <a:t>Glodé</a:t>
            </a:r>
            <a:r>
              <a:rPr lang="es-ES_tradnl" dirty="0" smtClean="0"/>
              <a:t> M, et al </a:t>
            </a:r>
            <a:r>
              <a:rPr lang="es-ES_tradnl" dirty="0"/>
              <a:t>SWOG S9921 </a:t>
            </a:r>
            <a:endParaRPr lang="es-ES_tradnl" dirty="0" smtClean="0"/>
          </a:p>
          <a:p>
            <a:pPr marL="0" indent="0">
              <a:buNone/>
            </a:pPr>
            <a:r>
              <a:rPr lang="es-ES_tradnl" dirty="0" smtClean="0"/>
              <a:t>GUCASYM 2017</a:t>
            </a:r>
            <a:endParaRPr lang="en-US" dirty="0"/>
          </a:p>
        </p:txBody>
      </p:sp>
    </p:spTree>
    <p:extLst>
      <p:ext uri="{BB962C8B-B14F-4D97-AF65-F5344CB8AC3E}">
        <p14:creationId xmlns:p14="http://schemas.microsoft.com/office/powerpoint/2010/main" val="30305198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Mitoxantrona</a:t>
            </a:r>
            <a:r>
              <a:rPr lang="en-US" dirty="0" smtClean="0"/>
              <a:t> </a:t>
            </a:r>
            <a:r>
              <a:rPr lang="en-US" dirty="0" err="1" smtClean="0"/>
              <a:t>Adyuvante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No </a:t>
            </a:r>
            <a:r>
              <a:rPr lang="en-US" dirty="0" err="1" smtClean="0"/>
              <a:t>diferencia</a:t>
            </a:r>
            <a:r>
              <a:rPr lang="en-US" dirty="0" smtClean="0"/>
              <a:t> en SG con </a:t>
            </a:r>
            <a:r>
              <a:rPr lang="en-US" dirty="0" err="1" smtClean="0"/>
              <a:t>respecto</a:t>
            </a:r>
            <a:r>
              <a:rPr lang="en-US" dirty="0" smtClean="0"/>
              <a:t> al </a:t>
            </a:r>
            <a:r>
              <a:rPr lang="en-US" dirty="0" err="1" smtClean="0"/>
              <a:t>brazo</a:t>
            </a:r>
            <a:r>
              <a:rPr lang="en-US" dirty="0" smtClean="0"/>
              <a:t> de </a:t>
            </a:r>
            <a:r>
              <a:rPr lang="en-US" dirty="0" err="1" smtClean="0"/>
              <a:t>sólo</a:t>
            </a:r>
            <a:r>
              <a:rPr lang="en-US" dirty="0" smtClean="0"/>
              <a:t> ADT</a:t>
            </a:r>
          </a:p>
          <a:p>
            <a:pPr marL="0" indent="0">
              <a:buNone/>
            </a:pPr>
            <a:r>
              <a:rPr lang="en-US" dirty="0" err="1" smtClean="0"/>
              <a:t>Muertes</a:t>
            </a:r>
            <a:r>
              <a:rPr lang="en-US" dirty="0" smtClean="0"/>
              <a:t> </a:t>
            </a:r>
            <a:r>
              <a:rPr lang="en-US" dirty="0" err="1" smtClean="0"/>
              <a:t>por</a:t>
            </a:r>
            <a:r>
              <a:rPr lang="en-US" dirty="0" smtClean="0"/>
              <a:t> </a:t>
            </a:r>
            <a:r>
              <a:rPr lang="en-US" dirty="0" err="1" smtClean="0"/>
              <a:t>Cáncer</a:t>
            </a:r>
            <a:endParaRPr lang="en-US" dirty="0" smtClean="0"/>
          </a:p>
          <a:p>
            <a:pPr>
              <a:buFontTx/>
              <a:buChar char="-"/>
            </a:pPr>
            <a:r>
              <a:rPr lang="en-US" dirty="0" smtClean="0"/>
              <a:t>18% </a:t>
            </a:r>
            <a:r>
              <a:rPr lang="en-US" dirty="0" err="1" smtClean="0"/>
              <a:t>Próstata</a:t>
            </a:r>
            <a:endParaRPr lang="en-US" dirty="0" smtClean="0"/>
          </a:p>
          <a:p>
            <a:pPr>
              <a:buFontTx/>
              <a:buChar char="-"/>
            </a:pPr>
            <a:r>
              <a:rPr lang="en-US" dirty="0" err="1" smtClean="0"/>
              <a:t>Leucemia</a:t>
            </a:r>
            <a:r>
              <a:rPr lang="en-US" dirty="0" smtClean="0"/>
              <a:t> </a:t>
            </a:r>
          </a:p>
          <a:p>
            <a:pPr>
              <a:buFontTx/>
              <a:buChar char="-"/>
            </a:pPr>
            <a:r>
              <a:rPr lang="en-US" dirty="0" err="1" smtClean="0"/>
              <a:t>Pulmón</a:t>
            </a:r>
            <a:endParaRPr lang="en-US" dirty="0" smtClean="0"/>
          </a:p>
          <a:p>
            <a:pPr>
              <a:buFontTx/>
              <a:buChar char="-"/>
            </a:pPr>
            <a:r>
              <a:rPr lang="en-US" dirty="0" err="1" smtClean="0"/>
              <a:t>Páncreas</a:t>
            </a:r>
            <a:r>
              <a:rPr lang="en-US" dirty="0" smtClean="0"/>
              <a:t> </a:t>
            </a:r>
          </a:p>
          <a:p>
            <a:pPr>
              <a:buFontTx/>
              <a:buChar char="-"/>
            </a:pPr>
            <a:r>
              <a:rPr lang="en-US" dirty="0" smtClean="0"/>
              <a:t>GI</a:t>
            </a:r>
            <a:endParaRPr lang="en-US" dirty="0"/>
          </a:p>
        </p:txBody>
      </p:sp>
    </p:spTree>
    <p:extLst>
      <p:ext uri="{BB962C8B-B14F-4D97-AF65-F5344CB8AC3E}">
        <p14:creationId xmlns:p14="http://schemas.microsoft.com/office/powerpoint/2010/main" val="6885588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9600" dirty="0" smtClean="0"/>
              <a:t/>
            </a:r>
            <a:br>
              <a:rPr lang="en-US" sz="9600" dirty="0" smtClean="0"/>
            </a:br>
            <a:r>
              <a:rPr lang="en-US" sz="4000" dirty="0" err="1" smtClean="0"/>
              <a:t>C</a:t>
            </a:r>
            <a:r>
              <a:rPr lang="en-US" sz="4000" dirty="0" err="1" smtClean="0"/>
              <a:t>áncer</a:t>
            </a:r>
            <a:r>
              <a:rPr lang="en-US" sz="4000" dirty="0" smtClean="0"/>
              <a:t> de </a:t>
            </a:r>
            <a:r>
              <a:rPr lang="en-US" sz="4000" dirty="0" err="1" smtClean="0"/>
              <a:t>Próstata</a:t>
            </a:r>
            <a:r>
              <a:rPr lang="en-US" sz="4000" dirty="0" smtClean="0"/>
              <a:t> </a:t>
            </a:r>
            <a:r>
              <a:rPr lang="en-US" sz="4000" dirty="0" err="1" smtClean="0"/>
              <a:t>Metastásico</a:t>
            </a:r>
            <a:r>
              <a:rPr lang="en-US" sz="4000" dirty="0" smtClean="0"/>
              <a:t> Sensible a la </a:t>
            </a:r>
            <a:r>
              <a:rPr lang="en-US" sz="4000" dirty="0" err="1" smtClean="0"/>
              <a:t>Castración</a:t>
            </a:r>
            <a:r>
              <a:rPr lang="en-US" sz="9600" dirty="0"/>
              <a:t/>
            </a:r>
            <a:br>
              <a:rPr lang="en-US" sz="9600" dirty="0"/>
            </a:br>
            <a:r>
              <a:rPr lang="en-US" sz="9600" dirty="0" err="1" smtClean="0"/>
              <a:t>CPmSC</a:t>
            </a:r>
            <a:endParaRPr lang="en-US" sz="9600" dirty="0"/>
          </a:p>
        </p:txBody>
      </p:sp>
      <p:sp>
        <p:nvSpPr>
          <p:cNvPr id="3" name="Subtitle 2"/>
          <p:cNvSpPr>
            <a:spLocks noGrp="1"/>
          </p:cNvSpPr>
          <p:nvPr>
            <p:ph type="subTitle" idx="1"/>
          </p:nvPr>
        </p:nvSpPr>
        <p:spPr>
          <a:xfrm>
            <a:off x="454377" y="5981700"/>
            <a:ext cx="6400800" cy="1752600"/>
          </a:xfrm>
        </p:spPr>
        <p:txBody>
          <a:bodyPr/>
          <a:lstStyle/>
          <a:p>
            <a:endParaRPr lang="en-US" dirty="0"/>
          </a:p>
        </p:txBody>
      </p:sp>
    </p:spTree>
    <p:extLst>
      <p:ext uri="{BB962C8B-B14F-4D97-AF65-F5344CB8AC3E}">
        <p14:creationId xmlns:p14="http://schemas.microsoft.com/office/powerpoint/2010/main" val="243653273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r"/>
            <a:r>
              <a:rPr lang="es-MX" b="1" dirty="0" smtClean="0"/>
              <a:t>¿Por qué </a:t>
            </a:r>
            <a:r>
              <a:rPr lang="es-MX" b="1" dirty="0" err="1" smtClean="0"/>
              <a:t>Docetaxel</a:t>
            </a:r>
            <a:r>
              <a:rPr lang="es-MX" b="1" dirty="0" smtClean="0"/>
              <a:t> en pacientes </a:t>
            </a:r>
            <a:r>
              <a:rPr lang="es-MX" b="1" dirty="0" err="1" smtClean="0"/>
              <a:t>hormonosensibles</a:t>
            </a:r>
            <a:r>
              <a:rPr lang="es-MX" b="1" dirty="0" smtClean="0"/>
              <a:t>?</a:t>
            </a:r>
            <a:endParaRPr lang="es-MX" b="1" dirty="0"/>
          </a:p>
        </p:txBody>
      </p:sp>
      <p:sp>
        <p:nvSpPr>
          <p:cNvPr id="3" name="2 Marcador de contenido"/>
          <p:cNvSpPr>
            <a:spLocks noGrp="1"/>
          </p:cNvSpPr>
          <p:nvPr>
            <p:ph idx="1"/>
          </p:nvPr>
        </p:nvSpPr>
        <p:spPr>
          <a:xfrm>
            <a:off x="457200" y="1600200"/>
            <a:ext cx="8229600" cy="4781128"/>
          </a:xfrm>
        </p:spPr>
        <p:txBody>
          <a:bodyPr>
            <a:normAutofit fontScale="92500"/>
          </a:bodyPr>
          <a:lstStyle/>
          <a:p>
            <a:pPr>
              <a:buNone/>
            </a:pPr>
            <a:r>
              <a:rPr lang="es-MX" b="1" dirty="0" smtClean="0"/>
              <a:t>Pros….</a:t>
            </a:r>
          </a:p>
          <a:p>
            <a:r>
              <a:rPr lang="es-MX" dirty="0" smtClean="0"/>
              <a:t>Tratamiento de clonas hormono-independientes. </a:t>
            </a:r>
          </a:p>
          <a:p>
            <a:r>
              <a:rPr lang="es-MX" dirty="0" smtClean="0"/>
              <a:t>Mejor estado funcional al momento del diagnostico. </a:t>
            </a:r>
          </a:p>
          <a:p>
            <a:pPr>
              <a:buNone/>
            </a:pPr>
            <a:r>
              <a:rPr lang="es-MX" b="1" dirty="0" smtClean="0"/>
              <a:t>Contras….</a:t>
            </a:r>
          </a:p>
          <a:p>
            <a:r>
              <a:rPr lang="es-MX" dirty="0" smtClean="0"/>
              <a:t>Bloqueo hormonal modifica el ciclo celular lo que ocasiona menor respuesta a quimioterapia.</a:t>
            </a:r>
          </a:p>
          <a:p>
            <a:r>
              <a:rPr lang="es-MX" dirty="0" smtClean="0"/>
              <a:t>Curso indolente de cáncer de próstata </a:t>
            </a:r>
          </a:p>
          <a:p>
            <a:endParaRPr lang="es-MX" dirty="0" smtClean="0"/>
          </a:p>
          <a:p>
            <a:endParaRPr lang="es-MX" dirty="0" smtClean="0"/>
          </a:p>
          <a:p>
            <a:endParaRPr lang="es-MX" dirty="0"/>
          </a:p>
        </p:txBody>
      </p:sp>
      <p:sp>
        <p:nvSpPr>
          <p:cNvPr id="4" name="3 Rectángulo"/>
          <p:cNvSpPr/>
          <p:nvPr/>
        </p:nvSpPr>
        <p:spPr>
          <a:xfrm>
            <a:off x="4499992" y="6453336"/>
            <a:ext cx="424847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Christopher J. Sweeney. ASCO 2014 </a:t>
            </a:r>
            <a:endParaRPr lang="es-MX" sz="1200" dirty="0">
              <a:solidFill>
                <a:schemeClr val="tx1"/>
              </a:solidFill>
            </a:endParaRPr>
          </a:p>
        </p:txBody>
      </p:sp>
    </p:spTree>
    <p:extLst>
      <p:ext uri="{BB962C8B-B14F-4D97-AF65-F5344CB8AC3E}">
        <p14:creationId xmlns:p14="http://schemas.microsoft.com/office/powerpoint/2010/main" val="40354544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Spectrum of Prostate Cancer Tumor Burden: Prostate Gland Treated</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0024"/>
            <a:ext cx="9143999" cy="618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kern="1200" dirty="0" smtClean="0">
                <a:solidFill>
                  <a:schemeClr val="tx1"/>
                </a:solidFill>
                <a:latin typeface="Arial" charset="0"/>
                <a:ea typeface="+mn-ea"/>
                <a:cs typeface="+mn-cs"/>
              </a:rPr>
              <a:t>Presented By Christopher Sweeney at 2016 ASCO Annual Meeting</a:t>
            </a:r>
            <a:endParaRPr lang="en-US" sz="12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42256024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Spectrum of Prostate Cancer Tumor Burden: Prostate Gland Intact</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80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kern="1200" dirty="0" smtClean="0">
                <a:solidFill>
                  <a:schemeClr val="tx1"/>
                </a:solidFill>
                <a:latin typeface="Arial" charset="0"/>
                <a:ea typeface="+mn-ea"/>
                <a:cs typeface="+mn-cs"/>
              </a:rPr>
              <a:t>Presented By Christopher Sweeney at 2016 ASCO Annual Meeting</a:t>
            </a:r>
            <a:endParaRPr lang="en-US" sz="12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6600776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What is oligometastatic prostate cancer?</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49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kern="1200" dirty="0" smtClean="0">
                <a:solidFill>
                  <a:schemeClr val="tx1"/>
                </a:solidFill>
                <a:latin typeface="Arial" charset="0"/>
                <a:ea typeface="+mn-ea"/>
                <a:cs typeface="+mn-cs"/>
              </a:rPr>
              <a:t>Presented By Christopher Sweeney at 2016 ASCO Annual Meeting</a:t>
            </a:r>
            <a:endParaRPr lang="en-US" sz="12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4579550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n-US" sz="2400" b="1" dirty="0" smtClean="0"/>
              <a:t>Androgen-deprivation therapy alone or with </a:t>
            </a:r>
            <a:r>
              <a:rPr lang="en-US" sz="2400" b="1" dirty="0" err="1" smtClean="0"/>
              <a:t>docetaxel</a:t>
            </a:r>
            <a:r>
              <a:rPr lang="en-US" sz="2400" b="1" dirty="0" smtClean="0"/>
              <a:t> in</a:t>
            </a:r>
            <a:br>
              <a:rPr lang="en-US" sz="2400" b="1" dirty="0" smtClean="0"/>
            </a:br>
            <a:r>
              <a:rPr lang="it-IT" sz="2400" b="1" dirty="0" smtClean="0"/>
              <a:t>non-castrate metastatic prostate cancer (GETUG-AFU 15):</a:t>
            </a:r>
            <a:br>
              <a:rPr lang="it-IT" sz="2400" b="1" dirty="0" smtClean="0"/>
            </a:br>
            <a:r>
              <a:rPr lang="en-US" sz="2400" b="1" dirty="0" smtClean="0"/>
              <a:t>a </a:t>
            </a:r>
            <a:r>
              <a:rPr lang="en-US" sz="2400" b="1" dirty="0" err="1" smtClean="0"/>
              <a:t>randomised</a:t>
            </a:r>
            <a:r>
              <a:rPr lang="en-US" sz="2400" b="1" dirty="0" smtClean="0"/>
              <a:t>, open-label, phase 3 trial</a:t>
            </a:r>
            <a:endParaRPr lang="es-MX" sz="2400" dirty="0"/>
          </a:p>
        </p:txBody>
      </p:sp>
      <p:sp>
        <p:nvSpPr>
          <p:cNvPr id="5" name="4 Rectángulo redondeado"/>
          <p:cNvSpPr/>
          <p:nvPr/>
        </p:nvSpPr>
        <p:spPr>
          <a:xfrm>
            <a:off x="467544" y="1988840"/>
            <a:ext cx="2520280" cy="338437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smtClean="0">
                <a:solidFill>
                  <a:schemeClr val="tx1"/>
                </a:solidFill>
              </a:rPr>
              <a:t>29 hospitales Francia y Bélgica </a:t>
            </a:r>
          </a:p>
          <a:p>
            <a:pPr algn="ctr"/>
            <a:r>
              <a:rPr lang="es-MX" b="1" dirty="0" smtClean="0">
                <a:solidFill>
                  <a:schemeClr val="tx1"/>
                </a:solidFill>
              </a:rPr>
              <a:t>&gt;18 años </a:t>
            </a:r>
          </a:p>
          <a:p>
            <a:pPr algn="ctr"/>
            <a:r>
              <a:rPr lang="es-MX" b="1" dirty="0" err="1" smtClean="0">
                <a:solidFill>
                  <a:schemeClr val="tx1"/>
                </a:solidFill>
              </a:rPr>
              <a:t>Adenocarcinoma</a:t>
            </a:r>
            <a:r>
              <a:rPr lang="es-MX" b="1" dirty="0" smtClean="0">
                <a:solidFill>
                  <a:schemeClr val="tx1"/>
                </a:solidFill>
              </a:rPr>
              <a:t> próstata</a:t>
            </a:r>
          </a:p>
          <a:p>
            <a:pPr algn="ctr"/>
            <a:r>
              <a:rPr lang="es-MX" b="1" dirty="0" smtClean="0">
                <a:solidFill>
                  <a:schemeClr val="tx1"/>
                </a:solidFill>
              </a:rPr>
              <a:t>KF &gt;70%</a:t>
            </a:r>
          </a:p>
          <a:p>
            <a:pPr algn="ctr"/>
            <a:r>
              <a:rPr lang="es-MX" b="1" dirty="0" smtClean="0">
                <a:solidFill>
                  <a:schemeClr val="tx1"/>
                </a:solidFill>
              </a:rPr>
              <a:t>Expectativa de vida al menos de 3 meses </a:t>
            </a:r>
          </a:p>
          <a:p>
            <a:pPr algn="ctr"/>
            <a:endParaRPr lang="es-MX" dirty="0" smtClean="0"/>
          </a:p>
        </p:txBody>
      </p:sp>
      <p:sp>
        <p:nvSpPr>
          <p:cNvPr id="6" name="5 Rectángulo redondeado"/>
          <p:cNvSpPr/>
          <p:nvPr/>
        </p:nvSpPr>
        <p:spPr>
          <a:xfrm>
            <a:off x="4572000" y="2060848"/>
            <a:ext cx="3168352" cy="136815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BAT</a:t>
            </a:r>
          </a:p>
          <a:p>
            <a:pPr algn="ctr"/>
            <a:r>
              <a:rPr lang="es-MX" dirty="0" err="1" smtClean="0">
                <a:solidFill>
                  <a:schemeClr val="tx1"/>
                </a:solidFill>
              </a:rPr>
              <a:t>Orquiectomia</a:t>
            </a:r>
            <a:r>
              <a:rPr lang="es-MX" dirty="0" smtClean="0">
                <a:solidFill>
                  <a:schemeClr val="tx1"/>
                </a:solidFill>
              </a:rPr>
              <a:t>/Análogo </a:t>
            </a:r>
            <a:r>
              <a:rPr lang="es-MX" dirty="0" err="1" smtClean="0">
                <a:solidFill>
                  <a:schemeClr val="tx1"/>
                </a:solidFill>
              </a:rPr>
              <a:t>LhRh</a:t>
            </a:r>
            <a:r>
              <a:rPr lang="es-MX" dirty="0" err="1" smtClean="0"/>
              <a:t>T</a:t>
            </a:r>
            <a:endParaRPr lang="es-MX" dirty="0"/>
          </a:p>
        </p:txBody>
      </p:sp>
      <p:sp>
        <p:nvSpPr>
          <p:cNvPr id="7" name="6 Rectángulo redondeado"/>
          <p:cNvSpPr/>
          <p:nvPr/>
        </p:nvSpPr>
        <p:spPr>
          <a:xfrm>
            <a:off x="4572000" y="4221088"/>
            <a:ext cx="3168352" cy="136815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BAT</a:t>
            </a:r>
          </a:p>
          <a:p>
            <a:pPr algn="ctr"/>
            <a:r>
              <a:rPr lang="es-MX" dirty="0" err="1" smtClean="0">
                <a:solidFill>
                  <a:schemeClr val="tx1"/>
                </a:solidFill>
              </a:rPr>
              <a:t>Orquiectomia</a:t>
            </a:r>
            <a:r>
              <a:rPr lang="es-MX" dirty="0" smtClean="0">
                <a:solidFill>
                  <a:schemeClr val="tx1"/>
                </a:solidFill>
              </a:rPr>
              <a:t>/Análogo </a:t>
            </a:r>
            <a:r>
              <a:rPr lang="es-MX" dirty="0" err="1" smtClean="0">
                <a:solidFill>
                  <a:schemeClr val="tx1"/>
                </a:solidFill>
              </a:rPr>
              <a:t>LhRh</a:t>
            </a:r>
            <a:endParaRPr lang="es-MX" dirty="0" smtClean="0">
              <a:solidFill>
                <a:schemeClr val="tx1"/>
              </a:solidFill>
            </a:endParaRPr>
          </a:p>
          <a:p>
            <a:pPr algn="ctr"/>
            <a:r>
              <a:rPr lang="es-MX" dirty="0" smtClean="0">
                <a:solidFill>
                  <a:schemeClr val="tx1"/>
                </a:solidFill>
              </a:rPr>
              <a:t>+</a:t>
            </a:r>
          </a:p>
          <a:p>
            <a:pPr algn="ctr"/>
            <a:r>
              <a:rPr lang="es-MX" dirty="0" err="1" smtClean="0">
                <a:solidFill>
                  <a:schemeClr val="tx1"/>
                </a:solidFill>
              </a:rPr>
              <a:t>Docetaxel</a:t>
            </a:r>
            <a:r>
              <a:rPr lang="es-MX" dirty="0" smtClean="0">
                <a:solidFill>
                  <a:schemeClr val="tx1"/>
                </a:solidFill>
              </a:rPr>
              <a:t> 75 mg/m2 q3w 9 </a:t>
            </a:r>
            <a:r>
              <a:rPr lang="es-MX" dirty="0" err="1" smtClean="0">
                <a:solidFill>
                  <a:schemeClr val="tx1"/>
                </a:solidFill>
              </a:rPr>
              <a:t>ciclos</a:t>
            </a:r>
            <a:r>
              <a:rPr lang="es-MX" dirty="0" err="1" smtClean="0"/>
              <a:t>T</a:t>
            </a:r>
            <a:endParaRPr lang="es-MX" dirty="0"/>
          </a:p>
        </p:txBody>
      </p:sp>
      <p:cxnSp>
        <p:nvCxnSpPr>
          <p:cNvPr id="15" name="14 Conector recto"/>
          <p:cNvCxnSpPr/>
          <p:nvPr/>
        </p:nvCxnSpPr>
        <p:spPr>
          <a:xfrm>
            <a:off x="3635896" y="2636912"/>
            <a:ext cx="0" cy="2160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a:off x="3635896" y="2636912"/>
            <a:ext cx="93610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3635896" y="4797152"/>
            <a:ext cx="93610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2987824" y="3429000"/>
            <a:ext cx="6480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25 Rectángulo redondeado"/>
          <p:cNvSpPr/>
          <p:nvPr/>
        </p:nvSpPr>
        <p:spPr>
          <a:xfrm>
            <a:off x="539552" y="5589240"/>
            <a:ext cx="3600400" cy="10801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OP: SG</a:t>
            </a:r>
          </a:p>
          <a:p>
            <a:pPr algn="ctr"/>
            <a:r>
              <a:rPr lang="es-MX" dirty="0" smtClean="0">
                <a:solidFill>
                  <a:schemeClr val="tx1"/>
                </a:solidFill>
              </a:rPr>
              <a:t>OS: SLP, tiempo a la progresión APE</a:t>
            </a:r>
            <a:endParaRPr lang="es-MX" dirty="0">
              <a:solidFill>
                <a:schemeClr val="tx1"/>
              </a:solidFill>
            </a:endParaRPr>
          </a:p>
        </p:txBody>
      </p:sp>
      <p:sp>
        <p:nvSpPr>
          <p:cNvPr id="27" name="26 Rectángulo redondeado"/>
          <p:cNvSpPr/>
          <p:nvPr/>
        </p:nvSpPr>
        <p:spPr>
          <a:xfrm>
            <a:off x="5940152" y="6165304"/>
            <a:ext cx="2952328" cy="504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i="1" dirty="0" smtClean="0">
                <a:solidFill>
                  <a:schemeClr val="tx1"/>
                </a:solidFill>
              </a:rPr>
              <a:t>Lancet </a:t>
            </a:r>
            <a:r>
              <a:rPr lang="fr-FR" sz="1200" b="1" i="1" dirty="0" err="1" smtClean="0">
                <a:solidFill>
                  <a:schemeClr val="tx1"/>
                </a:solidFill>
              </a:rPr>
              <a:t>Oncol</a:t>
            </a:r>
            <a:r>
              <a:rPr lang="fr-FR" sz="1200" b="1" i="1" dirty="0" smtClean="0">
                <a:solidFill>
                  <a:schemeClr val="tx1"/>
                </a:solidFill>
              </a:rPr>
              <a:t> 2013; 14: 149–58</a:t>
            </a:r>
            <a:endParaRPr lang="es-MX" sz="1200" dirty="0">
              <a:solidFill>
                <a:schemeClr val="tx1"/>
              </a:solidFill>
            </a:endParaRPr>
          </a:p>
        </p:txBody>
      </p:sp>
    </p:spTree>
    <p:extLst>
      <p:ext uri="{BB962C8B-B14F-4D97-AF65-F5344CB8AC3E}">
        <p14:creationId xmlns:p14="http://schemas.microsoft.com/office/powerpoint/2010/main" val="14999932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3 Título"/>
          <p:cNvSpPr>
            <a:spLocks noGrp="1"/>
          </p:cNvSpPr>
          <p:nvPr>
            <p:ph type="title"/>
          </p:nvPr>
        </p:nvSpPr>
        <p:spPr>
          <a:xfrm>
            <a:off x="611188" y="260350"/>
            <a:ext cx="8147050" cy="635000"/>
          </a:xfrm>
        </p:spPr>
        <p:txBody>
          <a:bodyPr>
            <a:normAutofit fontScale="90000"/>
          </a:bodyPr>
          <a:lstStyle/>
          <a:p>
            <a:pPr eaLnBrk="1" hangingPunct="1"/>
            <a:r>
              <a:rPr lang="es-MX" sz="2400">
                <a:latin typeface="Calibri" charset="0"/>
              </a:rPr>
              <a:t>Frecuencia de Neoplasias Malignas por género</a:t>
            </a:r>
            <a:br>
              <a:rPr lang="es-MX" sz="2400">
                <a:latin typeface="Calibri" charset="0"/>
              </a:rPr>
            </a:br>
            <a:r>
              <a:rPr lang="es-MX" sz="2400">
                <a:latin typeface="Calibri" charset="0"/>
              </a:rPr>
              <a:t>UMAE H. Oncología CMN SXXI</a:t>
            </a:r>
          </a:p>
        </p:txBody>
      </p:sp>
      <p:graphicFrame>
        <p:nvGraphicFramePr>
          <p:cNvPr id="9" name="8 Marcador de contenido"/>
          <p:cNvGraphicFramePr>
            <a:graphicFrameLocks noGrp="1"/>
          </p:cNvGraphicFramePr>
          <p:nvPr>
            <p:ph sz="half" idx="2"/>
          </p:nvPr>
        </p:nvGraphicFramePr>
        <p:xfrm>
          <a:off x="395288" y="1484313"/>
          <a:ext cx="3024187" cy="5111750"/>
        </p:xfrm>
        <a:graphic>
          <a:graphicData uri="http://schemas.openxmlformats.org/drawingml/2006/table">
            <a:tbl>
              <a:tblPr/>
              <a:tblGrid>
                <a:gridCol w="1647825"/>
                <a:gridCol w="512762"/>
                <a:gridCol w="431800"/>
                <a:gridCol w="431800"/>
              </a:tblGrid>
              <a:tr h="2952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Diagnóstico oncológico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CIE-10</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No.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Próstata</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C61</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578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14.0</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Colon y Recto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C18-21</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356</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8.6</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Testículo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C62</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235</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5.7</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Piel</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C43</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202</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4.9</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Estomago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C16</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198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4.8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Linfoma no Hodgkin</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C82-85</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168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4.1</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Pulmonar</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C34</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161</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3.9</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Renal</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C64-66</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128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3.1</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Pancreas</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C25</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105</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2.5</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Tiroides</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C73</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94</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2.3</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Tejidos blandos</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C45-49</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89</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2.2</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Hígado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C22</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78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1.9</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Vejiga</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C67</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78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1.9</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Cavidad oral</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C00-13</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74</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Sistema Nervioso Central</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tx1"/>
                          </a:solidFill>
                          <a:effectLst/>
                          <a:latin typeface="Calibri" charset="0"/>
                          <a:ea typeface="ＭＳ Ｐゴシック" charset="0"/>
                          <a:cs typeface="Arial" charset="0"/>
                        </a:rPr>
                        <a:t>C70-72</a:t>
                      </a:r>
                      <a:endParaRPr kumimoji="0" lang="es-MX" sz="10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74</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Otros Canceres</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1442</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
                    </a:p>
                  </a:txBody>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35.8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TOTAL</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4132</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
                    </a:p>
                  </a:txBody>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100.0</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3" marR="9363"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 name="9 Marcador de contenido"/>
          <p:cNvGraphicFramePr>
            <a:graphicFrameLocks noGrp="1"/>
          </p:cNvGraphicFramePr>
          <p:nvPr>
            <p:ph sz="quarter" idx="4"/>
          </p:nvPr>
        </p:nvGraphicFramePr>
        <p:xfrm>
          <a:off x="5795963" y="1484313"/>
          <a:ext cx="2952750" cy="5111750"/>
        </p:xfrm>
        <a:graphic>
          <a:graphicData uri="http://schemas.openxmlformats.org/drawingml/2006/table">
            <a:tbl>
              <a:tblPr/>
              <a:tblGrid>
                <a:gridCol w="1620837"/>
                <a:gridCol w="506413"/>
                <a:gridCol w="374650"/>
                <a:gridCol w="450850"/>
              </a:tblGrid>
              <a:tr h="2952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Diagnóstico oncológico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CIE-10</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No.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Mama</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C50</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1793</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29.4</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Ca Cu</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C53</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486</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8.0</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Tiroides</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C73</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340</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5.6</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Colon y recto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C18-21</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286</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4.7</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Endometrio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C54</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266</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4.4</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Piel</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C43</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180</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2.9</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Estomago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C16</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178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2.9</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Ovario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C56</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148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2.4</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Linfoma no Hodgkin</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C82-85</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137</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2.2</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Pulmonar</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C34</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128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2.1</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Pancreas</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C25</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118</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1.9</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Hígado</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C22</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94</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1.5</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Renal</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C64-66</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94</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1.5</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Tejidos blandos</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C45-49</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90</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1.5</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Sistema Nervioso Central</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100" b="0" i="0" u="none" strike="noStrike" cap="none" normalizeH="0" baseline="0">
                          <a:ln>
                            <a:noFill/>
                          </a:ln>
                          <a:solidFill>
                            <a:schemeClr val="tx1"/>
                          </a:solidFill>
                          <a:effectLst/>
                          <a:latin typeface="Calibri" charset="0"/>
                          <a:ea typeface="ＭＳ Ｐゴシック" charset="0"/>
                          <a:cs typeface="Arial" charset="0"/>
                        </a:rPr>
                        <a:t>C70-72</a:t>
                      </a:r>
                      <a:endParaRPr kumimoji="0" lang="es-MX" sz="11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89</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1.5</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Otros Canceres</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1597</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
                    </a:p>
                  </a:txBody>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26.2</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TOTAL</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6106</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
                    </a:p>
                  </a:txBody>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Calibri" charset="0"/>
                          <a:ea typeface="ＭＳ Ｐゴシック" charset="0"/>
                          <a:cs typeface="Arial" charset="0"/>
                        </a:rPr>
                        <a:t>100.0</a:t>
                      </a:r>
                      <a:endParaRPr kumimoji="0" lang="es-MX" sz="1200" b="0" i="0" u="none" strike="noStrike" cap="none" normalizeH="0" baseline="0">
                        <a:ln>
                          <a:noFill/>
                        </a:ln>
                        <a:solidFill>
                          <a:srgbClr val="000000"/>
                        </a:solidFill>
                        <a:effectLst/>
                        <a:latin typeface="Calibri" charset="0"/>
                        <a:ea typeface="ＭＳ Ｐゴシック" charset="0"/>
                        <a:cs typeface="Arial" charset="0"/>
                      </a:endParaRPr>
                    </a:p>
                  </a:txBody>
                  <a:tcPr marL="9364" marR="9364" marT="9364"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4817" name="10 CuadroTexto"/>
          <p:cNvSpPr txBox="1">
            <a:spLocks noChangeArrowheads="1"/>
          </p:cNvSpPr>
          <p:nvPr/>
        </p:nvSpPr>
        <p:spPr bwMode="auto">
          <a:xfrm>
            <a:off x="2124075" y="981075"/>
            <a:ext cx="48291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s-MX">
                <a:solidFill>
                  <a:prstClr val="black"/>
                </a:solidFill>
                <a:latin typeface="Calibri" charset="0"/>
              </a:rPr>
              <a:t>Motivos de demanda de atención de primera vez </a:t>
            </a:r>
          </a:p>
          <a:p>
            <a:pPr algn="ctr" eaLnBrk="1" hangingPunct="1"/>
            <a:r>
              <a:rPr lang="es-MX">
                <a:solidFill>
                  <a:prstClr val="black"/>
                </a:solidFill>
                <a:latin typeface="Calibri" charset="0"/>
              </a:rPr>
              <a:t>2012-13</a:t>
            </a:r>
          </a:p>
          <a:p>
            <a:pPr algn="ctr" eaLnBrk="1" hangingPunct="1"/>
            <a:r>
              <a:rPr lang="es-MX" sz="1000">
                <a:solidFill>
                  <a:prstClr val="black"/>
                </a:solidFill>
                <a:latin typeface="Calibri" charset="0"/>
              </a:rPr>
              <a:t>Fuente: ARIMAC 2012</a:t>
            </a:r>
          </a:p>
        </p:txBody>
      </p:sp>
      <p:sp>
        <p:nvSpPr>
          <p:cNvPr id="154818" name="Freeform 7"/>
          <p:cNvSpPr>
            <a:spLocks/>
          </p:cNvSpPr>
          <p:nvPr/>
        </p:nvSpPr>
        <p:spPr bwMode="auto">
          <a:xfrm>
            <a:off x="3563938" y="1747838"/>
            <a:ext cx="792162" cy="4418012"/>
          </a:xfrm>
          <a:custGeom>
            <a:avLst/>
            <a:gdLst>
              <a:gd name="T0" fmla="*/ 2147483647 w 1514"/>
              <a:gd name="T1" fmla="*/ 2147483647 h 10708"/>
              <a:gd name="T2" fmla="*/ 2147483647 w 1514"/>
              <a:gd name="T3" fmla="*/ 2147483647 h 10708"/>
              <a:gd name="T4" fmla="*/ 2147483647 w 1514"/>
              <a:gd name="T5" fmla="*/ 2147483647 h 10708"/>
              <a:gd name="T6" fmla="*/ 2147483647 w 1514"/>
              <a:gd name="T7" fmla="*/ 2147483647 h 10708"/>
              <a:gd name="T8" fmla="*/ 2147483647 w 1514"/>
              <a:gd name="T9" fmla="*/ 2147483647 h 10708"/>
              <a:gd name="T10" fmla="*/ 2147483647 w 1514"/>
              <a:gd name="T11" fmla="*/ 2147483647 h 10708"/>
              <a:gd name="T12" fmla="*/ 2147483647 w 1514"/>
              <a:gd name="T13" fmla="*/ 2147483647 h 10708"/>
              <a:gd name="T14" fmla="*/ 2147483647 w 1514"/>
              <a:gd name="T15" fmla="*/ 2147483647 h 10708"/>
              <a:gd name="T16" fmla="*/ 2147483647 w 1514"/>
              <a:gd name="T17" fmla="*/ 2147483647 h 10708"/>
              <a:gd name="T18" fmla="*/ 2147483647 w 1514"/>
              <a:gd name="T19" fmla="*/ 2147483647 h 10708"/>
              <a:gd name="T20" fmla="*/ 2147483647 w 1514"/>
              <a:gd name="T21" fmla="*/ 2147483647 h 10708"/>
              <a:gd name="T22" fmla="*/ 2147483647 w 1514"/>
              <a:gd name="T23" fmla="*/ 2147483647 h 10708"/>
              <a:gd name="T24" fmla="*/ 2147483647 w 1514"/>
              <a:gd name="T25" fmla="*/ 2147483647 h 10708"/>
              <a:gd name="T26" fmla="*/ 2147483647 w 1514"/>
              <a:gd name="T27" fmla="*/ 2147483647 h 10708"/>
              <a:gd name="T28" fmla="*/ 2147483647 w 1514"/>
              <a:gd name="T29" fmla="*/ 2147483647 h 10708"/>
              <a:gd name="T30" fmla="*/ 2147483647 w 1514"/>
              <a:gd name="T31" fmla="*/ 2147483647 h 10708"/>
              <a:gd name="T32" fmla="*/ 2147483647 w 1514"/>
              <a:gd name="T33" fmla="*/ 2147483647 h 10708"/>
              <a:gd name="T34" fmla="*/ 2147483647 w 1514"/>
              <a:gd name="T35" fmla="*/ 2147483647 h 10708"/>
              <a:gd name="T36" fmla="*/ 2147483647 w 1514"/>
              <a:gd name="T37" fmla="*/ 2147483647 h 10708"/>
              <a:gd name="T38" fmla="*/ 2147483647 w 1514"/>
              <a:gd name="T39" fmla="*/ 2147483647 h 10708"/>
              <a:gd name="T40" fmla="*/ 2147483647 w 1514"/>
              <a:gd name="T41" fmla="*/ 2147483647 h 10708"/>
              <a:gd name="T42" fmla="*/ 2147483647 w 1514"/>
              <a:gd name="T43" fmla="*/ 2147483647 h 10708"/>
              <a:gd name="T44" fmla="*/ 2147483647 w 1514"/>
              <a:gd name="T45" fmla="*/ 2147483647 h 10708"/>
              <a:gd name="T46" fmla="*/ 2147483647 w 1514"/>
              <a:gd name="T47" fmla="*/ 2147483647 h 10708"/>
              <a:gd name="T48" fmla="*/ 2147483647 w 1514"/>
              <a:gd name="T49" fmla="*/ 2147483647 h 10708"/>
              <a:gd name="T50" fmla="*/ 2147483647 w 1514"/>
              <a:gd name="T51" fmla="*/ 2147483647 h 10708"/>
              <a:gd name="T52" fmla="*/ 2147483647 w 1514"/>
              <a:gd name="T53" fmla="*/ 2147483647 h 10708"/>
              <a:gd name="T54" fmla="*/ 2147483647 w 1514"/>
              <a:gd name="T55" fmla="*/ 2147483647 h 10708"/>
              <a:gd name="T56" fmla="*/ 2147483647 w 1514"/>
              <a:gd name="T57" fmla="*/ 2147483647 h 10708"/>
              <a:gd name="T58" fmla="*/ 2147483647 w 1514"/>
              <a:gd name="T59" fmla="*/ 2147483647 h 10708"/>
              <a:gd name="T60" fmla="*/ 2147483647 w 1514"/>
              <a:gd name="T61" fmla="*/ 2147483647 h 10708"/>
              <a:gd name="T62" fmla="*/ 2147483647 w 1514"/>
              <a:gd name="T63" fmla="*/ 2147483647 h 10708"/>
              <a:gd name="T64" fmla="*/ 2147483647 w 1514"/>
              <a:gd name="T65" fmla="*/ 2147483647 h 10708"/>
              <a:gd name="T66" fmla="*/ 2147483647 w 1514"/>
              <a:gd name="T67" fmla="*/ 2147483647 h 10708"/>
              <a:gd name="T68" fmla="*/ 2147483647 w 1514"/>
              <a:gd name="T69" fmla="*/ 2147483647 h 10708"/>
              <a:gd name="T70" fmla="*/ 2147483647 w 1514"/>
              <a:gd name="T71" fmla="*/ 2147483647 h 10708"/>
              <a:gd name="T72" fmla="*/ 2147483647 w 1514"/>
              <a:gd name="T73" fmla="*/ 2147483647 h 10708"/>
              <a:gd name="T74" fmla="*/ 2147483647 w 1514"/>
              <a:gd name="T75" fmla="*/ 2147483647 h 10708"/>
              <a:gd name="T76" fmla="*/ 2147483647 w 1514"/>
              <a:gd name="T77" fmla="*/ 2147483647 h 10708"/>
              <a:gd name="T78" fmla="*/ 2147483647 w 1514"/>
              <a:gd name="T79" fmla="*/ 2147483647 h 10708"/>
              <a:gd name="T80" fmla="*/ 2147483647 w 1514"/>
              <a:gd name="T81" fmla="*/ 2147483647 h 10708"/>
              <a:gd name="T82" fmla="*/ 2147483647 w 1514"/>
              <a:gd name="T83" fmla="*/ 2147483647 h 10708"/>
              <a:gd name="T84" fmla="*/ 2147483647 w 1514"/>
              <a:gd name="T85" fmla="*/ 2147483647 h 10708"/>
              <a:gd name="T86" fmla="*/ 2147483647 w 1514"/>
              <a:gd name="T87" fmla="*/ 2147483647 h 10708"/>
              <a:gd name="T88" fmla="*/ 2147483647 w 1514"/>
              <a:gd name="T89" fmla="*/ 2147483647 h 10708"/>
              <a:gd name="T90" fmla="*/ 2147483647 w 1514"/>
              <a:gd name="T91" fmla="*/ 2147483647 h 10708"/>
              <a:gd name="T92" fmla="*/ 2147483647 w 1514"/>
              <a:gd name="T93" fmla="*/ 2147483647 h 10708"/>
              <a:gd name="T94" fmla="*/ 2147483647 w 1514"/>
              <a:gd name="T95" fmla="*/ 2147483647 h 10708"/>
              <a:gd name="T96" fmla="*/ 2147483647 w 1514"/>
              <a:gd name="T97" fmla="*/ 2147483647 h 10708"/>
              <a:gd name="T98" fmla="*/ 2147483647 w 1514"/>
              <a:gd name="T99" fmla="*/ 2147483647 h 10708"/>
              <a:gd name="T100" fmla="*/ 2147483647 w 1514"/>
              <a:gd name="T101" fmla="*/ 2147483647 h 10708"/>
              <a:gd name="T102" fmla="*/ 2147483647 w 1514"/>
              <a:gd name="T103" fmla="*/ 2147483647 h 10708"/>
              <a:gd name="T104" fmla="*/ 2147483647 w 1514"/>
              <a:gd name="T105" fmla="*/ 2147483647 h 10708"/>
              <a:gd name="T106" fmla="*/ 2147483647 w 1514"/>
              <a:gd name="T107" fmla="*/ 2147483647 h 10708"/>
              <a:gd name="T108" fmla="*/ 2147483647 w 1514"/>
              <a:gd name="T109" fmla="*/ 2147483647 h 10708"/>
              <a:gd name="T110" fmla="*/ 2147483647 w 1514"/>
              <a:gd name="T111" fmla="*/ 2147483647 h 10708"/>
              <a:gd name="T112" fmla="*/ 2147483647 w 1514"/>
              <a:gd name="T113" fmla="*/ 2147483647 h 10708"/>
              <a:gd name="T114" fmla="*/ 2147483647 w 1514"/>
              <a:gd name="T115" fmla="*/ 2147483647 h 10708"/>
              <a:gd name="T116" fmla="*/ 2147483647 w 1514"/>
              <a:gd name="T117" fmla="*/ 2147483647 h 10708"/>
              <a:gd name="T118" fmla="*/ 2147483647 w 1514"/>
              <a:gd name="T119" fmla="*/ 2147483647 h 10708"/>
              <a:gd name="T120" fmla="*/ 2147483647 w 1514"/>
              <a:gd name="T121" fmla="*/ 2147483647 h 107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4"/>
              <a:gd name="T184" fmla="*/ 0 h 10708"/>
              <a:gd name="T185" fmla="*/ 1514 w 1514"/>
              <a:gd name="T186" fmla="*/ 10708 h 107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4" h="10708">
                <a:moveTo>
                  <a:pt x="591" y="22"/>
                </a:moveTo>
                <a:lnTo>
                  <a:pt x="632" y="17"/>
                </a:lnTo>
                <a:lnTo>
                  <a:pt x="676" y="6"/>
                </a:lnTo>
                <a:lnTo>
                  <a:pt x="716" y="0"/>
                </a:lnTo>
                <a:lnTo>
                  <a:pt x="769" y="0"/>
                </a:lnTo>
                <a:lnTo>
                  <a:pt x="824" y="0"/>
                </a:lnTo>
                <a:lnTo>
                  <a:pt x="878" y="1"/>
                </a:lnTo>
                <a:lnTo>
                  <a:pt x="928" y="4"/>
                </a:lnTo>
                <a:lnTo>
                  <a:pt x="975" y="11"/>
                </a:lnTo>
                <a:lnTo>
                  <a:pt x="1019" y="23"/>
                </a:lnTo>
                <a:lnTo>
                  <a:pt x="1064" y="39"/>
                </a:lnTo>
                <a:lnTo>
                  <a:pt x="1107" y="57"/>
                </a:lnTo>
                <a:lnTo>
                  <a:pt x="1151" y="75"/>
                </a:lnTo>
                <a:lnTo>
                  <a:pt x="1194" y="94"/>
                </a:lnTo>
                <a:lnTo>
                  <a:pt x="1232" y="117"/>
                </a:lnTo>
                <a:lnTo>
                  <a:pt x="1266" y="144"/>
                </a:lnTo>
                <a:lnTo>
                  <a:pt x="1296" y="173"/>
                </a:lnTo>
                <a:lnTo>
                  <a:pt x="1321" y="204"/>
                </a:lnTo>
                <a:lnTo>
                  <a:pt x="1342" y="236"/>
                </a:lnTo>
                <a:lnTo>
                  <a:pt x="1361" y="272"/>
                </a:lnTo>
                <a:lnTo>
                  <a:pt x="1376" y="308"/>
                </a:lnTo>
                <a:lnTo>
                  <a:pt x="1388" y="345"/>
                </a:lnTo>
                <a:lnTo>
                  <a:pt x="1397" y="384"/>
                </a:lnTo>
                <a:lnTo>
                  <a:pt x="1403" y="423"/>
                </a:lnTo>
                <a:lnTo>
                  <a:pt x="1407" y="464"/>
                </a:lnTo>
                <a:lnTo>
                  <a:pt x="1408" y="504"/>
                </a:lnTo>
                <a:lnTo>
                  <a:pt x="1409" y="544"/>
                </a:lnTo>
                <a:lnTo>
                  <a:pt x="1408" y="584"/>
                </a:lnTo>
                <a:lnTo>
                  <a:pt x="1405" y="623"/>
                </a:lnTo>
                <a:lnTo>
                  <a:pt x="1400" y="663"/>
                </a:lnTo>
                <a:lnTo>
                  <a:pt x="1394" y="701"/>
                </a:lnTo>
                <a:lnTo>
                  <a:pt x="1385" y="740"/>
                </a:lnTo>
                <a:lnTo>
                  <a:pt x="1376" y="778"/>
                </a:lnTo>
                <a:lnTo>
                  <a:pt x="1365" y="817"/>
                </a:lnTo>
                <a:lnTo>
                  <a:pt x="1352" y="855"/>
                </a:lnTo>
                <a:lnTo>
                  <a:pt x="1339" y="891"/>
                </a:lnTo>
                <a:lnTo>
                  <a:pt x="1325" y="929"/>
                </a:lnTo>
                <a:lnTo>
                  <a:pt x="1310" y="967"/>
                </a:lnTo>
                <a:lnTo>
                  <a:pt x="1296" y="1004"/>
                </a:lnTo>
                <a:lnTo>
                  <a:pt x="1280" y="1042"/>
                </a:lnTo>
                <a:lnTo>
                  <a:pt x="1264" y="1079"/>
                </a:lnTo>
                <a:lnTo>
                  <a:pt x="1249" y="1117"/>
                </a:lnTo>
                <a:lnTo>
                  <a:pt x="1233" y="1153"/>
                </a:lnTo>
                <a:lnTo>
                  <a:pt x="1219" y="1191"/>
                </a:lnTo>
                <a:lnTo>
                  <a:pt x="1204" y="1229"/>
                </a:lnTo>
                <a:lnTo>
                  <a:pt x="1190" y="1267"/>
                </a:lnTo>
                <a:lnTo>
                  <a:pt x="1176" y="1305"/>
                </a:lnTo>
                <a:lnTo>
                  <a:pt x="1163" y="1344"/>
                </a:lnTo>
                <a:lnTo>
                  <a:pt x="1152" y="1383"/>
                </a:lnTo>
                <a:lnTo>
                  <a:pt x="1142" y="1422"/>
                </a:lnTo>
                <a:lnTo>
                  <a:pt x="1135" y="1460"/>
                </a:lnTo>
                <a:lnTo>
                  <a:pt x="1131" y="1499"/>
                </a:lnTo>
                <a:lnTo>
                  <a:pt x="1130" y="1538"/>
                </a:lnTo>
                <a:lnTo>
                  <a:pt x="1132" y="1577"/>
                </a:lnTo>
                <a:lnTo>
                  <a:pt x="1137" y="1616"/>
                </a:lnTo>
                <a:lnTo>
                  <a:pt x="1146" y="1655"/>
                </a:lnTo>
                <a:lnTo>
                  <a:pt x="1160" y="1694"/>
                </a:lnTo>
                <a:lnTo>
                  <a:pt x="1176" y="1733"/>
                </a:lnTo>
                <a:lnTo>
                  <a:pt x="1198" y="1772"/>
                </a:lnTo>
                <a:lnTo>
                  <a:pt x="1220" y="1810"/>
                </a:lnTo>
                <a:lnTo>
                  <a:pt x="1242" y="1847"/>
                </a:lnTo>
                <a:lnTo>
                  <a:pt x="1266" y="1885"/>
                </a:lnTo>
                <a:lnTo>
                  <a:pt x="1289" y="1924"/>
                </a:lnTo>
                <a:lnTo>
                  <a:pt x="1311" y="1966"/>
                </a:lnTo>
                <a:lnTo>
                  <a:pt x="1333" y="2008"/>
                </a:lnTo>
                <a:lnTo>
                  <a:pt x="1355" y="2052"/>
                </a:lnTo>
                <a:lnTo>
                  <a:pt x="1360" y="2076"/>
                </a:lnTo>
                <a:lnTo>
                  <a:pt x="1371" y="2102"/>
                </a:lnTo>
                <a:lnTo>
                  <a:pt x="1381" y="2124"/>
                </a:lnTo>
                <a:lnTo>
                  <a:pt x="1397" y="2167"/>
                </a:lnTo>
                <a:lnTo>
                  <a:pt x="1410" y="2200"/>
                </a:lnTo>
                <a:lnTo>
                  <a:pt x="1426" y="2231"/>
                </a:lnTo>
                <a:lnTo>
                  <a:pt x="1437" y="2270"/>
                </a:lnTo>
                <a:lnTo>
                  <a:pt x="1447" y="2308"/>
                </a:lnTo>
                <a:lnTo>
                  <a:pt x="1457" y="2347"/>
                </a:lnTo>
                <a:lnTo>
                  <a:pt x="1465" y="2386"/>
                </a:lnTo>
                <a:lnTo>
                  <a:pt x="1473" y="2425"/>
                </a:lnTo>
                <a:lnTo>
                  <a:pt x="1481" y="2464"/>
                </a:lnTo>
                <a:lnTo>
                  <a:pt x="1486" y="2503"/>
                </a:lnTo>
                <a:lnTo>
                  <a:pt x="1492" y="2542"/>
                </a:lnTo>
                <a:lnTo>
                  <a:pt x="1496" y="2581"/>
                </a:lnTo>
                <a:lnTo>
                  <a:pt x="1501" y="2620"/>
                </a:lnTo>
                <a:lnTo>
                  <a:pt x="1504" y="2660"/>
                </a:lnTo>
                <a:lnTo>
                  <a:pt x="1507" y="2699"/>
                </a:lnTo>
                <a:lnTo>
                  <a:pt x="1510" y="2739"/>
                </a:lnTo>
                <a:lnTo>
                  <a:pt x="1512" y="2780"/>
                </a:lnTo>
                <a:lnTo>
                  <a:pt x="1513" y="2820"/>
                </a:lnTo>
                <a:lnTo>
                  <a:pt x="1514" y="2861"/>
                </a:lnTo>
                <a:lnTo>
                  <a:pt x="1514" y="2902"/>
                </a:lnTo>
                <a:lnTo>
                  <a:pt x="1514" y="2944"/>
                </a:lnTo>
                <a:lnTo>
                  <a:pt x="1513" y="2982"/>
                </a:lnTo>
                <a:lnTo>
                  <a:pt x="1511" y="3020"/>
                </a:lnTo>
                <a:lnTo>
                  <a:pt x="1508" y="3059"/>
                </a:lnTo>
                <a:lnTo>
                  <a:pt x="1505" y="3097"/>
                </a:lnTo>
                <a:lnTo>
                  <a:pt x="1502" y="3134"/>
                </a:lnTo>
                <a:lnTo>
                  <a:pt x="1497" y="3172"/>
                </a:lnTo>
                <a:lnTo>
                  <a:pt x="1493" y="3210"/>
                </a:lnTo>
                <a:lnTo>
                  <a:pt x="1488" y="3249"/>
                </a:lnTo>
                <a:lnTo>
                  <a:pt x="1483" y="3287"/>
                </a:lnTo>
                <a:lnTo>
                  <a:pt x="1477" y="3325"/>
                </a:lnTo>
                <a:lnTo>
                  <a:pt x="1472" y="3363"/>
                </a:lnTo>
                <a:lnTo>
                  <a:pt x="1466" y="3401"/>
                </a:lnTo>
                <a:lnTo>
                  <a:pt x="1459" y="3439"/>
                </a:lnTo>
                <a:lnTo>
                  <a:pt x="1453" y="3476"/>
                </a:lnTo>
                <a:lnTo>
                  <a:pt x="1446" y="3514"/>
                </a:lnTo>
                <a:lnTo>
                  <a:pt x="1439" y="3552"/>
                </a:lnTo>
                <a:lnTo>
                  <a:pt x="1433" y="3589"/>
                </a:lnTo>
                <a:lnTo>
                  <a:pt x="1425" y="3627"/>
                </a:lnTo>
                <a:lnTo>
                  <a:pt x="1418" y="3665"/>
                </a:lnTo>
                <a:lnTo>
                  <a:pt x="1411" y="3703"/>
                </a:lnTo>
                <a:lnTo>
                  <a:pt x="1404" y="3741"/>
                </a:lnTo>
                <a:lnTo>
                  <a:pt x="1397" y="3778"/>
                </a:lnTo>
                <a:lnTo>
                  <a:pt x="1390" y="3816"/>
                </a:lnTo>
                <a:lnTo>
                  <a:pt x="1383" y="3854"/>
                </a:lnTo>
                <a:lnTo>
                  <a:pt x="1376" y="3892"/>
                </a:lnTo>
                <a:lnTo>
                  <a:pt x="1369" y="3929"/>
                </a:lnTo>
                <a:lnTo>
                  <a:pt x="1364" y="3967"/>
                </a:lnTo>
                <a:lnTo>
                  <a:pt x="1357" y="4005"/>
                </a:lnTo>
                <a:lnTo>
                  <a:pt x="1351" y="4043"/>
                </a:lnTo>
                <a:lnTo>
                  <a:pt x="1346" y="4080"/>
                </a:lnTo>
                <a:lnTo>
                  <a:pt x="1340" y="4118"/>
                </a:lnTo>
                <a:lnTo>
                  <a:pt x="1336" y="4156"/>
                </a:lnTo>
                <a:lnTo>
                  <a:pt x="1330" y="4194"/>
                </a:lnTo>
                <a:lnTo>
                  <a:pt x="1327" y="4232"/>
                </a:lnTo>
                <a:lnTo>
                  <a:pt x="1322" y="4270"/>
                </a:lnTo>
                <a:lnTo>
                  <a:pt x="1319" y="4308"/>
                </a:lnTo>
                <a:lnTo>
                  <a:pt x="1317" y="4346"/>
                </a:lnTo>
                <a:lnTo>
                  <a:pt x="1315" y="4383"/>
                </a:lnTo>
                <a:lnTo>
                  <a:pt x="1312" y="4421"/>
                </a:lnTo>
                <a:lnTo>
                  <a:pt x="1311" y="4459"/>
                </a:lnTo>
                <a:lnTo>
                  <a:pt x="1311" y="4498"/>
                </a:lnTo>
                <a:lnTo>
                  <a:pt x="1311" y="4536"/>
                </a:lnTo>
                <a:lnTo>
                  <a:pt x="1312" y="4574"/>
                </a:lnTo>
                <a:lnTo>
                  <a:pt x="1313" y="4612"/>
                </a:lnTo>
                <a:lnTo>
                  <a:pt x="1316" y="4651"/>
                </a:lnTo>
                <a:lnTo>
                  <a:pt x="1319" y="4689"/>
                </a:lnTo>
                <a:lnTo>
                  <a:pt x="1322" y="4721"/>
                </a:lnTo>
                <a:lnTo>
                  <a:pt x="1327" y="4753"/>
                </a:lnTo>
                <a:lnTo>
                  <a:pt x="1332" y="4786"/>
                </a:lnTo>
                <a:lnTo>
                  <a:pt x="1339" y="4819"/>
                </a:lnTo>
                <a:lnTo>
                  <a:pt x="1347" y="4853"/>
                </a:lnTo>
                <a:lnTo>
                  <a:pt x="1355" y="4887"/>
                </a:lnTo>
                <a:lnTo>
                  <a:pt x="1362" y="4922"/>
                </a:lnTo>
                <a:lnTo>
                  <a:pt x="1372" y="4955"/>
                </a:lnTo>
                <a:lnTo>
                  <a:pt x="1381" y="4991"/>
                </a:lnTo>
                <a:lnTo>
                  <a:pt x="1391" y="5025"/>
                </a:lnTo>
                <a:lnTo>
                  <a:pt x="1401" y="5060"/>
                </a:lnTo>
                <a:lnTo>
                  <a:pt x="1411" y="5095"/>
                </a:lnTo>
                <a:lnTo>
                  <a:pt x="1421" y="5131"/>
                </a:lnTo>
                <a:lnTo>
                  <a:pt x="1432" y="5166"/>
                </a:lnTo>
                <a:lnTo>
                  <a:pt x="1440" y="5201"/>
                </a:lnTo>
                <a:lnTo>
                  <a:pt x="1450" y="5237"/>
                </a:lnTo>
                <a:lnTo>
                  <a:pt x="1459" y="5273"/>
                </a:lnTo>
                <a:lnTo>
                  <a:pt x="1467" y="5308"/>
                </a:lnTo>
                <a:lnTo>
                  <a:pt x="1475" y="5343"/>
                </a:lnTo>
                <a:lnTo>
                  <a:pt x="1482" y="5377"/>
                </a:lnTo>
                <a:lnTo>
                  <a:pt x="1488" y="5413"/>
                </a:lnTo>
                <a:lnTo>
                  <a:pt x="1493" y="5448"/>
                </a:lnTo>
                <a:lnTo>
                  <a:pt x="1497" y="5482"/>
                </a:lnTo>
                <a:lnTo>
                  <a:pt x="1501" y="5517"/>
                </a:lnTo>
                <a:lnTo>
                  <a:pt x="1502" y="5551"/>
                </a:lnTo>
                <a:lnTo>
                  <a:pt x="1502" y="5586"/>
                </a:lnTo>
                <a:lnTo>
                  <a:pt x="1501" y="5619"/>
                </a:lnTo>
                <a:lnTo>
                  <a:pt x="1497" y="5653"/>
                </a:lnTo>
                <a:lnTo>
                  <a:pt x="1493" y="5686"/>
                </a:lnTo>
                <a:lnTo>
                  <a:pt x="1487" y="5718"/>
                </a:lnTo>
                <a:lnTo>
                  <a:pt x="1478" y="5751"/>
                </a:lnTo>
                <a:lnTo>
                  <a:pt x="1468" y="5783"/>
                </a:lnTo>
                <a:lnTo>
                  <a:pt x="1456" y="5814"/>
                </a:lnTo>
                <a:lnTo>
                  <a:pt x="1442" y="5845"/>
                </a:lnTo>
                <a:lnTo>
                  <a:pt x="1425" y="5875"/>
                </a:lnTo>
                <a:lnTo>
                  <a:pt x="1406" y="5906"/>
                </a:lnTo>
                <a:lnTo>
                  <a:pt x="1384" y="5935"/>
                </a:lnTo>
                <a:lnTo>
                  <a:pt x="1384" y="5981"/>
                </a:lnTo>
                <a:lnTo>
                  <a:pt x="1384" y="6026"/>
                </a:lnTo>
                <a:lnTo>
                  <a:pt x="1381" y="6069"/>
                </a:lnTo>
                <a:lnTo>
                  <a:pt x="1379" y="6112"/>
                </a:lnTo>
                <a:lnTo>
                  <a:pt x="1376" y="6153"/>
                </a:lnTo>
                <a:lnTo>
                  <a:pt x="1372" y="6195"/>
                </a:lnTo>
                <a:lnTo>
                  <a:pt x="1368" y="6238"/>
                </a:lnTo>
                <a:lnTo>
                  <a:pt x="1364" y="6279"/>
                </a:lnTo>
                <a:lnTo>
                  <a:pt x="1361" y="6321"/>
                </a:lnTo>
                <a:lnTo>
                  <a:pt x="1359" y="6365"/>
                </a:lnTo>
                <a:lnTo>
                  <a:pt x="1357" y="6409"/>
                </a:lnTo>
                <a:lnTo>
                  <a:pt x="1356" y="6455"/>
                </a:lnTo>
                <a:lnTo>
                  <a:pt x="1355" y="6501"/>
                </a:lnTo>
                <a:lnTo>
                  <a:pt x="1355" y="6547"/>
                </a:lnTo>
                <a:lnTo>
                  <a:pt x="1355" y="6594"/>
                </a:lnTo>
                <a:lnTo>
                  <a:pt x="1355" y="6633"/>
                </a:lnTo>
                <a:lnTo>
                  <a:pt x="1355" y="6673"/>
                </a:lnTo>
                <a:lnTo>
                  <a:pt x="1355" y="6713"/>
                </a:lnTo>
                <a:lnTo>
                  <a:pt x="1354" y="6753"/>
                </a:lnTo>
                <a:lnTo>
                  <a:pt x="1354" y="6795"/>
                </a:lnTo>
                <a:lnTo>
                  <a:pt x="1354" y="6835"/>
                </a:lnTo>
                <a:lnTo>
                  <a:pt x="1352" y="6876"/>
                </a:lnTo>
                <a:lnTo>
                  <a:pt x="1351" y="6917"/>
                </a:lnTo>
                <a:lnTo>
                  <a:pt x="1350" y="6957"/>
                </a:lnTo>
                <a:lnTo>
                  <a:pt x="1349" y="6999"/>
                </a:lnTo>
                <a:lnTo>
                  <a:pt x="1347" y="7040"/>
                </a:lnTo>
                <a:lnTo>
                  <a:pt x="1346" y="7080"/>
                </a:lnTo>
                <a:lnTo>
                  <a:pt x="1342" y="7120"/>
                </a:lnTo>
                <a:lnTo>
                  <a:pt x="1340" y="7160"/>
                </a:lnTo>
                <a:lnTo>
                  <a:pt x="1337" y="7199"/>
                </a:lnTo>
                <a:lnTo>
                  <a:pt x="1336" y="7239"/>
                </a:lnTo>
                <a:lnTo>
                  <a:pt x="1333" y="7284"/>
                </a:lnTo>
                <a:lnTo>
                  <a:pt x="1332" y="7324"/>
                </a:lnTo>
                <a:lnTo>
                  <a:pt x="1327" y="7370"/>
                </a:lnTo>
                <a:lnTo>
                  <a:pt x="1322" y="7414"/>
                </a:lnTo>
                <a:lnTo>
                  <a:pt x="1321" y="7459"/>
                </a:lnTo>
                <a:lnTo>
                  <a:pt x="1321" y="7502"/>
                </a:lnTo>
                <a:lnTo>
                  <a:pt x="1322" y="7546"/>
                </a:lnTo>
                <a:lnTo>
                  <a:pt x="1326" y="7589"/>
                </a:lnTo>
                <a:lnTo>
                  <a:pt x="1330" y="7634"/>
                </a:lnTo>
                <a:lnTo>
                  <a:pt x="1337" y="7681"/>
                </a:lnTo>
                <a:lnTo>
                  <a:pt x="1337" y="7718"/>
                </a:lnTo>
                <a:lnTo>
                  <a:pt x="1337" y="7757"/>
                </a:lnTo>
                <a:lnTo>
                  <a:pt x="1338" y="7796"/>
                </a:lnTo>
                <a:lnTo>
                  <a:pt x="1339" y="7838"/>
                </a:lnTo>
                <a:lnTo>
                  <a:pt x="1341" y="7878"/>
                </a:lnTo>
                <a:lnTo>
                  <a:pt x="1345" y="7920"/>
                </a:lnTo>
                <a:lnTo>
                  <a:pt x="1349" y="7962"/>
                </a:lnTo>
                <a:lnTo>
                  <a:pt x="1355" y="8005"/>
                </a:lnTo>
                <a:lnTo>
                  <a:pt x="1362" y="8047"/>
                </a:lnTo>
                <a:lnTo>
                  <a:pt x="1372" y="8089"/>
                </a:lnTo>
                <a:lnTo>
                  <a:pt x="1379" y="8124"/>
                </a:lnTo>
                <a:lnTo>
                  <a:pt x="1394" y="8159"/>
                </a:lnTo>
                <a:lnTo>
                  <a:pt x="1408" y="8196"/>
                </a:lnTo>
                <a:lnTo>
                  <a:pt x="1419" y="8239"/>
                </a:lnTo>
                <a:lnTo>
                  <a:pt x="1428" y="8280"/>
                </a:lnTo>
                <a:lnTo>
                  <a:pt x="1436" y="8320"/>
                </a:lnTo>
                <a:lnTo>
                  <a:pt x="1443" y="8361"/>
                </a:lnTo>
                <a:lnTo>
                  <a:pt x="1447" y="8401"/>
                </a:lnTo>
                <a:lnTo>
                  <a:pt x="1450" y="8442"/>
                </a:lnTo>
                <a:lnTo>
                  <a:pt x="1450" y="8482"/>
                </a:lnTo>
                <a:lnTo>
                  <a:pt x="1450" y="8523"/>
                </a:lnTo>
                <a:lnTo>
                  <a:pt x="1447" y="8564"/>
                </a:lnTo>
                <a:lnTo>
                  <a:pt x="1443" y="8606"/>
                </a:lnTo>
                <a:lnTo>
                  <a:pt x="1438" y="8648"/>
                </a:lnTo>
                <a:lnTo>
                  <a:pt x="1434" y="8689"/>
                </a:lnTo>
                <a:lnTo>
                  <a:pt x="1428" y="8729"/>
                </a:lnTo>
                <a:lnTo>
                  <a:pt x="1424" y="8770"/>
                </a:lnTo>
                <a:lnTo>
                  <a:pt x="1419" y="8810"/>
                </a:lnTo>
                <a:lnTo>
                  <a:pt x="1415" y="8851"/>
                </a:lnTo>
                <a:lnTo>
                  <a:pt x="1410" y="8891"/>
                </a:lnTo>
                <a:lnTo>
                  <a:pt x="1405" y="8931"/>
                </a:lnTo>
                <a:lnTo>
                  <a:pt x="1400" y="8970"/>
                </a:lnTo>
                <a:lnTo>
                  <a:pt x="1396" y="9010"/>
                </a:lnTo>
                <a:lnTo>
                  <a:pt x="1393" y="9050"/>
                </a:lnTo>
                <a:lnTo>
                  <a:pt x="1388" y="9089"/>
                </a:lnTo>
                <a:lnTo>
                  <a:pt x="1384" y="9128"/>
                </a:lnTo>
                <a:lnTo>
                  <a:pt x="1380" y="9167"/>
                </a:lnTo>
                <a:lnTo>
                  <a:pt x="1376" y="9207"/>
                </a:lnTo>
                <a:lnTo>
                  <a:pt x="1372" y="9246"/>
                </a:lnTo>
                <a:lnTo>
                  <a:pt x="1369" y="9285"/>
                </a:lnTo>
                <a:lnTo>
                  <a:pt x="1366" y="9324"/>
                </a:lnTo>
                <a:lnTo>
                  <a:pt x="1362" y="9363"/>
                </a:lnTo>
                <a:lnTo>
                  <a:pt x="1359" y="9401"/>
                </a:lnTo>
                <a:lnTo>
                  <a:pt x="1357" y="9440"/>
                </a:lnTo>
                <a:lnTo>
                  <a:pt x="1355" y="9479"/>
                </a:lnTo>
                <a:lnTo>
                  <a:pt x="1355" y="9521"/>
                </a:lnTo>
                <a:lnTo>
                  <a:pt x="1354" y="9564"/>
                </a:lnTo>
                <a:lnTo>
                  <a:pt x="1352" y="9605"/>
                </a:lnTo>
                <a:lnTo>
                  <a:pt x="1351" y="9647"/>
                </a:lnTo>
                <a:lnTo>
                  <a:pt x="1351" y="9690"/>
                </a:lnTo>
                <a:lnTo>
                  <a:pt x="1350" y="9731"/>
                </a:lnTo>
                <a:lnTo>
                  <a:pt x="1350" y="9773"/>
                </a:lnTo>
                <a:lnTo>
                  <a:pt x="1350" y="9815"/>
                </a:lnTo>
                <a:lnTo>
                  <a:pt x="1351" y="9857"/>
                </a:lnTo>
                <a:lnTo>
                  <a:pt x="1354" y="9899"/>
                </a:lnTo>
                <a:lnTo>
                  <a:pt x="1356" y="9941"/>
                </a:lnTo>
                <a:lnTo>
                  <a:pt x="1360" y="9983"/>
                </a:lnTo>
                <a:lnTo>
                  <a:pt x="1366" y="10025"/>
                </a:lnTo>
                <a:lnTo>
                  <a:pt x="1372" y="10067"/>
                </a:lnTo>
                <a:lnTo>
                  <a:pt x="1372" y="10112"/>
                </a:lnTo>
                <a:lnTo>
                  <a:pt x="1374" y="10159"/>
                </a:lnTo>
                <a:lnTo>
                  <a:pt x="1376" y="10207"/>
                </a:lnTo>
                <a:lnTo>
                  <a:pt x="1381" y="10253"/>
                </a:lnTo>
                <a:lnTo>
                  <a:pt x="1390" y="10299"/>
                </a:lnTo>
                <a:lnTo>
                  <a:pt x="1395" y="10326"/>
                </a:lnTo>
                <a:lnTo>
                  <a:pt x="1403" y="10378"/>
                </a:lnTo>
                <a:lnTo>
                  <a:pt x="1408" y="10405"/>
                </a:lnTo>
                <a:lnTo>
                  <a:pt x="1425" y="10445"/>
                </a:lnTo>
                <a:lnTo>
                  <a:pt x="1443" y="10487"/>
                </a:lnTo>
                <a:lnTo>
                  <a:pt x="1458" y="10530"/>
                </a:lnTo>
                <a:lnTo>
                  <a:pt x="1469" y="10569"/>
                </a:lnTo>
                <a:lnTo>
                  <a:pt x="1473" y="10604"/>
                </a:lnTo>
                <a:lnTo>
                  <a:pt x="1465" y="10633"/>
                </a:lnTo>
                <a:lnTo>
                  <a:pt x="1443" y="10654"/>
                </a:lnTo>
                <a:lnTo>
                  <a:pt x="1400" y="10673"/>
                </a:lnTo>
                <a:lnTo>
                  <a:pt x="1358" y="10687"/>
                </a:lnTo>
                <a:lnTo>
                  <a:pt x="1315" y="10693"/>
                </a:lnTo>
                <a:lnTo>
                  <a:pt x="1270" y="10697"/>
                </a:lnTo>
                <a:lnTo>
                  <a:pt x="1223" y="10698"/>
                </a:lnTo>
                <a:lnTo>
                  <a:pt x="1175" y="10699"/>
                </a:lnTo>
                <a:lnTo>
                  <a:pt x="1124" y="10699"/>
                </a:lnTo>
                <a:lnTo>
                  <a:pt x="1078" y="10700"/>
                </a:lnTo>
                <a:lnTo>
                  <a:pt x="1036" y="10702"/>
                </a:lnTo>
                <a:lnTo>
                  <a:pt x="994" y="10704"/>
                </a:lnTo>
                <a:lnTo>
                  <a:pt x="951" y="10706"/>
                </a:lnTo>
                <a:lnTo>
                  <a:pt x="909" y="10707"/>
                </a:lnTo>
                <a:lnTo>
                  <a:pt x="867" y="10708"/>
                </a:lnTo>
                <a:lnTo>
                  <a:pt x="822" y="10708"/>
                </a:lnTo>
                <a:lnTo>
                  <a:pt x="779" y="10708"/>
                </a:lnTo>
                <a:lnTo>
                  <a:pt x="738" y="10708"/>
                </a:lnTo>
                <a:lnTo>
                  <a:pt x="696" y="10708"/>
                </a:lnTo>
                <a:lnTo>
                  <a:pt x="655" y="10708"/>
                </a:lnTo>
                <a:lnTo>
                  <a:pt x="614" y="10707"/>
                </a:lnTo>
                <a:lnTo>
                  <a:pt x="572" y="10707"/>
                </a:lnTo>
                <a:lnTo>
                  <a:pt x="531" y="10706"/>
                </a:lnTo>
                <a:lnTo>
                  <a:pt x="490" y="10706"/>
                </a:lnTo>
                <a:lnTo>
                  <a:pt x="450" y="10705"/>
                </a:lnTo>
                <a:lnTo>
                  <a:pt x="409" y="10705"/>
                </a:lnTo>
                <a:lnTo>
                  <a:pt x="369" y="10704"/>
                </a:lnTo>
                <a:lnTo>
                  <a:pt x="327" y="10704"/>
                </a:lnTo>
                <a:lnTo>
                  <a:pt x="287" y="10702"/>
                </a:lnTo>
                <a:lnTo>
                  <a:pt x="246" y="10701"/>
                </a:lnTo>
                <a:lnTo>
                  <a:pt x="206" y="10700"/>
                </a:lnTo>
                <a:lnTo>
                  <a:pt x="165" y="10700"/>
                </a:lnTo>
                <a:lnTo>
                  <a:pt x="123" y="10699"/>
                </a:lnTo>
                <a:lnTo>
                  <a:pt x="82" y="10698"/>
                </a:lnTo>
                <a:lnTo>
                  <a:pt x="41" y="10697"/>
                </a:lnTo>
                <a:lnTo>
                  <a:pt x="0" y="10697"/>
                </a:lnTo>
                <a:lnTo>
                  <a:pt x="19" y="10665"/>
                </a:lnTo>
                <a:lnTo>
                  <a:pt x="40" y="10636"/>
                </a:lnTo>
                <a:lnTo>
                  <a:pt x="63" y="10611"/>
                </a:lnTo>
                <a:lnTo>
                  <a:pt x="89" y="10589"/>
                </a:lnTo>
                <a:lnTo>
                  <a:pt x="116" y="10569"/>
                </a:lnTo>
                <a:lnTo>
                  <a:pt x="145" y="10552"/>
                </a:lnTo>
                <a:lnTo>
                  <a:pt x="175" y="10536"/>
                </a:lnTo>
                <a:lnTo>
                  <a:pt x="206" y="10523"/>
                </a:lnTo>
                <a:lnTo>
                  <a:pt x="239" y="10510"/>
                </a:lnTo>
                <a:lnTo>
                  <a:pt x="272" y="10498"/>
                </a:lnTo>
                <a:lnTo>
                  <a:pt x="306" y="10487"/>
                </a:lnTo>
                <a:lnTo>
                  <a:pt x="341" y="10476"/>
                </a:lnTo>
                <a:lnTo>
                  <a:pt x="375" y="10466"/>
                </a:lnTo>
                <a:lnTo>
                  <a:pt x="411" y="10454"/>
                </a:lnTo>
                <a:lnTo>
                  <a:pt x="445" y="10443"/>
                </a:lnTo>
                <a:lnTo>
                  <a:pt x="480" y="10429"/>
                </a:lnTo>
                <a:lnTo>
                  <a:pt x="515" y="10414"/>
                </a:lnTo>
                <a:lnTo>
                  <a:pt x="549" y="10398"/>
                </a:lnTo>
                <a:lnTo>
                  <a:pt x="581" y="10379"/>
                </a:lnTo>
                <a:lnTo>
                  <a:pt x="614" y="10358"/>
                </a:lnTo>
                <a:lnTo>
                  <a:pt x="645" y="10334"/>
                </a:lnTo>
                <a:lnTo>
                  <a:pt x="678" y="10312"/>
                </a:lnTo>
                <a:lnTo>
                  <a:pt x="714" y="10291"/>
                </a:lnTo>
                <a:lnTo>
                  <a:pt x="750" y="10270"/>
                </a:lnTo>
                <a:lnTo>
                  <a:pt x="784" y="10247"/>
                </a:lnTo>
                <a:lnTo>
                  <a:pt x="814" y="10221"/>
                </a:lnTo>
                <a:lnTo>
                  <a:pt x="838" y="10191"/>
                </a:lnTo>
                <a:lnTo>
                  <a:pt x="851" y="10156"/>
                </a:lnTo>
                <a:lnTo>
                  <a:pt x="870" y="10098"/>
                </a:lnTo>
                <a:lnTo>
                  <a:pt x="886" y="10042"/>
                </a:lnTo>
                <a:lnTo>
                  <a:pt x="892" y="9996"/>
                </a:lnTo>
                <a:lnTo>
                  <a:pt x="894" y="9956"/>
                </a:lnTo>
                <a:lnTo>
                  <a:pt x="896" y="9916"/>
                </a:lnTo>
                <a:lnTo>
                  <a:pt x="896" y="9876"/>
                </a:lnTo>
                <a:lnTo>
                  <a:pt x="896" y="9836"/>
                </a:lnTo>
                <a:lnTo>
                  <a:pt x="894" y="9795"/>
                </a:lnTo>
                <a:lnTo>
                  <a:pt x="892" y="9755"/>
                </a:lnTo>
                <a:lnTo>
                  <a:pt x="889" y="9715"/>
                </a:lnTo>
                <a:lnTo>
                  <a:pt x="886" y="9675"/>
                </a:lnTo>
                <a:lnTo>
                  <a:pt x="881" y="9635"/>
                </a:lnTo>
                <a:lnTo>
                  <a:pt x="877" y="9595"/>
                </a:lnTo>
                <a:lnTo>
                  <a:pt x="872" y="9555"/>
                </a:lnTo>
                <a:lnTo>
                  <a:pt x="867" y="9515"/>
                </a:lnTo>
                <a:lnTo>
                  <a:pt x="861" y="9475"/>
                </a:lnTo>
                <a:lnTo>
                  <a:pt x="855" y="9434"/>
                </a:lnTo>
                <a:lnTo>
                  <a:pt x="850" y="9394"/>
                </a:lnTo>
                <a:lnTo>
                  <a:pt x="844" y="9354"/>
                </a:lnTo>
                <a:lnTo>
                  <a:pt x="839" y="9314"/>
                </a:lnTo>
                <a:lnTo>
                  <a:pt x="833" y="9274"/>
                </a:lnTo>
                <a:lnTo>
                  <a:pt x="826" y="9234"/>
                </a:lnTo>
                <a:lnTo>
                  <a:pt x="822" y="9194"/>
                </a:lnTo>
                <a:lnTo>
                  <a:pt x="819" y="9154"/>
                </a:lnTo>
                <a:lnTo>
                  <a:pt x="816" y="9113"/>
                </a:lnTo>
                <a:lnTo>
                  <a:pt x="814" y="9074"/>
                </a:lnTo>
                <a:lnTo>
                  <a:pt x="811" y="9034"/>
                </a:lnTo>
                <a:lnTo>
                  <a:pt x="809" y="8995"/>
                </a:lnTo>
                <a:lnTo>
                  <a:pt x="805" y="8957"/>
                </a:lnTo>
                <a:lnTo>
                  <a:pt x="802" y="8918"/>
                </a:lnTo>
                <a:lnTo>
                  <a:pt x="799" y="8879"/>
                </a:lnTo>
                <a:lnTo>
                  <a:pt x="794" y="8842"/>
                </a:lnTo>
                <a:lnTo>
                  <a:pt x="791" y="8804"/>
                </a:lnTo>
                <a:lnTo>
                  <a:pt x="786" y="8766"/>
                </a:lnTo>
                <a:lnTo>
                  <a:pt x="781" y="8727"/>
                </a:lnTo>
                <a:lnTo>
                  <a:pt x="776" y="8689"/>
                </a:lnTo>
                <a:lnTo>
                  <a:pt x="771" y="8651"/>
                </a:lnTo>
                <a:lnTo>
                  <a:pt x="764" y="8612"/>
                </a:lnTo>
                <a:lnTo>
                  <a:pt x="757" y="8573"/>
                </a:lnTo>
                <a:lnTo>
                  <a:pt x="750" y="8534"/>
                </a:lnTo>
                <a:lnTo>
                  <a:pt x="743" y="8495"/>
                </a:lnTo>
                <a:lnTo>
                  <a:pt x="735" y="8455"/>
                </a:lnTo>
                <a:lnTo>
                  <a:pt x="726" y="8415"/>
                </a:lnTo>
                <a:lnTo>
                  <a:pt x="716" y="8375"/>
                </a:lnTo>
                <a:lnTo>
                  <a:pt x="708" y="8332"/>
                </a:lnTo>
                <a:lnTo>
                  <a:pt x="698" y="8291"/>
                </a:lnTo>
                <a:lnTo>
                  <a:pt x="687" y="8250"/>
                </a:lnTo>
                <a:lnTo>
                  <a:pt x="676" y="8211"/>
                </a:lnTo>
                <a:lnTo>
                  <a:pt x="664" y="8171"/>
                </a:lnTo>
                <a:lnTo>
                  <a:pt x="650" y="8132"/>
                </a:lnTo>
                <a:lnTo>
                  <a:pt x="638" y="8094"/>
                </a:lnTo>
                <a:lnTo>
                  <a:pt x="626" y="8055"/>
                </a:lnTo>
                <a:lnTo>
                  <a:pt x="614" y="8017"/>
                </a:lnTo>
                <a:lnTo>
                  <a:pt x="603" y="7979"/>
                </a:lnTo>
                <a:lnTo>
                  <a:pt x="594" y="7941"/>
                </a:lnTo>
                <a:lnTo>
                  <a:pt x="586" y="7903"/>
                </a:lnTo>
                <a:lnTo>
                  <a:pt x="579" y="7864"/>
                </a:lnTo>
                <a:lnTo>
                  <a:pt x="576" y="7827"/>
                </a:lnTo>
                <a:lnTo>
                  <a:pt x="574" y="7788"/>
                </a:lnTo>
                <a:lnTo>
                  <a:pt x="575" y="7741"/>
                </a:lnTo>
                <a:lnTo>
                  <a:pt x="575" y="7689"/>
                </a:lnTo>
                <a:lnTo>
                  <a:pt x="572" y="7636"/>
                </a:lnTo>
                <a:lnTo>
                  <a:pt x="564" y="7584"/>
                </a:lnTo>
                <a:lnTo>
                  <a:pt x="547" y="7538"/>
                </a:lnTo>
                <a:lnTo>
                  <a:pt x="532" y="7502"/>
                </a:lnTo>
                <a:lnTo>
                  <a:pt x="518" y="7467"/>
                </a:lnTo>
                <a:lnTo>
                  <a:pt x="503" y="7431"/>
                </a:lnTo>
                <a:lnTo>
                  <a:pt x="490" y="7395"/>
                </a:lnTo>
                <a:lnTo>
                  <a:pt x="477" y="7360"/>
                </a:lnTo>
                <a:lnTo>
                  <a:pt x="464" y="7323"/>
                </a:lnTo>
                <a:lnTo>
                  <a:pt x="452" y="7287"/>
                </a:lnTo>
                <a:lnTo>
                  <a:pt x="440" y="7250"/>
                </a:lnTo>
                <a:lnTo>
                  <a:pt x="429" y="7215"/>
                </a:lnTo>
                <a:lnTo>
                  <a:pt x="418" y="7178"/>
                </a:lnTo>
                <a:lnTo>
                  <a:pt x="408" y="7141"/>
                </a:lnTo>
                <a:lnTo>
                  <a:pt x="398" y="7104"/>
                </a:lnTo>
                <a:lnTo>
                  <a:pt x="389" y="7068"/>
                </a:lnTo>
                <a:lnTo>
                  <a:pt x="379" y="7031"/>
                </a:lnTo>
                <a:lnTo>
                  <a:pt x="371" y="6994"/>
                </a:lnTo>
                <a:lnTo>
                  <a:pt x="362" y="6956"/>
                </a:lnTo>
                <a:lnTo>
                  <a:pt x="354" y="6920"/>
                </a:lnTo>
                <a:lnTo>
                  <a:pt x="346" y="6882"/>
                </a:lnTo>
                <a:lnTo>
                  <a:pt x="340" y="6845"/>
                </a:lnTo>
                <a:lnTo>
                  <a:pt x="333" y="6807"/>
                </a:lnTo>
                <a:lnTo>
                  <a:pt x="326" y="6770"/>
                </a:lnTo>
                <a:lnTo>
                  <a:pt x="320" y="6732"/>
                </a:lnTo>
                <a:lnTo>
                  <a:pt x="314" y="6694"/>
                </a:lnTo>
                <a:lnTo>
                  <a:pt x="308" y="6657"/>
                </a:lnTo>
                <a:lnTo>
                  <a:pt x="303" y="6619"/>
                </a:lnTo>
                <a:lnTo>
                  <a:pt x="297" y="6581"/>
                </a:lnTo>
                <a:lnTo>
                  <a:pt x="293" y="6543"/>
                </a:lnTo>
                <a:lnTo>
                  <a:pt x="288" y="6505"/>
                </a:lnTo>
                <a:lnTo>
                  <a:pt x="284" y="6467"/>
                </a:lnTo>
                <a:lnTo>
                  <a:pt x="281" y="6429"/>
                </a:lnTo>
                <a:lnTo>
                  <a:pt x="276" y="6391"/>
                </a:lnTo>
                <a:lnTo>
                  <a:pt x="273" y="6352"/>
                </a:lnTo>
                <a:lnTo>
                  <a:pt x="269" y="6314"/>
                </a:lnTo>
                <a:lnTo>
                  <a:pt x="266" y="6277"/>
                </a:lnTo>
                <a:lnTo>
                  <a:pt x="264" y="6239"/>
                </a:lnTo>
                <a:lnTo>
                  <a:pt x="260" y="6200"/>
                </a:lnTo>
                <a:lnTo>
                  <a:pt x="258" y="6162"/>
                </a:lnTo>
                <a:lnTo>
                  <a:pt x="256" y="6123"/>
                </a:lnTo>
                <a:lnTo>
                  <a:pt x="254" y="6085"/>
                </a:lnTo>
                <a:lnTo>
                  <a:pt x="252" y="6047"/>
                </a:lnTo>
                <a:lnTo>
                  <a:pt x="249" y="6008"/>
                </a:lnTo>
                <a:lnTo>
                  <a:pt x="247" y="5970"/>
                </a:lnTo>
                <a:lnTo>
                  <a:pt x="246" y="5931"/>
                </a:lnTo>
                <a:lnTo>
                  <a:pt x="244" y="5893"/>
                </a:lnTo>
                <a:lnTo>
                  <a:pt x="243" y="5854"/>
                </a:lnTo>
                <a:lnTo>
                  <a:pt x="240" y="5816"/>
                </a:lnTo>
                <a:lnTo>
                  <a:pt x="239" y="5777"/>
                </a:lnTo>
                <a:lnTo>
                  <a:pt x="238" y="5740"/>
                </a:lnTo>
                <a:lnTo>
                  <a:pt x="237" y="5701"/>
                </a:lnTo>
                <a:lnTo>
                  <a:pt x="235" y="5663"/>
                </a:lnTo>
                <a:lnTo>
                  <a:pt x="234" y="5624"/>
                </a:lnTo>
                <a:lnTo>
                  <a:pt x="233" y="5586"/>
                </a:lnTo>
                <a:lnTo>
                  <a:pt x="231" y="5548"/>
                </a:lnTo>
                <a:lnTo>
                  <a:pt x="230" y="5509"/>
                </a:lnTo>
                <a:lnTo>
                  <a:pt x="229" y="5471"/>
                </a:lnTo>
                <a:lnTo>
                  <a:pt x="228" y="5433"/>
                </a:lnTo>
                <a:lnTo>
                  <a:pt x="226" y="5394"/>
                </a:lnTo>
                <a:lnTo>
                  <a:pt x="225" y="5356"/>
                </a:lnTo>
                <a:lnTo>
                  <a:pt x="224" y="5319"/>
                </a:lnTo>
                <a:lnTo>
                  <a:pt x="223" y="5282"/>
                </a:lnTo>
                <a:lnTo>
                  <a:pt x="220" y="5244"/>
                </a:lnTo>
                <a:lnTo>
                  <a:pt x="219" y="5206"/>
                </a:lnTo>
                <a:lnTo>
                  <a:pt x="217" y="5195"/>
                </a:lnTo>
                <a:lnTo>
                  <a:pt x="214" y="5165"/>
                </a:lnTo>
                <a:lnTo>
                  <a:pt x="207" y="5121"/>
                </a:lnTo>
                <a:lnTo>
                  <a:pt x="200" y="5067"/>
                </a:lnTo>
                <a:lnTo>
                  <a:pt x="191" y="5005"/>
                </a:lnTo>
                <a:lnTo>
                  <a:pt x="184" y="4943"/>
                </a:lnTo>
                <a:lnTo>
                  <a:pt x="176" y="4882"/>
                </a:lnTo>
                <a:lnTo>
                  <a:pt x="168" y="4827"/>
                </a:lnTo>
                <a:lnTo>
                  <a:pt x="162" y="4782"/>
                </a:lnTo>
                <a:lnTo>
                  <a:pt x="158" y="4753"/>
                </a:lnTo>
                <a:lnTo>
                  <a:pt x="157" y="4742"/>
                </a:lnTo>
                <a:lnTo>
                  <a:pt x="153" y="4702"/>
                </a:lnTo>
                <a:lnTo>
                  <a:pt x="151" y="4661"/>
                </a:lnTo>
                <a:lnTo>
                  <a:pt x="149" y="4619"/>
                </a:lnTo>
                <a:lnTo>
                  <a:pt x="147" y="4576"/>
                </a:lnTo>
                <a:lnTo>
                  <a:pt x="146" y="4534"/>
                </a:lnTo>
                <a:lnTo>
                  <a:pt x="145" y="4490"/>
                </a:lnTo>
                <a:lnTo>
                  <a:pt x="143" y="4447"/>
                </a:lnTo>
                <a:lnTo>
                  <a:pt x="141" y="4404"/>
                </a:lnTo>
                <a:lnTo>
                  <a:pt x="139" y="4359"/>
                </a:lnTo>
                <a:lnTo>
                  <a:pt x="137" y="4314"/>
                </a:lnTo>
                <a:lnTo>
                  <a:pt x="133" y="4270"/>
                </a:lnTo>
                <a:lnTo>
                  <a:pt x="130" y="4226"/>
                </a:lnTo>
                <a:lnTo>
                  <a:pt x="130" y="4185"/>
                </a:lnTo>
                <a:lnTo>
                  <a:pt x="129" y="4144"/>
                </a:lnTo>
                <a:lnTo>
                  <a:pt x="128" y="4103"/>
                </a:lnTo>
                <a:lnTo>
                  <a:pt x="126" y="4061"/>
                </a:lnTo>
                <a:lnTo>
                  <a:pt x="123" y="4020"/>
                </a:lnTo>
                <a:lnTo>
                  <a:pt x="120" y="3979"/>
                </a:lnTo>
                <a:lnTo>
                  <a:pt x="118" y="3938"/>
                </a:lnTo>
                <a:lnTo>
                  <a:pt x="113" y="3897"/>
                </a:lnTo>
                <a:lnTo>
                  <a:pt x="110" y="3855"/>
                </a:lnTo>
                <a:lnTo>
                  <a:pt x="107" y="3815"/>
                </a:lnTo>
                <a:lnTo>
                  <a:pt x="102" y="3774"/>
                </a:lnTo>
                <a:lnTo>
                  <a:pt x="99" y="3733"/>
                </a:lnTo>
                <a:lnTo>
                  <a:pt x="94" y="3692"/>
                </a:lnTo>
                <a:lnTo>
                  <a:pt x="94" y="3651"/>
                </a:lnTo>
                <a:lnTo>
                  <a:pt x="93" y="3610"/>
                </a:lnTo>
                <a:lnTo>
                  <a:pt x="92" y="3570"/>
                </a:lnTo>
                <a:lnTo>
                  <a:pt x="91" y="3530"/>
                </a:lnTo>
                <a:lnTo>
                  <a:pt x="90" y="3490"/>
                </a:lnTo>
                <a:lnTo>
                  <a:pt x="88" y="3451"/>
                </a:lnTo>
                <a:lnTo>
                  <a:pt x="86" y="3411"/>
                </a:lnTo>
                <a:lnTo>
                  <a:pt x="84" y="3371"/>
                </a:lnTo>
                <a:lnTo>
                  <a:pt x="82" y="3332"/>
                </a:lnTo>
                <a:lnTo>
                  <a:pt x="80" y="3292"/>
                </a:lnTo>
                <a:lnTo>
                  <a:pt x="79" y="3253"/>
                </a:lnTo>
                <a:lnTo>
                  <a:pt x="78" y="3212"/>
                </a:lnTo>
                <a:lnTo>
                  <a:pt x="77" y="3173"/>
                </a:lnTo>
                <a:lnTo>
                  <a:pt x="76" y="3133"/>
                </a:lnTo>
                <a:lnTo>
                  <a:pt x="76" y="3094"/>
                </a:lnTo>
                <a:lnTo>
                  <a:pt x="76" y="3054"/>
                </a:lnTo>
                <a:lnTo>
                  <a:pt x="77" y="3014"/>
                </a:lnTo>
                <a:lnTo>
                  <a:pt x="78" y="2975"/>
                </a:lnTo>
                <a:lnTo>
                  <a:pt x="80" y="2935"/>
                </a:lnTo>
                <a:lnTo>
                  <a:pt x="83" y="2895"/>
                </a:lnTo>
                <a:lnTo>
                  <a:pt x="87" y="2855"/>
                </a:lnTo>
                <a:lnTo>
                  <a:pt x="92" y="2815"/>
                </a:lnTo>
                <a:lnTo>
                  <a:pt x="98" y="2775"/>
                </a:lnTo>
                <a:lnTo>
                  <a:pt x="104" y="2734"/>
                </a:lnTo>
                <a:lnTo>
                  <a:pt x="112" y="2694"/>
                </a:lnTo>
                <a:lnTo>
                  <a:pt x="120" y="2656"/>
                </a:lnTo>
                <a:lnTo>
                  <a:pt x="132" y="2620"/>
                </a:lnTo>
                <a:lnTo>
                  <a:pt x="149" y="2582"/>
                </a:lnTo>
                <a:lnTo>
                  <a:pt x="169" y="2544"/>
                </a:lnTo>
                <a:lnTo>
                  <a:pt x="192" y="2507"/>
                </a:lnTo>
                <a:lnTo>
                  <a:pt x="217" y="2469"/>
                </a:lnTo>
                <a:lnTo>
                  <a:pt x="244" y="2432"/>
                </a:lnTo>
                <a:lnTo>
                  <a:pt x="270" y="2395"/>
                </a:lnTo>
                <a:lnTo>
                  <a:pt x="298" y="2358"/>
                </a:lnTo>
                <a:lnTo>
                  <a:pt x="325" y="2320"/>
                </a:lnTo>
                <a:lnTo>
                  <a:pt x="350" y="2284"/>
                </a:lnTo>
                <a:lnTo>
                  <a:pt x="372" y="2249"/>
                </a:lnTo>
                <a:lnTo>
                  <a:pt x="394" y="2213"/>
                </a:lnTo>
                <a:lnTo>
                  <a:pt x="418" y="2176"/>
                </a:lnTo>
                <a:lnTo>
                  <a:pt x="445" y="2139"/>
                </a:lnTo>
                <a:lnTo>
                  <a:pt x="481" y="2102"/>
                </a:lnTo>
                <a:lnTo>
                  <a:pt x="490" y="2085"/>
                </a:lnTo>
                <a:lnTo>
                  <a:pt x="507" y="2052"/>
                </a:lnTo>
                <a:lnTo>
                  <a:pt x="517" y="2035"/>
                </a:lnTo>
                <a:lnTo>
                  <a:pt x="527" y="1988"/>
                </a:lnTo>
                <a:lnTo>
                  <a:pt x="538" y="1943"/>
                </a:lnTo>
                <a:lnTo>
                  <a:pt x="548" y="1901"/>
                </a:lnTo>
                <a:lnTo>
                  <a:pt x="558" y="1859"/>
                </a:lnTo>
                <a:lnTo>
                  <a:pt x="567" y="1818"/>
                </a:lnTo>
                <a:lnTo>
                  <a:pt x="576" y="1777"/>
                </a:lnTo>
                <a:lnTo>
                  <a:pt x="582" y="1737"/>
                </a:lnTo>
                <a:lnTo>
                  <a:pt x="587" y="1695"/>
                </a:lnTo>
                <a:lnTo>
                  <a:pt x="590" y="1652"/>
                </a:lnTo>
                <a:lnTo>
                  <a:pt x="591" y="1608"/>
                </a:lnTo>
                <a:lnTo>
                  <a:pt x="595" y="1571"/>
                </a:lnTo>
                <a:lnTo>
                  <a:pt x="589" y="1535"/>
                </a:lnTo>
                <a:lnTo>
                  <a:pt x="556" y="1519"/>
                </a:lnTo>
                <a:lnTo>
                  <a:pt x="510" y="1524"/>
                </a:lnTo>
                <a:lnTo>
                  <a:pt x="463" y="1524"/>
                </a:lnTo>
                <a:lnTo>
                  <a:pt x="416" y="1519"/>
                </a:lnTo>
                <a:lnTo>
                  <a:pt x="371" y="1506"/>
                </a:lnTo>
                <a:lnTo>
                  <a:pt x="328" y="1489"/>
                </a:lnTo>
                <a:lnTo>
                  <a:pt x="289" y="1465"/>
                </a:lnTo>
                <a:lnTo>
                  <a:pt x="257" y="1432"/>
                </a:lnTo>
                <a:lnTo>
                  <a:pt x="234" y="1395"/>
                </a:lnTo>
                <a:lnTo>
                  <a:pt x="218" y="1355"/>
                </a:lnTo>
                <a:lnTo>
                  <a:pt x="208" y="1313"/>
                </a:lnTo>
                <a:lnTo>
                  <a:pt x="204" y="1270"/>
                </a:lnTo>
                <a:lnTo>
                  <a:pt x="201" y="1229"/>
                </a:lnTo>
                <a:lnTo>
                  <a:pt x="201" y="1189"/>
                </a:lnTo>
                <a:lnTo>
                  <a:pt x="200" y="1167"/>
                </a:lnTo>
                <a:lnTo>
                  <a:pt x="198" y="1140"/>
                </a:lnTo>
                <a:lnTo>
                  <a:pt x="197" y="1118"/>
                </a:lnTo>
                <a:lnTo>
                  <a:pt x="188" y="1066"/>
                </a:lnTo>
                <a:lnTo>
                  <a:pt x="166" y="1036"/>
                </a:lnTo>
                <a:lnTo>
                  <a:pt x="127" y="1018"/>
                </a:lnTo>
                <a:lnTo>
                  <a:pt x="68" y="1006"/>
                </a:lnTo>
                <a:lnTo>
                  <a:pt x="48" y="979"/>
                </a:lnTo>
                <a:lnTo>
                  <a:pt x="50" y="952"/>
                </a:lnTo>
                <a:lnTo>
                  <a:pt x="69" y="924"/>
                </a:lnTo>
                <a:lnTo>
                  <a:pt x="96" y="896"/>
                </a:lnTo>
                <a:lnTo>
                  <a:pt x="125" y="869"/>
                </a:lnTo>
                <a:lnTo>
                  <a:pt x="148" y="841"/>
                </a:lnTo>
                <a:lnTo>
                  <a:pt x="171" y="801"/>
                </a:lnTo>
                <a:lnTo>
                  <a:pt x="189" y="759"/>
                </a:lnTo>
                <a:lnTo>
                  <a:pt x="201" y="715"/>
                </a:lnTo>
                <a:lnTo>
                  <a:pt x="210" y="672"/>
                </a:lnTo>
                <a:lnTo>
                  <a:pt x="215" y="630"/>
                </a:lnTo>
                <a:lnTo>
                  <a:pt x="218" y="586"/>
                </a:lnTo>
                <a:lnTo>
                  <a:pt x="218" y="544"/>
                </a:lnTo>
                <a:lnTo>
                  <a:pt x="219" y="504"/>
                </a:lnTo>
                <a:lnTo>
                  <a:pt x="220" y="456"/>
                </a:lnTo>
                <a:lnTo>
                  <a:pt x="225" y="411"/>
                </a:lnTo>
                <a:lnTo>
                  <a:pt x="231" y="370"/>
                </a:lnTo>
                <a:lnTo>
                  <a:pt x="242" y="330"/>
                </a:lnTo>
                <a:lnTo>
                  <a:pt x="255" y="292"/>
                </a:lnTo>
                <a:lnTo>
                  <a:pt x="272" y="256"/>
                </a:lnTo>
                <a:lnTo>
                  <a:pt x="293" y="223"/>
                </a:lnTo>
                <a:lnTo>
                  <a:pt x="317" y="189"/>
                </a:lnTo>
                <a:lnTo>
                  <a:pt x="345" y="158"/>
                </a:lnTo>
                <a:lnTo>
                  <a:pt x="377" y="128"/>
                </a:lnTo>
                <a:lnTo>
                  <a:pt x="414" y="98"/>
                </a:lnTo>
                <a:lnTo>
                  <a:pt x="442" y="86"/>
                </a:lnTo>
                <a:lnTo>
                  <a:pt x="503" y="60"/>
                </a:lnTo>
                <a:lnTo>
                  <a:pt x="564" y="35"/>
                </a:lnTo>
                <a:lnTo>
                  <a:pt x="591" y="22"/>
                </a:lnTo>
              </a:path>
            </a:pathLst>
          </a:custGeom>
          <a:solidFill>
            <a:srgbClr val="0070C0">
              <a:alpha val="4588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solidFill>
                <a:prstClr val="black"/>
              </a:solidFill>
              <a:latin typeface="Calibri"/>
            </a:endParaRPr>
          </a:p>
        </p:txBody>
      </p:sp>
      <p:sp>
        <p:nvSpPr>
          <p:cNvPr id="154819" name="Freeform 6"/>
          <p:cNvSpPr>
            <a:spLocks noChangeAspect="1"/>
          </p:cNvSpPr>
          <p:nvPr/>
        </p:nvSpPr>
        <p:spPr bwMode="auto">
          <a:xfrm>
            <a:off x="4643438" y="1720850"/>
            <a:ext cx="865187" cy="4445000"/>
          </a:xfrm>
          <a:custGeom>
            <a:avLst/>
            <a:gdLst>
              <a:gd name="T0" fmla="*/ 2147483647 w 1691"/>
              <a:gd name="T1" fmla="*/ 2147483647 h 10252"/>
              <a:gd name="T2" fmla="*/ 2147483647 w 1691"/>
              <a:gd name="T3" fmla="*/ 2147483647 h 10252"/>
              <a:gd name="T4" fmla="*/ 2147483647 w 1691"/>
              <a:gd name="T5" fmla="*/ 2147483647 h 10252"/>
              <a:gd name="T6" fmla="*/ 2147483647 w 1691"/>
              <a:gd name="T7" fmla="*/ 2147483647 h 10252"/>
              <a:gd name="T8" fmla="*/ 2147483647 w 1691"/>
              <a:gd name="T9" fmla="*/ 2147483647 h 10252"/>
              <a:gd name="T10" fmla="*/ 2147483647 w 1691"/>
              <a:gd name="T11" fmla="*/ 2147483647 h 10252"/>
              <a:gd name="T12" fmla="*/ 2147483647 w 1691"/>
              <a:gd name="T13" fmla="*/ 2147483647 h 10252"/>
              <a:gd name="T14" fmla="*/ 2147483647 w 1691"/>
              <a:gd name="T15" fmla="*/ 2147483647 h 10252"/>
              <a:gd name="T16" fmla="*/ 2147483647 w 1691"/>
              <a:gd name="T17" fmla="*/ 2147483647 h 10252"/>
              <a:gd name="T18" fmla="*/ 2147483647 w 1691"/>
              <a:gd name="T19" fmla="*/ 2147483647 h 10252"/>
              <a:gd name="T20" fmla="*/ 2147483647 w 1691"/>
              <a:gd name="T21" fmla="*/ 2147483647 h 10252"/>
              <a:gd name="T22" fmla="*/ 2147483647 w 1691"/>
              <a:gd name="T23" fmla="*/ 2147483647 h 10252"/>
              <a:gd name="T24" fmla="*/ 2147483647 w 1691"/>
              <a:gd name="T25" fmla="*/ 2147483647 h 10252"/>
              <a:gd name="T26" fmla="*/ 2147483647 w 1691"/>
              <a:gd name="T27" fmla="*/ 2147483647 h 10252"/>
              <a:gd name="T28" fmla="*/ 2147483647 w 1691"/>
              <a:gd name="T29" fmla="*/ 2147483647 h 10252"/>
              <a:gd name="T30" fmla="*/ 2147483647 w 1691"/>
              <a:gd name="T31" fmla="*/ 2147483647 h 10252"/>
              <a:gd name="T32" fmla="*/ 2147483647 w 1691"/>
              <a:gd name="T33" fmla="*/ 2147483647 h 10252"/>
              <a:gd name="T34" fmla="*/ 2147483647 w 1691"/>
              <a:gd name="T35" fmla="*/ 2147483647 h 10252"/>
              <a:gd name="T36" fmla="*/ 2147483647 w 1691"/>
              <a:gd name="T37" fmla="*/ 2147483647 h 10252"/>
              <a:gd name="T38" fmla="*/ 2147483647 w 1691"/>
              <a:gd name="T39" fmla="*/ 2147483647 h 10252"/>
              <a:gd name="T40" fmla="*/ 2147483647 w 1691"/>
              <a:gd name="T41" fmla="*/ 2147483647 h 10252"/>
              <a:gd name="T42" fmla="*/ 2147483647 w 1691"/>
              <a:gd name="T43" fmla="*/ 2147483647 h 10252"/>
              <a:gd name="T44" fmla="*/ 2147483647 w 1691"/>
              <a:gd name="T45" fmla="*/ 2147483647 h 10252"/>
              <a:gd name="T46" fmla="*/ 2147483647 w 1691"/>
              <a:gd name="T47" fmla="*/ 2147483647 h 10252"/>
              <a:gd name="T48" fmla="*/ 2147483647 w 1691"/>
              <a:gd name="T49" fmla="*/ 2147483647 h 10252"/>
              <a:gd name="T50" fmla="*/ 2147483647 w 1691"/>
              <a:gd name="T51" fmla="*/ 2147483647 h 10252"/>
              <a:gd name="T52" fmla="*/ 2147483647 w 1691"/>
              <a:gd name="T53" fmla="*/ 2147483647 h 10252"/>
              <a:gd name="T54" fmla="*/ 2147483647 w 1691"/>
              <a:gd name="T55" fmla="*/ 2147483647 h 10252"/>
              <a:gd name="T56" fmla="*/ 2147483647 w 1691"/>
              <a:gd name="T57" fmla="*/ 2147483647 h 10252"/>
              <a:gd name="T58" fmla="*/ 2147483647 w 1691"/>
              <a:gd name="T59" fmla="*/ 2147483647 h 10252"/>
              <a:gd name="T60" fmla="*/ 2147483647 w 1691"/>
              <a:gd name="T61" fmla="*/ 2147483647 h 10252"/>
              <a:gd name="T62" fmla="*/ 2147483647 w 1691"/>
              <a:gd name="T63" fmla="*/ 2147483647 h 10252"/>
              <a:gd name="T64" fmla="*/ 2147483647 w 1691"/>
              <a:gd name="T65" fmla="*/ 2147483647 h 10252"/>
              <a:gd name="T66" fmla="*/ 2147483647 w 1691"/>
              <a:gd name="T67" fmla="*/ 2147483647 h 10252"/>
              <a:gd name="T68" fmla="*/ 2147483647 w 1691"/>
              <a:gd name="T69" fmla="*/ 2147483647 h 10252"/>
              <a:gd name="T70" fmla="*/ 2147483647 w 1691"/>
              <a:gd name="T71" fmla="*/ 2147483647 h 10252"/>
              <a:gd name="T72" fmla="*/ 2147483647 w 1691"/>
              <a:gd name="T73" fmla="*/ 2147483647 h 10252"/>
              <a:gd name="T74" fmla="*/ 2147483647 w 1691"/>
              <a:gd name="T75" fmla="*/ 2147483647 h 10252"/>
              <a:gd name="T76" fmla="*/ 2147483647 w 1691"/>
              <a:gd name="T77" fmla="*/ 2147483647 h 10252"/>
              <a:gd name="T78" fmla="*/ 2147483647 w 1691"/>
              <a:gd name="T79" fmla="*/ 2147483647 h 10252"/>
              <a:gd name="T80" fmla="*/ 2147483647 w 1691"/>
              <a:gd name="T81" fmla="*/ 2147483647 h 10252"/>
              <a:gd name="T82" fmla="*/ 2147483647 w 1691"/>
              <a:gd name="T83" fmla="*/ 2147483647 h 10252"/>
              <a:gd name="T84" fmla="*/ 2147483647 w 1691"/>
              <a:gd name="T85" fmla="*/ 2147483647 h 10252"/>
              <a:gd name="T86" fmla="*/ 2147483647 w 1691"/>
              <a:gd name="T87" fmla="*/ 2147483647 h 10252"/>
              <a:gd name="T88" fmla="*/ 2147483647 w 1691"/>
              <a:gd name="T89" fmla="*/ 2147483647 h 10252"/>
              <a:gd name="T90" fmla="*/ 2147483647 w 1691"/>
              <a:gd name="T91" fmla="*/ 2147483647 h 10252"/>
              <a:gd name="T92" fmla="*/ 2147483647 w 1691"/>
              <a:gd name="T93" fmla="*/ 2147483647 h 10252"/>
              <a:gd name="T94" fmla="*/ 2147483647 w 1691"/>
              <a:gd name="T95" fmla="*/ 2147483647 h 10252"/>
              <a:gd name="T96" fmla="*/ 2147483647 w 1691"/>
              <a:gd name="T97" fmla="*/ 2147483647 h 10252"/>
              <a:gd name="T98" fmla="*/ 2147483647 w 1691"/>
              <a:gd name="T99" fmla="*/ 2147483647 h 10252"/>
              <a:gd name="T100" fmla="*/ 2147483647 w 1691"/>
              <a:gd name="T101" fmla="*/ 2147483647 h 10252"/>
              <a:gd name="T102" fmla="*/ 2147483647 w 1691"/>
              <a:gd name="T103" fmla="*/ 2147483647 h 10252"/>
              <a:gd name="T104" fmla="*/ 2147483647 w 1691"/>
              <a:gd name="T105" fmla="*/ 2147483647 h 10252"/>
              <a:gd name="T106" fmla="*/ 2147483647 w 1691"/>
              <a:gd name="T107" fmla="*/ 2147483647 h 10252"/>
              <a:gd name="T108" fmla="*/ 2147483647 w 1691"/>
              <a:gd name="T109" fmla="*/ 2147483647 h 10252"/>
              <a:gd name="T110" fmla="*/ 2147483647 w 1691"/>
              <a:gd name="T111" fmla="*/ 2147483647 h 10252"/>
              <a:gd name="T112" fmla="*/ 2147483647 w 1691"/>
              <a:gd name="T113" fmla="*/ 2147483647 h 10252"/>
              <a:gd name="T114" fmla="*/ 2147483647 w 1691"/>
              <a:gd name="T115" fmla="*/ 2147483647 h 10252"/>
              <a:gd name="T116" fmla="*/ 2147483647 w 1691"/>
              <a:gd name="T117" fmla="*/ 2147483647 h 10252"/>
              <a:gd name="T118" fmla="*/ 2147483647 w 1691"/>
              <a:gd name="T119" fmla="*/ 2147483647 h 10252"/>
              <a:gd name="T120" fmla="*/ 2147483647 w 1691"/>
              <a:gd name="T121" fmla="*/ 2147483647 h 10252"/>
              <a:gd name="T122" fmla="*/ 2147483647 w 1691"/>
              <a:gd name="T123" fmla="*/ 2147483647 h 102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91"/>
              <a:gd name="T187" fmla="*/ 0 h 10252"/>
              <a:gd name="T188" fmla="*/ 1691 w 1691"/>
              <a:gd name="T189" fmla="*/ 10252 h 102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91" h="10252">
                <a:moveTo>
                  <a:pt x="1380" y="723"/>
                </a:moveTo>
                <a:lnTo>
                  <a:pt x="1367" y="773"/>
                </a:lnTo>
                <a:lnTo>
                  <a:pt x="1358" y="822"/>
                </a:lnTo>
                <a:lnTo>
                  <a:pt x="1359" y="870"/>
                </a:lnTo>
                <a:lnTo>
                  <a:pt x="1376" y="920"/>
                </a:lnTo>
                <a:lnTo>
                  <a:pt x="1403" y="956"/>
                </a:lnTo>
                <a:lnTo>
                  <a:pt x="1437" y="991"/>
                </a:lnTo>
                <a:lnTo>
                  <a:pt x="1463" y="1026"/>
                </a:lnTo>
                <a:lnTo>
                  <a:pt x="1453" y="1071"/>
                </a:lnTo>
                <a:lnTo>
                  <a:pt x="1427" y="1100"/>
                </a:lnTo>
                <a:lnTo>
                  <a:pt x="1393" y="1109"/>
                </a:lnTo>
                <a:lnTo>
                  <a:pt x="1369" y="1100"/>
                </a:lnTo>
                <a:lnTo>
                  <a:pt x="1356" y="1097"/>
                </a:lnTo>
                <a:lnTo>
                  <a:pt x="1341" y="1097"/>
                </a:lnTo>
                <a:lnTo>
                  <a:pt x="1325" y="1131"/>
                </a:lnTo>
                <a:lnTo>
                  <a:pt x="1313" y="1167"/>
                </a:lnTo>
                <a:lnTo>
                  <a:pt x="1304" y="1206"/>
                </a:lnTo>
                <a:lnTo>
                  <a:pt x="1299" y="1243"/>
                </a:lnTo>
                <a:lnTo>
                  <a:pt x="1293" y="1280"/>
                </a:lnTo>
                <a:lnTo>
                  <a:pt x="1287" y="1317"/>
                </a:lnTo>
                <a:lnTo>
                  <a:pt x="1279" y="1350"/>
                </a:lnTo>
                <a:lnTo>
                  <a:pt x="1268" y="1381"/>
                </a:lnTo>
                <a:lnTo>
                  <a:pt x="1252" y="1407"/>
                </a:lnTo>
                <a:lnTo>
                  <a:pt x="1230" y="1431"/>
                </a:lnTo>
                <a:lnTo>
                  <a:pt x="1201" y="1448"/>
                </a:lnTo>
                <a:lnTo>
                  <a:pt x="1152" y="1457"/>
                </a:lnTo>
                <a:lnTo>
                  <a:pt x="1092" y="1462"/>
                </a:lnTo>
                <a:lnTo>
                  <a:pt x="1043" y="1483"/>
                </a:lnTo>
                <a:lnTo>
                  <a:pt x="1018" y="1509"/>
                </a:lnTo>
                <a:lnTo>
                  <a:pt x="1000" y="1539"/>
                </a:lnTo>
                <a:lnTo>
                  <a:pt x="989" y="1572"/>
                </a:lnTo>
                <a:lnTo>
                  <a:pt x="982" y="1608"/>
                </a:lnTo>
                <a:lnTo>
                  <a:pt x="978" y="1648"/>
                </a:lnTo>
                <a:lnTo>
                  <a:pt x="974" y="1688"/>
                </a:lnTo>
                <a:lnTo>
                  <a:pt x="970" y="1731"/>
                </a:lnTo>
                <a:lnTo>
                  <a:pt x="965" y="1774"/>
                </a:lnTo>
                <a:lnTo>
                  <a:pt x="956" y="1816"/>
                </a:lnTo>
                <a:lnTo>
                  <a:pt x="973" y="1851"/>
                </a:lnTo>
                <a:lnTo>
                  <a:pt x="991" y="1884"/>
                </a:lnTo>
                <a:lnTo>
                  <a:pt x="1009" y="1917"/>
                </a:lnTo>
                <a:lnTo>
                  <a:pt x="1027" y="1950"/>
                </a:lnTo>
                <a:lnTo>
                  <a:pt x="1045" y="1983"/>
                </a:lnTo>
                <a:lnTo>
                  <a:pt x="1063" y="2016"/>
                </a:lnTo>
                <a:lnTo>
                  <a:pt x="1081" y="2049"/>
                </a:lnTo>
                <a:lnTo>
                  <a:pt x="1101" y="2082"/>
                </a:lnTo>
                <a:lnTo>
                  <a:pt x="1119" y="2115"/>
                </a:lnTo>
                <a:lnTo>
                  <a:pt x="1138" y="2149"/>
                </a:lnTo>
                <a:lnTo>
                  <a:pt x="1156" y="2182"/>
                </a:lnTo>
                <a:lnTo>
                  <a:pt x="1175" y="2215"/>
                </a:lnTo>
                <a:lnTo>
                  <a:pt x="1195" y="2248"/>
                </a:lnTo>
                <a:lnTo>
                  <a:pt x="1213" y="2281"/>
                </a:lnTo>
                <a:lnTo>
                  <a:pt x="1232" y="2314"/>
                </a:lnTo>
                <a:lnTo>
                  <a:pt x="1250" y="2347"/>
                </a:lnTo>
                <a:lnTo>
                  <a:pt x="1269" y="2380"/>
                </a:lnTo>
                <a:lnTo>
                  <a:pt x="1287" y="2413"/>
                </a:lnTo>
                <a:lnTo>
                  <a:pt x="1307" y="2447"/>
                </a:lnTo>
                <a:lnTo>
                  <a:pt x="1325" y="2480"/>
                </a:lnTo>
                <a:lnTo>
                  <a:pt x="1343" y="2514"/>
                </a:lnTo>
                <a:lnTo>
                  <a:pt x="1361" y="2547"/>
                </a:lnTo>
                <a:lnTo>
                  <a:pt x="1379" y="2581"/>
                </a:lnTo>
                <a:lnTo>
                  <a:pt x="1397" y="2614"/>
                </a:lnTo>
                <a:lnTo>
                  <a:pt x="1415" y="2648"/>
                </a:lnTo>
                <a:lnTo>
                  <a:pt x="1434" y="2683"/>
                </a:lnTo>
                <a:lnTo>
                  <a:pt x="1451" y="2716"/>
                </a:lnTo>
                <a:lnTo>
                  <a:pt x="1468" y="2751"/>
                </a:lnTo>
                <a:lnTo>
                  <a:pt x="1485" y="2785"/>
                </a:lnTo>
                <a:lnTo>
                  <a:pt x="1502" y="2819"/>
                </a:lnTo>
                <a:lnTo>
                  <a:pt x="1519" y="2853"/>
                </a:lnTo>
                <a:lnTo>
                  <a:pt x="1535" y="2889"/>
                </a:lnTo>
                <a:lnTo>
                  <a:pt x="1551" y="2924"/>
                </a:lnTo>
                <a:lnTo>
                  <a:pt x="1563" y="2976"/>
                </a:lnTo>
                <a:lnTo>
                  <a:pt x="1563" y="3030"/>
                </a:lnTo>
                <a:lnTo>
                  <a:pt x="1551" y="3082"/>
                </a:lnTo>
                <a:lnTo>
                  <a:pt x="1533" y="3125"/>
                </a:lnTo>
                <a:lnTo>
                  <a:pt x="1510" y="3165"/>
                </a:lnTo>
                <a:lnTo>
                  <a:pt x="1485" y="3203"/>
                </a:lnTo>
                <a:lnTo>
                  <a:pt x="1459" y="3238"/>
                </a:lnTo>
                <a:lnTo>
                  <a:pt x="1434" y="3273"/>
                </a:lnTo>
                <a:lnTo>
                  <a:pt x="1411" y="3308"/>
                </a:lnTo>
                <a:lnTo>
                  <a:pt x="1393" y="3346"/>
                </a:lnTo>
                <a:lnTo>
                  <a:pt x="1382" y="3379"/>
                </a:lnTo>
                <a:lnTo>
                  <a:pt x="1378" y="3416"/>
                </a:lnTo>
                <a:lnTo>
                  <a:pt x="1378" y="3458"/>
                </a:lnTo>
                <a:lnTo>
                  <a:pt x="1382" y="3502"/>
                </a:lnTo>
                <a:lnTo>
                  <a:pt x="1388" y="3544"/>
                </a:lnTo>
                <a:lnTo>
                  <a:pt x="1392" y="3587"/>
                </a:lnTo>
                <a:lnTo>
                  <a:pt x="1393" y="3627"/>
                </a:lnTo>
                <a:lnTo>
                  <a:pt x="1399" y="3671"/>
                </a:lnTo>
                <a:lnTo>
                  <a:pt x="1405" y="3717"/>
                </a:lnTo>
                <a:lnTo>
                  <a:pt x="1408" y="3762"/>
                </a:lnTo>
                <a:lnTo>
                  <a:pt x="1409" y="3807"/>
                </a:lnTo>
                <a:lnTo>
                  <a:pt x="1410" y="3853"/>
                </a:lnTo>
                <a:lnTo>
                  <a:pt x="1411" y="3898"/>
                </a:lnTo>
                <a:lnTo>
                  <a:pt x="1411" y="3943"/>
                </a:lnTo>
                <a:lnTo>
                  <a:pt x="1411" y="3952"/>
                </a:lnTo>
                <a:lnTo>
                  <a:pt x="1411" y="3969"/>
                </a:lnTo>
                <a:lnTo>
                  <a:pt x="1411" y="3978"/>
                </a:lnTo>
                <a:lnTo>
                  <a:pt x="1420" y="4023"/>
                </a:lnTo>
                <a:lnTo>
                  <a:pt x="1429" y="4066"/>
                </a:lnTo>
                <a:lnTo>
                  <a:pt x="1440" y="4107"/>
                </a:lnTo>
                <a:lnTo>
                  <a:pt x="1452" y="4148"/>
                </a:lnTo>
                <a:lnTo>
                  <a:pt x="1462" y="4190"/>
                </a:lnTo>
                <a:lnTo>
                  <a:pt x="1472" y="4233"/>
                </a:lnTo>
                <a:lnTo>
                  <a:pt x="1480" y="4277"/>
                </a:lnTo>
                <a:lnTo>
                  <a:pt x="1489" y="4316"/>
                </a:lnTo>
                <a:lnTo>
                  <a:pt x="1495" y="4356"/>
                </a:lnTo>
                <a:lnTo>
                  <a:pt x="1501" y="4396"/>
                </a:lnTo>
                <a:lnTo>
                  <a:pt x="1504" y="4435"/>
                </a:lnTo>
                <a:lnTo>
                  <a:pt x="1506" y="4475"/>
                </a:lnTo>
                <a:lnTo>
                  <a:pt x="1507" y="4514"/>
                </a:lnTo>
                <a:lnTo>
                  <a:pt x="1506" y="4554"/>
                </a:lnTo>
                <a:lnTo>
                  <a:pt x="1504" y="4593"/>
                </a:lnTo>
                <a:lnTo>
                  <a:pt x="1501" y="4633"/>
                </a:lnTo>
                <a:lnTo>
                  <a:pt x="1495" y="4672"/>
                </a:lnTo>
                <a:lnTo>
                  <a:pt x="1489" y="4712"/>
                </a:lnTo>
                <a:lnTo>
                  <a:pt x="1480" y="4751"/>
                </a:lnTo>
                <a:lnTo>
                  <a:pt x="1472" y="4794"/>
                </a:lnTo>
                <a:lnTo>
                  <a:pt x="1463" y="4837"/>
                </a:lnTo>
                <a:lnTo>
                  <a:pt x="1455" y="4877"/>
                </a:lnTo>
                <a:lnTo>
                  <a:pt x="1447" y="4919"/>
                </a:lnTo>
                <a:lnTo>
                  <a:pt x="1441" y="4959"/>
                </a:lnTo>
                <a:lnTo>
                  <a:pt x="1434" y="5000"/>
                </a:lnTo>
                <a:lnTo>
                  <a:pt x="1426" y="5041"/>
                </a:lnTo>
                <a:lnTo>
                  <a:pt x="1419" y="5082"/>
                </a:lnTo>
                <a:lnTo>
                  <a:pt x="1411" y="5124"/>
                </a:lnTo>
                <a:lnTo>
                  <a:pt x="1403" y="5164"/>
                </a:lnTo>
                <a:lnTo>
                  <a:pt x="1393" y="5207"/>
                </a:lnTo>
                <a:lnTo>
                  <a:pt x="1387" y="5249"/>
                </a:lnTo>
                <a:lnTo>
                  <a:pt x="1383" y="5289"/>
                </a:lnTo>
                <a:lnTo>
                  <a:pt x="1381" y="5329"/>
                </a:lnTo>
                <a:lnTo>
                  <a:pt x="1382" y="5369"/>
                </a:lnTo>
                <a:lnTo>
                  <a:pt x="1383" y="5408"/>
                </a:lnTo>
                <a:lnTo>
                  <a:pt x="1387" y="5447"/>
                </a:lnTo>
                <a:lnTo>
                  <a:pt x="1391" y="5486"/>
                </a:lnTo>
                <a:lnTo>
                  <a:pt x="1396" y="5524"/>
                </a:lnTo>
                <a:lnTo>
                  <a:pt x="1402" y="5563"/>
                </a:lnTo>
                <a:lnTo>
                  <a:pt x="1408" y="5601"/>
                </a:lnTo>
                <a:lnTo>
                  <a:pt x="1413" y="5639"/>
                </a:lnTo>
                <a:lnTo>
                  <a:pt x="1419" y="5677"/>
                </a:lnTo>
                <a:lnTo>
                  <a:pt x="1424" y="5714"/>
                </a:lnTo>
                <a:lnTo>
                  <a:pt x="1428" y="5752"/>
                </a:lnTo>
                <a:lnTo>
                  <a:pt x="1428" y="5791"/>
                </a:lnTo>
                <a:lnTo>
                  <a:pt x="1428" y="5831"/>
                </a:lnTo>
                <a:lnTo>
                  <a:pt x="1427" y="5870"/>
                </a:lnTo>
                <a:lnTo>
                  <a:pt x="1426" y="5910"/>
                </a:lnTo>
                <a:lnTo>
                  <a:pt x="1425" y="5949"/>
                </a:lnTo>
                <a:lnTo>
                  <a:pt x="1422" y="5989"/>
                </a:lnTo>
                <a:lnTo>
                  <a:pt x="1418" y="6028"/>
                </a:lnTo>
                <a:lnTo>
                  <a:pt x="1413" y="6068"/>
                </a:lnTo>
                <a:lnTo>
                  <a:pt x="1406" y="6107"/>
                </a:lnTo>
                <a:lnTo>
                  <a:pt x="1398" y="6147"/>
                </a:lnTo>
                <a:lnTo>
                  <a:pt x="1388" y="6186"/>
                </a:lnTo>
                <a:lnTo>
                  <a:pt x="1376" y="6226"/>
                </a:lnTo>
                <a:lnTo>
                  <a:pt x="1365" y="6262"/>
                </a:lnTo>
                <a:lnTo>
                  <a:pt x="1355" y="6299"/>
                </a:lnTo>
                <a:lnTo>
                  <a:pt x="1345" y="6336"/>
                </a:lnTo>
                <a:lnTo>
                  <a:pt x="1335" y="6372"/>
                </a:lnTo>
                <a:lnTo>
                  <a:pt x="1326" y="6409"/>
                </a:lnTo>
                <a:lnTo>
                  <a:pt x="1316" y="6445"/>
                </a:lnTo>
                <a:lnTo>
                  <a:pt x="1308" y="6481"/>
                </a:lnTo>
                <a:lnTo>
                  <a:pt x="1299" y="6518"/>
                </a:lnTo>
                <a:lnTo>
                  <a:pt x="1291" y="6554"/>
                </a:lnTo>
                <a:lnTo>
                  <a:pt x="1282" y="6591"/>
                </a:lnTo>
                <a:lnTo>
                  <a:pt x="1275" y="6628"/>
                </a:lnTo>
                <a:lnTo>
                  <a:pt x="1266" y="6664"/>
                </a:lnTo>
                <a:lnTo>
                  <a:pt x="1259" y="6700"/>
                </a:lnTo>
                <a:lnTo>
                  <a:pt x="1250" y="6738"/>
                </a:lnTo>
                <a:lnTo>
                  <a:pt x="1243" y="6774"/>
                </a:lnTo>
                <a:lnTo>
                  <a:pt x="1235" y="6811"/>
                </a:lnTo>
                <a:lnTo>
                  <a:pt x="1228" y="6848"/>
                </a:lnTo>
                <a:lnTo>
                  <a:pt x="1220" y="6885"/>
                </a:lnTo>
                <a:lnTo>
                  <a:pt x="1213" y="6922"/>
                </a:lnTo>
                <a:lnTo>
                  <a:pt x="1204" y="6960"/>
                </a:lnTo>
                <a:lnTo>
                  <a:pt x="1197" y="6997"/>
                </a:lnTo>
                <a:lnTo>
                  <a:pt x="1189" y="7034"/>
                </a:lnTo>
                <a:lnTo>
                  <a:pt x="1181" y="7072"/>
                </a:lnTo>
                <a:lnTo>
                  <a:pt x="1173" y="7109"/>
                </a:lnTo>
                <a:lnTo>
                  <a:pt x="1165" y="7147"/>
                </a:lnTo>
                <a:lnTo>
                  <a:pt x="1157" y="7184"/>
                </a:lnTo>
                <a:lnTo>
                  <a:pt x="1149" y="7222"/>
                </a:lnTo>
                <a:lnTo>
                  <a:pt x="1139" y="7260"/>
                </a:lnTo>
                <a:lnTo>
                  <a:pt x="1131" y="7298"/>
                </a:lnTo>
                <a:lnTo>
                  <a:pt x="1121" y="7352"/>
                </a:lnTo>
                <a:lnTo>
                  <a:pt x="1120" y="7406"/>
                </a:lnTo>
                <a:lnTo>
                  <a:pt x="1113" y="7456"/>
                </a:lnTo>
                <a:lnTo>
                  <a:pt x="1104" y="7493"/>
                </a:lnTo>
                <a:lnTo>
                  <a:pt x="1087" y="7561"/>
                </a:lnTo>
                <a:lnTo>
                  <a:pt x="1078" y="7597"/>
                </a:lnTo>
                <a:lnTo>
                  <a:pt x="1061" y="7632"/>
                </a:lnTo>
                <a:lnTo>
                  <a:pt x="1045" y="7668"/>
                </a:lnTo>
                <a:lnTo>
                  <a:pt x="1030" y="7704"/>
                </a:lnTo>
                <a:lnTo>
                  <a:pt x="1015" y="7741"/>
                </a:lnTo>
                <a:lnTo>
                  <a:pt x="1002" y="7778"/>
                </a:lnTo>
                <a:lnTo>
                  <a:pt x="991" y="7815"/>
                </a:lnTo>
                <a:lnTo>
                  <a:pt x="980" y="7852"/>
                </a:lnTo>
                <a:lnTo>
                  <a:pt x="970" y="7891"/>
                </a:lnTo>
                <a:lnTo>
                  <a:pt x="962" y="7928"/>
                </a:lnTo>
                <a:lnTo>
                  <a:pt x="954" y="7967"/>
                </a:lnTo>
                <a:lnTo>
                  <a:pt x="949" y="8005"/>
                </a:lnTo>
                <a:lnTo>
                  <a:pt x="944" y="8044"/>
                </a:lnTo>
                <a:lnTo>
                  <a:pt x="941" y="8082"/>
                </a:lnTo>
                <a:lnTo>
                  <a:pt x="938" y="8121"/>
                </a:lnTo>
                <a:lnTo>
                  <a:pt x="937" y="8159"/>
                </a:lnTo>
                <a:lnTo>
                  <a:pt x="937" y="8184"/>
                </a:lnTo>
                <a:lnTo>
                  <a:pt x="936" y="8215"/>
                </a:lnTo>
                <a:lnTo>
                  <a:pt x="933" y="8248"/>
                </a:lnTo>
                <a:lnTo>
                  <a:pt x="929" y="8274"/>
                </a:lnTo>
                <a:lnTo>
                  <a:pt x="924" y="8308"/>
                </a:lnTo>
                <a:lnTo>
                  <a:pt x="920" y="8335"/>
                </a:lnTo>
                <a:lnTo>
                  <a:pt x="912" y="8388"/>
                </a:lnTo>
                <a:lnTo>
                  <a:pt x="908" y="8439"/>
                </a:lnTo>
                <a:lnTo>
                  <a:pt x="903" y="8486"/>
                </a:lnTo>
                <a:lnTo>
                  <a:pt x="894" y="8528"/>
                </a:lnTo>
                <a:lnTo>
                  <a:pt x="892" y="8566"/>
                </a:lnTo>
                <a:lnTo>
                  <a:pt x="885" y="8604"/>
                </a:lnTo>
                <a:lnTo>
                  <a:pt x="881" y="8634"/>
                </a:lnTo>
                <a:lnTo>
                  <a:pt x="877" y="8684"/>
                </a:lnTo>
                <a:lnTo>
                  <a:pt x="871" y="8734"/>
                </a:lnTo>
                <a:lnTo>
                  <a:pt x="864" y="8774"/>
                </a:lnTo>
                <a:lnTo>
                  <a:pt x="854" y="8815"/>
                </a:lnTo>
                <a:lnTo>
                  <a:pt x="849" y="8855"/>
                </a:lnTo>
                <a:lnTo>
                  <a:pt x="842" y="8898"/>
                </a:lnTo>
                <a:lnTo>
                  <a:pt x="837" y="8941"/>
                </a:lnTo>
                <a:lnTo>
                  <a:pt x="833" y="8983"/>
                </a:lnTo>
                <a:lnTo>
                  <a:pt x="828" y="9026"/>
                </a:lnTo>
                <a:lnTo>
                  <a:pt x="822" y="9068"/>
                </a:lnTo>
                <a:lnTo>
                  <a:pt x="816" y="9108"/>
                </a:lnTo>
                <a:lnTo>
                  <a:pt x="816" y="9119"/>
                </a:lnTo>
                <a:lnTo>
                  <a:pt x="816" y="9148"/>
                </a:lnTo>
                <a:lnTo>
                  <a:pt x="816" y="9192"/>
                </a:lnTo>
                <a:lnTo>
                  <a:pt x="816" y="9245"/>
                </a:lnTo>
                <a:lnTo>
                  <a:pt x="816" y="9306"/>
                </a:lnTo>
                <a:lnTo>
                  <a:pt x="816" y="9368"/>
                </a:lnTo>
                <a:lnTo>
                  <a:pt x="816" y="9428"/>
                </a:lnTo>
                <a:lnTo>
                  <a:pt x="816" y="9482"/>
                </a:lnTo>
                <a:lnTo>
                  <a:pt x="816" y="9525"/>
                </a:lnTo>
                <a:lnTo>
                  <a:pt x="816" y="9555"/>
                </a:lnTo>
                <a:lnTo>
                  <a:pt x="816" y="9565"/>
                </a:lnTo>
                <a:lnTo>
                  <a:pt x="829" y="9600"/>
                </a:lnTo>
                <a:lnTo>
                  <a:pt x="844" y="9632"/>
                </a:lnTo>
                <a:lnTo>
                  <a:pt x="858" y="9662"/>
                </a:lnTo>
                <a:lnTo>
                  <a:pt x="878" y="9690"/>
                </a:lnTo>
                <a:lnTo>
                  <a:pt x="899" y="9718"/>
                </a:lnTo>
                <a:lnTo>
                  <a:pt x="922" y="9744"/>
                </a:lnTo>
                <a:lnTo>
                  <a:pt x="947" y="9767"/>
                </a:lnTo>
                <a:lnTo>
                  <a:pt x="973" y="9791"/>
                </a:lnTo>
                <a:lnTo>
                  <a:pt x="1000" y="9812"/>
                </a:lnTo>
                <a:lnTo>
                  <a:pt x="1029" y="9832"/>
                </a:lnTo>
                <a:lnTo>
                  <a:pt x="1060" y="9852"/>
                </a:lnTo>
                <a:lnTo>
                  <a:pt x="1091" y="9871"/>
                </a:lnTo>
                <a:lnTo>
                  <a:pt x="1123" y="9888"/>
                </a:lnTo>
                <a:lnTo>
                  <a:pt x="1156" y="9905"/>
                </a:lnTo>
                <a:lnTo>
                  <a:pt x="1190" y="9921"/>
                </a:lnTo>
                <a:lnTo>
                  <a:pt x="1224" y="9937"/>
                </a:lnTo>
                <a:lnTo>
                  <a:pt x="1259" y="9953"/>
                </a:lnTo>
                <a:lnTo>
                  <a:pt x="1293" y="9968"/>
                </a:lnTo>
                <a:lnTo>
                  <a:pt x="1328" y="9983"/>
                </a:lnTo>
                <a:lnTo>
                  <a:pt x="1363" y="9998"/>
                </a:lnTo>
                <a:lnTo>
                  <a:pt x="1397" y="10012"/>
                </a:lnTo>
                <a:lnTo>
                  <a:pt x="1431" y="10027"/>
                </a:lnTo>
                <a:lnTo>
                  <a:pt x="1466" y="10042"/>
                </a:lnTo>
                <a:lnTo>
                  <a:pt x="1499" y="10057"/>
                </a:lnTo>
                <a:lnTo>
                  <a:pt x="1535" y="10076"/>
                </a:lnTo>
                <a:lnTo>
                  <a:pt x="1571" y="10098"/>
                </a:lnTo>
                <a:lnTo>
                  <a:pt x="1607" y="10123"/>
                </a:lnTo>
                <a:lnTo>
                  <a:pt x="1642" y="10151"/>
                </a:lnTo>
                <a:lnTo>
                  <a:pt x="1669" y="10182"/>
                </a:lnTo>
                <a:lnTo>
                  <a:pt x="1691" y="10216"/>
                </a:lnTo>
                <a:lnTo>
                  <a:pt x="1655" y="10223"/>
                </a:lnTo>
                <a:lnTo>
                  <a:pt x="1620" y="10231"/>
                </a:lnTo>
                <a:lnTo>
                  <a:pt x="1584" y="10236"/>
                </a:lnTo>
                <a:lnTo>
                  <a:pt x="1549" y="10241"/>
                </a:lnTo>
                <a:lnTo>
                  <a:pt x="1511" y="10245"/>
                </a:lnTo>
                <a:lnTo>
                  <a:pt x="1475" y="10248"/>
                </a:lnTo>
                <a:lnTo>
                  <a:pt x="1438" y="10250"/>
                </a:lnTo>
                <a:lnTo>
                  <a:pt x="1402" y="10251"/>
                </a:lnTo>
                <a:lnTo>
                  <a:pt x="1364" y="10252"/>
                </a:lnTo>
                <a:lnTo>
                  <a:pt x="1326" y="10252"/>
                </a:lnTo>
                <a:lnTo>
                  <a:pt x="1288" y="10251"/>
                </a:lnTo>
                <a:lnTo>
                  <a:pt x="1251" y="10250"/>
                </a:lnTo>
                <a:lnTo>
                  <a:pt x="1213" y="10249"/>
                </a:lnTo>
                <a:lnTo>
                  <a:pt x="1175" y="10248"/>
                </a:lnTo>
                <a:lnTo>
                  <a:pt x="1137" y="10246"/>
                </a:lnTo>
                <a:lnTo>
                  <a:pt x="1100" y="10244"/>
                </a:lnTo>
                <a:lnTo>
                  <a:pt x="1061" y="10243"/>
                </a:lnTo>
                <a:lnTo>
                  <a:pt x="1024" y="10240"/>
                </a:lnTo>
                <a:lnTo>
                  <a:pt x="985" y="10238"/>
                </a:lnTo>
                <a:lnTo>
                  <a:pt x="948" y="10236"/>
                </a:lnTo>
                <a:lnTo>
                  <a:pt x="910" y="10235"/>
                </a:lnTo>
                <a:lnTo>
                  <a:pt x="872" y="10234"/>
                </a:lnTo>
                <a:lnTo>
                  <a:pt x="836" y="10233"/>
                </a:lnTo>
                <a:lnTo>
                  <a:pt x="799" y="10233"/>
                </a:lnTo>
                <a:lnTo>
                  <a:pt x="761" y="10233"/>
                </a:lnTo>
                <a:lnTo>
                  <a:pt x="723" y="10234"/>
                </a:lnTo>
                <a:lnTo>
                  <a:pt x="685" y="10234"/>
                </a:lnTo>
                <a:lnTo>
                  <a:pt x="645" y="10235"/>
                </a:lnTo>
                <a:lnTo>
                  <a:pt x="606" y="10236"/>
                </a:lnTo>
                <a:lnTo>
                  <a:pt x="567" y="10236"/>
                </a:lnTo>
                <a:lnTo>
                  <a:pt x="528" y="10235"/>
                </a:lnTo>
                <a:lnTo>
                  <a:pt x="488" y="10234"/>
                </a:lnTo>
                <a:lnTo>
                  <a:pt x="449" y="10232"/>
                </a:lnTo>
                <a:lnTo>
                  <a:pt x="409" y="10228"/>
                </a:lnTo>
                <a:lnTo>
                  <a:pt x="371" y="10223"/>
                </a:lnTo>
                <a:lnTo>
                  <a:pt x="331" y="10216"/>
                </a:lnTo>
                <a:lnTo>
                  <a:pt x="294" y="10208"/>
                </a:lnTo>
                <a:lnTo>
                  <a:pt x="256" y="10198"/>
                </a:lnTo>
                <a:lnTo>
                  <a:pt x="227" y="10178"/>
                </a:lnTo>
                <a:lnTo>
                  <a:pt x="209" y="10136"/>
                </a:lnTo>
                <a:lnTo>
                  <a:pt x="203" y="10092"/>
                </a:lnTo>
                <a:lnTo>
                  <a:pt x="204" y="10052"/>
                </a:lnTo>
                <a:lnTo>
                  <a:pt x="210" y="10011"/>
                </a:lnTo>
                <a:lnTo>
                  <a:pt x="216" y="9968"/>
                </a:lnTo>
                <a:lnTo>
                  <a:pt x="225" y="9925"/>
                </a:lnTo>
                <a:lnTo>
                  <a:pt x="235" y="9883"/>
                </a:lnTo>
                <a:lnTo>
                  <a:pt x="247" y="9840"/>
                </a:lnTo>
                <a:lnTo>
                  <a:pt x="260" y="9798"/>
                </a:lnTo>
                <a:lnTo>
                  <a:pt x="274" y="9759"/>
                </a:lnTo>
                <a:lnTo>
                  <a:pt x="284" y="9718"/>
                </a:lnTo>
                <a:lnTo>
                  <a:pt x="291" y="9677"/>
                </a:lnTo>
                <a:lnTo>
                  <a:pt x="293" y="9634"/>
                </a:lnTo>
                <a:lnTo>
                  <a:pt x="293" y="9591"/>
                </a:lnTo>
                <a:lnTo>
                  <a:pt x="290" y="9548"/>
                </a:lnTo>
                <a:lnTo>
                  <a:pt x="286" y="9507"/>
                </a:lnTo>
                <a:lnTo>
                  <a:pt x="280" y="9465"/>
                </a:lnTo>
                <a:lnTo>
                  <a:pt x="274" y="9424"/>
                </a:lnTo>
                <a:lnTo>
                  <a:pt x="270" y="9386"/>
                </a:lnTo>
                <a:lnTo>
                  <a:pt x="266" y="9348"/>
                </a:lnTo>
                <a:lnTo>
                  <a:pt x="262" y="9309"/>
                </a:lnTo>
                <a:lnTo>
                  <a:pt x="258" y="9272"/>
                </a:lnTo>
                <a:lnTo>
                  <a:pt x="254" y="9234"/>
                </a:lnTo>
                <a:lnTo>
                  <a:pt x="248" y="9196"/>
                </a:lnTo>
                <a:lnTo>
                  <a:pt x="244" y="9159"/>
                </a:lnTo>
                <a:lnTo>
                  <a:pt x="240" y="9121"/>
                </a:lnTo>
                <a:lnTo>
                  <a:pt x="234" y="9084"/>
                </a:lnTo>
                <a:lnTo>
                  <a:pt x="229" y="9048"/>
                </a:lnTo>
                <a:lnTo>
                  <a:pt x="224" y="9010"/>
                </a:lnTo>
                <a:lnTo>
                  <a:pt x="219" y="8973"/>
                </a:lnTo>
                <a:lnTo>
                  <a:pt x="214" y="8936"/>
                </a:lnTo>
                <a:lnTo>
                  <a:pt x="209" y="8899"/>
                </a:lnTo>
                <a:lnTo>
                  <a:pt x="203" y="8863"/>
                </a:lnTo>
                <a:lnTo>
                  <a:pt x="198" y="8825"/>
                </a:lnTo>
                <a:lnTo>
                  <a:pt x="193" y="8788"/>
                </a:lnTo>
                <a:lnTo>
                  <a:pt x="187" y="8752"/>
                </a:lnTo>
                <a:lnTo>
                  <a:pt x="182" y="8714"/>
                </a:lnTo>
                <a:lnTo>
                  <a:pt x="178" y="8677"/>
                </a:lnTo>
                <a:lnTo>
                  <a:pt x="172" y="8641"/>
                </a:lnTo>
                <a:lnTo>
                  <a:pt x="167" y="8603"/>
                </a:lnTo>
                <a:lnTo>
                  <a:pt x="163" y="8566"/>
                </a:lnTo>
                <a:lnTo>
                  <a:pt x="158" y="8528"/>
                </a:lnTo>
                <a:lnTo>
                  <a:pt x="153" y="8491"/>
                </a:lnTo>
                <a:lnTo>
                  <a:pt x="149" y="8453"/>
                </a:lnTo>
                <a:lnTo>
                  <a:pt x="145" y="8415"/>
                </a:lnTo>
                <a:lnTo>
                  <a:pt x="140" y="8377"/>
                </a:lnTo>
                <a:lnTo>
                  <a:pt x="137" y="8338"/>
                </a:lnTo>
                <a:lnTo>
                  <a:pt x="133" y="8300"/>
                </a:lnTo>
                <a:lnTo>
                  <a:pt x="133" y="8255"/>
                </a:lnTo>
                <a:lnTo>
                  <a:pt x="134" y="8209"/>
                </a:lnTo>
                <a:lnTo>
                  <a:pt x="134" y="8164"/>
                </a:lnTo>
                <a:lnTo>
                  <a:pt x="136" y="8119"/>
                </a:lnTo>
                <a:lnTo>
                  <a:pt x="139" y="8074"/>
                </a:lnTo>
                <a:lnTo>
                  <a:pt x="145" y="8029"/>
                </a:lnTo>
                <a:lnTo>
                  <a:pt x="151" y="7984"/>
                </a:lnTo>
                <a:lnTo>
                  <a:pt x="154" y="7970"/>
                </a:lnTo>
                <a:lnTo>
                  <a:pt x="161" y="7944"/>
                </a:lnTo>
                <a:lnTo>
                  <a:pt x="164" y="7930"/>
                </a:lnTo>
                <a:lnTo>
                  <a:pt x="185" y="7808"/>
                </a:lnTo>
                <a:lnTo>
                  <a:pt x="190" y="7795"/>
                </a:lnTo>
                <a:lnTo>
                  <a:pt x="199" y="7758"/>
                </a:lnTo>
                <a:lnTo>
                  <a:pt x="213" y="7708"/>
                </a:lnTo>
                <a:lnTo>
                  <a:pt x="230" y="7650"/>
                </a:lnTo>
                <a:lnTo>
                  <a:pt x="246" y="7592"/>
                </a:lnTo>
                <a:lnTo>
                  <a:pt x="260" y="7541"/>
                </a:lnTo>
                <a:lnTo>
                  <a:pt x="270" y="7505"/>
                </a:lnTo>
                <a:lnTo>
                  <a:pt x="274" y="7492"/>
                </a:lnTo>
                <a:lnTo>
                  <a:pt x="280" y="7448"/>
                </a:lnTo>
                <a:lnTo>
                  <a:pt x="280" y="7400"/>
                </a:lnTo>
                <a:lnTo>
                  <a:pt x="275" y="7349"/>
                </a:lnTo>
                <a:lnTo>
                  <a:pt x="266" y="7298"/>
                </a:lnTo>
                <a:lnTo>
                  <a:pt x="256" y="7246"/>
                </a:lnTo>
                <a:lnTo>
                  <a:pt x="254" y="7209"/>
                </a:lnTo>
                <a:lnTo>
                  <a:pt x="251" y="7171"/>
                </a:lnTo>
                <a:lnTo>
                  <a:pt x="249" y="7134"/>
                </a:lnTo>
                <a:lnTo>
                  <a:pt x="247" y="7096"/>
                </a:lnTo>
                <a:lnTo>
                  <a:pt x="245" y="7059"/>
                </a:lnTo>
                <a:lnTo>
                  <a:pt x="242" y="7021"/>
                </a:lnTo>
                <a:lnTo>
                  <a:pt x="240" y="6983"/>
                </a:lnTo>
                <a:lnTo>
                  <a:pt x="238" y="6945"/>
                </a:lnTo>
                <a:lnTo>
                  <a:pt x="235" y="6907"/>
                </a:lnTo>
                <a:lnTo>
                  <a:pt x="232" y="6869"/>
                </a:lnTo>
                <a:lnTo>
                  <a:pt x="230" y="6832"/>
                </a:lnTo>
                <a:lnTo>
                  <a:pt x="228" y="6793"/>
                </a:lnTo>
                <a:lnTo>
                  <a:pt x="226" y="6755"/>
                </a:lnTo>
                <a:lnTo>
                  <a:pt x="225" y="6717"/>
                </a:lnTo>
                <a:lnTo>
                  <a:pt x="223" y="6679"/>
                </a:lnTo>
                <a:lnTo>
                  <a:pt x="220" y="6640"/>
                </a:lnTo>
                <a:lnTo>
                  <a:pt x="219" y="6603"/>
                </a:lnTo>
                <a:lnTo>
                  <a:pt x="218" y="6565"/>
                </a:lnTo>
                <a:lnTo>
                  <a:pt x="217" y="6527"/>
                </a:lnTo>
                <a:lnTo>
                  <a:pt x="216" y="6489"/>
                </a:lnTo>
                <a:lnTo>
                  <a:pt x="216" y="6451"/>
                </a:lnTo>
                <a:lnTo>
                  <a:pt x="216" y="6414"/>
                </a:lnTo>
                <a:lnTo>
                  <a:pt x="216" y="6376"/>
                </a:lnTo>
                <a:lnTo>
                  <a:pt x="217" y="6338"/>
                </a:lnTo>
                <a:lnTo>
                  <a:pt x="217" y="6301"/>
                </a:lnTo>
                <a:lnTo>
                  <a:pt x="219" y="6263"/>
                </a:lnTo>
                <a:lnTo>
                  <a:pt x="220" y="6226"/>
                </a:lnTo>
                <a:lnTo>
                  <a:pt x="222" y="6188"/>
                </a:lnTo>
                <a:lnTo>
                  <a:pt x="224" y="6147"/>
                </a:lnTo>
                <a:lnTo>
                  <a:pt x="227" y="6105"/>
                </a:lnTo>
                <a:lnTo>
                  <a:pt x="230" y="6064"/>
                </a:lnTo>
                <a:lnTo>
                  <a:pt x="232" y="6021"/>
                </a:lnTo>
                <a:lnTo>
                  <a:pt x="235" y="5979"/>
                </a:lnTo>
                <a:lnTo>
                  <a:pt x="236" y="5938"/>
                </a:lnTo>
                <a:lnTo>
                  <a:pt x="236" y="5898"/>
                </a:lnTo>
                <a:lnTo>
                  <a:pt x="233" y="5859"/>
                </a:lnTo>
                <a:lnTo>
                  <a:pt x="229" y="5822"/>
                </a:lnTo>
                <a:lnTo>
                  <a:pt x="220" y="5787"/>
                </a:lnTo>
                <a:lnTo>
                  <a:pt x="208" y="5759"/>
                </a:lnTo>
                <a:lnTo>
                  <a:pt x="188" y="5730"/>
                </a:lnTo>
                <a:lnTo>
                  <a:pt x="167" y="5699"/>
                </a:lnTo>
                <a:lnTo>
                  <a:pt x="143" y="5667"/>
                </a:lnTo>
                <a:lnTo>
                  <a:pt x="118" y="5633"/>
                </a:lnTo>
                <a:lnTo>
                  <a:pt x="94" y="5599"/>
                </a:lnTo>
                <a:lnTo>
                  <a:pt x="71" y="5563"/>
                </a:lnTo>
                <a:lnTo>
                  <a:pt x="52" y="5526"/>
                </a:lnTo>
                <a:lnTo>
                  <a:pt x="37" y="5490"/>
                </a:lnTo>
                <a:lnTo>
                  <a:pt x="28" y="5453"/>
                </a:lnTo>
                <a:lnTo>
                  <a:pt x="23" y="5440"/>
                </a:lnTo>
                <a:lnTo>
                  <a:pt x="16" y="5414"/>
                </a:lnTo>
                <a:lnTo>
                  <a:pt x="10" y="5400"/>
                </a:lnTo>
                <a:lnTo>
                  <a:pt x="5" y="5359"/>
                </a:lnTo>
                <a:lnTo>
                  <a:pt x="2" y="5316"/>
                </a:lnTo>
                <a:lnTo>
                  <a:pt x="0" y="5273"/>
                </a:lnTo>
                <a:lnTo>
                  <a:pt x="0" y="5230"/>
                </a:lnTo>
                <a:lnTo>
                  <a:pt x="1" y="5185"/>
                </a:lnTo>
                <a:lnTo>
                  <a:pt x="4" y="5141"/>
                </a:lnTo>
                <a:lnTo>
                  <a:pt x="9" y="5099"/>
                </a:lnTo>
                <a:lnTo>
                  <a:pt x="18" y="5057"/>
                </a:lnTo>
                <a:lnTo>
                  <a:pt x="28" y="5015"/>
                </a:lnTo>
                <a:lnTo>
                  <a:pt x="42" y="4976"/>
                </a:lnTo>
                <a:lnTo>
                  <a:pt x="58" y="4938"/>
                </a:lnTo>
                <a:lnTo>
                  <a:pt x="75" y="4901"/>
                </a:lnTo>
                <a:lnTo>
                  <a:pt x="92" y="4863"/>
                </a:lnTo>
                <a:lnTo>
                  <a:pt x="110" y="4826"/>
                </a:lnTo>
                <a:lnTo>
                  <a:pt x="128" y="4790"/>
                </a:lnTo>
                <a:lnTo>
                  <a:pt x="145" y="4752"/>
                </a:lnTo>
                <a:lnTo>
                  <a:pt x="161" y="4715"/>
                </a:lnTo>
                <a:lnTo>
                  <a:pt x="177" y="4679"/>
                </a:lnTo>
                <a:lnTo>
                  <a:pt x="192" y="4641"/>
                </a:lnTo>
                <a:lnTo>
                  <a:pt x="204" y="4604"/>
                </a:lnTo>
                <a:lnTo>
                  <a:pt x="216" y="4566"/>
                </a:lnTo>
                <a:lnTo>
                  <a:pt x="226" y="4529"/>
                </a:lnTo>
                <a:lnTo>
                  <a:pt x="233" y="4491"/>
                </a:lnTo>
                <a:lnTo>
                  <a:pt x="239" y="4452"/>
                </a:lnTo>
                <a:lnTo>
                  <a:pt x="243" y="4414"/>
                </a:lnTo>
                <a:lnTo>
                  <a:pt x="246" y="4374"/>
                </a:lnTo>
                <a:lnTo>
                  <a:pt x="249" y="4335"/>
                </a:lnTo>
                <a:lnTo>
                  <a:pt x="252" y="4296"/>
                </a:lnTo>
                <a:lnTo>
                  <a:pt x="256" y="4257"/>
                </a:lnTo>
                <a:lnTo>
                  <a:pt x="258" y="4218"/>
                </a:lnTo>
                <a:lnTo>
                  <a:pt x="260" y="4180"/>
                </a:lnTo>
                <a:lnTo>
                  <a:pt x="262" y="4141"/>
                </a:lnTo>
                <a:lnTo>
                  <a:pt x="263" y="4102"/>
                </a:lnTo>
                <a:lnTo>
                  <a:pt x="264" y="4063"/>
                </a:lnTo>
                <a:lnTo>
                  <a:pt x="264" y="4025"/>
                </a:lnTo>
                <a:lnTo>
                  <a:pt x="264" y="3986"/>
                </a:lnTo>
                <a:lnTo>
                  <a:pt x="264" y="3948"/>
                </a:lnTo>
                <a:lnTo>
                  <a:pt x="264" y="3910"/>
                </a:lnTo>
                <a:lnTo>
                  <a:pt x="263" y="3871"/>
                </a:lnTo>
                <a:lnTo>
                  <a:pt x="262" y="3833"/>
                </a:lnTo>
                <a:lnTo>
                  <a:pt x="260" y="3794"/>
                </a:lnTo>
                <a:lnTo>
                  <a:pt x="258" y="3756"/>
                </a:lnTo>
                <a:lnTo>
                  <a:pt x="256" y="3717"/>
                </a:lnTo>
                <a:lnTo>
                  <a:pt x="252" y="3678"/>
                </a:lnTo>
                <a:lnTo>
                  <a:pt x="249" y="3639"/>
                </a:lnTo>
                <a:lnTo>
                  <a:pt x="246" y="3600"/>
                </a:lnTo>
                <a:lnTo>
                  <a:pt x="243" y="3560"/>
                </a:lnTo>
                <a:lnTo>
                  <a:pt x="239" y="3521"/>
                </a:lnTo>
                <a:lnTo>
                  <a:pt x="233" y="3482"/>
                </a:lnTo>
                <a:lnTo>
                  <a:pt x="228" y="3443"/>
                </a:lnTo>
                <a:lnTo>
                  <a:pt x="223" y="3404"/>
                </a:lnTo>
                <a:lnTo>
                  <a:pt x="216" y="3366"/>
                </a:lnTo>
                <a:lnTo>
                  <a:pt x="209" y="3328"/>
                </a:lnTo>
                <a:lnTo>
                  <a:pt x="202" y="3289"/>
                </a:lnTo>
                <a:lnTo>
                  <a:pt x="195" y="3252"/>
                </a:lnTo>
                <a:lnTo>
                  <a:pt x="187" y="3214"/>
                </a:lnTo>
                <a:lnTo>
                  <a:pt x="180" y="3177"/>
                </a:lnTo>
                <a:lnTo>
                  <a:pt x="172" y="3140"/>
                </a:lnTo>
                <a:lnTo>
                  <a:pt x="165" y="3102"/>
                </a:lnTo>
                <a:lnTo>
                  <a:pt x="158" y="3065"/>
                </a:lnTo>
                <a:lnTo>
                  <a:pt x="150" y="3027"/>
                </a:lnTo>
                <a:lnTo>
                  <a:pt x="144" y="2990"/>
                </a:lnTo>
                <a:lnTo>
                  <a:pt x="137" y="2953"/>
                </a:lnTo>
                <a:lnTo>
                  <a:pt x="132" y="2914"/>
                </a:lnTo>
                <a:lnTo>
                  <a:pt x="127" y="2877"/>
                </a:lnTo>
                <a:lnTo>
                  <a:pt x="122" y="2840"/>
                </a:lnTo>
                <a:lnTo>
                  <a:pt x="119" y="2801"/>
                </a:lnTo>
                <a:lnTo>
                  <a:pt x="116" y="2763"/>
                </a:lnTo>
                <a:lnTo>
                  <a:pt x="115" y="2724"/>
                </a:lnTo>
                <a:lnTo>
                  <a:pt x="114" y="2686"/>
                </a:lnTo>
                <a:lnTo>
                  <a:pt x="114" y="2647"/>
                </a:lnTo>
                <a:lnTo>
                  <a:pt x="116" y="2608"/>
                </a:lnTo>
                <a:lnTo>
                  <a:pt x="116" y="2569"/>
                </a:lnTo>
                <a:lnTo>
                  <a:pt x="119" y="2532"/>
                </a:lnTo>
                <a:lnTo>
                  <a:pt x="122" y="2495"/>
                </a:lnTo>
                <a:lnTo>
                  <a:pt x="127" y="2457"/>
                </a:lnTo>
                <a:lnTo>
                  <a:pt x="133" y="2421"/>
                </a:lnTo>
                <a:lnTo>
                  <a:pt x="140" y="2385"/>
                </a:lnTo>
                <a:lnTo>
                  <a:pt x="149" y="2348"/>
                </a:lnTo>
                <a:lnTo>
                  <a:pt x="159" y="2312"/>
                </a:lnTo>
                <a:lnTo>
                  <a:pt x="169" y="2277"/>
                </a:lnTo>
                <a:lnTo>
                  <a:pt x="180" y="2241"/>
                </a:lnTo>
                <a:lnTo>
                  <a:pt x="193" y="2205"/>
                </a:lnTo>
                <a:lnTo>
                  <a:pt x="206" y="2170"/>
                </a:lnTo>
                <a:lnTo>
                  <a:pt x="218" y="2135"/>
                </a:lnTo>
                <a:lnTo>
                  <a:pt x="233" y="2099"/>
                </a:lnTo>
                <a:lnTo>
                  <a:pt x="248" y="2065"/>
                </a:lnTo>
                <a:lnTo>
                  <a:pt x="263" y="2030"/>
                </a:lnTo>
                <a:lnTo>
                  <a:pt x="279" y="1995"/>
                </a:lnTo>
                <a:lnTo>
                  <a:pt x="295" y="1960"/>
                </a:lnTo>
                <a:lnTo>
                  <a:pt x="311" y="1923"/>
                </a:lnTo>
                <a:lnTo>
                  <a:pt x="327" y="1888"/>
                </a:lnTo>
                <a:lnTo>
                  <a:pt x="344" y="1853"/>
                </a:lnTo>
                <a:lnTo>
                  <a:pt x="361" y="1816"/>
                </a:lnTo>
                <a:lnTo>
                  <a:pt x="363" y="1783"/>
                </a:lnTo>
                <a:lnTo>
                  <a:pt x="346" y="1757"/>
                </a:lnTo>
                <a:lnTo>
                  <a:pt x="326" y="1747"/>
                </a:lnTo>
                <a:lnTo>
                  <a:pt x="289" y="1750"/>
                </a:lnTo>
                <a:lnTo>
                  <a:pt x="250" y="1748"/>
                </a:lnTo>
                <a:lnTo>
                  <a:pt x="211" y="1742"/>
                </a:lnTo>
                <a:lnTo>
                  <a:pt x="171" y="1730"/>
                </a:lnTo>
                <a:lnTo>
                  <a:pt x="135" y="1714"/>
                </a:lnTo>
                <a:lnTo>
                  <a:pt x="103" y="1694"/>
                </a:lnTo>
                <a:lnTo>
                  <a:pt x="76" y="1668"/>
                </a:lnTo>
                <a:lnTo>
                  <a:pt x="56" y="1639"/>
                </a:lnTo>
                <a:lnTo>
                  <a:pt x="46" y="1606"/>
                </a:lnTo>
                <a:lnTo>
                  <a:pt x="33" y="1563"/>
                </a:lnTo>
                <a:lnTo>
                  <a:pt x="24" y="1518"/>
                </a:lnTo>
                <a:lnTo>
                  <a:pt x="21" y="1473"/>
                </a:lnTo>
                <a:lnTo>
                  <a:pt x="28" y="1430"/>
                </a:lnTo>
                <a:lnTo>
                  <a:pt x="47" y="1395"/>
                </a:lnTo>
                <a:lnTo>
                  <a:pt x="68" y="1359"/>
                </a:lnTo>
                <a:lnTo>
                  <a:pt x="89" y="1323"/>
                </a:lnTo>
                <a:lnTo>
                  <a:pt x="112" y="1285"/>
                </a:lnTo>
                <a:lnTo>
                  <a:pt x="132" y="1244"/>
                </a:lnTo>
                <a:lnTo>
                  <a:pt x="151" y="1201"/>
                </a:lnTo>
                <a:lnTo>
                  <a:pt x="158" y="1160"/>
                </a:lnTo>
                <a:lnTo>
                  <a:pt x="155" y="1114"/>
                </a:lnTo>
                <a:lnTo>
                  <a:pt x="146" y="1068"/>
                </a:lnTo>
                <a:lnTo>
                  <a:pt x="133" y="1026"/>
                </a:lnTo>
                <a:lnTo>
                  <a:pt x="126" y="989"/>
                </a:lnTo>
                <a:lnTo>
                  <a:pt x="118" y="951"/>
                </a:lnTo>
                <a:lnTo>
                  <a:pt x="111" y="914"/>
                </a:lnTo>
                <a:lnTo>
                  <a:pt x="103" y="878"/>
                </a:lnTo>
                <a:lnTo>
                  <a:pt x="96" y="840"/>
                </a:lnTo>
                <a:lnTo>
                  <a:pt x="89" y="804"/>
                </a:lnTo>
                <a:lnTo>
                  <a:pt x="84" y="768"/>
                </a:lnTo>
                <a:lnTo>
                  <a:pt x="79" y="731"/>
                </a:lnTo>
                <a:lnTo>
                  <a:pt x="75" y="695"/>
                </a:lnTo>
                <a:lnTo>
                  <a:pt x="72" y="660"/>
                </a:lnTo>
                <a:lnTo>
                  <a:pt x="71" y="624"/>
                </a:lnTo>
                <a:lnTo>
                  <a:pt x="72" y="588"/>
                </a:lnTo>
                <a:lnTo>
                  <a:pt x="73" y="553"/>
                </a:lnTo>
                <a:lnTo>
                  <a:pt x="78" y="517"/>
                </a:lnTo>
                <a:lnTo>
                  <a:pt x="83" y="481"/>
                </a:lnTo>
                <a:lnTo>
                  <a:pt x="91" y="446"/>
                </a:lnTo>
                <a:lnTo>
                  <a:pt x="101" y="411"/>
                </a:lnTo>
                <a:lnTo>
                  <a:pt x="114" y="376"/>
                </a:lnTo>
                <a:lnTo>
                  <a:pt x="129" y="341"/>
                </a:lnTo>
                <a:lnTo>
                  <a:pt x="147" y="305"/>
                </a:lnTo>
                <a:lnTo>
                  <a:pt x="168" y="270"/>
                </a:lnTo>
                <a:lnTo>
                  <a:pt x="190" y="239"/>
                </a:lnTo>
                <a:lnTo>
                  <a:pt x="212" y="210"/>
                </a:lnTo>
                <a:lnTo>
                  <a:pt x="235" y="184"/>
                </a:lnTo>
                <a:lnTo>
                  <a:pt x="260" y="159"/>
                </a:lnTo>
                <a:lnTo>
                  <a:pt x="286" y="137"/>
                </a:lnTo>
                <a:lnTo>
                  <a:pt x="312" y="115"/>
                </a:lnTo>
                <a:lnTo>
                  <a:pt x="339" y="97"/>
                </a:lnTo>
                <a:lnTo>
                  <a:pt x="368" y="80"/>
                </a:lnTo>
                <a:lnTo>
                  <a:pt x="397" y="65"/>
                </a:lnTo>
                <a:lnTo>
                  <a:pt x="425" y="51"/>
                </a:lnTo>
                <a:lnTo>
                  <a:pt x="456" y="39"/>
                </a:lnTo>
                <a:lnTo>
                  <a:pt x="487" y="30"/>
                </a:lnTo>
                <a:lnTo>
                  <a:pt x="518" y="21"/>
                </a:lnTo>
                <a:lnTo>
                  <a:pt x="550" y="14"/>
                </a:lnTo>
                <a:lnTo>
                  <a:pt x="582" y="8"/>
                </a:lnTo>
                <a:lnTo>
                  <a:pt x="615" y="4"/>
                </a:lnTo>
                <a:lnTo>
                  <a:pt x="648" y="2"/>
                </a:lnTo>
                <a:lnTo>
                  <a:pt x="681" y="0"/>
                </a:lnTo>
                <a:lnTo>
                  <a:pt x="714" y="0"/>
                </a:lnTo>
                <a:lnTo>
                  <a:pt x="749" y="1"/>
                </a:lnTo>
                <a:lnTo>
                  <a:pt x="782" y="3"/>
                </a:lnTo>
                <a:lnTo>
                  <a:pt x="816" y="7"/>
                </a:lnTo>
                <a:lnTo>
                  <a:pt x="849" y="12"/>
                </a:lnTo>
                <a:lnTo>
                  <a:pt x="882" y="17"/>
                </a:lnTo>
                <a:lnTo>
                  <a:pt x="915" y="23"/>
                </a:lnTo>
                <a:lnTo>
                  <a:pt x="948" y="30"/>
                </a:lnTo>
                <a:lnTo>
                  <a:pt x="981" y="38"/>
                </a:lnTo>
                <a:lnTo>
                  <a:pt x="1014" y="47"/>
                </a:lnTo>
                <a:lnTo>
                  <a:pt x="1046" y="56"/>
                </a:lnTo>
                <a:lnTo>
                  <a:pt x="1078" y="66"/>
                </a:lnTo>
                <a:lnTo>
                  <a:pt x="1109" y="77"/>
                </a:lnTo>
                <a:lnTo>
                  <a:pt x="1140" y="88"/>
                </a:lnTo>
                <a:lnTo>
                  <a:pt x="1171" y="100"/>
                </a:lnTo>
                <a:lnTo>
                  <a:pt x="1201" y="112"/>
                </a:lnTo>
                <a:lnTo>
                  <a:pt x="1236" y="132"/>
                </a:lnTo>
                <a:lnTo>
                  <a:pt x="1267" y="155"/>
                </a:lnTo>
                <a:lnTo>
                  <a:pt x="1295" y="179"/>
                </a:lnTo>
                <a:lnTo>
                  <a:pt x="1319" y="206"/>
                </a:lnTo>
                <a:lnTo>
                  <a:pt x="1341" y="236"/>
                </a:lnTo>
                <a:lnTo>
                  <a:pt x="1359" y="266"/>
                </a:lnTo>
                <a:lnTo>
                  <a:pt x="1374" y="299"/>
                </a:lnTo>
                <a:lnTo>
                  <a:pt x="1386" y="332"/>
                </a:lnTo>
                <a:lnTo>
                  <a:pt x="1395" y="367"/>
                </a:lnTo>
                <a:lnTo>
                  <a:pt x="1403" y="402"/>
                </a:lnTo>
                <a:lnTo>
                  <a:pt x="1408" y="440"/>
                </a:lnTo>
                <a:lnTo>
                  <a:pt x="1410" y="477"/>
                </a:lnTo>
                <a:lnTo>
                  <a:pt x="1411" y="515"/>
                </a:lnTo>
                <a:lnTo>
                  <a:pt x="1410" y="553"/>
                </a:lnTo>
                <a:lnTo>
                  <a:pt x="1408" y="590"/>
                </a:lnTo>
                <a:lnTo>
                  <a:pt x="1404" y="628"/>
                </a:lnTo>
                <a:lnTo>
                  <a:pt x="1397" y="666"/>
                </a:lnTo>
                <a:lnTo>
                  <a:pt x="1393" y="680"/>
                </a:lnTo>
                <a:lnTo>
                  <a:pt x="1384" y="708"/>
                </a:lnTo>
                <a:lnTo>
                  <a:pt x="1380" y="723"/>
                </a:lnTo>
              </a:path>
            </a:pathLst>
          </a:custGeom>
          <a:solidFill>
            <a:srgbClr val="FF99CC">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solidFill>
                <a:prstClr val="black"/>
              </a:solidFill>
              <a:latin typeface="Calibri"/>
            </a:endParaRPr>
          </a:p>
        </p:txBody>
      </p:sp>
    </p:spTree>
    <p:extLst>
      <p:ext uri="{BB962C8B-B14F-4D97-AF65-F5344CB8AC3E}">
        <p14:creationId xmlns:p14="http://schemas.microsoft.com/office/powerpoint/2010/main" val="51083562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r"/>
            <a:r>
              <a:rPr lang="es-MX" sz="3200" b="1" dirty="0" smtClean="0"/>
              <a:t>Características pacientes: GETUG-15</a:t>
            </a:r>
            <a:endParaRPr lang="es-MX" sz="3200" b="1" dirty="0"/>
          </a:p>
        </p:txBody>
      </p:sp>
      <p:pic>
        <p:nvPicPr>
          <p:cNvPr id="5122" name="Picture 2"/>
          <p:cNvPicPr>
            <a:picLocks noChangeAspect="1" noChangeArrowheads="1"/>
          </p:cNvPicPr>
          <p:nvPr/>
        </p:nvPicPr>
        <p:blipFill>
          <a:blip r:embed="rId2" cstate="print"/>
          <a:srcRect t="4805"/>
          <a:stretch>
            <a:fillRect/>
          </a:stretch>
        </p:blipFill>
        <p:spPr bwMode="auto">
          <a:xfrm>
            <a:off x="1907704" y="1484784"/>
            <a:ext cx="4819650" cy="5005164"/>
          </a:xfrm>
          <a:prstGeom prst="rect">
            <a:avLst/>
          </a:prstGeom>
          <a:noFill/>
          <a:ln w="9525">
            <a:noFill/>
            <a:miter lim="800000"/>
            <a:headEnd/>
            <a:tailEnd/>
          </a:ln>
        </p:spPr>
      </p:pic>
      <p:sp>
        <p:nvSpPr>
          <p:cNvPr id="4" name="3 Rectángulo"/>
          <p:cNvSpPr/>
          <p:nvPr/>
        </p:nvSpPr>
        <p:spPr>
          <a:xfrm>
            <a:off x="4716016" y="6525344"/>
            <a:ext cx="4427984" cy="332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E U R O P E A N U R O L O G </a:t>
            </a:r>
            <a:r>
              <a:rPr lang="pt-BR" sz="1200" dirty="0" err="1" smtClean="0">
                <a:solidFill>
                  <a:schemeClr val="tx1"/>
                </a:solidFill>
              </a:rPr>
              <a:t>Y</a:t>
            </a:r>
            <a:r>
              <a:rPr lang="pt-BR" sz="1200" dirty="0" smtClean="0">
                <a:solidFill>
                  <a:schemeClr val="tx1"/>
                </a:solidFill>
              </a:rPr>
              <a:t>  ( 2 0 1 5 )  </a:t>
            </a:r>
            <a:endParaRPr lang="es-MX" sz="1200" dirty="0">
              <a:solidFill>
                <a:schemeClr val="tx1"/>
              </a:solidFill>
            </a:endParaRPr>
          </a:p>
        </p:txBody>
      </p:sp>
      <p:cxnSp>
        <p:nvCxnSpPr>
          <p:cNvPr id="5" name="Conector recto de flecha 4"/>
          <p:cNvCxnSpPr/>
          <p:nvPr/>
        </p:nvCxnSpPr>
        <p:spPr>
          <a:xfrm flipH="1" flipV="1">
            <a:off x="6156176" y="5661248"/>
            <a:ext cx="216024"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75651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Supervivencia Global GETUG-AFU 15 </a:t>
            </a:r>
            <a:endParaRPr lang="es-MX" dirty="0"/>
          </a:p>
        </p:txBody>
      </p:sp>
      <p:pic>
        <p:nvPicPr>
          <p:cNvPr id="1026" name="Picture 2"/>
          <p:cNvPicPr>
            <a:picLocks noChangeAspect="1" noChangeArrowheads="1"/>
          </p:cNvPicPr>
          <p:nvPr/>
        </p:nvPicPr>
        <p:blipFill>
          <a:blip r:embed="rId2" cstate="print"/>
          <a:srcRect/>
          <a:stretch>
            <a:fillRect/>
          </a:stretch>
        </p:blipFill>
        <p:spPr bwMode="auto">
          <a:xfrm>
            <a:off x="1903972" y="1643537"/>
            <a:ext cx="5353050" cy="3867150"/>
          </a:xfrm>
          <a:prstGeom prst="rect">
            <a:avLst/>
          </a:prstGeom>
          <a:noFill/>
          <a:ln w="9525">
            <a:noFill/>
            <a:miter lim="800000"/>
            <a:headEnd/>
            <a:tailEnd/>
          </a:ln>
        </p:spPr>
      </p:pic>
      <p:sp>
        <p:nvSpPr>
          <p:cNvPr id="6" name="5 Rectángulo"/>
          <p:cNvSpPr/>
          <p:nvPr/>
        </p:nvSpPr>
        <p:spPr>
          <a:xfrm>
            <a:off x="4716016" y="6525344"/>
            <a:ext cx="4427984" cy="332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dirty="0" smtClean="0">
                <a:solidFill>
                  <a:schemeClr val="tx1"/>
                </a:solidFill>
              </a:rPr>
              <a:t>E U R O P E A N U R O L O </a:t>
            </a:r>
            <a:r>
              <a:rPr lang="pt-BR" sz="1200" dirty="0" err="1" smtClean="0">
                <a:solidFill>
                  <a:schemeClr val="tx1"/>
                </a:solidFill>
              </a:rPr>
              <a:t>G</a:t>
            </a:r>
            <a:r>
              <a:rPr lang="pt-BR" sz="1200" dirty="0" smtClean="0">
                <a:solidFill>
                  <a:schemeClr val="tx1"/>
                </a:solidFill>
              </a:rPr>
              <a:t> </a:t>
            </a:r>
            <a:r>
              <a:rPr lang="pt-BR" sz="1200" dirty="0" err="1">
                <a:solidFill>
                  <a:schemeClr val="tx1"/>
                </a:solidFill>
              </a:rPr>
              <a:t>Y</a:t>
            </a:r>
            <a:r>
              <a:rPr lang="pt-BR" sz="1200" dirty="0" smtClean="0">
                <a:solidFill>
                  <a:schemeClr val="tx1"/>
                </a:solidFill>
              </a:rPr>
              <a:t> </a:t>
            </a:r>
            <a:r>
              <a:rPr lang="pt-BR" sz="1200" dirty="0">
                <a:solidFill>
                  <a:schemeClr val="tx1"/>
                </a:solidFill>
              </a:rPr>
              <a:t> </a:t>
            </a:r>
            <a:r>
              <a:rPr lang="pt-BR" sz="1200" dirty="0" smtClean="0">
                <a:solidFill>
                  <a:schemeClr val="tx1"/>
                </a:solidFill>
              </a:rPr>
              <a:t> 2 0 1 5 </a:t>
            </a:r>
            <a:endParaRPr lang="es-MX" sz="1200" dirty="0">
              <a:solidFill>
                <a:schemeClr val="tx1"/>
              </a:solidFill>
            </a:endParaRPr>
          </a:p>
        </p:txBody>
      </p:sp>
    </p:spTree>
    <p:extLst>
      <p:ext uri="{BB962C8B-B14F-4D97-AF65-F5344CB8AC3E}">
        <p14:creationId xmlns:p14="http://schemas.microsoft.com/office/powerpoint/2010/main" val="193719099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30"/>
          <p:cNvSpPr txBox="1">
            <a:spLocks noChangeArrowheads="1"/>
          </p:cNvSpPr>
          <p:nvPr/>
        </p:nvSpPr>
        <p:spPr bwMode="auto">
          <a:xfrm>
            <a:off x="3350921" y="2886637"/>
            <a:ext cx="2291890" cy="1200329"/>
          </a:xfrm>
          <a:prstGeom prst="rect">
            <a:avLst/>
          </a:prstGeom>
          <a:solidFill>
            <a:srgbClr val="C6D9F1"/>
          </a:solidFill>
          <a:ln w="6350">
            <a:solidFill>
              <a:schemeClr val="tx1"/>
            </a:solidFill>
            <a:miter lim="800000"/>
            <a:headEnd/>
            <a:tailEnd/>
          </a:ln>
        </p:spPr>
        <p:txBody>
          <a:bodyPr wrap="square">
            <a:spAutoFit/>
          </a:bodyPr>
          <a:lstStyle/>
          <a:p>
            <a:pPr eaLnBrk="0" hangingPunct="0"/>
            <a:r>
              <a:rPr lang="en-US" b="1" dirty="0" smtClean="0"/>
              <a:t>BRAZO A</a:t>
            </a:r>
            <a:r>
              <a:rPr lang="en-US" b="1" dirty="0"/>
              <a:t>:</a:t>
            </a:r>
          </a:p>
          <a:p>
            <a:pPr eaLnBrk="0" hangingPunct="0"/>
            <a:r>
              <a:rPr lang="en-US" b="1" dirty="0" smtClean="0"/>
              <a:t>BA  </a:t>
            </a:r>
            <a:r>
              <a:rPr lang="en-US" b="1" dirty="0"/>
              <a:t>+ Docetaxel 75mg/m2 </a:t>
            </a:r>
            <a:r>
              <a:rPr lang="en-US" b="1" dirty="0" err="1" smtClean="0"/>
              <a:t>cada</a:t>
            </a:r>
            <a:r>
              <a:rPr lang="en-US" b="1" dirty="0" smtClean="0"/>
              <a:t> </a:t>
            </a:r>
            <a:r>
              <a:rPr lang="en-US" b="1" dirty="0"/>
              <a:t>21 </a:t>
            </a:r>
            <a:r>
              <a:rPr lang="en-US" b="1" dirty="0" err="1" smtClean="0"/>
              <a:t>días</a:t>
            </a:r>
            <a:r>
              <a:rPr lang="en-US" b="1" dirty="0" smtClean="0"/>
              <a:t>  max 6 </a:t>
            </a:r>
            <a:r>
              <a:rPr lang="en-US" b="1" dirty="0" err="1" smtClean="0"/>
              <a:t>ciclos</a:t>
            </a:r>
            <a:r>
              <a:rPr lang="en-US" b="1" dirty="0" smtClean="0"/>
              <a:t> </a:t>
            </a:r>
            <a:endParaRPr lang="en-US" b="1" dirty="0"/>
          </a:p>
        </p:txBody>
      </p:sp>
      <p:sp>
        <p:nvSpPr>
          <p:cNvPr id="13" name="Rectángulo 12"/>
          <p:cNvSpPr/>
          <p:nvPr/>
        </p:nvSpPr>
        <p:spPr>
          <a:xfrm>
            <a:off x="637235" y="3962400"/>
            <a:ext cx="2073096" cy="1477328"/>
          </a:xfrm>
          <a:prstGeom prst="rect">
            <a:avLst/>
          </a:prstGeom>
          <a:solidFill>
            <a:schemeClr val="tx2">
              <a:lumMod val="20000"/>
              <a:lumOff val="80000"/>
            </a:schemeClr>
          </a:solidFill>
          <a:ln>
            <a:solidFill>
              <a:schemeClr val="tx1"/>
            </a:solidFill>
          </a:ln>
        </p:spPr>
        <p:txBody>
          <a:bodyPr wrap="square">
            <a:spAutoFit/>
          </a:bodyPr>
          <a:lstStyle/>
          <a:p>
            <a:pPr algn="ctr"/>
            <a:r>
              <a:rPr lang="en-US" b="1" dirty="0" err="1"/>
              <a:t>Cáncer</a:t>
            </a:r>
            <a:r>
              <a:rPr lang="en-US" b="1" dirty="0"/>
              <a:t> de </a:t>
            </a:r>
            <a:r>
              <a:rPr lang="en-US" b="1" dirty="0" err="1"/>
              <a:t>próstata</a:t>
            </a:r>
            <a:endParaRPr lang="en-US" b="1" dirty="0"/>
          </a:p>
          <a:p>
            <a:pPr algn="ctr"/>
            <a:r>
              <a:rPr lang="en-US" b="1" dirty="0"/>
              <a:t>ECOG 0-1-2</a:t>
            </a:r>
          </a:p>
          <a:p>
            <a:pPr algn="ctr"/>
            <a:r>
              <a:rPr lang="en-US" b="1" dirty="0" err="1"/>
              <a:t>Enfermedad</a:t>
            </a:r>
            <a:r>
              <a:rPr lang="en-US" b="1" dirty="0"/>
              <a:t> </a:t>
            </a:r>
            <a:r>
              <a:rPr lang="en-US" b="1" dirty="0" err="1" smtClean="0"/>
              <a:t>metastásica</a:t>
            </a:r>
            <a:endParaRPr lang="en-US" b="1" dirty="0" smtClean="0"/>
          </a:p>
          <a:p>
            <a:pPr algn="ctr"/>
            <a:r>
              <a:rPr lang="en-US" b="1" dirty="0" smtClean="0"/>
              <a:t>790 </a:t>
            </a:r>
            <a:r>
              <a:rPr lang="en-US" b="1" dirty="0" err="1" smtClean="0"/>
              <a:t>pacientes</a:t>
            </a:r>
            <a:r>
              <a:rPr lang="en-US" b="1" dirty="0" smtClean="0"/>
              <a:t>   </a:t>
            </a:r>
            <a:endParaRPr lang="es-ES" b="1" dirty="0"/>
          </a:p>
        </p:txBody>
      </p:sp>
      <p:sp>
        <p:nvSpPr>
          <p:cNvPr id="14" name="TextBox 331"/>
          <p:cNvSpPr txBox="1">
            <a:spLocks noChangeArrowheads="1"/>
          </p:cNvSpPr>
          <p:nvPr/>
        </p:nvSpPr>
        <p:spPr bwMode="auto">
          <a:xfrm>
            <a:off x="3377114" y="5043567"/>
            <a:ext cx="2265697" cy="923330"/>
          </a:xfrm>
          <a:prstGeom prst="rect">
            <a:avLst/>
          </a:prstGeom>
          <a:solidFill>
            <a:srgbClr val="C6D9F1"/>
          </a:solidFill>
          <a:ln w="6350">
            <a:solidFill>
              <a:schemeClr val="tx1"/>
            </a:solidFill>
            <a:miter lim="800000"/>
            <a:headEnd/>
            <a:tailEnd/>
          </a:ln>
        </p:spPr>
        <p:txBody>
          <a:bodyPr wrap="square">
            <a:spAutoFit/>
          </a:bodyPr>
          <a:lstStyle/>
          <a:p>
            <a:pPr eaLnBrk="0" hangingPunct="0"/>
            <a:r>
              <a:rPr lang="en-US" b="1" dirty="0"/>
              <a:t>ARM B:</a:t>
            </a:r>
          </a:p>
          <a:p>
            <a:pPr eaLnBrk="0" hangingPunct="0"/>
            <a:r>
              <a:rPr lang="en-US" b="1" dirty="0" smtClean="0"/>
              <a:t>BA  (</a:t>
            </a:r>
            <a:r>
              <a:rPr lang="en-US" b="1" dirty="0" err="1" smtClean="0"/>
              <a:t>Bloqueo</a:t>
            </a:r>
            <a:r>
              <a:rPr lang="en-US" b="1" dirty="0" smtClean="0"/>
              <a:t> </a:t>
            </a:r>
            <a:r>
              <a:rPr lang="en-US" b="1" dirty="0" err="1" smtClean="0"/>
              <a:t>androgénico</a:t>
            </a:r>
            <a:r>
              <a:rPr lang="en-US" b="1" dirty="0" smtClean="0"/>
              <a:t> )</a:t>
            </a:r>
            <a:endParaRPr lang="en-US" b="1" dirty="0"/>
          </a:p>
        </p:txBody>
      </p:sp>
      <p:cxnSp>
        <p:nvCxnSpPr>
          <p:cNvPr id="20" name="Conector recto de flecha 19"/>
          <p:cNvCxnSpPr>
            <a:endCxn id="14" idx="1"/>
          </p:cNvCxnSpPr>
          <p:nvPr/>
        </p:nvCxnSpPr>
        <p:spPr>
          <a:xfrm>
            <a:off x="2710332" y="4716380"/>
            <a:ext cx="666782" cy="7888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endCxn id="11" idx="1"/>
          </p:cNvCxnSpPr>
          <p:nvPr/>
        </p:nvCxnSpPr>
        <p:spPr>
          <a:xfrm flipV="1">
            <a:off x="2710332" y="3486802"/>
            <a:ext cx="640589" cy="7643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ángulo 25"/>
          <p:cNvSpPr/>
          <p:nvPr/>
        </p:nvSpPr>
        <p:spPr>
          <a:xfrm>
            <a:off x="6858000" y="2681251"/>
            <a:ext cx="2057400" cy="2360305"/>
          </a:xfrm>
          <a:prstGeom prst="rect">
            <a:avLst/>
          </a:prstGeom>
          <a:solidFill>
            <a:srgbClr val="FFE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Alta </a:t>
            </a:r>
            <a:r>
              <a:rPr lang="en-US" b="1" dirty="0" err="1" smtClean="0">
                <a:solidFill>
                  <a:schemeClr val="tx1"/>
                </a:solidFill>
              </a:rPr>
              <a:t>carga</a:t>
            </a:r>
            <a:r>
              <a:rPr lang="en-US" b="1" dirty="0" smtClean="0">
                <a:solidFill>
                  <a:schemeClr val="tx1"/>
                </a:solidFill>
              </a:rPr>
              <a:t> </a:t>
            </a:r>
            <a:r>
              <a:rPr lang="en-US" b="1" dirty="0" err="1" smtClean="0">
                <a:solidFill>
                  <a:schemeClr val="tx1"/>
                </a:solidFill>
              </a:rPr>
              <a:t>tumoral</a:t>
            </a:r>
            <a:r>
              <a:rPr lang="en-US" b="1" dirty="0" smtClean="0">
                <a:solidFill>
                  <a:schemeClr val="tx1"/>
                </a:solidFill>
              </a:rPr>
              <a:t>: </a:t>
            </a:r>
            <a:r>
              <a:rPr lang="en-US" dirty="0" err="1" smtClean="0">
                <a:solidFill>
                  <a:schemeClr val="tx1"/>
                </a:solidFill>
              </a:rPr>
              <a:t>enfermedad</a:t>
            </a:r>
            <a:r>
              <a:rPr lang="en-US" dirty="0" smtClean="0">
                <a:solidFill>
                  <a:schemeClr val="tx1"/>
                </a:solidFill>
              </a:rPr>
              <a:t> visceral,</a:t>
            </a:r>
            <a:r>
              <a:rPr lang="en-US" dirty="0">
                <a:solidFill>
                  <a:schemeClr val="tx1"/>
                </a:solidFill>
              </a:rPr>
              <a:t> &gt; </a:t>
            </a:r>
            <a:r>
              <a:rPr lang="en-US" dirty="0" smtClean="0">
                <a:solidFill>
                  <a:schemeClr val="tx1"/>
                </a:solidFill>
              </a:rPr>
              <a:t>4 </a:t>
            </a:r>
            <a:r>
              <a:rPr lang="en-US" dirty="0" err="1" smtClean="0">
                <a:solidFill>
                  <a:schemeClr val="tx1"/>
                </a:solidFill>
              </a:rPr>
              <a:t>lesiones</a:t>
            </a:r>
            <a:r>
              <a:rPr lang="en-US" dirty="0" smtClean="0">
                <a:solidFill>
                  <a:schemeClr val="tx1"/>
                </a:solidFill>
              </a:rPr>
              <a:t> </a:t>
            </a:r>
            <a:r>
              <a:rPr lang="en-US" dirty="0" err="1" smtClean="0">
                <a:solidFill>
                  <a:schemeClr val="tx1"/>
                </a:solidFill>
              </a:rPr>
              <a:t>metastasicas</a:t>
            </a:r>
            <a:r>
              <a:rPr lang="en-US" dirty="0" smtClean="0">
                <a:solidFill>
                  <a:schemeClr val="tx1"/>
                </a:solidFill>
              </a:rPr>
              <a:t> y 1 lesion </a:t>
            </a:r>
            <a:r>
              <a:rPr lang="en-US" dirty="0" err="1" smtClean="0">
                <a:solidFill>
                  <a:schemeClr val="tx1"/>
                </a:solidFill>
              </a:rPr>
              <a:t>fuera</a:t>
            </a:r>
            <a:r>
              <a:rPr lang="en-US" dirty="0" smtClean="0">
                <a:solidFill>
                  <a:schemeClr val="tx1"/>
                </a:solidFill>
              </a:rPr>
              <a:t> del </a:t>
            </a:r>
            <a:r>
              <a:rPr lang="en-US" dirty="0" err="1" smtClean="0">
                <a:solidFill>
                  <a:schemeClr val="tx1"/>
                </a:solidFill>
              </a:rPr>
              <a:t>esqueleto</a:t>
            </a:r>
            <a:r>
              <a:rPr lang="en-US" dirty="0" smtClean="0">
                <a:solidFill>
                  <a:schemeClr val="tx1"/>
                </a:solidFill>
              </a:rPr>
              <a:t> </a:t>
            </a:r>
            <a:r>
              <a:rPr lang="en-US" dirty="0" err="1" smtClean="0">
                <a:solidFill>
                  <a:schemeClr val="tx1"/>
                </a:solidFill>
              </a:rPr>
              <a:t>apendicular</a:t>
            </a:r>
            <a:r>
              <a:rPr lang="en-US" dirty="0" smtClean="0">
                <a:solidFill>
                  <a:schemeClr val="tx1"/>
                </a:solidFill>
              </a:rPr>
              <a:t>  </a:t>
            </a:r>
            <a:endParaRPr lang="es-ES" dirty="0">
              <a:solidFill>
                <a:schemeClr val="tx1"/>
              </a:solidFill>
            </a:endParaRPr>
          </a:p>
        </p:txBody>
      </p:sp>
      <p:sp>
        <p:nvSpPr>
          <p:cNvPr id="27" name="Rectángulo 26"/>
          <p:cNvSpPr/>
          <p:nvPr/>
        </p:nvSpPr>
        <p:spPr>
          <a:xfrm>
            <a:off x="300790" y="6298481"/>
            <a:ext cx="3200400" cy="407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Seguimiento</a:t>
            </a:r>
            <a:r>
              <a:rPr lang="en-US" dirty="0" smtClean="0">
                <a:solidFill>
                  <a:schemeClr val="tx1"/>
                </a:solidFill>
              </a:rPr>
              <a:t> 28.9 </a:t>
            </a:r>
            <a:r>
              <a:rPr lang="en-US" dirty="0" err="1" smtClean="0">
                <a:solidFill>
                  <a:schemeClr val="tx1"/>
                </a:solidFill>
              </a:rPr>
              <a:t>meses</a:t>
            </a:r>
            <a:r>
              <a:rPr lang="en-US" dirty="0" smtClean="0">
                <a:solidFill>
                  <a:schemeClr val="tx1"/>
                </a:solidFill>
              </a:rPr>
              <a:t> </a:t>
            </a:r>
            <a:endParaRPr lang="es-ES" dirty="0">
              <a:solidFill>
                <a:schemeClr val="tx1"/>
              </a:solidFill>
            </a:endParaRPr>
          </a:p>
        </p:txBody>
      </p:sp>
      <p:pic>
        <p:nvPicPr>
          <p:cNvPr id="2050" name="Picture 2"/>
          <p:cNvPicPr>
            <a:picLocks noChangeAspect="1" noChangeArrowheads="1"/>
          </p:cNvPicPr>
          <p:nvPr/>
        </p:nvPicPr>
        <p:blipFill>
          <a:blip r:embed="rId2" cstate="print"/>
          <a:srcRect/>
          <a:stretch>
            <a:fillRect/>
          </a:stretch>
        </p:blipFill>
        <p:spPr bwMode="auto">
          <a:xfrm>
            <a:off x="755576" y="0"/>
            <a:ext cx="7239000" cy="2705100"/>
          </a:xfrm>
          <a:prstGeom prst="rect">
            <a:avLst/>
          </a:prstGeom>
          <a:noFill/>
          <a:ln w="9525">
            <a:noFill/>
            <a:miter lim="800000"/>
            <a:headEnd/>
            <a:tailEnd/>
          </a:ln>
        </p:spPr>
      </p:pic>
      <p:sp>
        <p:nvSpPr>
          <p:cNvPr id="15" name="14 Rectángulo redondeado"/>
          <p:cNvSpPr/>
          <p:nvPr/>
        </p:nvSpPr>
        <p:spPr>
          <a:xfrm>
            <a:off x="5796136" y="6093296"/>
            <a:ext cx="3347864" cy="7647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tx1"/>
                </a:solidFill>
              </a:rPr>
              <a:t>DOI: 10.1056/NEJMoa1503747</a:t>
            </a:r>
            <a:endParaRPr lang="es-MX" sz="1200" dirty="0">
              <a:solidFill>
                <a:schemeClr val="tx1"/>
              </a:solidFill>
            </a:endParaRPr>
          </a:p>
        </p:txBody>
      </p:sp>
    </p:spTree>
    <p:extLst>
      <p:ext uri="{BB962C8B-B14F-4D97-AF65-F5344CB8AC3E}">
        <p14:creationId xmlns:p14="http://schemas.microsoft.com/office/powerpoint/2010/main" val="10877252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cxnSp>
        <p:nvCxnSpPr>
          <p:cNvPr id="6" name="Conector recto de flecha 5"/>
          <p:cNvCxnSpPr/>
          <p:nvPr/>
        </p:nvCxnSpPr>
        <p:spPr>
          <a:xfrm flipH="1" flipV="1">
            <a:off x="1611085" y="3991429"/>
            <a:ext cx="304800" cy="145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cstate="print"/>
          <a:srcRect/>
          <a:stretch>
            <a:fillRect/>
          </a:stretch>
        </p:blipFill>
        <p:spPr bwMode="auto">
          <a:xfrm>
            <a:off x="1619672" y="548680"/>
            <a:ext cx="6264696" cy="5895975"/>
          </a:xfrm>
          <a:prstGeom prst="rect">
            <a:avLst/>
          </a:prstGeom>
          <a:noFill/>
          <a:ln w="9525">
            <a:noFill/>
            <a:miter lim="800000"/>
            <a:headEnd/>
            <a:tailEnd/>
          </a:ln>
        </p:spPr>
      </p:pic>
      <p:cxnSp>
        <p:nvCxnSpPr>
          <p:cNvPr id="8" name="7 Conector recto de flecha"/>
          <p:cNvCxnSpPr/>
          <p:nvPr/>
        </p:nvCxnSpPr>
        <p:spPr>
          <a:xfrm flipH="1" flipV="1">
            <a:off x="2267744" y="3861048"/>
            <a:ext cx="432048" cy="720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8 Rectángulo redondeado"/>
          <p:cNvSpPr/>
          <p:nvPr/>
        </p:nvSpPr>
        <p:spPr>
          <a:xfrm>
            <a:off x="4788024" y="6597352"/>
            <a:ext cx="4355976" cy="2606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tx1"/>
                </a:solidFill>
              </a:rPr>
              <a:t>DOI: 10.1056/NEJMoa1503747</a:t>
            </a:r>
            <a:endParaRPr lang="es-MX" sz="1200" dirty="0">
              <a:solidFill>
                <a:schemeClr val="tx1"/>
              </a:solidFill>
            </a:endParaRPr>
          </a:p>
        </p:txBody>
      </p:sp>
    </p:spTree>
    <p:extLst>
      <p:ext uri="{BB962C8B-B14F-4D97-AF65-F5344CB8AC3E}">
        <p14:creationId xmlns:p14="http://schemas.microsoft.com/office/powerpoint/2010/main" val="109756646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n-US" dirty="0" err="1" smtClean="0"/>
              <a:t>Supervivencia</a:t>
            </a:r>
            <a:r>
              <a:rPr lang="en-US" dirty="0" smtClean="0"/>
              <a:t> global </a:t>
            </a:r>
            <a:endParaRPr lang="es-ES" dirty="0"/>
          </a:p>
        </p:txBody>
      </p:sp>
      <p:pic>
        <p:nvPicPr>
          <p:cNvPr id="4098" name="Picture 2"/>
          <p:cNvPicPr>
            <a:picLocks noChangeAspect="1" noChangeArrowheads="1"/>
          </p:cNvPicPr>
          <p:nvPr/>
        </p:nvPicPr>
        <p:blipFill>
          <a:blip r:embed="rId2" cstate="print"/>
          <a:srcRect/>
          <a:stretch>
            <a:fillRect/>
          </a:stretch>
        </p:blipFill>
        <p:spPr bwMode="auto">
          <a:xfrm>
            <a:off x="1860614" y="1928813"/>
            <a:ext cx="5303674" cy="3588419"/>
          </a:xfrm>
          <a:prstGeom prst="rect">
            <a:avLst/>
          </a:prstGeom>
          <a:noFill/>
          <a:ln w="9525">
            <a:noFill/>
            <a:miter lim="800000"/>
            <a:headEnd/>
            <a:tailEnd/>
          </a:ln>
        </p:spPr>
      </p:pic>
      <p:sp>
        <p:nvSpPr>
          <p:cNvPr id="10" name="9 Rectángulo redondeado"/>
          <p:cNvSpPr/>
          <p:nvPr/>
        </p:nvSpPr>
        <p:spPr>
          <a:xfrm>
            <a:off x="5796136" y="6093296"/>
            <a:ext cx="3347864" cy="7647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tx1"/>
                </a:solidFill>
              </a:rPr>
              <a:t>DOI: 10.1056/NEJMoa1503747</a:t>
            </a:r>
            <a:endParaRPr lang="es-MX" sz="1200" dirty="0">
              <a:solidFill>
                <a:schemeClr val="tx1"/>
              </a:solidFill>
            </a:endParaRPr>
          </a:p>
        </p:txBody>
      </p:sp>
    </p:spTree>
    <p:extLst>
      <p:ext uri="{BB962C8B-B14F-4D97-AF65-F5344CB8AC3E}">
        <p14:creationId xmlns:p14="http://schemas.microsoft.com/office/powerpoint/2010/main" val="42550800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SG en </a:t>
            </a:r>
            <a:r>
              <a:rPr lang="en-US" dirty="0" err="1"/>
              <a:t>E</a:t>
            </a:r>
            <a:r>
              <a:rPr lang="en-US" dirty="0" err="1" smtClean="0"/>
              <a:t>nfermedad</a:t>
            </a:r>
            <a:r>
              <a:rPr lang="en-US" dirty="0" smtClean="0"/>
              <a:t> de Alto </a:t>
            </a:r>
            <a:r>
              <a:rPr lang="en-US" dirty="0" err="1"/>
              <a:t>V</a:t>
            </a:r>
            <a:r>
              <a:rPr lang="en-US" dirty="0" err="1" smtClean="0"/>
              <a:t>olúmen</a:t>
            </a:r>
            <a:endParaRPr lang="en-US" dirty="0"/>
          </a:p>
        </p:txBody>
      </p:sp>
      <p:pic>
        <p:nvPicPr>
          <p:cNvPr id="4" name="Content Placeholder 3"/>
          <p:cNvPicPr>
            <a:picLocks noGrp="1" noChangeAspect="1" noChangeArrowheads="1"/>
          </p:cNvPicPr>
          <p:nvPr>
            <p:ph idx="1"/>
          </p:nvPr>
        </p:nvPicPr>
        <p:blipFill>
          <a:blip r:embed="rId2" cstate="print"/>
          <a:srcRect l="-20638" r="-20638"/>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3974783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Rectángulo"/>
          <p:cNvSpPr/>
          <p:nvPr/>
        </p:nvSpPr>
        <p:spPr>
          <a:xfrm>
            <a:off x="4598369" y="6352486"/>
            <a:ext cx="4436918" cy="369332"/>
          </a:xfrm>
          <a:prstGeom prst="rect">
            <a:avLst/>
          </a:prstGeom>
        </p:spPr>
        <p:txBody>
          <a:bodyPr wrap="square">
            <a:spAutoFit/>
          </a:bodyPr>
          <a:lstStyle/>
          <a:p>
            <a:pPr algn="r"/>
            <a:r>
              <a:rPr lang="en-US" dirty="0" smtClean="0"/>
              <a:t>J </a:t>
            </a:r>
            <a:r>
              <a:rPr lang="en-US" dirty="0" err="1" smtClean="0"/>
              <a:t>Clin</a:t>
            </a:r>
            <a:r>
              <a:rPr lang="en-US" dirty="0" smtClean="0"/>
              <a:t> </a:t>
            </a:r>
            <a:r>
              <a:rPr lang="en-US" dirty="0" err="1" smtClean="0"/>
              <a:t>Oncol</a:t>
            </a:r>
            <a:r>
              <a:rPr lang="en-US" dirty="0" smtClean="0"/>
              <a:t> 34, 2016 (</a:t>
            </a:r>
            <a:r>
              <a:rPr lang="en-US" dirty="0" err="1" smtClean="0"/>
              <a:t>suppl</a:t>
            </a:r>
            <a:r>
              <a:rPr lang="en-US" dirty="0" smtClean="0"/>
              <a:t> 2S; </a:t>
            </a:r>
            <a:r>
              <a:rPr lang="en-US" dirty="0" err="1" smtClean="0"/>
              <a:t>abstr</a:t>
            </a:r>
            <a:r>
              <a:rPr lang="en-US" dirty="0" smtClean="0"/>
              <a:t> 286)</a:t>
            </a:r>
          </a:p>
        </p:txBody>
      </p:sp>
      <p:sp>
        <p:nvSpPr>
          <p:cNvPr id="11" name="2 Marcador de contenido"/>
          <p:cNvSpPr txBox="1">
            <a:spLocks/>
          </p:cNvSpPr>
          <p:nvPr/>
        </p:nvSpPr>
        <p:spPr>
          <a:xfrm>
            <a:off x="276447" y="1669315"/>
            <a:ext cx="8665534"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b="1" dirty="0" smtClean="0"/>
              <a:t>Estudio E3805 (CHAARTED) </a:t>
            </a:r>
            <a:r>
              <a:rPr lang="es-MX" b="1" dirty="0" smtClean="0">
                <a:sym typeface="Wingdings" panose="05000000000000000000" pitchFamily="2" charset="2"/>
              </a:rPr>
              <a:t> </a:t>
            </a:r>
            <a:r>
              <a:rPr lang="es-MX" sz="2600" b="1" dirty="0" smtClean="0"/>
              <a:t>Estudio de calidad de vida</a:t>
            </a:r>
          </a:p>
          <a:p>
            <a:pPr lvl="1"/>
            <a:endParaRPr lang="es-MX" b="1" dirty="0" smtClean="0"/>
          </a:p>
          <a:p>
            <a:r>
              <a:rPr lang="es-MX" b="1" dirty="0" err="1" smtClean="0"/>
              <a:t>Functional</a:t>
            </a:r>
            <a:r>
              <a:rPr lang="es-MX" b="1" dirty="0" smtClean="0"/>
              <a:t> </a:t>
            </a:r>
            <a:r>
              <a:rPr lang="es-MX" b="1" dirty="0" err="1" smtClean="0"/>
              <a:t>Assesement</a:t>
            </a:r>
            <a:r>
              <a:rPr lang="es-MX" b="1" dirty="0" smtClean="0"/>
              <a:t> of </a:t>
            </a:r>
            <a:r>
              <a:rPr lang="es-MX" b="1" dirty="0" err="1" smtClean="0"/>
              <a:t>Cancer</a:t>
            </a:r>
            <a:r>
              <a:rPr lang="es-MX" b="1" dirty="0" smtClean="0"/>
              <a:t> </a:t>
            </a:r>
            <a:r>
              <a:rPr lang="es-MX" b="1" dirty="0" err="1" smtClean="0"/>
              <a:t>Theraphy-Prostate</a:t>
            </a:r>
            <a:r>
              <a:rPr lang="es-MX" b="1" dirty="0" smtClean="0"/>
              <a:t> (FACT-P) (5 </a:t>
            </a:r>
            <a:r>
              <a:rPr lang="es-MX" b="1" dirty="0" err="1" smtClean="0"/>
              <a:t>subescalas</a:t>
            </a:r>
            <a:r>
              <a:rPr lang="es-MX" b="1" dirty="0" smtClean="0"/>
              <a:t>):</a:t>
            </a:r>
          </a:p>
          <a:p>
            <a:pPr lvl="1"/>
            <a:r>
              <a:rPr lang="es-MX" b="1" dirty="0" smtClean="0">
                <a:solidFill>
                  <a:srgbClr val="FF0000"/>
                </a:solidFill>
              </a:rPr>
              <a:t>Física: </a:t>
            </a:r>
            <a:r>
              <a:rPr lang="es-MX" b="1" dirty="0" smtClean="0"/>
              <a:t>síntomas somáticos</a:t>
            </a:r>
          </a:p>
          <a:p>
            <a:pPr lvl="1"/>
            <a:r>
              <a:rPr lang="es-MX" b="1" dirty="0" smtClean="0">
                <a:solidFill>
                  <a:srgbClr val="FF0000"/>
                </a:solidFill>
              </a:rPr>
              <a:t>Social: </a:t>
            </a:r>
            <a:r>
              <a:rPr lang="es-MX" b="1" dirty="0" smtClean="0"/>
              <a:t>Relaciones con familia y amigos</a:t>
            </a:r>
          </a:p>
          <a:p>
            <a:pPr lvl="1"/>
            <a:r>
              <a:rPr lang="es-MX" b="1" dirty="0" smtClean="0">
                <a:solidFill>
                  <a:srgbClr val="FF0000"/>
                </a:solidFill>
              </a:rPr>
              <a:t>Emocional: </a:t>
            </a:r>
            <a:r>
              <a:rPr lang="es-MX" b="1" dirty="0" smtClean="0"/>
              <a:t>Depresión ansiedad, afrontamiento.</a:t>
            </a:r>
          </a:p>
          <a:p>
            <a:pPr lvl="1"/>
            <a:r>
              <a:rPr lang="es-MX" b="1" dirty="0" smtClean="0">
                <a:solidFill>
                  <a:srgbClr val="FF0000"/>
                </a:solidFill>
              </a:rPr>
              <a:t>Bienestar funcional: </a:t>
            </a:r>
            <a:r>
              <a:rPr lang="es-MX" b="1" dirty="0" smtClean="0"/>
              <a:t>Capacidad de hacer lo que quiera.  </a:t>
            </a:r>
          </a:p>
          <a:p>
            <a:pPr lvl="1"/>
            <a:r>
              <a:rPr lang="es-MX" b="1" dirty="0" smtClean="0">
                <a:solidFill>
                  <a:srgbClr val="FF0000"/>
                </a:solidFill>
              </a:rPr>
              <a:t>Cuestiones específicas a cáncer de próstata.</a:t>
            </a:r>
          </a:p>
          <a:p>
            <a:pPr lvl="1"/>
            <a:endParaRPr lang="es-MX" b="1" dirty="0" smtClean="0"/>
          </a:p>
          <a:p>
            <a:endParaRPr lang="es-MX" b="1" dirty="0" smtClean="0"/>
          </a:p>
          <a:p>
            <a:pPr marL="0" indent="0">
              <a:buNone/>
            </a:pPr>
            <a:endParaRPr lang="es-MX" b="1" dirty="0" smtClean="0"/>
          </a:p>
          <a:p>
            <a:endParaRPr lang="es-MX" b="1" dirty="0" smtClean="0"/>
          </a:p>
          <a:p>
            <a:endParaRPr lang="es-MX" b="1" dirty="0" smtClean="0"/>
          </a:p>
          <a:p>
            <a:endParaRPr lang="es-MX" b="1" dirty="0" smtClean="0"/>
          </a:p>
          <a:p>
            <a:endParaRPr lang="es-MX" b="1" dirty="0" smtClean="0"/>
          </a:p>
          <a:p>
            <a:pPr lvl="1"/>
            <a:endParaRPr lang="es-MX" b="1" dirty="0"/>
          </a:p>
        </p:txBody>
      </p:sp>
      <p:sp>
        <p:nvSpPr>
          <p:cNvPr id="2" name="TextBox 1"/>
          <p:cNvSpPr txBox="1"/>
          <p:nvPr/>
        </p:nvSpPr>
        <p:spPr>
          <a:xfrm>
            <a:off x="691444" y="536222"/>
            <a:ext cx="7761112" cy="1200329"/>
          </a:xfrm>
          <a:prstGeom prst="rect">
            <a:avLst/>
          </a:prstGeom>
          <a:noFill/>
        </p:spPr>
        <p:txBody>
          <a:bodyPr wrap="square" rtlCol="0">
            <a:spAutoFit/>
          </a:bodyPr>
          <a:lstStyle/>
          <a:p>
            <a:r>
              <a:rPr lang="en-US" sz="3600" b="1" dirty="0" err="1" smtClean="0"/>
              <a:t>Análisis</a:t>
            </a:r>
            <a:r>
              <a:rPr lang="en-US" sz="3600" b="1" dirty="0" smtClean="0"/>
              <a:t> de </a:t>
            </a:r>
            <a:r>
              <a:rPr lang="en-US" sz="3600" b="1" dirty="0" err="1" smtClean="0"/>
              <a:t>Calidad</a:t>
            </a:r>
            <a:r>
              <a:rPr lang="en-US" sz="3600" b="1" dirty="0" smtClean="0"/>
              <a:t> de Vida, </a:t>
            </a:r>
            <a:r>
              <a:rPr lang="en-US" sz="3600" b="1" dirty="0" err="1" smtClean="0"/>
              <a:t>Estudio</a:t>
            </a:r>
            <a:r>
              <a:rPr lang="en-US" sz="3600" b="1" dirty="0" smtClean="0"/>
              <a:t> CHAARTED</a:t>
            </a:r>
            <a:endParaRPr lang="en-US" sz="3600" b="1" dirty="0"/>
          </a:p>
        </p:txBody>
      </p:sp>
    </p:spTree>
    <p:extLst>
      <p:ext uri="{BB962C8B-B14F-4D97-AF65-F5344CB8AC3E}">
        <p14:creationId xmlns:p14="http://schemas.microsoft.com/office/powerpoint/2010/main" val="138583980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p:cNvGraphicFramePr>
          <p:nvPr>
            <p:extLst>
              <p:ext uri="{D42A27DB-BD31-4B8C-83A1-F6EECF244321}">
                <p14:modId xmlns:p14="http://schemas.microsoft.com/office/powerpoint/2010/main" val="2132505333"/>
              </p:ext>
            </p:extLst>
          </p:nvPr>
        </p:nvGraphicFramePr>
        <p:xfrm>
          <a:off x="798542" y="1246200"/>
          <a:ext cx="7570798" cy="3048000"/>
        </p:xfrm>
        <a:graphic>
          <a:graphicData uri="http://schemas.openxmlformats.org/drawingml/2006/table">
            <a:tbl>
              <a:tblPr firstRow="1" bandRow="1">
                <a:tableStyleId>{69012ECD-51FC-41F1-AA8D-1B2483CD663E}</a:tableStyleId>
              </a:tblPr>
              <a:tblGrid>
                <a:gridCol w="2217462"/>
                <a:gridCol w="1567938"/>
                <a:gridCol w="1892699"/>
                <a:gridCol w="1892699"/>
              </a:tblGrid>
              <a:tr h="370840">
                <a:tc>
                  <a:txBody>
                    <a:bodyPr/>
                    <a:lstStyle/>
                    <a:p>
                      <a:pPr algn="ctr"/>
                      <a:r>
                        <a:rPr lang="es-MX" sz="2200" dirty="0" smtClean="0"/>
                        <a:t>Diferencias entre </a:t>
                      </a:r>
                    </a:p>
                    <a:p>
                      <a:pPr algn="ctr"/>
                      <a:r>
                        <a:rPr lang="es-MX" sz="2200" dirty="0" smtClean="0"/>
                        <a:t>QT/ADT vs </a:t>
                      </a:r>
                      <a:r>
                        <a:rPr lang="es-MX" sz="2200" baseline="0" dirty="0" smtClean="0"/>
                        <a:t>ADT</a:t>
                      </a:r>
                      <a:endParaRPr lang="es-MX" sz="2200" b="1" dirty="0">
                        <a:solidFill>
                          <a:schemeClr val="bg1"/>
                        </a:solidFill>
                      </a:endParaRPr>
                    </a:p>
                  </a:txBody>
                  <a:tcPr marL="68580" marR="68580"/>
                </a:tc>
                <a:tc>
                  <a:txBody>
                    <a:bodyPr/>
                    <a:lstStyle/>
                    <a:p>
                      <a:pPr algn="ctr"/>
                      <a:r>
                        <a:rPr lang="es-MX" sz="2200" dirty="0" smtClean="0"/>
                        <a:t>Estimado</a:t>
                      </a:r>
                      <a:endParaRPr lang="es-MX" sz="2200" b="1" dirty="0">
                        <a:solidFill>
                          <a:schemeClr val="bg1"/>
                        </a:solidFill>
                      </a:endParaRPr>
                    </a:p>
                  </a:txBody>
                  <a:tcPr marL="68580" marR="68580"/>
                </a:tc>
                <a:tc>
                  <a:txBody>
                    <a:bodyPr/>
                    <a:lstStyle/>
                    <a:p>
                      <a:pPr algn="ctr"/>
                      <a:r>
                        <a:rPr lang="es-MX" sz="2200" dirty="0" smtClean="0"/>
                        <a:t>SE</a:t>
                      </a:r>
                      <a:endParaRPr lang="es-MX" sz="2200" b="1" dirty="0">
                        <a:solidFill>
                          <a:schemeClr val="bg1"/>
                        </a:solidFill>
                      </a:endParaRPr>
                    </a:p>
                  </a:txBody>
                  <a:tcPr marL="68580" marR="68580"/>
                </a:tc>
                <a:tc>
                  <a:txBody>
                    <a:bodyPr/>
                    <a:lstStyle/>
                    <a:p>
                      <a:pPr algn="ctr"/>
                      <a:r>
                        <a:rPr lang="es-MX" sz="2200" dirty="0" smtClean="0"/>
                        <a:t>Valor de p</a:t>
                      </a:r>
                      <a:endParaRPr lang="es-MX" sz="2200" b="1" dirty="0">
                        <a:solidFill>
                          <a:schemeClr val="bg1"/>
                        </a:solidFill>
                      </a:endParaRPr>
                    </a:p>
                  </a:txBody>
                  <a:tcPr marL="68580" marR="68580"/>
                </a:tc>
              </a:tr>
              <a:tr h="370840">
                <a:tc>
                  <a:txBody>
                    <a:bodyPr/>
                    <a:lstStyle/>
                    <a:p>
                      <a:pPr marL="0" algn="l" defTabSz="914400" rtl="0" eaLnBrk="1" latinLnBrk="0" hangingPunct="1"/>
                      <a:r>
                        <a:rPr lang="es-MX" sz="2400" kern="1200" dirty="0" smtClean="0"/>
                        <a:t>Basal</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-1.00</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1.28</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0.43</a:t>
                      </a:r>
                      <a:endParaRPr lang="es-MX" sz="2400" b="1" kern="1200" dirty="0">
                        <a:solidFill>
                          <a:schemeClr val="tx1"/>
                        </a:solidFill>
                        <a:latin typeface="+mn-lt"/>
                        <a:ea typeface="+mn-ea"/>
                        <a:cs typeface="+mn-cs"/>
                      </a:endParaRPr>
                    </a:p>
                  </a:txBody>
                  <a:tcPr marL="68580" marR="68580"/>
                </a:tc>
              </a:tr>
              <a:tr h="370840">
                <a:tc>
                  <a:txBody>
                    <a:bodyPr/>
                    <a:lstStyle/>
                    <a:p>
                      <a:pPr marL="0" algn="l" defTabSz="914400" rtl="0" eaLnBrk="1" latinLnBrk="0" hangingPunct="1"/>
                      <a:r>
                        <a:rPr lang="es-MX" sz="2400" kern="1200" dirty="0" smtClean="0"/>
                        <a:t>3 meses</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-3.09</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1.32</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0.02*</a:t>
                      </a:r>
                      <a:endParaRPr lang="es-MX" sz="2400" b="1" kern="1200" dirty="0">
                        <a:solidFill>
                          <a:schemeClr val="tx1"/>
                        </a:solidFill>
                        <a:latin typeface="+mn-lt"/>
                        <a:ea typeface="+mn-ea"/>
                        <a:cs typeface="+mn-cs"/>
                      </a:endParaRPr>
                    </a:p>
                  </a:txBody>
                  <a:tcPr marL="68580" marR="68580"/>
                </a:tc>
              </a:tr>
              <a:tr h="370840">
                <a:tc>
                  <a:txBody>
                    <a:bodyPr/>
                    <a:lstStyle/>
                    <a:p>
                      <a:pPr marL="0" algn="l" defTabSz="914400" rtl="0" eaLnBrk="1" latinLnBrk="0" hangingPunct="1"/>
                      <a:r>
                        <a:rPr lang="es-MX" sz="2400" kern="1200" dirty="0" smtClean="0"/>
                        <a:t>6 meses</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0.90</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1.34</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0.50</a:t>
                      </a:r>
                      <a:endParaRPr lang="es-MX" sz="2400" b="1" kern="1200" dirty="0">
                        <a:solidFill>
                          <a:schemeClr val="tx1"/>
                        </a:solidFill>
                        <a:latin typeface="+mn-lt"/>
                        <a:ea typeface="+mn-ea"/>
                        <a:cs typeface="+mn-cs"/>
                      </a:endParaRPr>
                    </a:p>
                  </a:txBody>
                  <a:tcPr marL="68580" marR="68580"/>
                </a:tc>
              </a:tr>
              <a:tr h="370840">
                <a:tc>
                  <a:txBody>
                    <a:bodyPr/>
                    <a:lstStyle/>
                    <a:p>
                      <a:pPr marL="0" algn="l" defTabSz="914400" rtl="0" eaLnBrk="1" latinLnBrk="0" hangingPunct="1"/>
                      <a:r>
                        <a:rPr lang="es-MX" sz="2400" kern="1200" dirty="0" smtClean="0"/>
                        <a:t>9 meses</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0.29</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1.37</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0.84</a:t>
                      </a:r>
                      <a:endParaRPr lang="es-MX" sz="2400" b="1" kern="1200" dirty="0">
                        <a:solidFill>
                          <a:schemeClr val="tx1"/>
                        </a:solidFill>
                        <a:latin typeface="+mn-lt"/>
                        <a:ea typeface="+mn-ea"/>
                        <a:cs typeface="+mn-cs"/>
                      </a:endParaRPr>
                    </a:p>
                  </a:txBody>
                  <a:tcPr marL="68580" marR="68580"/>
                </a:tc>
              </a:tr>
              <a:tr h="370840">
                <a:tc>
                  <a:txBody>
                    <a:bodyPr/>
                    <a:lstStyle/>
                    <a:p>
                      <a:pPr marL="0" algn="l" defTabSz="914400" rtl="0" eaLnBrk="1" latinLnBrk="0" hangingPunct="1"/>
                      <a:r>
                        <a:rPr lang="es-MX" sz="2400" kern="1200" dirty="0" smtClean="0"/>
                        <a:t>12 meses</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2.85</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1.39</a:t>
                      </a:r>
                      <a:endParaRPr lang="es-MX" sz="2400" b="1" kern="1200" dirty="0">
                        <a:solidFill>
                          <a:schemeClr val="tx1"/>
                        </a:solidFill>
                        <a:latin typeface="+mn-lt"/>
                        <a:ea typeface="+mn-ea"/>
                        <a:cs typeface="+mn-cs"/>
                      </a:endParaRPr>
                    </a:p>
                  </a:txBody>
                  <a:tcPr marL="68580" marR="68580"/>
                </a:tc>
                <a:tc>
                  <a:txBody>
                    <a:bodyPr/>
                    <a:lstStyle/>
                    <a:p>
                      <a:pPr marL="0" algn="ctr" defTabSz="914400" rtl="0" eaLnBrk="1" latinLnBrk="0" hangingPunct="1"/>
                      <a:r>
                        <a:rPr lang="es-MX" sz="2400" kern="1200" dirty="0" smtClean="0"/>
                        <a:t>0.04*</a:t>
                      </a:r>
                      <a:endParaRPr lang="es-MX" sz="2400" b="1" kern="1200" dirty="0">
                        <a:solidFill>
                          <a:schemeClr val="tx1"/>
                        </a:solidFill>
                        <a:latin typeface="+mn-lt"/>
                        <a:ea typeface="+mn-ea"/>
                        <a:cs typeface="+mn-cs"/>
                      </a:endParaRPr>
                    </a:p>
                  </a:txBody>
                  <a:tcPr marL="68580" marR="68580"/>
                </a:tc>
              </a:tr>
            </a:tbl>
          </a:graphicData>
        </a:graphic>
      </p:graphicFrame>
      <p:sp>
        <p:nvSpPr>
          <p:cNvPr id="6" name="3 Rectángulo"/>
          <p:cNvSpPr/>
          <p:nvPr/>
        </p:nvSpPr>
        <p:spPr>
          <a:xfrm>
            <a:off x="4598369" y="6352486"/>
            <a:ext cx="4436918" cy="369332"/>
          </a:xfrm>
          <a:prstGeom prst="rect">
            <a:avLst/>
          </a:prstGeom>
        </p:spPr>
        <p:txBody>
          <a:bodyPr wrap="square">
            <a:spAutoFit/>
          </a:bodyPr>
          <a:lstStyle/>
          <a:p>
            <a:pPr algn="r"/>
            <a:r>
              <a:rPr lang="en-US" dirty="0" smtClean="0"/>
              <a:t>J </a:t>
            </a:r>
            <a:r>
              <a:rPr lang="en-US" dirty="0" err="1" smtClean="0"/>
              <a:t>Clin</a:t>
            </a:r>
            <a:r>
              <a:rPr lang="en-US" dirty="0" smtClean="0"/>
              <a:t> </a:t>
            </a:r>
            <a:r>
              <a:rPr lang="en-US" dirty="0" err="1" smtClean="0"/>
              <a:t>Oncol</a:t>
            </a:r>
            <a:r>
              <a:rPr lang="en-US" dirty="0" smtClean="0"/>
              <a:t> 34, 2016 (</a:t>
            </a:r>
            <a:r>
              <a:rPr lang="en-US" dirty="0" err="1" smtClean="0"/>
              <a:t>suppl</a:t>
            </a:r>
            <a:r>
              <a:rPr lang="en-US" dirty="0" smtClean="0"/>
              <a:t> 2S; </a:t>
            </a:r>
            <a:r>
              <a:rPr lang="en-US" dirty="0" err="1" smtClean="0"/>
              <a:t>abstr</a:t>
            </a:r>
            <a:r>
              <a:rPr lang="en-US" dirty="0" smtClean="0"/>
              <a:t> 286)</a:t>
            </a:r>
          </a:p>
        </p:txBody>
      </p:sp>
      <p:sp>
        <p:nvSpPr>
          <p:cNvPr id="7" name="5 Rectángulo"/>
          <p:cNvSpPr/>
          <p:nvPr/>
        </p:nvSpPr>
        <p:spPr>
          <a:xfrm>
            <a:off x="798542" y="2432192"/>
            <a:ext cx="7570797" cy="50405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8" name="6 Rectángulo"/>
          <p:cNvSpPr/>
          <p:nvPr/>
        </p:nvSpPr>
        <p:spPr>
          <a:xfrm>
            <a:off x="798542" y="3806456"/>
            <a:ext cx="7570797" cy="50405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 name="7 CuadroTexto"/>
          <p:cNvSpPr txBox="1"/>
          <p:nvPr/>
        </p:nvSpPr>
        <p:spPr>
          <a:xfrm>
            <a:off x="989764" y="4623382"/>
            <a:ext cx="7193829" cy="1446550"/>
          </a:xfrm>
          <a:prstGeom prst="rect">
            <a:avLst/>
          </a:prstGeom>
          <a:noFill/>
        </p:spPr>
        <p:txBody>
          <a:bodyPr wrap="none" rtlCol="0">
            <a:spAutoFit/>
          </a:bodyPr>
          <a:lstStyle/>
          <a:p>
            <a:r>
              <a:rPr lang="es-MX" sz="2800" b="1" dirty="0" smtClean="0"/>
              <a:t>La QOL con </a:t>
            </a:r>
            <a:r>
              <a:rPr lang="es-MX" sz="2800" b="1" dirty="0" err="1" smtClean="0"/>
              <a:t>docetaxel</a:t>
            </a:r>
            <a:r>
              <a:rPr lang="es-MX" sz="2800" b="1" dirty="0" smtClean="0"/>
              <a:t>/ADT comparada con ADT</a:t>
            </a:r>
          </a:p>
          <a:p>
            <a:pPr lvl="2"/>
            <a:r>
              <a:rPr lang="es-MX" sz="2000" b="1" dirty="0" smtClean="0"/>
              <a:t>- Peor a los 3 meses (90% RR)</a:t>
            </a:r>
          </a:p>
          <a:p>
            <a:pPr lvl="2"/>
            <a:r>
              <a:rPr lang="es-MX" sz="2000" b="1" dirty="0" smtClean="0"/>
              <a:t>- No diferencia a los 6 meses</a:t>
            </a:r>
          </a:p>
          <a:p>
            <a:pPr lvl="2"/>
            <a:r>
              <a:rPr lang="es-MX" sz="2000" b="1" dirty="0" smtClean="0"/>
              <a:t>- Superior a los 12 meses (69% RR)</a:t>
            </a:r>
            <a:endParaRPr lang="es-MX" sz="2000" b="1" dirty="0"/>
          </a:p>
        </p:txBody>
      </p:sp>
      <p:sp>
        <p:nvSpPr>
          <p:cNvPr id="10" name="1 Título"/>
          <p:cNvSpPr txBox="1">
            <a:spLocks/>
          </p:cNvSpPr>
          <p:nvPr/>
        </p:nvSpPr>
        <p:spPr>
          <a:xfrm>
            <a:off x="0" y="0"/>
            <a:ext cx="9144000" cy="85424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fontScale="92500"/>
          </a:bodyPr>
          <a:lstStyle/>
          <a:p>
            <a:pPr algn="ctr"/>
            <a:r>
              <a:rPr lang="es-MX" sz="4800" dirty="0" smtClean="0">
                <a:solidFill>
                  <a:schemeClr val="bg1"/>
                </a:solidFill>
              </a:rPr>
              <a:t>CALIDAD DE VIDA: desenlace principal</a:t>
            </a:r>
          </a:p>
        </p:txBody>
      </p:sp>
    </p:spTree>
    <p:extLst>
      <p:ext uri="{BB962C8B-B14F-4D97-AF65-F5344CB8AC3E}">
        <p14:creationId xmlns:p14="http://schemas.microsoft.com/office/powerpoint/2010/main" val="12580674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0"/>
            <a:ext cx="9144000" cy="85424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a:bodyPr>
          <a:lstStyle/>
          <a:p>
            <a:pPr algn="ctr"/>
            <a:r>
              <a:rPr lang="es-MX" sz="4800" dirty="0" smtClean="0">
                <a:solidFill>
                  <a:schemeClr val="bg1"/>
                </a:solidFill>
              </a:rPr>
              <a:t>CALIDAD DE VIDA GLOBAL</a:t>
            </a:r>
          </a:p>
        </p:txBody>
      </p:sp>
      <p:sp>
        <p:nvSpPr>
          <p:cNvPr id="5" name="3 Rectángulo"/>
          <p:cNvSpPr/>
          <p:nvPr/>
        </p:nvSpPr>
        <p:spPr>
          <a:xfrm>
            <a:off x="4573989" y="6424184"/>
            <a:ext cx="4436918" cy="369332"/>
          </a:xfrm>
          <a:prstGeom prst="rect">
            <a:avLst/>
          </a:prstGeom>
        </p:spPr>
        <p:txBody>
          <a:bodyPr wrap="square">
            <a:spAutoFit/>
          </a:bodyPr>
          <a:lstStyle/>
          <a:p>
            <a:pPr algn="r"/>
            <a:r>
              <a:rPr lang="en-US" dirty="0" smtClean="0"/>
              <a:t>J </a:t>
            </a:r>
            <a:r>
              <a:rPr lang="en-US" dirty="0" err="1" smtClean="0"/>
              <a:t>Clin</a:t>
            </a:r>
            <a:r>
              <a:rPr lang="en-US" dirty="0" smtClean="0"/>
              <a:t> </a:t>
            </a:r>
            <a:r>
              <a:rPr lang="en-US" dirty="0" err="1" smtClean="0"/>
              <a:t>Oncol</a:t>
            </a:r>
            <a:r>
              <a:rPr lang="en-US" dirty="0" smtClean="0"/>
              <a:t> 34, 2016 (</a:t>
            </a:r>
            <a:r>
              <a:rPr lang="en-US" dirty="0" err="1" smtClean="0"/>
              <a:t>suppl</a:t>
            </a:r>
            <a:r>
              <a:rPr lang="en-US" dirty="0" smtClean="0"/>
              <a:t> 2S; </a:t>
            </a:r>
            <a:r>
              <a:rPr lang="en-US" dirty="0" err="1" smtClean="0"/>
              <a:t>abstr</a:t>
            </a:r>
            <a:r>
              <a:rPr lang="en-US" dirty="0" smtClean="0"/>
              <a:t> 286)</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95" t="29960" r="31800" b="14683"/>
          <a:stretch/>
        </p:blipFill>
        <p:spPr bwMode="auto">
          <a:xfrm>
            <a:off x="1392072" y="1346540"/>
            <a:ext cx="6387151" cy="4815521"/>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9968776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0" y="0"/>
            <a:ext cx="9144000" cy="85424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normAutofit fontScale="85000" lnSpcReduction="10000"/>
          </a:bodyPr>
          <a:lstStyle/>
          <a:p>
            <a:pPr algn="ctr"/>
            <a:r>
              <a:rPr lang="es-MX" sz="4800" dirty="0" smtClean="0">
                <a:solidFill>
                  <a:schemeClr val="bg1"/>
                </a:solidFill>
              </a:rPr>
              <a:t>CALIDAD DE VIDA: desenlaces secundarios</a:t>
            </a:r>
          </a:p>
        </p:txBody>
      </p:sp>
      <p:sp>
        <p:nvSpPr>
          <p:cNvPr id="5" name="3 Rectángulo"/>
          <p:cNvSpPr/>
          <p:nvPr/>
        </p:nvSpPr>
        <p:spPr>
          <a:xfrm>
            <a:off x="4532941" y="6411230"/>
            <a:ext cx="4436918" cy="369332"/>
          </a:xfrm>
          <a:prstGeom prst="rect">
            <a:avLst/>
          </a:prstGeom>
        </p:spPr>
        <p:txBody>
          <a:bodyPr wrap="square">
            <a:spAutoFit/>
          </a:bodyPr>
          <a:lstStyle/>
          <a:p>
            <a:pPr algn="r"/>
            <a:r>
              <a:rPr lang="en-US" dirty="0" smtClean="0"/>
              <a:t>J </a:t>
            </a:r>
            <a:r>
              <a:rPr lang="en-US" dirty="0" err="1" smtClean="0"/>
              <a:t>Clin</a:t>
            </a:r>
            <a:r>
              <a:rPr lang="en-US" dirty="0" smtClean="0"/>
              <a:t> </a:t>
            </a:r>
            <a:r>
              <a:rPr lang="en-US" dirty="0" err="1" smtClean="0"/>
              <a:t>Oncol</a:t>
            </a:r>
            <a:r>
              <a:rPr lang="en-US" dirty="0" smtClean="0"/>
              <a:t> 34, 2016 (</a:t>
            </a:r>
            <a:r>
              <a:rPr lang="en-US" dirty="0" err="1" smtClean="0"/>
              <a:t>suppl</a:t>
            </a:r>
            <a:r>
              <a:rPr lang="en-US" dirty="0" smtClean="0"/>
              <a:t> 2S; </a:t>
            </a:r>
            <a:r>
              <a:rPr lang="en-US" dirty="0" err="1" smtClean="0"/>
              <a:t>abstr</a:t>
            </a:r>
            <a:r>
              <a:rPr lang="en-US" dirty="0" smtClean="0"/>
              <a:t> 286)</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3" t="23611" r="25817" b="19048"/>
          <a:stretch/>
        </p:blipFill>
        <p:spPr bwMode="auto">
          <a:xfrm>
            <a:off x="1132103" y="1386564"/>
            <a:ext cx="2561364" cy="2073485"/>
          </a:xfrm>
          <a:prstGeom prst="rect">
            <a:avLst/>
          </a:prstGeom>
          <a:ln w="38100">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112" t="25149" r="25012" b="18106"/>
          <a:stretch/>
        </p:blipFill>
        <p:spPr bwMode="auto">
          <a:xfrm>
            <a:off x="1119889" y="4224118"/>
            <a:ext cx="2577356" cy="2073485"/>
          </a:xfrm>
          <a:prstGeom prst="rect">
            <a:avLst/>
          </a:prstGeom>
          <a:ln w="38100">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286" t="24940" r="24590" b="18954"/>
          <a:stretch/>
        </p:blipFill>
        <p:spPr bwMode="auto">
          <a:xfrm>
            <a:off x="5441158" y="4217433"/>
            <a:ext cx="2561363" cy="2066749"/>
          </a:xfrm>
          <a:prstGeom prst="rect">
            <a:avLst/>
          </a:prstGeom>
          <a:ln w="381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9" name="10 CuadroTexto"/>
          <p:cNvSpPr txBox="1"/>
          <p:nvPr/>
        </p:nvSpPr>
        <p:spPr>
          <a:xfrm>
            <a:off x="387978" y="901803"/>
            <a:ext cx="2142831" cy="461665"/>
          </a:xfrm>
          <a:prstGeom prst="rect">
            <a:avLst/>
          </a:prstGeom>
          <a:noFill/>
        </p:spPr>
        <p:txBody>
          <a:bodyPr wrap="none" rtlCol="0">
            <a:spAutoFit/>
          </a:bodyPr>
          <a:lstStyle/>
          <a:p>
            <a:r>
              <a:rPr lang="es-MX" sz="2400" b="1" dirty="0" smtClean="0"/>
              <a:t>Fatiga (FACIT-F)</a:t>
            </a:r>
            <a:endParaRPr lang="es-MX" sz="2400" b="1" dirty="0"/>
          </a:p>
        </p:txBody>
      </p:sp>
      <p:sp>
        <p:nvSpPr>
          <p:cNvPr id="10" name="14 CuadroTexto"/>
          <p:cNvSpPr txBox="1"/>
          <p:nvPr/>
        </p:nvSpPr>
        <p:spPr>
          <a:xfrm>
            <a:off x="4681505" y="906910"/>
            <a:ext cx="2839560" cy="461665"/>
          </a:xfrm>
          <a:prstGeom prst="rect">
            <a:avLst/>
          </a:prstGeom>
          <a:noFill/>
        </p:spPr>
        <p:txBody>
          <a:bodyPr wrap="none" rtlCol="0">
            <a:spAutoFit/>
          </a:bodyPr>
          <a:lstStyle/>
          <a:p>
            <a:r>
              <a:rPr lang="es-MX" sz="2400" b="1" dirty="0" smtClean="0"/>
              <a:t>Síntomas prostáticos</a:t>
            </a:r>
            <a:endParaRPr lang="es-MX" sz="2400" b="1" dirty="0"/>
          </a:p>
        </p:txBody>
      </p:sp>
      <p:sp>
        <p:nvSpPr>
          <p:cNvPr id="11" name="15 CuadroTexto"/>
          <p:cNvSpPr txBox="1"/>
          <p:nvPr/>
        </p:nvSpPr>
        <p:spPr>
          <a:xfrm>
            <a:off x="486130" y="3756971"/>
            <a:ext cx="893193" cy="461665"/>
          </a:xfrm>
          <a:prstGeom prst="rect">
            <a:avLst/>
          </a:prstGeom>
          <a:noFill/>
        </p:spPr>
        <p:txBody>
          <a:bodyPr wrap="none" rtlCol="0">
            <a:spAutoFit/>
          </a:bodyPr>
          <a:lstStyle/>
          <a:p>
            <a:r>
              <a:rPr lang="es-MX" sz="2400" b="1" dirty="0" smtClean="0"/>
              <a:t>Dolor</a:t>
            </a:r>
            <a:endParaRPr lang="es-MX" sz="2400" b="1" dirty="0"/>
          </a:p>
        </p:txBody>
      </p:sp>
      <p:sp>
        <p:nvSpPr>
          <p:cNvPr id="12" name="16 CuadroTexto"/>
          <p:cNvSpPr txBox="1"/>
          <p:nvPr/>
        </p:nvSpPr>
        <p:spPr>
          <a:xfrm>
            <a:off x="4681505" y="3716300"/>
            <a:ext cx="2795894" cy="461665"/>
          </a:xfrm>
          <a:prstGeom prst="rect">
            <a:avLst/>
          </a:prstGeom>
          <a:noFill/>
        </p:spPr>
        <p:txBody>
          <a:bodyPr wrap="none" rtlCol="0">
            <a:spAutoFit/>
          </a:bodyPr>
          <a:lstStyle/>
          <a:p>
            <a:r>
              <a:rPr lang="es-MX" sz="2400" b="1" dirty="0" smtClean="0"/>
              <a:t>Bienestar emocional</a:t>
            </a:r>
            <a:endParaRPr lang="es-MX" sz="2400" b="1" dirty="0"/>
          </a:p>
        </p:txBody>
      </p:sp>
      <p:pic>
        <p:nvPicPr>
          <p:cNvPr id="13"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2087" t="26786" r="24702" b="17339"/>
          <a:stretch/>
        </p:blipFill>
        <p:spPr bwMode="auto">
          <a:xfrm>
            <a:off x="5412300" y="1398756"/>
            <a:ext cx="2634001" cy="2073439"/>
          </a:xfrm>
          <a:prstGeom prst="rect">
            <a:avLst/>
          </a:prstGeom>
          <a:ln w="38100">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727764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solidFill>
            <a:srgbClr val="000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dirty="0">
              <a:solidFill>
                <a:srgbClr val="FFFFFF"/>
              </a:solidFill>
              <a:latin typeface="Calibri"/>
            </a:endParaRPr>
          </a:p>
        </p:txBody>
      </p:sp>
      <p:sp>
        <p:nvSpPr>
          <p:cNvPr id="77" name="Rectangle 9"/>
          <p:cNvSpPr>
            <a:spLocks noChangeAspect="1" noChangeArrowheads="1"/>
          </p:cNvSpPr>
          <p:nvPr/>
        </p:nvSpPr>
        <p:spPr bwMode="auto">
          <a:xfrm>
            <a:off x="0" y="1268760"/>
            <a:ext cx="9144000" cy="5168888"/>
          </a:xfrm>
          <a:prstGeom prst="rect">
            <a:avLst/>
          </a:prstGeom>
          <a:solidFill>
            <a:sysClr val="window" lastClr="FFFFFF"/>
          </a:solidFill>
          <a:ln w="6350">
            <a:noFill/>
            <a:miter lim="800000"/>
            <a:headEnd/>
            <a:tailEnd/>
          </a:ln>
        </p:spPr>
        <p:txBody>
          <a:bodyPr wrap="none" anchor="ctr"/>
          <a:lstStyle/>
          <a:p>
            <a:pPr defTabSz="914400">
              <a:defRPr/>
            </a:pPr>
            <a:endParaRPr lang="es-ES" kern="0" dirty="0">
              <a:solidFill>
                <a:prstClr val="black"/>
              </a:solidFill>
              <a:latin typeface="Calibri"/>
            </a:endParaRPr>
          </a:p>
        </p:txBody>
      </p:sp>
      <p:sp>
        <p:nvSpPr>
          <p:cNvPr id="202" name="201 Rectángulo"/>
          <p:cNvSpPr/>
          <p:nvPr/>
        </p:nvSpPr>
        <p:spPr bwMode="auto">
          <a:xfrm>
            <a:off x="7956376" y="1412776"/>
            <a:ext cx="1440160" cy="3785652"/>
          </a:xfrm>
          <a:prstGeom prst="rect">
            <a:avLst/>
          </a:prstGeom>
          <a:gradFill flip="none" rotWithShape="1">
            <a:gsLst>
              <a:gs pos="11000">
                <a:schemeClr val="bg1"/>
              </a:gs>
              <a:gs pos="34000">
                <a:srgbClr val="FF0066">
                  <a:alpha val="14000"/>
                </a:srgbClr>
              </a:gs>
              <a:gs pos="100000">
                <a:srgbClr val="FF0066">
                  <a:alpha val="42000"/>
                </a:srgbClr>
              </a:gs>
            </a:gsLst>
            <a:lin ang="48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a:solidFill>
                <a:srgbClr val="000000"/>
              </a:solidFill>
              <a:latin typeface="Lucida Sans" pitchFamily="-112" charset="0"/>
              <a:ea typeface="Geneva" pitchFamily="-112" charset="0"/>
              <a:cs typeface="Geneva" pitchFamily="-112" charset="0"/>
            </a:endParaRPr>
          </a:p>
        </p:txBody>
      </p:sp>
      <p:sp>
        <p:nvSpPr>
          <p:cNvPr id="186" name="185 Rectángulo"/>
          <p:cNvSpPr/>
          <p:nvPr/>
        </p:nvSpPr>
        <p:spPr bwMode="auto">
          <a:xfrm>
            <a:off x="1979712" y="1412776"/>
            <a:ext cx="1872208" cy="3785652"/>
          </a:xfrm>
          <a:prstGeom prst="rect">
            <a:avLst/>
          </a:prstGeom>
          <a:gradFill flip="none" rotWithShape="1">
            <a:gsLst>
              <a:gs pos="11000">
                <a:schemeClr val="bg1"/>
              </a:gs>
              <a:gs pos="34000">
                <a:srgbClr val="99FF66">
                  <a:alpha val="43000"/>
                </a:srgbClr>
              </a:gs>
              <a:gs pos="100000">
                <a:srgbClr val="99FF66">
                  <a:alpha val="59000"/>
                </a:srgbClr>
              </a:gs>
            </a:gsLst>
            <a:lin ang="48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a:solidFill>
                <a:srgbClr val="000000"/>
              </a:solidFill>
              <a:latin typeface="Lucida Sans" pitchFamily="-112" charset="0"/>
              <a:ea typeface="Geneva" pitchFamily="-112" charset="0"/>
              <a:cs typeface="Geneva" pitchFamily="-112" charset="0"/>
            </a:endParaRPr>
          </a:p>
        </p:txBody>
      </p:sp>
      <p:sp>
        <p:nvSpPr>
          <p:cNvPr id="6" name="5 Rectángulo"/>
          <p:cNvSpPr/>
          <p:nvPr/>
        </p:nvSpPr>
        <p:spPr>
          <a:xfrm>
            <a:off x="323528" y="44624"/>
            <a:ext cx="8568952" cy="707886"/>
          </a:xfrm>
          <a:prstGeom prst="rect">
            <a:avLst/>
          </a:prstGeom>
        </p:spPr>
        <p:txBody>
          <a:bodyPr wrap="square">
            <a:spAutoFit/>
          </a:bodyPr>
          <a:lstStyle/>
          <a:p>
            <a:pPr defTabSz="914400"/>
            <a:r>
              <a:rPr lang="es-ES" sz="4000" dirty="0" smtClean="0">
                <a:solidFill>
                  <a:prstClr val="white"/>
                </a:solidFill>
                <a:latin typeface="Calibri" pitchFamily="34" charset="0"/>
                <a:cs typeface="Calibri" pitchFamily="34" charset="0"/>
              </a:rPr>
              <a:t>Historia</a:t>
            </a:r>
            <a:r>
              <a:rPr lang="en-US" sz="4000" dirty="0" smtClean="0">
                <a:solidFill>
                  <a:prstClr val="white"/>
                </a:solidFill>
                <a:latin typeface="Calibri" pitchFamily="34" charset="0"/>
                <a:cs typeface="Calibri" pitchFamily="34" charset="0"/>
              </a:rPr>
              <a:t>   Natural  del Cancer de </a:t>
            </a:r>
            <a:r>
              <a:rPr lang="en-US" sz="4000" dirty="0" err="1" smtClean="0">
                <a:solidFill>
                  <a:prstClr val="white"/>
                </a:solidFill>
                <a:latin typeface="Calibri" pitchFamily="34" charset="0"/>
                <a:cs typeface="Calibri" pitchFamily="34" charset="0"/>
              </a:rPr>
              <a:t>Próstata</a:t>
            </a:r>
            <a:endParaRPr lang="es-AR" sz="4000" dirty="0">
              <a:solidFill>
                <a:prstClr val="white"/>
              </a:solidFill>
              <a:latin typeface="Calibri" pitchFamily="34" charset="0"/>
              <a:cs typeface="Calibri" pitchFamily="34" charset="0"/>
            </a:endParaRPr>
          </a:p>
        </p:txBody>
      </p:sp>
      <p:sp>
        <p:nvSpPr>
          <p:cNvPr id="90" name="Rectangle 26"/>
          <p:cNvSpPr>
            <a:spLocks noChangeAspect="1" noChangeArrowheads="1"/>
          </p:cNvSpPr>
          <p:nvPr/>
        </p:nvSpPr>
        <p:spPr bwMode="auto">
          <a:xfrm>
            <a:off x="571376" y="4200525"/>
            <a:ext cx="87313" cy="160338"/>
          </a:xfrm>
          <a:prstGeom prst="rect">
            <a:avLst/>
          </a:prstGeom>
          <a:solidFill>
            <a:sysClr val="window" lastClr="FFFFFF"/>
          </a:solidFill>
          <a:ln w="9525">
            <a:noFill/>
            <a:miter lim="800000"/>
            <a:headEnd/>
            <a:tailEnd/>
          </a:ln>
        </p:spPr>
        <p:txBody>
          <a:bodyPr wrap="none" anchor="ctr"/>
          <a:lstStyle/>
          <a:p>
            <a:pPr defTabSz="914400">
              <a:defRPr/>
            </a:pPr>
            <a:endParaRPr lang="es-ES" kern="0">
              <a:solidFill>
                <a:prstClr val="black"/>
              </a:solidFill>
              <a:latin typeface="Calibri"/>
            </a:endParaRPr>
          </a:p>
        </p:txBody>
      </p:sp>
      <p:sp>
        <p:nvSpPr>
          <p:cNvPr id="91" name="Line 27"/>
          <p:cNvSpPr>
            <a:spLocks noChangeAspect="1" noChangeShapeType="1"/>
          </p:cNvSpPr>
          <p:nvPr/>
        </p:nvSpPr>
        <p:spPr bwMode="auto">
          <a:xfrm>
            <a:off x="587251" y="5413375"/>
            <a:ext cx="73025" cy="0"/>
          </a:xfrm>
          <a:prstGeom prst="line">
            <a:avLst/>
          </a:prstGeom>
          <a:noFill/>
          <a:ln w="15875" cap="rnd">
            <a:solidFill>
              <a:srgbClr val="800080"/>
            </a:solidFill>
            <a:prstDash val="sysDot"/>
            <a:round/>
            <a:headEnd/>
            <a:tailEnd/>
          </a:ln>
        </p:spPr>
        <p:txBody>
          <a:bodyPr/>
          <a:lstStyle/>
          <a:p>
            <a:pPr defTabSz="914400">
              <a:defRPr/>
            </a:pPr>
            <a:endParaRPr lang="es-ES" kern="0">
              <a:solidFill>
                <a:prstClr val="black"/>
              </a:solidFill>
              <a:latin typeface="Calibri"/>
            </a:endParaRPr>
          </a:p>
        </p:txBody>
      </p:sp>
      <p:sp>
        <p:nvSpPr>
          <p:cNvPr id="92" name="Line 28"/>
          <p:cNvSpPr>
            <a:spLocks noChangeAspect="1" noChangeShapeType="1"/>
          </p:cNvSpPr>
          <p:nvPr/>
        </p:nvSpPr>
        <p:spPr bwMode="auto">
          <a:xfrm>
            <a:off x="587251" y="1662113"/>
            <a:ext cx="73025" cy="0"/>
          </a:xfrm>
          <a:prstGeom prst="line">
            <a:avLst/>
          </a:prstGeom>
          <a:noFill/>
          <a:ln w="15875" cap="rnd">
            <a:solidFill>
              <a:srgbClr val="800080"/>
            </a:solidFill>
            <a:prstDash val="sysDot"/>
            <a:round/>
            <a:headEnd/>
            <a:tailEnd/>
          </a:ln>
        </p:spPr>
        <p:txBody>
          <a:bodyPr/>
          <a:lstStyle/>
          <a:p>
            <a:pPr defTabSz="914400">
              <a:defRPr/>
            </a:pPr>
            <a:endParaRPr lang="es-ES" kern="0">
              <a:solidFill>
                <a:prstClr val="black"/>
              </a:solidFill>
              <a:latin typeface="Calibri"/>
            </a:endParaRPr>
          </a:p>
        </p:txBody>
      </p:sp>
      <p:sp>
        <p:nvSpPr>
          <p:cNvPr id="93" name="Text Box 29"/>
          <p:cNvSpPr txBox="1">
            <a:spLocks noChangeAspect="1" noChangeArrowheads="1"/>
          </p:cNvSpPr>
          <p:nvPr/>
        </p:nvSpPr>
        <p:spPr bwMode="auto">
          <a:xfrm>
            <a:off x="4283968" y="6093296"/>
            <a:ext cx="804772" cy="272382"/>
          </a:xfrm>
          <a:prstGeom prst="rect">
            <a:avLst/>
          </a:prstGeom>
          <a:noFill/>
          <a:ln w="9525">
            <a:noFill/>
            <a:miter lim="800000"/>
            <a:headEnd/>
            <a:tailEnd/>
          </a:ln>
        </p:spPr>
        <p:txBody>
          <a:bodyPr wrap="none" lIns="18288" tIns="18288" rIns="18288" bIns="18288">
            <a:spAutoFit/>
          </a:bodyPr>
          <a:lstStyle/>
          <a:p>
            <a:pPr defTabSz="914400">
              <a:lnSpc>
                <a:spcPct val="85000"/>
              </a:lnSpc>
              <a:defRPr/>
            </a:pPr>
            <a:r>
              <a:rPr lang="en-US" b="1" kern="0" dirty="0">
                <a:solidFill>
                  <a:prstClr val="black"/>
                </a:solidFill>
                <a:latin typeface="Calibri"/>
              </a:rPr>
              <a:t>TIEMPO</a:t>
            </a:r>
          </a:p>
        </p:txBody>
      </p:sp>
      <p:sp>
        <p:nvSpPr>
          <p:cNvPr id="95" name="Text Box 31"/>
          <p:cNvSpPr txBox="1">
            <a:spLocks noChangeAspect="1" noChangeArrowheads="1"/>
          </p:cNvSpPr>
          <p:nvPr/>
        </p:nvSpPr>
        <p:spPr bwMode="auto">
          <a:xfrm>
            <a:off x="2250225" y="1591854"/>
            <a:ext cx="1340175" cy="338554"/>
          </a:xfrm>
          <a:prstGeom prst="rect">
            <a:avLst/>
          </a:prstGeom>
          <a:noFill/>
          <a:ln w="9525">
            <a:noFill/>
            <a:miter lim="800000"/>
            <a:headEnd/>
            <a:tailEnd/>
          </a:ln>
        </p:spPr>
        <p:txBody>
          <a:bodyPr wrap="none" lIns="18288" tIns="18288" rIns="18288" bIns="18288" anchor="b">
            <a:spAutoFit/>
          </a:bodyPr>
          <a:lstStyle/>
          <a:p>
            <a:pPr algn="ctr" defTabSz="914400">
              <a:lnSpc>
                <a:spcPct val="70000"/>
              </a:lnSpc>
              <a:defRPr/>
            </a:pPr>
            <a:r>
              <a:rPr lang="en-US" sz="1400" kern="0" dirty="0" smtClean="0">
                <a:solidFill>
                  <a:prstClr val="black"/>
                </a:solidFill>
                <a:latin typeface="Calibri"/>
              </a:rPr>
              <a:t>SUPRESION</a:t>
            </a:r>
            <a:endParaRPr lang="en-US" sz="1400" kern="0" dirty="0">
              <a:solidFill>
                <a:prstClr val="black"/>
              </a:solidFill>
              <a:latin typeface="Calibri"/>
            </a:endParaRPr>
          </a:p>
          <a:p>
            <a:pPr algn="ctr" defTabSz="914400">
              <a:lnSpc>
                <a:spcPct val="70000"/>
              </a:lnSpc>
              <a:defRPr/>
            </a:pPr>
            <a:r>
              <a:rPr lang="en-US" sz="1400" kern="0" dirty="0" smtClean="0">
                <a:solidFill>
                  <a:prstClr val="black"/>
                </a:solidFill>
                <a:latin typeface="Calibri"/>
              </a:rPr>
              <a:t>ANDROGENICA</a:t>
            </a:r>
            <a:endParaRPr lang="en-US" sz="1400" kern="0" dirty="0">
              <a:solidFill>
                <a:prstClr val="black"/>
              </a:solidFill>
              <a:latin typeface="Calibri"/>
            </a:endParaRPr>
          </a:p>
        </p:txBody>
      </p:sp>
      <p:grpSp>
        <p:nvGrpSpPr>
          <p:cNvPr id="2" name="Group 98"/>
          <p:cNvGrpSpPr>
            <a:grpSpLocks noChangeAspect="1"/>
          </p:cNvGrpSpPr>
          <p:nvPr/>
        </p:nvGrpSpPr>
        <p:grpSpPr bwMode="auto">
          <a:xfrm>
            <a:off x="652339" y="5183010"/>
            <a:ext cx="7126287" cy="175106"/>
            <a:chOff x="528" y="3155"/>
            <a:chExt cx="4240" cy="104"/>
          </a:xfrm>
        </p:grpSpPr>
        <p:sp>
          <p:nvSpPr>
            <p:cNvPr id="127" name="Line 71"/>
            <p:cNvSpPr>
              <a:spLocks noChangeAspect="1" noChangeShapeType="1"/>
            </p:cNvSpPr>
            <p:nvPr/>
          </p:nvSpPr>
          <p:spPr bwMode="auto">
            <a:xfrm flipH="1">
              <a:off x="528" y="3199"/>
              <a:ext cx="826" cy="0"/>
            </a:xfrm>
            <a:prstGeom prst="line">
              <a:avLst/>
            </a:prstGeom>
            <a:noFill/>
            <a:ln w="25400">
              <a:solidFill>
                <a:srgbClr val="81CAE7"/>
              </a:solidFill>
              <a:round/>
              <a:headEnd/>
              <a:tailEnd type="triangle" w="med" len="med"/>
            </a:ln>
          </p:spPr>
          <p:txBody>
            <a:bodyPr lIns="54864" tIns="594360" rIns="0">
              <a:spAutoFit/>
            </a:bodyPr>
            <a:lstStyle/>
            <a:p>
              <a:pPr defTabSz="914400">
                <a:defRPr/>
              </a:pPr>
              <a:endParaRPr lang="es-ES" kern="0">
                <a:solidFill>
                  <a:prstClr val="black"/>
                </a:solidFill>
                <a:latin typeface="Calibri"/>
              </a:endParaRPr>
            </a:p>
          </p:txBody>
        </p:sp>
        <p:sp>
          <p:nvSpPr>
            <p:cNvPr id="129" name="Text Box 76"/>
            <p:cNvSpPr txBox="1">
              <a:spLocks noChangeAspect="1" noChangeArrowheads="1"/>
            </p:cNvSpPr>
            <p:nvPr/>
          </p:nvSpPr>
          <p:spPr bwMode="auto">
            <a:xfrm>
              <a:off x="1318" y="3155"/>
              <a:ext cx="847" cy="104"/>
            </a:xfrm>
            <a:prstGeom prst="rect">
              <a:avLst/>
            </a:prstGeom>
            <a:noFill/>
            <a:ln w="9525">
              <a:noFill/>
              <a:miter lim="800000"/>
              <a:headEnd/>
              <a:tailEnd/>
            </a:ln>
          </p:spPr>
          <p:txBody>
            <a:bodyPr wrap="none" lIns="27432" tIns="18288" rIns="27432" bIns="18288" anchor="ctr">
              <a:spAutoFit/>
            </a:bodyPr>
            <a:lstStyle/>
            <a:p>
              <a:pPr defTabSz="914400">
                <a:lnSpc>
                  <a:spcPct val="70000"/>
                </a:lnSpc>
                <a:defRPr/>
              </a:pPr>
              <a:r>
                <a:rPr lang="en-US" sz="1200" b="1" kern="0" dirty="0">
                  <a:solidFill>
                    <a:srgbClr val="4F81BD"/>
                  </a:solidFill>
                  <a:latin typeface="Calibri"/>
                </a:rPr>
                <a:t>HORMONO-SENSIBLE</a:t>
              </a:r>
            </a:p>
          </p:txBody>
        </p:sp>
        <p:sp>
          <p:nvSpPr>
            <p:cNvPr id="130" name="Text Box 77"/>
            <p:cNvSpPr txBox="1">
              <a:spLocks noChangeAspect="1" noChangeArrowheads="1"/>
            </p:cNvSpPr>
            <p:nvPr/>
          </p:nvSpPr>
          <p:spPr bwMode="auto">
            <a:xfrm>
              <a:off x="2403" y="3157"/>
              <a:ext cx="1185" cy="99"/>
            </a:xfrm>
            <a:prstGeom prst="rect">
              <a:avLst/>
            </a:prstGeom>
            <a:noFill/>
            <a:ln w="9525">
              <a:noFill/>
              <a:miter lim="800000"/>
              <a:headEnd/>
              <a:tailEnd/>
            </a:ln>
          </p:spPr>
          <p:txBody>
            <a:bodyPr wrap="none" lIns="27432" tIns="18288" rIns="27432" bIns="18288" anchor="ctr">
              <a:spAutoFit/>
            </a:bodyPr>
            <a:lstStyle/>
            <a:p>
              <a:pPr defTabSz="914400">
                <a:lnSpc>
                  <a:spcPct val="70000"/>
                </a:lnSpc>
                <a:defRPr/>
              </a:pPr>
              <a:r>
                <a:rPr lang="en-US" sz="1200" b="1" kern="0" dirty="0">
                  <a:solidFill>
                    <a:srgbClr val="005792"/>
                  </a:solidFill>
                  <a:latin typeface="Calibri"/>
                </a:rPr>
                <a:t>RESISTENTE A LA CASTRACION</a:t>
              </a:r>
            </a:p>
          </p:txBody>
        </p:sp>
        <p:grpSp>
          <p:nvGrpSpPr>
            <p:cNvPr id="3" name="Group 88"/>
            <p:cNvGrpSpPr>
              <a:grpSpLocks noChangeAspect="1"/>
            </p:cNvGrpSpPr>
            <p:nvPr/>
          </p:nvGrpSpPr>
          <p:grpSpPr bwMode="auto">
            <a:xfrm>
              <a:off x="2318" y="3199"/>
              <a:ext cx="95" cy="0"/>
              <a:chOff x="3561" y="3113"/>
              <a:chExt cx="99" cy="0"/>
            </a:xfrm>
          </p:grpSpPr>
          <p:sp>
            <p:nvSpPr>
              <p:cNvPr id="132" name="Line 89"/>
              <p:cNvSpPr>
                <a:spLocks noChangeAspect="1" noChangeShapeType="1"/>
              </p:cNvSpPr>
              <p:nvPr/>
            </p:nvSpPr>
            <p:spPr bwMode="auto">
              <a:xfrm flipH="1">
                <a:off x="3561" y="3113"/>
                <a:ext cx="62" cy="0"/>
              </a:xfrm>
              <a:prstGeom prst="line">
                <a:avLst/>
              </a:prstGeom>
              <a:noFill/>
              <a:ln w="25400">
                <a:solidFill>
                  <a:srgbClr val="81CAE7"/>
                </a:solidFill>
                <a:round/>
                <a:headEnd/>
                <a:tailEnd/>
              </a:ln>
            </p:spPr>
            <p:txBody>
              <a:bodyPr lIns="54864" tIns="594360" rIns="0">
                <a:spAutoFit/>
              </a:bodyPr>
              <a:lstStyle/>
              <a:p>
                <a:pPr defTabSz="914400">
                  <a:defRPr/>
                </a:pPr>
                <a:endParaRPr lang="es-ES" kern="0">
                  <a:solidFill>
                    <a:prstClr val="black"/>
                  </a:solidFill>
                  <a:latin typeface="Calibri"/>
                </a:endParaRPr>
              </a:p>
            </p:txBody>
          </p:sp>
          <p:sp>
            <p:nvSpPr>
              <p:cNvPr id="133" name="Line 90"/>
              <p:cNvSpPr>
                <a:spLocks noChangeAspect="1" noChangeShapeType="1"/>
              </p:cNvSpPr>
              <p:nvPr/>
            </p:nvSpPr>
            <p:spPr bwMode="auto">
              <a:xfrm flipH="1">
                <a:off x="3598" y="3113"/>
                <a:ext cx="62" cy="0"/>
              </a:xfrm>
              <a:prstGeom prst="line">
                <a:avLst/>
              </a:prstGeom>
              <a:noFill/>
              <a:ln w="25400">
                <a:solidFill>
                  <a:srgbClr val="005792"/>
                </a:solidFill>
                <a:round/>
                <a:headEnd/>
                <a:tailEnd/>
              </a:ln>
            </p:spPr>
            <p:txBody>
              <a:bodyPr lIns="54864" tIns="594360" rIns="0">
                <a:spAutoFit/>
              </a:bodyPr>
              <a:lstStyle/>
              <a:p>
                <a:pPr defTabSz="914400">
                  <a:defRPr/>
                </a:pPr>
                <a:endParaRPr lang="es-ES" kern="0">
                  <a:solidFill>
                    <a:prstClr val="black"/>
                  </a:solidFill>
                  <a:latin typeface="Calibri"/>
                </a:endParaRPr>
              </a:p>
            </p:txBody>
          </p:sp>
        </p:grpSp>
        <p:sp>
          <p:nvSpPr>
            <p:cNvPr id="128" name="Line 72"/>
            <p:cNvSpPr>
              <a:spLocks noChangeAspect="1" noChangeShapeType="1"/>
            </p:cNvSpPr>
            <p:nvPr/>
          </p:nvSpPr>
          <p:spPr bwMode="auto">
            <a:xfrm>
              <a:off x="3760" y="3199"/>
              <a:ext cx="1008" cy="0"/>
            </a:xfrm>
            <a:prstGeom prst="line">
              <a:avLst/>
            </a:prstGeom>
            <a:noFill/>
            <a:ln w="25400">
              <a:solidFill>
                <a:srgbClr val="005792"/>
              </a:solidFill>
              <a:round/>
              <a:headEnd/>
              <a:tailEnd type="triangle" w="med" len="med"/>
            </a:ln>
          </p:spPr>
          <p:txBody>
            <a:bodyPr wrap="square" lIns="54864" tIns="594360" rIns="0">
              <a:spAutoFit/>
            </a:bodyPr>
            <a:lstStyle/>
            <a:p>
              <a:pPr defTabSz="914400">
                <a:defRPr/>
              </a:pPr>
              <a:endParaRPr lang="es-ES" kern="0">
                <a:solidFill>
                  <a:prstClr val="black"/>
                </a:solidFill>
                <a:latin typeface="Calibri"/>
              </a:endParaRPr>
            </a:p>
          </p:txBody>
        </p:sp>
      </p:grpSp>
      <p:grpSp>
        <p:nvGrpSpPr>
          <p:cNvPr id="4" name="Group 49"/>
          <p:cNvGrpSpPr>
            <a:grpSpLocks/>
          </p:cNvGrpSpPr>
          <p:nvPr/>
        </p:nvGrpSpPr>
        <p:grpSpPr bwMode="auto">
          <a:xfrm>
            <a:off x="9144000" y="1340768"/>
            <a:ext cx="7292975" cy="4637087"/>
            <a:chOff x="669" y="647"/>
            <a:chExt cx="4594" cy="2921"/>
          </a:xfrm>
        </p:grpSpPr>
        <p:sp>
          <p:nvSpPr>
            <p:cNvPr id="145" name="Rectangle 56"/>
            <p:cNvSpPr>
              <a:spLocks noChangeArrowheads="1"/>
            </p:cNvSpPr>
            <p:nvPr/>
          </p:nvSpPr>
          <p:spPr bwMode="auto">
            <a:xfrm>
              <a:off x="765" y="669"/>
              <a:ext cx="4490" cy="2057"/>
            </a:xfrm>
            <a:prstGeom prst="rect">
              <a:avLst/>
            </a:prstGeom>
            <a:solidFill>
              <a:schemeClr val="bg1"/>
            </a:solidFill>
            <a:ln w="25400" algn="ctr">
              <a:solidFill>
                <a:schemeClr val="bg1"/>
              </a:solidFill>
              <a:miter lim="800000"/>
              <a:headEnd/>
              <a:tailEnd/>
            </a:ln>
          </p:spPr>
          <p:txBody>
            <a:bodyPr anchor="ctr"/>
            <a:lstStyle/>
            <a:p>
              <a:pPr algn="ctr" defTabSz="914400">
                <a:defRPr/>
              </a:pPr>
              <a:endParaRPr lang="en-US" dirty="0">
                <a:solidFill>
                  <a:srgbClr val="000000"/>
                </a:solidFill>
                <a:latin typeface="Calibri"/>
              </a:endParaRPr>
            </a:p>
          </p:txBody>
        </p:sp>
        <p:sp>
          <p:nvSpPr>
            <p:cNvPr id="146" name="Freeform 18"/>
            <p:cNvSpPr>
              <a:spLocks/>
            </p:cNvSpPr>
            <p:nvPr/>
          </p:nvSpPr>
          <p:spPr bwMode="auto">
            <a:xfrm>
              <a:off x="751" y="647"/>
              <a:ext cx="4468" cy="1866"/>
            </a:xfrm>
            <a:custGeom>
              <a:avLst/>
              <a:gdLst>
                <a:gd name="T0" fmla="*/ 17138 w 10024"/>
                <a:gd name="T1" fmla="*/ 2816139 h 10035"/>
                <a:gd name="T2" fmla="*/ 57841 w 10024"/>
                <a:gd name="T3" fmla="*/ 2995203 h 10035"/>
                <a:gd name="T4" fmla="*/ 364900 w 10024"/>
                <a:gd name="T5" fmla="*/ 2728856 h 10035"/>
                <a:gd name="T6" fmla="*/ 641253 w 10024"/>
                <a:gd name="T7" fmla="*/ 2393822 h 10035"/>
                <a:gd name="T8" fmla="*/ 843340 w 10024"/>
                <a:gd name="T9" fmla="*/ 2829936 h 10035"/>
                <a:gd name="T10" fmla="*/ 1076134 w 10024"/>
                <a:gd name="T11" fmla="*/ 2901922 h 10035"/>
                <a:gd name="T12" fmla="*/ 1321780 w 10024"/>
                <a:gd name="T13" fmla="*/ 2379425 h 10035"/>
                <a:gd name="T14" fmla="*/ 1569570 w 10024"/>
                <a:gd name="T15" fmla="*/ 1712958 h 10035"/>
                <a:gd name="T16" fmla="*/ 1888768 w 10024"/>
                <a:gd name="T17" fmla="*/ 2728856 h 10035"/>
                <a:gd name="T18" fmla="*/ 2919199 w 10024"/>
                <a:gd name="T19" fmla="*/ 2960710 h 10035"/>
                <a:gd name="T20" fmla="*/ 4007473 w 10024"/>
                <a:gd name="T21" fmla="*/ 2496103 h 10035"/>
                <a:gd name="T22" fmla="*/ 4818679 w 10024"/>
                <a:gd name="T23" fmla="*/ 1863228 h 10035"/>
                <a:gd name="T24" fmla="*/ 5199289 w 10024"/>
                <a:gd name="T25" fmla="*/ 987403 h 10035"/>
                <a:gd name="T26" fmla="*/ 5474213 w 10024"/>
                <a:gd name="T27" fmla="*/ 1451111 h 10035"/>
                <a:gd name="T28" fmla="*/ 5851254 w 10024"/>
                <a:gd name="T29" fmla="*/ 710258 h 10035"/>
                <a:gd name="T30" fmla="*/ 6328266 w 10024"/>
                <a:gd name="T31" fmla="*/ 905219 h 10035"/>
                <a:gd name="T32" fmla="*/ 7158038 w 10024"/>
                <a:gd name="T33" fmla="*/ 0 h 100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24" h="10035">
                  <a:moveTo>
                    <a:pt x="24" y="9389"/>
                  </a:moveTo>
                  <a:cubicBezTo>
                    <a:pt x="27" y="9384"/>
                    <a:pt x="0" y="10035"/>
                    <a:pt x="81" y="9986"/>
                  </a:cubicBezTo>
                  <a:cubicBezTo>
                    <a:pt x="162" y="9938"/>
                    <a:pt x="354" y="9327"/>
                    <a:pt x="511" y="9098"/>
                  </a:cubicBezTo>
                  <a:cubicBezTo>
                    <a:pt x="615" y="8855"/>
                    <a:pt x="786" y="7925"/>
                    <a:pt x="898" y="7981"/>
                  </a:cubicBezTo>
                  <a:cubicBezTo>
                    <a:pt x="1010" y="8037"/>
                    <a:pt x="1038" y="9145"/>
                    <a:pt x="1181" y="9435"/>
                  </a:cubicBezTo>
                  <a:cubicBezTo>
                    <a:pt x="1323" y="9727"/>
                    <a:pt x="1395" y="9925"/>
                    <a:pt x="1507" y="9675"/>
                  </a:cubicBezTo>
                  <a:cubicBezTo>
                    <a:pt x="1619" y="9425"/>
                    <a:pt x="1740" y="8701"/>
                    <a:pt x="1851" y="7933"/>
                  </a:cubicBezTo>
                  <a:cubicBezTo>
                    <a:pt x="1963" y="7166"/>
                    <a:pt x="2065" y="5514"/>
                    <a:pt x="2198" y="5711"/>
                  </a:cubicBezTo>
                  <a:cubicBezTo>
                    <a:pt x="2332" y="5906"/>
                    <a:pt x="2330" y="8404"/>
                    <a:pt x="2645" y="9098"/>
                  </a:cubicBezTo>
                  <a:cubicBezTo>
                    <a:pt x="2960" y="9791"/>
                    <a:pt x="3594" y="10000"/>
                    <a:pt x="4088" y="9871"/>
                  </a:cubicBezTo>
                  <a:cubicBezTo>
                    <a:pt x="4582" y="9741"/>
                    <a:pt x="5169" y="8932"/>
                    <a:pt x="5612" y="8322"/>
                  </a:cubicBezTo>
                  <a:cubicBezTo>
                    <a:pt x="6055" y="7712"/>
                    <a:pt x="6470" y="7050"/>
                    <a:pt x="6748" y="6212"/>
                  </a:cubicBezTo>
                  <a:cubicBezTo>
                    <a:pt x="7026" y="5374"/>
                    <a:pt x="7128" y="3521"/>
                    <a:pt x="7281" y="3292"/>
                  </a:cubicBezTo>
                  <a:cubicBezTo>
                    <a:pt x="7434" y="3063"/>
                    <a:pt x="7514" y="4992"/>
                    <a:pt x="7666" y="4838"/>
                  </a:cubicBezTo>
                  <a:cubicBezTo>
                    <a:pt x="7818" y="4684"/>
                    <a:pt x="7995" y="2671"/>
                    <a:pt x="8194" y="2368"/>
                  </a:cubicBezTo>
                  <a:cubicBezTo>
                    <a:pt x="8393" y="2065"/>
                    <a:pt x="8557" y="3413"/>
                    <a:pt x="8862" y="3018"/>
                  </a:cubicBezTo>
                  <a:cubicBezTo>
                    <a:pt x="9167" y="2623"/>
                    <a:pt x="9810" y="447"/>
                    <a:pt x="10024" y="0"/>
                  </a:cubicBezTo>
                </a:path>
              </a:pathLst>
            </a:custGeom>
            <a:noFill/>
            <a:ln w="25400" cap="flat" cmpd="sng">
              <a:solidFill>
                <a:schemeClr val="tx1"/>
              </a:solidFill>
              <a:prstDash val="solid"/>
              <a:round/>
              <a:headEnd/>
              <a:tailEnd/>
            </a:ln>
            <a:effectLst>
              <a:outerShdw blurRad="63500" dist="20000" dir="5400000" rotWithShape="0">
                <a:srgbClr val="000000">
                  <a:alpha val="37999"/>
                </a:srgbClr>
              </a:outerShdw>
            </a:effectLst>
          </p:spPr>
          <p:txBody>
            <a:bodyPr/>
            <a:lstStyle/>
            <a:p>
              <a:pPr defTabSz="914400">
                <a:defRPr/>
              </a:pPr>
              <a:endParaRPr lang="en-US" dirty="0">
                <a:solidFill>
                  <a:srgbClr val="000000"/>
                </a:solidFill>
                <a:latin typeface="Calibri"/>
              </a:endParaRPr>
            </a:p>
          </p:txBody>
        </p:sp>
        <p:sp>
          <p:nvSpPr>
            <p:cNvPr id="147" name="Rectangle 19"/>
            <p:cNvSpPr>
              <a:spLocks noChangeArrowheads="1"/>
            </p:cNvSpPr>
            <p:nvPr/>
          </p:nvSpPr>
          <p:spPr bwMode="auto">
            <a:xfrm>
              <a:off x="769" y="3267"/>
              <a:ext cx="4493" cy="291"/>
            </a:xfrm>
            <a:prstGeom prst="rect">
              <a:avLst/>
            </a:prstGeom>
            <a:solidFill>
              <a:schemeClr val="tx2">
                <a:lumMod val="75000"/>
              </a:schemeClr>
            </a:solidFill>
            <a:ln w="9525">
              <a:solidFill>
                <a:schemeClr val="tx1"/>
              </a:solidFill>
              <a:miter lim="800000"/>
              <a:headEnd/>
              <a:tailEnd/>
            </a:ln>
          </p:spPr>
          <p:txBody>
            <a:bodyPr wrap="none" anchor="ctr"/>
            <a:lstStyle/>
            <a:p>
              <a:pPr defTabSz="914400">
                <a:defRPr/>
              </a:pPr>
              <a:endParaRPr lang="en-US" dirty="0">
                <a:solidFill>
                  <a:prstClr val="black"/>
                </a:solidFill>
                <a:latin typeface="Calibri"/>
              </a:endParaRPr>
            </a:p>
          </p:txBody>
        </p:sp>
        <p:sp>
          <p:nvSpPr>
            <p:cNvPr id="148" name="Rectangle 20"/>
            <p:cNvSpPr>
              <a:spLocks noChangeArrowheads="1"/>
            </p:cNvSpPr>
            <p:nvPr/>
          </p:nvSpPr>
          <p:spPr bwMode="auto">
            <a:xfrm>
              <a:off x="769" y="2685"/>
              <a:ext cx="4491" cy="290"/>
            </a:xfrm>
            <a:prstGeom prst="rect">
              <a:avLst/>
            </a:prstGeom>
            <a:solidFill>
              <a:schemeClr val="bg1">
                <a:lumMod val="85000"/>
              </a:schemeClr>
            </a:solidFill>
            <a:ln w="9525">
              <a:solidFill>
                <a:schemeClr val="tx1"/>
              </a:solidFill>
              <a:miter lim="800000"/>
              <a:headEnd/>
              <a:tailEnd/>
            </a:ln>
          </p:spPr>
          <p:txBody>
            <a:bodyPr wrap="none" anchor="ctr"/>
            <a:lstStyle/>
            <a:p>
              <a:pPr defTabSz="914400">
                <a:defRPr/>
              </a:pPr>
              <a:endParaRPr lang="en-US" dirty="0">
                <a:solidFill>
                  <a:prstClr val="black"/>
                </a:solidFill>
                <a:latin typeface="Calibri"/>
              </a:endParaRPr>
            </a:p>
          </p:txBody>
        </p:sp>
        <p:sp>
          <p:nvSpPr>
            <p:cNvPr id="149" name="Rectangle 21"/>
            <p:cNvSpPr>
              <a:spLocks noChangeArrowheads="1"/>
            </p:cNvSpPr>
            <p:nvPr/>
          </p:nvSpPr>
          <p:spPr bwMode="auto">
            <a:xfrm>
              <a:off x="769" y="2976"/>
              <a:ext cx="4492" cy="291"/>
            </a:xfrm>
            <a:prstGeom prst="rect">
              <a:avLst/>
            </a:prstGeom>
            <a:solidFill>
              <a:schemeClr val="tx2">
                <a:lumMod val="40000"/>
                <a:lumOff val="60000"/>
              </a:schemeClr>
            </a:solidFill>
            <a:ln w="12700">
              <a:solidFill>
                <a:schemeClr val="tx1"/>
              </a:solidFill>
              <a:miter lim="800000"/>
              <a:headEnd/>
              <a:tailEnd/>
            </a:ln>
          </p:spPr>
          <p:txBody>
            <a:bodyPr wrap="none" anchor="ctr"/>
            <a:lstStyle/>
            <a:p>
              <a:pPr defTabSz="914400">
                <a:defRPr/>
              </a:pPr>
              <a:endParaRPr lang="en-US" dirty="0">
                <a:solidFill>
                  <a:prstClr val="black"/>
                </a:solidFill>
                <a:latin typeface="Calibri"/>
              </a:endParaRPr>
            </a:p>
          </p:txBody>
        </p:sp>
        <p:sp>
          <p:nvSpPr>
            <p:cNvPr id="150" name="Line 22"/>
            <p:cNvSpPr>
              <a:spLocks noChangeShapeType="1"/>
            </p:cNvSpPr>
            <p:nvPr/>
          </p:nvSpPr>
          <p:spPr bwMode="auto">
            <a:xfrm flipH="1">
              <a:off x="757" y="3567"/>
              <a:ext cx="4506" cy="1"/>
            </a:xfrm>
            <a:prstGeom prst="line">
              <a:avLst/>
            </a:prstGeom>
            <a:noFill/>
            <a:ln w="38100">
              <a:solidFill>
                <a:schemeClr val="bg1"/>
              </a:solidFill>
              <a:round/>
              <a:headEnd/>
              <a:tailEnd/>
            </a:ln>
          </p:spPr>
          <p:txBody>
            <a:bodyPr/>
            <a:lstStyle/>
            <a:p>
              <a:pPr defTabSz="914400"/>
              <a:endParaRPr lang="es-AR">
                <a:solidFill>
                  <a:srgbClr val="000000"/>
                </a:solidFill>
                <a:latin typeface="Calibri"/>
              </a:endParaRPr>
            </a:p>
          </p:txBody>
        </p:sp>
        <p:sp>
          <p:nvSpPr>
            <p:cNvPr id="151" name="Line 3"/>
            <p:cNvSpPr>
              <a:spLocks noChangeShapeType="1"/>
            </p:cNvSpPr>
            <p:nvPr/>
          </p:nvSpPr>
          <p:spPr bwMode="auto">
            <a:xfrm>
              <a:off x="765" y="649"/>
              <a:ext cx="0" cy="2912"/>
            </a:xfrm>
            <a:prstGeom prst="line">
              <a:avLst/>
            </a:prstGeom>
            <a:noFill/>
            <a:ln w="38100">
              <a:solidFill>
                <a:schemeClr val="tx1"/>
              </a:solidFill>
              <a:round/>
              <a:headEnd/>
              <a:tailEnd/>
            </a:ln>
          </p:spPr>
          <p:txBody>
            <a:bodyPr/>
            <a:lstStyle/>
            <a:p>
              <a:pPr defTabSz="914400"/>
              <a:endParaRPr lang="es-AR">
                <a:solidFill>
                  <a:srgbClr val="000000"/>
                </a:solidFill>
                <a:latin typeface="Calibri"/>
              </a:endParaRPr>
            </a:p>
          </p:txBody>
        </p:sp>
        <p:sp>
          <p:nvSpPr>
            <p:cNvPr id="152" name="Text Box 6"/>
            <p:cNvSpPr txBox="1">
              <a:spLocks noChangeArrowheads="1"/>
            </p:cNvSpPr>
            <p:nvPr/>
          </p:nvSpPr>
          <p:spPr bwMode="auto">
            <a:xfrm>
              <a:off x="910" y="1052"/>
              <a:ext cx="1642" cy="231"/>
            </a:xfrm>
            <a:prstGeom prst="rect">
              <a:avLst/>
            </a:prstGeom>
            <a:noFill/>
            <a:ln w="9525">
              <a:noFill/>
              <a:miter lim="800000"/>
              <a:headEnd/>
              <a:tailEnd/>
            </a:ln>
          </p:spPr>
          <p:txBody>
            <a:bodyPr wrap="none">
              <a:spAutoFit/>
            </a:bodyPr>
            <a:lstStyle/>
            <a:p>
              <a:pPr algn="ctr" defTabSz="914400"/>
              <a:r>
                <a:rPr lang="en-US" b="1" dirty="0" err="1">
                  <a:solidFill>
                    <a:srgbClr val="004269"/>
                  </a:solidFill>
                  <a:latin typeface="Calibri"/>
                  <a:cs typeface="Times New Roman" pitchFamily="18" charset="0"/>
                </a:rPr>
                <a:t>Degarelix</a:t>
              </a:r>
              <a:r>
                <a:rPr lang="en-US" b="1" dirty="0">
                  <a:solidFill>
                    <a:srgbClr val="004269"/>
                  </a:solidFill>
                  <a:latin typeface="Calibri"/>
                  <a:cs typeface="Times New Roman" pitchFamily="18" charset="0"/>
                </a:rPr>
                <a:t> / </a:t>
              </a:r>
              <a:r>
                <a:rPr lang="en-US" b="1" dirty="0" err="1">
                  <a:solidFill>
                    <a:srgbClr val="004269"/>
                  </a:solidFill>
                  <a:latin typeface="Calibri"/>
                  <a:cs typeface="Times New Roman" pitchFamily="18" charset="0"/>
                </a:rPr>
                <a:t>Agonistas</a:t>
              </a:r>
              <a:endParaRPr lang="en-US" b="1" dirty="0">
                <a:solidFill>
                  <a:srgbClr val="004269"/>
                </a:solidFill>
                <a:latin typeface="Calibri"/>
                <a:cs typeface="Times New Roman" pitchFamily="18" charset="0"/>
              </a:endParaRPr>
            </a:p>
          </p:txBody>
        </p:sp>
        <p:sp>
          <p:nvSpPr>
            <p:cNvPr id="153" name="Text Box 7"/>
            <p:cNvSpPr txBox="1">
              <a:spLocks noChangeArrowheads="1"/>
            </p:cNvSpPr>
            <p:nvPr/>
          </p:nvSpPr>
          <p:spPr bwMode="auto">
            <a:xfrm>
              <a:off x="3628" y="654"/>
              <a:ext cx="734" cy="212"/>
            </a:xfrm>
            <a:prstGeom prst="rect">
              <a:avLst/>
            </a:prstGeom>
            <a:noFill/>
            <a:ln w="9525">
              <a:noFill/>
              <a:miter lim="800000"/>
              <a:headEnd/>
              <a:tailEnd/>
            </a:ln>
          </p:spPr>
          <p:txBody>
            <a:bodyPr wrap="none">
              <a:spAutoFit/>
            </a:bodyPr>
            <a:lstStyle/>
            <a:p>
              <a:pPr algn="ctr" defTabSz="914400"/>
              <a:r>
                <a:rPr lang="en-US" sz="1600" b="1">
                  <a:solidFill>
                    <a:srgbClr val="004269"/>
                  </a:solidFill>
                  <a:latin typeface="Calibri"/>
                  <a:cs typeface="Times New Roman" pitchFamily="18" charset="0"/>
                </a:rPr>
                <a:t>Docetaxel</a:t>
              </a:r>
            </a:p>
          </p:txBody>
        </p:sp>
        <p:grpSp>
          <p:nvGrpSpPr>
            <p:cNvPr id="7" name="Group 11"/>
            <p:cNvGrpSpPr>
              <a:grpSpLocks/>
            </p:cNvGrpSpPr>
            <p:nvPr/>
          </p:nvGrpSpPr>
          <p:grpSpPr bwMode="auto">
            <a:xfrm>
              <a:off x="1286" y="2357"/>
              <a:ext cx="104" cy="175"/>
              <a:chOff x="1868" y="3372"/>
              <a:chExt cx="104" cy="175"/>
            </a:xfrm>
          </p:grpSpPr>
          <p:sp>
            <p:nvSpPr>
              <p:cNvPr id="181" name="Line 12"/>
              <p:cNvSpPr>
                <a:spLocks noChangeShapeType="1"/>
              </p:cNvSpPr>
              <p:nvPr/>
            </p:nvSpPr>
            <p:spPr bwMode="auto">
              <a:xfrm flipV="1">
                <a:off x="1868" y="3372"/>
                <a:ext cx="64" cy="163"/>
              </a:xfrm>
              <a:prstGeom prst="line">
                <a:avLst/>
              </a:prstGeom>
              <a:noFill/>
              <a:ln w="25400">
                <a:solidFill>
                  <a:schemeClr val="tx1"/>
                </a:solidFill>
                <a:round/>
                <a:headEnd/>
                <a:tailEnd/>
              </a:ln>
            </p:spPr>
            <p:txBody>
              <a:bodyPr/>
              <a:lstStyle/>
              <a:p>
                <a:pPr defTabSz="914400"/>
                <a:endParaRPr lang="es-AR">
                  <a:solidFill>
                    <a:srgbClr val="000000"/>
                  </a:solidFill>
                  <a:latin typeface="Calibri"/>
                </a:endParaRPr>
              </a:p>
            </p:txBody>
          </p:sp>
          <p:sp>
            <p:nvSpPr>
              <p:cNvPr id="182" name="Line 13"/>
              <p:cNvSpPr>
                <a:spLocks noChangeShapeType="1"/>
              </p:cNvSpPr>
              <p:nvPr/>
            </p:nvSpPr>
            <p:spPr bwMode="auto">
              <a:xfrm flipV="1">
                <a:off x="1908" y="3384"/>
                <a:ext cx="64" cy="163"/>
              </a:xfrm>
              <a:prstGeom prst="line">
                <a:avLst/>
              </a:prstGeom>
              <a:noFill/>
              <a:ln w="25400">
                <a:solidFill>
                  <a:schemeClr val="tx1"/>
                </a:solidFill>
                <a:round/>
                <a:headEnd/>
                <a:tailEnd/>
              </a:ln>
            </p:spPr>
            <p:txBody>
              <a:bodyPr/>
              <a:lstStyle/>
              <a:p>
                <a:pPr defTabSz="914400"/>
                <a:endParaRPr lang="es-AR">
                  <a:solidFill>
                    <a:srgbClr val="000000"/>
                  </a:solidFill>
                  <a:latin typeface="Calibri"/>
                </a:endParaRPr>
              </a:p>
            </p:txBody>
          </p:sp>
        </p:grpSp>
        <p:grpSp>
          <p:nvGrpSpPr>
            <p:cNvPr id="8" name="Group 14"/>
            <p:cNvGrpSpPr>
              <a:grpSpLocks/>
            </p:cNvGrpSpPr>
            <p:nvPr/>
          </p:nvGrpSpPr>
          <p:grpSpPr bwMode="auto">
            <a:xfrm>
              <a:off x="2201" y="2408"/>
              <a:ext cx="104" cy="175"/>
              <a:chOff x="1868" y="3372"/>
              <a:chExt cx="104" cy="175"/>
            </a:xfrm>
          </p:grpSpPr>
          <p:sp>
            <p:nvSpPr>
              <p:cNvPr id="179" name="Line 15"/>
              <p:cNvSpPr>
                <a:spLocks noChangeShapeType="1"/>
              </p:cNvSpPr>
              <p:nvPr/>
            </p:nvSpPr>
            <p:spPr bwMode="auto">
              <a:xfrm flipV="1">
                <a:off x="1868" y="3372"/>
                <a:ext cx="64" cy="163"/>
              </a:xfrm>
              <a:prstGeom prst="line">
                <a:avLst/>
              </a:prstGeom>
              <a:noFill/>
              <a:ln w="25400">
                <a:solidFill>
                  <a:schemeClr val="tx1"/>
                </a:solidFill>
                <a:round/>
                <a:headEnd/>
                <a:tailEnd/>
              </a:ln>
            </p:spPr>
            <p:txBody>
              <a:bodyPr/>
              <a:lstStyle/>
              <a:p>
                <a:pPr defTabSz="914400"/>
                <a:endParaRPr lang="es-AR">
                  <a:solidFill>
                    <a:srgbClr val="000000"/>
                  </a:solidFill>
                  <a:latin typeface="Calibri"/>
                </a:endParaRPr>
              </a:p>
            </p:txBody>
          </p:sp>
          <p:sp>
            <p:nvSpPr>
              <p:cNvPr id="180" name="Line 16"/>
              <p:cNvSpPr>
                <a:spLocks noChangeShapeType="1"/>
              </p:cNvSpPr>
              <p:nvPr/>
            </p:nvSpPr>
            <p:spPr bwMode="auto">
              <a:xfrm flipV="1">
                <a:off x="1908" y="3384"/>
                <a:ext cx="64" cy="163"/>
              </a:xfrm>
              <a:prstGeom prst="line">
                <a:avLst/>
              </a:prstGeom>
              <a:noFill/>
              <a:ln w="25400">
                <a:solidFill>
                  <a:schemeClr val="tx1"/>
                </a:solidFill>
                <a:round/>
                <a:headEnd/>
                <a:tailEnd/>
              </a:ln>
            </p:spPr>
            <p:txBody>
              <a:bodyPr/>
              <a:lstStyle/>
              <a:p>
                <a:pPr defTabSz="914400"/>
                <a:endParaRPr lang="es-AR">
                  <a:solidFill>
                    <a:srgbClr val="000000"/>
                  </a:solidFill>
                  <a:latin typeface="Calibri"/>
                </a:endParaRPr>
              </a:p>
            </p:txBody>
          </p:sp>
        </p:grpSp>
        <p:sp>
          <p:nvSpPr>
            <p:cNvPr id="156" name="Text Box 17"/>
            <p:cNvSpPr txBox="1">
              <a:spLocks noChangeArrowheads="1"/>
            </p:cNvSpPr>
            <p:nvPr/>
          </p:nvSpPr>
          <p:spPr bwMode="auto">
            <a:xfrm>
              <a:off x="772" y="1682"/>
              <a:ext cx="618" cy="404"/>
            </a:xfrm>
            <a:prstGeom prst="rect">
              <a:avLst/>
            </a:prstGeom>
            <a:noFill/>
            <a:ln w="9525">
              <a:noFill/>
              <a:miter lim="800000"/>
              <a:headEnd/>
              <a:tailEnd/>
            </a:ln>
          </p:spPr>
          <p:txBody>
            <a:bodyPr wrap="none">
              <a:spAutoFit/>
            </a:bodyPr>
            <a:lstStyle/>
            <a:p>
              <a:pPr algn="ctr" defTabSz="914400"/>
              <a:r>
                <a:rPr lang="en-US" b="1">
                  <a:solidFill>
                    <a:srgbClr val="004269"/>
                  </a:solidFill>
                  <a:latin typeface="Calibri"/>
                  <a:cs typeface="Times New Roman" pitchFamily="18" charset="0"/>
                </a:rPr>
                <a:t>Cirugía</a:t>
              </a:r>
            </a:p>
            <a:p>
              <a:pPr algn="ctr" defTabSz="914400"/>
              <a:r>
                <a:rPr lang="en-US" b="1">
                  <a:solidFill>
                    <a:srgbClr val="004269"/>
                  </a:solidFill>
                  <a:latin typeface="Calibri"/>
                  <a:cs typeface="Times New Roman" pitchFamily="18" charset="0"/>
                </a:rPr>
                <a:t> o RT</a:t>
              </a:r>
            </a:p>
          </p:txBody>
        </p:sp>
        <p:sp>
          <p:nvSpPr>
            <p:cNvPr id="157" name="Text Box 23"/>
            <p:cNvSpPr txBox="1">
              <a:spLocks noChangeArrowheads="1"/>
            </p:cNvSpPr>
            <p:nvPr/>
          </p:nvSpPr>
          <p:spPr bwMode="auto">
            <a:xfrm>
              <a:off x="2974" y="3021"/>
              <a:ext cx="1866" cy="231"/>
            </a:xfrm>
            <a:prstGeom prst="rect">
              <a:avLst/>
            </a:prstGeom>
            <a:noFill/>
            <a:ln w="9525">
              <a:noFill/>
              <a:miter lim="800000"/>
              <a:headEnd/>
              <a:tailEnd/>
            </a:ln>
          </p:spPr>
          <p:txBody>
            <a:bodyPr>
              <a:spAutoFit/>
            </a:bodyPr>
            <a:lstStyle/>
            <a:p>
              <a:pPr algn="ctr" defTabSz="914400">
                <a:spcBef>
                  <a:spcPct val="50000"/>
                </a:spcBef>
              </a:pPr>
              <a:r>
                <a:rPr lang="en-US">
                  <a:solidFill>
                    <a:srgbClr val="000000"/>
                  </a:solidFill>
                  <a:latin typeface="Calibri" pitchFamily="34" charset="0"/>
                  <a:cs typeface="Times New Roman" pitchFamily="18" charset="0"/>
                </a:rPr>
                <a:t>Metástasis</a:t>
              </a:r>
            </a:p>
          </p:txBody>
        </p:sp>
        <p:sp>
          <p:nvSpPr>
            <p:cNvPr id="158" name="Text Box 25"/>
            <p:cNvSpPr txBox="1">
              <a:spLocks noChangeArrowheads="1"/>
            </p:cNvSpPr>
            <p:nvPr/>
          </p:nvSpPr>
          <p:spPr bwMode="auto">
            <a:xfrm>
              <a:off x="3952" y="2665"/>
              <a:ext cx="1134" cy="231"/>
            </a:xfrm>
            <a:prstGeom prst="rect">
              <a:avLst/>
            </a:prstGeom>
            <a:noFill/>
            <a:ln w="9525">
              <a:noFill/>
              <a:miter lim="800000"/>
              <a:headEnd/>
              <a:tailEnd/>
            </a:ln>
          </p:spPr>
          <p:txBody>
            <a:bodyPr>
              <a:spAutoFit/>
            </a:bodyPr>
            <a:lstStyle/>
            <a:p>
              <a:pPr algn="ctr" defTabSz="914400">
                <a:spcBef>
                  <a:spcPct val="50000"/>
                </a:spcBef>
              </a:pPr>
              <a:r>
                <a:rPr lang="en-US">
                  <a:solidFill>
                    <a:srgbClr val="000000"/>
                  </a:solidFill>
                  <a:latin typeface="Calibri" pitchFamily="34" charset="0"/>
                  <a:cs typeface="Times New Roman" pitchFamily="18" charset="0"/>
                </a:rPr>
                <a:t>Sintomático</a:t>
              </a:r>
            </a:p>
          </p:txBody>
        </p:sp>
        <p:sp>
          <p:nvSpPr>
            <p:cNvPr id="159" name="Text Box 26"/>
            <p:cNvSpPr txBox="1">
              <a:spLocks noChangeArrowheads="1"/>
            </p:cNvSpPr>
            <p:nvPr/>
          </p:nvSpPr>
          <p:spPr bwMode="auto">
            <a:xfrm>
              <a:off x="2877" y="3309"/>
              <a:ext cx="1872" cy="231"/>
            </a:xfrm>
            <a:prstGeom prst="rect">
              <a:avLst/>
            </a:prstGeom>
            <a:noFill/>
            <a:ln w="9525">
              <a:noFill/>
              <a:miter lim="800000"/>
              <a:headEnd/>
              <a:tailEnd/>
            </a:ln>
          </p:spPr>
          <p:txBody>
            <a:bodyPr>
              <a:spAutoFit/>
            </a:bodyPr>
            <a:lstStyle/>
            <a:p>
              <a:pPr algn="r" defTabSz="914400">
                <a:spcBef>
                  <a:spcPct val="50000"/>
                </a:spcBef>
              </a:pPr>
              <a:r>
                <a:rPr lang="en-US">
                  <a:solidFill>
                    <a:srgbClr val="FFFFFF"/>
                  </a:solidFill>
                  <a:latin typeface="Calibri" pitchFamily="34" charset="0"/>
                  <a:cs typeface="Times New Roman" pitchFamily="18" charset="0"/>
                </a:rPr>
                <a:t>Resistente a la Castración</a:t>
              </a:r>
            </a:p>
          </p:txBody>
        </p:sp>
        <p:sp>
          <p:nvSpPr>
            <p:cNvPr id="160" name="Text Box 27"/>
            <p:cNvSpPr txBox="1">
              <a:spLocks noChangeArrowheads="1"/>
            </p:cNvSpPr>
            <p:nvPr/>
          </p:nvSpPr>
          <p:spPr bwMode="auto">
            <a:xfrm>
              <a:off x="765" y="3021"/>
              <a:ext cx="2179" cy="231"/>
            </a:xfrm>
            <a:prstGeom prst="rect">
              <a:avLst/>
            </a:prstGeom>
            <a:noFill/>
            <a:ln w="9525">
              <a:noFill/>
              <a:miter lim="800000"/>
              <a:headEnd/>
              <a:tailEnd/>
            </a:ln>
          </p:spPr>
          <p:txBody>
            <a:bodyPr>
              <a:spAutoFit/>
            </a:bodyPr>
            <a:lstStyle/>
            <a:p>
              <a:pPr algn="ctr" defTabSz="914400">
                <a:spcBef>
                  <a:spcPct val="50000"/>
                </a:spcBef>
              </a:pPr>
              <a:r>
                <a:rPr lang="en-US">
                  <a:solidFill>
                    <a:srgbClr val="000000"/>
                  </a:solidFill>
                  <a:latin typeface="Calibri" pitchFamily="34" charset="0"/>
                  <a:cs typeface="Times New Roman" pitchFamily="18" charset="0"/>
                </a:rPr>
                <a:t>Sin metástasis</a:t>
              </a:r>
            </a:p>
          </p:txBody>
        </p:sp>
        <p:sp>
          <p:nvSpPr>
            <p:cNvPr id="161" name="Text Box 28"/>
            <p:cNvSpPr txBox="1">
              <a:spLocks noChangeArrowheads="1"/>
            </p:cNvSpPr>
            <p:nvPr/>
          </p:nvSpPr>
          <p:spPr bwMode="auto">
            <a:xfrm>
              <a:off x="763" y="2673"/>
              <a:ext cx="2982" cy="231"/>
            </a:xfrm>
            <a:prstGeom prst="rect">
              <a:avLst/>
            </a:prstGeom>
            <a:noFill/>
            <a:ln w="9525">
              <a:noFill/>
              <a:miter lim="800000"/>
              <a:headEnd/>
              <a:tailEnd/>
            </a:ln>
          </p:spPr>
          <p:txBody>
            <a:bodyPr>
              <a:spAutoFit/>
            </a:bodyPr>
            <a:lstStyle/>
            <a:p>
              <a:pPr algn="ctr" defTabSz="914400">
                <a:spcBef>
                  <a:spcPct val="50000"/>
                </a:spcBef>
              </a:pPr>
              <a:r>
                <a:rPr lang="en-US">
                  <a:solidFill>
                    <a:srgbClr val="000000"/>
                  </a:solidFill>
                  <a:latin typeface="Calibri" pitchFamily="34" charset="0"/>
                  <a:cs typeface="Times New Roman" pitchFamily="18" charset="0"/>
                </a:rPr>
                <a:t>Asintomático</a:t>
              </a:r>
            </a:p>
          </p:txBody>
        </p:sp>
        <p:sp>
          <p:nvSpPr>
            <p:cNvPr id="162" name="Line 30"/>
            <p:cNvSpPr>
              <a:spLocks noChangeShapeType="1"/>
            </p:cNvSpPr>
            <p:nvPr/>
          </p:nvSpPr>
          <p:spPr bwMode="auto">
            <a:xfrm>
              <a:off x="2828" y="2984"/>
              <a:ext cx="1" cy="291"/>
            </a:xfrm>
            <a:prstGeom prst="line">
              <a:avLst/>
            </a:prstGeom>
            <a:noFill/>
            <a:ln w="25400">
              <a:solidFill>
                <a:schemeClr val="tx1"/>
              </a:solidFill>
              <a:round/>
              <a:headEnd/>
              <a:tailEnd/>
            </a:ln>
          </p:spPr>
          <p:txBody>
            <a:bodyPr/>
            <a:lstStyle/>
            <a:p>
              <a:pPr defTabSz="914400"/>
              <a:endParaRPr lang="es-AR">
                <a:solidFill>
                  <a:srgbClr val="000000"/>
                </a:solidFill>
                <a:latin typeface="Calibri"/>
              </a:endParaRPr>
            </a:p>
          </p:txBody>
        </p:sp>
        <p:sp>
          <p:nvSpPr>
            <p:cNvPr id="163" name="Line 31"/>
            <p:cNvSpPr>
              <a:spLocks noChangeShapeType="1"/>
            </p:cNvSpPr>
            <p:nvPr/>
          </p:nvSpPr>
          <p:spPr bwMode="auto">
            <a:xfrm>
              <a:off x="3744" y="2692"/>
              <a:ext cx="1" cy="290"/>
            </a:xfrm>
            <a:prstGeom prst="line">
              <a:avLst/>
            </a:prstGeom>
            <a:noFill/>
            <a:ln w="25400">
              <a:solidFill>
                <a:schemeClr val="tx1"/>
              </a:solidFill>
              <a:round/>
              <a:headEnd/>
              <a:tailEnd/>
            </a:ln>
          </p:spPr>
          <p:txBody>
            <a:bodyPr/>
            <a:lstStyle/>
            <a:p>
              <a:pPr defTabSz="914400"/>
              <a:endParaRPr lang="es-AR">
                <a:solidFill>
                  <a:srgbClr val="000000"/>
                </a:solidFill>
                <a:latin typeface="Calibri"/>
              </a:endParaRPr>
            </a:p>
          </p:txBody>
        </p:sp>
        <p:sp>
          <p:nvSpPr>
            <p:cNvPr id="164" name="Line 30"/>
            <p:cNvSpPr>
              <a:spLocks noChangeShapeType="1"/>
            </p:cNvSpPr>
            <p:nvPr/>
          </p:nvSpPr>
          <p:spPr bwMode="auto">
            <a:xfrm>
              <a:off x="2366" y="3262"/>
              <a:ext cx="1" cy="290"/>
            </a:xfrm>
            <a:prstGeom prst="line">
              <a:avLst/>
            </a:prstGeom>
            <a:noFill/>
            <a:ln w="25400">
              <a:solidFill>
                <a:schemeClr val="bg1"/>
              </a:solidFill>
              <a:round/>
              <a:headEnd/>
              <a:tailEnd/>
            </a:ln>
          </p:spPr>
          <p:txBody>
            <a:bodyPr/>
            <a:lstStyle/>
            <a:p>
              <a:pPr defTabSz="914400"/>
              <a:endParaRPr lang="es-AR">
                <a:solidFill>
                  <a:srgbClr val="000000"/>
                </a:solidFill>
                <a:latin typeface="Calibri"/>
              </a:endParaRPr>
            </a:p>
          </p:txBody>
        </p:sp>
        <p:sp>
          <p:nvSpPr>
            <p:cNvPr id="165" name="Text Box 26"/>
            <p:cNvSpPr txBox="1">
              <a:spLocks noChangeArrowheads="1"/>
            </p:cNvSpPr>
            <p:nvPr/>
          </p:nvSpPr>
          <p:spPr bwMode="auto">
            <a:xfrm>
              <a:off x="669" y="3309"/>
              <a:ext cx="1535" cy="231"/>
            </a:xfrm>
            <a:prstGeom prst="rect">
              <a:avLst/>
            </a:prstGeom>
            <a:noFill/>
            <a:ln w="9525">
              <a:noFill/>
              <a:miter lim="800000"/>
              <a:headEnd/>
              <a:tailEnd/>
            </a:ln>
          </p:spPr>
          <p:txBody>
            <a:bodyPr>
              <a:spAutoFit/>
            </a:bodyPr>
            <a:lstStyle/>
            <a:p>
              <a:pPr algn="r" defTabSz="914400">
                <a:spcBef>
                  <a:spcPct val="50000"/>
                </a:spcBef>
              </a:pPr>
              <a:r>
                <a:rPr lang="en-US">
                  <a:solidFill>
                    <a:srgbClr val="FFFFFF"/>
                  </a:solidFill>
                  <a:latin typeface="Calibri" pitchFamily="34" charset="0"/>
                  <a:cs typeface="Times New Roman" pitchFamily="18" charset="0"/>
                </a:rPr>
                <a:t>Sensible a la Castración</a:t>
              </a:r>
            </a:p>
          </p:txBody>
        </p:sp>
        <p:sp>
          <p:nvSpPr>
            <p:cNvPr id="166" name="TextBox 35"/>
            <p:cNvSpPr txBox="1">
              <a:spLocks noChangeArrowheads="1"/>
            </p:cNvSpPr>
            <p:nvPr/>
          </p:nvSpPr>
          <p:spPr bwMode="auto">
            <a:xfrm>
              <a:off x="2109" y="1110"/>
              <a:ext cx="771" cy="788"/>
            </a:xfrm>
            <a:prstGeom prst="rect">
              <a:avLst/>
            </a:prstGeom>
            <a:noFill/>
            <a:ln w="9525">
              <a:noFill/>
              <a:miter lim="800000"/>
              <a:headEnd/>
              <a:tailEnd/>
            </a:ln>
          </p:spPr>
          <p:txBody>
            <a:bodyPr>
              <a:spAutoFit/>
            </a:bodyPr>
            <a:lstStyle/>
            <a:p>
              <a:pPr defTabSz="914400"/>
              <a:endParaRPr lang="en-US" sz="1600" b="1">
                <a:solidFill>
                  <a:srgbClr val="000000"/>
                </a:solidFill>
                <a:latin typeface="Calibri"/>
                <a:cs typeface="Times New Roman" pitchFamily="18" charset="0"/>
              </a:endParaRPr>
            </a:p>
            <a:p>
              <a:pPr defTabSz="914400"/>
              <a:endParaRPr lang="en-US" sz="1600" b="1">
                <a:solidFill>
                  <a:srgbClr val="000000"/>
                </a:solidFill>
                <a:latin typeface="Calibri"/>
                <a:cs typeface="Times New Roman" pitchFamily="18" charset="0"/>
              </a:endParaRPr>
            </a:p>
            <a:p>
              <a:pPr defTabSz="914400"/>
              <a:endParaRPr lang="en-US" sz="1600" b="1">
                <a:solidFill>
                  <a:srgbClr val="000000"/>
                </a:solidFill>
                <a:latin typeface="Calibri"/>
                <a:cs typeface="Times New Roman" pitchFamily="18" charset="0"/>
              </a:endParaRPr>
            </a:p>
            <a:p>
              <a:pPr defTabSz="914400"/>
              <a:r>
                <a:rPr lang="en-US" sz="1400" b="1">
                  <a:solidFill>
                    <a:srgbClr val="004269"/>
                  </a:solidFill>
                  <a:latin typeface="Calibri"/>
                  <a:cs typeface="Times New Roman" pitchFamily="18" charset="0"/>
                </a:rPr>
                <a:t>Anti-Androgen</a:t>
              </a:r>
            </a:p>
          </p:txBody>
        </p:sp>
        <p:sp>
          <p:nvSpPr>
            <p:cNvPr id="167" name="TextBox 36"/>
            <p:cNvSpPr txBox="1">
              <a:spLocks noChangeArrowheads="1"/>
            </p:cNvSpPr>
            <p:nvPr/>
          </p:nvSpPr>
          <p:spPr bwMode="auto">
            <a:xfrm>
              <a:off x="2826" y="1540"/>
              <a:ext cx="839" cy="212"/>
            </a:xfrm>
            <a:prstGeom prst="rect">
              <a:avLst/>
            </a:prstGeom>
            <a:noFill/>
            <a:ln w="9525">
              <a:noFill/>
              <a:miter lim="800000"/>
              <a:headEnd/>
              <a:tailEnd/>
            </a:ln>
          </p:spPr>
          <p:txBody>
            <a:bodyPr>
              <a:spAutoFit/>
            </a:bodyPr>
            <a:lstStyle/>
            <a:p>
              <a:pPr defTabSz="914400"/>
              <a:r>
                <a:rPr lang="en-US" sz="1400" b="1">
                  <a:solidFill>
                    <a:srgbClr val="004269"/>
                  </a:solidFill>
                  <a:latin typeface="Calibri"/>
                  <a:cs typeface="Times New Roman" pitchFamily="18" charset="0"/>
                </a:rPr>
                <a:t>Prueba-Error</a:t>
              </a:r>
              <a:r>
                <a:rPr lang="en-US" sz="1600" b="1">
                  <a:solidFill>
                    <a:srgbClr val="004269"/>
                  </a:solidFill>
                  <a:latin typeface="Calibri"/>
                  <a:cs typeface="Times New Roman" pitchFamily="18" charset="0"/>
                </a:rPr>
                <a:t> </a:t>
              </a:r>
            </a:p>
          </p:txBody>
        </p:sp>
        <p:sp>
          <p:nvSpPr>
            <p:cNvPr id="168" name="TextBox 37"/>
            <p:cNvSpPr txBox="1">
              <a:spLocks noChangeArrowheads="1"/>
            </p:cNvSpPr>
            <p:nvPr/>
          </p:nvSpPr>
          <p:spPr bwMode="auto">
            <a:xfrm>
              <a:off x="3982" y="1590"/>
              <a:ext cx="937" cy="192"/>
            </a:xfrm>
            <a:prstGeom prst="rect">
              <a:avLst/>
            </a:prstGeom>
            <a:noFill/>
            <a:ln w="9525">
              <a:noFill/>
              <a:miter lim="800000"/>
              <a:headEnd/>
              <a:tailEnd/>
            </a:ln>
          </p:spPr>
          <p:txBody>
            <a:bodyPr>
              <a:spAutoFit/>
            </a:bodyPr>
            <a:lstStyle/>
            <a:p>
              <a:pPr algn="ctr" defTabSz="914400"/>
              <a:r>
                <a:rPr lang="en-US" sz="1400" b="1">
                  <a:solidFill>
                    <a:srgbClr val="004269"/>
                  </a:solidFill>
                  <a:latin typeface="Calibri"/>
                  <a:cs typeface="Times New Roman" pitchFamily="18" charset="0"/>
                </a:rPr>
                <a:t>Cabazitaxel</a:t>
              </a:r>
            </a:p>
          </p:txBody>
        </p:sp>
        <p:sp>
          <p:nvSpPr>
            <p:cNvPr id="169" name="TextBox 38"/>
            <p:cNvSpPr txBox="1">
              <a:spLocks noChangeArrowheads="1"/>
            </p:cNvSpPr>
            <p:nvPr/>
          </p:nvSpPr>
          <p:spPr bwMode="auto">
            <a:xfrm>
              <a:off x="1677" y="2461"/>
              <a:ext cx="3553" cy="192"/>
            </a:xfrm>
            <a:prstGeom prst="rect">
              <a:avLst/>
            </a:prstGeom>
            <a:noFill/>
            <a:ln w="28575">
              <a:noFill/>
              <a:miter lim="800000"/>
              <a:headEnd/>
              <a:tailEnd/>
            </a:ln>
          </p:spPr>
          <p:txBody>
            <a:bodyPr>
              <a:spAutoFit/>
            </a:bodyPr>
            <a:lstStyle/>
            <a:p>
              <a:pPr algn="ctr" defTabSz="914400"/>
              <a:endParaRPr lang="en-US" sz="1400" b="1" i="1">
                <a:solidFill>
                  <a:srgbClr val="FFFFFF"/>
                </a:solidFill>
                <a:latin typeface="Calibri"/>
                <a:cs typeface="Times New Roman" pitchFamily="18" charset="0"/>
              </a:endParaRPr>
            </a:p>
          </p:txBody>
        </p:sp>
        <p:sp>
          <p:nvSpPr>
            <p:cNvPr id="170" name="Freeform 81"/>
            <p:cNvSpPr/>
            <p:nvPr/>
          </p:nvSpPr>
          <p:spPr>
            <a:xfrm>
              <a:off x="3742" y="2685"/>
              <a:ext cx="1518" cy="304"/>
            </a:xfrm>
            <a:custGeom>
              <a:avLst/>
              <a:gdLst>
                <a:gd name="connsiteX0" fmla="*/ 0 w 2419049"/>
                <a:gd name="connsiteY0" fmla="*/ 433010 h 437848"/>
                <a:gd name="connsiteX1" fmla="*/ 638629 w 2419049"/>
                <a:gd name="connsiteY1" fmla="*/ 433010 h 437848"/>
                <a:gd name="connsiteX2" fmla="*/ 1378858 w 2419049"/>
                <a:gd name="connsiteY2" fmla="*/ 403981 h 437848"/>
                <a:gd name="connsiteX3" fmla="*/ 1857829 w 2419049"/>
                <a:gd name="connsiteY3" fmla="*/ 287867 h 437848"/>
                <a:gd name="connsiteX4" fmla="*/ 2249715 w 2419049"/>
                <a:gd name="connsiteY4" fmla="*/ 99181 h 437848"/>
                <a:gd name="connsiteX5" fmla="*/ 2394858 w 2419049"/>
                <a:gd name="connsiteY5" fmla="*/ 12095 h 437848"/>
                <a:gd name="connsiteX6" fmla="*/ 2394858 w 2419049"/>
                <a:gd name="connsiteY6" fmla="*/ 26610 h 437848"/>
                <a:gd name="connsiteX7" fmla="*/ 2394858 w 2419049"/>
                <a:gd name="connsiteY7" fmla="*/ 26610 h 437848"/>
                <a:gd name="connsiteX0" fmla="*/ 0 w 2419049"/>
                <a:gd name="connsiteY0" fmla="*/ 433010 h 435429"/>
                <a:gd name="connsiteX1" fmla="*/ 667657 w 2419049"/>
                <a:gd name="connsiteY1" fmla="*/ 389467 h 435429"/>
                <a:gd name="connsiteX2" fmla="*/ 1378858 w 2419049"/>
                <a:gd name="connsiteY2" fmla="*/ 403981 h 435429"/>
                <a:gd name="connsiteX3" fmla="*/ 1857829 w 2419049"/>
                <a:gd name="connsiteY3" fmla="*/ 287867 h 435429"/>
                <a:gd name="connsiteX4" fmla="*/ 2249715 w 2419049"/>
                <a:gd name="connsiteY4" fmla="*/ 99181 h 435429"/>
                <a:gd name="connsiteX5" fmla="*/ 2394858 w 2419049"/>
                <a:gd name="connsiteY5" fmla="*/ 12095 h 435429"/>
                <a:gd name="connsiteX6" fmla="*/ 2394858 w 2419049"/>
                <a:gd name="connsiteY6" fmla="*/ 26610 h 435429"/>
                <a:gd name="connsiteX7" fmla="*/ 2394858 w 2419049"/>
                <a:gd name="connsiteY7" fmla="*/ 26610 h 435429"/>
                <a:gd name="connsiteX0" fmla="*/ 0 w 2419049"/>
                <a:gd name="connsiteY0" fmla="*/ 433010 h 435429"/>
                <a:gd name="connsiteX1" fmla="*/ 667657 w 2419049"/>
                <a:gd name="connsiteY1" fmla="*/ 389467 h 435429"/>
                <a:gd name="connsiteX2" fmla="*/ 1378858 w 2419049"/>
                <a:gd name="connsiteY2" fmla="*/ 331410 h 435429"/>
                <a:gd name="connsiteX3" fmla="*/ 1857829 w 2419049"/>
                <a:gd name="connsiteY3" fmla="*/ 287867 h 435429"/>
                <a:gd name="connsiteX4" fmla="*/ 2249715 w 2419049"/>
                <a:gd name="connsiteY4" fmla="*/ 99181 h 435429"/>
                <a:gd name="connsiteX5" fmla="*/ 2394858 w 2419049"/>
                <a:gd name="connsiteY5" fmla="*/ 12095 h 435429"/>
                <a:gd name="connsiteX6" fmla="*/ 2394858 w 2419049"/>
                <a:gd name="connsiteY6" fmla="*/ 26610 h 435429"/>
                <a:gd name="connsiteX7" fmla="*/ 2394858 w 2419049"/>
                <a:gd name="connsiteY7" fmla="*/ 26610 h 435429"/>
                <a:gd name="connsiteX0" fmla="*/ 0 w 2419049"/>
                <a:gd name="connsiteY0" fmla="*/ 433010 h 435429"/>
                <a:gd name="connsiteX1" fmla="*/ 667657 w 2419049"/>
                <a:gd name="connsiteY1" fmla="*/ 389467 h 435429"/>
                <a:gd name="connsiteX2" fmla="*/ 1378858 w 2419049"/>
                <a:gd name="connsiteY2" fmla="*/ 331410 h 435429"/>
                <a:gd name="connsiteX3" fmla="*/ 1857829 w 2419049"/>
                <a:gd name="connsiteY3" fmla="*/ 215296 h 435429"/>
                <a:gd name="connsiteX4" fmla="*/ 2249715 w 2419049"/>
                <a:gd name="connsiteY4" fmla="*/ 99181 h 435429"/>
                <a:gd name="connsiteX5" fmla="*/ 2394858 w 2419049"/>
                <a:gd name="connsiteY5" fmla="*/ 12095 h 435429"/>
                <a:gd name="connsiteX6" fmla="*/ 2394858 w 2419049"/>
                <a:gd name="connsiteY6" fmla="*/ 26610 h 435429"/>
                <a:gd name="connsiteX7" fmla="*/ 2394858 w 2419049"/>
                <a:gd name="connsiteY7" fmla="*/ 26610 h 435429"/>
                <a:gd name="connsiteX0" fmla="*/ 0 w 2419049"/>
                <a:gd name="connsiteY0" fmla="*/ 433010 h 435429"/>
                <a:gd name="connsiteX1" fmla="*/ 667657 w 2419049"/>
                <a:gd name="connsiteY1" fmla="*/ 389467 h 435429"/>
                <a:gd name="connsiteX2" fmla="*/ 1407886 w 2419049"/>
                <a:gd name="connsiteY2" fmla="*/ 345924 h 435429"/>
                <a:gd name="connsiteX3" fmla="*/ 1857829 w 2419049"/>
                <a:gd name="connsiteY3" fmla="*/ 215296 h 435429"/>
                <a:gd name="connsiteX4" fmla="*/ 2249715 w 2419049"/>
                <a:gd name="connsiteY4" fmla="*/ 99181 h 435429"/>
                <a:gd name="connsiteX5" fmla="*/ 2394858 w 2419049"/>
                <a:gd name="connsiteY5" fmla="*/ 12095 h 435429"/>
                <a:gd name="connsiteX6" fmla="*/ 2394858 w 2419049"/>
                <a:gd name="connsiteY6" fmla="*/ 26610 h 435429"/>
                <a:gd name="connsiteX7" fmla="*/ 2394858 w 2419049"/>
                <a:gd name="connsiteY7" fmla="*/ 26610 h 435429"/>
                <a:gd name="connsiteX0" fmla="*/ 0 w 2419049"/>
                <a:gd name="connsiteY0" fmla="*/ 433010 h 435429"/>
                <a:gd name="connsiteX1" fmla="*/ 696686 w 2419049"/>
                <a:gd name="connsiteY1" fmla="*/ 331410 h 435429"/>
                <a:gd name="connsiteX2" fmla="*/ 1407886 w 2419049"/>
                <a:gd name="connsiteY2" fmla="*/ 345924 h 435429"/>
                <a:gd name="connsiteX3" fmla="*/ 1857829 w 2419049"/>
                <a:gd name="connsiteY3" fmla="*/ 215296 h 435429"/>
                <a:gd name="connsiteX4" fmla="*/ 2249715 w 2419049"/>
                <a:gd name="connsiteY4" fmla="*/ 99181 h 435429"/>
                <a:gd name="connsiteX5" fmla="*/ 2394858 w 2419049"/>
                <a:gd name="connsiteY5" fmla="*/ 12095 h 435429"/>
                <a:gd name="connsiteX6" fmla="*/ 2394858 w 2419049"/>
                <a:gd name="connsiteY6" fmla="*/ 26610 h 435429"/>
                <a:gd name="connsiteX7" fmla="*/ 2394858 w 2419049"/>
                <a:gd name="connsiteY7" fmla="*/ 26610 h 435429"/>
                <a:gd name="connsiteX0" fmla="*/ 0 w 2419049"/>
                <a:gd name="connsiteY0" fmla="*/ 433010 h 435429"/>
                <a:gd name="connsiteX1" fmla="*/ 696686 w 2419049"/>
                <a:gd name="connsiteY1" fmla="*/ 331410 h 435429"/>
                <a:gd name="connsiteX2" fmla="*/ 1407886 w 2419049"/>
                <a:gd name="connsiteY2" fmla="*/ 302382 h 435429"/>
                <a:gd name="connsiteX3" fmla="*/ 1857829 w 2419049"/>
                <a:gd name="connsiteY3" fmla="*/ 215296 h 435429"/>
                <a:gd name="connsiteX4" fmla="*/ 2249715 w 2419049"/>
                <a:gd name="connsiteY4" fmla="*/ 99181 h 435429"/>
                <a:gd name="connsiteX5" fmla="*/ 2394858 w 2419049"/>
                <a:gd name="connsiteY5" fmla="*/ 12095 h 435429"/>
                <a:gd name="connsiteX6" fmla="*/ 2394858 w 2419049"/>
                <a:gd name="connsiteY6" fmla="*/ 26610 h 435429"/>
                <a:gd name="connsiteX7" fmla="*/ 2394858 w 2419049"/>
                <a:gd name="connsiteY7" fmla="*/ 26610 h 435429"/>
                <a:gd name="connsiteX0" fmla="*/ 0 w 2419049"/>
                <a:gd name="connsiteY0" fmla="*/ 481390 h 510418"/>
                <a:gd name="connsiteX1" fmla="*/ 696686 w 2419049"/>
                <a:gd name="connsiteY1" fmla="*/ 379790 h 510418"/>
                <a:gd name="connsiteX2" fmla="*/ 1407886 w 2419049"/>
                <a:gd name="connsiteY2" fmla="*/ 350762 h 510418"/>
                <a:gd name="connsiteX3" fmla="*/ 1857829 w 2419049"/>
                <a:gd name="connsiteY3" fmla="*/ 263676 h 510418"/>
                <a:gd name="connsiteX4" fmla="*/ 2249715 w 2419049"/>
                <a:gd name="connsiteY4" fmla="*/ 147561 h 510418"/>
                <a:gd name="connsiteX5" fmla="*/ 2394858 w 2419049"/>
                <a:gd name="connsiteY5" fmla="*/ 60475 h 510418"/>
                <a:gd name="connsiteX6" fmla="*/ 2394858 w 2419049"/>
                <a:gd name="connsiteY6" fmla="*/ 74990 h 510418"/>
                <a:gd name="connsiteX7" fmla="*/ 2380286 w 2419049"/>
                <a:gd name="connsiteY7" fmla="*/ 510418 h 510418"/>
                <a:gd name="connsiteX0" fmla="*/ 0 w 2419049"/>
                <a:gd name="connsiteY0" fmla="*/ 481390 h 510418"/>
                <a:gd name="connsiteX1" fmla="*/ 696686 w 2419049"/>
                <a:gd name="connsiteY1" fmla="*/ 379790 h 510418"/>
                <a:gd name="connsiteX2" fmla="*/ 1407886 w 2419049"/>
                <a:gd name="connsiteY2" fmla="*/ 350762 h 510418"/>
                <a:gd name="connsiteX3" fmla="*/ 1857829 w 2419049"/>
                <a:gd name="connsiteY3" fmla="*/ 263676 h 510418"/>
                <a:gd name="connsiteX4" fmla="*/ 2249715 w 2419049"/>
                <a:gd name="connsiteY4" fmla="*/ 147561 h 510418"/>
                <a:gd name="connsiteX5" fmla="*/ 2394858 w 2419049"/>
                <a:gd name="connsiteY5" fmla="*/ 60475 h 510418"/>
                <a:gd name="connsiteX6" fmla="*/ 2394858 w 2419049"/>
                <a:gd name="connsiteY6" fmla="*/ 74990 h 510418"/>
                <a:gd name="connsiteX7" fmla="*/ 2394858 w 2419049"/>
                <a:gd name="connsiteY7" fmla="*/ 510418 h 51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9049" h="510418">
                  <a:moveTo>
                    <a:pt x="0" y="481390"/>
                  </a:moveTo>
                  <a:cubicBezTo>
                    <a:pt x="204409" y="483809"/>
                    <a:pt x="466876" y="396723"/>
                    <a:pt x="696686" y="379790"/>
                  </a:cubicBezTo>
                  <a:lnTo>
                    <a:pt x="1407886" y="350762"/>
                  </a:lnTo>
                  <a:cubicBezTo>
                    <a:pt x="1606248" y="333829"/>
                    <a:pt x="1717524" y="297543"/>
                    <a:pt x="1857829" y="263676"/>
                  </a:cubicBezTo>
                  <a:cubicBezTo>
                    <a:pt x="1998134" y="229809"/>
                    <a:pt x="2160210" y="181428"/>
                    <a:pt x="2249715" y="147561"/>
                  </a:cubicBezTo>
                  <a:cubicBezTo>
                    <a:pt x="2339220" y="113694"/>
                    <a:pt x="2370668" y="72570"/>
                    <a:pt x="2394858" y="60475"/>
                  </a:cubicBezTo>
                  <a:cubicBezTo>
                    <a:pt x="2419049" y="48380"/>
                    <a:pt x="2394858" y="0"/>
                    <a:pt x="2394858" y="74990"/>
                  </a:cubicBezTo>
                  <a:cubicBezTo>
                    <a:pt x="2394858" y="149980"/>
                    <a:pt x="2399715" y="365275"/>
                    <a:pt x="2394858" y="510418"/>
                  </a:cubicBezTo>
                </a:path>
              </a:pathLst>
            </a:custGeom>
            <a:solidFill>
              <a:srgbClr val="FF0000"/>
            </a:solidFill>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US" dirty="0">
                <a:solidFill>
                  <a:srgbClr val="000000"/>
                </a:solidFill>
                <a:latin typeface="Calibri"/>
              </a:endParaRPr>
            </a:p>
          </p:txBody>
        </p:sp>
        <p:sp>
          <p:nvSpPr>
            <p:cNvPr id="171" name="Down Arrow 82"/>
            <p:cNvSpPr/>
            <p:nvPr/>
          </p:nvSpPr>
          <p:spPr>
            <a:xfrm>
              <a:off x="1581" y="1302"/>
              <a:ext cx="256" cy="347"/>
            </a:xfrm>
            <a:prstGeom prst="downArrow">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latin typeface="Calibri"/>
              </a:endParaRPr>
            </a:p>
          </p:txBody>
        </p:sp>
        <p:sp>
          <p:nvSpPr>
            <p:cNvPr id="172" name="Down Arrow 83"/>
            <p:cNvSpPr/>
            <p:nvPr/>
          </p:nvSpPr>
          <p:spPr>
            <a:xfrm>
              <a:off x="2349" y="2058"/>
              <a:ext cx="256" cy="348"/>
            </a:xfrm>
            <a:prstGeom prst="downArrow">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latin typeface="Calibri"/>
              </a:endParaRPr>
            </a:p>
          </p:txBody>
        </p:sp>
        <p:sp>
          <p:nvSpPr>
            <p:cNvPr id="173" name="Down Arrow 84"/>
            <p:cNvSpPr/>
            <p:nvPr/>
          </p:nvSpPr>
          <p:spPr>
            <a:xfrm>
              <a:off x="3079" y="1770"/>
              <a:ext cx="256" cy="348"/>
            </a:xfrm>
            <a:prstGeom prst="downArrow">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es-AR">
                <a:solidFill>
                  <a:srgbClr val="FFFFFF"/>
                </a:solidFill>
                <a:latin typeface="Calibri"/>
              </a:endParaRPr>
            </a:p>
          </p:txBody>
        </p:sp>
        <p:sp>
          <p:nvSpPr>
            <p:cNvPr id="174" name="Line 9"/>
            <p:cNvSpPr>
              <a:spLocks noChangeShapeType="1"/>
            </p:cNvSpPr>
            <p:nvPr/>
          </p:nvSpPr>
          <p:spPr bwMode="auto">
            <a:xfrm>
              <a:off x="4036" y="878"/>
              <a:ext cx="0" cy="288"/>
            </a:xfrm>
            <a:prstGeom prst="line">
              <a:avLst/>
            </a:prstGeom>
            <a:noFill/>
            <a:ln w="12700">
              <a:solidFill>
                <a:schemeClr val="tx1"/>
              </a:solidFill>
              <a:round/>
              <a:headEnd/>
              <a:tailEnd type="triangle" w="med" len="med"/>
            </a:ln>
          </p:spPr>
          <p:txBody>
            <a:bodyPr/>
            <a:lstStyle/>
            <a:p>
              <a:pPr defTabSz="914400"/>
              <a:endParaRPr lang="es-AR">
                <a:solidFill>
                  <a:srgbClr val="000000"/>
                </a:solidFill>
                <a:latin typeface="Calibri"/>
              </a:endParaRPr>
            </a:p>
          </p:txBody>
        </p:sp>
        <p:sp>
          <p:nvSpPr>
            <p:cNvPr id="175" name="Down Arrow 86"/>
            <p:cNvSpPr>
              <a:spLocks noChangeArrowheads="1"/>
            </p:cNvSpPr>
            <p:nvPr/>
          </p:nvSpPr>
          <p:spPr bwMode="auto">
            <a:xfrm rot="10800000">
              <a:off x="4318" y="1206"/>
              <a:ext cx="256" cy="347"/>
            </a:xfrm>
            <a:prstGeom prst="downArrow">
              <a:avLst>
                <a:gd name="adj1" fmla="val 50000"/>
                <a:gd name="adj2" fmla="val 50002"/>
              </a:avLst>
            </a:prstGeom>
            <a:solidFill>
              <a:srgbClr val="FFC000"/>
            </a:solidFill>
            <a:ln w="25400" algn="ctr">
              <a:solidFill>
                <a:srgbClr val="FF9900"/>
              </a:solidFill>
              <a:miter lim="800000"/>
              <a:headEnd/>
              <a:tailEnd/>
            </a:ln>
          </p:spPr>
          <p:txBody>
            <a:bodyPr rot="10800000" anchor="ctr"/>
            <a:lstStyle/>
            <a:p>
              <a:pPr algn="ctr" defTabSz="914400">
                <a:defRPr/>
              </a:pPr>
              <a:endParaRPr lang="en-US" dirty="0">
                <a:solidFill>
                  <a:srgbClr val="FFFFFF"/>
                </a:solidFill>
                <a:latin typeface="Calibri"/>
              </a:endParaRPr>
            </a:p>
          </p:txBody>
        </p:sp>
        <p:sp>
          <p:nvSpPr>
            <p:cNvPr id="176" name="Down Arrow 87"/>
            <p:cNvSpPr/>
            <p:nvPr/>
          </p:nvSpPr>
          <p:spPr>
            <a:xfrm>
              <a:off x="3870" y="854"/>
              <a:ext cx="256" cy="348"/>
            </a:xfrm>
            <a:prstGeom prst="downArrow">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latin typeface="Calibri"/>
              </a:endParaRPr>
            </a:p>
          </p:txBody>
        </p:sp>
        <p:sp>
          <p:nvSpPr>
            <p:cNvPr id="177" name="TextBox 38"/>
            <p:cNvSpPr txBox="1">
              <a:spLocks noChangeArrowheads="1"/>
            </p:cNvSpPr>
            <p:nvPr/>
          </p:nvSpPr>
          <p:spPr bwMode="auto">
            <a:xfrm>
              <a:off x="4030" y="1782"/>
              <a:ext cx="960" cy="326"/>
            </a:xfrm>
            <a:prstGeom prst="rect">
              <a:avLst/>
            </a:prstGeom>
            <a:noFill/>
            <a:ln w="9525">
              <a:noFill/>
              <a:miter lim="800000"/>
              <a:headEnd/>
              <a:tailEnd/>
            </a:ln>
          </p:spPr>
          <p:txBody>
            <a:bodyPr>
              <a:spAutoFit/>
            </a:bodyPr>
            <a:lstStyle/>
            <a:p>
              <a:pPr algn="ctr" defTabSz="914400"/>
              <a:r>
                <a:rPr lang="en-US" sz="1400" b="1">
                  <a:solidFill>
                    <a:srgbClr val="004269"/>
                  </a:solidFill>
                  <a:latin typeface="Calibri"/>
                  <a:cs typeface="Times New Roman" pitchFamily="18" charset="0"/>
                </a:rPr>
                <a:t>Abiraterona + Prednisona</a:t>
              </a:r>
            </a:p>
          </p:txBody>
        </p:sp>
        <p:sp>
          <p:nvSpPr>
            <p:cNvPr id="178" name="TextBox 35"/>
            <p:cNvSpPr txBox="1">
              <a:spLocks noChangeArrowheads="1"/>
            </p:cNvSpPr>
            <p:nvPr/>
          </p:nvSpPr>
          <p:spPr bwMode="auto">
            <a:xfrm>
              <a:off x="2061" y="1643"/>
              <a:ext cx="717" cy="173"/>
            </a:xfrm>
            <a:prstGeom prst="rect">
              <a:avLst/>
            </a:prstGeom>
            <a:noFill/>
            <a:ln w="9525">
              <a:noFill/>
              <a:miter lim="800000"/>
              <a:headEnd/>
              <a:tailEnd/>
            </a:ln>
          </p:spPr>
          <p:txBody>
            <a:bodyPr>
              <a:spAutoFit/>
            </a:bodyPr>
            <a:lstStyle/>
            <a:p>
              <a:pPr defTabSz="914400"/>
              <a:endParaRPr lang="en-US" sz="1200" b="1">
                <a:solidFill>
                  <a:srgbClr val="000000"/>
                </a:solidFill>
                <a:latin typeface="Calibri"/>
                <a:cs typeface="Times New Roman" pitchFamily="18" charset="0"/>
              </a:endParaRPr>
            </a:p>
          </p:txBody>
        </p:sp>
      </p:grpSp>
      <p:sp>
        <p:nvSpPr>
          <p:cNvPr id="137" name="136 CuadroTexto"/>
          <p:cNvSpPr txBox="1"/>
          <p:nvPr/>
        </p:nvSpPr>
        <p:spPr>
          <a:xfrm>
            <a:off x="539552" y="2924944"/>
            <a:ext cx="763351" cy="523220"/>
          </a:xfrm>
          <a:prstGeom prst="rect">
            <a:avLst/>
          </a:prstGeom>
          <a:noFill/>
          <a:ln>
            <a:solidFill>
              <a:schemeClr val="accent1">
                <a:lumMod val="75000"/>
              </a:schemeClr>
            </a:solidFill>
          </a:ln>
        </p:spPr>
        <p:txBody>
          <a:bodyPr wrap="none" rtlCol="0">
            <a:spAutoFit/>
          </a:bodyPr>
          <a:lstStyle/>
          <a:p>
            <a:pPr algn="ctr" defTabSz="914400"/>
            <a:r>
              <a:rPr lang="es-AR" sz="1400" b="1" dirty="0" smtClean="0">
                <a:solidFill>
                  <a:srgbClr val="A50224">
                    <a:lumMod val="75000"/>
                  </a:srgbClr>
                </a:solidFill>
                <a:latin typeface="Calibri"/>
              </a:rPr>
              <a:t>TRAT</a:t>
            </a:r>
          </a:p>
          <a:p>
            <a:pPr algn="ctr" defTabSz="914400"/>
            <a:r>
              <a:rPr lang="es-AR" sz="1400" b="1" dirty="0" smtClean="0">
                <a:solidFill>
                  <a:srgbClr val="A50224">
                    <a:lumMod val="75000"/>
                  </a:srgbClr>
                </a:solidFill>
                <a:latin typeface="Calibri"/>
              </a:rPr>
              <a:t>LOCAL</a:t>
            </a:r>
            <a:endParaRPr lang="es-AR" sz="1400" b="1" dirty="0">
              <a:solidFill>
                <a:srgbClr val="A50224">
                  <a:lumMod val="75000"/>
                </a:srgbClr>
              </a:solidFill>
              <a:latin typeface="Calibri"/>
            </a:endParaRPr>
          </a:p>
        </p:txBody>
      </p:sp>
      <p:sp>
        <p:nvSpPr>
          <p:cNvPr id="155" name="154 Flecha abajo"/>
          <p:cNvSpPr/>
          <p:nvPr/>
        </p:nvSpPr>
        <p:spPr bwMode="auto">
          <a:xfrm>
            <a:off x="755576" y="3573016"/>
            <a:ext cx="288032" cy="469761"/>
          </a:xfrm>
          <a:prstGeom prst="downArrow">
            <a:avLst/>
          </a:prstGeom>
          <a:noFill/>
          <a:ln w="222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s-AR" sz="2000" b="1">
              <a:solidFill>
                <a:srgbClr val="000000"/>
              </a:solidFill>
              <a:latin typeface="Lucida Sans" pitchFamily="-112" charset="0"/>
              <a:ea typeface="Geneva" pitchFamily="-112" charset="0"/>
              <a:cs typeface="Geneva" pitchFamily="-112" charset="0"/>
            </a:endParaRPr>
          </a:p>
        </p:txBody>
      </p:sp>
      <p:sp>
        <p:nvSpPr>
          <p:cNvPr id="184" name="Text Box 30"/>
          <p:cNvSpPr txBox="1">
            <a:spLocks noChangeAspect="1" noChangeArrowheads="1"/>
          </p:cNvSpPr>
          <p:nvPr/>
        </p:nvSpPr>
        <p:spPr bwMode="auto">
          <a:xfrm rot="-5400000">
            <a:off x="-977664" y="3506056"/>
            <a:ext cx="2588786" cy="274434"/>
          </a:xfrm>
          <a:prstGeom prst="rect">
            <a:avLst/>
          </a:prstGeom>
          <a:noFill/>
          <a:ln w="9525">
            <a:noFill/>
            <a:miter lim="800000"/>
            <a:headEnd/>
            <a:tailEnd/>
          </a:ln>
        </p:spPr>
        <p:txBody>
          <a:bodyPr wrap="none" lIns="18288" tIns="18288" rIns="18288" bIns="18288" anchor="b">
            <a:spAutoFit/>
          </a:bodyPr>
          <a:lstStyle/>
          <a:p>
            <a:pPr defTabSz="914400">
              <a:lnSpc>
                <a:spcPct val="85000"/>
              </a:lnSpc>
              <a:defRPr/>
            </a:pPr>
            <a:r>
              <a:rPr lang="en-US" b="1" kern="0" dirty="0">
                <a:solidFill>
                  <a:prstClr val="black"/>
                </a:solidFill>
                <a:latin typeface="Calibri"/>
              </a:rPr>
              <a:t>VOLUMEN TUMORAL(PSA)</a:t>
            </a:r>
          </a:p>
        </p:txBody>
      </p:sp>
      <p:cxnSp>
        <p:nvCxnSpPr>
          <p:cNvPr id="188" name="187 Conector recto de flecha"/>
          <p:cNvCxnSpPr/>
          <p:nvPr/>
        </p:nvCxnSpPr>
        <p:spPr bwMode="auto">
          <a:xfrm flipV="1">
            <a:off x="395536" y="1412776"/>
            <a:ext cx="0" cy="4608512"/>
          </a:xfrm>
          <a:prstGeom prst="straightConnector1">
            <a:avLst/>
          </a:prstGeom>
          <a:noFill/>
          <a:ln w="34925" cap="flat" cmpd="sng" algn="ctr">
            <a:solidFill>
              <a:schemeClr val="tx1"/>
            </a:solidFill>
            <a:prstDash val="solid"/>
            <a:round/>
            <a:headEnd type="none" w="med" len="med"/>
            <a:tailEnd type="arrow"/>
          </a:ln>
          <a:effectLst/>
        </p:spPr>
      </p:cxnSp>
      <p:cxnSp>
        <p:nvCxnSpPr>
          <p:cNvPr id="189" name="188 Conector recto de flecha"/>
          <p:cNvCxnSpPr/>
          <p:nvPr/>
        </p:nvCxnSpPr>
        <p:spPr bwMode="auto">
          <a:xfrm>
            <a:off x="395536" y="6021288"/>
            <a:ext cx="8568952" cy="0"/>
          </a:xfrm>
          <a:prstGeom prst="straightConnector1">
            <a:avLst/>
          </a:prstGeom>
          <a:noFill/>
          <a:ln w="34925" cap="flat" cmpd="sng" algn="ctr">
            <a:solidFill>
              <a:schemeClr val="tx1"/>
            </a:solidFill>
            <a:prstDash val="solid"/>
            <a:round/>
            <a:headEnd type="none" w="med" len="med"/>
            <a:tailEnd type="arrow"/>
          </a:ln>
          <a:effectLst/>
        </p:spPr>
      </p:cxnSp>
      <p:sp>
        <p:nvSpPr>
          <p:cNvPr id="195" name="194 Flecha derecha"/>
          <p:cNvSpPr/>
          <p:nvPr/>
        </p:nvSpPr>
        <p:spPr bwMode="auto">
          <a:xfrm>
            <a:off x="3923928" y="5373216"/>
            <a:ext cx="5220072" cy="689550"/>
          </a:xfrm>
          <a:prstGeom prst="rightArrow">
            <a:avLst>
              <a:gd name="adj1" fmla="val 39858"/>
              <a:gd name="adj2" fmla="val 51849"/>
            </a:avLst>
          </a:prstGeom>
          <a:gradFill>
            <a:gsLst>
              <a:gs pos="11000">
                <a:schemeClr val="bg1"/>
              </a:gs>
              <a:gs pos="34000">
                <a:srgbClr val="FF9933"/>
              </a:gs>
              <a:gs pos="100000">
                <a:srgbClr val="FF9933"/>
              </a:gs>
            </a:gsLst>
            <a:lin ang="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fontAlgn="base">
              <a:spcBef>
                <a:spcPct val="0"/>
              </a:spcBef>
              <a:spcAft>
                <a:spcPct val="0"/>
              </a:spcAft>
            </a:pPr>
            <a:r>
              <a:rPr lang="es-AR" sz="1200" b="1" dirty="0" smtClean="0">
                <a:solidFill>
                  <a:srgbClr val="000000"/>
                </a:solidFill>
                <a:latin typeface="Lucida Sans" pitchFamily="-112" charset="0"/>
                <a:ea typeface="Geneva" pitchFamily="-112" charset="0"/>
                <a:cs typeface="Geneva" pitchFamily="-112" charset="0"/>
              </a:rPr>
              <a:t>RESISTENTE A LA CASTRACIÓN</a:t>
            </a:r>
            <a:endParaRPr lang="es-AR" sz="1200" b="1" dirty="0">
              <a:solidFill>
                <a:srgbClr val="000000"/>
              </a:solidFill>
              <a:latin typeface="Lucida Sans" pitchFamily="-112" charset="0"/>
              <a:ea typeface="Geneva" pitchFamily="-112" charset="0"/>
              <a:cs typeface="Geneva" pitchFamily="-112" charset="0"/>
            </a:endParaRPr>
          </a:p>
        </p:txBody>
      </p:sp>
      <p:sp>
        <p:nvSpPr>
          <p:cNvPr id="196" name="195 Rectángulo"/>
          <p:cNvSpPr/>
          <p:nvPr/>
        </p:nvSpPr>
        <p:spPr bwMode="auto">
          <a:xfrm>
            <a:off x="3851920" y="1412776"/>
            <a:ext cx="1512168" cy="3785652"/>
          </a:xfrm>
          <a:prstGeom prst="rect">
            <a:avLst/>
          </a:prstGeom>
          <a:gradFill flip="none" rotWithShape="1">
            <a:gsLst>
              <a:gs pos="11000">
                <a:schemeClr val="bg1"/>
              </a:gs>
              <a:gs pos="34000">
                <a:schemeClr val="accent2">
                  <a:lumMod val="40000"/>
                  <a:lumOff val="60000"/>
                  <a:alpha val="36000"/>
                </a:schemeClr>
              </a:gs>
              <a:gs pos="100000">
                <a:schemeClr val="accent2">
                  <a:lumMod val="40000"/>
                  <a:lumOff val="60000"/>
                  <a:alpha val="32000"/>
                </a:schemeClr>
              </a:gs>
            </a:gsLst>
            <a:lin ang="48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a:solidFill>
                <a:srgbClr val="000000"/>
              </a:solidFill>
              <a:latin typeface="Lucida Sans" pitchFamily="-112" charset="0"/>
              <a:ea typeface="Geneva" pitchFamily="-112" charset="0"/>
              <a:cs typeface="Geneva" pitchFamily="-112" charset="0"/>
            </a:endParaRPr>
          </a:p>
        </p:txBody>
      </p:sp>
      <p:sp>
        <p:nvSpPr>
          <p:cNvPr id="197" name="196 Rectángulo"/>
          <p:cNvSpPr/>
          <p:nvPr/>
        </p:nvSpPr>
        <p:spPr bwMode="auto">
          <a:xfrm>
            <a:off x="5364088" y="1412776"/>
            <a:ext cx="1440160" cy="3785652"/>
          </a:xfrm>
          <a:prstGeom prst="rect">
            <a:avLst/>
          </a:prstGeom>
          <a:gradFill flip="none" rotWithShape="1">
            <a:gsLst>
              <a:gs pos="11000">
                <a:schemeClr val="bg1"/>
              </a:gs>
              <a:gs pos="34000">
                <a:srgbClr val="FF9933">
                  <a:alpha val="38000"/>
                </a:srgbClr>
              </a:gs>
              <a:gs pos="100000">
                <a:srgbClr val="FF9933">
                  <a:alpha val="34000"/>
                </a:srgbClr>
              </a:gs>
            </a:gsLst>
            <a:lin ang="48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a:solidFill>
                <a:srgbClr val="000000"/>
              </a:solidFill>
              <a:latin typeface="Lucida Sans" pitchFamily="-112" charset="0"/>
              <a:ea typeface="Geneva" pitchFamily="-112" charset="0"/>
              <a:cs typeface="Geneva" pitchFamily="-112" charset="0"/>
            </a:endParaRPr>
          </a:p>
        </p:txBody>
      </p:sp>
      <p:sp>
        <p:nvSpPr>
          <p:cNvPr id="198" name="197 Rectángulo"/>
          <p:cNvSpPr/>
          <p:nvPr/>
        </p:nvSpPr>
        <p:spPr bwMode="auto">
          <a:xfrm>
            <a:off x="6804248" y="1412776"/>
            <a:ext cx="1152128" cy="3785652"/>
          </a:xfrm>
          <a:prstGeom prst="rect">
            <a:avLst/>
          </a:prstGeom>
          <a:gradFill flip="none" rotWithShape="1">
            <a:gsLst>
              <a:gs pos="11000">
                <a:schemeClr val="bg1"/>
              </a:gs>
              <a:gs pos="34000">
                <a:srgbClr val="FF0066">
                  <a:alpha val="14000"/>
                </a:srgbClr>
              </a:gs>
              <a:gs pos="100000">
                <a:srgbClr val="FF0066">
                  <a:alpha val="42000"/>
                </a:srgbClr>
              </a:gs>
            </a:gsLst>
            <a:lin ang="48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smtClean="0">
              <a:solidFill>
                <a:srgbClr val="000000"/>
              </a:solidFill>
              <a:latin typeface="Lucida Sans" pitchFamily="-112" charset="0"/>
              <a:ea typeface="Geneva" pitchFamily="-112" charset="0"/>
              <a:cs typeface="Geneva" pitchFamily="-112" charset="0"/>
            </a:endParaRPr>
          </a:p>
          <a:p>
            <a:pPr defTabSz="914400" fontAlgn="base">
              <a:spcBef>
                <a:spcPct val="0"/>
              </a:spcBef>
              <a:spcAft>
                <a:spcPct val="0"/>
              </a:spcAft>
            </a:pPr>
            <a:endParaRPr lang="es-AR" sz="2000" b="1" dirty="0">
              <a:solidFill>
                <a:srgbClr val="000000"/>
              </a:solidFill>
              <a:latin typeface="Lucida Sans" pitchFamily="-112" charset="0"/>
              <a:ea typeface="Geneva" pitchFamily="-112" charset="0"/>
              <a:cs typeface="Geneva" pitchFamily="-112" charset="0"/>
            </a:endParaRPr>
          </a:p>
        </p:txBody>
      </p:sp>
      <p:sp>
        <p:nvSpPr>
          <p:cNvPr id="135" name="134 Forma libre"/>
          <p:cNvSpPr/>
          <p:nvPr/>
        </p:nvSpPr>
        <p:spPr bwMode="auto">
          <a:xfrm>
            <a:off x="5292080" y="2634588"/>
            <a:ext cx="2448272" cy="1236903"/>
          </a:xfrm>
          <a:custGeom>
            <a:avLst/>
            <a:gdLst>
              <a:gd name="connsiteX0" fmla="*/ 0 w 2446638"/>
              <a:gd name="connsiteY0" fmla="*/ 63843 h 854675"/>
              <a:gd name="connsiteX1" fmla="*/ 197708 w 2446638"/>
              <a:gd name="connsiteY1" fmla="*/ 100913 h 854675"/>
              <a:gd name="connsiteX2" fmla="*/ 407773 w 2446638"/>
              <a:gd name="connsiteY2" fmla="*/ 669324 h 854675"/>
              <a:gd name="connsiteX3" fmla="*/ 988540 w 2446638"/>
              <a:gd name="connsiteY3" fmla="*/ 817605 h 854675"/>
              <a:gd name="connsiteX4" fmla="*/ 1705232 w 2446638"/>
              <a:gd name="connsiteY4" fmla="*/ 446902 h 854675"/>
              <a:gd name="connsiteX5" fmla="*/ 2026508 w 2446638"/>
              <a:gd name="connsiteY5" fmla="*/ 76200 h 854675"/>
              <a:gd name="connsiteX6" fmla="*/ 2224216 w 2446638"/>
              <a:gd name="connsiteY6" fmla="*/ 360405 h 854675"/>
              <a:gd name="connsiteX7" fmla="*/ 2446638 w 2446638"/>
              <a:gd name="connsiteY7" fmla="*/ 632254 h 854675"/>
              <a:gd name="connsiteX0" fmla="*/ 0 w 2224216"/>
              <a:gd name="connsiteY0" fmla="*/ 63843 h 854675"/>
              <a:gd name="connsiteX1" fmla="*/ 197708 w 2224216"/>
              <a:gd name="connsiteY1" fmla="*/ 100913 h 854675"/>
              <a:gd name="connsiteX2" fmla="*/ 407773 w 2224216"/>
              <a:gd name="connsiteY2" fmla="*/ 669324 h 854675"/>
              <a:gd name="connsiteX3" fmla="*/ 988540 w 2224216"/>
              <a:gd name="connsiteY3" fmla="*/ 817605 h 854675"/>
              <a:gd name="connsiteX4" fmla="*/ 1705232 w 2224216"/>
              <a:gd name="connsiteY4" fmla="*/ 446902 h 854675"/>
              <a:gd name="connsiteX5" fmla="*/ 2026508 w 2224216"/>
              <a:gd name="connsiteY5" fmla="*/ 76200 h 854675"/>
              <a:gd name="connsiteX6" fmla="*/ 2224216 w 2224216"/>
              <a:gd name="connsiteY6" fmla="*/ 360405 h 854675"/>
              <a:gd name="connsiteX0" fmla="*/ 0 w 2026508"/>
              <a:gd name="connsiteY0" fmla="*/ 63843 h 854675"/>
              <a:gd name="connsiteX1" fmla="*/ 197708 w 2026508"/>
              <a:gd name="connsiteY1" fmla="*/ 100913 h 854675"/>
              <a:gd name="connsiteX2" fmla="*/ 407773 w 2026508"/>
              <a:gd name="connsiteY2" fmla="*/ 669324 h 854675"/>
              <a:gd name="connsiteX3" fmla="*/ 988540 w 2026508"/>
              <a:gd name="connsiteY3" fmla="*/ 817605 h 854675"/>
              <a:gd name="connsiteX4" fmla="*/ 1705232 w 2026508"/>
              <a:gd name="connsiteY4" fmla="*/ 446902 h 854675"/>
              <a:gd name="connsiteX5" fmla="*/ 2026508 w 2026508"/>
              <a:gd name="connsiteY5" fmla="*/ 76200 h 854675"/>
              <a:gd name="connsiteX0" fmla="*/ 0 w 2480200"/>
              <a:gd name="connsiteY0" fmla="*/ 443747 h 1234579"/>
              <a:gd name="connsiteX1" fmla="*/ 197708 w 2480200"/>
              <a:gd name="connsiteY1" fmla="*/ 480817 h 1234579"/>
              <a:gd name="connsiteX2" fmla="*/ 407773 w 2480200"/>
              <a:gd name="connsiteY2" fmla="*/ 1049228 h 1234579"/>
              <a:gd name="connsiteX3" fmla="*/ 988540 w 2480200"/>
              <a:gd name="connsiteY3" fmla="*/ 1197509 h 1234579"/>
              <a:gd name="connsiteX4" fmla="*/ 1705232 w 2480200"/>
              <a:gd name="connsiteY4" fmla="*/ 826806 h 1234579"/>
              <a:gd name="connsiteX5" fmla="*/ 2480200 w 2480200"/>
              <a:gd name="connsiteY5" fmla="*/ 0 h 1234579"/>
              <a:gd name="connsiteX0" fmla="*/ 0 w 2480200"/>
              <a:gd name="connsiteY0" fmla="*/ 446071 h 1236903"/>
              <a:gd name="connsiteX1" fmla="*/ 197708 w 2480200"/>
              <a:gd name="connsiteY1" fmla="*/ 483141 h 1236903"/>
              <a:gd name="connsiteX2" fmla="*/ 407773 w 2480200"/>
              <a:gd name="connsiteY2" fmla="*/ 1051552 h 1236903"/>
              <a:gd name="connsiteX3" fmla="*/ 988540 w 2480200"/>
              <a:gd name="connsiteY3" fmla="*/ 1199833 h 1236903"/>
              <a:gd name="connsiteX4" fmla="*/ 1705232 w 2480200"/>
              <a:gd name="connsiteY4" fmla="*/ 829130 h 1236903"/>
              <a:gd name="connsiteX5" fmla="*/ 2480200 w 2480200"/>
              <a:gd name="connsiteY5" fmla="*/ 2324 h 1236903"/>
              <a:gd name="connsiteX0" fmla="*/ 0 w 2448272"/>
              <a:gd name="connsiteY0" fmla="*/ 446071 h 1236903"/>
              <a:gd name="connsiteX1" fmla="*/ 197708 w 2448272"/>
              <a:gd name="connsiteY1" fmla="*/ 483141 h 1236903"/>
              <a:gd name="connsiteX2" fmla="*/ 407773 w 2448272"/>
              <a:gd name="connsiteY2" fmla="*/ 1051552 h 1236903"/>
              <a:gd name="connsiteX3" fmla="*/ 988540 w 2448272"/>
              <a:gd name="connsiteY3" fmla="*/ 1199833 h 1236903"/>
              <a:gd name="connsiteX4" fmla="*/ 1705232 w 2448272"/>
              <a:gd name="connsiteY4" fmla="*/ 829130 h 1236903"/>
              <a:gd name="connsiteX5" fmla="*/ 2448272 w 2448272"/>
              <a:gd name="connsiteY5" fmla="*/ 2324 h 123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272" h="1236903">
                <a:moveTo>
                  <a:pt x="0" y="446071"/>
                </a:moveTo>
                <a:cubicBezTo>
                  <a:pt x="64873" y="414149"/>
                  <a:pt x="129746" y="382228"/>
                  <a:pt x="197708" y="483141"/>
                </a:cubicBezTo>
                <a:cubicBezTo>
                  <a:pt x="265670" y="584054"/>
                  <a:pt x="275968" y="932103"/>
                  <a:pt x="407773" y="1051552"/>
                </a:cubicBezTo>
                <a:cubicBezTo>
                  <a:pt x="539578" y="1171001"/>
                  <a:pt x="772297" y="1236903"/>
                  <a:pt x="988540" y="1199833"/>
                </a:cubicBezTo>
                <a:cubicBezTo>
                  <a:pt x="1204783" y="1162763"/>
                  <a:pt x="1461943" y="1028715"/>
                  <a:pt x="1705232" y="829130"/>
                </a:cubicBezTo>
                <a:cubicBezTo>
                  <a:pt x="1948521" y="629545"/>
                  <a:pt x="2407642" y="0"/>
                  <a:pt x="2448272" y="2324"/>
                </a:cubicBezTo>
              </a:path>
            </a:pathLst>
          </a:custGeom>
          <a:noFill/>
          <a:ln w="41275"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s-AR" sz="2000" b="1">
              <a:solidFill>
                <a:srgbClr val="000000"/>
              </a:solidFill>
              <a:latin typeface="Lucida Sans" pitchFamily="-112" charset="0"/>
              <a:ea typeface="Geneva" pitchFamily="-112" charset="0"/>
              <a:cs typeface="Geneva" pitchFamily="-112" charset="0"/>
            </a:endParaRPr>
          </a:p>
        </p:txBody>
      </p:sp>
      <p:sp>
        <p:nvSpPr>
          <p:cNvPr id="96" name="Text Box 32"/>
          <p:cNvSpPr txBox="1">
            <a:spLocks noChangeAspect="1" noChangeArrowheads="1"/>
          </p:cNvSpPr>
          <p:nvPr/>
        </p:nvSpPr>
        <p:spPr bwMode="auto">
          <a:xfrm>
            <a:off x="5364088" y="1628800"/>
            <a:ext cx="1420325" cy="187744"/>
          </a:xfrm>
          <a:prstGeom prst="rect">
            <a:avLst/>
          </a:prstGeom>
          <a:noFill/>
          <a:ln w="9525">
            <a:noFill/>
            <a:miter lim="800000"/>
            <a:headEnd/>
            <a:tailEnd/>
          </a:ln>
        </p:spPr>
        <p:txBody>
          <a:bodyPr wrap="none" lIns="18288" tIns="18288" rIns="18288" bIns="18288" anchor="b">
            <a:spAutoFit/>
          </a:bodyPr>
          <a:lstStyle/>
          <a:p>
            <a:pPr defTabSz="914400">
              <a:lnSpc>
                <a:spcPct val="70000"/>
              </a:lnSpc>
              <a:defRPr/>
            </a:pPr>
            <a:r>
              <a:rPr lang="en-US" sz="1400" kern="0" dirty="0">
                <a:solidFill>
                  <a:prstClr val="black"/>
                </a:solidFill>
                <a:latin typeface="Calibri"/>
              </a:rPr>
              <a:t>QUIMIOTERAPIA</a:t>
            </a:r>
          </a:p>
        </p:txBody>
      </p:sp>
      <p:sp>
        <p:nvSpPr>
          <p:cNvPr id="134" name="133 Forma libre"/>
          <p:cNvSpPr/>
          <p:nvPr/>
        </p:nvSpPr>
        <p:spPr bwMode="auto">
          <a:xfrm>
            <a:off x="395536" y="3068960"/>
            <a:ext cx="4905633" cy="1734065"/>
          </a:xfrm>
          <a:custGeom>
            <a:avLst/>
            <a:gdLst>
              <a:gd name="connsiteX0" fmla="*/ 0 w 4905633"/>
              <a:gd name="connsiteY0" fmla="*/ 1458097 h 1734065"/>
              <a:gd name="connsiteX1" fmla="*/ 247135 w 4905633"/>
              <a:gd name="connsiteY1" fmla="*/ 1519881 h 1734065"/>
              <a:gd name="connsiteX2" fmla="*/ 457200 w 4905633"/>
              <a:gd name="connsiteY2" fmla="*/ 1124465 h 1734065"/>
              <a:gd name="connsiteX3" fmla="*/ 642551 w 4905633"/>
              <a:gd name="connsiteY3" fmla="*/ 1210962 h 1734065"/>
              <a:gd name="connsiteX4" fmla="*/ 766119 w 4905633"/>
              <a:gd name="connsiteY4" fmla="*/ 1495167 h 1734065"/>
              <a:gd name="connsiteX5" fmla="*/ 1223319 w 4905633"/>
              <a:gd name="connsiteY5" fmla="*/ 1581665 h 1734065"/>
              <a:gd name="connsiteX6" fmla="*/ 1482811 w 4905633"/>
              <a:gd name="connsiteY6" fmla="*/ 963827 h 1734065"/>
              <a:gd name="connsiteX7" fmla="*/ 1556951 w 4905633"/>
              <a:gd name="connsiteY7" fmla="*/ 506627 h 1734065"/>
              <a:gd name="connsiteX8" fmla="*/ 1729946 w 4905633"/>
              <a:gd name="connsiteY8" fmla="*/ 741405 h 1734065"/>
              <a:gd name="connsiteX9" fmla="*/ 1927654 w 4905633"/>
              <a:gd name="connsiteY9" fmla="*/ 1433384 h 1734065"/>
              <a:gd name="connsiteX10" fmla="*/ 2384854 w 4905633"/>
              <a:gd name="connsiteY10" fmla="*/ 1655805 h 1734065"/>
              <a:gd name="connsiteX11" fmla="*/ 2977978 w 4905633"/>
              <a:gd name="connsiteY11" fmla="*/ 1668162 h 1734065"/>
              <a:gd name="connsiteX12" fmla="*/ 3842951 w 4905633"/>
              <a:gd name="connsiteY12" fmla="*/ 1260389 h 1734065"/>
              <a:gd name="connsiteX13" fmla="*/ 4497860 w 4905633"/>
              <a:gd name="connsiteY13" fmla="*/ 531340 h 1734065"/>
              <a:gd name="connsiteX14" fmla="*/ 4905633 w 4905633"/>
              <a:gd name="connsiteY14" fmla="*/ 0 h 17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05633" h="1734065">
                <a:moveTo>
                  <a:pt x="0" y="1458097"/>
                </a:moveTo>
                <a:cubicBezTo>
                  <a:pt x="85467" y="1516791"/>
                  <a:pt x="170935" y="1575486"/>
                  <a:pt x="247135" y="1519881"/>
                </a:cubicBezTo>
                <a:cubicBezTo>
                  <a:pt x="323335" y="1464276"/>
                  <a:pt x="391297" y="1175951"/>
                  <a:pt x="457200" y="1124465"/>
                </a:cubicBezTo>
                <a:cubicBezTo>
                  <a:pt x="523103" y="1072979"/>
                  <a:pt x="591065" y="1149178"/>
                  <a:pt x="642551" y="1210962"/>
                </a:cubicBezTo>
                <a:cubicBezTo>
                  <a:pt x="694038" y="1272746"/>
                  <a:pt x="669324" y="1433383"/>
                  <a:pt x="766119" y="1495167"/>
                </a:cubicBezTo>
                <a:cubicBezTo>
                  <a:pt x="862914" y="1556951"/>
                  <a:pt x="1103870" y="1670222"/>
                  <a:pt x="1223319" y="1581665"/>
                </a:cubicBezTo>
                <a:cubicBezTo>
                  <a:pt x="1342768" y="1493108"/>
                  <a:pt x="1427206" y="1143000"/>
                  <a:pt x="1482811" y="963827"/>
                </a:cubicBezTo>
                <a:cubicBezTo>
                  <a:pt x="1538416" y="784654"/>
                  <a:pt x="1515762" y="543697"/>
                  <a:pt x="1556951" y="506627"/>
                </a:cubicBezTo>
                <a:cubicBezTo>
                  <a:pt x="1598140" y="469557"/>
                  <a:pt x="1668162" y="586945"/>
                  <a:pt x="1729946" y="741405"/>
                </a:cubicBezTo>
                <a:cubicBezTo>
                  <a:pt x="1791730" y="895865"/>
                  <a:pt x="1818503" y="1280984"/>
                  <a:pt x="1927654" y="1433384"/>
                </a:cubicBezTo>
                <a:cubicBezTo>
                  <a:pt x="2036805" y="1585784"/>
                  <a:pt x="2209800" y="1616675"/>
                  <a:pt x="2384854" y="1655805"/>
                </a:cubicBezTo>
                <a:cubicBezTo>
                  <a:pt x="2559908" y="1694935"/>
                  <a:pt x="2734962" y="1734065"/>
                  <a:pt x="2977978" y="1668162"/>
                </a:cubicBezTo>
                <a:cubicBezTo>
                  <a:pt x="3220994" y="1602259"/>
                  <a:pt x="3589637" y="1449859"/>
                  <a:pt x="3842951" y="1260389"/>
                </a:cubicBezTo>
                <a:cubicBezTo>
                  <a:pt x="4096265" y="1070919"/>
                  <a:pt x="4320746" y="741405"/>
                  <a:pt x="4497860" y="531340"/>
                </a:cubicBezTo>
                <a:cubicBezTo>
                  <a:pt x="4674974" y="321275"/>
                  <a:pt x="4790303" y="160637"/>
                  <a:pt x="4905633" y="0"/>
                </a:cubicBezTo>
              </a:path>
            </a:pathLst>
          </a:custGeom>
          <a:noFill/>
          <a:ln w="41275"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s-AR" sz="2000" b="1">
              <a:solidFill>
                <a:srgbClr val="000000"/>
              </a:solidFill>
              <a:latin typeface="Lucida Sans" pitchFamily="-112" charset="0"/>
              <a:ea typeface="Geneva" pitchFamily="-112" charset="0"/>
              <a:cs typeface="Geneva" pitchFamily="-112" charset="0"/>
            </a:endParaRPr>
          </a:p>
        </p:txBody>
      </p:sp>
      <p:sp>
        <p:nvSpPr>
          <p:cNvPr id="199" name="Text Box 32"/>
          <p:cNvSpPr txBox="1">
            <a:spLocks noChangeAspect="1" noChangeArrowheads="1"/>
          </p:cNvSpPr>
          <p:nvPr/>
        </p:nvSpPr>
        <p:spPr bwMode="auto">
          <a:xfrm>
            <a:off x="6804248" y="1628800"/>
            <a:ext cx="1146211" cy="203902"/>
          </a:xfrm>
          <a:prstGeom prst="rect">
            <a:avLst/>
          </a:prstGeom>
          <a:noFill/>
          <a:ln w="9525">
            <a:noFill/>
            <a:miter lim="800000"/>
            <a:headEnd/>
            <a:tailEnd/>
          </a:ln>
        </p:spPr>
        <p:txBody>
          <a:bodyPr wrap="none" lIns="18288" tIns="18288" rIns="18288" bIns="18288" anchor="b">
            <a:spAutoFit/>
          </a:bodyPr>
          <a:lstStyle/>
          <a:p>
            <a:pPr defTabSz="914400">
              <a:lnSpc>
                <a:spcPct val="70000"/>
              </a:lnSpc>
              <a:defRPr/>
            </a:pPr>
            <a:r>
              <a:rPr lang="en-US" sz="1400" kern="0" dirty="0" smtClean="0">
                <a:solidFill>
                  <a:prstClr val="black"/>
                </a:solidFill>
                <a:latin typeface="Calibri"/>
              </a:rPr>
              <a:t>POSTQUIMIO</a:t>
            </a:r>
            <a:endParaRPr lang="en-US" sz="1200" kern="0" dirty="0">
              <a:solidFill>
                <a:prstClr val="black"/>
              </a:solidFill>
              <a:latin typeface="Calibri"/>
            </a:endParaRPr>
          </a:p>
        </p:txBody>
      </p:sp>
      <p:sp>
        <p:nvSpPr>
          <p:cNvPr id="194" name="193 Flecha izquierda y derecha"/>
          <p:cNvSpPr/>
          <p:nvPr/>
        </p:nvSpPr>
        <p:spPr bwMode="auto">
          <a:xfrm>
            <a:off x="467544" y="4894977"/>
            <a:ext cx="8676456" cy="550247"/>
          </a:xfrm>
          <a:prstGeom prst="leftRightArrow">
            <a:avLst>
              <a:gd name="adj1" fmla="val 50000"/>
              <a:gd name="adj2" fmla="val 47754"/>
            </a:avLst>
          </a:prstGeom>
          <a:gradFill flip="none" rotWithShape="1">
            <a:gsLst>
              <a:gs pos="20000">
                <a:schemeClr val="tx2">
                  <a:lumMod val="40000"/>
                  <a:lumOff val="60000"/>
                </a:schemeClr>
              </a:gs>
              <a:gs pos="100000">
                <a:srgbClr val="FF0066"/>
              </a:gs>
              <a:gs pos="100000">
                <a:srgbClr val="FF0066"/>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r>
              <a:rPr lang="es-AR" sz="1200" b="1" dirty="0" smtClean="0">
                <a:solidFill>
                  <a:srgbClr val="000000"/>
                </a:solidFill>
                <a:latin typeface="Lucida Sans" pitchFamily="-112" charset="0"/>
                <a:ea typeface="Geneva" pitchFamily="-112" charset="0"/>
                <a:cs typeface="Geneva" pitchFamily="-112" charset="0"/>
              </a:rPr>
              <a:t>         NO METASTÁSICO                                                   </a:t>
            </a:r>
            <a:r>
              <a:rPr lang="es-AR" sz="1200" b="1" dirty="0" err="1" smtClean="0">
                <a:solidFill>
                  <a:srgbClr val="000000"/>
                </a:solidFill>
                <a:latin typeface="Lucida Sans" pitchFamily="-112" charset="0"/>
                <a:ea typeface="Geneva" pitchFamily="-112" charset="0"/>
                <a:cs typeface="Geneva" pitchFamily="-112" charset="0"/>
              </a:rPr>
              <a:t>METASTÁSICO</a:t>
            </a:r>
            <a:endParaRPr lang="es-AR" sz="1200" b="1" dirty="0">
              <a:solidFill>
                <a:srgbClr val="000000"/>
              </a:solidFill>
              <a:latin typeface="Lucida Sans" pitchFamily="-112" charset="0"/>
              <a:ea typeface="Geneva" pitchFamily="-112" charset="0"/>
              <a:cs typeface="Geneva" pitchFamily="-112" charset="0"/>
            </a:endParaRPr>
          </a:p>
        </p:txBody>
      </p:sp>
      <p:cxnSp>
        <p:nvCxnSpPr>
          <p:cNvPr id="81" name="80 Conector recto"/>
          <p:cNvCxnSpPr/>
          <p:nvPr/>
        </p:nvCxnSpPr>
        <p:spPr bwMode="auto">
          <a:xfrm>
            <a:off x="7956376" y="1412776"/>
            <a:ext cx="1440160" cy="0"/>
          </a:xfrm>
          <a:prstGeom prst="line">
            <a:avLst/>
          </a:prstGeom>
          <a:noFill/>
          <a:ln w="9525" cap="flat" cmpd="sng" algn="ctr">
            <a:solidFill>
              <a:schemeClr val="tx1"/>
            </a:solidFill>
            <a:prstDash val="solid"/>
            <a:round/>
            <a:headEnd type="none" w="med" len="med"/>
            <a:tailEnd type="none" w="med" len="med"/>
          </a:ln>
          <a:effectLst/>
        </p:spPr>
      </p:cxnSp>
      <p:cxnSp>
        <p:nvCxnSpPr>
          <p:cNvPr id="82" name="81 Conector recto"/>
          <p:cNvCxnSpPr/>
          <p:nvPr/>
        </p:nvCxnSpPr>
        <p:spPr bwMode="auto">
          <a:xfrm>
            <a:off x="7956376" y="1412776"/>
            <a:ext cx="0" cy="3600400"/>
          </a:xfrm>
          <a:prstGeom prst="line">
            <a:avLst/>
          </a:prstGeom>
          <a:noFill/>
          <a:ln w="9525" cap="flat" cmpd="sng" algn="ctr">
            <a:solidFill>
              <a:schemeClr val="tx1"/>
            </a:solidFill>
            <a:prstDash val="solid"/>
            <a:round/>
            <a:headEnd type="none" w="med" len="med"/>
            <a:tailEnd type="none" w="med" len="med"/>
          </a:ln>
          <a:effectLst/>
        </p:spPr>
      </p:cxnSp>
      <p:cxnSp>
        <p:nvCxnSpPr>
          <p:cNvPr id="85" name="84 Conector recto"/>
          <p:cNvCxnSpPr/>
          <p:nvPr/>
        </p:nvCxnSpPr>
        <p:spPr bwMode="auto">
          <a:xfrm>
            <a:off x="6516216" y="1412776"/>
            <a:ext cx="1440160" cy="0"/>
          </a:xfrm>
          <a:prstGeom prst="line">
            <a:avLst/>
          </a:prstGeom>
          <a:noFill/>
          <a:ln w="9525" cap="flat" cmpd="sng" algn="ctr">
            <a:solidFill>
              <a:schemeClr val="tx1"/>
            </a:solidFill>
            <a:prstDash val="solid"/>
            <a:round/>
            <a:headEnd type="none" w="med" len="med"/>
            <a:tailEnd type="none" w="med" len="med"/>
          </a:ln>
          <a:effectLst/>
        </p:spPr>
      </p:cxnSp>
      <p:cxnSp>
        <p:nvCxnSpPr>
          <p:cNvPr id="88" name="87 Conector recto"/>
          <p:cNvCxnSpPr/>
          <p:nvPr/>
        </p:nvCxnSpPr>
        <p:spPr bwMode="auto">
          <a:xfrm>
            <a:off x="6804248" y="1412776"/>
            <a:ext cx="0" cy="3600400"/>
          </a:xfrm>
          <a:prstGeom prst="line">
            <a:avLst/>
          </a:prstGeom>
          <a:noFill/>
          <a:ln w="9525" cap="flat" cmpd="sng" algn="ctr">
            <a:solidFill>
              <a:schemeClr val="tx1"/>
            </a:solidFill>
            <a:prstDash val="solid"/>
            <a:round/>
            <a:headEnd type="none" w="med" len="med"/>
            <a:tailEnd type="none" w="med" len="med"/>
          </a:ln>
          <a:effectLst/>
        </p:spPr>
      </p:cxnSp>
      <p:sp>
        <p:nvSpPr>
          <p:cNvPr id="154" name="153 Flecha derecha"/>
          <p:cNvSpPr/>
          <p:nvPr/>
        </p:nvSpPr>
        <p:spPr bwMode="auto">
          <a:xfrm>
            <a:off x="4823520" y="1916832"/>
            <a:ext cx="4320480" cy="603825"/>
          </a:xfrm>
          <a:prstGeom prst="rightArrow">
            <a:avLst>
              <a:gd name="adj1" fmla="val 45508"/>
              <a:gd name="adj2" fmla="val 50000"/>
            </a:avLst>
          </a:prstGeom>
          <a:solidFill>
            <a:srgbClr val="BFB78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fontAlgn="base">
              <a:spcBef>
                <a:spcPct val="0"/>
              </a:spcBef>
              <a:spcAft>
                <a:spcPct val="0"/>
              </a:spcAft>
            </a:pPr>
            <a:r>
              <a:rPr lang="es-AR" sz="1200" b="1" dirty="0" smtClean="0">
                <a:solidFill>
                  <a:srgbClr val="000000"/>
                </a:solidFill>
                <a:latin typeface="Lucida Sans" pitchFamily="-112" charset="0"/>
                <a:ea typeface="Geneva" pitchFamily="-112" charset="0"/>
                <a:cs typeface="Geneva" pitchFamily="-112" charset="0"/>
              </a:rPr>
              <a:t>ONCOLOGO</a:t>
            </a:r>
            <a:endParaRPr lang="es-AR" sz="1200" b="1" dirty="0">
              <a:solidFill>
                <a:srgbClr val="000000"/>
              </a:solidFill>
              <a:latin typeface="Lucida Sans" pitchFamily="-112" charset="0"/>
              <a:ea typeface="Geneva" pitchFamily="-112" charset="0"/>
              <a:cs typeface="Geneva" pitchFamily="-112" charset="0"/>
            </a:endParaRPr>
          </a:p>
        </p:txBody>
      </p:sp>
      <p:sp>
        <p:nvSpPr>
          <p:cNvPr id="144" name="143 Flecha derecha"/>
          <p:cNvSpPr/>
          <p:nvPr/>
        </p:nvSpPr>
        <p:spPr bwMode="auto">
          <a:xfrm>
            <a:off x="611560" y="1916832"/>
            <a:ext cx="4776748" cy="603825"/>
          </a:xfrm>
          <a:prstGeom prst="rightArrow">
            <a:avLst>
              <a:gd name="adj1" fmla="val 45508"/>
              <a:gd name="adj2" fmla="val 50000"/>
            </a:avLst>
          </a:prstGeom>
          <a:solidFill>
            <a:srgbClr val="FFC1C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fontAlgn="base">
              <a:spcBef>
                <a:spcPct val="0"/>
              </a:spcBef>
              <a:spcAft>
                <a:spcPct val="0"/>
              </a:spcAft>
            </a:pPr>
            <a:r>
              <a:rPr lang="es-AR" sz="1200" b="1" dirty="0" smtClean="0">
                <a:solidFill>
                  <a:srgbClr val="000000"/>
                </a:solidFill>
                <a:latin typeface="Lucida Sans" pitchFamily="-112" charset="0"/>
                <a:ea typeface="Geneva" pitchFamily="-112" charset="0"/>
                <a:cs typeface="Geneva" pitchFamily="-112" charset="0"/>
              </a:rPr>
              <a:t>UROLOGO</a:t>
            </a:r>
            <a:endParaRPr lang="es-AR" sz="1200" b="1" dirty="0">
              <a:solidFill>
                <a:srgbClr val="000000"/>
              </a:solidFill>
              <a:latin typeface="Lucida Sans" pitchFamily="-112" charset="0"/>
              <a:ea typeface="Geneva" pitchFamily="-112" charset="0"/>
              <a:cs typeface="Geneva" pitchFamily="-112" charset="0"/>
            </a:endParaRPr>
          </a:p>
        </p:txBody>
      </p:sp>
      <p:sp>
        <p:nvSpPr>
          <p:cNvPr id="138" name="AutoShape 53"/>
          <p:cNvSpPr>
            <a:spLocks noChangeAspect="1" noChangeArrowheads="1"/>
          </p:cNvSpPr>
          <p:nvPr/>
        </p:nvSpPr>
        <p:spPr bwMode="auto">
          <a:xfrm>
            <a:off x="7740352" y="2420888"/>
            <a:ext cx="683393" cy="310633"/>
          </a:xfrm>
          <a:prstGeom prst="roundRect">
            <a:avLst>
              <a:gd name="adj" fmla="val 24241"/>
            </a:avLst>
          </a:prstGeom>
          <a:solidFill>
            <a:sysClr val="window" lastClr="FFFFFF"/>
          </a:solidFill>
          <a:ln w="19050">
            <a:solidFill>
              <a:srgbClr val="A50021"/>
            </a:solidFill>
            <a:round/>
            <a:headEnd/>
            <a:tailEnd/>
          </a:ln>
        </p:spPr>
        <p:txBody>
          <a:bodyPr wrap="none" lIns="18288" tIns="18288" rIns="18288" bIns="0" anchor="ctr"/>
          <a:lstStyle/>
          <a:p>
            <a:pPr defTabSz="914400">
              <a:lnSpc>
                <a:spcPct val="70000"/>
              </a:lnSpc>
              <a:defRPr/>
            </a:pPr>
            <a:r>
              <a:rPr lang="en-US" sz="1200" kern="0" dirty="0">
                <a:solidFill>
                  <a:prstClr val="black"/>
                </a:solidFill>
                <a:latin typeface="Calibri"/>
              </a:rPr>
              <a:t> MUERTE</a:t>
            </a:r>
          </a:p>
        </p:txBody>
      </p:sp>
      <p:sp>
        <p:nvSpPr>
          <p:cNvPr id="11" name="Rectangle 10"/>
          <p:cNvSpPr/>
          <p:nvPr/>
        </p:nvSpPr>
        <p:spPr>
          <a:xfrm>
            <a:off x="2800388" y="1983704"/>
            <a:ext cx="1051532" cy="302947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smtClean="0"/>
              <a:t>Quimioterapia</a:t>
            </a:r>
            <a:endParaRPr lang="en-US" dirty="0"/>
          </a:p>
        </p:txBody>
      </p:sp>
      <p:sp>
        <p:nvSpPr>
          <p:cNvPr id="200" name="199 Forma libre"/>
          <p:cNvSpPr/>
          <p:nvPr/>
        </p:nvSpPr>
        <p:spPr bwMode="auto">
          <a:xfrm>
            <a:off x="7740352" y="2528037"/>
            <a:ext cx="1524418" cy="1097934"/>
          </a:xfrm>
          <a:custGeom>
            <a:avLst/>
            <a:gdLst>
              <a:gd name="connsiteX0" fmla="*/ 0 w 1506747"/>
              <a:gd name="connsiteY0" fmla="*/ 121729 h 1102265"/>
              <a:gd name="connsiteX1" fmla="*/ 86264 w 1506747"/>
              <a:gd name="connsiteY1" fmla="*/ 87223 h 1102265"/>
              <a:gd name="connsiteX2" fmla="*/ 253041 w 1506747"/>
              <a:gd name="connsiteY2" fmla="*/ 92974 h 1102265"/>
              <a:gd name="connsiteX3" fmla="*/ 621102 w 1506747"/>
              <a:gd name="connsiteY3" fmla="*/ 645065 h 1102265"/>
              <a:gd name="connsiteX4" fmla="*/ 862641 w 1506747"/>
              <a:gd name="connsiteY4" fmla="*/ 1041880 h 1102265"/>
              <a:gd name="connsiteX5" fmla="*/ 1265207 w 1506747"/>
              <a:gd name="connsiteY5" fmla="*/ 1007374 h 1102265"/>
              <a:gd name="connsiteX6" fmla="*/ 1506747 w 1506747"/>
              <a:gd name="connsiteY6" fmla="*/ 944114 h 1102265"/>
              <a:gd name="connsiteX0" fmla="*/ 0 w 1506747"/>
              <a:gd name="connsiteY0" fmla="*/ 129399 h 1109935"/>
              <a:gd name="connsiteX1" fmla="*/ 126345 w 1506747"/>
              <a:gd name="connsiteY1" fmla="*/ 48869 h 1109935"/>
              <a:gd name="connsiteX2" fmla="*/ 253041 w 1506747"/>
              <a:gd name="connsiteY2" fmla="*/ 100644 h 1109935"/>
              <a:gd name="connsiteX3" fmla="*/ 621102 w 1506747"/>
              <a:gd name="connsiteY3" fmla="*/ 652735 h 1109935"/>
              <a:gd name="connsiteX4" fmla="*/ 862641 w 1506747"/>
              <a:gd name="connsiteY4" fmla="*/ 1049550 h 1109935"/>
              <a:gd name="connsiteX5" fmla="*/ 1265207 w 1506747"/>
              <a:gd name="connsiteY5" fmla="*/ 1015044 h 1109935"/>
              <a:gd name="connsiteX6" fmla="*/ 1506747 w 1506747"/>
              <a:gd name="connsiteY6" fmla="*/ 951784 h 1109935"/>
              <a:gd name="connsiteX0" fmla="*/ 0 w 1506747"/>
              <a:gd name="connsiteY0" fmla="*/ 129399 h 1109935"/>
              <a:gd name="connsiteX1" fmla="*/ 126345 w 1506747"/>
              <a:gd name="connsiteY1" fmla="*/ 48869 h 1109935"/>
              <a:gd name="connsiteX2" fmla="*/ 253041 w 1506747"/>
              <a:gd name="connsiteY2" fmla="*/ 100644 h 1109935"/>
              <a:gd name="connsiteX3" fmla="*/ 621102 w 1506747"/>
              <a:gd name="connsiteY3" fmla="*/ 652735 h 1109935"/>
              <a:gd name="connsiteX4" fmla="*/ 862641 w 1506747"/>
              <a:gd name="connsiteY4" fmla="*/ 1049550 h 1109935"/>
              <a:gd name="connsiteX5" fmla="*/ 1265207 w 1506747"/>
              <a:gd name="connsiteY5" fmla="*/ 1015044 h 1109935"/>
              <a:gd name="connsiteX6" fmla="*/ 1506747 w 1506747"/>
              <a:gd name="connsiteY6" fmla="*/ 951784 h 1109935"/>
              <a:gd name="connsiteX0" fmla="*/ 0 w 1524418"/>
              <a:gd name="connsiteY0" fmla="*/ 120877 h 1109935"/>
              <a:gd name="connsiteX1" fmla="*/ 144016 w 1524418"/>
              <a:gd name="connsiteY1" fmla="*/ 48869 h 1109935"/>
              <a:gd name="connsiteX2" fmla="*/ 270712 w 1524418"/>
              <a:gd name="connsiteY2" fmla="*/ 100644 h 1109935"/>
              <a:gd name="connsiteX3" fmla="*/ 638773 w 1524418"/>
              <a:gd name="connsiteY3" fmla="*/ 652735 h 1109935"/>
              <a:gd name="connsiteX4" fmla="*/ 880312 w 1524418"/>
              <a:gd name="connsiteY4" fmla="*/ 1049550 h 1109935"/>
              <a:gd name="connsiteX5" fmla="*/ 1282878 w 1524418"/>
              <a:gd name="connsiteY5" fmla="*/ 1015044 h 1109935"/>
              <a:gd name="connsiteX6" fmla="*/ 1524418 w 1524418"/>
              <a:gd name="connsiteY6" fmla="*/ 951784 h 1109935"/>
              <a:gd name="connsiteX0" fmla="*/ 0 w 1524418"/>
              <a:gd name="connsiteY0" fmla="*/ 120877 h 1109935"/>
              <a:gd name="connsiteX1" fmla="*/ 144016 w 1524418"/>
              <a:gd name="connsiteY1" fmla="*/ 48869 h 1109935"/>
              <a:gd name="connsiteX2" fmla="*/ 270712 w 1524418"/>
              <a:gd name="connsiteY2" fmla="*/ 100644 h 1109935"/>
              <a:gd name="connsiteX3" fmla="*/ 638773 w 1524418"/>
              <a:gd name="connsiteY3" fmla="*/ 652735 h 1109935"/>
              <a:gd name="connsiteX4" fmla="*/ 880312 w 1524418"/>
              <a:gd name="connsiteY4" fmla="*/ 1049550 h 1109935"/>
              <a:gd name="connsiteX5" fmla="*/ 1282878 w 1524418"/>
              <a:gd name="connsiteY5" fmla="*/ 1015044 h 1109935"/>
              <a:gd name="connsiteX6" fmla="*/ 1524418 w 1524418"/>
              <a:gd name="connsiteY6" fmla="*/ 951784 h 1109935"/>
              <a:gd name="connsiteX0" fmla="*/ 0 w 1524418"/>
              <a:gd name="connsiteY0" fmla="*/ 120877 h 1109935"/>
              <a:gd name="connsiteX1" fmla="*/ 144016 w 1524418"/>
              <a:gd name="connsiteY1" fmla="*/ 48869 h 1109935"/>
              <a:gd name="connsiteX2" fmla="*/ 270712 w 1524418"/>
              <a:gd name="connsiteY2" fmla="*/ 100644 h 1109935"/>
              <a:gd name="connsiteX3" fmla="*/ 638773 w 1524418"/>
              <a:gd name="connsiteY3" fmla="*/ 652735 h 1109935"/>
              <a:gd name="connsiteX4" fmla="*/ 880312 w 1524418"/>
              <a:gd name="connsiteY4" fmla="*/ 1049550 h 1109935"/>
              <a:gd name="connsiteX5" fmla="*/ 1282878 w 1524418"/>
              <a:gd name="connsiteY5" fmla="*/ 1015044 h 1109935"/>
              <a:gd name="connsiteX6" fmla="*/ 1524418 w 1524418"/>
              <a:gd name="connsiteY6" fmla="*/ 951784 h 1109935"/>
              <a:gd name="connsiteX0" fmla="*/ 0 w 1524418"/>
              <a:gd name="connsiteY0" fmla="*/ 120877 h 1109935"/>
              <a:gd name="connsiteX1" fmla="*/ 144016 w 1524418"/>
              <a:gd name="connsiteY1" fmla="*/ 48869 h 1109935"/>
              <a:gd name="connsiteX2" fmla="*/ 270712 w 1524418"/>
              <a:gd name="connsiteY2" fmla="*/ 100644 h 1109935"/>
              <a:gd name="connsiteX3" fmla="*/ 638773 w 1524418"/>
              <a:gd name="connsiteY3" fmla="*/ 652735 h 1109935"/>
              <a:gd name="connsiteX4" fmla="*/ 880312 w 1524418"/>
              <a:gd name="connsiteY4" fmla="*/ 1049550 h 1109935"/>
              <a:gd name="connsiteX5" fmla="*/ 1282878 w 1524418"/>
              <a:gd name="connsiteY5" fmla="*/ 1015044 h 1109935"/>
              <a:gd name="connsiteX6" fmla="*/ 1524418 w 1524418"/>
              <a:gd name="connsiteY6" fmla="*/ 951784 h 1109935"/>
              <a:gd name="connsiteX0" fmla="*/ 0 w 1524418"/>
              <a:gd name="connsiteY0" fmla="*/ 120877 h 1109935"/>
              <a:gd name="connsiteX1" fmla="*/ 144016 w 1524418"/>
              <a:gd name="connsiteY1" fmla="*/ 48869 h 1109935"/>
              <a:gd name="connsiteX2" fmla="*/ 270712 w 1524418"/>
              <a:gd name="connsiteY2" fmla="*/ 100644 h 1109935"/>
              <a:gd name="connsiteX3" fmla="*/ 638773 w 1524418"/>
              <a:gd name="connsiteY3" fmla="*/ 652735 h 1109935"/>
              <a:gd name="connsiteX4" fmla="*/ 880312 w 1524418"/>
              <a:gd name="connsiteY4" fmla="*/ 1049550 h 1109935"/>
              <a:gd name="connsiteX5" fmla="*/ 1282878 w 1524418"/>
              <a:gd name="connsiteY5" fmla="*/ 1015044 h 1109935"/>
              <a:gd name="connsiteX6" fmla="*/ 1524418 w 1524418"/>
              <a:gd name="connsiteY6" fmla="*/ 951784 h 1109935"/>
              <a:gd name="connsiteX0" fmla="*/ 0 w 1524418"/>
              <a:gd name="connsiteY0" fmla="*/ 108876 h 1097934"/>
              <a:gd name="connsiteX1" fmla="*/ 270712 w 1524418"/>
              <a:gd name="connsiteY1" fmla="*/ 88643 h 1097934"/>
              <a:gd name="connsiteX2" fmla="*/ 638773 w 1524418"/>
              <a:gd name="connsiteY2" fmla="*/ 640734 h 1097934"/>
              <a:gd name="connsiteX3" fmla="*/ 880312 w 1524418"/>
              <a:gd name="connsiteY3" fmla="*/ 1037549 h 1097934"/>
              <a:gd name="connsiteX4" fmla="*/ 1282878 w 1524418"/>
              <a:gd name="connsiteY4" fmla="*/ 1003043 h 1097934"/>
              <a:gd name="connsiteX5" fmla="*/ 1524418 w 1524418"/>
              <a:gd name="connsiteY5" fmla="*/ 939783 h 1097934"/>
              <a:gd name="connsiteX0" fmla="*/ 0 w 1524418"/>
              <a:gd name="connsiteY0" fmla="*/ 108875 h 1097934"/>
              <a:gd name="connsiteX1" fmla="*/ 270712 w 1524418"/>
              <a:gd name="connsiteY1" fmla="*/ 88643 h 1097934"/>
              <a:gd name="connsiteX2" fmla="*/ 638773 w 1524418"/>
              <a:gd name="connsiteY2" fmla="*/ 640734 h 1097934"/>
              <a:gd name="connsiteX3" fmla="*/ 880312 w 1524418"/>
              <a:gd name="connsiteY3" fmla="*/ 1037549 h 1097934"/>
              <a:gd name="connsiteX4" fmla="*/ 1282878 w 1524418"/>
              <a:gd name="connsiteY4" fmla="*/ 1003043 h 1097934"/>
              <a:gd name="connsiteX5" fmla="*/ 1524418 w 1524418"/>
              <a:gd name="connsiteY5" fmla="*/ 939783 h 1097934"/>
              <a:gd name="connsiteX0" fmla="*/ 0 w 1524418"/>
              <a:gd name="connsiteY0" fmla="*/ 108875 h 1097934"/>
              <a:gd name="connsiteX1" fmla="*/ 270712 w 1524418"/>
              <a:gd name="connsiteY1" fmla="*/ 88643 h 1097934"/>
              <a:gd name="connsiteX2" fmla="*/ 638773 w 1524418"/>
              <a:gd name="connsiteY2" fmla="*/ 640734 h 1097934"/>
              <a:gd name="connsiteX3" fmla="*/ 880312 w 1524418"/>
              <a:gd name="connsiteY3" fmla="*/ 1037549 h 1097934"/>
              <a:gd name="connsiteX4" fmla="*/ 1282878 w 1524418"/>
              <a:gd name="connsiteY4" fmla="*/ 1003043 h 1097934"/>
              <a:gd name="connsiteX5" fmla="*/ 1524418 w 1524418"/>
              <a:gd name="connsiteY5" fmla="*/ 939783 h 1097934"/>
              <a:gd name="connsiteX0" fmla="*/ 0 w 1524418"/>
              <a:gd name="connsiteY0" fmla="*/ 108875 h 1097934"/>
              <a:gd name="connsiteX1" fmla="*/ 270712 w 1524418"/>
              <a:gd name="connsiteY1" fmla="*/ 88643 h 1097934"/>
              <a:gd name="connsiteX2" fmla="*/ 638773 w 1524418"/>
              <a:gd name="connsiteY2" fmla="*/ 640734 h 1097934"/>
              <a:gd name="connsiteX3" fmla="*/ 880312 w 1524418"/>
              <a:gd name="connsiteY3" fmla="*/ 1037549 h 1097934"/>
              <a:gd name="connsiteX4" fmla="*/ 1282878 w 1524418"/>
              <a:gd name="connsiteY4" fmla="*/ 1003043 h 1097934"/>
              <a:gd name="connsiteX5" fmla="*/ 1524418 w 1524418"/>
              <a:gd name="connsiteY5" fmla="*/ 939783 h 1097934"/>
              <a:gd name="connsiteX0" fmla="*/ 0 w 1524418"/>
              <a:gd name="connsiteY0" fmla="*/ 120876 h 1109935"/>
              <a:gd name="connsiteX1" fmla="*/ 144016 w 1524418"/>
              <a:gd name="connsiteY1" fmla="*/ 48868 h 1109935"/>
              <a:gd name="connsiteX2" fmla="*/ 270712 w 1524418"/>
              <a:gd name="connsiteY2" fmla="*/ 100644 h 1109935"/>
              <a:gd name="connsiteX3" fmla="*/ 638773 w 1524418"/>
              <a:gd name="connsiteY3" fmla="*/ 652735 h 1109935"/>
              <a:gd name="connsiteX4" fmla="*/ 880312 w 1524418"/>
              <a:gd name="connsiteY4" fmla="*/ 1049550 h 1109935"/>
              <a:gd name="connsiteX5" fmla="*/ 1282878 w 1524418"/>
              <a:gd name="connsiteY5" fmla="*/ 1015044 h 1109935"/>
              <a:gd name="connsiteX6" fmla="*/ 1524418 w 1524418"/>
              <a:gd name="connsiteY6" fmla="*/ 951784 h 1109935"/>
              <a:gd name="connsiteX0" fmla="*/ 0 w 1524418"/>
              <a:gd name="connsiteY0" fmla="*/ 108875 h 1097934"/>
              <a:gd name="connsiteX1" fmla="*/ 270712 w 1524418"/>
              <a:gd name="connsiteY1" fmla="*/ 88643 h 1097934"/>
              <a:gd name="connsiteX2" fmla="*/ 638773 w 1524418"/>
              <a:gd name="connsiteY2" fmla="*/ 640734 h 1097934"/>
              <a:gd name="connsiteX3" fmla="*/ 880312 w 1524418"/>
              <a:gd name="connsiteY3" fmla="*/ 1037549 h 1097934"/>
              <a:gd name="connsiteX4" fmla="*/ 1282878 w 1524418"/>
              <a:gd name="connsiteY4" fmla="*/ 1003043 h 1097934"/>
              <a:gd name="connsiteX5" fmla="*/ 1524418 w 1524418"/>
              <a:gd name="connsiteY5" fmla="*/ 939783 h 1097934"/>
              <a:gd name="connsiteX0" fmla="*/ 0 w 1487842"/>
              <a:gd name="connsiteY0" fmla="*/ 216941 h 1076321"/>
              <a:gd name="connsiteX1" fmla="*/ 234136 w 1487842"/>
              <a:gd name="connsiteY1" fmla="*/ 67030 h 1076321"/>
              <a:gd name="connsiteX2" fmla="*/ 602197 w 1487842"/>
              <a:gd name="connsiteY2" fmla="*/ 619121 h 1076321"/>
              <a:gd name="connsiteX3" fmla="*/ 843736 w 1487842"/>
              <a:gd name="connsiteY3" fmla="*/ 1015936 h 1076321"/>
              <a:gd name="connsiteX4" fmla="*/ 1246302 w 1487842"/>
              <a:gd name="connsiteY4" fmla="*/ 981430 h 1076321"/>
              <a:gd name="connsiteX5" fmla="*/ 1487842 w 1487842"/>
              <a:gd name="connsiteY5" fmla="*/ 918170 h 1076321"/>
              <a:gd name="connsiteX0" fmla="*/ 0 w 1487842"/>
              <a:gd name="connsiteY0" fmla="*/ 216941 h 1076321"/>
              <a:gd name="connsiteX1" fmla="*/ 234136 w 1487842"/>
              <a:gd name="connsiteY1" fmla="*/ 67030 h 1076321"/>
              <a:gd name="connsiteX2" fmla="*/ 602197 w 1487842"/>
              <a:gd name="connsiteY2" fmla="*/ 619121 h 1076321"/>
              <a:gd name="connsiteX3" fmla="*/ 843736 w 1487842"/>
              <a:gd name="connsiteY3" fmla="*/ 1015936 h 1076321"/>
              <a:gd name="connsiteX4" fmla="*/ 1246302 w 1487842"/>
              <a:gd name="connsiteY4" fmla="*/ 981430 h 1076321"/>
              <a:gd name="connsiteX5" fmla="*/ 1487842 w 1487842"/>
              <a:gd name="connsiteY5" fmla="*/ 918170 h 1076321"/>
              <a:gd name="connsiteX0" fmla="*/ 0 w 1524418"/>
              <a:gd name="connsiteY0" fmla="*/ 108875 h 1097934"/>
              <a:gd name="connsiteX1" fmla="*/ 270712 w 1524418"/>
              <a:gd name="connsiteY1" fmla="*/ 88643 h 1097934"/>
              <a:gd name="connsiteX2" fmla="*/ 638773 w 1524418"/>
              <a:gd name="connsiteY2" fmla="*/ 640734 h 1097934"/>
              <a:gd name="connsiteX3" fmla="*/ 880312 w 1524418"/>
              <a:gd name="connsiteY3" fmla="*/ 1037549 h 1097934"/>
              <a:gd name="connsiteX4" fmla="*/ 1282878 w 1524418"/>
              <a:gd name="connsiteY4" fmla="*/ 1003043 h 1097934"/>
              <a:gd name="connsiteX5" fmla="*/ 1524418 w 1524418"/>
              <a:gd name="connsiteY5" fmla="*/ 939783 h 1097934"/>
              <a:gd name="connsiteX0" fmla="*/ 0 w 1524418"/>
              <a:gd name="connsiteY0" fmla="*/ 108875 h 1097934"/>
              <a:gd name="connsiteX1" fmla="*/ 270712 w 1524418"/>
              <a:gd name="connsiteY1" fmla="*/ 88643 h 1097934"/>
              <a:gd name="connsiteX2" fmla="*/ 638773 w 1524418"/>
              <a:gd name="connsiteY2" fmla="*/ 640734 h 1097934"/>
              <a:gd name="connsiteX3" fmla="*/ 880312 w 1524418"/>
              <a:gd name="connsiteY3" fmla="*/ 1037549 h 1097934"/>
              <a:gd name="connsiteX4" fmla="*/ 1282878 w 1524418"/>
              <a:gd name="connsiteY4" fmla="*/ 1003043 h 1097934"/>
              <a:gd name="connsiteX5" fmla="*/ 1524418 w 1524418"/>
              <a:gd name="connsiteY5" fmla="*/ 939783 h 109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418" h="1097934">
                <a:moveTo>
                  <a:pt x="0" y="108875"/>
                </a:moveTo>
                <a:cubicBezTo>
                  <a:pt x="28076" y="70257"/>
                  <a:pt x="164250" y="0"/>
                  <a:pt x="270712" y="88643"/>
                </a:cubicBezTo>
                <a:cubicBezTo>
                  <a:pt x="377174" y="177286"/>
                  <a:pt x="537173" y="482583"/>
                  <a:pt x="638773" y="640734"/>
                </a:cubicBezTo>
                <a:cubicBezTo>
                  <a:pt x="740373" y="798885"/>
                  <a:pt x="772961" y="977164"/>
                  <a:pt x="880312" y="1037549"/>
                </a:cubicBezTo>
                <a:cubicBezTo>
                  <a:pt x="987663" y="1097934"/>
                  <a:pt x="1175527" y="1019337"/>
                  <a:pt x="1282878" y="1003043"/>
                </a:cubicBezTo>
                <a:cubicBezTo>
                  <a:pt x="1390229" y="986749"/>
                  <a:pt x="1457323" y="963266"/>
                  <a:pt x="1524418" y="939783"/>
                </a:cubicBezTo>
              </a:path>
            </a:pathLst>
          </a:custGeom>
          <a:noFill/>
          <a:ln w="41275"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es-AR" sz="2000" b="1">
              <a:solidFill>
                <a:srgbClr val="000000"/>
              </a:solidFill>
              <a:latin typeface="Lucida Sans" pitchFamily="-112" charset="0"/>
              <a:ea typeface="Geneva" pitchFamily="-112" charset="0"/>
              <a:cs typeface="Geneva" pitchFamily="-112" charset="0"/>
            </a:endParaRPr>
          </a:p>
        </p:txBody>
      </p:sp>
      <p:cxnSp>
        <p:nvCxnSpPr>
          <p:cNvPr id="83" name="82 Conector recto"/>
          <p:cNvCxnSpPr/>
          <p:nvPr/>
        </p:nvCxnSpPr>
        <p:spPr>
          <a:xfrm>
            <a:off x="-612576" y="764704"/>
            <a:ext cx="11089232" cy="0"/>
          </a:xfrm>
          <a:prstGeom prst="line">
            <a:avLst/>
          </a:prstGeom>
          <a:ln w="539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9" name="Text Box 35"/>
          <p:cNvSpPr txBox="1">
            <a:spLocks noChangeAspect="1" noChangeArrowheads="1"/>
          </p:cNvSpPr>
          <p:nvPr/>
        </p:nvSpPr>
        <p:spPr bwMode="auto">
          <a:xfrm>
            <a:off x="3923928" y="1484784"/>
            <a:ext cx="1261627" cy="505523"/>
          </a:xfrm>
          <a:prstGeom prst="rect">
            <a:avLst/>
          </a:prstGeom>
          <a:noFill/>
          <a:ln w="9525">
            <a:noFill/>
            <a:miter lim="800000"/>
            <a:headEnd/>
            <a:tailEnd/>
          </a:ln>
        </p:spPr>
        <p:txBody>
          <a:bodyPr wrap="none" lIns="18288" tIns="18288" rIns="18288" bIns="18288" anchor="b">
            <a:spAutoFit/>
          </a:bodyPr>
          <a:lstStyle/>
          <a:p>
            <a:pPr algn="ctr" defTabSz="914400">
              <a:lnSpc>
                <a:spcPct val="70000"/>
              </a:lnSpc>
              <a:defRPr/>
            </a:pPr>
            <a:r>
              <a:rPr lang="en-US" sz="1400" kern="0" dirty="0" smtClean="0">
                <a:solidFill>
                  <a:prstClr val="black"/>
                </a:solidFill>
                <a:latin typeface="Calibri"/>
              </a:rPr>
              <a:t>OTRAS </a:t>
            </a:r>
            <a:endParaRPr lang="en-US" sz="1400" kern="0" dirty="0">
              <a:solidFill>
                <a:prstClr val="black"/>
              </a:solidFill>
              <a:latin typeface="Calibri"/>
            </a:endParaRPr>
          </a:p>
          <a:p>
            <a:pPr algn="ctr" defTabSz="914400">
              <a:lnSpc>
                <a:spcPct val="70000"/>
              </a:lnSpc>
              <a:defRPr/>
            </a:pPr>
            <a:r>
              <a:rPr lang="en-US" sz="1400" kern="0" dirty="0">
                <a:solidFill>
                  <a:prstClr val="black"/>
                </a:solidFill>
                <a:latin typeface="Calibri"/>
              </a:rPr>
              <a:t>LINEAS</a:t>
            </a:r>
          </a:p>
          <a:p>
            <a:pPr algn="ctr" defTabSz="914400">
              <a:lnSpc>
                <a:spcPct val="70000"/>
              </a:lnSpc>
              <a:defRPr/>
            </a:pPr>
            <a:r>
              <a:rPr lang="en-US" sz="1400" kern="0" dirty="0">
                <a:solidFill>
                  <a:prstClr val="black"/>
                </a:solidFill>
                <a:latin typeface="Calibri"/>
              </a:rPr>
              <a:t>HORMONALES</a:t>
            </a:r>
          </a:p>
        </p:txBody>
      </p:sp>
      <p:sp>
        <p:nvSpPr>
          <p:cNvPr id="9" name="Right Arrow 8"/>
          <p:cNvSpPr/>
          <p:nvPr/>
        </p:nvSpPr>
        <p:spPr>
          <a:xfrm>
            <a:off x="611560" y="1707479"/>
            <a:ext cx="8532440" cy="1024041"/>
          </a:xfrm>
          <a:prstGeom prst="rightArrow">
            <a:avLst/>
          </a:prstGeom>
          <a:solidFill>
            <a:srgbClr val="3333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Equipo</a:t>
            </a:r>
            <a:r>
              <a:rPr lang="en-US" dirty="0" smtClean="0"/>
              <a:t> </a:t>
            </a:r>
            <a:r>
              <a:rPr lang="en-US" dirty="0" err="1" smtClean="0"/>
              <a:t>Multidisciplinario</a:t>
            </a:r>
            <a:endParaRPr lang="en-US" dirty="0"/>
          </a:p>
        </p:txBody>
      </p:sp>
    </p:spTree>
    <p:extLst>
      <p:ext uri="{BB962C8B-B14F-4D97-AF65-F5344CB8AC3E}">
        <p14:creationId xmlns:p14="http://schemas.microsoft.com/office/powerpoint/2010/main" val="16794513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7 -1.48148E-6 L 0.07864 -1.48148E-6 " pathEditMode="relative" ptsTypes="AA">
                                      <p:cBhvr>
                                        <p:cTn id="6" dur="1000" fill="hold"/>
                                        <p:tgtEl>
                                          <p:spTgt spid="138"/>
                                        </p:tgtEl>
                                        <p:attrNameLst>
                                          <p:attrName>ppt_x</p:attrName>
                                          <p:attrName>ppt_y</p:attrName>
                                        </p:attrNameLst>
                                      </p:cBhvr>
                                    </p:animMotion>
                                  </p:childTnLst>
                                </p:cTn>
                              </p:par>
                              <p:par>
                                <p:cTn id="7" presetID="22" presetClass="entr" presetSubtype="8" fill="hold" grpId="0" nodeType="withEffect">
                                  <p:stCondLst>
                                    <p:cond delay="0"/>
                                  </p:stCondLst>
                                  <p:childTnLst>
                                    <p:set>
                                      <p:cBhvr>
                                        <p:cTn id="8" dur="1" fill="hold">
                                          <p:stCondLst>
                                            <p:cond delay="0"/>
                                          </p:stCondLst>
                                        </p:cTn>
                                        <p:tgtEl>
                                          <p:spTgt spid="200"/>
                                        </p:tgtEl>
                                        <p:attrNameLst>
                                          <p:attrName>style.visibility</p:attrName>
                                        </p:attrNameLst>
                                      </p:cBhvr>
                                      <p:to>
                                        <p:strVal val="visible"/>
                                      </p:to>
                                    </p:set>
                                    <p:animEffect transition="in" filter="wipe(left)">
                                      <p:cBhvr>
                                        <p:cTn id="9" dur="2000"/>
                                        <p:tgtEl>
                                          <p:spTgt spid="20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02"/>
                                        </p:tgtEl>
                                        <p:attrNameLst>
                                          <p:attrName>style.visibility</p:attrName>
                                        </p:attrNameLst>
                                      </p:cBhvr>
                                      <p:to>
                                        <p:strVal val="visible"/>
                                      </p:to>
                                    </p:set>
                                    <p:animEffect transition="in" filter="wipe(left)">
                                      <p:cBhvr>
                                        <p:cTn id="12" dur="2000"/>
                                        <p:tgtEl>
                                          <p:spTgt spid="202"/>
                                        </p:tgtEl>
                                      </p:cBhvr>
                                    </p:animEffect>
                                  </p:childTnLst>
                                </p:cTn>
                              </p:par>
                              <p:par>
                                <p:cTn id="13" presetID="22" presetClass="entr" presetSubtype="8"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left)">
                                      <p:cBhvr>
                                        <p:cTn id="15" dur="2000"/>
                                        <p:tgtEl>
                                          <p:spTgt spid="81"/>
                                        </p:tgtEl>
                                      </p:cBhvr>
                                    </p:animEffect>
                                  </p:childTnLst>
                                </p:cTn>
                              </p:par>
                              <p:par>
                                <p:cTn id="16" presetID="0" presetClass="path" presetSubtype="0" accel="50000" decel="50000" fill="hold" nodeType="withEffect">
                                  <p:stCondLst>
                                    <p:cond delay="0"/>
                                  </p:stCondLst>
                                  <p:childTnLst>
                                    <p:animMotion origin="layout" path="M 1.11111E-6 5.6211E-7 L 0.16528 5.6211E-7 " pathEditMode="relative" ptsTypes="AA">
                                      <p:cBhvr>
                                        <p:cTn id="17" dur="2500" fill="hold"/>
                                        <p:tgtEl>
                                          <p:spTgt spid="82"/>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00035 -0.0044 L 0.05538 -0.0044 " pathEditMode="relative" rAng="0" ptsTypes="AA">
                                      <p:cBhvr>
                                        <p:cTn id="19" dur="2000" fill="hold"/>
                                        <p:tgtEl>
                                          <p:spTgt spid="199"/>
                                        </p:tgtEl>
                                        <p:attrNameLst>
                                          <p:attrName>ppt_x</p:attrName>
                                          <p:attrName>ppt_y</p:attrName>
                                        </p:attrNameLst>
                                      </p:cBhvr>
                                      <p:rCtr x="27" y="0"/>
                                    </p:animMotion>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199" grpId="0"/>
      <p:bldP spid="138" grpId="0" animBg="1"/>
      <p:bldP spid="11" grpId="0" animBg="1"/>
      <p:bldP spid="200"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dirty="0" smtClean="0"/>
              <a:t>STAMPEDE: </a:t>
            </a:r>
            <a:r>
              <a:rPr lang="en-US" altLang="en-US" dirty="0" err="1" smtClean="0"/>
              <a:t>Diseño</a:t>
            </a:r>
            <a:r>
              <a:rPr lang="en-US" altLang="en-US" dirty="0" smtClean="0"/>
              <a:t> del </a:t>
            </a:r>
            <a:r>
              <a:rPr lang="en-US" altLang="en-US" dirty="0" err="1" smtClean="0"/>
              <a:t>estudio</a:t>
            </a:r>
            <a:r>
              <a:rPr lang="en-US" altLang="en-US" dirty="0" smtClean="0"/>
              <a:t> </a:t>
            </a:r>
          </a:p>
        </p:txBody>
      </p:sp>
      <p:sp>
        <p:nvSpPr>
          <p:cNvPr id="12291" name="Content Placeholder 3"/>
          <p:cNvSpPr>
            <a:spLocks noGrp="1"/>
          </p:cNvSpPr>
          <p:nvPr>
            <p:ph idx="1"/>
          </p:nvPr>
        </p:nvSpPr>
        <p:spPr>
          <a:xfrm>
            <a:off x="457200" y="1600200"/>
            <a:ext cx="8229600" cy="5069160"/>
          </a:xfrm>
        </p:spPr>
        <p:txBody>
          <a:bodyPr>
            <a:normAutofit/>
          </a:bodyPr>
          <a:lstStyle/>
          <a:p>
            <a:pPr eaLnBrk="1" hangingPunct="1">
              <a:spcAft>
                <a:spcPct val="0"/>
              </a:spcAft>
            </a:pPr>
            <a:r>
              <a:rPr lang="en-US" altLang="en-US" sz="1800" dirty="0" err="1" smtClean="0"/>
              <a:t>Aleatorizado</a:t>
            </a:r>
            <a:r>
              <a:rPr lang="en-US" altLang="en-US" sz="1800" dirty="0" smtClean="0"/>
              <a:t>, </a:t>
            </a:r>
            <a:r>
              <a:rPr lang="en-US" altLang="en-US" sz="1800" dirty="0" err="1" smtClean="0"/>
              <a:t>controlado</a:t>
            </a:r>
            <a:r>
              <a:rPr lang="en-US" altLang="en-US" sz="1800" dirty="0" smtClean="0"/>
              <a:t>, </a:t>
            </a:r>
            <a:r>
              <a:rPr lang="en-US" altLang="en-US" sz="1800" dirty="0" err="1" smtClean="0"/>
              <a:t>múltiples</a:t>
            </a:r>
            <a:r>
              <a:rPr lang="en-US" altLang="en-US" sz="1800" dirty="0" smtClean="0"/>
              <a:t> </a:t>
            </a:r>
            <a:r>
              <a:rPr lang="en-US" altLang="en-US" sz="1800" dirty="0" err="1" smtClean="0"/>
              <a:t>brazos</a:t>
            </a:r>
            <a:r>
              <a:rPr lang="en-US" altLang="en-US" sz="1800" dirty="0" smtClean="0"/>
              <a:t>. </a:t>
            </a:r>
          </a:p>
          <a:p>
            <a:pPr eaLnBrk="1" hangingPunct="1">
              <a:spcAft>
                <a:spcPct val="0"/>
              </a:spcAft>
            </a:pPr>
            <a:endParaRPr lang="en-US" altLang="en-US" sz="1800" dirty="0" smtClean="0"/>
          </a:p>
          <a:p>
            <a:pPr eaLnBrk="1" hangingPunct="1">
              <a:spcAft>
                <a:spcPct val="0"/>
              </a:spcAft>
            </a:pPr>
            <a:endParaRPr lang="en-US" altLang="en-US" sz="1800" dirty="0" smtClean="0"/>
          </a:p>
          <a:p>
            <a:pPr eaLnBrk="1" hangingPunct="1">
              <a:spcAft>
                <a:spcPct val="0"/>
              </a:spcAft>
            </a:pPr>
            <a:endParaRPr lang="en-US" altLang="en-US" sz="1800" dirty="0" smtClean="0"/>
          </a:p>
          <a:p>
            <a:pPr eaLnBrk="1" hangingPunct="1">
              <a:spcAft>
                <a:spcPct val="0"/>
              </a:spcAft>
            </a:pPr>
            <a:endParaRPr lang="en-US" altLang="en-US" sz="1800" dirty="0" smtClean="0"/>
          </a:p>
          <a:p>
            <a:pPr eaLnBrk="1" hangingPunct="1">
              <a:spcAft>
                <a:spcPct val="0"/>
              </a:spcAft>
            </a:pPr>
            <a:endParaRPr lang="en-US" altLang="en-US" sz="1800" dirty="0" smtClean="0"/>
          </a:p>
          <a:p>
            <a:pPr eaLnBrk="1" hangingPunct="1">
              <a:spcAft>
                <a:spcPct val="0"/>
              </a:spcAft>
            </a:pPr>
            <a:endParaRPr lang="en-US" altLang="en-US" sz="1800" dirty="0" smtClean="0"/>
          </a:p>
          <a:p>
            <a:pPr eaLnBrk="1" hangingPunct="1">
              <a:spcAft>
                <a:spcPct val="0"/>
              </a:spcAft>
            </a:pPr>
            <a:endParaRPr lang="en-US" altLang="en-US" sz="1800" dirty="0" smtClean="0"/>
          </a:p>
          <a:p>
            <a:pPr eaLnBrk="1" hangingPunct="1">
              <a:spcAft>
                <a:spcPct val="0"/>
              </a:spcAft>
            </a:pPr>
            <a:endParaRPr lang="en-US" altLang="en-US" sz="1800" dirty="0" smtClean="0"/>
          </a:p>
          <a:p>
            <a:pPr eaLnBrk="1" hangingPunct="1">
              <a:spcAft>
                <a:spcPct val="0"/>
              </a:spcAft>
            </a:pPr>
            <a:endParaRPr lang="en-US" altLang="en-US" sz="1800" dirty="0" smtClean="0"/>
          </a:p>
          <a:p>
            <a:pPr eaLnBrk="1" hangingPunct="1">
              <a:spcAft>
                <a:spcPct val="0"/>
              </a:spcAft>
            </a:pPr>
            <a:endParaRPr lang="en-US" altLang="en-US" sz="1800" dirty="0" smtClean="0"/>
          </a:p>
          <a:p>
            <a:pPr eaLnBrk="1" hangingPunct="1">
              <a:spcAft>
                <a:spcPct val="0"/>
              </a:spcAft>
            </a:pPr>
            <a:r>
              <a:rPr lang="en-US" altLang="en-US" sz="1800" dirty="0" smtClean="0"/>
              <a:t>Primary endpoint: OS</a:t>
            </a:r>
          </a:p>
          <a:p>
            <a:pPr eaLnBrk="1" hangingPunct="1">
              <a:spcAft>
                <a:spcPct val="0"/>
              </a:spcAft>
            </a:pPr>
            <a:r>
              <a:rPr lang="en-US" altLang="en-US" sz="1800" dirty="0" smtClean="0"/>
              <a:t>Secondary endpoints: FFS (PSA, local, or lymph node failure; distant metastases; prostate cancer death), toxicity, </a:t>
            </a:r>
            <a:r>
              <a:rPr lang="en-US" altLang="en-US" sz="1800" dirty="0" err="1" smtClean="0"/>
              <a:t>QoL</a:t>
            </a:r>
            <a:r>
              <a:rPr lang="en-US" altLang="en-US" sz="1800" dirty="0" smtClean="0"/>
              <a:t>, skeletal events, cost-effectiveness </a:t>
            </a:r>
          </a:p>
        </p:txBody>
      </p:sp>
      <p:sp>
        <p:nvSpPr>
          <p:cNvPr id="12292" name="Text Box 23"/>
          <p:cNvSpPr txBox="1">
            <a:spLocks noChangeArrowheads="1"/>
          </p:cNvSpPr>
          <p:nvPr/>
        </p:nvSpPr>
        <p:spPr bwMode="auto">
          <a:xfrm>
            <a:off x="527050" y="3119438"/>
            <a:ext cx="1819275" cy="1816100"/>
          </a:xfrm>
          <a:prstGeom prst="rect">
            <a:avLst/>
          </a:prstGeom>
          <a:noFill/>
          <a:ln w="9525">
            <a:noFill/>
            <a:miter lim="800000"/>
            <a:headEnd/>
            <a:tailEnd/>
          </a:ln>
        </p:spPr>
        <p:txBody>
          <a:bodyPr>
            <a:spAutoFit/>
          </a:bodyPr>
          <a:lstStyle/>
          <a:p>
            <a:pPr algn="ctr"/>
            <a:r>
              <a:rPr lang="en-GB" altLang="en-US" sz="1400" b="0" dirty="0">
                <a:cs typeface="Arial" charset="0"/>
              </a:rPr>
              <a:t>WHO stage 0-2 pts with prostate cancer who have never received hormone therapy, fitting criteria based on stage of disease</a:t>
            </a:r>
          </a:p>
          <a:p>
            <a:pPr algn="ctr"/>
            <a:r>
              <a:rPr lang="en-GB" altLang="en-US" sz="1400" b="0" dirty="0">
                <a:cs typeface="Arial" charset="0"/>
              </a:rPr>
              <a:t>(N = 2962)</a:t>
            </a:r>
            <a:endParaRPr lang="en-US" altLang="en-US" sz="1400" b="0" dirty="0">
              <a:cs typeface="Arial" charset="0"/>
            </a:endParaRPr>
          </a:p>
        </p:txBody>
      </p:sp>
      <p:sp>
        <p:nvSpPr>
          <p:cNvPr id="2" name="Rectangle 24"/>
          <p:cNvSpPr>
            <a:spLocks noChangeArrowheads="1"/>
          </p:cNvSpPr>
          <p:nvPr/>
        </p:nvSpPr>
        <p:spPr bwMode="auto">
          <a:xfrm>
            <a:off x="3370263" y="2247900"/>
            <a:ext cx="3249612" cy="703263"/>
          </a:xfrm>
          <a:prstGeom prst="rect">
            <a:avLst/>
          </a:prstGeom>
          <a:solidFill>
            <a:schemeClr val="accent2"/>
          </a:solidFill>
          <a:ln w="9525">
            <a:noFill/>
            <a:miter lim="800000"/>
            <a:headEnd/>
            <a:tailEnd/>
          </a:ln>
        </p:spPr>
        <p:txBody>
          <a:bodyPr wrap="none" anchor="ctr" anchorCtr="1"/>
          <a:lstStyle/>
          <a:p>
            <a:pPr algn="ctr">
              <a:defRPr/>
            </a:pPr>
            <a:r>
              <a:rPr lang="en-US" sz="1400" dirty="0" smtClean="0">
                <a:solidFill>
                  <a:schemeClr val="bg2">
                    <a:lumMod val="10000"/>
                  </a:schemeClr>
                </a:solidFill>
                <a:cs typeface="Arial" charset="0"/>
              </a:rPr>
              <a:t>BAT</a:t>
            </a:r>
            <a:endParaRPr lang="en-US" sz="1400" dirty="0">
              <a:solidFill>
                <a:schemeClr val="bg2">
                  <a:lumMod val="10000"/>
                </a:schemeClr>
              </a:solidFill>
              <a:cs typeface="Arial" charset="0"/>
            </a:endParaRPr>
          </a:p>
          <a:p>
            <a:pPr algn="ctr">
              <a:defRPr/>
            </a:pPr>
            <a:r>
              <a:rPr lang="en-US" sz="1400" b="0" dirty="0">
                <a:solidFill>
                  <a:schemeClr val="bg2">
                    <a:lumMod val="10000"/>
                  </a:schemeClr>
                </a:solidFill>
                <a:cs typeface="Arial" charset="0"/>
              </a:rPr>
              <a:t>(n = 1184)</a:t>
            </a:r>
          </a:p>
        </p:txBody>
      </p:sp>
      <p:sp>
        <p:nvSpPr>
          <p:cNvPr id="17413" name="Rectangle 25"/>
          <p:cNvSpPr>
            <a:spLocks noChangeArrowheads="1"/>
          </p:cNvSpPr>
          <p:nvPr/>
        </p:nvSpPr>
        <p:spPr bwMode="auto">
          <a:xfrm>
            <a:off x="3370263" y="3825875"/>
            <a:ext cx="3249612" cy="703263"/>
          </a:xfrm>
          <a:prstGeom prst="rect">
            <a:avLst/>
          </a:prstGeom>
          <a:solidFill>
            <a:schemeClr val="accent1"/>
          </a:solidFill>
          <a:ln w="9525">
            <a:noFill/>
            <a:miter lim="800000"/>
            <a:headEnd/>
            <a:tailEnd/>
          </a:ln>
        </p:spPr>
        <p:txBody>
          <a:bodyPr wrap="none" anchor="ctr" anchorCtr="1"/>
          <a:lstStyle/>
          <a:p>
            <a:pPr algn="ctr">
              <a:defRPr/>
            </a:pPr>
            <a:r>
              <a:rPr lang="en-US" sz="1400" dirty="0" smtClean="0">
                <a:solidFill>
                  <a:schemeClr val="bg2">
                    <a:lumMod val="10000"/>
                  </a:schemeClr>
                </a:solidFill>
                <a:cs typeface="Arial" charset="0"/>
              </a:rPr>
              <a:t>BAT </a:t>
            </a:r>
            <a:r>
              <a:rPr lang="en-US" sz="1400" b="0" dirty="0">
                <a:solidFill>
                  <a:schemeClr val="bg2">
                    <a:lumMod val="10000"/>
                  </a:schemeClr>
                </a:solidFill>
                <a:cs typeface="Arial" charset="0"/>
              </a:rPr>
              <a:t>+</a:t>
            </a:r>
            <a:r>
              <a:rPr lang="en-US" sz="1400" dirty="0">
                <a:solidFill>
                  <a:schemeClr val="bg2">
                    <a:lumMod val="10000"/>
                  </a:schemeClr>
                </a:solidFill>
                <a:cs typeface="Arial" charset="0"/>
              </a:rPr>
              <a:t> Docetaxel</a:t>
            </a:r>
          </a:p>
          <a:p>
            <a:pPr algn="ctr">
              <a:defRPr/>
            </a:pPr>
            <a:r>
              <a:rPr lang="en-US" sz="1400" b="0" dirty="0">
                <a:solidFill>
                  <a:schemeClr val="bg2">
                    <a:lumMod val="10000"/>
                  </a:schemeClr>
                </a:solidFill>
                <a:cs typeface="Arial" charset="0"/>
              </a:rPr>
              <a:t>(n = 592)</a:t>
            </a:r>
            <a:endParaRPr lang="en-US" sz="1400" b="0" dirty="0">
              <a:solidFill>
                <a:schemeClr val="bg2">
                  <a:lumMod val="10000"/>
                </a:schemeClr>
              </a:solidFill>
            </a:endParaRPr>
          </a:p>
        </p:txBody>
      </p:sp>
      <p:sp>
        <p:nvSpPr>
          <p:cNvPr id="12295" name="Line 26"/>
          <p:cNvSpPr>
            <a:spLocks noChangeShapeType="1"/>
          </p:cNvSpPr>
          <p:nvPr/>
        </p:nvSpPr>
        <p:spPr bwMode="auto">
          <a:xfrm>
            <a:off x="2562225" y="3884613"/>
            <a:ext cx="638175" cy="376237"/>
          </a:xfrm>
          <a:prstGeom prst="line">
            <a:avLst/>
          </a:prstGeom>
          <a:noFill/>
          <a:ln w="28575">
            <a:solidFill>
              <a:schemeClr val="tx1"/>
            </a:solidFill>
            <a:round/>
            <a:headEnd/>
            <a:tailEnd type="triangle" w="med" len="med"/>
          </a:ln>
        </p:spPr>
        <p:txBody>
          <a:bodyPr/>
          <a:lstStyle/>
          <a:p>
            <a:endParaRPr lang="es-MX"/>
          </a:p>
        </p:txBody>
      </p:sp>
      <p:sp>
        <p:nvSpPr>
          <p:cNvPr id="12296" name="Line 27"/>
          <p:cNvSpPr>
            <a:spLocks noChangeShapeType="1"/>
          </p:cNvSpPr>
          <p:nvPr/>
        </p:nvSpPr>
        <p:spPr bwMode="auto">
          <a:xfrm flipV="1">
            <a:off x="2590800" y="2722563"/>
            <a:ext cx="609600" cy="469900"/>
          </a:xfrm>
          <a:prstGeom prst="line">
            <a:avLst/>
          </a:prstGeom>
          <a:noFill/>
          <a:ln w="28575">
            <a:solidFill>
              <a:schemeClr val="tx1"/>
            </a:solidFill>
            <a:round/>
            <a:headEnd/>
            <a:tailEnd type="triangle" w="med" len="med"/>
          </a:ln>
        </p:spPr>
        <p:txBody>
          <a:bodyPr/>
          <a:lstStyle/>
          <a:p>
            <a:endParaRPr lang="es-MX"/>
          </a:p>
        </p:txBody>
      </p:sp>
      <p:sp>
        <p:nvSpPr>
          <p:cNvPr id="3" name="Rectangle 28"/>
          <p:cNvSpPr>
            <a:spLocks noChangeArrowheads="1"/>
          </p:cNvSpPr>
          <p:nvPr/>
        </p:nvSpPr>
        <p:spPr bwMode="auto">
          <a:xfrm>
            <a:off x="3370263" y="3036888"/>
            <a:ext cx="3249612" cy="703262"/>
          </a:xfrm>
          <a:prstGeom prst="rect">
            <a:avLst/>
          </a:prstGeom>
          <a:solidFill>
            <a:schemeClr val="hlink"/>
          </a:solidFill>
          <a:ln w="9525">
            <a:noFill/>
            <a:miter lim="800000"/>
            <a:headEnd/>
            <a:tailEnd/>
          </a:ln>
        </p:spPr>
        <p:txBody>
          <a:bodyPr wrap="none" anchor="ctr" anchorCtr="1"/>
          <a:lstStyle/>
          <a:p>
            <a:pPr algn="ctr">
              <a:defRPr/>
            </a:pPr>
            <a:r>
              <a:rPr lang="en-US" sz="1400" dirty="0" smtClean="0">
                <a:solidFill>
                  <a:schemeClr val="bg2">
                    <a:lumMod val="10000"/>
                  </a:schemeClr>
                </a:solidFill>
                <a:cs typeface="Arial" charset="0"/>
              </a:rPr>
              <a:t>BAT</a:t>
            </a:r>
            <a:r>
              <a:rPr lang="en-US" sz="1400" b="0" dirty="0" smtClean="0">
                <a:solidFill>
                  <a:schemeClr val="bg2">
                    <a:lumMod val="10000"/>
                  </a:schemeClr>
                </a:solidFill>
                <a:cs typeface="Arial" charset="0"/>
              </a:rPr>
              <a:t>+</a:t>
            </a:r>
            <a:r>
              <a:rPr lang="en-US" sz="1400" dirty="0" smtClean="0">
                <a:solidFill>
                  <a:schemeClr val="bg2">
                    <a:lumMod val="10000"/>
                  </a:schemeClr>
                </a:solidFill>
                <a:cs typeface="Arial" charset="0"/>
              </a:rPr>
              <a:t> </a:t>
            </a:r>
            <a:r>
              <a:rPr lang="en-US" sz="1400" dirty="0" err="1" smtClean="0">
                <a:solidFill>
                  <a:schemeClr val="bg2">
                    <a:lumMod val="10000"/>
                  </a:schemeClr>
                </a:solidFill>
                <a:cs typeface="Arial" charset="0"/>
              </a:rPr>
              <a:t>Acido</a:t>
            </a:r>
            <a:r>
              <a:rPr lang="en-US" sz="1400" dirty="0" smtClean="0">
                <a:solidFill>
                  <a:schemeClr val="bg2">
                    <a:lumMod val="10000"/>
                  </a:schemeClr>
                </a:solidFill>
                <a:cs typeface="Arial" charset="0"/>
              </a:rPr>
              <a:t> </a:t>
            </a:r>
            <a:r>
              <a:rPr lang="en-US" sz="1400" dirty="0" err="1" smtClean="0">
                <a:solidFill>
                  <a:schemeClr val="bg2">
                    <a:lumMod val="10000"/>
                  </a:schemeClr>
                </a:solidFill>
                <a:cs typeface="Arial" charset="0"/>
              </a:rPr>
              <a:t>Zoledronico</a:t>
            </a:r>
            <a:r>
              <a:rPr lang="en-US" sz="1400" dirty="0" smtClean="0">
                <a:solidFill>
                  <a:schemeClr val="bg2">
                    <a:lumMod val="10000"/>
                  </a:schemeClr>
                </a:solidFill>
                <a:cs typeface="Arial" charset="0"/>
              </a:rPr>
              <a:t> </a:t>
            </a:r>
            <a:endParaRPr lang="en-US" sz="1400" dirty="0">
              <a:solidFill>
                <a:schemeClr val="bg2">
                  <a:lumMod val="10000"/>
                </a:schemeClr>
              </a:solidFill>
              <a:cs typeface="Arial" charset="0"/>
            </a:endParaRPr>
          </a:p>
          <a:p>
            <a:pPr algn="ctr">
              <a:defRPr/>
            </a:pPr>
            <a:r>
              <a:rPr lang="en-US" sz="1400" b="0" dirty="0">
                <a:solidFill>
                  <a:schemeClr val="bg2">
                    <a:lumMod val="10000"/>
                  </a:schemeClr>
                </a:solidFill>
                <a:cs typeface="Arial" charset="0"/>
              </a:rPr>
              <a:t>(n = 593)</a:t>
            </a:r>
            <a:endParaRPr lang="en-US" sz="1400" b="0" dirty="0">
              <a:solidFill>
                <a:schemeClr val="bg2">
                  <a:lumMod val="10000"/>
                </a:schemeClr>
              </a:solidFill>
            </a:endParaRPr>
          </a:p>
        </p:txBody>
      </p:sp>
      <p:sp>
        <p:nvSpPr>
          <p:cNvPr id="12298" name="Line 33"/>
          <p:cNvSpPr>
            <a:spLocks noChangeShapeType="1"/>
          </p:cNvSpPr>
          <p:nvPr/>
        </p:nvSpPr>
        <p:spPr bwMode="auto">
          <a:xfrm flipV="1">
            <a:off x="2628900" y="3421063"/>
            <a:ext cx="609600" cy="184150"/>
          </a:xfrm>
          <a:prstGeom prst="line">
            <a:avLst/>
          </a:prstGeom>
          <a:noFill/>
          <a:ln w="28575">
            <a:solidFill>
              <a:schemeClr val="tx1"/>
            </a:solidFill>
            <a:round/>
            <a:headEnd/>
            <a:tailEnd type="triangle" w="med" len="med"/>
          </a:ln>
        </p:spPr>
        <p:txBody>
          <a:bodyPr/>
          <a:lstStyle/>
          <a:p>
            <a:endParaRPr lang="es-MX"/>
          </a:p>
        </p:txBody>
      </p:sp>
      <p:sp>
        <p:nvSpPr>
          <p:cNvPr id="15" name="Rectangle 25"/>
          <p:cNvSpPr>
            <a:spLocks noChangeArrowheads="1"/>
          </p:cNvSpPr>
          <p:nvPr/>
        </p:nvSpPr>
        <p:spPr bwMode="auto">
          <a:xfrm>
            <a:off x="3370263" y="4614863"/>
            <a:ext cx="3249612" cy="703262"/>
          </a:xfrm>
          <a:prstGeom prst="rect">
            <a:avLst/>
          </a:prstGeom>
          <a:solidFill>
            <a:schemeClr val="accent6"/>
          </a:solidFill>
          <a:ln w="9525">
            <a:noFill/>
            <a:miter lim="800000"/>
            <a:headEnd/>
            <a:tailEnd/>
          </a:ln>
        </p:spPr>
        <p:txBody>
          <a:bodyPr wrap="none" anchor="ctr" anchorCtr="1"/>
          <a:lstStyle/>
          <a:p>
            <a:pPr algn="ctr">
              <a:defRPr/>
            </a:pPr>
            <a:r>
              <a:rPr lang="en-US" sz="1400" dirty="0" smtClean="0">
                <a:cs typeface="Arial" charset="0"/>
              </a:rPr>
              <a:t>BAT </a:t>
            </a:r>
            <a:r>
              <a:rPr lang="en-US" sz="1400" b="0" dirty="0" smtClean="0">
                <a:cs typeface="Arial" charset="0"/>
              </a:rPr>
              <a:t>+ </a:t>
            </a:r>
            <a:r>
              <a:rPr lang="en-US" sz="1400" b="0" dirty="0" err="1" smtClean="0">
                <a:cs typeface="Arial" charset="0"/>
              </a:rPr>
              <a:t>Acido</a:t>
            </a:r>
            <a:r>
              <a:rPr lang="en-US" sz="1400" b="0" dirty="0" smtClean="0">
                <a:cs typeface="Arial" charset="0"/>
              </a:rPr>
              <a:t> </a:t>
            </a:r>
            <a:r>
              <a:rPr lang="en-US" sz="1400" dirty="0" err="1" smtClean="0">
                <a:cs typeface="Arial" charset="0"/>
              </a:rPr>
              <a:t>Zoledronic</a:t>
            </a:r>
            <a:r>
              <a:rPr lang="en-US" sz="1400" dirty="0" err="1">
                <a:cs typeface="Arial" charset="0"/>
              </a:rPr>
              <a:t>o</a:t>
            </a:r>
            <a:r>
              <a:rPr lang="en-US" sz="1400" dirty="0" smtClean="0">
                <a:cs typeface="Arial" charset="0"/>
              </a:rPr>
              <a:t> </a:t>
            </a:r>
            <a:r>
              <a:rPr lang="en-US" sz="1400" b="0" dirty="0">
                <a:cs typeface="Arial" charset="0"/>
              </a:rPr>
              <a:t>+</a:t>
            </a:r>
            <a:r>
              <a:rPr lang="en-US" sz="1400" dirty="0">
                <a:cs typeface="Arial" charset="0"/>
              </a:rPr>
              <a:t> Docetaxel</a:t>
            </a:r>
          </a:p>
          <a:p>
            <a:pPr algn="ctr">
              <a:defRPr/>
            </a:pPr>
            <a:r>
              <a:rPr lang="en-US" sz="1400" b="0" dirty="0">
                <a:cs typeface="Arial" charset="0"/>
              </a:rPr>
              <a:t>(n = 593) </a:t>
            </a:r>
            <a:endParaRPr lang="en-US" sz="1400" b="0" dirty="0"/>
          </a:p>
        </p:txBody>
      </p:sp>
      <p:sp>
        <p:nvSpPr>
          <p:cNvPr id="12300" name="Line 27"/>
          <p:cNvSpPr>
            <a:spLocks noChangeShapeType="1"/>
          </p:cNvSpPr>
          <p:nvPr/>
        </p:nvSpPr>
        <p:spPr bwMode="auto">
          <a:xfrm>
            <a:off x="2487613" y="4216400"/>
            <a:ext cx="635000" cy="712788"/>
          </a:xfrm>
          <a:prstGeom prst="line">
            <a:avLst/>
          </a:prstGeom>
          <a:noFill/>
          <a:ln w="28575">
            <a:solidFill>
              <a:schemeClr val="tx1"/>
            </a:solidFill>
            <a:round/>
            <a:headEnd/>
            <a:tailEnd type="triangle" w="med" len="med"/>
          </a:ln>
        </p:spPr>
        <p:txBody>
          <a:bodyPr/>
          <a:lstStyle/>
          <a:p>
            <a:endParaRPr lang="es-MX"/>
          </a:p>
        </p:txBody>
      </p:sp>
      <p:sp>
        <p:nvSpPr>
          <p:cNvPr id="12301" name="Text Box 11"/>
          <p:cNvSpPr txBox="1">
            <a:spLocks noChangeArrowheads="1"/>
          </p:cNvSpPr>
          <p:nvPr/>
        </p:nvSpPr>
        <p:spPr bwMode="auto">
          <a:xfrm>
            <a:off x="280988" y="6354763"/>
            <a:ext cx="8561387" cy="307975"/>
          </a:xfrm>
          <a:prstGeom prst="rect">
            <a:avLst/>
          </a:prstGeom>
          <a:noFill/>
          <a:ln w="9525" algn="ctr">
            <a:noFill/>
            <a:miter lim="800000"/>
            <a:headEnd/>
            <a:tailEnd/>
          </a:ln>
        </p:spPr>
        <p:txBody>
          <a:bodyPr anchor="b">
            <a:spAutoFit/>
          </a:bodyPr>
          <a:lstStyle/>
          <a:p>
            <a:pPr eaLnBrk="1" hangingPunct="1"/>
            <a:r>
              <a:rPr lang="en-US" altLang="en-US" sz="1400" b="0" dirty="0"/>
              <a:t>James ND, et al. ASCO 2015. Abstract 5001</a:t>
            </a:r>
            <a:r>
              <a:rPr lang="en-US" altLang="en-US" sz="1400" b="0" dirty="0">
                <a:solidFill>
                  <a:schemeClr val="bg2"/>
                </a:solidFill>
              </a:rPr>
              <a:t>.</a:t>
            </a:r>
          </a:p>
        </p:txBody>
      </p:sp>
      <p:sp>
        <p:nvSpPr>
          <p:cNvPr id="12302" name="TextBox 4"/>
          <p:cNvSpPr txBox="1">
            <a:spLocks noChangeArrowheads="1"/>
          </p:cNvSpPr>
          <p:nvPr/>
        </p:nvSpPr>
        <p:spPr bwMode="auto">
          <a:xfrm>
            <a:off x="-69850" y="2125663"/>
            <a:ext cx="3313113" cy="739775"/>
          </a:xfrm>
          <a:prstGeom prst="rect">
            <a:avLst/>
          </a:prstGeom>
          <a:noFill/>
          <a:ln w="9525">
            <a:noFill/>
            <a:miter lim="800000"/>
            <a:headEnd/>
            <a:tailEnd/>
          </a:ln>
        </p:spPr>
        <p:txBody>
          <a:bodyPr>
            <a:spAutoFit/>
          </a:bodyPr>
          <a:lstStyle/>
          <a:p>
            <a:pPr algn="ctr"/>
            <a:r>
              <a:rPr lang="en-US" altLang="en-US" sz="1400" b="0" i="1" dirty="0" err="1" smtClean="0"/>
              <a:t>Estratificado</a:t>
            </a:r>
            <a:r>
              <a:rPr lang="en-US" altLang="en-US" sz="1400" b="0" i="1" dirty="0" smtClean="0"/>
              <a:t> </a:t>
            </a:r>
            <a:r>
              <a:rPr lang="en-US" altLang="en-US" sz="1400" b="0" i="1" dirty="0" err="1" smtClean="0"/>
              <a:t>por</a:t>
            </a:r>
            <a:r>
              <a:rPr lang="en-US" altLang="en-US" sz="1400" b="0" i="1" dirty="0" smtClean="0"/>
              <a:t> </a:t>
            </a:r>
            <a:r>
              <a:rPr lang="en-US" altLang="en-US" sz="1400" b="0" i="1" dirty="0" err="1" smtClean="0"/>
              <a:t>edad</a:t>
            </a:r>
            <a:r>
              <a:rPr lang="en-US" altLang="en-US" sz="1400" b="0" i="1" dirty="0" smtClean="0"/>
              <a:t>, </a:t>
            </a:r>
            <a:r>
              <a:rPr lang="en-US" altLang="en-US" sz="1400" b="0" i="1" dirty="0" err="1" smtClean="0"/>
              <a:t>Etapa</a:t>
            </a:r>
            <a:r>
              <a:rPr lang="en-US" altLang="en-US" sz="1400" b="0" i="1" dirty="0" smtClean="0"/>
              <a:t> WHO , </a:t>
            </a:r>
            <a:endParaRPr lang="en-US" altLang="en-US" sz="1400" b="0" i="1" dirty="0"/>
          </a:p>
          <a:p>
            <a:pPr algn="ctr"/>
            <a:r>
              <a:rPr lang="en-US" altLang="en-US" sz="1400" b="0" i="1" dirty="0" smtClean="0"/>
              <a:t>metastasis, </a:t>
            </a:r>
            <a:r>
              <a:rPr lang="en-US" altLang="en-US" sz="1400" b="0" i="1" dirty="0" err="1" smtClean="0"/>
              <a:t>tratamientos</a:t>
            </a:r>
            <a:r>
              <a:rPr lang="en-US" altLang="en-US" sz="1400" b="0" i="1" dirty="0" smtClean="0"/>
              <a:t> </a:t>
            </a:r>
            <a:r>
              <a:rPr lang="en-US" altLang="en-US" sz="1400" b="0" i="1" dirty="0" err="1" smtClean="0"/>
              <a:t>previos</a:t>
            </a:r>
            <a:r>
              <a:rPr lang="en-US" altLang="en-US" sz="1400" b="0" i="1" dirty="0" smtClean="0"/>
              <a:t>, </a:t>
            </a:r>
            <a:endParaRPr lang="en-US" altLang="en-US" sz="1400" b="0" i="1" dirty="0"/>
          </a:p>
          <a:p>
            <a:pPr algn="ctr"/>
            <a:r>
              <a:rPr lang="en-US" altLang="en-US" sz="1400" b="0" i="1" dirty="0" err="1" smtClean="0"/>
              <a:t>centro</a:t>
            </a:r>
            <a:r>
              <a:rPr lang="en-US" altLang="en-US" sz="1400" b="0" i="1" dirty="0" smtClean="0"/>
              <a:t>, </a:t>
            </a:r>
            <a:r>
              <a:rPr lang="en-US" altLang="en-US" sz="1400" b="0" i="1" dirty="0"/>
              <a:t>use </a:t>
            </a:r>
            <a:r>
              <a:rPr lang="en-US" altLang="en-US" sz="1400" i="1" dirty="0" smtClean="0"/>
              <a:t>de</a:t>
            </a:r>
            <a:r>
              <a:rPr lang="en-US" altLang="en-US" sz="1400" b="0" i="1" dirty="0" smtClean="0"/>
              <a:t> </a:t>
            </a:r>
            <a:r>
              <a:rPr lang="en-US" altLang="en-US" sz="1400" b="0" i="1" dirty="0"/>
              <a:t>NSAIDs </a:t>
            </a:r>
            <a:r>
              <a:rPr lang="en-US" altLang="en-US" sz="1400" b="0" i="1" dirty="0" smtClean="0"/>
              <a:t>o </a:t>
            </a:r>
            <a:r>
              <a:rPr lang="en-US" altLang="en-US" sz="1400" b="0" i="1" dirty="0" err="1" smtClean="0"/>
              <a:t>aspirina</a:t>
            </a:r>
            <a:r>
              <a:rPr lang="en-US" altLang="en-US" sz="1400" b="0" i="1" dirty="0" smtClean="0"/>
              <a:t> </a:t>
            </a:r>
            <a:endParaRPr lang="en-US" altLang="en-US" sz="1400" b="0" i="1" dirty="0"/>
          </a:p>
        </p:txBody>
      </p:sp>
      <p:cxnSp>
        <p:nvCxnSpPr>
          <p:cNvPr id="12303" name="Straight Arrow Connector 7"/>
          <p:cNvCxnSpPr>
            <a:cxnSpLocks noChangeShapeType="1"/>
          </p:cNvCxnSpPr>
          <p:nvPr/>
        </p:nvCxnSpPr>
        <p:spPr bwMode="auto">
          <a:xfrm>
            <a:off x="2189163" y="2868613"/>
            <a:ext cx="0" cy="223837"/>
          </a:xfrm>
          <a:prstGeom prst="straightConnector1">
            <a:avLst/>
          </a:prstGeom>
          <a:noFill/>
          <a:ln w="28575" algn="ctr">
            <a:solidFill>
              <a:schemeClr val="tx1"/>
            </a:solidFill>
            <a:round/>
            <a:headEnd/>
            <a:tailEnd type="triangle" w="med" len="med"/>
          </a:ln>
        </p:spPr>
      </p:cxnSp>
      <p:sp>
        <p:nvSpPr>
          <p:cNvPr id="9" name="TextBox 8"/>
          <p:cNvSpPr txBox="1"/>
          <p:nvPr/>
        </p:nvSpPr>
        <p:spPr>
          <a:xfrm>
            <a:off x="6607175" y="2841625"/>
            <a:ext cx="2352675" cy="2062103"/>
          </a:xfrm>
          <a:prstGeom prst="rect">
            <a:avLst/>
          </a:prstGeom>
          <a:noFill/>
        </p:spPr>
        <p:txBody>
          <a:bodyPr>
            <a:spAutoFit/>
          </a:bodyPr>
          <a:lstStyle/>
          <a:p>
            <a:pPr>
              <a:defRPr/>
            </a:pPr>
            <a:r>
              <a:rPr lang="en-US" sz="1600" dirty="0" err="1" smtClean="0">
                <a:latin typeface="Arial" pitchFamily="34" charset="0"/>
              </a:rPr>
              <a:t>Esquema</a:t>
            </a:r>
            <a:r>
              <a:rPr lang="en-US" sz="1600" dirty="0" smtClean="0">
                <a:latin typeface="Arial" pitchFamily="34" charset="0"/>
              </a:rPr>
              <a:t>:</a:t>
            </a:r>
            <a:endParaRPr lang="en-US" sz="1600" dirty="0">
              <a:latin typeface="Arial" pitchFamily="34" charset="0"/>
            </a:endParaRPr>
          </a:p>
          <a:p>
            <a:pPr marL="285750" indent="-173038">
              <a:buClr>
                <a:schemeClr val="tx1"/>
              </a:buClr>
              <a:buFont typeface="Wingdings" panose="05000000000000000000" pitchFamily="2" charset="2"/>
              <a:buChar char="§"/>
              <a:defRPr/>
            </a:pPr>
            <a:r>
              <a:rPr lang="en-US" sz="1400" b="0" dirty="0">
                <a:latin typeface="Arial" pitchFamily="34" charset="0"/>
              </a:rPr>
              <a:t>SOC: ADT ± RT</a:t>
            </a:r>
          </a:p>
          <a:p>
            <a:pPr marL="285750" indent="-173038">
              <a:buClr>
                <a:schemeClr val="tx1"/>
              </a:buClr>
              <a:buFont typeface="Wingdings" panose="05000000000000000000" pitchFamily="2" charset="2"/>
              <a:buChar char="§"/>
              <a:defRPr/>
            </a:pPr>
            <a:r>
              <a:rPr lang="en-US" sz="1400" b="0" dirty="0">
                <a:latin typeface="Arial" pitchFamily="34" charset="0"/>
              </a:rPr>
              <a:t>Zoledronic acid: 4 mg q3w to 18 wks, then q4w to 2 yrs</a:t>
            </a:r>
          </a:p>
          <a:p>
            <a:pPr marL="285750" indent="-173038">
              <a:buClr>
                <a:schemeClr val="tx1"/>
              </a:buClr>
              <a:buFont typeface="Wingdings" panose="05000000000000000000" pitchFamily="2" charset="2"/>
              <a:buChar char="§"/>
              <a:defRPr/>
            </a:pPr>
            <a:r>
              <a:rPr lang="en-US" sz="1400" b="0" dirty="0">
                <a:latin typeface="Arial" pitchFamily="34" charset="0"/>
              </a:rPr>
              <a:t>Docetaxel: 75 mg/m</a:t>
            </a:r>
            <a:r>
              <a:rPr lang="en-US" sz="1400" b="0" baseline="30000" dirty="0">
                <a:latin typeface="Arial" pitchFamily="34" charset="0"/>
              </a:rPr>
              <a:t>2</a:t>
            </a:r>
            <a:r>
              <a:rPr lang="en-US" sz="1400" b="0" dirty="0">
                <a:latin typeface="Arial" pitchFamily="34" charset="0"/>
              </a:rPr>
              <a:t> q3w for </a:t>
            </a:r>
            <a:r>
              <a:rPr lang="en-US" sz="1400" b="1" dirty="0">
                <a:latin typeface="Arial" pitchFamily="34" charset="0"/>
              </a:rPr>
              <a:t>6 cycles + prednisolone 10 mg QD</a:t>
            </a:r>
          </a:p>
        </p:txBody>
      </p:sp>
    </p:spTree>
    <p:extLst>
      <p:ext uri="{BB962C8B-B14F-4D97-AF65-F5344CB8AC3E}">
        <p14:creationId xmlns:p14="http://schemas.microsoft.com/office/powerpoint/2010/main" val="338628758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Stampede: Características de los pacientes</a:t>
            </a:r>
            <a:endParaRPr lang="es-MX" dirty="0"/>
          </a:p>
        </p:txBody>
      </p:sp>
      <p:sp>
        <p:nvSpPr>
          <p:cNvPr id="3" name="2 Marcador de contenido"/>
          <p:cNvSpPr>
            <a:spLocks noGrp="1"/>
          </p:cNvSpPr>
          <p:nvPr>
            <p:ph idx="1"/>
          </p:nvPr>
        </p:nvSpPr>
        <p:spPr/>
        <p:txBody>
          <a:bodyPr>
            <a:normAutofit fontScale="85000" lnSpcReduction="20000"/>
          </a:bodyPr>
          <a:lstStyle/>
          <a:p>
            <a:r>
              <a:rPr lang="es-MX" dirty="0" smtClean="0"/>
              <a:t>Enfermedad </a:t>
            </a:r>
            <a:r>
              <a:rPr lang="es-MX" dirty="0" err="1" smtClean="0"/>
              <a:t>metastásica</a:t>
            </a:r>
            <a:r>
              <a:rPr lang="es-MX" dirty="0" smtClean="0"/>
              <a:t> </a:t>
            </a:r>
          </a:p>
          <a:p>
            <a:endParaRPr lang="es-MX" dirty="0" smtClean="0"/>
          </a:p>
          <a:p>
            <a:r>
              <a:rPr lang="es-MX" dirty="0" smtClean="0"/>
              <a:t>Ganglios positivos</a:t>
            </a:r>
          </a:p>
          <a:p>
            <a:endParaRPr lang="es-MX" dirty="0" smtClean="0"/>
          </a:p>
          <a:p>
            <a:r>
              <a:rPr lang="es-MX" dirty="0" smtClean="0"/>
              <a:t>&gt;2 de: T3/4, APE &gt;40 </a:t>
            </a:r>
            <a:r>
              <a:rPr lang="es-MX" dirty="0" err="1" smtClean="0"/>
              <a:t>ng</a:t>
            </a:r>
            <a:r>
              <a:rPr lang="es-MX" dirty="0" smtClean="0"/>
              <a:t>/ml, </a:t>
            </a:r>
            <a:r>
              <a:rPr lang="es-MX" dirty="0" err="1" smtClean="0"/>
              <a:t>Gleason</a:t>
            </a:r>
            <a:r>
              <a:rPr lang="es-MX" dirty="0" smtClean="0"/>
              <a:t> 8-10</a:t>
            </a:r>
          </a:p>
          <a:p>
            <a:endParaRPr lang="es-MX" dirty="0" smtClean="0"/>
          </a:p>
          <a:p>
            <a:r>
              <a:rPr lang="es-MX" dirty="0" smtClean="0"/>
              <a:t>Recaída posterior a PR o RT con alguna de las siguientes características: </a:t>
            </a:r>
          </a:p>
          <a:p>
            <a:pPr marL="1314450" lvl="2" indent="-514350">
              <a:buAutoNum type="alphaLcPeriod"/>
            </a:pPr>
            <a:r>
              <a:rPr lang="es-MX" dirty="0" smtClean="0"/>
              <a:t>APE&gt;4 </a:t>
            </a:r>
            <a:r>
              <a:rPr lang="es-MX" dirty="0" err="1" smtClean="0"/>
              <a:t>ng</a:t>
            </a:r>
            <a:r>
              <a:rPr lang="es-MX" dirty="0" smtClean="0"/>
              <a:t>/ml con doblaje en &lt;6 meses</a:t>
            </a:r>
          </a:p>
          <a:p>
            <a:pPr marL="1314450" lvl="2" indent="-514350">
              <a:buAutoNum type="alphaLcPeriod"/>
            </a:pPr>
            <a:r>
              <a:rPr lang="es-MX" dirty="0" smtClean="0"/>
              <a:t>APE&gt;20 </a:t>
            </a:r>
            <a:r>
              <a:rPr lang="es-MX" dirty="0" err="1" smtClean="0"/>
              <a:t>ng</a:t>
            </a:r>
            <a:r>
              <a:rPr lang="es-MX" dirty="0" smtClean="0"/>
              <a:t>/ml</a:t>
            </a:r>
          </a:p>
          <a:p>
            <a:pPr marL="1314450" lvl="2" indent="-514350">
              <a:buAutoNum type="alphaLcPeriod"/>
            </a:pPr>
            <a:r>
              <a:rPr lang="es-MX" dirty="0" smtClean="0"/>
              <a:t>Ganglios positivos</a:t>
            </a:r>
          </a:p>
          <a:p>
            <a:pPr marL="1314450" lvl="2" indent="-514350">
              <a:buAutoNum type="alphaLcPeriod"/>
            </a:pPr>
            <a:r>
              <a:rPr lang="es-MX" dirty="0" smtClean="0"/>
              <a:t>Enfermedad </a:t>
            </a:r>
            <a:r>
              <a:rPr lang="es-MX" dirty="0" err="1" smtClean="0"/>
              <a:t>metastásica</a:t>
            </a:r>
            <a:r>
              <a:rPr lang="es-MX" dirty="0" smtClean="0"/>
              <a:t>. </a:t>
            </a:r>
          </a:p>
        </p:txBody>
      </p:sp>
    </p:spTree>
    <p:extLst>
      <p:ext uri="{BB962C8B-B14F-4D97-AF65-F5344CB8AC3E}">
        <p14:creationId xmlns:p14="http://schemas.microsoft.com/office/powerpoint/2010/main" val="242823383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reeform 41"/>
          <p:cNvSpPr>
            <a:spLocks/>
          </p:cNvSpPr>
          <p:nvPr/>
        </p:nvSpPr>
        <p:spPr bwMode="auto">
          <a:xfrm>
            <a:off x="885825" y="2409825"/>
            <a:ext cx="3600450" cy="1214438"/>
          </a:xfrm>
          <a:custGeom>
            <a:avLst/>
            <a:gdLst>
              <a:gd name="T0" fmla="*/ 3452812 w 3600450"/>
              <a:gd name="T1" fmla="*/ 1214438 h 1214438"/>
              <a:gd name="T2" fmla="*/ 3043238 w 3600450"/>
              <a:gd name="T3" fmla="*/ 1190625 h 1214438"/>
              <a:gd name="T4" fmla="*/ 2895600 w 3600450"/>
              <a:gd name="T5" fmla="*/ 1171575 h 1214438"/>
              <a:gd name="T6" fmla="*/ 2886074 w 3600450"/>
              <a:gd name="T7" fmla="*/ 1152525 h 1214438"/>
              <a:gd name="T8" fmla="*/ 2824162 w 3600450"/>
              <a:gd name="T9" fmla="*/ 1138238 h 1214438"/>
              <a:gd name="T10" fmla="*/ 2790824 w 3600450"/>
              <a:gd name="T11" fmla="*/ 1119188 h 1214438"/>
              <a:gd name="T12" fmla="*/ 2714624 w 3600450"/>
              <a:gd name="T13" fmla="*/ 1104900 h 1214438"/>
              <a:gd name="T14" fmla="*/ 2667000 w 3600450"/>
              <a:gd name="T15" fmla="*/ 1085850 h 1214438"/>
              <a:gd name="T16" fmla="*/ 2595562 w 3600450"/>
              <a:gd name="T17" fmla="*/ 1076325 h 1214438"/>
              <a:gd name="T18" fmla="*/ 2533650 w 3600450"/>
              <a:gd name="T19" fmla="*/ 1057275 h 1214438"/>
              <a:gd name="T20" fmla="*/ 2505074 w 3600450"/>
              <a:gd name="T21" fmla="*/ 1033463 h 1214438"/>
              <a:gd name="T22" fmla="*/ 2471738 w 3600450"/>
              <a:gd name="T23" fmla="*/ 1019175 h 1214438"/>
              <a:gd name="T24" fmla="*/ 2452688 w 3600450"/>
              <a:gd name="T25" fmla="*/ 1000125 h 1214438"/>
              <a:gd name="T26" fmla="*/ 2400300 w 3600450"/>
              <a:gd name="T27" fmla="*/ 985838 h 1214438"/>
              <a:gd name="T28" fmla="*/ 2362200 w 3600450"/>
              <a:gd name="T29" fmla="*/ 962025 h 1214438"/>
              <a:gd name="T30" fmla="*/ 2324100 w 3600450"/>
              <a:gd name="T31" fmla="*/ 947738 h 1214438"/>
              <a:gd name="T32" fmla="*/ 2281238 w 3600450"/>
              <a:gd name="T33" fmla="*/ 933450 h 1214438"/>
              <a:gd name="T34" fmla="*/ 2247900 w 3600450"/>
              <a:gd name="T35" fmla="*/ 914400 h 1214438"/>
              <a:gd name="T36" fmla="*/ 2200274 w 3600450"/>
              <a:gd name="T37" fmla="*/ 900113 h 1214438"/>
              <a:gd name="T38" fmla="*/ 2119312 w 3600450"/>
              <a:gd name="T39" fmla="*/ 885825 h 1214438"/>
              <a:gd name="T40" fmla="*/ 2066925 w 3600450"/>
              <a:gd name="T41" fmla="*/ 876300 h 1214438"/>
              <a:gd name="T42" fmla="*/ 2038350 w 3600450"/>
              <a:gd name="T43" fmla="*/ 852488 h 1214438"/>
              <a:gd name="T44" fmla="*/ 1981200 w 3600450"/>
              <a:gd name="T45" fmla="*/ 838200 h 1214438"/>
              <a:gd name="T46" fmla="*/ 1895475 w 3600450"/>
              <a:gd name="T47" fmla="*/ 819150 h 1214438"/>
              <a:gd name="T48" fmla="*/ 1852613 w 3600450"/>
              <a:gd name="T49" fmla="*/ 800100 h 1214438"/>
              <a:gd name="T50" fmla="*/ 1824038 w 3600450"/>
              <a:gd name="T51" fmla="*/ 781050 h 1214438"/>
              <a:gd name="T52" fmla="*/ 1743075 w 3600450"/>
              <a:gd name="T53" fmla="*/ 762000 h 1214438"/>
              <a:gd name="T54" fmla="*/ 1700213 w 3600450"/>
              <a:gd name="T55" fmla="*/ 728663 h 1214438"/>
              <a:gd name="T56" fmla="*/ 1643063 w 3600450"/>
              <a:gd name="T57" fmla="*/ 695325 h 1214438"/>
              <a:gd name="T58" fmla="*/ 1604963 w 3600450"/>
              <a:gd name="T59" fmla="*/ 676275 h 1214438"/>
              <a:gd name="T60" fmla="*/ 1552575 w 3600450"/>
              <a:gd name="T61" fmla="*/ 661988 h 1214438"/>
              <a:gd name="T62" fmla="*/ 1485900 w 3600450"/>
              <a:gd name="T63" fmla="*/ 619125 h 1214438"/>
              <a:gd name="T64" fmla="*/ 1419225 w 3600450"/>
              <a:gd name="T65" fmla="*/ 609600 h 1214438"/>
              <a:gd name="T66" fmla="*/ 1366838 w 3600450"/>
              <a:gd name="T67" fmla="*/ 590550 h 1214438"/>
              <a:gd name="T68" fmla="*/ 1323975 w 3600450"/>
              <a:gd name="T69" fmla="*/ 566738 h 1214438"/>
              <a:gd name="T70" fmla="*/ 1266825 w 3600450"/>
              <a:gd name="T71" fmla="*/ 557213 h 1214438"/>
              <a:gd name="T72" fmla="*/ 1162050 w 3600450"/>
              <a:gd name="T73" fmla="*/ 514351 h 1214438"/>
              <a:gd name="T74" fmla="*/ 1085850 w 3600450"/>
              <a:gd name="T75" fmla="*/ 461964 h 1214438"/>
              <a:gd name="T76" fmla="*/ 1028699 w 3600450"/>
              <a:gd name="T77" fmla="*/ 428625 h 1214438"/>
              <a:gd name="T78" fmla="*/ 942975 w 3600450"/>
              <a:gd name="T79" fmla="*/ 347663 h 1214438"/>
              <a:gd name="T80" fmla="*/ 838200 w 3600450"/>
              <a:gd name="T81" fmla="*/ 309563 h 1214438"/>
              <a:gd name="T82" fmla="*/ 742950 w 3600450"/>
              <a:gd name="T83" fmla="*/ 280988 h 1214438"/>
              <a:gd name="T84" fmla="*/ 633413 w 3600450"/>
              <a:gd name="T85" fmla="*/ 242888 h 1214438"/>
              <a:gd name="T86" fmla="*/ 566738 w 3600450"/>
              <a:gd name="T87" fmla="*/ 200025 h 1214438"/>
              <a:gd name="T88" fmla="*/ 461963 w 3600450"/>
              <a:gd name="T89" fmla="*/ 147638 h 1214438"/>
              <a:gd name="T90" fmla="*/ 352425 w 3600450"/>
              <a:gd name="T91" fmla="*/ 109538 h 1214438"/>
              <a:gd name="T92" fmla="*/ 242888 w 3600450"/>
              <a:gd name="T93" fmla="*/ 57150 h 1214438"/>
              <a:gd name="T94" fmla="*/ 109538 w 3600450"/>
              <a:gd name="T95" fmla="*/ 9525 h 12144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00450"/>
              <a:gd name="T145" fmla="*/ 0 h 1214438"/>
              <a:gd name="T146" fmla="*/ 3600450 w 3600450"/>
              <a:gd name="T147" fmla="*/ 1214438 h 12144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00450" h="1214438">
                <a:moveTo>
                  <a:pt x="3600450" y="1214438"/>
                </a:moveTo>
                <a:lnTo>
                  <a:pt x="3452813" y="1214438"/>
                </a:lnTo>
                <a:lnTo>
                  <a:pt x="3452813" y="1190625"/>
                </a:lnTo>
                <a:lnTo>
                  <a:pt x="3043238" y="1190625"/>
                </a:lnTo>
                <a:lnTo>
                  <a:pt x="3043238" y="1171575"/>
                </a:lnTo>
                <a:lnTo>
                  <a:pt x="2895600" y="1171575"/>
                </a:lnTo>
                <a:lnTo>
                  <a:pt x="2895600" y="1152525"/>
                </a:lnTo>
                <a:lnTo>
                  <a:pt x="2886075" y="1152525"/>
                </a:lnTo>
                <a:lnTo>
                  <a:pt x="2886075" y="1138238"/>
                </a:lnTo>
                <a:lnTo>
                  <a:pt x="2824163" y="1138238"/>
                </a:lnTo>
                <a:lnTo>
                  <a:pt x="2824163" y="1119188"/>
                </a:lnTo>
                <a:lnTo>
                  <a:pt x="2790825" y="1119188"/>
                </a:lnTo>
                <a:lnTo>
                  <a:pt x="2790825" y="1104900"/>
                </a:lnTo>
                <a:lnTo>
                  <a:pt x="2714625" y="1104900"/>
                </a:lnTo>
                <a:lnTo>
                  <a:pt x="2714625" y="1085850"/>
                </a:lnTo>
                <a:lnTo>
                  <a:pt x="2667000" y="1085850"/>
                </a:lnTo>
                <a:lnTo>
                  <a:pt x="2667000" y="1076325"/>
                </a:lnTo>
                <a:lnTo>
                  <a:pt x="2595563" y="1076325"/>
                </a:lnTo>
                <a:lnTo>
                  <a:pt x="2595563" y="1057275"/>
                </a:lnTo>
                <a:lnTo>
                  <a:pt x="2533650" y="1057275"/>
                </a:lnTo>
                <a:lnTo>
                  <a:pt x="2533650" y="1033463"/>
                </a:lnTo>
                <a:lnTo>
                  <a:pt x="2505075" y="1033463"/>
                </a:lnTo>
                <a:lnTo>
                  <a:pt x="2505075" y="1019175"/>
                </a:lnTo>
                <a:lnTo>
                  <a:pt x="2471738" y="1019175"/>
                </a:lnTo>
                <a:lnTo>
                  <a:pt x="2471738" y="1000125"/>
                </a:lnTo>
                <a:lnTo>
                  <a:pt x="2452688" y="1000125"/>
                </a:lnTo>
                <a:lnTo>
                  <a:pt x="2452688" y="985838"/>
                </a:lnTo>
                <a:lnTo>
                  <a:pt x="2400300" y="985838"/>
                </a:lnTo>
                <a:lnTo>
                  <a:pt x="2400300" y="962025"/>
                </a:lnTo>
                <a:lnTo>
                  <a:pt x="2362200" y="962025"/>
                </a:lnTo>
                <a:lnTo>
                  <a:pt x="2362200" y="947738"/>
                </a:lnTo>
                <a:lnTo>
                  <a:pt x="2324100" y="947738"/>
                </a:lnTo>
                <a:lnTo>
                  <a:pt x="2324100" y="933450"/>
                </a:lnTo>
                <a:lnTo>
                  <a:pt x="2281238" y="933450"/>
                </a:lnTo>
                <a:lnTo>
                  <a:pt x="2281238" y="914400"/>
                </a:lnTo>
                <a:lnTo>
                  <a:pt x="2247900" y="914400"/>
                </a:lnTo>
                <a:lnTo>
                  <a:pt x="2247900" y="900113"/>
                </a:lnTo>
                <a:lnTo>
                  <a:pt x="2200275" y="900113"/>
                </a:lnTo>
                <a:lnTo>
                  <a:pt x="2200275" y="885825"/>
                </a:lnTo>
                <a:lnTo>
                  <a:pt x="2119313" y="885825"/>
                </a:lnTo>
                <a:lnTo>
                  <a:pt x="2128838" y="876300"/>
                </a:lnTo>
                <a:lnTo>
                  <a:pt x="2066925" y="876300"/>
                </a:lnTo>
                <a:lnTo>
                  <a:pt x="2066925" y="852488"/>
                </a:lnTo>
                <a:lnTo>
                  <a:pt x="2038350" y="852488"/>
                </a:lnTo>
                <a:lnTo>
                  <a:pt x="2038350" y="838200"/>
                </a:lnTo>
                <a:lnTo>
                  <a:pt x="1981200" y="838200"/>
                </a:lnTo>
                <a:lnTo>
                  <a:pt x="1981200" y="819150"/>
                </a:lnTo>
                <a:lnTo>
                  <a:pt x="1895475" y="819150"/>
                </a:lnTo>
                <a:lnTo>
                  <a:pt x="1895475" y="800100"/>
                </a:lnTo>
                <a:lnTo>
                  <a:pt x="1852613" y="800100"/>
                </a:lnTo>
                <a:lnTo>
                  <a:pt x="1852613" y="781050"/>
                </a:lnTo>
                <a:lnTo>
                  <a:pt x="1824038" y="781050"/>
                </a:lnTo>
                <a:lnTo>
                  <a:pt x="1824038" y="762000"/>
                </a:lnTo>
                <a:lnTo>
                  <a:pt x="1743075" y="762000"/>
                </a:lnTo>
                <a:lnTo>
                  <a:pt x="1743075" y="728663"/>
                </a:lnTo>
                <a:lnTo>
                  <a:pt x="1700213" y="728663"/>
                </a:lnTo>
                <a:lnTo>
                  <a:pt x="1700213" y="695325"/>
                </a:lnTo>
                <a:lnTo>
                  <a:pt x="1643063" y="695325"/>
                </a:lnTo>
                <a:lnTo>
                  <a:pt x="1643063" y="676275"/>
                </a:lnTo>
                <a:lnTo>
                  <a:pt x="1604963" y="676275"/>
                </a:lnTo>
                <a:lnTo>
                  <a:pt x="1604963" y="661988"/>
                </a:lnTo>
                <a:lnTo>
                  <a:pt x="1552575" y="661988"/>
                </a:lnTo>
                <a:lnTo>
                  <a:pt x="1552575" y="619125"/>
                </a:lnTo>
                <a:lnTo>
                  <a:pt x="1485900" y="619125"/>
                </a:lnTo>
                <a:lnTo>
                  <a:pt x="1485900" y="609600"/>
                </a:lnTo>
                <a:lnTo>
                  <a:pt x="1419225" y="609600"/>
                </a:lnTo>
                <a:lnTo>
                  <a:pt x="1419225" y="590550"/>
                </a:lnTo>
                <a:lnTo>
                  <a:pt x="1366838" y="590550"/>
                </a:lnTo>
                <a:lnTo>
                  <a:pt x="1366838" y="566738"/>
                </a:lnTo>
                <a:lnTo>
                  <a:pt x="1323975" y="566738"/>
                </a:lnTo>
                <a:lnTo>
                  <a:pt x="1323975" y="557213"/>
                </a:lnTo>
                <a:lnTo>
                  <a:pt x="1266825" y="557213"/>
                </a:lnTo>
                <a:lnTo>
                  <a:pt x="1223963" y="514351"/>
                </a:lnTo>
                <a:lnTo>
                  <a:pt x="1162050" y="514351"/>
                </a:lnTo>
                <a:lnTo>
                  <a:pt x="1147763" y="466727"/>
                </a:lnTo>
                <a:lnTo>
                  <a:pt x="1085850" y="461964"/>
                </a:lnTo>
                <a:lnTo>
                  <a:pt x="1066800" y="438150"/>
                </a:lnTo>
                <a:lnTo>
                  <a:pt x="1028699" y="428625"/>
                </a:lnTo>
                <a:lnTo>
                  <a:pt x="976313" y="385763"/>
                </a:lnTo>
                <a:lnTo>
                  <a:pt x="942975" y="347663"/>
                </a:lnTo>
                <a:lnTo>
                  <a:pt x="871538" y="314325"/>
                </a:lnTo>
                <a:lnTo>
                  <a:pt x="838200" y="309563"/>
                </a:lnTo>
                <a:lnTo>
                  <a:pt x="828675" y="280988"/>
                </a:lnTo>
                <a:lnTo>
                  <a:pt x="742950" y="280988"/>
                </a:lnTo>
                <a:lnTo>
                  <a:pt x="690563" y="247650"/>
                </a:lnTo>
                <a:lnTo>
                  <a:pt x="633413" y="242888"/>
                </a:lnTo>
                <a:lnTo>
                  <a:pt x="600075" y="204788"/>
                </a:lnTo>
                <a:lnTo>
                  <a:pt x="566738" y="200025"/>
                </a:lnTo>
                <a:lnTo>
                  <a:pt x="519113" y="152400"/>
                </a:lnTo>
                <a:lnTo>
                  <a:pt x="461963" y="147638"/>
                </a:lnTo>
                <a:lnTo>
                  <a:pt x="419100" y="123825"/>
                </a:lnTo>
                <a:lnTo>
                  <a:pt x="352425" y="109538"/>
                </a:lnTo>
                <a:lnTo>
                  <a:pt x="304800" y="66675"/>
                </a:lnTo>
                <a:lnTo>
                  <a:pt x="242888" y="57150"/>
                </a:lnTo>
                <a:lnTo>
                  <a:pt x="180975" y="42863"/>
                </a:lnTo>
                <a:lnTo>
                  <a:pt x="109538" y="9525"/>
                </a:lnTo>
                <a:lnTo>
                  <a:pt x="0" y="0"/>
                </a:lnTo>
              </a:path>
            </a:pathLst>
          </a:custGeom>
          <a:noFill/>
          <a:ln w="28575" cap="flat" cmpd="sng" algn="ctr">
            <a:solidFill>
              <a:schemeClr val="accent2"/>
            </a:solidFill>
            <a:prstDash val="solid"/>
            <a:miter lim="800000"/>
            <a:headEnd type="none" w="med" len="med"/>
            <a:tailEnd type="none" w="med" len="med"/>
          </a:ln>
        </p:spPr>
        <p:txBody>
          <a:bodyPr anchor="ctr"/>
          <a:lstStyle/>
          <a:p>
            <a:endParaRPr lang="es-MX"/>
          </a:p>
        </p:txBody>
      </p:sp>
      <p:sp>
        <p:nvSpPr>
          <p:cNvPr id="13315" name="Title 1"/>
          <p:cNvSpPr>
            <a:spLocks noGrp="1"/>
          </p:cNvSpPr>
          <p:nvPr>
            <p:ph type="title"/>
          </p:nvPr>
        </p:nvSpPr>
        <p:spPr/>
        <p:txBody>
          <a:bodyPr>
            <a:normAutofit fontScale="90000"/>
          </a:bodyPr>
          <a:lstStyle/>
          <a:p>
            <a:pPr eaLnBrk="1" hangingPunct="1"/>
            <a:r>
              <a:rPr lang="en-US" altLang="en-US" dirty="0" smtClean="0"/>
              <a:t>STAMPEDE: SG, SLF con Docetaxel + BAT vs BAT</a:t>
            </a:r>
          </a:p>
        </p:txBody>
      </p:sp>
      <p:graphicFrame>
        <p:nvGraphicFramePr>
          <p:cNvPr id="4" name="Group 155"/>
          <p:cNvGraphicFramePr>
            <a:graphicFrameLocks/>
          </p:cNvGraphicFramePr>
          <p:nvPr/>
        </p:nvGraphicFramePr>
        <p:xfrm>
          <a:off x="4575175" y="1914525"/>
          <a:ext cx="4273550" cy="2895704"/>
        </p:xfrm>
        <a:graphic>
          <a:graphicData uri="http://schemas.openxmlformats.org/drawingml/2006/table">
            <a:tbl>
              <a:tblPr/>
              <a:tblGrid>
                <a:gridCol w="1317976"/>
                <a:gridCol w="1080412"/>
                <a:gridCol w="1135377"/>
                <a:gridCol w="739785"/>
              </a:tblGrid>
              <a:tr h="731505">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rPr>
                        <a:t>Outcome</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rPr>
                        <a:t>BAT + Doc</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rPr>
                        <a:t>(n = 592)</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rPr>
                        <a:t>BAT</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smtClean="0">
                          <a:ln>
                            <a:noFill/>
                          </a:ln>
                          <a:solidFill>
                            <a:schemeClr val="tx1"/>
                          </a:solidFill>
                          <a:effectLst/>
                          <a:latin typeface="Arial" charset="0"/>
                        </a:rPr>
                        <a:t>(n = 1184)</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B3D9A"/>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1" u="none" strike="noStrike" cap="none" normalizeH="0" baseline="0" dirty="0" smtClean="0">
                          <a:ln>
                            <a:noFill/>
                          </a:ln>
                          <a:solidFill>
                            <a:schemeClr val="tx1"/>
                          </a:solidFill>
                          <a:effectLst/>
                          <a:latin typeface="Arial" charset="0"/>
                        </a:rPr>
                        <a:t>P </a:t>
                      </a:r>
                      <a:r>
                        <a:rPr kumimoji="0" lang="en-US" sz="1400" b="1" i="0" u="none" strike="noStrike" cap="none" normalizeH="0" baseline="0" dirty="0" smtClean="0">
                          <a:ln>
                            <a:noFill/>
                          </a:ln>
                          <a:solidFill>
                            <a:schemeClr val="tx1"/>
                          </a:solidFill>
                          <a:effectLst/>
                          <a:latin typeface="Arial" charset="0"/>
                        </a:rPr>
                        <a:t>Value</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B3D9A"/>
                    </a:solidFill>
                  </a:tcPr>
                </a:tc>
              </a:tr>
              <a:tr h="30481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Deaths, n</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165</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smtClean="0">
                          <a:ln>
                            <a:noFill/>
                          </a:ln>
                          <a:solidFill>
                            <a:schemeClr val="bg2">
                              <a:lumMod val="10000"/>
                            </a:schemeClr>
                          </a:solidFill>
                          <a:effectLst/>
                          <a:latin typeface="Arial" charset="0"/>
                        </a:rPr>
                        <a:t>405</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endParaRPr kumimoji="0" lang="en-US" sz="1400" b="0" i="0" u="none" strike="noStrike" cap="none" normalizeH="0" baseline="0" dirty="0" smtClean="0">
                        <a:ln>
                          <a:noFill/>
                        </a:ln>
                        <a:solidFill>
                          <a:schemeClr val="bg2">
                            <a:lumMod val="10000"/>
                          </a:schemeClr>
                        </a:solidFill>
                        <a:effectLst/>
                        <a:latin typeface="Arial" charset="0"/>
                      </a:endParaRP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518158">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HR, survival (95% CI)</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0.76 (0.63-0.91)</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.003</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518158">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Arial" panose="020B0604020202020204" pitchFamily="34" charset="0"/>
                        <a:buNone/>
                        <a:tabLst/>
                      </a:pPr>
                      <a:r>
                        <a:rPr kumimoji="0" lang="en-US" sz="1400" b="0" i="0" u="none" strike="noStrike" cap="none" normalizeH="0" baseline="0" dirty="0" smtClean="0">
                          <a:ln>
                            <a:noFill/>
                          </a:ln>
                          <a:solidFill>
                            <a:schemeClr val="bg2">
                              <a:lumMod val="10000"/>
                            </a:schemeClr>
                          </a:solidFill>
                          <a:effectLst/>
                          <a:latin typeface="Arial" charset="0"/>
                        </a:rPr>
                        <a:t>Median FFS, mos (95% CI)</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 37 (33-42)</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 21 (18-24)</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smtClean="0">
                        <a:ln>
                          <a:noFill/>
                        </a:ln>
                        <a:solidFill>
                          <a:schemeClr val="tx1"/>
                        </a:solidFill>
                        <a:effectLst/>
                        <a:latin typeface="Arial" charset="0"/>
                      </a:endParaRP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04811">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Arial" panose="020B0604020202020204" pitchFamily="34" charset="0"/>
                        <a:buNone/>
                        <a:tabLst/>
                      </a:pPr>
                      <a:r>
                        <a:rPr kumimoji="0" lang="en-US" sz="1400" b="0" i="0" u="none" strike="noStrike" cap="none" normalizeH="0" baseline="0" dirty="0" smtClean="0">
                          <a:ln>
                            <a:noFill/>
                          </a:ln>
                          <a:solidFill>
                            <a:schemeClr val="bg2">
                              <a:lumMod val="10000"/>
                            </a:schemeClr>
                          </a:solidFill>
                          <a:effectLst/>
                          <a:latin typeface="Arial" charset="0"/>
                        </a:rPr>
                        <a:t>FFS events, n</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371</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750</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smtClean="0">
                        <a:ln>
                          <a:noFill/>
                        </a:ln>
                        <a:solidFill>
                          <a:schemeClr val="bg2">
                            <a:lumMod val="10000"/>
                          </a:schemeClr>
                        </a:solidFill>
                        <a:effectLst/>
                        <a:latin typeface="Arial" charset="0"/>
                      </a:endParaRP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518158">
                <a:tc>
                  <a:txBody>
                    <a:bodyPr/>
                    <a:lstStyle/>
                    <a:p>
                      <a:pPr marL="0" marR="0" lvl="0" indent="0" algn="l" defTabSz="914400" rtl="0" eaLnBrk="1" fontAlgn="base" latinLnBrk="0" hangingPunct="1">
                        <a:lnSpc>
                          <a:spcPct val="100000"/>
                        </a:lnSpc>
                        <a:spcBef>
                          <a:spcPct val="0"/>
                        </a:spcBef>
                        <a:spcAft>
                          <a:spcPct val="0"/>
                        </a:spcAft>
                        <a:buClr>
                          <a:schemeClr val="bg1"/>
                        </a:buClr>
                        <a:buSzTx/>
                        <a:buFont typeface="Arial" panose="020B0604020202020204" pitchFamily="34" charset="0"/>
                        <a:buNone/>
                        <a:tabLst/>
                      </a:pPr>
                      <a:r>
                        <a:rPr kumimoji="0" lang="en-US" sz="1400" b="0" i="0" u="none" strike="noStrike" cap="none" normalizeH="0" baseline="0" dirty="0" smtClean="0">
                          <a:ln>
                            <a:noFill/>
                          </a:ln>
                          <a:solidFill>
                            <a:schemeClr val="bg2">
                              <a:lumMod val="10000"/>
                            </a:schemeClr>
                          </a:solidFill>
                          <a:effectLst/>
                          <a:latin typeface="Arial" charset="0"/>
                        </a:rPr>
                        <a:t>HR, FFS (95% CI)</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0.62 (0.54-0.70)</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smtClean="0">
                          <a:ln>
                            <a:noFill/>
                          </a:ln>
                          <a:solidFill>
                            <a:schemeClr val="bg2">
                              <a:lumMod val="10000"/>
                            </a:schemeClr>
                          </a:solidFill>
                          <a:effectLst/>
                          <a:latin typeface="Arial" charset="0"/>
                        </a:rPr>
                        <a:t>&lt; 1 x 10</a:t>
                      </a:r>
                      <a:r>
                        <a:rPr kumimoji="0" lang="en-US" sz="1400" b="0" i="0" u="none" strike="noStrike" cap="none" normalizeH="0" baseline="30000" dirty="0" smtClean="0">
                          <a:ln>
                            <a:noFill/>
                          </a:ln>
                          <a:solidFill>
                            <a:schemeClr val="bg2">
                              <a:lumMod val="10000"/>
                            </a:schemeClr>
                          </a:solidFill>
                          <a:effectLst/>
                          <a:latin typeface="Arial" charset="0"/>
                        </a:rPr>
                        <a:t>-9</a:t>
                      </a:r>
                    </a:p>
                  </a:txBody>
                  <a:tcPr marL="91409" marR="9140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13339" name="Text Box 11"/>
          <p:cNvSpPr txBox="1">
            <a:spLocks noChangeArrowheads="1"/>
          </p:cNvSpPr>
          <p:nvPr/>
        </p:nvSpPr>
        <p:spPr bwMode="auto">
          <a:xfrm>
            <a:off x="285750" y="6353175"/>
            <a:ext cx="8561388" cy="307975"/>
          </a:xfrm>
          <a:prstGeom prst="rect">
            <a:avLst/>
          </a:prstGeom>
          <a:noFill/>
          <a:ln w="9525" algn="ctr">
            <a:noFill/>
            <a:miter lim="800000"/>
            <a:headEnd/>
            <a:tailEnd/>
          </a:ln>
        </p:spPr>
        <p:txBody>
          <a:bodyPr anchor="b">
            <a:spAutoFit/>
          </a:bodyPr>
          <a:lstStyle/>
          <a:p>
            <a:pPr eaLnBrk="1" hangingPunct="1"/>
            <a:r>
              <a:rPr lang="en-US" altLang="en-US" sz="1400" b="0" dirty="0"/>
              <a:t>James ND, et al. ASCO 2015. Abstract 5001. Reprinted with permission.</a:t>
            </a:r>
          </a:p>
        </p:txBody>
      </p:sp>
      <p:cxnSp>
        <p:nvCxnSpPr>
          <p:cNvPr id="13340" name="Straight Connector 4"/>
          <p:cNvCxnSpPr>
            <a:cxnSpLocks noChangeShapeType="1"/>
          </p:cNvCxnSpPr>
          <p:nvPr/>
        </p:nvCxnSpPr>
        <p:spPr bwMode="auto">
          <a:xfrm>
            <a:off x="863600" y="4648200"/>
            <a:ext cx="3533775" cy="0"/>
          </a:xfrm>
          <a:prstGeom prst="line">
            <a:avLst/>
          </a:prstGeom>
          <a:noFill/>
          <a:ln w="28575" algn="ctr">
            <a:solidFill>
              <a:schemeClr val="tx1"/>
            </a:solidFill>
            <a:round/>
            <a:headEnd/>
            <a:tailEnd/>
          </a:ln>
        </p:spPr>
      </p:cxnSp>
      <p:cxnSp>
        <p:nvCxnSpPr>
          <p:cNvPr id="13341" name="Straight Connector 6"/>
          <p:cNvCxnSpPr>
            <a:cxnSpLocks noChangeShapeType="1"/>
          </p:cNvCxnSpPr>
          <p:nvPr/>
        </p:nvCxnSpPr>
        <p:spPr bwMode="auto">
          <a:xfrm flipV="1">
            <a:off x="873125" y="2405063"/>
            <a:ext cx="0" cy="2243137"/>
          </a:xfrm>
          <a:prstGeom prst="line">
            <a:avLst/>
          </a:prstGeom>
          <a:noFill/>
          <a:ln w="28575" algn="ctr">
            <a:solidFill>
              <a:schemeClr val="tx1"/>
            </a:solidFill>
            <a:round/>
            <a:headEnd/>
            <a:tailEnd/>
          </a:ln>
        </p:spPr>
      </p:cxnSp>
      <p:cxnSp>
        <p:nvCxnSpPr>
          <p:cNvPr id="13342" name="Straight Connector 8"/>
          <p:cNvCxnSpPr>
            <a:cxnSpLocks noChangeShapeType="1"/>
          </p:cNvCxnSpPr>
          <p:nvPr/>
        </p:nvCxnSpPr>
        <p:spPr bwMode="auto">
          <a:xfrm flipH="1">
            <a:off x="820738" y="2405063"/>
            <a:ext cx="65087" cy="0"/>
          </a:xfrm>
          <a:prstGeom prst="line">
            <a:avLst/>
          </a:prstGeom>
          <a:noFill/>
          <a:ln w="28575" algn="ctr">
            <a:solidFill>
              <a:schemeClr val="tx1"/>
            </a:solidFill>
            <a:round/>
            <a:headEnd/>
            <a:tailEnd/>
          </a:ln>
        </p:spPr>
      </p:cxnSp>
      <p:cxnSp>
        <p:nvCxnSpPr>
          <p:cNvPr id="13343" name="Straight Connector 12"/>
          <p:cNvCxnSpPr>
            <a:cxnSpLocks noChangeShapeType="1"/>
          </p:cNvCxnSpPr>
          <p:nvPr/>
        </p:nvCxnSpPr>
        <p:spPr bwMode="auto">
          <a:xfrm flipH="1">
            <a:off x="820738" y="2854325"/>
            <a:ext cx="65087" cy="0"/>
          </a:xfrm>
          <a:prstGeom prst="line">
            <a:avLst/>
          </a:prstGeom>
          <a:noFill/>
          <a:ln w="28575" algn="ctr">
            <a:solidFill>
              <a:schemeClr val="tx1"/>
            </a:solidFill>
            <a:round/>
            <a:headEnd/>
            <a:tailEnd/>
          </a:ln>
        </p:spPr>
      </p:cxnSp>
      <p:cxnSp>
        <p:nvCxnSpPr>
          <p:cNvPr id="13344" name="Straight Connector 13"/>
          <p:cNvCxnSpPr>
            <a:cxnSpLocks noChangeShapeType="1"/>
          </p:cNvCxnSpPr>
          <p:nvPr/>
        </p:nvCxnSpPr>
        <p:spPr bwMode="auto">
          <a:xfrm flipH="1">
            <a:off x="820738" y="3302000"/>
            <a:ext cx="65087" cy="0"/>
          </a:xfrm>
          <a:prstGeom prst="line">
            <a:avLst/>
          </a:prstGeom>
          <a:noFill/>
          <a:ln w="28575" algn="ctr">
            <a:solidFill>
              <a:schemeClr val="tx1"/>
            </a:solidFill>
            <a:round/>
            <a:headEnd/>
            <a:tailEnd/>
          </a:ln>
        </p:spPr>
      </p:cxnSp>
      <p:cxnSp>
        <p:nvCxnSpPr>
          <p:cNvPr id="13345" name="Straight Connector 14"/>
          <p:cNvCxnSpPr>
            <a:cxnSpLocks noChangeShapeType="1"/>
          </p:cNvCxnSpPr>
          <p:nvPr/>
        </p:nvCxnSpPr>
        <p:spPr bwMode="auto">
          <a:xfrm flipH="1">
            <a:off x="820738" y="3751263"/>
            <a:ext cx="65087" cy="0"/>
          </a:xfrm>
          <a:prstGeom prst="line">
            <a:avLst/>
          </a:prstGeom>
          <a:noFill/>
          <a:ln w="28575" algn="ctr">
            <a:solidFill>
              <a:schemeClr val="tx1"/>
            </a:solidFill>
            <a:round/>
            <a:headEnd/>
            <a:tailEnd/>
          </a:ln>
        </p:spPr>
      </p:cxnSp>
      <p:cxnSp>
        <p:nvCxnSpPr>
          <p:cNvPr id="13346" name="Straight Connector 15"/>
          <p:cNvCxnSpPr>
            <a:cxnSpLocks noChangeShapeType="1"/>
          </p:cNvCxnSpPr>
          <p:nvPr/>
        </p:nvCxnSpPr>
        <p:spPr bwMode="auto">
          <a:xfrm flipH="1">
            <a:off x="820738" y="4198938"/>
            <a:ext cx="65087" cy="0"/>
          </a:xfrm>
          <a:prstGeom prst="line">
            <a:avLst/>
          </a:prstGeom>
          <a:noFill/>
          <a:ln w="28575" algn="ctr">
            <a:solidFill>
              <a:schemeClr val="tx1"/>
            </a:solidFill>
            <a:round/>
            <a:headEnd/>
            <a:tailEnd/>
          </a:ln>
        </p:spPr>
      </p:cxnSp>
      <p:cxnSp>
        <p:nvCxnSpPr>
          <p:cNvPr id="13347" name="Straight Connector 16"/>
          <p:cNvCxnSpPr>
            <a:cxnSpLocks noChangeShapeType="1"/>
          </p:cNvCxnSpPr>
          <p:nvPr/>
        </p:nvCxnSpPr>
        <p:spPr bwMode="auto">
          <a:xfrm flipH="1">
            <a:off x="820738" y="4648200"/>
            <a:ext cx="65087" cy="0"/>
          </a:xfrm>
          <a:prstGeom prst="line">
            <a:avLst/>
          </a:prstGeom>
          <a:noFill/>
          <a:ln w="28575" algn="ctr">
            <a:solidFill>
              <a:schemeClr val="tx1"/>
            </a:solidFill>
            <a:round/>
            <a:headEnd/>
            <a:tailEnd/>
          </a:ln>
        </p:spPr>
      </p:cxnSp>
      <p:cxnSp>
        <p:nvCxnSpPr>
          <p:cNvPr id="13348" name="Straight Connector 10"/>
          <p:cNvCxnSpPr>
            <a:cxnSpLocks noChangeShapeType="1"/>
          </p:cNvCxnSpPr>
          <p:nvPr/>
        </p:nvCxnSpPr>
        <p:spPr bwMode="auto">
          <a:xfrm>
            <a:off x="873125" y="4643438"/>
            <a:ext cx="0" cy="63500"/>
          </a:xfrm>
          <a:prstGeom prst="line">
            <a:avLst/>
          </a:prstGeom>
          <a:noFill/>
          <a:ln w="28575" algn="ctr">
            <a:solidFill>
              <a:schemeClr val="tx1"/>
            </a:solidFill>
            <a:round/>
            <a:headEnd/>
            <a:tailEnd/>
          </a:ln>
        </p:spPr>
      </p:cxnSp>
      <p:cxnSp>
        <p:nvCxnSpPr>
          <p:cNvPr id="13349" name="Straight Connector 19"/>
          <p:cNvCxnSpPr>
            <a:cxnSpLocks noChangeShapeType="1"/>
          </p:cNvCxnSpPr>
          <p:nvPr/>
        </p:nvCxnSpPr>
        <p:spPr bwMode="auto">
          <a:xfrm>
            <a:off x="1374775" y="4643438"/>
            <a:ext cx="0" cy="63500"/>
          </a:xfrm>
          <a:prstGeom prst="line">
            <a:avLst/>
          </a:prstGeom>
          <a:noFill/>
          <a:ln w="28575" algn="ctr">
            <a:solidFill>
              <a:schemeClr val="tx1"/>
            </a:solidFill>
            <a:round/>
            <a:headEnd/>
            <a:tailEnd/>
          </a:ln>
        </p:spPr>
      </p:cxnSp>
      <p:cxnSp>
        <p:nvCxnSpPr>
          <p:cNvPr id="13350" name="Straight Connector 20"/>
          <p:cNvCxnSpPr>
            <a:cxnSpLocks noChangeShapeType="1"/>
          </p:cNvCxnSpPr>
          <p:nvPr/>
        </p:nvCxnSpPr>
        <p:spPr bwMode="auto">
          <a:xfrm>
            <a:off x="1876425" y="4643438"/>
            <a:ext cx="0" cy="63500"/>
          </a:xfrm>
          <a:prstGeom prst="line">
            <a:avLst/>
          </a:prstGeom>
          <a:noFill/>
          <a:ln w="28575" algn="ctr">
            <a:solidFill>
              <a:schemeClr val="tx1"/>
            </a:solidFill>
            <a:round/>
            <a:headEnd/>
            <a:tailEnd/>
          </a:ln>
        </p:spPr>
      </p:cxnSp>
      <p:cxnSp>
        <p:nvCxnSpPr>
          <p:cNvPr id="13351" name="Straight Connector 21"/>
          <p:cNvCxnSpPr>
            <a:cxnSpLocks noChangeShapeType="1"/>
          </p:cNvCxnSpPr>
          <p:nvPr/>
        </p:nvCxnSpPr>
        <p:spPr bwMode="auto">
          <a:xfrm>
            <a:off x="2378075" y="4643438"/>
            <a:ext cx="0" cy="63500"/>
          </a:xfrm>
          <a:prstGeom prst="line">
            <a:avLst/>
          </a:prstGeom>
          <a:noFill/>
          <a:ln w="28575" algn="ctr">
            <a:solidFill>
              <a:schemeClr val="tx1"/>
            </a:solidFill>
            <a:round/>
            <a:headEnd/>
            <a:tailEnd/>
          </a:ln>
        </p:spPr>
      </p:cxnSp>
      <p:cxnSp>
        <p:nvCxnSpPr>
          <p:cNvPr id="13352" name="Straight Connector 22"/>
          <p:cNvCxnSpPr>
            <a:cxnSpLocks noChangeShapeType="1"/>
          </p:cNvCxnSpPr>
          <p:nvPr/>
        </p:nvCxnSpPr>
        <p:spPr bwMode="auto">
          <a:xfrm>
            <a:off x="2879725" y="4643438"/>
            <a:ext cx="0" cy="63500"/>
          </a:xfrm>
          <a:prstGeom prst="line">
            <a:avLst/>
          </a:prstGeom>
          <a:noFill/>
          <a:ln w="28575" algn="ctr">
            <a:solidFill>
              <a:schemeClr val="tx1"/>
            </a:solidFill>
            <a:round/>
            <a:headEnd/>
            <a:tailEnd/>
          </a:ln>
        </p:spPr>
      </p:cxnSp>
      <p:cxnSp>
        <p:nvCxnSpPr>
          <p:cNvPr id="13353" name="Straight Connector 23"/>
          <p:cNvCxnSpPr>
            <a:cxnSpLocks noChangeShapeType="1"/>
          </p:cNvCxnSpPr>
          <p:nvPr/>
        </p:nvCxnSpPr>
        <p:spPr bwMode="auto">
          <a:xfrm>
            <a:off x="3381375" y="4643438"/>
            <a:ext cx="0" cy="63500"/>
          </a:xfrm>
          <a:prstGeom prst="line">
            <a:avLst/>
          </a:prstGeom>
          <a:noFill/>
          <a:ln w="28575" algn="ctr">
            <a:solidFill>
              <a:schemeClr val="tx1"/>
            </a:solidFill>
            <a:round/>
            <a:headEnd/>
            <a:tailEnd/>
          </a:ln>
        </p:spPr>
      </p:cxnSp>
      <p:cxnSp>
        <p:nvCxnSpPr>
          <p:cNvPr id="13354" name="Straight Connector 24"/>
          <p:cNvCxnSpPr>
            <a:cxnSpLocks noChangeShapeType="1"/>
          </p:cNvCxnSpPr>
          <p:nvPr/>
        </p:nvCxnSpPr>
        <p:spPr bwMode="auto">
          <a:xfrm>
            <a:off x="3883025" y="4643438"/>
            <a:ext cx="0" cy="63500"/>
          </a:xfrm>
          <a:prstGeom prst="line">
            <a:avLst/>
          </a:prstGeom>
          <a:noFill/>
          <a:ln w="28575" algn="ctr">
            <a:solidFill>
              <a:schemeClr val="tx1"/>
            </a:solidFill>
            <a:round/>
            <a:headEnd/>
            <a:tailEnd/>
          </a:ln>
        </p:spPr>
      </p:cxnSp>
      <p:cxnSp>
        <p:nvCxnSpPr>
          <p:cNvPr id="13355" name="Straight Connector 25"/>
          <p:cNvCxnSpPr>
            <a:cxnSpLocks noChangeShapeType="1"/>
          </p:cNvCxnSpPr>
          <p:nvPr/>
        </p:nvCxnSpPr>
        <p:spPr bwMode="auto">
          <a:xfrm>
            <a:off x="4383088" y="4643438"/>
            <a:ext cx="0" cy="63500"/>
          </a:xfrm>
          <a:prstGeom prst="line">
            <a:avLst/>
          </a:prstGeom>
          <a:noFill/>
          <a:ln w="28575" algn="ctr">
            <a:solidFill>
              <a:schemeClr val="tx1"/>
            </a:solidFill>
            <a:round/>
            <a:headEnd/>
            <a:tailEnd/>
          </a:ln>
        </p:spPr>
      </p:cxnSp>
      <p:sp>
        <p:nvSpPr>
          <p:cNvPr id="13356" name="TextBox 11"/>
          <p:cNvSpPr txBox="1">
            <a:spLocks noChangeArrowheads="1"/>
          </p:cNvSpPr>
          <p:nvPr/>
        </p:nvSpPr>
        <p:spPr bwMode="auto">
          <a:xfrm>
            <a:off x="865188" y="4984750"/>
            <a:ext cx="3517900" cy="338138"/>
          </a:xfrm>
          <a:prstGeom prst="rect">
            <a:avLst/>
          </a:prstGeom>
          <a:noFill/>
          <a:ln w="9525">
            <a:noFill/>
            <a:miter lim="800000"/>
            <a:headEnd/>
            <a:tailEnd/>
          </a:ln>
        </p:spPr>
        <p:txBody>
          <a:bodyPr>
            <a:spAutoFit/>
          </a:bodyPr>
          <a:lstStyle/>
          <a:p>
            <a:pPr algn="ctr"/>
            <a:r>
              <a:rPr lang="en-US" altLang="en-US" sz="1600"/>
              <a:t>Mos From Randomization</a:t>
            </a:r>
          </a:p>
        </p:txBody>
      </p:sp>
      <p:sp>
        <p:nvSpPr>
          <p:cNvPr id="13357" name="TextBox 17"/>
          <p:cNvSpPr txBox="1">
            <a:spLocks noChangeArrowheads="1"/>
          </p:cNvSpPr>
          <p:nvPr/>
        </p:nvSpPr>
        <p:spPr bwMode="auto">
          <a:xfrm>
            <a:off x="620713" y="4692650"/>
            <a:ext cx="501650" cy="338138"/>
          </a:xfrm>
          <a:prstGeom prst="rect">
            <a:avLst/>
          </a:prstGeom>
          <a:noFill/>
          <a:ln w="9525">
            <a:noFill/>
            <a:miter lim="800000"/>
            <a:headEnd/>
            <a:tailEnd/>
          </a:ln>
        </p:spPr>
        <p:txBody>
          <a:bodyPr>
            <a:spAutoFit/>
          </a:bodyPr>
          <a:lstStyle/>
          <a:p>
            <a:pPr algn="ctr"/>
            <a:r>
              <a:rPr lang="en-US" altLang="en-US" sz="1600" b="0"/>
              <a:t>0</a:t>
            </a:r>
          </a:p>
        </p:txBody>
      </p:sp>
      <p:sp>
        <p:nvSpPr>
          <p:cNvPr id="13358" name="TextBox 28"/>
          <p:cNvSpPr txBox="1">
            <a:spLocks noChangeArrowheads="1"/>
          </p:cNvSpPr>
          <p:nvPr/>
        </p:nvSpPr>
        <p:spPr bwMode="auto">
          <a:xfrm>
            <a:off x="4129088" y="4692650"/>
            <a:ext cx="501650" cy="338138"/>
          </a:xfrm>
          <a:prstGeom prst="rect">
            <a:avLst/>
          </a:prstGeom>
          <a:noFill/>
          <a:ln w="9525">
            <a:noFill/>
            <a:miter lim="800000"/>
            <a:headEnd/>
            <a:tailEnd/>
          </a:ln>
        </p:spPr>
        <p:txBody>
          <a:bodyPr>
            <a:spAutoFit/>
          </a:bodyPr>
          <a:lstStyle/>
          <a:p>
            <a:pPr algn="ctr"/>
            <a:r>
              <a:rPr lang="en-US" altLang="en-US" sz="1600" b="0"/>
              <a:t>84</a:t>
            </a:r>
          </a:p>
        </p:txBody>
      </p:sp>
      <p:sp>
        <p:nvSpPr>
          <p:cNvPr id="13359" name="TextBox 29"/>
          <p:cNvSpPr txBox="1">
            <a:spLocks noChangeArrowheads="1"/>
          </p:cNvSpPr>
          <p:nvPr/>
        </p:nvSpPr>
        <p:spPr bwMode="auto">
          <a:xfrm>
            <a:off x="1122363" y="4692650"/>
            <a:ext cx="500062" cy="338138"/>
          </a:xfrm>
          <a:prstGeom prst="rect">
            <a:avLst/>
          </a:prstGeom>
          <a:noFill/>
          <a:ln w="9525">
            <a:noFill/>
            <a:miter lim="800000"/>
            <a:headEnd/>
            <a:tailEnd/>
          </a:ln>
        </p:spPr>
        <p:txBody>
          <a:bodyPr>
            <a:spAutoFit/>
          </a:bodyPr>
          <a:lstStyle/>
          <a:p>
            <a:pPr algn="ctr"/>
            <a:r>
              <a:rPr lang="en-US" altLang="en-US" sz="1600" b="0"/>
              <a:t>12</a:t>
            </a:r>
          </a:p>
        </p:txBody>
      </p:sp>
      <p:sp>
        <p:nvSpPr>
          <p:cNvPr id="13360" name="TextBox 30"/>
          <p:cNvSpPr txBox="1">
            <a:spLocks noChangeArrowheads="1"/>
          </p:cNvSpPr>
          <p:nvPr/>
        </p:nvSpPr>
        <p:spPr bwMode="auto">
          <a:xfrm>
            <a:off x="1622425" y="4692650"/>
            <a:ext cx="501650" cy="338138"/>
          </a:xfrm>
          <a:prstGeom prst="rect">
            <a:avLst/>
          </a:prstGeom>
          <a:noFill/>
          <a:ln w="9525">
            <a:noFill/>
            <a:miter lim="800000"/>
            <a:headEnd/>
            <a:tailEnd/>
          </a:ln>
        </p:spPr>
        <p:txBody>
          <a:bodyPr>
            <a:spAutoFit/>
          </a:bodyPr>
          <a:lstStyle/>
          <a:p>
            <a:pPr algn="ctr"/>
            <a:r>
              <a:rPr lang="en-US" altLang="en-US" sz="1600" b="0"/>
              <a:t>24</a:t>
            </a:r>
          </a:p>
        </p:txBody>
      </p:sp>
      <p:sp>
        <p:nvSpPr>
          <p:cNvPr id="13361" name="TextBox 31"/>
          <p:cNvSpPr txBox="1">
            <a:spLocks noChangeArrowheads="1"/>
          </p:cNvSpPr>
          <p:nvPr/>
        </p:nvSpPr>
        <p:spPr bwMode="auto">
          <a:xfrm>
            <a:off x="2124075" y="4692650"/>
            <a:ext cx="501650" cy="338138"/>
          </a:xfrm>
          <a:prstGeom prst="rect">
            <a:avLst/>
          </a:prstGeom>
          <a:noFill/>
          <a:ln w="9525">
            <a:noFill/>
            <a:miter lim="800000"/>
            <a:headEnd/>
            <a:tailEnd/>
          </a:ln>
        </p:spPr>
        <p:txBody>
          <a:bodyPr>
            <a:spAutoFit/>
          </a:bodyPr>
          <a:lstStyle/>
          <a:p>
            <a:pPr algn="ctr"/>
            <a:r>
              <a:rPr lang="en-US" altLang="en-US" sz="1600" b="0"/>
              <a:t>36</a:t>
            </a:r>
          </a:p>
        </p:txBody>
      </p:sp>
      <p:sp>
        <p:nvSpPr>
          <p:cNvPr id="13362" name="TextBox 32"/>
          <p:cNvSpPr txBox="1">
            <a:spLocks noChangeArrowheads="1"/>
          </p:cNvSpPr>
          <p:nvPr/>
        </p:nvSpPr>
        <p:spPr bwMode="auto">
          <a:xfrm>
            <a:off x="2625725" y="4692650"/>
            <a:ext cx="501650" cy="338138"/>
          </a:xfrm>
          <a:prstGeom prst="rect">
            <a:avLst/>
          </a:prstGeom>
          <a:noFill/>
          <a:ln w="9525">
            <a:noFill/>
            <a:miter lim="800000"/>
            <a:headEnd/>
            <a:tailEnd/>
          </a:ln>
        </p:spPr>
        <p:txBody>
          <a:bodyPr>
            <a:spAutoFit/>
          </a:bodyPr>
          <a:lstStyle/>
          <a:p>
            <a:pPr algn="ctr"/>
            <a:r>
              <a:rPr lang="en-US" altLang="en-US" sz="1600" b="0"/>
              <a:t>48</a:t>
            </a:r>
          </a:p>
        </p:txBody>
      </p:sp>
      <p:sp>
        <p:nvSpPr>
          <p:cNvPr id="13363" name="TextBox 33"/>
          <p:cNvSpPr txBox="1">
            <a:spLocks noChangeArrowheads="1"/>
          </p:cNvSpPr>
          <p:nvPr/>
        </p:nvSpPr>
        <p:spPr bwMode="auto">
          <a:xfrm>
            <a:off x="3127375" y="4692650"/>
            <a:ext cx="500063" cy="338138"/>
          </a:xfrm>
          <a:prstGeom prst="rect">
            <a:avLst/>
          </a:prstGeom>
          <a:noFill/>
          <a:ln w="9525">
            <a:noFill/>
            <a:miter lim="800000"/>
            <a:headEnd/>
            <a:tailEnd/>
          </a:ln>
        </p:spPr>
        <p:txBody>
          <a:bodyPr>
            <a:spAutoFit/>
          </a:bodyPr>
          <a:lstStyle/>
          <a:p>
            <a:pPr algn="ctr"/>
            <a:r>
              <a:rPr lang="en-US" altLang="en-US" sz="1600" b="0"/>
              <a:t>60</a:t>
            </a:r>
          </a:p>
        </p:txBody>
      </p:sp>
      <p:sp>
        <p:nvSpPr>
          <p:cNvPr id="13364" name="TextBox 34"/>
          <p:cNvSpPr txBox="1">
            <a:spLocks noChangeArrowheads="1"/>
          </p:cNvSpPr>
          <p:nvPr/>
        </p:nvSpPr>
        <p:spPr bwMode="auto">
          <a:xfrm>
            <a:off x="3627438" y="4692650"/>
            <a:ext cx="501650" cy="338138"/>
          </a:xfrm>
          <a:prstGeom prst="rect">
            <a:avLst/>
          </a:prstGeom>
          <a:noFill/>
          <a:ln w="9525">
            <a:noFill/>
            <a:miter lim="800000"/>
            <a:headEnd/>
            <a:tailEnd/>
          </a:ln>
        </p:spPr>
        <p:txBody>
          <a:bodyPr>
            <a:spAutoFit/>
          </a:bodyPr>
          <a:lstStyle/>
          <a:p>
            <a:pPr algn="ctr"/>
            <a:r>
              <a:rPr lang="en-US" altLang="en-US" sz="1600" b="0"/>
              <a:t>72</a:t>
            </a:r>
          </a:p>
        </p:txBody>
      </p:sp>
      <p:sp>
        <p:nvSpPr>
          <p:cNvPr id="13365" name="TextBox 35"/>
          <p:cNvSpPr txBox="1">
            <a:spLocks noChangeArrowheads="1"/>
          </p:cNvSpPr>
          <p:nvPr/>
        </p:nvSpPr>
        <p:spPr bwMode="auto">
          <a:xfrm>
            <a:off x="349250" y="2235200"/>
            <a:ext cx="501650" cy="339725"/>
          </a:xfrm>
          <a:prstGeom prst="rect">
            <a:avLst/>
          </a:prstGeom>
          <a:noFill/>
          <a:ln w="9525">
            <a:noFill/>
            <a:miter lim="800000"/>
            <a:headEnd/>
            <a:tailEnd/>
          </a:ln>
        </p:spPr>
        <p:txBody>
          <a:bodyPr>
            <a:spAutoFit/>
          </a:bodyPr>
          <a:lstStyle/>
          <a:p>
            <a:pPr algn="r"/>
            <a:r>
              <a:rPr lang="en-US" altLang="en-US" sz="1600" b="0"/>
              <a:t>1.0</a:t>
            </a:r>
          </a:p>
        </p:txBody>
      </p:sp>
      <p:sp>
        <p:nvSpPr>
          <p:cNvPr id="13366" name="TextBox 36"/>
          <p:cNvSpPr txBox="1">
            <a:spLocks noChangeArrowheads="1"/>
          </p:cNvSpPr>
          <p:nvPr/>
        </p:nvSpPr>
        <p:spPr bwMode="auto">
          <a:xfrm>
            <a:off x="349250" y="2684463"/>
            <a:ext cx="501650" cy="338137"/>
          </a:xfrm>
          <a:prstGeom prst="rect">
            <a:avLst/>
          </a:prstGeom>
          <a:noFill/>
          <a:ln w="9525">
            <a:noFill/>
            <a:miter lim="800000"/>
            <a:headEnd/>
            <a:tailEnd/>
          </a:ln>
        </p:spPr>
        <p:txBody>
          <a:bodyPr>
            <a:spAutoFit/>
          </a:bodyPr>
          <a:lstStyle/>
          <a:p>
            <a:pPr algn="r"/>
            <a:r>
              <a:rPr lang="en-US" altLang="en-US" sz="1600" b="0"/>
              <a:t>0.8</a:t>
            </a:r>
          </a:p>
        </p:txBody>
      </p:sp>
      <p:sp>
        <p:nvSpPr>
          <p:cNvPr id="13367" name="TextBox 37"/>
          <p:cNvSpPr txBox="1">
            <a:spLocks noChangeArrowheads="1"/>
          </p:cNvSpPr>
          <p:nvPr/>
        </p:nvSpPr>
        <p:spPr bwMode="auto">
          <a:xfrm>
            <a:off x="349250" y="3133725"/>
            <a:ext cx="501650" cy="338138"/>
          </a:xfrm>
          <a:prstGeom prst="rect">
            <a:avLst/>
          </a:prstGeom>
          <a:noFill/>
          <a:ln w="9525">
            <a:noFill/>
            <a:miter lim="800000"/>
            <a:headEnd/>
            <a:tailEnd/>
          </a:ln>
        </p:spPr>
        <p:txBody>
          <a:bodyPr>
            <a:spAutoFit/>
          </a:bodyPr>
          <a:lstStyle/>
          <a:p>
            <a:pPr algn="r"/>
            <a:r>
              <a:rPr lang="en-US" altLang="en-US" sz="1600" b="0"/>
              <a:t>0.6</a:t>
            </a:r>
          </a:p>
        </p:txBody>
      </p:sp>
      <p:sp>
        <p:nvSpPr>
          <p:cNvPr id="13368" name="TextBox 38"/>
          <p:cNvSpPr txBox="1">
            <a:spLocks noChangeArrowheads="1"/>
          </p:cNvSpPr>
          <p:nvPr/>
        </p:nvSpPr>
        <p:spPr bwMode="auto">
          <a:xfrm>
            <a:off x="349250" y="3581400"/>
            <a:ext cx="501650" cy="338138"/>
          </a:xfrm>
          <a:prstGeom prst="rect">
            <a:avLst/>
          </a:prstGeom>
          <a:noFill/>
          <a:ln w="9525">
            <a:noFill/>
            <a:miter lim="800000"/>
            <a:headEnd/>
            <a:tailEnd/>
          </a:ln>
        </p:spPr>
        <p:txBody>
          <a:bodyPr>
            <a:spAutoFit/>
          </a:bodyPr>
          <a:lstStyle/>
          <a:p>
            <a:pPr algn="r"/>
            <a:r>
              <a:rPr lang="en-US" altLang="en-US" sz="1600" b="0"/>
              <a:t>0.4</a:t>
            </a:r>
          </a:p>
        </p:txBody>
      </p:sp>
      <p:sp>
        <p:nvSpPr>
          <p:cNvPr id="13369" name="TextBox 39"/>
          <p:cNvSpPr txBox="1">
            <a:spLocks noChangeArrowheads="1"/>
          </p:cNvSpPr>
          <p:nvPr/>
        </p:nvSpPr>
        <p:spPr bwMode="auto">
          <a:xfrm>
            <a:off x="349250" y="4030663"/>
            <a:ext cx="501650" cy="338137"/>
          </a:xfrm>
          <a:prstGeom prst="rect">
            <a:avLst/>
          </a:prstGeom>
          <a:noFill/>
          <a:ln w="9525">
            <a:noFill/>
            <a:miter lim="800000"/>
            <a:headEnd/>
            <a:tailEnd/>
          </a:ln>
        </p:spPr>
        <p:txBody>
          <a:bodyPr>
            <a:spAutoFit/>
          </a:bodyPr>
          <a:lstStyle/>
          <a:p>
            <a:pPr algn="r"/>
            <a:r>
              <a:rPr lang="en-US" altLang="en-US" sz="1600" b="0"/>
              <a:t>0.2</a:t>
            </a:r>
          </a:p>
        </p:txBody>
      </p:sp>
      <p:sp>
        <p:nvSpPr>
          <p:cNvPr id="13370" name="TextBox 40"/>
          <p:cNvSpPr txBox="1">
            <a:spLocks noChangeArrowheads="1"/>
          </p:cNvSpPr>
          <p:nvPr/>
        </p:nvSpPr>
        <p:spPr bwMode="auto">
          <a:xfrm>
            <a:off x="349250" y="4478338"/>
            <a:ext cx="501650" cy="339725"/>
          </a:xfrm>
          <a:prstGeom prst="rect">
            <a:avLst/>
          </a:prstGeom>
          <a:noFill/>
          <a:ln w="9525">
            <a:noFill/>
            <a:miter lim="800000"/>
            <a:headEnd/>
            <a:tailEnd/>
          </a:ln>
        </p:spPr>
        <p:txBody>
          <a:bodyPr>
            <a:spAutoFit/>
          </a:bodyPr>
          <a:lstStyle/>
          <a:p>
            <a:pPr algn="r"/>
            <a:r>
              <a:rPr lang="en-US" altLang="en-US" sz="1600" b="0"/>
              <a:t>0</a:t>
            </a:r>
          </a:p>
        </p:txBody>
      </p:sp>
      <p:sp>
        <p:nvSpPr>
          <p:cNvPr id="13371" name="TextBox 42"/>
          <p:cNvSpPr txBox="1">
            <a:spLocks noChangeArrowheads="1"/>
          </p:cNvSpPr>
          <p:nvPr/>
        </p:nvSpPr>
        <p:spPr bwMode="auto">
          <a:xfrm rot="-5400000">
            <a:off x="-842962" y="3357563"/>
            <a:ext cx="2243137" cy="338137"/>
          </a:xfrm>
          <a:prstGeom prst="rect">
            <a:avLst/>
          </a:prstGeom>
          <a:noFill/>
          <a:ln w="9525">
            <a:noFill/>
            <a:miter lim="800000"/>
            <a:headEnd/>
            <a:tailEnd/>
          </a:ln>
        </p:spPr>
        <p:txBody>
          <a:bodyPr>
            <a:spAutoFit/>
          </a:bodyPr>
          <a:lstStyle/>
          <a:p>
            <a:pPr algn="ctr"/>
            <a:r>
              <a:rPr lang="en-US" altLang="en-US" sz="1600">
                <a:ea typeface="MS PGothic" pitchFamily="34" charset="-128"/>
              </a:rPr>
              <a:t>Probability of </a:t>
            </a:r>
            <a:r>
              <a:rPr lang="en-US" altLang="en-US" sz="1600"/>
              <a:t>OS</a:t>
            </a:r>
          </a:p>
        </p:txBody>
      </p:sp>
      <p:sp>
        <p:nvSpPr>
          <p:cNvPr id="13372" name="TextBox 43"/>
          <p:cNvSpPr txBox="1">
            <a:spLocks noChangeArrowheads="1"/>
          </p:cNvSpPr>
          <p:nvPr/>
        </p:nvSpPr>
        <p:spPr bwMode="auto">
          <a:xfrm>
            <a:off x="1185863" y="3765550"/>
            <a:ext cx="3182937" cy="738188"/>
          </a:xfrm>
          <a:prstGeom prst="rect">
            <a:avLst/>
          </a:prstGeom>
          <a:noFill/>
          <a:ln w="9525">
            <a:noFill/>
            <a:miter lim="800000"/>
            <a:headEnd/>
            <a:tailEnd/>
          </a:ln>
        </p:spPr>
        <p:txBody>
          <a:bodyPr>
            <a:spAutoFit/>
          </a:bodyPr>
          <a:lstStyle/>
          <a:p>
            <a:r>
              <a:rPr lang="en-US" altLang="en-US" sz="1400" dirty="0"/>
              <a:t>Median OS (95% CI)</a:t>
            </a:r>
            <a:br>
              <a:rPr lang="en-US" altLang="en-US" sz="1400" dirty="0"/>
            </a:br>
            <a:r>
              <a:rPr lang="en-US" altLang="en-US" sz="1400" dirty="0" smtClean="0"/>
              <a:t>BAT</a:t>
            </a:r>
            <a:r>
              <a:rPr lang="en-US" altLang="en-US" sz="1400" b="0" dirty="0"/>
              <a:t>	 67 </a:t>
            </a:r>
            <a:r>
              <a:rPr lang="en-US" altLang="en-US" sz="1400" b="0" dirty="0" err="1"/>
              <a:t>mos</a:t>
            </a:r>
            <a:r>
              <a:rPr lang="en-US" altLang="en-US" sz="1400" b="0" dirty="0"/>
              <a:t> (60-91)</a:t>
            </a:r>
          </a:p>
          <a:p>
            <a:r>
              <a:rPr lang="en-US" altLang="en-US" sz="1400" dirty="0" smtClean="0"/>
              <a:t>BAT</a:t>
            </a:r>
            <a:r>
              <a:rPr lang="en-US" altLang="en-US" sz="1400" b="0" dirty="0" smtClean="0"/>
              <a:t> </a:t>
            </a:r>
            <a:r>
              <a:rPr lang="en-US" altLang="en-US" sz="1400" b="0" dirty="0"/>
              <a:t>+ </a:t>
            </a:r>
            <a:r>
              <a:rPr lang="en-US" altLang="en-US" sz="1400" b="0" dirty="0" smtClean="0"/>
              <a:t>Doc      </a:t>
            </a:r>
            <a:r>
              <a:rPr lang="en-US" altLang="en-US" sz="1400" b="0" dirty="0"/>
              <a:t>77 </a:t>
            </a:r>
            <a:r>
              <a:rPr lang="en-US" altLang="en-US" sz="1400" b="0" dirty="0" err="1"/>
              <a:t>mos</a:t>
            </a:r>
            <a:r>
              <a:rPr lang="en-US" altLang="en-US" sz="1400" b="0" dirty="0"/>
              <a:t> (70-NR)	</a:t>
            </a:r>
          </a:p>
        </p:txBody>
      </p:sp>
      <p:cxnSp>
        <p:nvCxnSpPr>
          <p:cNvPr id="13373" name="Straight Connector 27"/>
          <p:cNvCxnSpPr>
            <a:cxnSpLocks noChangeShapeType="1"/>
          </p:cNvCxnSpPr>
          <p:nvPr/>
        </p:nvCxnSpPr>
        <p:spPr bwMode="auto">
          <a:xfrm flipH="1">
            <a:off x="1014413" y="4135438"/>
            <a:ext cx="223837" cy="0"/>
          </a:xfrm>
          <a:prstGeom prst="line">
            <a:avLst/>
          </a:prstGeom>
          <a:noFill/>
          <a:ln w="28575" algn="ctr">
            <a:solidFill>
              <a:schemeClr val="accent2"/>
            </a:solidFill>
            <a:round/>
            <a:headEnd/>
            <a:tailEnd/>
          </a:ln>
        </p:spPr>
      </p:cxnSp>
      <p:cxnSp>
        <p:nvCxnSpPr>
          <p:cNvPr id="13374" name="Straight Connector 46"/>
          <p:cNvCxnSpPr>
            <a:cxnSpLocks noChangeShapeType="1"/>
          </p:cNvCxnSpPr>
          <p:nvPr/>
        </p:nvCxnSpPr>
        <p:spPr bwMode="auto">
          <a:xfrm flipH="1">
            <a:off x="1014413" y="4354513"/>
            <a:ext cx="223837" cy="0"/>
          </a:xfrm>
          <a:prstGeom prst="line">
            <a:avLst/>
          </a:prstGeom>
          <a:noFill/>
          <a:ln w="28575" algn="ctr">
            <a:solidFill>
              <a:schemeClr val="accent1"/>
            </a:solidFill>
            <a:round/>
            <a:headEnd/>
            <a:tailEnd/>
          </a:ln>
        </p:spPr>
      </p:cxnSp>
      <p:sp>
        <p:nvSpPr>
          <p:cNvPr id="13375" name="Freeform 44"/>
          <p:cNvSpPr>
            <a:spLocks/>
          </p:cNvSpPr>
          <p:nvPr/>
        </p:nvSpPr>
        <p:spPr bwMode="auto">
          <a:xfrm>
            <a:off x="895350" y="2416175"/>
            <a:ext cx="3568700" cy="1203325"/>
          </a:xfrm>
          <a:custGeom>
            <a:avLst/>
            <a:gdLst>
              <a:gd name="T0" fmla="*/ 3467100 w 3568700"/>
              <a:gd name="T1" fmla="*/ 1203325 h 1203325"/>
              <a:gd name="T2" fmla="*/ 3362324 w 3568700"/>
              <a:gd name="T3" fmla="*/ 1155700 h 1203325"/>
              <a:gd name="T4" fmla="*/ 3194050 w 3568700"/>
              <a:gd name="T5" fmla="*/ 1123950 h 1203325"/>
              <a:gd name="T6" fmla="*/ 3165474 w 3568700"/>
              <a:gd name="T7" fmla="*/ 1089025 h 1203325"/>
              <a:gd name="T8" fmla="*/ 3133724 w 3568700"/>
              <a:gd name="T9" fmla="*/ 1050925 h 1203325"/>
              <a:gd name="T10" fmla="*/ 3038474 w 3568700"/>
              <a:gd name="T11" fmla="*/ 1022350 h 1203325"/>
              <a:gd name="T12" fmla="*/ 2978150 w 3568700"/>
              <a:gd name="T13" fmla="*/ 990600 h 1203325"/>
              <a:gd name="T14" fmla="*/ 2905124 w 3568700"/>
              <a:gd name="T15" fmla="*/ 962025 h 1203325"/>
              <a:gd name="T16" fmla="*/ 2882900 w 3568700"/>
              <a:gd name="T17" fmla="*/ 942975 h 1203325"/>
              <a:gd name="T18" fmla="*/ 2822574 w 3568700"/>
              <a:gd name="T19" fmla="*/ 927100 h 1203325"/>
              <a:gd name="T20" fmla="*/ 2790824 w 3568700"/>
              <a:gd name="T21" fmla="*/ 911225 h 1203325"/>
              <a:gd name="T22" fmla="*/ 2733674 w 3568700"/>
              <a:gd name="T23" fmla="*/ 889000 h 1203325"/>
              <a:gd name="T24" fmla="*/ 2679700 w 3568700"/>
              <a:gd name="T25" fmla="*/ 860425 h 1203325"/>
              <a:gd name="T26" fmla="*/ 2644774 w 3568700"/>
              <a:gd name="T27" fmla="*/ 844550 h 1203325"/>
              <a:gd name="T28" fmla="*/ 2590800 w 3568700"/>
              <a:gd name="T29" fmla="*/ 822325 h 1203325"/>
              <a:gd name="T30" fmla="*/ 2527300 w 3568700"/>
              <a:gd name="T31" fmla="*/ 800100 h 1203325"/>
              <a:gd name="T32" fmla="*/ 2498724 w 3568700"/>
              <a:gd name="T33" fmla="*/ 781050 h 1203325"/>
              <a:gd name="T34" fmla="*/ 2416174 w 3568700"/>
              <a:gd name="T35" fmla="*/ 758825 h 1203325"/>
              <a:gd name="T36" fmla="*/ 2333624 w 3568700"/>
              <a:gd name="T37" fmla="*/ 739775 h 1203325"/>
              <a:gd name="T38" fmla="*/ 2311400 w 3568700"/>
              <a:gd name="T39" fmla="*/ 720725 h 1203325"/>
              <a:gd name="T40" fmla="*/ 2178050 w 3568700"/>
              <a:gd name="T41" fmla="*/ 704850 h 1203325"/>
              <a:gd name="T42" fmla="*/ 2124074 w 3568700"/>
              <a:gd name="T43" fmla="*/ 688975 h 1203325"/>
              <a:gd name="T44" fmla="*/ 2070100 w 3568700"/>
              <a:gd name="T45" fmla="*/ 676275 h 1203325"/>
              <a:gd name="T46" fmla="*/ 2012950 w 3568700"/>
              <a:gd name="T47" fmla="*/ 647700 h 1203325"/>
              <a:gd name="T48" fmla="*/ 1933575 w 3568700"/>
              <a:gd name="T49" fmla="*/ 635000 h 1203325"/>
              <a:gd name="T50" fmla="*/ 1870075 w 3568700"/>
              <a:gd name="T51" fmla="*/ 619125 h 1203325"/>
              <a:gd name="T52" fmla="*/ 1851025 w 3568700"/>
              <a:gd name="T53" fmla="*/ 596900 h 1203325"/>
              <a:gd name="T54" fmla="*/ 1803400 w 3568700"/>
              <a:gd name="T55" fmla="*/ 571500 h 1203325"/>
              <a:gd name="T56" fmla="*/ 1743075 w 3568700"/>
              <a:gd name="T57" fmla="*/ 552450 h 1203325"/>
              <a:gd name="T58" fmla="*/ 1676400 w 3568700"/>
              <a:gd name="T59" fmla="*/ 539750 h 1203325"/>
              <a:gd name="T60" fmla="*/ 1587500 w 3568700"/>
              <a:gd name="T61" fmla="*/ 517525 h 1203325"/>
              <a:gd name="T62" fmla="*/ 1466850 w 3568700"/>
              <a:gd name="T63" fmla="*/ 495300 h 1203325"/>
              <a:gd name="T64" fmla="*/ 1409700 w 3568700"/>
              <a:gd name="T65" fmla="*/ 479425 h 1203325"/>
              <a:gd name="T66" fmla="*/ 1368425 w 3568700"/>
              <a:gd name="T67" fmla="*/ 450850 h 1203325"/>
              <a:gd name="T68" fmla="*/ 1317625 w 3568700"/>
              <a:gd name="T69" fmla="*/ 428625 h 1203325"/>
              <a:gd name="T70" fmla="*/ 1282700 w 3568700"/>
              <a:gd name="T71" fmla="*/ 409575 h 1203325"/>
              <a:gd name="T72" fmla="*/ 1193800 w 3568700"/>
              <a:gd name="T73" fmla="*/ 390525 h 1203325"/>
              <a:gd name="T74" fmla="*/ 1092200 w 3568700"/>
              <a:gd name="T75" fmla="*/ 368300 h 1203325"/>
              <a:gd name="T76" fmla="*/ 1035050 w 3568700"/>
              <a:gd name="T77" fmla="*/ 349250 h 1203325"/>
              <a:gd name="T78" fmla="*/ 987425 w 3568700"/>
              <a:gd name="T79" fmla="*/ 333375 h 1203325"/>
              <a:gd name="T80" fmla="*/ 927100 w 3568700"/>
              <a:gd name="T81" fmla="*/ 317500 h 1203325"/>
              <a:gd name="T82" fmla="*/ 847725 w 3568700"/>
              <a:gd name="T83" fmla="*/ 285750 h 1203325"/>
              <a:gd name="T84" fmla="*/ 822325 w 3568700"/>
              <a:gd name="T85" fmla="*/ 269875 h 1203325"/>
              <a:gd name="T86" fmla="*/ 777875 w 3568700"/>
              <a:gd name="T87" fmla="*/ 244475 h 1203325"/>
              <a:gd name="T88" fmla="*/ 720725 w 3568700"/>
              <a:gd name="T89" fmla="*/ 234950 h 1203325"/>
              <a:gd name="T90" fmla="*/ 666750 w 3568700"/>
              <a:gd name="T91" fmla="*/ 209550 h 1203325"/>
              <a:gd name="T92" fmla="*/ 619125 w 3568700"/>
              <a:gd name="T93" fmla="*/ 190500 h 1203325"/>
              <a:gd name="T94" fmla="*/ 561975 w 3568700"/>
              <a:gd name="T95" fmla="*/ 180975 h 1203325"/>
              <a:gd name="T96" fmla="*/ 511175 w 3568700"/>
              <a:gd name="T97" fmla="*/ 155575 h 1203325"/>
              <a:gd name="T98" fmla="*/ 476250 w 3568700"/>
              <a:gd name="T99" fmla="*/ 130175 h 1203325"/>
              <a:gd name="T100" fmla="*/ 428625 w 3568700"/>
              <a:gd name="T101" fmla="*/ 120650 h 1203325"/>
              <a:gd name="T102" fmla="*/ 406400 w 3568700"/>
              <a:gd name="T103" fmla="*/ 92075 h 1203325"/>
              <a:gd name="T104" fmla="*/ 304800 w 3568700"/>
              <a:gd name="T105" fmla="*/ 69850 h 1203325"/>
              <a:gd name="T106" fmla="*/ 241300 w 3568700"/>
              <a:gd name="T107" fmla="*/ 57150 h 1203325"/>
              <a:gd name="T108" fmla="*/ 187325 w 3568700"/>
              <a:gd name="T109" fmla="*/ 34925 h 1203325"/>
              <a:gd name="T110" fmla="*/ 82550 w 3568700"/>
              <a:gd name="T111" fmla="*/ 12700 h 1203325"/>
              <a:gd name="T112" fmla="*/ 0 w 3568700"/>
              <a:gd name="T113" fmla="*/ 0 h 12033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68700"/>
              <a:gd name="T172" fmla="*/ 0 h 1203325"/>
              <a:gd name="T173" fmla="*/ 3568700 w 3568700"/>
              <a:gd name="T174" fmla="*/ 1203325 h 12033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68700" h="1203325">
                <a:moveTo>
                  <a:pt x="3568700" y="1203325"/>
                </a:moveTo>
                <a:lnTo>
                  <a:pt x="3467100" y="1203325"/>
                </a:lnTo>
                <a:lnTo>
                  <a:pt x="3463925" y="1155700"/>
                </a:lnTo>
                <a:lnTo>
                  <a:pt x="3362325" y="1155700"/>
                </a:lnTo>
                <a:lnTo>
                  <a:pt x="3362325" y="1123950"/>
                </a:lnTo>
                <a:lnTo>
                  <a:pt x="3194050" y="1123950"/>
                </a:lnTo>
                <a:lnTo>
                  <a:pt x="3194050" y="1089025"/>
                </a:lnTo>
                <a:lnTo>
                  <a:pt x="3165475" y="1089025"/>
                </a:lnTo>
                <a:lnTo>
                  <a:pt x="3165475" y="1050925"/>
                </a:lnTo>
                <a:lnTo>
                  <a:pt x="3133725" y="1050925"/>
                </a:lnTo>
                <a:lnTo>
                  <a:pt x="3133725" y="1022350"/>
                </a:lnTo>
                <a:lnTo>
                  <a:pt x="3038475" y="1022350"/>
                </a:lnTo>
                <a:lnTo>
                  <a:pt x="3038475" y="990600"/>
                </a:lnTo>
                <a:lnTo>
                  <a:pt x="2978150" y="990600"/>
                </a:lnTo>
                <a:lnTo>
                  <a:pt x="2978150" y="962025"/>
                </a:lnTo>
                <a:lnTo>
                  <a:pt x="2905125" y="962025"/>
                </a:lnTo>
                <a:lnTo>
                  <a:pt x="2905125" y="942975"/>
                </a:lnTo>
                <a:lnTo>
                  <a:pt x="2882900" y="942975"/>
                </a:lnTo>
                <a:lnTo>
                  <a:pt x="2882900" y="927100"/>
                </a:lnTo>
                <a:lnTo>
                  <a:pt x="2822575" y="927100"/>
                </a:lnTo>
                <a:lnTo>
                  <a:pt x="2822575" y="911225"/>
                </a:lnTo>
                <a:lnTo>
                  <a:pt x="2790825" y="911225"/>
                </a:lnTo>
                <a:lnTo>
                  <a:pt x="2790825" y="889000"/>
                </a:lnTo>
                <a:lnTo>
                  <a:pt x="2733675" y="889000"/>
                </a:lnTo>
                <a:lnTo>
                  <a:pt x="2733675" y="860425"/>
                </a:lnTo>
                <a:lnTo>
                  <a:pt x="2679700" y="860425"/>
                </a:lnTo>
                <a:lnTo>
                  <a:pt x="2679700" y="844550"/>
                </a:lnTo>
                <a:lnTo>
                  <a:pt x="2644775" y="844550"/>
                </a:lnTo>
                <a:lnTo>
                  <a:pt x="2644775" y="822325"/>
                </a:lnTo>
                <a:lnTo>
                  <a:pt x="2590800" y="822325"/>
                </a:lnTo>
                <a:lnTo>
                  <a:pt x="2590800" y="800100"/>
                </a:lnTo>
                <a:lnTo>
                  <a:pt x="2527300" y="800100"/>
                </a:lnTo>
                <a:lnTo>
                  <a:pt x="2527300" y="781050"/>
                </a:lnTo>
                <a:lnTo>
                  <a:pt x="2498725" y="781050"/>
                </a:lnTo>
                <a:lnTo>
                  <a:pt x="2498725" y="758825"/>
                </a:lnTo>
                <a:lnTo>
                  <a:pt x="2416175" y="758825"/>
                </a:lnTo>
                <a:lnTo>
                  <a:pt x="2416175" y="739775"/>
                </a:lnTo>
                <a:lnTo>
                  <a:pt x="2333625" y="739775"/>
                </a:lnTo>
                <a:lnTo>
                  <a:pt x="2333625" y="720725"/>
                </a:lnTo>
                <a:lnTo>
                  <a:pt x="2311400" y="720725"/>
                </a:lnTo>
                <a:lnTo>
                  <a:pt x="2311400" y="704850"/>
                </a:lnTo>
                <a:lnTo>
                  <a:pt x="2178050" y="704850"/>
                </a:lnTo>
                <a:lnTo>
                  <a:pt x="2178050" y="688975"/>
                </a:lnTo>
                <a:lnTo>
                  <a:pt x="2124075" y="688975"/>
                </a:lnTo>
                <a:lnTo>
                  <a:pt x="2124075" y="676275"/>
                </a:lnTo>
                <a:lnTo>
                  <a:pt x="2070100" y="676275"/>
                </a:lnTo>
                <a:lnTo>
                  <a:pt x="2070100" y="647700"/>
                </a:lnTo>
                <a:lnTo>
                  <a:pt x="2012950" y="647700"/>
                </a:lnTo>
                <a:lnTo>
                  <a:pt x="2012950" y="635000"/>
                </a:lnTo>
                <a:lnTo>
                  <a:pt x="1933575" y="635000"/>
                </a:lnTo>
                <a:lnTo>
                  <a:pt x="1933575" y="619125"/>
                </a:lnTo>
                <a:lnTo>
                  <a:pt x="1870075" y="619125"/>
                </a:lnTo>
                <a:lnTo>
                  <a:pt x="1870075" y="596900"/>
                </a:lnTo>
                <a:lnTo>
                  <a:pt x="1851025" y="596900"/>
                </a:lnTo>
                <a:lnTo>
                  <a:pt x="1851025" y="571500"/>
                </a:lnTo>
                <a:lnTo>
                  <a:pt x="1803400" y="571500"/>
                </a:lnTo>
                <a:lnTo>
                  <a:pt x="1803400" y="552450"/>
                </a:lnTo>
                <a:lnTo>
                  <a:pt x="1743075" y="552450"/>
                </a:lnTo>
                <a:lnTo>
                  <a:pt x="1743075" y="539750"/>
                </a:lnTo>
                <a:lnTo>
                  <a:pt x="1676400" y="539750"/>
                </a:lnTo>
                <a:lnTo>
                  <a:pt x="1676400" y="517525"/>
                </a:lnTo>
                <a:lnTo>
                  <a:pt x="1587500" y="517525"/>
                </a:lnTo>
                <a:lnTo>
                  <a:pt x="1587500" y="495300"/>
                </a:lnTo>
                <a:lnTo>
                  <a:pt x="1466850" y="495300"/>
                </a:lnTo>
                <a:lnTo>
                  <a:pt x="1466850" y="479425"/>
                </a:lnTo>
                <a:lnTo>
                  <a:pt x="1409700" y="479425"/>
                </a:lnTo>
                <a:lnTo>
                  <a:pt x="1409700" y="450850"/>
                </a:lnTo>
                <a:lnTo>
                  <a:pt x="1368425" y="450850"/>
                </a:lnTo>
                <a:lnTo>
                  <a:pt x="1368425" y="428625"/>
                </a:lnTo>
                <a:lnTo>
                  <a:pt x="1317625" y="428625"/>
                </a:lnTo>
                <a:lnTo>
                  <a:pt x="1317625" y="409575"/>
                </a:lnTo>
                <a:lnTo>
                  <a:pt x="1282700" y="409575"/>
                </a:lnTo>
                <a:lnTo>
                  <a:pt x="1282700" y="390525"/>
                </a:lnTo>
                <a:lnTo>
                  <a:pt x="1193800" y="390525"/>
                </a:lnTo>
                <a:lnTo>
                  <a:pt x="1193800" y="368300"/>
                </a:lnTo>
                <a:lnTo>
                  <a:pt x="1092200" y="368300"/>
                </a:lnTo>
                <a:lnTo>
                  <a:pt x="1092200" y="349250"/>
                </a:lnTo>
                <a:lnTo>
                  <a:pt x="1035050" y="349250"/>
                </a:lnTo>
                <a:lnTo>
                  <a:pt x="1035050" y="333375"/>
                </a:lnTo>
                <a:lnTo>
                  <a:pt x="987425" y="333375"/>
                </a:lnTo>
                <a:lnTo>
                  <a:pt x="987425" y="317500"/>
                </a:lnTo>
                <a:lnTo>
                  <a:pt x="927100" y="317500"/>
                </a:lnTo>
                <a:lnTo>
                  <a:pt x="927100" y="285750"/>
                </a:lnTo>
                <a:lnTo>
                  <a:pt x="847725" y="285750"/>
                </a:lnTo>
                <a:lnTo>
                  <a:pt x="847725" y="269875"/>
                </a:lnTo>
                <a:lnTo>
                  <a:pt x="822325" y="269875"/>
                </a:lnTo>
                <a:lnTo>
                  <a:pt x="822325" y="244475"/>
                </a:lnTo>
                <a:lnTo>
                  <a:pt x="777875" y="244475"/>
                </a:lnTo>
                <a:lnTo>
                  <a:pt x="777875" y="234950"/>
                </a:lnTo>
                <a:lnTo>
                  <a:pt x="720725" y="234950"/>
                </a:lnTo>
                <a:lnTo>
                  <a:pt x="720725" y="209550"/>
                </a:lnTo>
                <a:lnTo>
                  <a:pt x="666750" y="209550"/>
                </a:lnTo>
                <a:lnTo>
                  <a:pt x="666750" y="190500"/>
                </a:lnTo>
                <a:lnTo>
                  <a:pt x="619125" y="190500"/>
                </a:lnTo>
                <a:lnTo>
                  <a:pt x="619125" y="180975"/>
                </a:lnTo>
                <a:lnTo>
                  <a:pt x="561975" y="180975"/>
                </a:lnTo>
                <a:lnTo>
                  <a:pt x="561975" y="155575"/>
                </a:lnTo>
                <a:lnTo>
                  <a:pt x="511175" y="155575"/>
                </a:lnTo>
                <a:lnTo>
                  <a:pt x="511175" y="130175"/>
                </a:lnTo>
                <a:lnTo>
                  <a:pt x="476250" y="130175"/>
                </a:lnTo>
                <a:lnTo>
                  <a:pt x="476250" y="120650"/>
                </a:lnTo>
                <a:lnTo>
                  <a:pt x="428625" y="120650"/>
                </a:lnTo>
                <a:lnTo>
                  <a:pt x="428625" y="92075"/>
                </a:lnTo>
                <a:lnTo>
                  <a:pt x="406400" y="92075"/>
                </a:lnTo>
                <a:lnTo>
                  <a:pt x="406400" y="69850"/>
                </a:lnTo>
                <a:lnTo>
                  <a:pt x="304800" y="69850"/>
                </a:lnTo>
                <a:lnTo>
                  <a:pt x="304800" y="57150"/>
                </a:lnTo>
                <a:lnTo>
                  <a:pt x="241300" y="57150"/>
                </a:lnTo>
                <a:lnTo>
                  <a:pt x="241300" y="34925"/>
                </a:lnTo>
                <a:lnTo>
                  <a:pt x="187325" y="34925"/>
                </a:lnTo>
                <a:lnTo>
                  <a:pt x="187325" y="12700"/>
                </a:lnTo>
                <a:lnTo>
                  <a:pt x="82550" y="12700"/>
                </a:lnTo>
                <a:lnTo>
                  <a:pt x="82550" y="0"/>
                </a:lnTo>
                <a:lnTo>
                  <a:pt x="0" y="0"/>
                </a:lnTo>
              </a:path>
            </a:pathLst>
          </a:custGeom>
          <a:noFill/>
          <a:ln w="28575" cap="flat" cmpd="sng" algn="ctr">
            <a:solidFill>
              <a:schemeClr val="accent1"/>
            </a:solidFill>
            <a:prstDash val="solid"/>
            <a:miter lim="800000"/>
            <a:headEnd type="none" w="med" len="med"/>
            <a:tailEnd type="none" w="med" len="med"/>
          </a:ln>
        </p:spPr>
        <p:txBody>
          <a:bodyPr anchor="ctr"/>
          <a:lstStyle/>
          <a:p>
            <a:endParaRPr lang="es-MX"/>
          </a:p>
        </p:txBody>
      </p:sp>
    </p:spTree>
    <p:extLst>
      <p:ext uri="{BB962C8B-B14F-4D97-AF65-F5344CB8AC3E}">
        <p14:creationId xmlns:p14="http://schemas.microsoft.com/office/powerpoint/2010/main" val="46579986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graphicFrame>
        <p:nvGraphicFramePr>
          <p:cNvPr id="3" name="2 Tabla"/>
          <p:cNvGraphicFramePr>
            <a:graphicFrameLocks noGrp="1"/>
          </p:cNvGraphicFramePr>
          <p:nvPr/>
        </p:nvGraphicFramePr>
        <p:xfrm>
          <a:off x="323528" y="404664"/>
          <a:ext cx="8424936" cy="5605119"/>
        </p:xfrm>
        <a:graphic>
          <a:graphicData uri="http://schemas.openxmlformats.org/drawingml/2006/table">
            <a:tbl>
              <a:tblPr firstRow="1" bandRow="1">
                <a:tableStyleId>{5C22544A-7EE6-4342-B048-85BDC9FD1C3A}</a:tableStyleId>
              </a:tblPr>
              <a:tblGrid>
                <a:gridCol w="1800200"/>
                <a:gridCol w="2232248"/>
                <a:gridCol w="2286254"/>
                <a:gridCol w="2106234"/>
              </a:tblGrid>
              <a:tr h="439404">
                <a:tc>
                  <a:txBody>
                    <a:bodyPr/>
                    <a:lstStyle/>
                    <a:p>
                      <a:endParaRPr lang="es-MX" dirty="0"/>
                    </a:p>
                  </a:txBody>
                  <a:tcPr/>
                </a:tc>
                <a:tc>
                  <a:txBody>
                    <a:bodyPr/>
                    <a:lstStyle/>
                    <a:p>
                      <a:r>
                        <a:rPr lang="es-MX" dirty="0" smtClean="0"/>
                        <a:t>GETUG-15</a:t>
                      </a:r>
                      <a:endParaRPr lang="es-MX" dirty="0"/>
                    </a:p>
                  </a:txBody>
                  <a:tcPr/>
                </a:tc>
                <a:tc>
                  <a:txBody>
                    <a:bodyPr/>
                    <a:lstStyle/>
                    <a:p>
                      <a:r>
                        <a:rPr lang="es-MX" dirty="0" smtClean="0"/>
                        <a:t>CHAARTED</a:t>
                      </a:r>
                      <a:endParaRPr lang="es-MX" dirty="0"/>
                    </a:p>
                  </a:txBody>
                  <a:tcPr/>
                </a:tc>
                <a:tc>
                  <a:txBody>
                    <a:bodyPr/>
                    <a:lstStyle/>
                    <a:p>
                      <a:r>
                        <a:rPr lang="es-MX" dirty="0" smtClean="0"/>
                        <a:t>STAMPEDE </a:t>
                      </a:r>
                      <a:endParaRPr lang="es-MX" dirty="0"/>
                    </a:p>
                  </a:txBody>
                  <a:tcPr/>
                </a:tc>
              </a:tr>
              <a:tr h="496700">
                <a:tc>
                  <a:txBody>
                    <a:bodyPr/>
                    <a:lstStyle/>
                    <a:p>
                      <a:r>
                        <a:rPr lang="es-MX" sz="1200" b="1" dirty="0" smtClean="0"/>
                        <a:t>Pacientes </a:t>
                      </a:r>
                      <a:endParaRPr lang="es-MX" sz="1200" b="1" dirty="0"/>
                    </a:p>
                  </a:txBody>
                  <a:tcPr/>
                </a:tc>
                <a:tc>
                  <a:txBody>
                    <a:bodyPr/>
                    <a:lstStyle/>
                    <a:p>
                      <a:r>
                        <a:rPr lang="es-MX" dirty="0" smtClean="0"/>
                        <a:t>385</a:t>
                      </a:r>
                      <a:endParaRPr lang="es-MX" dirty="0"/>
                    </a:p>
                  </a:txBody>
                  <a:tcPr/>
                </a:tc>
                <a:tc>
                  <a:txBody>
                    <a:bodyPr/>
                    <a:lstStyle/>
                    <a:p>
                      <a:r>
                        <a:rPr lang="es-MX" dirty="0" smtClean="0"/>
                        <a:t>790</a:t>
                      </a:r>
                      <a:endParaRPr lang="es-MX" dirty="0"/>
                    </a:p>
                  </a:txBody>
                  <a:tcPr/>
                </a:tc>
                <a:tc>
                  <a:txBody>
                    <a:bodyPr/>
                    <a:lstStyle/>
                    <a:p>
                      <a:r>
                        <a:rPr lang="es-MX" dirty="0" smtClean="0"/>
                        <a:t>1086</a:t>
                      </a:r>
                      <a:endParaRPr lang="es-MX" dirty="0"/>
                    </a:p>
                  </a:txBody>
                  <a:tcPr/>
                </a:tc>
              </a:tr>
              <a:tr h="439404">
                <a:tc>
                  <a:txBody>
                    <a:bodyPr/>
                    <a:lstStyle/>
                    <a:p>
                      <a:r>
                        <a:rPr lang="es-MX" sz="1200" b="1" dirty="0" smtClean="0"/>
                        <a:t>Ciclos </a:t>
                      </a:r>
                      <a:r>
                        <a:rPr lang="es-MX" sz="1200" b="1" dirty="0" err="1" smtClean="0"/>
                        <a:t>Docetaxel</a:t>
                      </a:r>
                      <a:endParaRPr lang="es-MX" sz="1200" b="1" dirty="0"/>
                    </a:p>
                  </a:txBody>
                  <a:tcPr/>
                </a:tc>
                <a:tc>
                  <a:txBody>
                    <a:bodyPr/>
                    <a:lstStyle/>
                    <a:p>
                      <a:r>
                        <a:rPr lang="es-MX" dirty="0" smtClean="0"/>
                        <a:t>9 (mediana</a:t>
                      </a:r>
                      <a:r>
                        <a:rPr lang="es-MX" baseline="0" dirty="0" smtClean="0"/>
                        <a:t> 8)</a:t>
                      </a:r>
                      <a:endParaRPr lang="es-MX" dirty="0"/>
                    </a:p>
                  </a:txBody>
                  <a:tcPr/>
                </a:tc>
                <a:tc>
                  <a:txBody>
                    <a:bodyPr/>
                    <a:lstStyle/>
                    <a:p>
                      <a:r>
                        <a:rPr lang="es-MX" dirty="0" smtClean="0"/>
                        <a:t>6</a:t>
                      </a:r>
                      <a:endParaRPr lang="es-MX" dirty="0"/>
                    </a:p>
                  </a:txBody>
                  <a:tcPr/>
                </a:tc>
                <a:tc>
                  <a:txBody>
                    <a:bodyPr/>
                    <a:lstStyle/>
                    <a:p>
                      <a:r>
                        <a:rPr lang="es-MX" dirty="0" smtClean="0"/>
                        <a:t>6 + </a:t>
                      </a:r>
                      <a:r>
                        <a:rPr lang="es-MX" dirty="0" err="1" smtClean="0"/>
                        <a:t>prednisona</a:t>
                      </a:r>
                      <a:endParaRPr lang="es-MX" dirty="0"/>
                    </a:p>
                  </a:txBody>
                  <a:tcPr/>
                </a:tc>
              </a:tr>
              <a:tr h="439404">
                <a:tc>
                  <a:txBody>
                    <a:bodyPr/>
                    <a:lstStyle/>
                    <a:p>
                      <a:r>
                        <a:rPr lang="es-MX" sz="1200" b="1" dirty="0" err="1" smtClean="0"/>
                        <a:t>Gleason</a:t>
                      </a:r>
                      <a:r>
                        <a:rPr lang="es-MX" sz="1200" b="1" dirty="0" smtClean="0"/>
                        <a:t> 8-10</a:t>
                      </a:r>
                      <a:endParaRPr lang="es-MX" sz="1200" b="1" dirty="0"/>
                    </a:p>
                  </a:txBody>
                  <a:tcPr/>
                </a:tc>
                <a:tc>
                  <a:txBody>
                    <a:bodyPr/>
                    <a:lstStyle/>
                    <a:p>
                      <a:r>
                        <a:rPr lang="es-MX" dirty="0" smtClean="0"/>
                        <a:t>56.1%</a:t>
                      </a:r>
                      <a:endParaRPr lang="es-MX" dirty="0"/>
                    </a:p>
                  </a:txBody>
                  <a:tcPr/>
                </a:tc>
                <a:tc>
                  <a:txBody>
                    <a:bodyPr/>
                    <a:lstStyle/>
                    <a:p>
                      <a:r>
                        <a:rPr lang="es-MX" dirty="0" smtClean="0"/>
                        <a:t>68.6%</a:t>
                      </a:r>
                      <a:endParaRPr lang="es-MX" dirty="0"/>
                    </a:p>
                  </a:txBody>
                  <a:tcPr/>
                </a:tc>
                <a:tc>
                  <a:txBody>
                    <a:bodyPr/>
                    <a:lstStyle/>
                    <a:p>
                      <a:r>
                        <a:rPr lang="es-MX" dirty="0" smtClean="0"/>
                        <a:t>71%</a:t>
                      </a:r>
                      <a:endParaRPr lang="es-MX" dirty="0"/>
                    </a:p>
                  </a:txBody>
                  <a:tcPr/>
                </a:tc>
              </a:tr>
              <a:tr h="439404">
                <a:tc>
                  <a:txBody>
                    <a:bodyPr/>
                    <a:lstStyle/>
                    <a:p>
                      <a:r>
                        <a:rPr lang="es-MX" sz="1200" b="1" dirty="0" smtClean="0"/>
                        <a:t>Mediana APE (</a:t>
                      </a:r>
                      <a:r>
                        <a:rPr lang="es-MX" sz="1200" b="1" dirty="0" err="1" smtClean="0"/>
                        <a:t>ng</a:t>
                      </a:r>
                      <a:r>
                        <a:rPr lang="es-MX" sz="1200" b="1" dirty="0" smtClean="0"/>
                        <a:t>/ml)</a:t>
                      </a:r>
                    </a:p>
                  </a:txBody>
                  <a:tcPr/>
                </a:tc>
                <a:tc>
                  <a:txBody>
                    <a:bodyPr/>
                    <a:lstStyle/>
                    <a:p>
                      <a:r>
                        <a:rPr lang="es-MX" dirty="0" smtClean="0"/>
                        <a:t>BAT 25.8, BAT+D 26.7</a:t>
                      </a:r>
                      <a:endParaRPr lang="es-MX" dirty="0"/>
                    </a:p>
                  </a:txBody>
                  <a:tcPr/>
                </a:tc>
                <a:tc>
                  <a:txBody>
                    <a:bodyPr/>
                    <a:lstStyle/>
                    <a:p>
                      <a:r>
                        <a:rPr lang="es-MX" dirty="0" smtClean="0"/>
                        <a:t>BAT 50.5;</a:t>
                      </a:r>
                      <a:r>
                        <a:rPr lang="es-MX" baseline="0" dirty="0" smtClean="0"/>
                        <a:t> BAT+D 56.0</a:t>
                      </a:r>
                      <a:endParaRPr lang="es-MX" dirty="0"/>
                    </a:p>
                  </a:txBody>
                  <a:tcPr/>
                </a:tc>
                <a:tc>
                  <a:txBody>
                    <a:bodyPr/>
                    <a:lstStyle/>
                    <a:p>
                      <a:r>
                        <a:rPr lang="es-MX" dirty="0" smtClean="0"/>
                        <a:t>BAT</a:t>
                      </a:r>
                      <a:r>
                        <a:rPr lang="es-MX" baseline="0" dirty="0" smtClean="0"/>
                        <a:t> </a:t>
                      </a:r>
                      <a:r>
                        <a:rPr lang="es-MX" dirty="0" smtClean="0"/>
                        <a:t>65; BAT+D 70</a:t>
                      </a:r>
                      <a:endParaRPr lang="es-MX" dirty="0"/>
                    </a:p>
                  </a:txBody>
                  <a:tcPr/>
                </a:tc>
              </a:tr>
              <a:tr h="439404">
                <a:tc>
                  <a:txBody>
                    <a:bodyPr/>
                    <a:lstStyle/>
                    <a:p>
                      <a:r>
                        <a:rPr lang="es-MX" sz="1200" b="1" dirty="0" smtClean="0"/>
                        <a:t>Alto volumen/riesgo</a:t>
                      </a:r>
                      <a:endParaRPr lang="es-MX" sz="1200" b="1" dirty="0"/>
                    </a:p>
                  </a:txBody>
                  <a:tcPr/>
                </a:tc>
                <a:tc>
                  <a:txBody>
                    <a:bodyPr/>
                    <a:lstStyle/>
                    <a:p>
                      <a:r>
                        <a:rPr lang="es-MX" dirty="0" smtClean="0"/>
                        <a:t>21.6%</a:t>
                      </a:r>
                      <a:endParaRPr lang="es-MX" dirty="0"/>
                    </a:p>
                  </a:txBody>
                  <a:tcPr/>
                </a:tc>
                <a:tc>
                  <a:txBody>
                    <a:bodyPr/>
                    <a:lstStyle/>
                    <a:p>
                      <a:r>
                        <a:rPr lang="es-MX" dirty="0" smtClean="0"/>
                        <a:t>65.1%</a:t>
                      </a:r>
                      <a:endParaRPr lang="es-MX" dirty="0"/>
                    </a:p>
                  </a:txBody>
                  <a:tcPr/>
                </a:tc>
                <a:tc>
                  <a:txBody>
                    <a:bodyPr/>
                    <a:lstStyle/>
                    <a:p>
                      <a:r>
                        <a:rPr lang="es-MX" dirty="0" smtClean="0"/>
                        <a:t>67%</a:t>
                      </a:r>
                      <a:endParaRPr lang="es-MX" dirty="0"/>
                    </a:p>
                  </a:txBody>
                  <a:tcPr/>
                </a:tc>
              </a:tr>
              <a:tr h="387912">
                <a:tc>
                  <a:txBody>
                    <a:bodyPr/>
                    <a:lstStyle/>
                    <a:p>
                      <a:r>
                        <a:rPr lang="es-MX" sz="1200" b="1" dirty="0" smtClean="0"/>
                        <a:t>Suspensión</a:t>
                      </a:r>
                      <a:r>
                        <a:rPr lang="es-MX" sz="1200" b="1" baseline="0" dirty="0" smtClean="0"/>
                        <a:t> temprana por toxicidad </a:t>
                      </a:r>
                      <a:endParaRPr lang="es-MX" sz="1200" b="1" dirty="0"/>
                    </a:p>
                  </a:txBody>
                  <a:tcPr/>
                </a:tc>
                <a:tc>
                  <a:txBody>
                    <a:bodyPr/>
                    <a:lstStyle/>
                    <a:p>
                      <a:r>
                        <a:rPr lang="es-MX" dirty="0" smtClean="0"/>
                        <a:t>20.3%</a:t>
                      </a:r>
                      <a:endParaRPr lang="es-MX" dirty="0"/>
                    </a:p>
                  </a:txBody>
                  <a:tcPr/>
                </a:tc>
                <a:tc>
                  <a:txBody>
                    <a:bodyPr/>
                    <a:lstStyle/>
                    <a:p>
                      <a:r>
                        <a:rPr lang="es-MX" dirty="0" smtClean="0"/>
                        <a:t>12.5%</a:t>
                      </a:r>
                      <a:endParaRPr lang="es-MX" dirty="0"/>
                    </a:p>
                  </a:txBody>
                  <a:tcPr/>
                </a:tc>
                <a:tc>
                  <a:txBody>
                    <a:bodyPr/>
                    <a:lstStyle/>
                    <a:p>
                      <a:r>
                        <a:rPr lang="es-MX" dirty="0" smtClean="0"/>
                        <a:t>--</a:t>
                      </a:r>
                      <a:endParaRPr lang="es-MX" dirty="0"/>
                    </a:p>
                  </a:txBody>
                  <a:tcPr/>
                </a:tc>
              </a:tr>
              <a:tr h="421576">
                <a:tc>
                  <a:txBody>
                    <a:bodyPr/>
                    <a:lstStyle/>
                    <a:p>
                      <a:r>
                        <a:rPr lang="es-MX" sz="1200" b="1" dirty="0" smtClean="0"/>
                        <a:t>Muertes relacionadas a tratamiento</a:t>
                      </a:r>
                      <a:r>
                        <a:rPr lang="es-MX" sz="1200" b="1" baseline="0" dirty="0" smtClean="0"/>
                        <a:t> </a:t>
                      </a:r>
                      <a:endParaRPr lang="es-MX" sz="1200" b="1" dirty="0"/>
                    </a:p>
                  </a:txBody>
                  <a:tcPr/>
                </a:tc>
                <a:tc>
                  <a:txBody>
                    <a:bodyPr/>
                    <a:lstStyle/>
                    <a:p>
                      <a:r>
                        <a:rPr lang="es-MX" dirty="0" smtClean="0"/>
                        <a:t>4 (5%)</a:t>
                      </a:r>
                      <a:endParaRPr lang="es-MX" dirty="0"/>
                    </a:p>
                  </a:txBody>
                  <a:tcPr/>
                </a:tc>
                <a:tc>
                  <a:txBody>
                    <a:bodyPr/>
                    <a:lstStyle/>
                    <a:p>
                      <a:r>
                        <a:rPr lang="es-MX" dirty="0" smtClean="0"/>
                        <a:t>1(0.3%)</a:t>
                      </a:r>
                      <a:endParaRPr lang="es-MX" dirty="0"/>
                    </a:p>
                  </a:txBody>
                  <a:tcPr/>
                </a:tc>
                <a:tc>
                  <a:txBody>
                    <a:bodyPr/>
                    <a:lstStyle/>
                    <a:p>
                      <a:r>
                        <a:rPr lang="es-MX" dirty="0" smtClean="0"/>
                        <a:t>--</a:t>
                      </a:r>
                      <a:endParaRPr lang="es-MX" dirty="0"/>
                    </a:p>
                  </a:txBody>
                  <a:tcPr/>
                </a:tc>
              </a:tr>
              <a:tr h="442520">
                <a:tc>
                  <a:txBody>
                    <a:bodyPr/>
                    <a:lstStyle/>
                    <a:p>
                      <a:r>
                        <a:rPr lang="es-MX" sz="1200" b="1" dirty="0" smtClean="0"/>
                        <a:t>Mediana seguimiento </a:t>
                      </a:r>
                      <a:endParaRPr lang="es-MX" sz="1200" b="1" dirty="0"/>
                    </a:p>
                  </a:txBody>
                  <a:tcPr/>
                </a:tc>
                <a:tc>
                  <a:txBody>
                    <a:bodyPr/>
                    <a:lstStyle/>
                    <a:p>
                      <a:r>
                        <a:rPr lang="es-MX" dirty="0" smtClean="0"/>
                        <a:t>83.9 meses </a:t>
                      </a:r>
                      <a:endParaRPr lang="es-MX" dirty="0"/>
                    </a:p>
                  </a:txBody>
                  <a:tcPr/>
                </a:tc>
                <a:tc>
                  <a:txBody>
                    <a:bodyPr/>
                    <a:lstStyle/>
                    <a:p>
                      <a:r>
                        <a:rPr lang="es-MX" dirty="0" smtClean="0"/>
                        <a:t>29 meses </a:t>
                      </a:r>
                      <a:endParaRPr lang="es-MX" dirty="0"/>
                    </a:p>
                  </a:txBody>
                  <a:tcPr/>
                </a:tc>
                <a:tc>
                  <a:txBody>
                    <a:bodyPr/>
                    <a:lstStyle/>
                    <a:p>
                      <a:r>
                        <a:rPr lang="es-MX" dirty="0" smtClean="0"/>
                        <a:t>43 meses </a:t>
                      </a:r>
                      <a:endParaRPr lang="es-MX" dirty="0"/>
                    </a:p>
                  </a:txBody>
                  <a:tcPr/>
                </a:tc>
              </a:tr>
              <a:tr h="432048">
                <a:tc>
                  <a:txBody>
                    <a:bodyPr/>
                    <a:lstStyle/>
                    <a:p>
                      <a:r>
                        <a:rPr lang="es-MX" sz="1200" b="1" dirty="0" err="1" smtClean="0"/>
                        <a:t>Docetaxel</a:t>
                      </a:r>
                      <a:r>
                        <a:rPr lang="es-MX" sz="1200" b="1" baseline="0" dirty="0" smtClean="0"/>
                        <a:t> en CPRC (%)</a:t>
                      </a:r>
                      <a:endParaRPr lang="es-MX" sz="1200" b="1" dirty="0"/>
                    </a:p>
                  </a:txBody>
                  <a:tcPr/>
                </a:tc>
                <a:tc>
                  <a:txBody>
                    <a:bodyPr/>
                    <a:lstStyle/>
                    <a:p>
                      <a:r>
                        <a:rPr lang="es-MX" dirty="0" smtClean="0"/>
                        <a:t>BAT(62);BAT+D(28)</a:t>
                      </a:r>
                      <a:endParaRPr lang="es-MX" dirty="0"/>
                    </a:p>
                  </a:txBody>
                  <a:tcPr/>
                </a:tc>
                <a:tc>
                  <a:txBody>
                    <a:bodyPr/>
                    <a:lstStyle/>
                    <a:p>
                      <a:r>
                        <a:rPr lang="es-MX" dirty="0" smtClean="0"/>
                        <a:t>BAT 129/174(74.1);BAT+D 49/145(33.8)</a:t>
                      </a:r>
                      <a:endParaRPr lang="es-MX" dirty="0"/>
                    </a:p>
                  </a:txBody>
                  <a:tcPr/>
                </a:tc>
                <a:tc>
                  <a:txBody>
                    <a:bodyPr/>
                    <a:lstStyle/>
                    <a:p>
                      <a:r>
                        <a:rPr lang="es-MX" dirty="0" smtClean="0"/>
                        <a:t>BAT 41%;BAT+D 14%</a:t>
                      </a:r>
                      <a:endParaRPr lang="es-MX" dirty="0"/>
                    </a:p>
                  </a:txBody>
                  <a:tcPr/>
                </a:tc>
              </a:tr>
              <a:tr h="432048">
                <a:tc>
                  <a:txBody>
                    <a:bodyPr/>
                    <a:lstStyle/>
                    <a:p>
                      <a:r>
                        <a:rPr lang="es-MX" sz="1200" b="1" dirty="0" smtClean="0"/>
                        <a:t>Uso</a:t>
                      </a:r>
                      <a:r>
                        <a:rPr lang="es-MX" sz="1200" b="1" baseline="0" dirty="0" smtClean="0"/>
                        <a:t> de terapia AR en CPRC (%)</a:t>
                      </a:r>
                      <a:endParaRPr lang="es-MX" sz="1200" b="1" dirty="0"/>
                    </a:p>
                  </a:txBody>
                  <a:tcPr/>
                </a:tc>
                <a:tc>
                  <a:txBody>
                    <a:bodyPr/>
                    <a:lstStyle/>
                    <a:p>
                      <a:r>
                        <a:rPr lang="es-MX" dirty="0" smtClean="0"/>
                        <a:t>BAT(&lt;15);BAT+D(&lt;16)</a:t>
                      </a:r>
                      <a:endParaRPr lang="es-MX" dirty="0"/>
                    </a:p>
                  </a:txBody>
                  <a:tcPr/>
                </a:tc>
                <a:tc>
                  <a:txBody>
                    <a:bodyPr/>
                    <a:lstStyle/>
                    <a:p>
                      <a:r>
                        <a:rPr lang="es-MX" dirty="0" smtClean="0"/>
                        <a:t>BAT 79/174(45.5):BAT +D 92/145(62.8)</a:t>
                      </a:r>
                      <a:endParaRPr lang="es-MX" dirty="0"/>
                    </a:p>
                  </a:txBody>
                  <a:tcPr/>
                </a:tc>
                <a:tc>
                  <a:txBody>
                    <a:bodyPr/>
                    <a:lstStyle/>
                    <a:p>
                      <a:r>
                        <a:rPr lang="es-MX" dirty="0" smtClean="0"/>
                        <a:t>BAT 30%; BAT+D 35%</a:t>
                      </a:r>
                      <a:endParaRPr lang="es-MX" dirty="0"/>
                    </a:p>
                  </a:txBody>
                  <a:tcPr/>
                </a:tc>
              </a:tr>
            </a:tbl>
          </a:graphicData>
        </a:graphic>
      </p:graphicFrame>
    </p:spTree>
    <p:extLst>
      <p:ext uri="{BB962C8B-B14F-4D97-AF65-F5344CB8AC3E}">
        <p14:creationId xmlns:p14="http://schemas.microsoft.com/office/powerpoint/2010/main" val="13086834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n-US" sz="2000" b="1" dirty="0" smtClean="0"/>
              <a:t>Addition of </a:t>
            </a:r>
            <a:r>
              <a:rPr lang="en-US" sz="2000" b="1" dirty="0" err="1" smtClean="0"/>
              <a:t>docetaxel</a:t>
            </a:r>
            <a:r>
              <a:rPr lang="en-US" sz="2000" b="1" dirty="0" smtClean="0"/>
              <a:t> or </a:t>
            </a:r>
            <a:r>
              <a:rPr lang="en-US" sz="2000" b="1" dirty="0" err="1" smtClean="0"/>
              <a:t>bisphosphonates</a:t>
            </a:r>
            <a:r>
              <a:rPr lang="en-US" sz="2000" b="1" dirty="0" smtClean="0"/>
              <a:t> to standard of</a:t>
            </a:r>
            <a:br>
              <a:rPr lang="en-US" sz="2000" b="1" dirty="0" smtClean="0"/>
            </a:br>
            <a:r>
              <a:rPr lang="en-US" sz="2000" b="1" dirty="0" smtClean="0"/>
              <a:t>care in men with </a:t>
            </a:r>
            <a:r>
              <a:rPr lang="en-US" sz="2000" b="1" dirty="0" err="1" smtClean="0"/>
              <a:t>localised</a:t>
            </a:r>
            <a:r>
              <a:rPr lang="en-US" sz="2000" b="1" dirty="0" smtClean="0"/>
              <a:t> or metastatic, hormone-sensitive</a:t>
            </a:r>
            <a:br>
              <a:rPr lang="en-US" sz="2000" b="1" dirty="0" smtClean="0"/>
            </a:br>
            <a:r>
              <a:rPr lang="en-US" sz="2000" b="1" dirty="0" smtClean="0"/>
              <a:t>prostate cancer: a systematic review and meta-analyses of</a:t>
            </a:r>
            <a:br>
              <a:rPr lang="en-US" sz="2000" b="1" dirty="0" smtClean="0"/>
            </a:br>
            <a:r>
              <a:rPr lang="es-MX" sz="2000" b="1" dirty="0" err="1" smtClean="0"/>
              <a:t>aggregate</a:t>
            </a:r>
            <a:r>
              <a:rPr lang="es-MX" sz="2000" b="1" dirty="0" smtClean="0"/>
              <a:t> data</a:t>
            </a:r>
            <a:endParaRPr lang="es-MX" sz="2000" dirty="0"/>
          </a:p>
        </p:txBody>
      </p:sp>
      <p:sp>
        <p:nvSpPr>
          <p:cNvPr id="3" name="2 Rectángulo redondeado"/>
          <p:cNvSpPr/>
          <p:nvPr/>
        </p:nvSpPr>
        <p:spPr>
          <a:xfrm>
            <a:off x="5868144" y="6425952"/>
            <a:ext cx="280831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i="1" dirty="0" smtClean="0">
                <a:solidFill>
                  <a:schemeClr val="tx1"/>
                </a:solidFill>
              </a:rPr>
              <a:t>Lancet </a:t>
            </a:r>
            <a:r>
              <a:rPr lang="fr-FR" sz="1200" b="1" i="1" dirty="0" err="1" smtClean="0">
                <a:solidFill>
                  <a:schemeClr val="tx1"/>
                </a:solidFill>
              </a:rPr>
              <a:t>Oncol</a:t>
            </a:r>
            <a:r>
              <a:rPr lang="fr-FR" sz="1200" b="1" i="1" dirty="0" smtClean="0">
                <a:solidFill>
                  <a:schemeClr val="tx1"/>
                </a:solidFill>
              </a:rPr>
              <a:t> 2016; 17: 243–56</a:t>
            </a:r>
            <a:endParaRPr lang="es-MX" sz="1200" dirty="0">
              <a:solidFill>
                <a:schemeClr val="tx1"/>
              </a:solidFill>
            </a:endParaRPr>
          </a:p>
        </p:txBody>
      </p:sp>
      <p:pic>
        <p:nvPicPr>
          <p:cNvPr id="7170" name="Picture 2"/>
          <p:cNvPicPr>
            <a:picLocks noChangeAspect="1" noChangeArrowheads="1"/>
          </p:cNvPicPr>
          <p:nvPr/>
        </p:nvPicPr>
        <p:blipFill>
          <a:blip r:embed="rId2" cstate="print"/>
          <a:srcRect/>
          <a:stretch>
            <a:fillRect/>
          </a:stretch>
        </p:blipFill>
        <p:spPr bwMode="auto">
          <a:xfrm>
            <a:off x="683568" y="1700808"/>
            <a:ext cx="7137432" cy="2615508"/>
          </a:xfrm>
          <a:prstGeom prst="rect">
            <a:avLst/>
          </a:prstGeom>
          <a:noFill/>
          <a:ln w="9525">
            <a:noFill/>
            <a:miter lim="800000"/>
            <a:headEnd/>
            <a:tailEnd/>
          </a:ln>
        </p:spPr>
      </p:pic>
      <p:sp>
        <p:nvSpPr>
          <p:cNvPr id="5" name="4 Rectángulo"/>
          <p:cNvSpPr/>
          <p:nvPr/>
        </p:nvSpPr>
        <p:spPr>
          <a:xfrm>
            <a:off x="6732240" y="3429000"/>
            <a:ext cx="1944216"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tx1"/>
                </a:solidFill>
              </a:rPr>
              <a:t>SG Pacientes M1</a:t>
            </a:r>
            <a:endParaRPr lang="es-MX" sz="1200" b="1" dirty="0">
              <a:solidFill>
                <a:schemeClr val="tx1"/>
              </a:solidFill>
            </a:endParaRPr>
          </a:p>
        </p:txBody>
      </p:sp>
      <p:pic>
        <p:nvPicPr>
          <p:cNvPr id="7171" name="Picture 3"/>
          <p:cNvPicPr>
            <a:picLocks noChangeAspect="1" noChangeArrowheads="1"/>
          </p:cNvPicPr>
          <p:nvPr/>
        </p:nvPicPr>
        <p:blipFill>
          <a:blip r:embed="rId3" cstate="print"/>
          <a:srcRect/>
          <a:stretch>
            <a:fillRect/>
          </a:stretch>
        </p:blipFill>
        <p:spPr bwMode="auto">
          <a:xfrm>
            <a:off x="611560" y="4077072"/>
            <a:ext cx="7272808" cy="2209800"/>
          </a:xfrm>
          <a:prstGeom prst="rect">
            <a:avLst/>
          </a:prstGeom>
          <a:noFill/>
          <a:ln w="9525">
            <a:noFill/>
            <a:miter lim="800000"/>
            <a:headEnd/>
            <a:tailEnd/>
          </a:ln>
        </p:spPr>
      </p:pic>
      <p:sp>
        <p:nvSpPr>
          <p:cNvPr id="8" name="7 Rectángulo"/>
          <p:cNvSpPr/>
          <p:nvPr/>
        </p:nvSpPr>
        <p:spPr>
          <a:xfrm>
            <a:off x="6732240" y="5661248"/>
            <a:ext cx="1944216"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smtClean="0">
                <a:solidFill>
                  <a:schemeClr val="tx1"/>
                </a:solidFill>
              </a:rPr>
              <a:t>SLP Pacientes M1</a:t>
            </a:r>
            <a:endParaRPr lang="es-MX" sz="1200" b="1" dirty="0">
              <a:solidFill>
                <a:schemeClr val="tx1"/>
              </a:solidFill>
            </a:endParaRPr>
          </a:p>
        </p:txBody>
      </p:sp>
    </p:spTree>
    <p:extLst>
      <p:ext uri="{BB962C8B-B14F-4D97-AF65-F5344CB8AC3E}">
        <p14:creationId xmlns:p14="http://schemas.microsoft.com/office/powerpoint/2010/main" val="408898804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0"/>
          <p:cNvSpPr>
            <a:spLocks noChangeShapeType="1"/>
          </p:cNvSpPr>
          <p:nvPr/>
        </p:nvSpPr>
        <p:spPr bwMode="auto">
          <a:xfrm flipH="1" flipV="1">
            <a:off x="5550545" y="2118617"/>
            <a:ext cx="1371600" cy="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wrap="none" lIns="91435" tIns="45718" rIns="91435" bIns="45718" anchor="ctr"/>
          <a:lstStyle/>
          <a:p>
            <a:pPr fontAlgn="base">
              <a:spcBef>
                <a:spcPct val="0"/>
              </a:spcBef>
              <a:spcAft>
                <a:spcPct val="0"/>
              </a:spcAft>
            </a:pPr>
            <a:endParaRPr lang="en-US" sz="1400" b="1" dirty="0">
              <a:solidFill>
                <a:srgbClr val="FFFFFF"/>
              </a:solidFill>
              <a:latin typeface="Arial" charset="0"/>
              <a:ea typeface="ＭＳ Ｐゴシック" charset="0"/>
              <a:cs typeface="ＭＳ Ｐゴシック" charset="0"/>
            </a:endParaRPr>
          </a:p>
        </p:txBody>
      </p:sp>
      <p:sp>
        <p:nvSpPr>
          <p:cNvPr id="6" name="Line 20"/>
          <p:cNvSpPr>
            <a:spLocks noChangeShapeType="1"/>
          </p:cNvSpPr>
          <p:nvPr/>
        </p:nvSpPr>
        <p:spPr bwMode="auto">
          <a:xfrm flipH="1">
            <a:off x="6083945" y="3787892"/>
            <a:ext cx="838200" cy="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wrap="none" lIns="91435" tIns="45718" rIns="91435" bIns="45718" anchor="ctr"/>
          <a:lstStyle/>
          <a:p>
            <a:pPr fontAlgn="base">
              <a:spcBef>
                <a:spcPct val="0"/>
              </a:spcBef>
              <a:spcAft>
                <a:spcPct val="0"/>
              </a:spcAft>
            </a:pPr>
            <a:endParaRPr lang="en-US" sz="1400" b="1" dirty="0">
              <a:solidFill>
                <a:srgbClr val="FFFFFF"/>
              </a:solidFill>
              <a:latin typeface="Arial" charset="0"/>
              <a:ea typeface="ＭＳ Ｐゴシック" charset="0"/>
              <a:cs typeface="ＭＳ Ｐゴシック" charset="0"/>
            </a:endParaRPr>
          </a:p>
        </p:txBody>
      </p:sp>
      <p:sp>
        <p:nvSpPr>
          <p:cNvPr id="11" name="Rounded Rectangle 10"/>
          <p:cNvSpPr/>
          <p:nvPr/>
        </p:nvSpPr>
        <p:spPr>
          <a:xfrm>
            <a:off x="6940566" y="1030366"/>
            <a:ext cx="2051051" cy="3982343"/>
          </a:xfrm>
          <a:prstGeom prst="roundRect">
            <a:avLst>
              <a:gd name="adj" fmla="val 6645"/>
            </a:avLst>
          </a:prstGeom>
          <a:solidFill>
            <a:srgbClr val="3366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176204" indent="-176204" fontAlgn="base">
              <a:spcBef>
                <a:spcPct val="0"/>
              </a:spcBef>
              <a:spcAft>
                <a:spcPct val="0"/>
              </a:spcAft>
              <a:defRPr/>
            </a:pPr>
            <a:r>
              <a:rPr lang="en-US" sz="1200" b="1" dirty="0">
                <a:solidFill>
                  <a:srgbClr val="FFFFFF"/>
                </a:solidFill>
                <a:latin typeface="News Gothic MT"/>
              </a:rPr>
              <a:t>	</a:t>
            </a:r>
            <a:r>
              <a:rPr lang="en-US" sz="1200" b="1" dirty="0">
                <a:solidFill>
                  <a:srgbClr val="FFFFFF"/>
                </a:solidFill>
                <a:latin typeface="Arial" panose="020B0604020202020204" pitchFamily="34" charset="0"/>
                <a:cs typeface="Arial" panose="020B0604020202020204" pitchFamily="34" charset="0"/>
              </a:rPr>
              <a:t>Efficacy end points</a:t>
            </a:r>
          </a:p>
          <a:p>
            <a:pPr fontAlgn="base">
              <a:spcBef>
                <a:spcPts val="300"/>
              </a:spcBef>
              <a:spcAft>
                <a:spcPct val="0"/>
              </a:spcAft>
              <a:defRPr/>
            </a:pPr>
            <a:r>
              <a:rPr lang="en-US" sz="1200" b="1" dirty="0">
                <a:solidFill>
                  <a:srgbClr val="FFFFFF"/>
                </a:solidFill>
                <a:latin typeface="Arial" panose="020B0604020202020204" pitchFamily="34" charset="0"/>
                <a:cs typeface="Arial" panose="020B0604020202020204" pitchFamily="34" charset="0"/>
              </a:rPr>
              <a:t>Co-primary:</a:t>
            </a:r>
          </a:p>
          <a:p>
            <a:pPr marL="171450" indent="-171450" fontAlgn="base">
              <a:spcBef>
                <a:spcPts val="300"/>
              </a:spcBef>
              <a:spcAft>
                <a:spcPct val="0"/>
              </a:spcAft>
              <a:buFont typeface="Arial" panose="020B0604020202020204" pitchFamily="34" charset="0"/>
              <a:buChar char="•"/>
              <a:defRPr/>
            </a:pPr>
            <a:r>
              <a:rPr lang="en-US" sz="1200" b="1" dirty="0">
                <a:solidFill>
                  <a:srgbClr val="FFFF00"/>
                </a:solidFill>
                <a:latin typeface="Arial" panose="020B0604020202020204" pitchFamily="34" charset="0"/>
                <a:cs typeface="Arial" panose="020B0604020202020204" pitchFamily="34" charset="0"/>
              </a:rPr>
              <a:t>OS</a:t>
            </a:r>
          </a:p>
          <a:p>
            <a:pPr marL="171450" indent="-171450" fontAlgn="base">
              <a:spcBef>
                <a:spcPts val="300"/>
              </a:spcBef>
              <a:spcAft>
                <a:spcPct val="0"/>
              </a:spcAft>
              <a:buFont typeface="Arial" panose="020B0604020202020204" pitchFamily="34" charset="0"/>
              <a:buChar char="•"/>
              <a:defRPr/>
            </a:pPr>
            <a:r>
              <a:rPr lang="en-US" sz="1200" b="1" dirty="0" err="1">
                <a:solidFill>
                  <a:srgbClr val="FFFF00"/>
                </a:solidFill>
                <a:latin typeface="Arial" panose="020B0604020202020204" pitchFamily="34" charset="0"/>
                <a:cs typeface="Arial" panose="020B0604020202020204" pitchFamily="34" charset="0"/>
              </a:rPr>
              <a:t>rPFS</a:t>
            </a:r>
            <a:endParaRPr lang="en-US" sz="1200" b="1" dirty="0">
              <a:solidFill>
                <a:srgbClr val="FFFF00"/>
              </a:solidFill>
              <a:latin typeface="Arial" panose="020B0604020202020204" pitchFamily="34" charset="0"/>
              <a:cs typeface="Arial" panose="020B0604020202020204" pitchFamily="34" charset="0"/>
            </a:endParaRPr>
          </a:p>
          <a:p>
            <a:pPr fontAlgn="base">
              <a:spcBef>
                <a:spcPts val="300"/>
              </a:spcBef>
              <a:spcAft>
                <a:spcPct val="0"/>
              </a:spcAft>
              <a:defRPr/>
            </a:pPr>
            <a:r>
              <a:rPr lang="en-US" sz="1200" dirty="0">
                <a:solidFill>
                  <a:srgbClr val="FFFFFF"/>
                </a:solidFill>
                <a:latin typeface="Arial" panose="020B0604020202020204" pitchFamily="34" charset="0"/>
                <a:cs typeface="Arial" panose="020B0604020202020204" pitchFamily="34" charset="0"/>
              </a:rPr>
              <a:t>Secondary: time to</a:t>
            </a:r>
          </a:p>
          <a:p>
            <a:pPr marL="176204" indent="-176204" fontAlgn="base">
              <a:spcBef>
                <a:spcPts val="300"/>
              </a:spcBef>
              <a:spcAft>
                <a:spcPct val="0"/>
              </a:spcAft>
              <a:buFont typeface="Arial"/>
              <a:buChar char="•"/>
              <a:defRPr/>
            </a:pPr>
            <a:r>
              <a:rPr lang="en-US" sz="1200" dirty="0">
                <a:solidFill>
                  <a:srgbClr val="FFFFFF"/>
                </a:solidFill>
                <a:latin typeface="Arial" panose="020B0604020202020204" pitchFamily="34" charset="0"/>
                <a:cs typeface="Arial" panose="020B0604020202020204" pitchFamily="34" charset="0"/>
              </a:rPr>
              <a:t>pain progression</a:t>
            </a:r>
          </a:p>
          <a:p>
            <a:pPr marL="176204" indent="-176204" fontAlgn="base">
              <a:spcBef>
                <a:spcPts val="300"/>
              </a:spcBef>
              <a:spcAft>
                <a:spcPct val="0"/>
              </a:spcAft>
              <a:buFont typeface="Arial"/>
              <a:buChar char="•"/>
              <a:defRPr/>
            </a:pPr>
            <a:r>
              <a:rPr lang="en-US" sz="1200" dirty="0">
                <a:solidFill>
                  <a:srgbClr val="FFFFFF"/>
                </a:solidFill>
                <a:latin typeface="Arial" panose="020B0604020202020204" pitchFamily="34" charset="0"/>
                <a:cs typeface="Arial" panose="020B0604020202020204" pitchFamily="34" charset="0"/>
              </a:rPr>
              <a:t>PSA progression</a:t>
            </a:r>
          </a:p>
          <a:p>
            <a:pPr marL="176204" indent="-176204" fontAlgn="base">
              <a:spcBef>
                <a:spcPts val="300"/>
              </a:spcBef>
              <a:spcAft>
                <a:spcPct val="0"/>
              </a:spcAft>
              <a:buFont typeface="Arial"/>
              <a:buChar char="•"/>
              <a:defRPr/>
            </a:pPr>
            <a:r>
              <a:rPr lang="en-US" sz="1200" dirty="0">
                <a:solidFill>
                  <a:srgbClr val="FFFFFF"/>
                </a:solidFill>
                <a:latin typeface="Arial" panose="020B0604020202020204" pitchFamily="34" charset="0"/>
                <a:cs typeface="Arial" panose="020B0604020202020204" pitchFamily="34" charset="0"/>
              </a:rPr>
              <a:t>next symptomatic skeletal event </a:t>
            </a:r>
          </a:p>
          <a:p>
            <a:pPr marL="176204" indent="-176204" fontAlgn="base">
              <a:spcBef>
                <a:spcPts val="300"/>
              </a:spcBef>
              <a:spcAft>
                <a:spcPct val="0"/>
              </a:spcAft>
              <a:buFont typeface="Arial"/>
              <a:buChar char="•"/>
              <a:defRPr/>
            </a:pPr>
            <a:r>
              <a:rPr lang="en-US" sz="1200" dirty="0">
                <a:solidFill>
                  <a:srgbClr val="FFFFFF"/>
                </a:solidFill>
                <a:latin typeface="Arial" panose="020B0604020202020204" pitchFamily="34" charset="0"/>
                <a:cs typeface="Arial" panose="020B0604020202020204" pitchFamily="34" charset="0"/>
              </a:rPr>
              <a:t>chemotherapy</a:t>
            </a:r>
          </a:p>
          <a:p>
            <a:pPr marL="176204" indent="-176204" fontAlgn="base">
              <a:spcBef>
                <a:spcPts val="300"/>
              </a:spcBef>
              <a:spcAft>
                <a:spcPct val="0"/>
              </a:spcAft>
              <a:buFont typeface="Arial"/>
              <a:buChar char="•"/>
              <a:defRPr/>
            </a:pPr>
            <a:r>
              <a:rPr lang="en-US" sz="1200" dirty="0">
                <a:solidFill>
                  <a:srgbClr val="FFFFFF"/>
                </a:solidFill>
                <a:latin typeface="Arial" panose="020B0604020202020204" pitchFamily="34" charset="0"/>
                <a:cs typeface="Arial" panose="020B0604020202020204" pitchFamily="34" charset="0"/>
              </a:rPr>
              <a:t>subsequent PC therapy</a:t>
            </a:r>
          </a:p>
        </p:txBody>
      </p:sp>
      <p:sp>
        <p:nvSpPr>
          <p:cNvPr id="13" name="Rounded Rectangle 12"/>
          <p:cNvSpPr/>
          <p:nvPr/>
        </p:nvSpPr>
        <p:spPr>
          <a:xfrm>
            <a:off x="4121150" y="1570045"/>
            <a:ext cx="1962795" cy="1351568"/>
          </a:xfrm>
          <a:prstGeom prst="roundRect">
            <a:avLst>
              <a:gd name="adj" fmla="val 12540"/>
            </a:avLst>
          </a:prstGeom>
          <a:solidFill>
            <a:srgbClr val="ECECEC"/>
          </a:solidFill>
          <a:ln>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spcBef>
                <a:spcPct val="0"/>
              </a:spcBef>
              <a:spcAft>
                <a:spcPct val="0"/>
              </a:spcAft>
              <a:defRPr/>
            </a:pPr>
            <a:r>
              <a:rPr lang="en-US" sz="1200" dirty="0">
                <a:solidFill>
                  <a:srgbClr val="002060"/>
                </a:solidFill>
                <a:latin typeface="Arial" panose="020B0604020202020204" pitchFamily="34" charset="0"/>
                <a:cs typeface="Arial" panose="020B0604020202020204" pitchFamily="34" charset="0"/>
              </a:rPr>
              <a:t>ADT </a:t>
            </a:r>
          </a:p>
          <a:p>
            <a:pPr algn="ctr" fontAlgn="base">
              <a:spcBef>
                <a:spcPct val="0"/>
              </a:spcBef>
              <a:spcAft>
                <a:spcPct val="0"/>
              </a:spcAft>
              <a:defRPr/>
            </a:pPr>
            <a:r>
              <a:rPr lang="en-US" sz="1200" dirty="0">
                <a:solidFill>
                  <a:srgbClr val="002060"/>
                </a:solidFill>
                <a:latin typeface="Arial" panose="020B0604020202020204" pitchFamily="34" charset="0"/>
                <a:cs typeface="Arial" panose="020B0604020202020204" pitchFamily="34" charset="0"/>
              </a:rPr>
              <a:t>+ </a:t>
            </a:r>
            <a:r>
              <a:rPr lang="en-US" sz="1200" dirty="0" err="1">
                <a:solidFill>
                  <a:srgbClr val="002060"/>
                </a:solidFill>
                <a:latin typeface="Arial" panose="020B0604020202020204" pitchFamily="34" charset="0"/>
                <a:cs typeface="Arial" panose="020B0604020202020204" pitchFamily="34" charset="0"/>
              </a:rPr>
              <a:t>Abiraterone</a:t>
            </a:r>
            <a:r>
              <a:rPr lang="en-US" sz="1200" dirty="0">
                <a:solidFill>
                  <a:srgbClr val="002060"/>
                </a:solidFill>
                <a:latin typeface="Arial" panose="020B0604020202020204" pitchFamily="34" charset="0"/>
                <a:cs typeface="Arial" panose="020B0604020202020204" pitchFamily="34" charset="0"/>
              </a:rPr>
              <a:t> acetate 1000 mg QD </a:t>
            </a:r>
          </a:p>
          <a:p>
            <a:pPr algn="ctr" fontAlgn="base">
              <a:spcBef>
                <a:spcPct val="0"/>
              </a:spcBef>
              <a:spcAft>
                <a:spcPct val="0"/>
              </a:spcAft>
              <a:defRPr/>
            </a:pPr>
            <a:r>
              <a:rPr lang="en-US" sz="1200" dirty="0">
                <a:solidFill>
                  <a:srgbClr val="002060"/>
                </a:solidFill>
                <a:latin typeface="Arial" panose="020B0604020202020204" pitchFamily="34" charset="0"/>
                <a:cs typeface="Arial" panose="020B0604020202020204" pitchFamily="34" charset="0"/>
              </a:rPr>
              <a:t>+ Prednisone 5 mg QD</a:t>
            </a:r>
            <a:br>
              <a:rPr lang="en-US" sz="1200" dirty="0">
                <a:solidFill>
                  <a:srgbClr val="002060"/>
                </a:solidFill>
                <a:latin typeface="Arial" panose="020B0604020202020204" pitchFamily="34" charset="0"/>
                <a:cs typeface="Arial" panose="020B0604020202020204" pitchFamily="34" charset="0"/>
              </a:rPr>
            </a:br>
            <a:r>
              <a:rPr lang="en-US" sz="1200" dirty="0">
                <a:solidFill>
                  <a:srgbClr val="002060"/>
                </a:solidFill>
                <a:latin typeface="Arial" panose="020B0604020202020204" pitchFamily="34" charset="0"/>
                <a:cs typeface="Arial" panose="020B0604020202020204" pitchFamily="34" charset="0"/>
              </a:rPr>
              <a:t>(n = 597)</a:t>
            </a:r>
          </a:p>
        </p:txBody>
      </p:sp>
      <p:sp>
        <p:nvSpPr>
          <p:cNvPr id="14" name="Rounded Rectangle 13"/>
          <p:cNvSpPr/>
          <p:nvPr/>
        </p:nvSpPr>
        <p:spPr>
          <a:xfrm>
            <a:off x="4121150" y="3238292"/>
            <a:ext cx="1962795" cy="1099200"/>
          </a:xfrm>
          <a:prstGeom prst="roundRect">
            <a:avLst>
              <a:gd name="adj" fmla="val 12540"/>
            </a:avLst>
          </a:prstGeom>
          <a:solidFill>
            <a:srgbClr val="ECEC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algn="ctr" fontAlgn="base">
              <a:spcBef>
                <a:spcPct val="0"/>
              </a:spcBef>
              <a:spcAft>
                <a:spcPct val="0"/>
              </a:spcAft>
              <a:defRPr/>
            </a:pPr>
            <a:r>
              <a:rPr lang="en-US" sz="1200" dirty="0">
                <a:solidFill>
                  <a:srgbClr val="002060"/>
                </a:solidFill>
                <a:latin typeface="Arial" panose="020B0604020202020204" pitchFamily="34" charset="0"/>
                <a:cs typeface="Arial" panose="020B0604020202020204" pitchFamily="34" charset="0"/>
              </a:rPr>
              <a:t>ADT </a:t>
            </a:r>
          </a:p>
          <a:p>
            <a:pPr algn="ctr" fontAlgn="base">
              <a:spcBef>
                <a:spcPct val="0"/>
              </a:spcBef>
              <a:spcAft>
                <a:spcPct val="0"/>
              </a:spcAft>
              <a:defRPr/>
            </a:pPr>
            <a:r>
              <a:rPr lang="en-US" sz="1200" dirty="0">
                <a:solidFill>
                  <a:srgbClr val="002060"/>
                </a:solidFill>
                <a:latin typeface="Arial" panose="020B0604020202020204" pitchFamily="34" charset="0"/>
                <a:cs typeface="Arial" panose="020B0604020202020204" pitchFamily="34" charset="0"/>
              </a:rPr>
              <a:t>+ placebos</a:t>
            </a:r>
          </a:p>
          <a:p>
            <a:pPr algn="ctr" fontAlgn="base">
              <a:spcBef>
                <a:spcPct val="0"/>
              </a:spcBef>
              <a:spcAft>
                <a:spcPct val="0"/>
              </a:spcAft>
              <a:defRPr/>
            </a:pPr>
            <a:r>
              <a:rPr lang="en-US" sz="1200" dirty="0">
                <a:solidFill>
                  <a:srgbClr val="002060"/>
                </a:solidFill>
                <a:latin typeface="Arial" panose="020B0604020202020204" pitchFamily="34" charset="0"/>
                <a:cs typeface="Arial" panose="020B0604020202020204" pitchFamily="34" charset="0"/>
              </a:rPr>
              <a:t>(n = 602)</a:t>
            </a:r>
          </a:p>
        </p:txBody>
      </p:sp>
      <p:sp>
        <p:nvSpPr>
          <p:cNvPr id="19" name="Line 5"/>
          <p:cNvSpPr>
            <a:spLocks noChangeShapeType="1"/>
          </p:cNvSpPr>
          <p:nvPr/>
        </p:nvSpPr>
        <p:spPr bwMode="auto">
          <a:xfrm>
            <a:off x="1781590" y="2921625"/>
            <a:ext cx="967960" cy="6935"/>
          </a:xfrm>
          <a:prstGeom prst="line">
            <a:avLst/>
          </a:prstGeom>
          <a:noFill/>
          <a:ln w="444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200" dirty="0">
              <a:solidFill>
                <a:srgbClr val="000000"/>
              </a:solidFill>
              <a:latin typeface="Arial" charset="0"/>
              <a:ea typeface="ＭＳ Ｐゴシック" charset="0"/>
              <a:cs typeface="ＭＳ Ｐゴシック" charset="0"/>
            </a:endParaRPr>
          </a:p>
        </p:txBody>
      </p:sp>
      <p:sp>
        <p:nvSpPr>
          <p:cNvPr id="22" name="Rounded Rectangle 21"/>
          <p:cNvSpPr/>
          <p:nvPr/>
        </p:nvSpPr>
        <p:spPr>
          <a:xfrm>
            <a:off x="135942" y="1091125"/>
            <a:ext cx="2004008" cy="3860800"/>
          </a:xfrm>
          <a:prstGeom prst="roundRect">
            <a:avLst>
              <a:gd name="adj" fmla="val 6645"/>
            </a:avLst>
          </a:prstGeom>
          <a:solidFill>
            <a:srgbClr val="3366C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marL="176204" indent="-176204" fontAlgn="base">
              <a:spcBef>
                <a:spcPct val="0"/>
              </a:spcBef>
              <a:spcAft>
                <a:spcPct val="0"/>
              </a:spcAft>
              <a:defRPr/>
            </a:pPr>
            <a:r>
              <a:rPr lang="en-US" sz="1200" b="1" dirty="0">
                <a:solidFill>
                  <a:srgbClr val="FFFF00"/>
                </a:solidFill>
                <a:latin typeface="Arial" panose="020B0604020202020204" pitchFamily="34" charset="0"/>
                <a:cs typeface="Arial" panose="020B0604020202020204" pitchFamily="34" charset="0"/>
              </a:rPr>
              <a:t>Patients</a:t>
            </a:r>
          </a:p>
          <a:p>
            <a:pPr marL="176204" indent="-176204" fontAlgn="base">
              <a:spcBef>
                <a:spcPts val="300"/>
              </a:spcBef>
              <a:spcAft>
                <a:spcPct val="0"/>
              </a:spcAft>
              <a:buFont typeface="Arial"/>
              <a:buChar char="•"/>
              <a:defRPr/>
            </a:pPr>
            <a:r>
              <a:rPr lang="en-US" sz="1200" dirty="0">
                <a:solidFill>
                  <a:srgbClr val="FFFF00"/>
                </a:solidFill>
                <a:latin typeface="Arial" panose="020B0604020202020204" pitchFamily="34" charset="0"/>
                <a:cs typeface="Arial" panose="020B0604020202020204" pitchFamily="34" charset="0"/>
              </a:rPr>
              <a:t>Newly diagnosed adult men with high-risk mHNPC</a:t>
            </a:r>
          </a:p>
          <a:p>
            <a:pPr marL="176204" indent="-176204" algn="ctr" fontAlgn="base">
              <a:spcBef>
                <a:spcPct val="0"/>
              </a:spcBef>
              <a:spcAft>
                <a:spcPct val="0"/>
              </a:spcAft>
              <a:defRPr/>
            </a:pPr>
            <a:endParaRPr lang="en-US" sz="1200" b="1" dirty="0">
              <a:solidFill>
                <a:srgbClr val="FFFFFF"/>
              </a:solidFill>
              <a:latin typeface="Arial" panose="020B0604020202020204" pitchFamily="34" charset="0"/>
              <a:cs typeface="Arial" panose="020B0604020202020204" pitchFamily="34" charset="0"/>
            </a:endParaRPr>
          </a:p>
          <a:p>
            <a:pPr marL="176204" indent="-176204" fontAlgn="base">
              <a:lnSpc>
                <a:spcPct val="90000"/>
              </a:lnSpc>
              <a:spcBef>
                <a:spcPct val="0"/>
              </a:spcBef>
              <a:spcAft>
                <a:spcPct val="0"/>
              </a:spcAft>
              <a:buFont typeface="Arial"/>
              <a:buChar char="•"/>
              <a:defRPr/>
            </a:pPr>
            <a:endParaRPr lang="en-US" sz="1200" dirty="0">
              <a:solidFill>
                <a:srgbClr val="FFFFFF"/>
              </a:solidFill>
              <a:latin typeface="Arial" panose="020B0604020202020204" pitchFamily="34" charset="0"/>
              <a:cs typeface="Arial" panose="020B0604020202020204" pitchFamily="34" charset="0"/>
            </a:endParaRPr>
          </a:p>
          <a:p>
            <a:pPr fontAlgn="base">
              <a:lnSpc>
                <a:spcPct val="90000"/>
              </a:lnSpc>
              <a:spcBef>
                <a:spcPct val="0"/>
              </a:spcBef>
              <a:spcAft>
                <a:spcPct val="0"/>
              </a:spcAft>
              <a:defRPr/>
            </a:pPr>
            <a:r>
              <a:rPr lang="en-US" sz="1200" b="1" dirty="0">
                <a:solidFill>
                  <a:srgbClr val="8DC63F">
                    <a:lumMod val="40000"/>
                    <a:lumOff val="60000"/>
                  </a:srgbClr>
                </a:solidFill>
                <a:latin typeface="Arial" panose="020B0604020202020204" pitchFamily="34" charset="0"/>
                <a:cs typeface="Arial" panose="020B0604020202020204" pitchFamily="34" charset="0"/>
              </a:rPr>
              <a:t>Stratification factors</a:t>
            </a:r>
          </a:p>
          <a:p>
            <a:pPr marL="171450" indent="-171450" fontAlgn="base">
              <a:lnSpc>
                <a:spcPct val="90000"/>
              </a:lnSpc>
              <a:spcBef>
                <a:spcPct val="0"/>
              </a:spcBef>
              <a:spcAft>
                <a:spcPct val="0"/>
              </a:spcAft>
              <a:buFont typeface="Arial"/>
              <a:buChar char="•"/>
              <a:defRPr/>
            </a:pPr>
            <a:r>
              <a:rPr lang="en-US" sz="1200" dirty="0">
                <a:solidFill>
                  <a:srgbClr val="8DC63F">
                    <a:lumMod val="40000"/>
                    <a:lumOff val="60000"/>
                  </a:srgbClr>
                </a:solidFill>
                <a:latin typeface="Arial" panose="020B0604020202020204" pitchFamily="34" charset="0"/>
                <a:cs typeface="Arial" panose="020B0604020202020204" pitchFamily="34" charset="0"/>
              </a:rPr>
              <a:t>Presence of visceral disease (yes/no)</a:t>
            </a:r>
            <a:br>
              <a:rPr lang="en-US" sz="1200" dirty="0">
                <a:solidFill>
                  <a:srgbClr val="8DC63F">
                    <a:lumMod val="40000"/>
                    <a:lumOff val="60000"/>
                  </a:srgbClr>
                </a:solidFill>
                <a:latin typeface="Arial" panose="020B0604020202020204" pitchFamily="34" charset="0"/>
                <a:cs typeface="Arial" panose="020B0604020202020204" pitchFamily="34" charset="0"/>
              </a:rPr>
            </a:br>
            <a:endParaRPr lang="en-US" sz="1200" dirty="0">
              <a:solidFill>
                <a:srgbClr val="8DC63F">
                  <a:lumMod val="40000"/>
                  <a:lumOff val="60000"/>
                </a:srgbClr>
              </a:solidFill>
              <a:latin typeface="Arial" panose="020B0604020202020204" pitchFamily="34" charset="0"/>
              <a:cs typeface="Arial" panose="020B0604020202020204" pitchFamily="34" charset="0"/>
            </a:endParaRPr>
          </a:p>
          <a:p>
            <a:pPr marL="171450" indent="-171450" fontAlgn="base">
              <a:lnSpc>
                <a:spcPct val="90000"/>
              </a:lnSpc>
              <a:spcBef>
                <a:spcPct val="0"/>
              </a:spcBef>
              <a:spcAft>
                <a:spcPct val="0"/>
              </a:spcAft>
              <a:buFont typeface="Arial"/>
              <a:buChar char="•"/>
              <a:defRPr/>
            </a:pPr>
            <a:r>
              <a:rPr lang="en-US" sz="1200" dirty="0">
                <a:solidFill>
                  <a:srgbClr val="8DC63F">
                    <a:lumMod val="40000"/>
                    <a:lumOff val="60000"/>
                  </a:srgbClr>
                </a:solidFill>
                <a:latin typeface="Arial" panose="020B0604020202020204" pitchFamily="34" charset="0"/>
                <a:cs typeface="Arial" panose="020B0604020202020204" pitchFamily="34" charset="0"/>
              </a:rPr>
              <a:t>ECOG PS (0, 1 vs 2)</a:t>
            </a:r>
          </a:p>
        </p:txBody>
      </p:sp>
      <p:sp>
        <p:nvSpPr>
          <p:cNvPr id="23" name="AutoShape 17"/>
          <p:cNvSpPr>
            <a:spLocks noChangeArrowheads="1"/>
          </p:cNvSpPr>
          <p:nvPr/>
        </p:nvSpPr>
        <p:spPr bwMode="auto">
          <a:xfrm>
            <a:off x="2749550" y="1139978"/>
            <a:ext cx="576262" cy="3577167"/>
          </a:xfrm>
          <a:prstGeom prst="roundRect">
            <a:avLst>
              <a:gd name="adj" fmla="val 16667"/>
            </a:avLst>
          </a:prstGeom>
          <a:solidFill>
            <a:srgbClr val="ECECEC"/>
          </a:solidFill>
          <a:ln w="19050">
            <a:noFill/>
            <a:round/>
            <a:headEnd/>
            <a:tailEnd/>
          </a:ln>
          <a:effectLst>
            <a:outerShdw blurRad="50800" dist="38100" dir="2700000" algn="tl" rotWithShape="0">
              <a:prstClr val="black">
                <a:alpha val="40000"/>
              </a:prstClr>
            </a:outerShdw>
          </a:effectLst>
        </p:spPr>
        <p:txBody>
          <a:bodyPr wrap="none" lIns="80131" tIns="40066" rIns="80131" bIns="40066" anchor="ctr"/>
          <a:lstStyle/>
          <a:p>
            <a:pPr algn="ctr" defTabSz="858838" fontAlgn="base">
              <a:lnSpc>
                <a:spcPct val="90000"/>
              </a:lnSpc>
              <a:spcBef>
                <a:spcPct val="10000"/>
              </a:spcBef>
              <a:spcAft>
                <a:spcPct val="0"/>
              </a:spcAft>
            </a:pPr>
            <a:r>
              <a:rPr lang="en-US" sz="1400" b="1" dirty="0">
                <a:solidFill>
                  <a:srgbClr val="002060"/>
                </a:solidFill>
                <a:latin typeface="Arial" charset="0"/>
                <a:ea typeface="ヒラギノ角ゴ Pro W3"/>
                <a:cs typeface="ヒラギノ角ゴ Pro W3"/>
              </a:rPr>
              <a:t>R</a:t>
            </a:r>
            <a:br>
              <a:rPr lang="en-US" sz="1400" b="1" dirty="0">
                <a:solidFill>
                  <a:srgbClr val="002060"/>
                </a:solidFill>
                <a:latin typeface="Arial" charset="0"/>
                <a:ea typeface="ヒラギノ角ゴ Pro W3"/>
                <a:cs typeface="ヒラギノ角ゴ Pro W3"/>
              </a:rPr>
            </a:br>
            <a:r>
              <a:rPr lang="en-US" sz="1400" b="1" dirty="0">
                <a:solidFill>
                  <a:srgbClr val="002060"/>
                </a:solidFill>
                <a:latin typeface="Arial" charset="0"/>
                <a:ea typeface="ヒラギノ角ゴ Pro W3"/>
                <a:cs typeface="ヒラギノ角ゴ Pro W3"/>
              </a:rPr>
              <a:t>A</a:t>
            </a:r>
            <a:br>
              <a:rPr lang="en-US" sz="1400" b="1" dirty="0">
                <a:solidFill>
                  <a:srgbClr val="002060"/>
                </a:solidFill>
                <a:latin typeface="Arial" charset="0"/>
                <a:ea typeface="ヒラギノ角ゴ Pro W3"/>
                <a:cs typeface="ヒラギノ角ゴ Pro W3"/>
              </a:rPr>
            </a:br>
            <a:r>
              <a:rPr lang="en-US" sz="1400" b="1" dirty="0">
                <a:solidFill>
                  <a:srgbClr val="002060"/>
                </a:solidFill>
                <a:latin typeface="Arial" charset="0"/>
                <a:ea typeface="ヒラギノ角ゴ Pro W3"/>
                <a:cs typeface="ヒラギノ角ゴ Pro W3"/>
              </a:rPr>
              <a:t>N</a:t>
            </a:r>
            <a:br>
              <a:rPr lang="en-US" sz="1400" b="1" dirty="0">
                <a:solidFill>
                  <a:srgbClr val="002060"/>
                </a:solidFill>
                <a:latin typeface="Arial" charset="0"/>
                <a:ea typeface="ヒラギノ角ゴ Pro W3"/>
                <a:cs typeface="ヒラギノ角ゴ Pro W3"/>
              </a:rPr>
            </a:br>
            <a:r>
              <a:rPr lang="en-US" sz="1400" b="1" dirty="0">
                <a:solidFill>
                  <a:srgbClr val="002060"/>
                </a:solidFill>
                <a:latin typeface="Arial" charset="0"/>
                <a:ea typeface="ヒラギノ角ゴ Pro W3"/>
                <a:cs typeface="ヒラギノ角ゴ Pro W3"/>
              </a:rPr>
              <a:t>D</a:t>
            </a:r>
            <a:br>
              <a:rPr lang="en-US" sz="1400" b="1" dirty="0">
                <a:solidFill>
                  <a:srgbClr val="002060"/>
                </a:solidFill>
                <a:latin typeface="Arial" charset="0"/>
                <a:ea typeface="ヒラギノ角ゴ Pro W3"/>
                <a:cs typeface="ヒラギノ角ゴ Pro W3"/>
              </a:rPr>
            </a:br>
            <a:r>
              <a:rPr lang="en-US" sz="1400" b="1" dirty="0">
                <a:solidFill>
                  <a:srgbClr val="002060"/>
                </a:solidFill>
                <a:latin typeface="Arial" charset="0"/>
                <a:ea typeface="ヒラギノ角ゴ Pro W3"/>
                <a:cs typeface="ヒラギノ角ゴ Pro W3"/>
              </a:rPr>
              <a:t>O</a:t>
            </a:r>
            <a:br>
              <a:rPr lang="en-US" sz="1400" b="1" dirty="0">
                <a:solidFill>
                  <a:srgbClr val="002060"/>
                </a:solidFill>
                <a:latin typeface="Arial" charset="0"/>
                <a:ea typeface="ヒラギノ角ゴ Pro W3"/>
                <a:cs typeface="ヒラギノ角ゴ Pro W3"/>
              </a:rPr>
            </a:br>
            <a:r>
              <a:rPr lang="en-US" sz="1400" b="1" dirty="0">
                <a:solidFill>
                  <a:srgbClr val="002060"/>
                </a:solidFill>
                <a:latin typeface="Arial" charset="0"/>
                <a:ea typeface="ヒラギノ角ゴ Pro W3"/>
                <a:cs typeface="ヒラギノ角ゴ Pro W3"/>
              </a:rPr>
              <a:t>M</a:t>
            </a:r>
            <a:br>
              <a:rPr lang="en-US" sz="1400" b="1" dirty="0">
                <a:solidFill>
                  <a:srgbClr val="002060"/>
                </a:solidFill>
                <a:latin typeface="Arial" charset="0"/>
                <a:ea typeface="ヒラギノ角ゴ Pro W3"/>
                <a:cs typeface="ヒラギノ角ゴ Pro W3"/>
              </a:rPr>
            </a:br>
            <a:r>
              <a:rPr lang="en-US" sz="1400" b="1" dirty="0">
                <a:solidFill>
                  <a:srgbClr val="002060"/>
                </a:solidFill>
                <a:latin typeface="Arial" charset="0"/>
                <a:ea typeface="ヒラギノ角ゴ Pro W3"/>
                <a:cs typeface="ヒラギノ角ゴ Pro W3"/>
              </a:rPr>
              <a:t>I</a:t>
            </a:r>
            <a:br>
              <a:rPr lang="en-US" sz="1400" b="1" dirty="0">
                <a:solidFill>
                  <a:srgbClr val="002060"/>
                </a:solidFill>
                <a:latin typeface="Arial" charset="0"/>
                <a:ea typeface="ヒラギノ角ゴ Pro W3"/>
                <a:cs typeface="ヒラギノ角ゴ Pro W3"/>
              </a:rPr>
            </a:br>
            <a:r>
              <a:rPr lang="en-US" sz="1400" b="1" dirty="0">
                <a:solidFill>
                  <a:srgbClr val="002060"/>
                </a:solidFill>
                <a:latin typeface="Arial" charset="0"/>
                <a:ea typeface="ヒラギノ角ゴ Pro W3"/>
                <a:cs typeface="ヒラギノ角ゴ Pro W3"/>
              </a:rPr>
              <a:t>Z</a:t>
            </a:r>
            <a:br>
              <a:rPr lang="en-US" sz="1400" b="1" dirty="0">
                <a:solidFill>
                  <a:srgbClr val="002060"/>
                </a:solidFill>
                <a:latin typeface="Arial" charset="0"/>
                <a:ea typeface="ヒラギノ角ゴ Pro W3"/>
                <a:cs typeface="ヒラギノ角ゴ Pro W3"/>
              </a:rPr>
            </a:br>
            <a:r>
              <a:rPr lang="en-US" sz="1400" b="1" dirty="0">
                <a:solidFill>
                  <a:srgbClr val="002060"/>
                </a:solidFill>
                <a:latin typeface="Arial" charset="0"/>
                <a:ea typeface="ヒラギノ角ゴ Pro W3"/>
                <a:cs typeface="ヒラギノ角ゴ Pro W3"/>
              </a:rPr>
              <a:t>E</a:t>
            </a:r>
            <a:br>
              <a:rPr lang="en-US" sz="1400" b="1" dirty="0">
                <a:solidFill>
                  <a:srgbClr val="002060"/>
                </a:solidFill>
                <a:latin typeface="Arial" charset="0"/>
                <a:ea typeface="ヒラギノ角ゴ Pro W3"/>
                <a:cs typeface="ヒラギノ角ゴ Pro W3"/>
              </a:rPr>
            </a:br>
            <a:r>
              <a:rPr lang="en-US" sz="1400" b="1" dirty="0">
                <a:solidFill>
                  <a:srgbClr val="002060"/>
                </a:solidFill>
                <a:latin typeface="Arial" charset="0"/>
                <a:ea typeface="ヒラギノ角ゴ Pro W3"/>
                <a:cs typeface="ヒラギノ角ゴ Pro W3"/>
              </a:rPr>
              <a:t>D</a:t>
            </a:r>
          </a:p>
          <a:p>
            <a:pPr algn="ctr" defTabSz="858838" fontAlgn="base">
              <a:lnSpc>
                <a:spcPct val="90000"/>
              </a:lnSpc>
              <a:spcBef>
                <a:spcPct val="10000"/>
              </a:spcBef>
              <a:spcAft>
                <a:spcPct val="0"/>
              </a:spcAft>
            </a:pPr>
            <a:endParaRPr lang="en-US" sz="1400" b="1" dirty="0">
              <a:solidFill>
                <a:srgbClr val="002060"/>
              </a:solidFill>
              <a:latin typeface="Arial" charset="0"/>
              <a:ea typeface="ヒラギノ角ゴ Pro W3"/>
              <a:cs typeface="ヒラギノ角ゴ Pro W3"/>
            </a:endParaRPr>
          </a:p>
          <a:p>
            <a:pPr algn="ctr" defTabSz="858838" fontAlgn="base">
              <a:lnSpc>
                <a:spcPct val="90000"/>
              </a:lnSpc>
              <a:spcBef>
                <a:spcPct val="10000"/>
              </a:spcBef>
              <a:spcAft>
                <a:spcPct val="0"/>
              </a:spcAft>
            </a:pPr>
            <a:r>
              <a:rPr lang="en-US" sz="1400" b="1" dirty="0">
                <a:solidFill>
                  <a:srgbClr val="002060"/>
                </a:solidFill>
                <a:latin typeface="Arial" charset="0"/>
                <a:ea typeface="ヒラギノ角ゴ Pro W3"/>
                <a:cs typeface="ヒラギノ角ゴ Pro W3"/>
              </a:rPr>
              <a:t>1:1</a:t>
            </a:r>
          </a:p>
        </p:txBody>
      </p:sp>
      <p:sp>
        <p:nvSpPr>
          <p:cNvPr id="24" name="Line 20"/>
          <p:cNvSpPr>
            <a:spLocks noChangeShapeType="1"/>
          </p:cNvSpPr>
          <p:nvPr/>
        </p:nvSpPr>
        <p:spPr bwMode="auto">
          <a:xfrm flipH="1" flipV="1">
            <a:off x="3325812" y="2118617"/>
            <a:ext cx="795338" cy="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wrap="none" lIns="91435" tIns="45718" rIns="91435" bIns="45718" anchor="ctr"/>
          <a:lstStyle/>
          <a:p>
            <a:pPr fontAlgn="base">
              <a:spcBef>
                <a:spcPct val="0"/>
              </a:spcBef>
              <a:spcAft>
                <a:spcPct val="0"/>
              </a:spcAft>
            </a:pPr>
            <a:endParaRPr lang="en-US" sz="1400" b="1" dirty="0">
              <a:solidFill>
                <a:srgbClr val="FFFFFF"/>
              </a:solidFill>
              <a:latin typeface="Arial" charset="0"/>
              <a:ea typeface="ＭＳ Ｐゴシック" charset="0"/>
              <a:cs typeface="ＭＳ Ｐゴシック" charset="0"/>
            </a:endParaRPr>
          </a:p>
        </p:txBody>
      </p:sp>
      <p:sp>
        <p:nvSpPr>
          <p:cNvPr id="25" name="Line 20"/>
          <p:cNvSpPr>
            <a:spLocks noChangeShapeType="1"/>
          </p:cNvSpPr>
          <p:nvPr/>
        </p:nvSpPr>
        <p:spPr bwMode="auto">
          <a:xfrm flipH="1">
            <a:off x="3325812" y="3787892"/>
            <a:ext cx="795338" cy="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wrap="none" lIns="91435" tIns="45718" rIns="91435" bIns="45718" anchor="ctr"/>
          <a:lstStyle/>
          <a:p>
            <a:pPr fontAlgn="base">
              <a:spcBef>
                <a:spcPct val="0"/>
              </a:spcBef>
              <a:spcAft>
                <a:spcPct val="0"/>
              </a:spcAft>
            </a:pPr>
            <a:endParaRPr lang="en-US" sz="1400" b="1" dirty="0">
              <a:solidFill>
                <a:srgbClr val="FFFFFF"/>
              </a:solidFill>
              <a:latin typeface="Arial" charset="0"/>
              <a:ea typeface="ＭＳ Ｐゴシック" charset="0"/>
              <a:cs typeface="ＭＳ Ｐゴシック" charset="0"/>
            </a:endParaRPr>
          </a:p>
        </p:txBody>
      </p:sp>
      <p:sp>
        <p:nvSpPr>
          <p:cNvPr id="26" name="Content Placeholder 2"/>
          <p:cNvSpPr>
            <a:spLocks noGrp="1"/>
          </p:cNvSpPr>
          <p:nvPr>
            <p:ph idx="1"/>
          </p:nvPr>
        </p:nvSpPr>
        <p:spPr>
          <a:xfrm>
            <a:off x="304800" y="5257800"/>
            <a:ext cx="8839200" cy="711200"/>
          </a:xfrm>
        </p:spPr>
        <p:txBody>
          <a:bodyPr/>
          <a:lstStyle/>
          <a:p>
            <a:pPr marL="225425" indent="-225425">
              <a:spcBef>
                <a:spcPts val="600"/>
              </a:spcBef>
            </a:pPr>
            <a:r>
              <a:rPr lang="en-GB" sz="1400" b="1" dirty="0" smtClean="0"/>
              <a:t>Conducted </a:t>
            </a:r>
            <a:r>
              <a:rPr lang="en-GB" sz="1400" b="1" dirty="0"/>
              <a:t>at 235 sites </a:t>
            </a:r>
            <a:r>
              <a:rPr lang="en-GB" sz="1400" b="1" dirty="0" smtClean="0"/>
              <a:t>in </a:t>
            </a:r>
            <a:r>
              <a:rPr lang="en-GB" sz="1400" b="1" dirty="0"/>
              <a:t>34 countries in Europe, Asia-Pacific, Latin America, and Canada</a:t>
            </a:r>
          </a:p>
          <a:p>
            <a:pPr marL="225425" indent="-225425">
              <a:spcBef>
                <a:spcPts val="600"/>
              </a:spcBef>
            </a:pPr>
            <a:r>
              <a:rPr lang="en-GB" sz="1400" b="1" dirty="0" smtClean="0"/>
              <a:t>Designed </a:t>
            </a:r>
            <a:r>
              <a:rPr lang="en-GB" sz="1400" b="1" dirty="0"/>
              <a:t>and fully enrolled prior to publication of CHAARTED/STAMPEDE results</a:t>
            </a:r>
          </a:p>
        </p:txBody>
      </p:sp>
      <p:sp>
        <p:nvSpPr>
          <p:cNvPr id="4" name="Slide Number Placeholder 3"/>
          <p:cNvSpPr>
            <a:spLocks noGrp="1"/>
          </p:cNvSpPr>
          <p:nvPr>
            <p:ph type="sldNum" sz="quarter" idx="12"/>
          </p:nvPr>
        </p:nvSpPr>
        <p:spPr/>
        <p:txBody>
          <a:bodyPr/>
          <a:lstStyle/>
          <a:p>
            <a:pPr>
              <a:defRPr/>
            </a:pPr>
            <a:fld id="{103E8180-56E4-1C41-BF1E-780A3F5263BF}" type="slidenum">
              <a:rPr lang="en-US" smtClean="0">
                <a:solidFill>
                  <a:srgbClr val="8DC63F">
                    <a:lumMod val="40000"/>
                    <a:lumOff val="60000"/>
                  </a:srgbClr>
                </a:solidFill>
                <a:latin typeface="News Gothic MT"/>
              </a:rPr>
              <a:pPr>
                <a:defRPr/>
              </a:pPr>
              <a:t>55</a:t>
            </a:fld>
            <a:endParaRPr lang="en-US" dirty="0">
              <a:solidFill>
                <a:srgbClr val="8DC63F">
                  <a:lumMod val="40000"/>
                  <a:lumOff val="60000"/>
                </a:srgbClr>
              </a:solidFill>
              <a:latin typeface="News Gothic MT"/>
            </a:endParaRPr>
          </a:p>
        </p:txBody>
      </p:sp>
      <p:sp>
        <p:nvSpPr>
          <p:cNvPr id="18" name="Title 1"/>
          <p:cNvSpPr>
            <a:spLocks noGrp="1"/>
          </p:cNvSpPr>
          <p:nvPr>
            <p:ph type="title"/>
          </p:nvPr>
        </p:nvSpPr>
        <p:spPr>
          <a:xfrm>
            <a:off x="261970" y="297835"/>
            <a:ext cx="8610600" cy="731839"/>
          </a:xfrm>
        </p:spPr>
        <p:txBody>
          <a:bodyPr/>
          <a:lstStyle/>
          <a:p>
            <a:r>
              <a:rPr lang="en-US" sz="2400" dirty="0"/>
              <a:t>Overall study design of LATITUDE</a:t>
            </a:r>
          </a:p>
        </p:txBody>
      </p:sp>
      <p:sp>
        <p:nvSpPr>
          <p:cNvPr id="15" name="Footer Placeholder 1"/>
          <p:cNvSpPr>
            <a:spLocks noGrp="1"/>
          </p:cNvSpPr>
          <p:nvPr>
            <p:ph type="ftr" sz="quarter" idx="11"/>
          </p:nvPr>
        </p:nvSpPr>
        <p:spPr>
          <a:xfrm>
            <a:off x="4422341" y="6465807"/>
            <a:ext cx="2895600" cy="304800"/>
          </a:xfrm>
        </p:spPr>
        <p:txBody>
          <a:bodyPr/>
          <a:lstStyle/>
          <a:p>
            <a:r>
              <a:rPr lang="en-US" dirty="0" smtClean="0">
                <a:solidFill>
                  <a:srgbClr val="8DC63F">
                    <a:lumMod val="40000"/>
                    <a:lumOff val="60000"/>
                  </a:srgbClr>
                </a:solidFill>
              </a:rPr>
              <a:t>Presented by: Karim </a:t>
            </a:r>
            <a:r>
              <a:rPr lang="en-US" dirty="0" err="1" smtClean="0">
                <a:solidFill>
                  <a:srgbClr val="8DC63F">
                    <a:lumMod val="40000"/>
                    <a:lumOff val="60000"/>
                  </a:srgbClr>
                </a:solidFill>
              </a:rPr>
              <a:t>Fizazi</a:t>
            </a:r>
            <a:endParaRPr lang="en-US" dirty="0">
              <a:solidFill>
                <a:srgbClr val="8DC63F">
                  <a:lumMod val="40000"/>
                  <a:lumOff val="60000"/>
                </a:srgbClr>
              </a:solidFill>
            </a:endParaRPr>
          </a:p>
        </p:txBody>
      </p:sp>
    </p:spTree>
    <p:extLst>
      <p:ext uri="{BB962C8B-B14F-4D97-AF65-F5344CB8AC3E}">
        <p14:creationId xmlns:p14="http://schemas.microsoft.com/office/powerpoint/2010/main" val="7370150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288666" y="297835"/>
            <a:ext cx="8610600" cy="731839"/>
          </a:xfrm>
        </p:spPr>
        <p:txBody>
          <a:bodyPr/>
          <a:lstStyle/>
          <a:p>
            <a:r>
              <a:rPr lang="en-US" sz="2400" dirty="0" smtClean="0"/>
              <a:t>Statistically </a:t>
            </a:r>
            <a:r>
              <a:rPr lang="en-US" sz="2400" dirty="0"/>
              <a:t>significant </a:t>
            </a:r>
            <a:r>
              <a:rPr lang="en-US" sz="2400" dirty="0">
                <a:solidFill>
                  <a:srgbClr val="FFFF00"/>
                </a:solidFill>
              </a:rPr>
              <a:t>38%</a:t>
            </a:r>
            <a:r>
              <a:rPr lang="en-US" sz="2400" dirty="0"/>
              <a:t> </a:t>
            </a:r>
            <a:r>
              <a:rPr lang="en-US" sz="2400" dirty="0" smtClean="0"/>
              <a:t>risk reduction of death</a:t>
            </a:r>
            <a:endParaRPr lang="en-US" sz="2400" dirty="0"/>
          </a:p>
        </p:txBody>
      </p:sp>
      <p:grpSp>
        <p:nvGrpSpPr>
          <p:cNvPr id="6" name="Group 5"/>
          <p:cNvGrpSpPr>
            <a:grpSpLocks noChangeAspect="1"/>
          </p:cNvGrpSpPr>
          <p:nvPr/>
        </p:nvGrpSpPr>
        <p:grpSpPr>
          <a:xfrm>
            <a:off x="557791" y="1080815"/>
            <a:ext cx="7355324" cy="4643607"/>
            <a:chOff x="975127" y="886090"/>
            <a:chExt cx="7028767" cy="3328084"/>
          </a:xfrm>
        </p:grpSpPr>
        <p:sp>
          <p:nvSpPr>
            <p:cNvPr id="8" name="Line 5"/>
            <p:cNvSpPr>
              <a:spLocks noChangeShapeType="1"/>
            </p:cNvSpPr>
            <p:nvPr/>
          </p:nvSpPr>
          <p:spPr bwMode="auto">
            <a:xfrm flipV="1">
              <a:off x="2406327" y="1081931"/>
              <a:ext cx="0" cy="2243836"/>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 name="Freeform 8"/>
            <p:cNvSpPr>
              <a:spLocks/>
            </p:cNvSpPr>
            <p:nvPr/>
          </p:nvSpPr>
          <p:spPr bwMode="auto">
            <a:xfrm>
              <a:off x="2406327" y="3325767"/>
              <a:ext cx="4784212" cy="84019"/>
            </a:xfrm>
            <a:custGeom>
              <a:avLst/>
              <a:gdLst>
                <a:gd name="T0" fmla="*/ 0 w 968"/>
                <a:gd name="T1" fmla="*/ 0 h 17"/>
                <a:gd name="T2" fmla="*/ 968 w 968"/>
                <a:gd name="T3" fmla="*/ 0 h 17"/>
                <a:gd name="T4" fmla="*/ 968 w 968"/>
                <a:gd name="T5" fmla="*/ 17 h 17"/>
              </a:gdLst>
              <a:ahLst/>
              <a:cxnLst>
                <a:cxn ang="0">
                  <a:pos x="T0" y="T1"/>
                </a:cxn>
                <a:cxn ang="0">
                  <a:pos x="T2" y="T3"/>
                </a:cxn>
                <a:cxn ang="0">
                  <a:pos x="T4" y="T5"/>
                </a:cxn>
              </a:cxnLst>
              <a:rect l="0" t="0" r="r" b="b"/>
              <a:pathLst>
                <a:path w="968" h="17">
                  <a:moveTo>
                    <a:pt x="0" y="0"/>
                  </a:moveTo>
                  <a:lnTo>
                    <a:pt x="968" y="0"/>
                  </a:lnTo>
                  <a:lnTo>
                    <a:pt x="968" y="17"/>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Line 7"/>
            <p:cNvSpPr>
              <a:spLocks noChangeShapeType="1"/>
            </p:cNvSpPr>
            <p:nvPr/>
          </p:nvSpPr>
          <p:spPr bwMode="auto">
            <a:xfrm flipH="1">
              <a:off x="2322305" y="1081931"/>
              <a:ext cx="84021"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Line 8"/>
            <p:cNvSpPr>
              <a:spLocks noChangeShapeType="1"/>
            </p:cNvSpPr>
            <p:nvPr/>
          </p:nvSpPr>
          <p:spPr bwMode="auto">
            <a:xfrm flipH="1">
              <a:off x="2322305" y="1531684"/>
              <a:ext cx="84021"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Line 9"/>
            <p:cNvSpPr>
              <a:spLocks noChangeShapeType="1"/>
            </p:cNvSpPr>
            <p:nvPr/>
          </p:nvSpPr>
          <p:spPr bwMode="auto">
            <a:xfrm flipH="1">
              <a:off x="2322305" y="1976498"/>
              <a:ext cx="84021"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 name="Line 10"/>
            <p:cNvSpPr>
              <a:spLocks noChangeShapeType="1"/>
            </p:cNvSpPr>
            <p:nvPr/>
          </p:nvSpPr>
          <p:spPr bwMode="auto">
            <a:xfrm flipH="1">
              <a:off x="2322305" y="2426254"/>
              <a:ext cx="84021"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Line 11"/>
            <p:cNvSpPr>
              <a:spLocks noChangeShapeType="1"/>
            </p:cNvSpPr>
            <p:nvPr/>
          </p:nvSpPr>
          <p:spPr bwMode="auto">
            <a:xfrm flipH="1">
              <a:off x="2322305" y="2871068"/>
              <a:ext cx="84021"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 name="Line 12"/>
            <p:cNvSpPr>
              <a:spLocks noChangeShapeType="1"/>
            </p:cNvSpPr>
            <p:nvPr/>
          </p:nvSpPr>
          <p:spPr bwMode="auto">
            <a:xfrm flipH="1">
              <a:off x="2322305" y="3325767"/>
              <a:ext cx="84021"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100">
                <a:solidFill>
                  <a:srgbClr val="FFFFFF"/>
                </a:solidFill>
                <a:latin typeface="Arial" charset="0"/>
                <a:ea typeface="ＭＳ Ｐゴシック" charset="0"/>
                <a:cs typeface="ＭＳ Ｐゴシック" charset="0"/>
              </a:endParaRPr>
            </a:p>
          </p:txBody>
        </p:sp>
        <p:sp>
          <p:nvSpPr>
            <p:cNvPr id="16" name="Line 13"/>
            <p:cNvSpPr>
              <a:spLocks noChangeShapeType="1"/>
            </p:cNvSpPr>
            <p:nvPr/>
          </p:nvSpPr>
          <p:spPr bwMode="auto">
            <a:xfrm>
              <a:off x="2406327" y="3325767"/>
              <a:ext cx="0" cy="84019"/>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100">
                <a:solidFill>
                  <a:srgbClr val="FFFFFF"/>
                </a:solidFill>
                <a:latin typeface="Arial" charset="0"/>
                <a:ea typeface="ＭＳ Ｐゴシック" charset="0"/>
                <a:cs typeface="ＭＳ Ｐゴシック" charset="0"/>
              </a:endParaRPr>
            </a:p>
          </p:txBody>
        </p:sp>
        <p:sp>
          <p:nvSpPr>
            <p:cNvPr id="17" name="Line 14"/>
            <p:cNvSpPr>
              <a:spLocks noChangeShapeType="1"/>
            </p:cNvSpPr>
            <p:nvPr/>
          </p:nvSpPr>
          <p:spPr bwMode="auto">
            <a:xfrm>
              <a:off x="5139453" y="3325767"/>
              <a:ext cx="0" cy="84019"/>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100">
                <a:solidFill>
                  <a:srgbClr val="FFFFFF"/>
                </a:solidFill>
                <a:latin typeface="Arial" charset="0"/>
                <a:ea typeface="ＭＳ Ｐゴシック" charset="0"/>
                <a:cs typeface="ＭＳ Ｐゴシック" charset="0"/>
              </a:endParaRPr>
            </a:p>
          </p:txBody>
        </p:sp>
        <p:sp>
          <p:nvSpPr>
            <p:cNvPr id="18" name="Line 15"/>
            <p:cNvSpPr>
              <a:spLocks noChangeShapeType="1"/>
            </p:cNvSpPr>
            <p:nvPr/>
          </p:nvSpPr>
          <p:spPr bwMode="auto">
            <a:xfrm>
              <a:off x="5821500" y="3325767"/>
              <a:ext cx="0" cy="84019"/>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100">
                <a:solidFill>
                  <a:srgbClr val="FFFFFF"/>
                </a:solidFill>
                <a:latin typeface="Arial" charset="0"/>
                <a:ea typeface="ＭＳ Ｐゴシック" charset="0"/>
                <a:cs typeface="ＭＳ Ｐゴシック" charset="0"/>
              </a:endParaRPr>
            </a:p>
          </p:txBody>
        </p:sp>
        <p:sp>
          <p:nvSpPr>
            <p:cNvPr id="19" name="Line 16"/>
            <p:cNvSpPr>
              <a:spLocks noChangeShapeType="1"/>
            </p:cNvSpPr>
            <p:nvPr/>
          </p:nvSpPr>
          <p:spPr bwMode="auto">
            <a:xfrm>
              <a:off x="6508491" y="3325767"/>
              <a:ext cx="0" cy="84019"/>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100">
                <a:solidFill>
                  <a:srgbClr val="FFFFFF"/>
                </a:solidFill>
                <a:latin typeface="Arial" charset="0"/>
                <a:ea typeface="ＭＳ Ｐゴシック" charset="0"/>
                <a:cs typeface="ＭＳ Ｐゴシック" charset="0"/>
              </a:endParaRPr>
            </a:p>
          </p:txBody>
        </p:sp>
        <p:sp>
          <p:nvSpPr>
            <p:cNvPr id="20" name="Line 17"/>
            <p:cNvSpPr>
              <a:spLocks noChangeShapeType="1"/>
            </p:cNvSpPr>
            <p:nvPr/>
          </p:nvSpPr>
          <p:spPr bwMode="auto">
            <a:xfrm>
              <a:off x="3088373" y="3325767"/>
              <a:ext cx="0" cy="84019"/>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100">
                <a:solidFill>
                  <a:srgbClr val="FFFFFF"/>
                </a:solidFill>
                <a:latin typeface="Arial" charset="0"/>
                <a:ea typeface="ＭＳ Ｐゴシック" charset="0"/>
                <a:cs typeface="ＭＳ Ｐゴシック" charset="0"/>
              </a:endParaRPr>
            </a:p>
          </p:txBody>
        </p:sp>
        <p:sp>
          <p:nvSpPr>
            <p:cNvPr id="21" name="Line 18"/>
            <p:cNvSpPr>
              <a:spLocks noChangeShapeType="1"/>
            </p:cNvSpPr>
            <p:nvPr/>
          </p:nvSpPr>
          <p:spPr bwMode="auto">
            <a:xfrm>
              <a:off x="3770420" y="3325767"/>
              <a:ext cx="0" cy="84019"/>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100">
                <a:solidFill>
                  <a:srgbClr val="FFFFFF"/>
                </a:solidFill>
                <a:latin typeface="Arial" charset="0"/>
                <a:ea typeface="ＭＳ Ｐゴシック" charset="0"/>
                <a:cs typeface="ＭＳ Ｐゴシック" charset="0"/>
              </a:endParaRPr>
            </a:p>
          </p:txBody>
        </p:sp>
        <p:sp>
          <p:nvSpPr>
            <p:cNvPr id="22" name="Line 19"/>
            <p:cNvSpPr>
              <a:spLocks noChangeShapeType="1"/>
            </p:cNvSpPr>
            <p:nvPr/>
          </p:nvSpPr>
          <p:spPr bwMode="auto">
            <a:xfrm>
              <a:off x="4452466" y="3325767"/>
              <a:ext cx="0" cy="84019"/>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1100">
                <a:solidFill>
                  <a:srgbClr val="FFFFFF"/>
                </a:solidFill>
                <a:latin typeface="Arial" charset="0"/>
                <a:ea typeface="ＭＳ Ｐゴシック" charset="0"/>
                <a:cs typeface="ＭＳ Ｐゴシック" charset="0"/>
              </a:endParaRPr>
            </a:p>
          </p:txBody>
        </p:sp>
        <p:grpSp>
          <p:nvGrpSpPr>
            <p:cNvPr id="23" name="Group 22"/>
            <p:cNvGrpSpPr/>
            <p:nvPr/>
          </p:nvGrpSpPr>
          <p:grpSpPr>
            <a:xfrm>
              <a:off x="2426095" y="2203847"/>
              <a:ext cx="4764443" cy="0"/>
              <a:chOff x="2500998" y="2106033"/>
              <a:chExt cx="3445896" cy="0"/>
            </a:xfrm>
          </p:grpSpPr>
          <p:sp>
            <p:nvSpPr>
              <p:cNvPr id="69" name="Line 20"/>
              <p:cNvSpPr>
                <a:spLocks noChangeShapeType="1"/>
              </p:cNvSpPr>
              <p:nvPr/>
            </p:nvSpPr>
            <p:spPr bwMode="auto">
              <a:xfrm flipH="1">
                <a:off x="5911148"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0" name="Line 21"/>
              <p:cNvSpPr>
                <a:spLocks noChangeShapeType="1"/>
              </p:cNvSpPr>
              <p:nvPr/>
            </p:nvSpPr>
            <p:spPr bwMode="auto">
              <a:xfrm flipH="1">
                <a:off x="5839656"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1" name="Line 22"/>
              <p:cNvSpPr>
                <a:spLocks noChangeShapeType="1"/>
              </p:cNvSpPr>
              <p:nvPr/>
            </p:nvSpPr>
            <p:spPr bwMode="auto">
              <a:xfrm flipH="1">
                <a:off x="5768164"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2" name="Line 23"/>
              <p:cNvSpPr>
                <a:spLocks noChangeShapeType="1"/>
              </p:cNvSpPr>
              <p:nvPr/>
            </p:nvSpPr>
            <p:spPr bwMode="auto">
              <a:xfrm flipH="1">
                <a:off x="5696673"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 name="Line 24"/>
              <p:cNvSpPr>
                <a:spLocks noChangeShapeType="1"/>
              </p:cNvSpPr>
              <p:nvPr/>
            </p:nvSpPr>
            <p:spPr bwMode="auto">
              <a:xfrm flipH="1">
                <a:off x="5628755"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4" name="Line 25"/>
              <p:cNvSpPr>
                <a:spLocks noChangeShapeType="1"/>
              </p:cNvSpPr>
              <p:nvPr/>
            </p:nvSpPr>
            <p:spPr bwMode="auto">
              <a:xfrm flipH="1">
                <a:off x="5557263"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5" name="Line 26"/>
              <p:cNvSpPr>
                <a:spLocks noChangeShapeType="1"/>
              </p:cNvSpPr>
              <p:nvPr/>
            </p:nvSpPr>
            <p:spPr bwMode="auto">
              <a:xfrm flipH="1">
                <a:off x="5485771"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6" name="Line 27"/>
              <p:cNvSpPr>
                <a:spLocks noChangeShapeType="1"/>
              </p:cNvSpPr>
              <p:nvPr/>
            </p:nvSpPr>
            <p:spPr bwMode="auto">
              <a:xfrm flipH="1">
                <a:off x="5414280"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7" name="Line 28"/>
              <p:cNvSpPr>
                <a:spLocks noChangeShapeType="1"/>
              </p:cNvSpPr>
              <p:nvPr/>
            </p:nvSpPr>
            <p:spPr bwMode="auto">
              <a:xfrm flipH="1">
                <a:off x="5342788"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8" name="Line 29"/>
              <p:cNvSpPr>
                <a:spLocks noChangeShapeType="1"/>
              </p:cNvSpPr>
              <p:nvPr/>
            </p:nvSpPr>
            <p:spPr bwMode="auto">
              <a:xfrm flipH="1">
                <a:off x="5271297"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9" name="Line 30"/>
              <p:cNvSpPr>
                <a:spLocks noChangeShapeType="1"/>
              </p:cNvSpPr>
              <p:nvPr/>
            </p:nvSpPr>
            <p:spPr bwMode="auto">
              <a:xfrm flipH="1">
                <a:off x="5199805"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0" name="Line 31"/>
              <p:cNvSpPr>
                <a:spLocks noChangeShapeType="1"/>
              </p:cNvSpPr>
              <p:nvPr/>
            </p:nvSpPr>
            <p:spPr bwMode="auto">
              <a:xfrm flipH="1">
                <a:off x="5128313"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1" name="Line 32"/>
              <p:cNvSpPr>
                <a:spLocks noChangeShapeType="1"/>
              </p:cNvSpPr>
              <p:nvPr/>
            </p:nvSpPr>
            <p:spPr bwMode="auto">
              <a:xfrm flipH="1">
                <a:off x="5060397"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2" name="Line 33"/>
              <p:cNvSpPr>
                <a:spLocks noChangeShapeType="1"/>
              </p:cNvSpPr>
              <p:nvPr/>
            </p:nvSpPr>
            <p:spPr bwMode="auto">
              <a:xfrm flipH="1">
                <a:off x="4988906"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3" name="Line 34"/>
              <p:cNvSpPr>
                <a:spLocks noChangeShapeType="1"/>
              </p:cNvSpPr>
              <p:nvPr/>
            </p:nvSpPr>
            <p:spPr bwMode="auto">
              <a:xfrm flipH="1">
                <a:off x="4917414"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4" name="Line 35"/>
              <p:cNvSpPr>
                <a:spLocks noChangeShapeType="1"/>
              </p:cNvSpPr>
              <p:nvPr/>
            </p:nvSpPr>
            <p:spPr bwMode="auto">
              <a:xfrm flipH="1">
                <a:off x="4845923"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5" name="Line 36"/>
              <p:cNvSpPr>
                <a:spLocks noChangeShapeType="1"/>
              </p:cNvSpPr>
              <p:nvPr/>
            </p:nvSpPr>
            <p:spPr bwMode="auto">
              <a:xfrm flipH="1">
                <a:off x="4774431"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6" name="Line 37"/>
              <p:cNvSpPr>
                <a:spLocks noChangeShapeType="1"/>
              </p:cNvSpPr>
              <p:nvPr/>
            </p:nvSpPr>
            <p:spPr bwMode="auto">
              <a:xfrm flipH="1">
                <a:off x="4702939"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7" name="Line 38"/>
              <p:cNvSpPr>
                <a:spLocks noChangeShapeType="1"/>
              </p:cNvSpPr>
              <p:nvPr/>
            </p:nvSpPr>
            <p:spPr bwMode="auto">
              <a:xfrm flipH="1">
                <a:off x="4631448"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8" name="Line 39"/>
              <p:cNvSpPr>
                <a:spLocks noChangeShapeType="1"/>
              </p:cNvSpPr>
              <p:nvPr/>
            </p:nvSpPr>
            <p:spPr bwMode="auto">
              <a:xfrm flipH="1">
                <a:off x="4559956"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9" name="Line 40"/>
              <p:cNvSpPr>
                <a:spLocks noChangeShapeType="1"/>
              </p:cNvSpPr>
              <p:nvPr/>
            </p:nvSpPr>
            <p:spPr bwMode="auto">
              <a:xfrm flipH="1">
                <a:off x="4492038"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0" name="Line 41"/>
              <p:cNvSpPr>
                <a:spLocks noChangeShapeType="1"/>
              </p:cNvSpPr>
              <p:nvPr/>
            </p:nvSpPr>
            <p:spPr bwMode="auto">
              <a:xfrm flipH="1">
                <a:off x="4420546"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1" name="Line 42"/>
              <p:cNvSpPr>
                <a:spLocks noChangeShapeType="1"/>
              </p:cNvSpPr>
              <p:nvPr/>
            </p:nvSpPr>
            <p:spPr bwMode="auto">
              <a:xfrm flipH="1">
                <a:off x="4349055"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2" name="Line 43"/>
              <p:cNvSpPr>
                <a:spLocks noChangeShapeType="1"/>
              </p:cNvSpPr>
              <p:nvPr/>
            </p:nvSpPr>
            <p:spPr bwMode="auto">
              <a:xfrm flipH="1">
                <a:off x="4277563"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3" name="Line 44"/>
              <p:cNvSpPr>
                <a:spLocks noChangeShapeType="1"/>
              </p:cNvSpPr>
              <p:nvPr/>
            </p:nvSpPr>
            <p:spPr bwMode="auto">
              <a:xfrm flipH="1">
                <a:off x="4206072"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4" name="Line 45"/>
              <p:cNvSpPr>
                <a:spLocks noChangeShapeType="1"/>
              </p:cNvSpPr>
              <p:nvPr/>
            </p:nvSpPr>
            <p:spPr bwMode="auto">
              <a:xfrm flipH="1">
                <a:off x="4134580"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5" name="Line 46"/>
              <p:cNvSpPr>
                <a:spLocks noChangeShapeType="1"/>
              </p:cNvSpPr>
              <p:nvPr/>
            </p:nvSpPr>
            <p:spPr bwMode="auto">
              <a:xfrm flipH="1">
                <a:off x="4063088"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6" name="Line 47"/>
              <p:cNvSpPr>
                <a:spLocks noChangeShapeType="1"/>
              </p:cNvSpPr>
              <p:nvPr/>
            </p:nvSpPr>
            <p:spPr bwMode="auto">
              <a:xfrm flipH="1">
                <a:off x="3991597"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7" name="Line 48"/>
              <p:cNvSpPr>
                <a:spLocks noChangeShapeType="1"/>
              </p:cNvSpPr>
              <p:nvPr/>
            </p:nvSpPr>
            <p:spPr bwMode="auto">
              <a:xfrm flipH="1">
                <a:off x="3923681"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8" name="Line 49"/>
              <p:cNvSpPr>
                <a:spLocks noChangeShapeType="1"/>
              </p:cNvSpPr>
              <p:nvPr/>
            </p:nvSpPr>
            <p:spPr bwMode="auto">
              <a:xfrm flipH="1">
                <a:off x="3852189"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99" name="Line 50"/>
              <p:cNvSpPr>
                <a:spLocks noChangeShapeType="1"/>
              </p:cNvSpPr>
              <p:nvPr/>
            </p:nvSpPr>
            <p:spPr bwMode="auto">
              <a:xfrm flipH="1">
                <a:off x="3780698"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0" name="Line 51"/>
              <p:cNvSpPr>
                <a:spLocks noChangeShapeType="1"/>
              </p:cNvSpPr>
              <p:nvPr/>
            </p:nvSpPr>
            <p:spPr bwMode="auto">
              <a:xfrm flipH="1">
                <a:off x="3709206"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1" name="Line 52"/>
              <p:cNvSpPr>
                <a:spLocks noChangeShapeType="1"/>
              </p:cNvSpPr>
              <p:nvPr/>
            </p:nvSpPr>
            <p:spPr bwMode="auto">
              <a:xfrm flipH="1">
                <a:off x="3637715"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2" name="Line 53"/>
              <p:cNvSpPr>
                <a:spLocks noChangeShapeType="1"/>
              </p:cNvSpPr>
              <p:nvPr/>
            </p:nvSpPr>
            <p:spPr bwMode="auto">
              <a:xfrm flipH="1">
                <a:off x="3566223"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 name="Line 54"/>
              <p:cNvSpPr>
                <a:spLocks noChangeShapeType="1"/>
              </p:cNvSpPr>
              <p:nvPr/>
            </p:nvSpPr>
            <p:spPr bwMode="auto">
              <a:xfrm flipH="1">
                <a:off x="3494731"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4" name="Line 55"/>
              <p:cNvSpPr>
                <a:spLocks noChangeShapeType="1"/>
              </p:cNvSpPr>
              <p:nvPr/>
            </p:nvSpPr>
            <p:spPr bwMode="auto">
              <a:xfrm flipH="1">
                <a:off x="3423240"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 name="Line 56"/>
              <p:cNvSpPr>
                <a:spLocks noChangeShapeType="1"/>
              </p:cNvSpPr>
              <p:nvPr/>
            </p:nvSpPr>
            <p:spPr bwMode="auto">
              <a:xfrm flipH="1">
                <a:off x="3355322"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6" name="Line 57"/>
              <p:cNvSpPr>
                <a:spLocks noChangeShapeType="1"/>
              </p:cNvSpPr>
              <p:nvPr/>
            </p:nvSpPr>
            <p:spPr bwMode="auto">
              <a:xfrm flipH="1">
                <a:off x="3283830"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7" name="Line 58"/>
              <p:cNvSpPr>
                <a:spLocks noChangeShapeType="1"/>
              </p:cNvSpPr>
              <p:nvPr/>
            </p:nvSpPr>
            <p:spPr bwMode="auto">
              <a:xfrm flipH="1">
                <a:off x="3212338"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8" name="Line 59"/>
              <p:cNvSpPr>
                <a:spLocks noChangeShapeType="1"/>
              </p:cNvSpPr>
              <p:nvPr/>
            </p:nvSpPr>
            <p:spPr bwMode="auto">
              <a:xfrm flipH="1">
                <a:off x="3140847"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9" name="Line 60"/>
              <p:cNvSpPr>
                <a:spLocks noChangeShapeType="1"/>
              </p:cNvSpPr>
              <p:nvPr/>
            </p:nvSpPr>
            <p:spPr bwMode="auto">
              <a:xfrm flipH="1">
                <a:off x="3069355"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0" name="Line 61"/>
              <p:cNvSpPr>
                <a:spLocks noChangeShapeType="1"/>
              </p:cNvSpPr>
              <p:nvPr/>
            </p:nvSpPr>
            <p:spPr bwMode="auto">
              <a:xfrm flipH="1">
                <a:off x="2997864"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1" name="Line 62"/>
              <p:cNvSpPr>
                <a:spLocks noChangeShapeType="1"/>
              </p:cNvSpPr>
              <p:nvPr/>
            </p:nvSpPr>
            <p:spPr bwMode="auto">
              <a:xfrm flipH="1">
                <a:off x="2926372"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2" name="Line 63"/>
              <p:cNvSpPr>
                <a:spLocks noChangeShapeType="1"/>
              </p:cNvSpPr>
              <p:nvPr/>
            </p:nvSpPr>
            <p:spPr bwMode="auto">
              <a:xfrm flipH="1">
                <a:off x="2854880"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3" name="Line 64"/>
              <p:cNvSpPr>
                <a:spLocks noChangeShapeType="1"/>
              </p:cNvSpPr>
              <p:nvPr/>
            </p:nvSpPr>
            <p:spPr bwMode="auto">
              <a:xfrm flipH="1">
                <a:off x="2786964"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4" name="Line 65"/>
              <p:cNvSpPr>
                <a:spLocks noChangeShapeType="1"/>
              </p:cNvSpPr>
              <p:nvPr/>
            </p:nvSpPr>
            <p:spPr bwMode="auto">
              <a:xfrm flipH="1">
                <a:off x="2715473"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5" name="Line 66"/>
              <p:cNvSpPr>
                <a:spLocks noChangeShapeType="1"/>
              </p:cNvSpPr>
              <p:nvPr/>
            </p:nvSpPr>
            <p:spPr bwMode="auto">
              <a:xfrm flipH="1">
                <a:off x="2643981"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6" name="Line 67"/>
              <p:cNvSpPr>
                <a:spLocks noChangeShapeType="1"/>
              </p:cNvSpPr>
              <p:nvPr/>
            </p:nvSpPr>
            <p:spPr bwMode="auto">
              <a:xfrm flipH="1">
                <a:off x="2572490"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7" name="Line 68"/>
              <p:cNvSpPr>
                <a:spLocks noChangeShapeType="1"/>
              </p:cNvSpPr>
              <p:nvPr/>
            </p:nvSpPr>
            <p:spPr bwMode="auto">
              <a:xfrm flipH="1">
                <a:off x="2500998" y="2106033"/>
                <a:ext cx="35746" cy="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24" name="Line 69"/>
            <p:cNvSpPr>
              <a:spLocks noChangeShapeType="1"/>
            </p:cNvSpPr>
            <p:nvPr/>
          </p:nvSpPr>
          <p:spPr bwMode="auto">
            <a:xfrm flipV="1">
              <a:off x="6053794" y="2322464"/>
              <a:ext cx="168041" cy="163096"/>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5" name="Freeform 24"/>
            <p:cNvSpPr>
              <a:spLocks/>
            </p:cNvSpPr>
            <p:nvPr/>
          </p:nvSpPr>
          <p:spPr bwMode="auto">
            <a:xfrm>
              <a:off x="6177350" y="2243387"/>
              <a:ext cx="123561" cy="118618"/>
            </a:xfrm>
            <a:custGeom>
              <a:avLst/>
              <a:gdLst>
                <a:gd name="T0" fmla="*/ 11 w 25"/>
                <a:gd name="T1" fmla="*/ 24 h 24"/>
                <a:gd name="T2" fmla="*/ 25 w 25"/>
                <a:gd name="T3" fmla="*/ 0 h 24"/>
                <a:gd name="T4" fmla="*/ 0 w 25"/>
                <a:gd name="T5" fmla="*/ 13 h 24"/>
                <a:gd name="T6" fmla="*/ 11 w 25"/>
                <a:gd name="T7" fmla="*/ 24 h 24"/>
              </a:gdLst>
              <a:ahLst/>
              <a:cxnLst>
                <a:cxn ang="0">
                  <a:pos x="T0" y="T1"/>
                </a:cxn>
                <a:cxn ang="0">
                  <a:pos x="T2" y="T3"/>
                </a:cxn>
                <a:cxn ang="0">
                  <a:pos x="T4" y="T5"/>
                </a:cxn>
                <a:cxn ang="0">
                  <a:pos x="T6" y="T7"/>
                </a:cxn>
              </a:cxnLst>
              <a:rect l="0" t="0" r="r" b="b"/>
              <a:pathLst>
                <a:path w="25" h="24">
                  <a:moveTo>
                    <a:pt x="11" y="24"/>
                  </a:moveTo>
                  <a:lnTo>
                    <a:pt x="25" y="0"/>
                  </a:lnTo>
                  <a:lnTo>
                    <a:pt x="0" y="13"/>
                  </a:lnTo>
                  <a:lnTo>
                    <a:pt x="11" y="24"/>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6" name="Freeform 25"/>
            <p:cNvSpPr>
              <a:spLocks/>
            </p:cNvSpPr>
            <p:nvPr/>
          </p:nvSpPr>
          <p:spPr bwMode="auto">
            <a:xfrm>
              <a:off x="2416212" y="1081931"/>
              <a:ext cx="4774326" cy="1265247"/>
            </a:xfrm>
            <a:custGeom>
              <a:avLst/>
              <a:gdLst>
                <a:gd name="T0" fmla="*/ 852 w 966"/>
                <a:gd name="T1" fmla="*/ 243 h 256"/>
                <a:gd name="T2" fmla="*/ 828 w 966"/>
                <a:gd name="T3" fmla="*/ 235 h 256"/>
                <a:gd name="T4" fmla="*/ 793 w 966"/>
                <a:gd name="T5" fmla="*/ 226 h 256"/>
                <a:gd name="T6" fmla="*/ 775 w 966"/>
                <a:gd name="T7" fmla="*/ 222 h 256"/>
                <a:gd name="T8" fmla="*/ 771 w 966"/>
                <a:gd name="T9" fmla="*/ 213 h 256"/>
                <a:gd name="T10" fmla="*/ 761 w 966"/>
                <a:gd name="T11" fmla="*/ 208 h 256"/>
                <a:gd name="T12" fmla="*/ 751 w 966"/>
                <a:gd name="T13" fmla="*/ 204 h 256"/>
                <a:gd name="T14" fmla="*/ 742 w 966"/>
                <a:gd name="T15" fmla="*/ 197 h 256"/>
                <a:gd name="T16" fmla="*/ 720 w 966"/>
                <a:gd name="T17" fmla="*/ 194 h 256"/>
                <a:gd name="T18" fmla="*/ 696 w 966"/>
                <a:gd name="T19" fmla="*/ 186 h 256"/>
                <a:gd name="T20" fmla="*/ 687 w 966"/>
                <a:gd name="T21" fmla="*/ 180 h 256"/>
                <a:gd name="T22" fmla="*/ 664 w 966"/>
                <a:gd name="T23" fmla="*/ 176 h 256"/>
                <a:gd name="T24" fmla="*/ 634 w 966"/>
                <a:gd name="T25" fmla="*/ 169 h 256"/>
                <a:gd name="T26" fmla="*/ 623 w 966"/>
                <a:gd name="T27" fmla="*/ 163 h 256"/>
                <a:gd name="T28" fmla="*/ 610 w 966"/>
                <a:gd name="T29" fmla="*/ 159 h 256"/>
                <a:gd name="T30" fmla="*/ 600 w 966"/>
                <a:gd name="T31" fmla="*/ 155 h 256"/>
                <a:gd name="T32" fmla="*/ 587 w 966"/>
                <a:gd name="T33" fmla="*/ 153 h 256"/>
                <a:gd name="T34" fmla="*/ 566 w 966"/>
                <a:gd name="T35" fmla="*/ 148 h 256"/>
                <a:gd name="T36" fmla="*/ 556 w 966"/>
                <a:gd name="T37" fmla="*/ 144 h 256"/>
                <a:gd name="T38" fmla="*/ 541 w 966"/>
                <a:gd name="T39" fmla="*/ 140 h 256"/>
                <a:gd name="T40" fmla="*/ 528 w 966"/>
                <a:gd name="T41" fmla="*/ 136 h 256"/>
                <a:gd name="T42" fmla="*/ 513 w 966"/>
                <a:gd name="T43" fmla="*/ 133 h 256"/>
                <a:gd name="T44" fmla="*/ 493 w 966"/>
                <a:gd name="T45" fmla="*/ 128 h 256"/>
                <a:gd name="T46" fmla="*/ 478 w 966"/>
                <a:gd name="T47" fmla="*/ 124 h 256"/>
                <a:gd name="T48" fmla="*/ 463 w 966"/>
                <a:gd name="T49" fmla="*/ 119 h 256"/>
                <a:gd name="T50" fmla="*/ 448 w 966"/>
                <a:gd name="T51" fmla="*/ 109 h 256"/>
                <a:gd name="T52" fmla="*/ 438 w 966"/>
                <a:gd name="T53" fmla="*/ 107 h 256"/>
                <a:gd name="T54" fmla="*/ 423 w 966"/>
                <a:gd name="T55" fmla="*/ 102 h 256"/>
                <a:gd name="T56" fmla="*/ 413 w 966"/>
                <a:gd name="T57" fmla="*/ 98 h 256"/>
                <a:gd name="T58" fmla="*/ 403 w 966"/>
                <a:gd name="T59" fmla="*/ 95 h 256"/>
                <a:gd name="T60" fmla="*/ 388 w 966"/>
                <a:gd name="T61" fmla="*/ 89 h 256"/>
                <a:gd name="T62" fmla="*/ 367 w 966"/>
                <a:gd name="T63" fmla="*/ 83 h 256"/>
                <a:gd name="T64" fmla="*/ 357 w 966"/>
                <a:gd name="T65" fmla="*/ 79 h 256"/>
                <a:gd name="T66" fmla="*/ 346 w 966"/>
                <a:gd name="T67" fmla="*/ 76 h 256"/>
                <a:gd name="T68" fmla="*/ 334 w 966"/>
                <a:gd name="T69" fmla="*/ 71 h 256"/>
                <a:gd name="T70" fmla="*/ 326 w 966"/>
                <a:gd name="T71" fmla="*/ 68 h 256"/>
                <a:gd name="T72" fmla="*/ 319 w 966"/>
                <a:gd name="T73" fmla="*/ 63 h 256"/>
                <a:gd name="T74" fmla="*/ 298 w 966"/>
                <a:gd name="T75" fmla="*/ 59 h 256"/>
                <a:gd name="T76" fmla="*/ 287 w 966"/>
                <a:gd name="T77" fmla="*/ 56 h 256"/>
                <a:gd name="T78" fmla="*/ 278 w 966"/>
                <a:gd name="T79" fmla="*/ 52 h 256"/>
                <a:gd name="T80" fmla="*/ 272 w 966"/>
                <a:gd name="T81" fmla="*/ 48 h 256"/>
                <a:gd name="T82" fmla="*/ 253 w 966"/>
                <a:gd name="T83" fmla="*/ 46 h 256"/>
                <a:gd name="T84" fmla="*/ 241 w 966"/>
                <a:gd name="T85" fmla="*/ 43 h 256"/>
                <a:gd name="T86" fmla="*/ 227 w 966"/>
                <a:gd name="T87" fmla="*/ 41 h 256"/>
                <a:gd name="T88" fmla="*/ 215 w 966"/>
                <a:gd name="T89" fmla="*/ 37 h 256"/>
                <a:gd name="T90" fmla="*/ 197 w 966"/>
                <a:gd name="T91" fmla="*/ 35 h 256"/>
                <a:gd name="T92" fmla="*/ 187 w 966"/>
                <a:gd name="T93" fmla="*/ 32 h 256"/>
                <a:gd name="T94" fmla="*/ 176 w 966"/>
                <a:gd name="T95" fmla="*/ 28 h 256"/>
                <a:gd name="T96" fmla="*/ 161 w 966"/>
                <a:gd name="T97" fmla="*/ 25 h 256"/>
                <a:gd name="T98" fmla="*/ 151 w 966"/>
                <a:gd name="T99" fmla="*/ 20 h 256"/>
                <a:gd name="T100" fmla="*/ 139 w 966"/>
                <a:gd name="T101" fmla="*/ 16 h 256"/>
                <a:gd name="T102" fmla="*/ 123 w 966"/>
                <a:gd name="T103" fmla="*/ 12 h 256"/>
                <a:gd name="T104" fmla="*/ 87 w 966"/>
                <a:gd name="T105" fmla="*/ 6 h 256"/>
                <a:gd name="T106" fmla="*/ 57 w 966"/>
                <a:gd name="T107" fmla="*/ 4 h 256"/>
                <a:gd name="T108" fmla="*/ 0 w 966"/>
                <a:gd name="T10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6" h="256">
                  <a:moveTo>
                    <a:pt x="966" y="256"/>
                  </a:moveTo>
                  <a:lnTo>
                    <a:pt x="875" y="256"/>
                  </a:lnTo>
                  <a:lnTo>
                    <a:pt x="875" y="243"/>
                  </a:lnTo>
                  <a:lnTo>
                    <a:pt x="852" y="243"/>
                  </a:lnTo>
                  <a:lnTo>
                    <a:pt x="852" y="236"/>
                  </a:lnTo>
                  <a:lnTo>
                    <a:pt x="844" y="236"/>
                  </a:lnTo>
                  <a:lnTo>
                    <a:pt x="844" y="235"/>
                  </a:lnTo>
                  <a:lnTo>
                    <a:pt x="828" y="235"/>
                  </a:lnTo>
                  <a:lnTo>
                    <a:pt x="828" y="231"/>
                  </a:lnTo>
                  <a:lnTo>
                    <a:pt x="808" y="231"/>
                  </a:lnTo>
                  <a:lnTo>
                    <a:pt x="808" y="226"/>
                  </a:lnTo>
                  <a:lnTo>
                    <a:pt x="793" y="226"/>
                  </a:lnTo>
                  <a:lnTo>
                    <a:pt x="793" y="223"/>
                  </a:lnTo>
                  <a:lnTo>
                    <a:pt x="781" y="223"/>
                  </a:lnTo>
                  <a:lnTo>
                    <a:pt x="781" y="222"/>
                  </a:lnTo>
                  <a:lnTo>
                    <a:pt x="775" y="222"/>
                  </a:lnTo>
                  <a:lnTo>
                    <a:pt x="775" y="215"/>
                  </a:lnTo>
                  <a:lnTo>
                    <a:pt x="772" y="215"/>
                  </a:lnTo>
                  <a:lnTo>
                    <a:pt x="772" y="213"/>
                  </a:lnTo>
                  <a:lnTo>
                    <a:pt x="771" y="213"/>
                  </a:lnTo>
                  <a:lnTo>
                    <a:pt x="771" y="211"/>
                  </a:lnTo>
                  <a:lnTo>
                    <a:pt x="766" y="211"/>
                  </a:lnTo>
                  <a:lnTo>
                    <a:pt x="766" y="208"/>
                  </a:lnTo>
                  <a:lnTo>
                    <a:pt x="761" y="208"/>
                  </a:lnTo>
                  <a:lnTo>
                    <a:pt x="761" y="206"/>
                  </a:lnTo>
                  <a:lnTo>
                    <a:pt x="756" y="206"/>
                  </a:lnTo>
                  <a:lnTo>
                    <a:pt x="756" y="204"/>
                  </a:lnTo>
                  <a:lnTo>
                    <a:pt x="751" y="204"/>
                  </a:lnTo>
                  <a:lnTo>
                    <a:pt x="751" y="202"/>
                  </a:lnTo>
                  <a:lnTo>
                    <a:pt x="746" y="202"/>
                  </a:lnTo>
                  <a:lnTo>
                    <a:pt x="746" y="197"/>
                  </a:lnTo>
                  <a:lnTo>
                    <a:pt x="742" y="197"/>
                  </a:lnTo>
                  <a:lnTo>
                    <a:pt x="742" y="195"/>
                  </a:lnTo>
                  <a:lnTo>
                    <a:pt x="729" y="195"/>
                  </a:lnTo>
                  <a:lnTo>
                    <a:pt x="729" y="194"/>
                  </a:lnTo>
                  <a:lnTo>
                    <a:pt x="720" y="194"/>
                  </a:lnTo>
                  <a:lnTo>
                    <a:pt x="720" y="187"/>
                  </a:lnTo>
                  <a:lnTo>
                    <a:pt x="713" y="187"/>
                  </a:lnTo>
                  <a:lnTo>
                    <a:pt x="713" y="186"/>
                  </a:lnTo>
                  <a:lnTo>
                    <a:pt x="696" y="186"/>
                  </a:lnTo>
                  <a:lnTo>
                    <a:pt x="696" y="184"/>
                  </a:lnTo>
                  <a:lnTo>
                    <a:pt x="694" y="184"/>
                  </a:lnTo>
                  <a:lnTo>
                    <a:pt x="694" y="180"/>
                  </a:lnTo>
                  <a:lnTo>
                    <a:pt x="687" y="180"/>
                  </a:lnTo>
                  <a:lnTo>
                    <a:pt x="687" y="179"/>
                  </a:lnTo>
                  <a:lnTo>
                    <a:pt x="675" y="179"/>
                  </a:lnTo>
                  <a:lnTo>
                    <a:pt x="675" y="176"/>
                  </a:lnTo>
                  <a:lnTo>
                    <a:pt x="664" y="176"/>
                  </a:lnTo>
                  <a:lnTo>
                    <a:pt x="664" y="172"/>
                  </a:lnTo>
                  <a:lnTo>
                    <a:pt x="653" y="172"/>
                  </a:lnTo>
                  <a:lnTo>
                    <a:pt x="653" y="169"/>
                  </a:lnTo>
                  <a:lnTo>
                    <a:pt x="634" y="169"/>
                  </a:lnTo>
                  <a:lnTo>
                    <a:pt x="634" y="166"/>
                  </a:lnTo>
                  <a:lnTo>
                    <a:pt x="628" y="166"/>
                  </a:lnTo>
                  <a:lnTo>
                    <a:pt x="628" y="163"/>
                  </a:lnTo>
                  <a:lnTo>
                    <a:pt x="623" y="163"/>
                  </a:lnTo>
                  <a:lnTo>
                    <a:pt x="623" y="163"/>
                  </a:lnTo>
                  <a:lnTo>
                    <a:pt x="616" y="163"/>
                  </a:lnTo>
                  <a:lnTo>
                    <a:pt x="616" y="159"/>
                  </a:lnTo>
                  <a:lnTo>
                    <a:pt x="610" y="159"/>
                  </a:lnTo>
                  <a:lnTo>
                    <a:pt x="610" y="156"/>
                  </a:lnTo>
                  <a:lnTo>
                    <a:pt x="601" y="156"/>
                  </a:lnTo>
                  <a:lnTo>
                    <a:pt x="601" y="155"/>
                  </a:lnTo>
                  <a:lnTo>
                    <a:pt x="600" y="155"/>
                  </a:lnTo>
                  <a:lnTo>
                    <a:pt x="600" y="154"/>
                  </a:lnTo>
                  <a:lnTo>
                    <a:pt x="588" y="154"/>
                  </a:lnTo>
                  <a:lnTo>
                    <a:pt x="588" y="153"/>
                  </a:lnTo>
                  <a:lnTo>
                    <a:pt x="587" y="153"/>
                  </a:lnTo>
                  <a:lnTo>
                    <a:pt x="587" y="151"/>
                  </a:lnTo>
                  <a:lnTo>
                    <a:pt x="581" y="151"/>
                  </a:lnTo>
                  <a:lnTo>
                    <a:pt x="581" y="148"/>
                  </a:lnTo>
                  <a:lnTo>
                    <a:pt x="566" y="148"/>
                  </a:lnTo>
                  <a:lnTo>
                    <a:pt x="566" y="144"/>
                  </a:lnTo>
                  <a:lnTo>
                    <a:pt x="564" y="144"/>
                  </a:lnTo>
                  <a:lnTo>
                    <a:pt x="564" y="144"/>
                  </a:lnTo>
                  <a:lnTo>
                    <a:pt x="556" y="144"/>
                  </a:lnTo>
                  <a:lnTo>
                    <a:pt x="556" y="141"/>
                  </a:lnTo>
                  <a:lnTo>
                    <a:pt x="550" y="141"/>
                  </a:lnTo>
                  <a:lnTo>
                    <a:pt x="550" y="140"/>
                  </a:lnTo>
                  <a:lnTo>
                    <a:pt x="541" y="140"/>
                  </a:lnTo>
                  <a:lnTo>
                    <a:pt x="541" y="139"/>
                  </a:lnTo>
                  <a:lnTo>
                    <a:pt x="533" y="139"/>
                  </a:lnTo>
                  <a:lnTo>
                    <a:pt x="533" y="136"/>
                  </a:lnTo>
                  <a:lnTo>
                    <a:pt x="528" y="136"/>
                  </a:lnTo>
                  <a:lnTo>
                    <a:pt x="528" y="135"/>
                  </a:lnTo>
                  <a:lnTo>
                    <a:pt x="516" y="135"/>
                  </a:lnTo>
                  <a:lnTo>
                    <a:pt x="516" y="133"/>
                  </a:lnTo>
                  <a:lnTo>
                    <a:pt x="513" y="133"/>
                  </a:lnTo>
                  <a:lnTo>
                    <a:pt x="513" y="130"/>
                  </a:lnTo>
                  <a:lnTo>
                    <a:pt x="501" y="130"/>
                  </a:lnTo>
                  <a:lnTo>
                    <a:pt x="501" y="128"/>
                  </a:lnTo>
                  <a:lnTo>
                    <a:pt x="493" y="128"/>
                  </a:lnTo>
                  <a:lnTo>
                    <a:pt x="493" y="125"/>
                  </a:lnTo>
                  <a:lnTo>
                    <a:pt x="483" y="125"/>
                  </a:lnTo>
                  <a:lnTo>
                    <a:pt x="483" y="124"/>
                  </a:lnTo>
                  <a:lnTo>
                    <a:pt x="478" y="124"/>
                  </a:lnTo>
                  <a:lnTo>
                    <a:pt x="478" y="123"/>
                  </a:lnTo>
                  <a:lnTo>
                    <a:pt x="475" y="123"/>
                  </a:lnTo>
                  <a:lnTo>
                    <a:pt x="475" y="119"/>
                  </a:lnTo>
                  <a:lnTo>
                    <a:pt x="463" y="119"/>
                  </a:lnTo>
                  <a:lnTo>
                    <a:pt x="463" y="114"/>
                  </a:lnTo>
                  <a:lnTo>
                    <a:pt x="453" y="114"/>
                  </a:lnTo>
                  <a:lnTo>
                    <a:pt x="453" y="109"/>
                  </a:lnTo>
                  <a:lnTo>
                    <a:pt x="448" y="109"/>
                  </a:lnTo>
                  <a:lnTo>
                    <a:pt x="448" y="108"/>
                  </a:lnTo>
                  <a:lnTo>
                    <a:pt x="447" y="108"/>
                  </a:lnTo>
                  <a:lnTo>
                    <a:pt x="447" y="107"/>
                  </a:lnTo>
                  <a:lnTo>
                    <a:pt x="438" y="107"/>
                  </a:lnTo>
                  <a:lnTo>
                    <a:pt x="438" y="103"/>
                  </a:lnTo>
                  <a:lnTo>
                    <a:pt x="429" y="103"/>
                  </a:lnTo>
                  <a:lnTo>
                    <a:pt x="429" y="102"/>
                  </a:lnTo>
                  <a:lnTo>
                    <a:pt x="423" y="102"/>
                  </a:lnTo>
                  <a:lnTo>
                    <a:pt x="423" y="100"/>
                  </a:lnTo>
                  <a:lnTo>
                    <a:pt x="418" y="100"/>
                  </a:lnTo>
                  <a:lnTo>
                    <a:pt x="418" y="98"/>
                  </a:lnTo>
                  <a:lnTo>
                    <a:pt x="413" y="98"/>
                  </a:lnTo>
                  <a:lnTo>
                    <a:pt x="413" y="97"/>
                  </a:lnTo>
                  <a:lnTo>
                    <a:pt x="411" y="97"/>
                  </a:lnTo>
                  <a:lnTo>
                    <a:pt x="411" y="95"/>
                  </a:lnTo>
                  <a:lnTo>
                    <a:pt x="403" y="95"/>
                  </a:lnTo>
                  <a:lnTo>
                    <a:pt x="403" y="92"/>
                  </a:lnTo>
                  <a:lnTo>
                    <a:pt x="392" y="92"/>
                  </a:lnTo>
                  <a:lnTo>
                    <a:pt x="392" y="89"/>
                  </a:lnTo>
                  <a:lnTo>
                    <a:pt x="388" y="89"/>
                  </a:lnTo>
                  <a:lnTo>
                    <a:pt x="388" y="88"/>
                  </a:lnTo>
                  <a:lnTo>
                    <a:pt x="369" y="88"/>
                  </a:lnTo>
                  <a:lnTo>
                    <a:pt x="369" y="83"/>
                  </a:lnTo>
                  <a:lnTo>
                    <a:pt x="367" y="83"/>
                  </a:lnTo>
                  <a:lnTo>
                    <a:pt x="367" y="82"/>
                  </a:lnTo>
                  <a:lnTo>
                    <a:pt x="365" y="82"/>
                  </a:lnTo>
                  <a:lnTo>
                    <a:pt x="365" y="79"/>
                  </a:lnTo>
                  <a:lnTo>
                    <a:pt x="357" y="79"/>
                  </a:lnTo>
                  <a:lnTo>
                    <a:pt x="357" y="78"/>
                  </a:lnTo>
                  <a:lnTo>
                    <a:pt x="354" y="78"/>
                  </a:lnTo>
                  <a:lnTo>
                    <a:pt x="354" y="76"/>
                  </a:lnTo>
                  <a:lnTo>
                    <a:pt x="346" y="76"/>
                  </a:lnTo>
                  <a:lnTo>
                    <a:pt x="346" y="72"/>
                  </a:lnTo>
                  <a:lnTo>
                    <a:pt x="336" y="72"/>
                  </a:lnTo>
                  <a:lnTo>
                    <a:pt x="336" y="71"/>
                  </a:lnTo>
                  <a:lnTo>
                    <a:pt x="334" y="71"/>
                  </a:lnTo>
                  <a:lnTo>
                    <a:pt x="334" y="69"/>
                  </a:lnTo>
                  <a:lnTo>
                    <a:pt x="331" y="69"/>
                  </a:lnTo>
                  <a:lnTo>
                    <a:pt x="331" y="68"/>
                  </a:lnTo>
                  <a:lnTo>
                    <a:pt x="326" y="68"/>
                  </a:lnTo>
                  <a:lnTo>
                    <a:pt x="326" y="64"/>
                  </a:lnTo>
                  <a:lnTo>
                    <a:pt x="323" y="64"/>
                  </a:lnTo>
                  <a:lnTo>
                    <a:pt x="323" y="63"/>
                  </a:lnTo>
                  <a:lnTo>
                    <a:pt x="319" y="63"/>
                  </a:lnTo>
                  <a:lnTo>
                    <a:pt x="319" y="62"/>
                  </a:lnTo>
                  <a:lnTo>
                    <a:pt x="305" y="62"/>
                  </a:lnTo>
                  <a:lnTo>
                    <a:pt x="305" y="59"/>
                  </a:lnTo>
                  <a:lnTo>
                    <a:pt x="298" y="59"/>
                  </a:lnTo>
                  <a:lnTo>
                    <a:pt x="298" y="59"/>
                  </a:lnTo>
                  <a:lnTo>
                    <a:pt x="290" y="59"/>
                  </a:lnTo>
                  <a:lnTo>
                    <a:pt x="290" y="56"/>
                  </a:lnTo>
                  <a:lnTo>
                    <a:pt x="287" y="56"/>
                  </a:lnTo>
                  <a:lnTo>
                    <a:pt x="287" y="54"/>
                  </a:lnTo>
                  <a:lnTo>
                    <a:pt x="284" y="54"/>
                  </a:lnTo>
                  <a:lnTo>
                    <a:pt x="284" y="52"/>
                  </a:lnTo>
                  <a:lnTo>
                    <a:pt x="278" y="52"/>
                  </a:lnTo>
                  <a:lnTo>
                    <a:pt x="278" y="51"/>
                  </a:lnTo>
                  <a:lnTo>
                    <a:pt x="277" y="51"/>
                  </a:lnTo>
                  <a:lnTo>
                    <a:pt x="277" y="48"/>
                  </a:lnTo>
                  <a:lnTo>
                    <a:pt x="272" y="48"/>
                  </a:lnTo>
                  <a:lnTo>
                    <a:pt x="272" y="47"/>
                  </a:lnTo>
                  <a:lnTo>
                    <a:pt x="263" y="47"/>
                  </a:lnTo>
                  <a:lnTo>
                    <a:pt x="263" y="46"/>
                  </a:lnTo>
                  <a:lnTo>
                    <a:pt x="253" y="46"/>
                  </a:lnTo>
                  <a:lnTo>
                    <a:pt x="253" y="45"/>
                  </a:lnTo>
                  <a:lnTo>
                    <a:pt x="252" y="45"/>
                  </a:lnTo>
                  <a:lnTo>
                    <a:pt x="252" y="43"/>
                  </a:lnTo>
                  <a:lnTo>
                    <a:pt x="241" y="43"/>
                  </a:lnTo>
                  <a:lnTo>
                    <a:pt x="241" y="42"/>
                  </a:lnTo>
                  <a:lnTo>
                    <a:pt x="238" y="42"/>
                  </a:lnTo>
                  <a:lnTo>
                    <a:pt x="238" y="41"/>
                  </a:lnTo>
                  <a:lnTo>
                    <a:pt x="227" y="41"/>
                  </a:lnTo>
                  <a:lnTo>
                    <a:pt x="227" y="38"/>
                  </a:lnTo>
                  <a:lnTo>
                    <a:pt x="219" y="38"/>
                  </a:lnTo>
                  <a:lnTo>
                    <a:pt x="219" y="37"/>
                  </a:lnTo>
                  <a:lnTo>
                    <a:pt x="215" y="37"/>
                  </a:lnTo>
                  <a:lnTo>
                    <a:pt x="215" y="36"/>
                  </a:lnTo>
                  <a:lnTo>
                    <a:pt x="211" y="36"/>
                  </a:lnTo>
                  <a:lnTo>
                    <a:pt x="211" y="35"/>
                  </a:lnTo>
                  <a:lnTo>
                    <a:pt x="197" y="35"/>
                  </a:lnTo>
                  <a:lnTo>
                    <a:pt x="197" y="33"/>
                  </a:lnTo>
                  <a:lnTo>
                    <a:pt x="192" y="33"/>
                  </a:lnTo>
                  <a:lnTo>
                    <a:pt x="192" y="32"/>
                  </a:lnTo>
                  <a:lnTo>
                    <a:pt x="187" y="32"/>
                  </a:lnTo>
                  <a:lnTo>
                    <a:pt x="187" y="31"/>
                  </a:lnTo>
                  <a:lnTo>
                    <a:pt x="181" y="31"/>
                  </a:lnTo>
                  <a:lnTo>
                    <a:pt x="181" y="28"/>
                  </a:lnTo>
                  <a:lnTo>
                    <a:pt x="176" y="28"/>
                  </a:lnTo>
                  <a:lnTo>
                    <a:pt x="176" y="28"/>
                  </a:lnTo>
                  <a:lnTo>
                    <a:pt x="169" y="28"/>
                  </a:lnTo>
                  <a:lnTo>
                    <a:pt x="169" y="25"/>
                  </a:lnTo>
                  <a:lnTo>
                    <a:pt x="161" y="25"/>
                  </a:lnTo>
                  <a:lnTo>
                    <a:pt x="161" y="23"/>
                  </a:lnTo>
                  <a:lnTo>
                    <a:pt x="157" y="23"/>
                  </a:lnTo>
                  <a:lnTo>
                    <a:pt x="157" y="20"/>
                  </a:lnTo>
                  <a:lnTo>
                    <a:pt x="151" y="20"/>
                  </a:lnTo>
                  <a:lnTo>
                    <a:pt x="151" y="17"/>
                  </a:lnTo>
                  <a:lnTo>
                    <a:pt x="144" y="17"/>
                  </a:lnTo>
                  <a:lnTo>
                    <a:pt x="144" y="16"/>
                  </a:lnTo>
                  <a:lnTo>
                    <a:pt x="139" y="16"/>
                  </a:lnTo>
                  <a:lnTo>
                    <a:pt x="139" y="14"/>
                  </a:lnTo>
                  <a:lnTo>
                    <a:pt x="131" y="14"/>
                  </a:lnTo>
                  <a:lnTo>
                    <a:pt x="131" y="12"/>
                  </a:lnTo>
                  <a:lnTo>
                    <a:pt x="123" y="12"/>
                  </a:lnTo>
                  <a:lnTo>
                    <a:pt x="123" y="9"/>
                  </a:lnTo>
                  <a:lnTo>
                    <a:pt x="100" y="9"/>
                  </a:lnTo>
                  <a:lnTo>
                    <a:pt x="100" y="6"/>
                  </a:lnTo>
                  <a:lnTo>
                    <a:pt x="87" y="6"/>
                  </a:lnTo>
                  <a:lnTo>
                    <a:pt x="87" y="5"/>
                  </a:lnTo>
                  <a:lnTo>
                    <a:pt x="77" y="5"/>
                  </a:lnTo>
                  <a:lnTo>
                    <a:pt x="77" y="4"/>
                  </a:lnTo>
                  <a:lnTo>
                    <a:pt x="57" y="4"/>
                  </a:lnTo>
                  <a:lnTo>
                    <a:pt x="57" y="1"/>
                  </a:lnTo>
                  <a:lnTo>
                    <a:pt x="49" y="1"/>
                  </a:lnTo>
                  <a:lnTo>
                    <a:pt x="49" y="0"/>
                  </a:lnTo>
                  <a:lnTo>
                    <a:pt x="0" y="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7" name="Freeform 26"/>
            <p:cNvSpPr>
              <a:spLocks/>
            </p:cNvSpPr>
            <p:nvPr/>
          </p:nvSpPr>
          <p:spPr bwMode="auto">
            <a:xfrm>
              <a:off x="2406327" y="1081931"/>
              <a:ext cx="4784212" cy="840202"/>
            </a:xfrm>
            <a:custGeom>
              <a:avLst/>
              <a:gdLst>
                <a:gd name="T0" fmla="*/ 835 w 968"/>
                <a:gd name="T1" fmla="*/ 155 h 170"/>
                <a:gd name="T2" fmla="*/ 789 w 968"/>
                <a:gd name="T3" fmla="*/ 149 h 170"/>
                <a:gd name="T4" fmla="*/ 784 w 968"/>
                <a:gd name="T5" fmla="*/ 141 h 170"/>
                <a:gd name="T6" fmla="*/ 752 w 968"/>
                <a:gd name="T7" fmla="*/ 138 h 170"/>
                <a:gd name="T8" fmla="*/ 701 w 968"/>
                <a:gd name="T9" fmla="*/ 133 h 170"/>
                <a:gd name="T10" fmla="*/ 665 w 968"/>
                <a:gd name="T11" fmla="*/ 128 h 170"/>
                <a:gd name="T12" fmla="*/ 649 w 968"/>
                <a:gd name="T13" fmla="*/ 124 h 170"/>
                <a:gd name="T14" fmla="*/ 643 w 968"/>
                <a:gd name="T15" fmla="*/ 122 h 170"/>
                <a:gd name="T16" fmla="*/ 639 w 968"/>
                <a:gd name="T17" fmla="*/ 119 h 170"/>
                <a:gd name="T18" fmla="*/ 620 w 968"/>
                <a:gd name="T19" fmla="*/ 117 h 170"/>
                <a:gd name="T20" fmla="*/ 608 w 968"/>
                <a:gd name="T21" fmla="*/ 113 h 170"/>
                <a:gd name="T22" fmla="*/ 590 w 968"/>
                <a:gd name="T23" fmla="*/ 112 h 170"/>
                <a:gd name="T24" fmla="*/ 589 w 968"/>
                <a:gd name="T25" fmla="*/ 109 h 170"/>
                <a:gd name="T26" fmla="*/ 577 w 968"/>
                <a:gd name="T27" fmla="*/ 107 h 170"/>
                <a:gd name="T28" fmla="*/ 559 w 968"/>
                <a:gd name="T29" fmla="*/ 104 h 170"/>
                <a:gd name="T30" fmla="*/ 549 w 968"/>
                <a:gd name="T31" fmla="*/ 102 h 170"/>
                <a:gd name="T32" fmla="*/ 541 w 968"/>
                <a:gd name="T33" fmla="*/ 99 h 170"/>
                <a:gd name="T34" fmla="*/ 525 w 968"/>
                <a:gd name="T35" fmla="*/ 97 h 170"/>
                <a:gd name="T36" fmla="*/ 515 w 968"/>
                <a:gd name="T37" fmla="*/ 94 h 170"/>
                <a:gd name="T38" fmla="*/ 508 w 968"/>
                <a:gd name="T39" fmla="*/ 92 h 170"/>
                <a:gd name="T40" fmla="*/ 502 w 968"/>
                <a:gd name="T41" fmla="*/ 88 h 170"/>
                <a:gd name="T42" fmla="*/ 490 w 968"/>
                <a:gd name="T43" fmla="*/ 87 h 170"/>
                <a:gd name="T44" fmla="*/ 480 w 968"/>
                <a:gd name="T45" fmla="*/ 82 h 170"/>
                <a:gd name="T46" fmla="*/ 472 w 968"/>
                <a:gd name="T47" fmla="*/ 81 h 170"/>
                <a:gd name="T48" fmla="*/ 465 w 968"/>
                <a:gd name="T49" fmla="*/ 77 h 170"/>
                <a:gd name="T50" fmla="*/ 450 w 968"/>
                <a:gd name="T51" fmla="*/ 74 h 170"/>
                <a:gd name="T52" fmla="*/ 430 w 968"/>
                <a:gd name="T53" fmla="*/ 72 h 170"/>
                <a:gd name="T54" fmla="*/ 419 w 968"/>
                <a:gd name="T55" fmla="*/ 69 h 170"/>
                <a:gd name="T56" fmla="*/ 414 w 968"/>
                <a:gd name="T57" fmla="*/ 66 h 170"/>
                <a:gd name="T58" fmla="*/ 408 w 968"/>
                <a:gd name="T59" fmla="*/ 63 h 170"/>
                <a:gd name="T60" fmla="*/ 402 w 968"/>
                <a:gd name="T61" fmla="*/ 61 h 170"/>
                <a:gd name="T62" fmla="*/ 393 w 968"/>
                <a:gd name="T63" fmla="*/ 59 h 170"/>
                <a:gd name="T64" fmla="*/ 388 w 968"/>
                <a:gd name="T65" fmla="*/ 57 h 170"/>
                <a:gd name="T66" fmla="*/ 378 w 968"/>
                <a:gd name="T67" fmla="*/ 54 h 170"/>
                <a:gd name="T68" fmla="*/ 376 w 968"/>
                <a:gd name="T69" fmla="*/ 52 h 170"/>
                <a:gd name="T70" fmla="*/ 358 w 968"/>
                <a:gd name="T71" fmla="*/ 50 h 170"/>
                <a:gd name="T72" fmla="*/ 353 w 968"/>
                <a:gd name="T73" fmla="*/ 47 h 170"/>
                <a:gd name="T74" fmla="*/ 346 w 968"/>
                <a:gd name="T75" fmla="*/ 45 h 170"/>
                <a:gd name="T76" fmla="*/ 342 w 968"/>
                <a:gd name="T77" fmla="*/ 41 h 170"/>
                <a:gd name="T78" fmla="*/ 331 w 968"/>
                <a:gd name="T79" fmla="*/ 40 h 170"/>
                <a:gd name="T80" fmla="*/ 321 w 968"/>
                <a:gd name="T81" fmla="*/ 37 h 170"/>
                <a:gd name="T82" fmla="*/ 301 w 968"/>
                <a:gd name="T83" fmla="*/ 36 h 170"/>
                <a:gd name="T84" fmla="*/ 294 w 968"/>
                <a:gd name="T85" fmla="*/ 33 h 170"/>
                <a:gd name="T86" fmla="*/ 281 w 968"/>
                <a:gd name="T87" fmla="*/ 31 h 170"/>
                <a:gd name="T88" fmla="*/ 272 w 968"/>
                <a:gd name="T89" fmla="*/ 28 h 170"/>
                <a:gd name="T90" fmla="*/ 254 w 968"/>
                <a:gd name="T91" fmla="*/ 25 h 170"/>
                <a:gd name="T92" fmla="*/ 241 w 968"/>
                <a:gd name="T93" fmla="*/ 22 h 170"/>
                <a:gd name="T94" fmla="*/ 212 w 968"/>
                <a:gd name="T95" fmla="*/ 21 h 170"/>
                <a:gd name="T96" fmla="*/ 178 w 968"/>
                <a:gd name="T97" fmla="*/ 18 h 170"/>
                <a:gd name="T98" fmla="*/ 163 w 968"/>
                <a:gd name="T99" fmla="*/ 16 h 170"/>
                <a:gd name="T100" fmla="*/ 141 w 968"/>
                <a:gd name="T101" fmla="*/ 12 h 170"/>
                <a:gd name="T102" fmla="*/ 75 w 968"/>
                <a:gd name="T103" fmla="*/ 10 h 170"/>
                <a:gd name="T104" fmla="*/ 71 w 968"/>
                <a:gd name="T105" fmla="*/ 9 h 170"/>
                <a:gd name="T106" fmla="*/ 46 w 968"/>
                <a:gd name="T107" fmla="*/ 6 h 170"/>
                <a:gd name="T108" fmla="*/ 36 w 968"/>
                <a:gd name="T109" fmla="*/ 2 h 170"/>
                <a:gd name="T110" fmla="*/ 10 w 968"/>
                <a:gd name="T111" fmla="*/ 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8" h="170">
                  <a:moveTo>
                    <a:pt x="968" y="170"/>
                  </a:moveTo>
                  <a:lnTo>
                    <a:pt x="922" y="170"/>
                  </a:lnTo>
                  <a:lnTo>
                    <a:pt x="922" y="161"/>
                  </a:lnTo>
                  <a:lnTo>
                    <a:pt x="835" y="161"/>
                  </a:lnTo>
                  <a:lnTo>
                    <a:pt x="835" y="155"/>
                  </a:lnTo>
                  <a:lnTo>
                    <a:pt x="820" y="155"/>
                  </a:lnTo>
                  <a:lnTo>
                    <a:pt x="820" y="151"/>
                  </a:lnTo>
                  <a:lnTo>
                    <a:pt x="812" y="151"/>
                  </a:lnTo>
                  <a:lnTo>
                    <a:pt x="812" y="149"/>
                  </a:lnTo>
                  <a:lnTo>
                    <a:pt x="789" y="149"/>
                  </a:lnTo>
                  <a:lnTo>
                    <a:pt x="789" y="146"/>
                  </a:lnTo>
                  <a:lnTo>
                    <a:pt x="787" y="146"/>
                  </a:lnTo>
                  <a:lnTo>
                    <a:pt x="787" y="144"/>
                  </a:lnTo>
                  <a:lnTo>
                    <a:pt x="784" y="144"/>
                  </a:lnTo>
                  <a:lnTo>
                    <a:pt x="784" y="141"/>
                  </a:lnTo>
                  <a:lnTo>
                    <a:pt x="775" y="141"/>
                  </a:lnTo>
                  <a:lnTo>
                    <a:pt x="775" y="140"/>
                  </a:lnTo>
                  <a:lnTo>
                    <a:pt x="766" y="140"/>
                  </a:lnTo>
                  <a:lnTo>
                    <a:pt x="766" y="138"/>
                  </a:lnTo>
                  <a:lnTo>
                    <a:pt x="752" y="138"/>
                  </a:lnTo>
                  <a:lnTo>
                    <a:pt x="752" y="135"/>
                  </a:lnTo>
                  <a:lnTo>
                    <a:pt x="736" y="135"/>
                  </a:lnTo>
                  <a:lnTo>
                    <a:pt x="736" y="133"/>
                  </a:lnTo>
                  <a:lnTo>
                    <a:pt x="701" y="133"/>
                  </a:lnTo>
                  <a:lnTo>
                    <a:pt x="701" y="133"/>
                  </a:lnTo>
                  <a:lnTo>
                    <a:pt x="694" y="133"/>
                  </a:lnTo>
                  <a:lnTo>
                    <a:pt x="694" y="129"/>
                  </a:lnTo>
                  <a:lnTo>
                    <a:pt x="671" y="129"/>
                  </a:lnTo>
                  <a:lnTo>
                    <a:pt x="671" y="128"/>
                  </a:lnTo>
                  <a:lnTo>
                    <a:pt x="665" y="128"/>
                  </a:lnTo>
                  <a:lnTo>
                    <a:pt x="665" y="127"/>
                  </a:lnTo>
                  <a:lnTo>
                    <a:pt x="655" y="127"/>
                  </a:lnTo>
                  <a:lnTo>
                    <a:pt x="655" y="125"/>
                  </a:lnTo>
                  <a:lnTo>
                    <a:pt x="649" y="125"/>
                  </a:lnTo>
                  <a:lnTo>
                    <a:pt x="649" y="124"/>
                  </a:lnTo>
                  <a:lnTo>
                    <a:pt x="646" y="124"/>
                  </a:lnTo>
                  <a:lnTo>
                    <a:pt x="646" y="123"/>
                  </a:lnTo>
                  <a:lnTo>
                    <a:pt x="644" y="123"/>
                  </a:lnTo>
                  <a:lnTo>
                    <a:pt x="644" y="122"/>
                  </a:lnTo>
                  <a:lnTo>
                    <a:pt x="643" y="122"/>
                  </a:lnTo>
                  <a:lnTo>
                    <a:pt x="643" y="120"/>
                  </a:lnTo>
                  <a:lnTo>
                    <a:pt x="640" y="120"/>
                  </a:lnTo>
                  <a:lnTo>
                    <a:pt x="640" y="119"/>
                  </a:lnTo>
                  <a:lnTo>
                    <a:pt x="639" y="119"/>
                  </a:lnTo>
                  <a:lnTo>
                    <a:pt x="639" y="119"/>
                  </a:lnTo>
                  <a:lnTo>
                    <a:pt x="623" y="119"/>
                  </a:lnTo>
                  <a:lnTo>
                    <a:pt x="623" y="118"/>
                  </a:lnTo>
                  <a:lnTo>
                    <a:pt x="621" y="118"/>
                  </a:lnTo>
                  <a:lnTo>
                    <a:pt x="621" y="117"/>
                  </a:lnTo>
                  <a:lnTo>
                    <a:pt x="620" y="117"/>
                  </a:lnTo>
                  <a:lnTo>
                    <a:pt x="620" y="115"/>
                  </a:lnTo>
                  <a:lnTo>
                    <a:pt x="616" y="115"/>
                  </a:lnTo>
                  <a:lnTo>
                    <a:pt x="616" y="114"/>
                  </a:lnTo>
                  <a:lnTo>
                    <a:pt x="608" y="114"/>
                  </a:lnTo>
                  <a:lnTo>
                    <a:pt x="608" y="113"/>
                  </a:lnTo>
                  <a:lnTo>
                    <a:pt x="602" y="113"/>
                  </a:lnTo>
                  <a:lnTo>
                    <a:pt x="602" y="113"/>
                  </a:lnTo>
                  <a:lnTo>
                    <a:pt x="602" y="113"/>
                  </a:lnTo>
                  <a:lnTo>
                    <a:pt x="602" y="112"/>
                  </a:lnTo>
                  <a:lnTo>
                    <a:pt x="590" y="112"/>
                  </a:lnTo>
                  <a:lnTo>
                    <a:pt x="590" y="110"/>
                  </a:lnTo>
                  <a:lnTo>
                    <a:pt x="589" y="110"/>
                  </a:lnTo>
                  <a:lnTo>
                    <a:pt x="589" y="109"/>
                  </a:lnTo>
                  <a:lnTo>
                    <a:pt x="589" y="109"/>
                  </a:lnTo>
                  <a:lnTo>
                    <a:pt x="589" y="109"/>
                  </a:lnTo>
                  <a:lnTo>
                    <a:pt x="585" y="109"/>
                  </a:lnTo>
                  <a:lnTo>
                    <a:pt x="585" y="108"/>
                  </a:lnTo>
                  <a:lnTo>
                    <a:pt x="580" y="108"/>
                  </a:lnTo>
                  <a:lnTo>
                    <a:pt x="580" y="107"/>
                  </a:lnTo>
                  <a:lnTo>
                    <a:pt x="577" y="107"/>
                  </a:lnTo>
                  <a:lnTo>
                    <a:pt x="577" y="105"/>
                  </a:lnTo>
                  <a:lnTo>
                    <a:pt x="564" y="105"/>
                  </a:lnTo>
                  <a:lnTo>
                    <a:pt x="564" y="104"/>
                  </a:lnTo>
                  <a:lnTo>
                    <a:pt x="559" y="104"/>
                  </a:lnTo>
                  <a:lnTo>
                    <a:pt x="559" y="104"/>
                  </a:lnTo>
                  <a:lnTo>
                    <a:pt x="553" y="104"/>
                  </a:lnTo>
                  <a:lnTo>
                    <a:pt x="553" y="103"/>
                  </a:lnTo>
                  <a:lnTo>
                    <a:pt x="552" y="103"/>
                  </a:lnTo>
                  <a:lnTo>
                    <a:pt x="552" y="102"/>
                  </a:lnTo>
                  <a:lnTo>
                    <a:pt x="549" y="102"/>
                  </a:lnTo>
                  <a:lnTo>
                    <a:pt x="549" y="102"/>
                  </a:lnTo>
                  <a:lnTo>
                    <a:pt x="542" y="102"/>
                  </a:lnTo>
                  <a:lnTo>
                    <a:pt x="542" y="100"/>
                  </a:lnTo>
                  <a:lnTo>
                    <a:pt x="541" y="100"/>
                  </a:lnTo>
                  <a:lnTo>
                    <a:pt x="541" y="99"/>
                  </a:lnTo>
                  <a:lnTo>
                    <a:pt x="537" y="99"/>
                  </a:lnTo>
                  <a:lnTo>
                    <a:pt x="537" y="98"/>
                  </a:lnTo>
                  <a:lnTo>
                    <a:pt x="532" y="98"/>
                  </a:lnTo>
                  <a:lnTo>
                    <a:pt x="532" y="97"/>
                  </a:lnTo>
                  <a:lnTo>
                    <a:pt x="525" y="97"/>
                  </a:lnTo>
                  <a:lnTo>
                    <a:pt x="525" y="97"/>
                  </a:lnTo>
                  <a:lnTo>
                    <a:pt x="521" y="97"/>
                  </a:lnTo>
                  <a:lnTo>
                    <a:pt x="521" y="95"/>
                  </a:lnTo>
                  <a:lnTo>
                    <a:pt x="515" y="95"/>
                  </a:lnTo>
                  <a:lnTo>
                    <a:pt x="515" y="94"/>
                  </a:lnTo>
                  <a:lnTo>
                    <a:pt x="512" y="94"/>
                  </a:lnTo>
                  <a:lnTo>
                    <a:pt x="512" y="94"/>
                  </a:lnTo>
                  <a:lnTo>
                    <a:pt x="512" y="94"/>
                  </a:lnTo>
                  <a:lnTo>
                    <a:pt x="512" y="92"/>
                  </a:lnTo>
                  <a:lnTo>
                    <a:pt x="508" y="92"/>
                  </a:lnTo>
                  <a:lnTo>
                    <a:pt x="508" y="91"/>
                  </a:lnTo>
                  <a:lnTo>
                    <a:pt x="506" y="91"/>
                  </a:lnTo>
                  <a:lnTo>
                    <a:pt x="506" y="89"/>
                  </a:lnTo>
                  <a:lnTo>
                    <a:pt x="502" y="89"/>
                  </a:lnTo>
                  <a:lnTo>
                    <a:pt x="502" y="88"/>
                  </a:lnTo>
                  <a:lnTo>
                    <a:pt x="498" y="88"/>
                  </a:lnTo>
                  <a:lnTo>
                    <a:pt x="498" y="88"/>
                  </a:lnTo>
                  <a:lnTo>
                    <a:pt x="494" y="88"/>
                  </a:lnTo>
                  <a:lnTo>
                    <a:pt x="494" y="87"/>
                  </a:lnTo>
                  <a:lnTo>
                    <a:pt x="490" y="87"/>
                  </a:lnTo>
                  <a:lnTo>
                    <a:pt x="490" y="86"/>
                  </a:lnTo>
                  <a:lnTo>
                    <a:pt x="489" y="86"/>
                  </a:lnTo>
                  <a:lnTo>
                    <a:pt x="489" y="84"/>
                  </a:lnTo>
                  <a:lnTo>
                    <a:pt x="480" y="84"/>
                  </a:lnTo>
                  <a:lnTo>
                    <a:pt x="480" y="82"/>
                  </a:lnTo>
                  <a:lnTo>
                    <a:pt x="476" y="82"/>
                  </a:lnTo>
                  <a:lnTo>
                    <a:pt x="476" y="81"/>
                  </a:lnTo>
                  <a:lnTo>
                    <a:pt x="474" y="81"/>
                  </a:lnTo>
                  <a:lnTo>
                    <a:pt x="474" y="81"/>
                  </a:lnTo>
                  <a:lnTo>
                    <a:pt x="472" y="81"/>
                  </a:lnTo>
                  <a:lnTo>
                    <a:pt x="472" y="79"/>
                  </a:lnTo>
                  <a:lnTo>
                    <a:pt x="471" y="79"/>
                  </a:lnTo>
                  <a:lnTo>
                    <a:pt x="471" y="78"/>
                  </a:lnTo>
                  <a:lnTo>
                    <a:pt x="465" y="78"/>
                  </a:lnTo>
                  <a:lnTo>
                    <a:pt x="465" y="77"/>
                  </a:lnTo>
                  <a:lnTo>
                    <a:pt x="460" y="77"/>
                  </a:lnTo>
                  <a:lnTo>
                    <a:pt x="460" y="77"/>
                  </a:lnTo>
                  <a:lnTo>
                    <a:pt x="455" y="77"/>
                  </a:lnTo>
                  <a:lnTo>
                    <a:pt x="455" y="74"/>
                  </a:lnTo>
                  <a:lnTo>
                    <a:pt x="450" y="74"/>
                  </a:lnTo>
                  <a:lnTo>
                    <a:pt x="450" y="74"/>
                  </a:lnTo>
                  <a:lnTo>
                    <a:pt x="433" y="74"/>
                  </a:lnTo>
                  <a:lnTo>
                    <a:pt x="433" y="73"/>
                  </a:lnTo>
                  <a:lnTo>
                    <a:pt x="430" y="73"/>
                  </a:lnTo>
                  <a:lnTo>
                    <a:pt x="430" y="72"/>
                  </a:lnTo>
                  <a:lnTo>
                    <a:pt x="426" y="72"/>
                  </a:lnTo>
                  <a:lnTo>
                    <a:pt x="426" y="71"/>
                  </a:lnTo>
                  <a:lnTo>
                    <a:pt x="423" y="71"/>
                  </a:lnTo>
                  <a:lnTo>
                    <a:pt x="423" y="69"/>
                  </a:lnTo>
                  <a:lnTo>
                    <a:pt x="419" y="69"/>
                  </a:lnTo>
                  <a:lnTo>
                    <a:pt x="419" y="68"/>
                  </a:lnTo>
                  <a:lnTo>
                    <a:pt x="418" y="68"/>
                  </a:lnTo>
                  <a:lnTo>
                    <a:pt x="418" y="67"/>
                  </a:lnTo>
                  <a:lnTo>
                    <a:pt x="414" y="67"/>
                  </a:lnTo>
                  <a:lnTo>
                    <a:pt x="414" y="66"/>
                  </a:lnTo>
                  <a:lnTo>
                    <a:pt x="413" y="66"/>
                  </a:lnTo>
                  <a:lnTo>
                    <a:pt x="413" y="64"/>
                  </a:lnTo>
                  <a:lnTo>
                    <a:pt x="409" y="64"/>
                  </a:lnTo>
                  <a:lnTo>
                    <a:pt x="409" y="63"/>
                  </a:lnTo>
                  <a:lnTo>
                    <a:pt x="408" y="63"/>
                  </a:lnTo>
                  <a:lnTo>
                    <a:pt x="408" y="62"/>
                  </a:lnTo>
                  <a:lnTo>
                    <a:pt x="407" y="62"/>
                  </a:lnTo>
                  <a:lnTo>
                    <a:pt x="407" y="62"/>
                  </a:lnTo>
                  <a:lnTo>
                    <a:pt x="402" y="62"/>
                  </a:lnTo>
                  <a:lnTo>
                    <a:pt x="402" y="61"/>
                  </a:lnTo>
                  <a:lnTo>
                    <a:pt x="400" y="61"/>
                  </a:lnTo>
                  <a:lnTo>
                    <a:pt x="400" y="59"/>
                  </a:lnTo>
                  <a:lnTo>
                    <a:pt x="398" y="59"/>
                  </a:lnTo>
                  <a:lnTo>
                    <a:pt x="398" y="59"/>
                  </a:lnTo>
                  <a:lnTo>
                    <a:pt x="393" y="59"/>
                  </a:lnTo>
                  <a:lnTo>
                    <a:pt x="393" y="58"/>
                  </a:lnTo>
                  <a:lnTo>
                    <a:pt x="389" y="58"/>
                  </a:lnTo>
                  <a:lnTo>
                    <a:pt x="389" y="58"/>
                  </a:lnTo>
                  <a:lnTo>
                    <a:pt x="388" y="58"/>
                  </a:lnTo>
                  <a:lnTo>
                    <a:pt x="388" y="57"/>
                  </a:lnTo>
                  <a:lnTo>
                    <a:pt x="385" y="57"/>
                  </a:lnTo>
                  <a:lnTo>
                    <a:pt x="385" y="56"/>
                  </a:lnTo>
                  <a:lnTo>
                    <a:pt x="380" y="56"/>
                  </a:lnTo>
                  <a:lnTo>
                    <a:pt x="380" y="54"/>
                  </a:lnTo>
                  <a:lnTo>
                    <a:pt x="378" y="54"/>
                  </a:lnTo>
                  <a:lnTo>
                    <a:pt x="378" y="54"/>
                  </a:lnTo>
                  <a:lnTo>
                    <a:pt x="377" y="54"/>
                  </a:lnTo>
                  <a:lnTo>
                    <a:pt x="377" y="53"/>
                  </a:lnTo>
                  <a:lnTo>
                    <a:pt x="376" y="53"/>
                  </a:lnTo>
                  <a:lnTo>
                    <a:pt x="376" y="52"/>
                  </a:lnTo>
                  <a:lnTo>
                    <a:pt x="373" y="52"/>
                  </a:lnTo>
                  <a:lnTo>
                    <a:pt x="373" y="51"/>
                  </a:lnTo>
                  <a:lnTo>
                    <a:pt x="364" y="51"/>
                  </a:lnTo>
                  <a:lnTo>
                    <a:pt x="364" y="50"/>
                  </a:lnTo>
                  <a:lnTo>
                    <a:pt x="358" y="50"/>
                  </a:lnTo>
                  <a:lnTo>
                    <a:pt x="358" y="48"/>
                  </a:lnTo>
                  <a:lnTo>
                    <a:pt x="354" y="48"/>
                  </a:lnTo>
                  <a:lnTo>
                    <a:pt x="354" y="47"/>
                  </a:lnTo>
                  <a:lnTo>
                    <a:pt x="353" y="47"/>
                  </a:lnTo>
                  <a:lnTo>
                    <a:pt x="353" y="47"/>
                  </a:lnTo>
                  <a:lnTo>
                    <a:pt x="351" y="47"/>
                  </a:lnTo>
                  <a:lnTo>
                    <a:pt x="351" y="46"/>
                  </a:lnTo>
                  <a:lnTo>
                    <a:pt x="347" y="46"/>
                  </a:lnTo>
                  <a:lnTo>
                    <a:pt x="347" y="45"/>
                  </a:lnTo>
                  <a:lnTo>
                    <a:pt x="346" y="45"/>
                  </a:lnTo>
                  <a:lnTo>
                    <a:pt x="346" y="43"/>
                  </a:lnTo>
                  <a:lnTo>
                    <a:pt x="343" y="43"/>
                  </a:lnTo>
                  <a:lnTo>
                    <a:pt x="343" y="42"/>
                  </a:lnTo>
                  <a:lnTo>
                    <a:pt x="342" y="42"/>
                  </a:lnTo>
                  <a:lnTo>
                    <a:pt x="342" y="41"/>
                  </a:lnTo>
                  <a:lnTo>
                    <a:pt x="339" y="41"/>
                  </a:lnTo>
                  <a:lnTo>
                    <a:pt x="339" y="41"/>
                  </a:lnTo>
                  <a:lnTo>
                    <a:pt x="337" y="41"/>
                  </a:lnTo>
                  <a:lnTo>
                    <a:pt x="337" y="40"/>
                  </a:lnTo>
                  <a:lnTo>
                    <a:pt x="331" y="40"/>
                  </a:lnTo>
                  <a:lnTo>
                    <a:pt x="331" y="38"/>
                  </a:lnTo>
                  <a:lnTo>
                    <a:pt x="327" y="38"/>
                  </a:lnTo>
                  <a:lnTo>
                    <a:pt x="327" y="38"/>
                  </a:lnTo>
                  <a:lnTo>
                    <a:pt x="321" y="38"/>
                  </a:lnTo>
                  <a:lnTo>
                    <a:pt x="321" y="37"/>
                  </a:lnTo>
                  <a:lnTo>
                    <a:pt x="313" y="37"/>
                  </a:lnTo>
                  <a:lnTo>
                    <a:pt x="313" y="36"/>
                  </a:lnTo>
                  <a:lnTo>
                    <a:pt x="310" y="36"/>
                  </a:lnTo>
                  <a:lnTo>
                    <a:pt x="310" y="36"/>
                  </a:lnTo>
                  <a:lnTo>
                    <a:pt x="301" y="36"/>
                  </a:lnTo>
                  <a:lnTo>
                    <a:pt x="301" y="35"/>
                  </a:lnTo>
                  <a:lnTo>
                    <a:pt x="298" y="35"/>
                  </a:lnTo>
                  <a:lnTo>
                    <a:pt x="298" y="35"/>
                  </a:lnTo>
                  <a:lnTo>
                    <a:pt x="294" y="35"/>
                  </a:lnTo>
                  <a:lnTo>
                    <a:pt x="294" y="33"/>
                  </a:lnTo>
                  <a:lnTo>
                    <a:pt x="287" y="33"/>
                  </a:lnTo>
                  <a:lnTo>
                    <a:pt x="287" y="32"/>
                  </a:lnTo>
                  <a:lnTo>
                    <a:pt x="285" y="32"/>
                  </a:lnTo>
                  <a:lnTo>
                    <a:pt x="285" y="31"/>
                  </a:lnTo>
                  <a:lnTo>
                    <a:pt x="281" y="31"/>
                  </a:lnTo>
                  <a:lnTo>
                    <a:pt x="281" y="30"/>
                  </a:lnTo>
                  <a:lnTo>
                    <a:pt x="275" y="30"/>
                  </a:lnTo>
                  <a:lnTo>
                    <a:pt x="275" y="30"/>
                  </a:lnTo>
                  <a:lnTo>
                    <a:pt x="272" y="30"/>
                  </a:lnTo>
                  <a:lnTo>
                    <a:pt x="272" y="28"/>
                  </a:lnTo>
                  <a:lnTo>
                    <a:pt x="265" y="28"/>
                  </a:lnTo>
                  <a:lnTo>
                    <a:pt x="265" y="26"/>
                  </a:lnTo>
                  <a:lnTo>
                    <a:pt x="262" y="26"/>
                  </a:lnTo>
                  <a:lnTo>
                    <a:pt x="262" y="25"/>
                  </a:lnTo>
                  <a:lnTo>
                    <a:pt x="254" y="25"/>
                  </a:lnTo>
                  <a:lnTo>
                    <a:pt x="254" y="23"/>
                  </a:lnTo>
                  <a:lnTo>
                    <a:pt x="250" y="23"/>
                  </a:lnTo>
                  <a:lnTo>
                    <a:pt x="250" y="23"/>
                  </a:lnTo>
                  <a:lnTo>
                    <a:pt x="241" y="23"/>
                  </a:lnTo>
                  <a:lnTo>
                    <a:pt x="241" y="22"/>
                  </a:lnTo>
                  <a:lnTo>
                    <a:pt x="238" y="22"/>
                  </a:lnTo>
                  <a:lnTo>
                    <a:pt x="238" y="21"/>
                  </a:lnTo>
                  <a:lnTo>
                    <a:pt x="231" y="21"/>
                  </a:lnTo>
                  <a:lnTo>
                    <a:pt x="231" y="21"/>
                  </a:lnTo>
                  <a:lnTo>
                    <a:pt x="212" y="21"/>
                  </a:lnTo>
                  <a:lnTo>
                    <a:pt x="212" y="20"/>
                  </a:lnTo>
                  <a:lnTo>
                    <a:pt x="199" y="20"/>
                  </a:lnTo>
                  <a:lnTo>
                    <a:pt x="199" y="18"/>
                  </a:lnTo>
                  <a:lnTo>
                    <a:pt x="178" y="18"/>
                  </a:lnTo>
                  <a:lnTo>
                    <a:pt x="178" y="18"/>
                  </a:lnTo>
                  <a:lnTo>
                    <a:pt x="171" y="18"/>
                  </a:lnTo>
                  <a:lnTo>
                    <a:pt x="171" y="17"/>
                  </a:lnTo>
                  <a:lnTo>
                    <a:pt x="169" y="17"/>
                  </a:lnTo>
                  <a:lnTo>
                    <a:pt x="169" y="16"/>
                  </a:lnTo>
                  <a:lnTo>
                    <a:pt x="163" y="16"/>
                  </a:lnTo>
                  <a:lnTo>
                    <a:pt x="163" y="15"/>
                  </a:lnTo>
                  <a:lnTo>
                    <a:pt x="147" y="15"/>
                  </a:lnTo>
                  <a:lnTo>
                    <a:pt x="147" y="14"/>
                  </a:lnTo>
                  <a:lnTo>
                    <a:pt x="141" y="14"/>
                  </a:lnTo>
                  <a:lnTo>
                    <a:pt x="141" y="12"/>
                  </a:lnTo>
                  <a:lnTo>
                    <a:pt x="125" y="12"/>
                  </a:lnTo>
                  <a:lnTo>
                    <a:pt x="125" y="11"/>
                  </a:lnTo>
                  <a:lnTo>
                    <a:pt x="80" y="11"/>
                  </a:lnTo>
                  <a:lnTo>
                    <a:pt x="80" y="10"/>
                  </a:lnTo>
                  <a:lnTo>
                    <a:pt x="75" y="10"/>
                  </a:lnTo>
                  <a:lnTo>
                    <a:pt x="75" y="10"/>
                  </a:lnTo>
                  <a:lnTo>
                    <a:pt x="72" y="10"/>
                  </a:lnTo>
                  <a:lnTo>
                    <a:pt x="72" y="9"/>
                  </a:lnTo>
                  <a:lnTo>
                    <a:pt x="71" y="9"/>
                  </a:lnTo>
                  <a:lnTo>
                    <a:pt x="71" y="9"/>
                  </a:lnTo>
                  <a:lnTo>
                    <a:pt x="65" y="9"/>
                  </a:lnTo>
                  <a:lnTo>
                    <a:pt x="65" y="7"/>
                  </a:lnTo>
                  <a:lnTo>
                    <a:pt x="54" y="7"/>
                  </a:lnTo>
                  <a:lnTo>
                    <a:pt x="54" y="6"/>
                  </a:lnTo>
                  <a:lnTo>
                    <a:pt x="46" y="6"/>
                  </a:lnTo>
                  <a:lnTo>
                    <a:pt x="46" y="5"/>
                  </a:lnTo>
                  <a:lnTo>
                    <a:pt x="39" y="5"/>
                  </a:lnTo>
                  <a:lnTo>
                    <a:pt x="39" y="4"/>
                  </a:lnTo>
                  <a:lnTo>
                    <a:pt x="36" y="4"/>
                  </a:lnTo>
                  <a:lnTo>
                    <a:pt x="36" y="2"/>
                  </a:lnTo>
                  <a:lnTo>
                    <a:pt x="29" y="2"/>
                  </a:lnTo>
                  <a:lnTo>
                    <a:pt x="29" y="1"/>
                  </a:lnTo>
                  <a:lnTo>
                    <a:pt x="12" y="1"/>
                  </a:lnTo>
                  <a:lnTo>
                    <a:pt x="12" y="1"/>
                  </a:lnTo>
                  <a:lnTo>
                    <a:pt x="10" y="1"/>
                  </a:lnTo>
                  <a:lnTo>
                    <a:pt x="10" y="0"/>
                  </a:lnTo>
                  <a:lnTo>
                    <a:pt x="0" y="0"/>
                  </a:lnTo>
                </a:path>
              </a:pathLst>
            </a:custGeom>
            <a:noFill/>
            <a:ln w="190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Rectangle 27"/>
            <p:cNvSpPr>
              <a:spLocks noChangeArrowheads="1"/>
            </p:cNvSpPr>
            <p:nvPr/>
          </p:nvSpPr>
          <p:spPr bwMode="auto">
            <a:xfrm>
              <a:off x="2178978" y="3217035"/>
              <a:ext cx="7497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dirty="0">
                  <a:solidFill>
                    <a:srgbClr val="FFFFFF"/>
                  </a:solidFill>
                  <a:ea typeface="ＭＳ Ｐゴシック" charset="0"/>
                  <a:cs typeface="Arial" panose="020B0604020202020204" pitchFamily="34" charset="0"/>
                </a:rPr>
                <a:t>0</a:t>
              </a:r>
            </a:p>
          </p:txBody>
        </p:sp>
        <p:sp>
          <p:nvSpPr>
            <p:cNvPr id="29" name="Rectangle 28"/>
            <p:cNvSpPr>
              <a:spLocks noChangeArrowheads="1"/>
            </p:cNvSpPr>
            <p:nvPr/>
          </p:nvSpPr>
          <p:spPr bwMode="auto">
            <a:xfrm>
              <a:off x="2351959" y="3434499"/>
              <a:ext cx="7497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dirty="0">
                  <a:solidFill>
                    <a:srgbClr val="FFFFFF"/>
                  </a:solidFill>
                  <a:ea typeface="ＭＳ Ｐゴシック" charset="0"/>
                  <a:cs typeface="ＭＳ Ｐゴシック" charset="0"/>
                </a:rPr>
                <a:t>0</a:t>
              </a:r>
            </a:p>
          </p:txBody>
        </p:sp>
        <p:sp>
          <p:nvSpPr>
            <p:cNvPr id="30" name="Rectangle 29"/>
            <p:cNvSpPr>
              <a:spLocks noChangeArrowheads="1"/>
            </p:cNvSpPr>
            <p:nvPr/>
          </p:nvSpPr>
          <p:spPr bwMode="auto">
            <a:xfrm>
              <a:off x="3038949" y="3434499"/>
              <a:ext cx="7497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a:solidFill>
                    <a:srgbClr val="FFFFFF"/>
                  </a:solidFill>
                  <a:ea typeface="ＭＳ Ｐゴシック" charset="0"/>
                  <a:cs typeface="ＭＳ Ｐゴシック" charset="0"/>
                </a:rPr>
                <a:t>6</a:t>
              </a:r>
            </a:p>
          </p:txBody>
        </p:sp>
        <p:sp>
          <p:nvSpPr>
            <p:cNvPr id="31" name="Rectangle 30"/>
            <p:cNvSpPr>
              <a:spLocks noChangeArrowheads="1"/>
            </p:cNvSpPr>
            <p:nvPr/>
          </p:nvSpPr>
          <p:spPr bwMode="auto">
            <a:xfrm>
              <a:off x="3671571" y="3434499"/>
              <a:ext cx="14994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a:solidFill>
                    <a:srgbClr val="FFFFFF"/>
                  </a:solidFill>
                  <a:ea typeface="ＭＳ Ｐゴシック" charset="0"/>
                  <a:cs typeface="ＭＳ Ｐゴシック" charset="0"/>
                </a:rPr>
                <a:t>12</a:t>
              </a:r>
            </a:p>
          </p:txBody>
        </p:sp>
        <p:sp>
          <p:nvSpPr>
            <p:cNvPr id="32" name="Rectangle 31"/>
            <p:cNvSpPr>
              <a:spLocks noChangeArrowheads="1"/>
            </p:cNvSpPr>
            <p:nvPr/>
          </p:nvSpPr>
          <p:spPr bwMode="auto">
            <a:xfrm>
              <a:off x="4343734" y="3434499"/>
              <a:ext cx="14994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dirty="0">
                  <a:solidFill>
                    <a:srgbClr val="FFFFFF"/>
                  </a:solidFill>
                  <a:ea typeface="ＭＳ Ｐゴシック" charset="0"/>
                  <a:cs typeface="ＭＳ Ｐゴシック" charset="0"/>
                </a:rPr>
                <a:t>18</a:t>
              </a:r>
            </a:p>
          </p:txBody>
        </p:sp>
        <p:sp>
          <p:nvSpPr>
            <p:cNvPr id="33" name="Rectangle 32"/>
            <p:cNvSpPr>
              <a:spLocks noChangeArrowheads="1"/>
            </p:cNvSpPr>
            <p:nvPr/>
          </p:nvSpPr>
          <p:spPr bwMode="auto">
            <a:xfrm>
              <a:off x="5040606" y="3434499"/>
              <a:ext cx="14994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dirty="0">
                  <a:solidFill>
                    <a:srgbClr val="FFFFFF"/>
                  </a:solidFill>
                  <a:ea typeface="ＭＳ Ｐゴシック" charset="0"/>
                  <a:cs typeface="ＭＳ Ｐゴシック" charset="0"/>
                </a:rPr>
                <a:t>24</a:t>
              </a:r>
            </a:p>
          </p:txBody>
        </p:sp>
        <p:sp>
          <p:nvSpPr>
            <p:cNvPr id="34" name="Rectangle 33"/>
            <p:cNvSpPr>
              <a:spLocks noChangeArrowheads="1"/>
            </p:cNvSpPr>
            <p:nvPr/>
          </p:nvSpPr>
          <p:spPr bwMode="auto">
            <a:xfrm>
              <a:off x="5722654" y="3434499"/>
              <a:ext cx="14994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a:solidFill>
                    <a:srgbClr val="FFFFFF"/>
                  </a:solidFill>
                  <a:ea typeface="ＭＳ Ｐゴシック" charset="0"/>
                  <a:cs typeface="ＭＳ Ｐゴシック" charset="0"/>
                </a:rPr>
                <a:t>30</a:t>
              </a:r>
            </a:p>
          </p:txBody>
        </p:sp>
        <p:sp>
          <p:nvSpPr>
            <p:cNvPr id="35" name="Rectangle 34"/>
            <p:cNvSpPr>
              <a:spLocks noChangeArrowheads="1"/>
            </p:cNvSpPr>
            <p:nvPr/>
          </p:nvSpPr>
          <p:spPr bwMode="auto">
            <a:xfrm>
              <a:off x="6404700" y="3434499"/>
              <a:ext cx="14994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a:solidFill>
                    <a:srgbClr val="FFFFFF"/>
                  </a:solidFill>
                  <a:ea typeface="ＭＳ Ｐゴシック" charset="0"/>
                  <a:cs typeface="ＭＳ Ｐゴシック" charset="0"/>
                </a:rPr>
                <a:t>36</a:t>
              </a:r>
            </a:p>
          </p:txBody>
        </p:sp>
        <p:sp>
          <p:nvSpPr>
            <p:cNvPr id="36" name="Rectangle 35"/>
            <p:cNvSpPr>
              <a:spLocks noChangeArrowheads="1"/>
            </p:cNvSpPr>
            <p:nvPr/>
          </p:nvSpPr>
          <p:spPr bwMode="auto">
            <a:xfrm>
              <a:off x="7091691" y="3434499"/>
              <a:ext cx="14994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a:solidFill>
                    <a:srgbClr val="FFFFFF"/>
                  </a:solidFill>
                  <a:ea typeface="ＭＳ Ｐゴシック" charset="0"/>
                  <a:cs typeface="ＭＳ Ｐゴシック" charset="0"/>
                </a:rPr>
                <a:t>42</a:t>
              </a:r>
            </a:p>
          </p:txBody>
        </p:sp>
        <p:sp>
          <p:nvSpPr>
            <p:cNvPr id="37" name="Rectangle 36"/>
            <p:cNvSpPr>
              <a:spLocks noChangeArrowheads="1"/>
            </p:cNvSpPr>
            <p:nvPr/>
          </p:nvSpPr>
          <p:spPr bwMode="auto">
            <a:xfrm>
              <a:off x="2085072" y="2772221"/>
              <a:ext cx="14994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a:solidFill>
                    <a:srgbClr val="FFFFFF"/>
                  </a:solidFill>
                  <a:ea typeface="ＭＳ Ｐゴシック" charset="0"/>
                  <a:cs typeface="Arial" panose="020B0604020202020204" pitchFamily="34" charset="0"/>
                </a:rPr>
                <a:t>20</a:t>
              </a:r>
            </a:p>
          </p:txBody>
        </p:sp>
        <p:sp>
          <p:nvSpPr>
            <p:cNvPr id="38" name="Rectangle 37"/>
            <p:cNvSpPr>
              <a:spLocks noChangeArrowheads="1"/>
            </p:cNvSpPr>
            <p:nvPr/>
          </p:nvSpPr>
          <p:spPr bwMode="auto">
            <a:xfrm>
              <a:off x="2085072" y="2322464"/>
              <a:ext cx="14994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a:solidFill>
                    <a:srgbClr val="FFFFFF"/>
                  </a:solidFill>
                  <a:ea typeface="ＭＳ Ｐゴシック" charset="0"/>
                  <a:cs typeface="Arial" panose="020B0604020202020204" pitchFamily="34" charset="0"/>
                </a:rPr>
                <a:t>40</a:t>
              </a:r>
            </a:p>
          </p:txBody>
        </p:sp>
        <p:sp>
          <p:nvSpPr>
            <p:cNvPr id="39" name="Rectangle 38"/>
            <p:cNvSpPr>
              <a:spLocks noChangeArrowheads="1"/>
            </p:cNvSpPr>
            <p:nvPr/>
          </p:nvSpPr>
          <p:spPr bwMode="auto">
            <a:xfrm>
              <a:off x="2085072" y="1872709"/>
              <a:ext cx="14994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a:solidFill>
                    <a:srgbClr val="FFFFFF"/>
                  </a:solidFill>
                  <a:ea typeface="ＭＳ Ｐゴシック" charset="0"/>
                  <a:cs typeface="Arial" panose="020B0604020202020204" pitchFamily="34" charset="0"/>
                </a:rPr>
                <a:t>60</a:t>
              </a:r>
            </a:p>
          </p:txBody>
        </p:sp>
        <p:sp>
          <p:nvSpPr>
            <p:cNvPr id="40" name="Rectangle 39"/>
            <p:cNvSpPr>
              <a:spLocks noChangeArrowheads="1"/>
            </p:cNvSpPr>
            <p:nvPr/>
          </p:nvSpPr>
          <p:spPr bwMode="auto">
            <a:xfrm>
              <a:off x="2085072" y="1427896"/>
              <a:ext cx="149940"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a:solidFill>
                    <a:srgbClr val="FFFFFF"/>
                  </a:solidFill>
                  <a:ea typeface="ＭＳ Ｐゴシック" charset="0"/>
                  <a:cs typeface="Arial" panose="020B0604020202020204" pitchFamily="34" charset="0"/>
                </a:rPr>
                <a:t>80</a:t>
              </a:r>
            </a:p>
          </p:txBody>
        </p:sp>
        <p:sp>
          <p:nvSpPr>
            <p:cNvPr id="41" name="Rectangle 40"/>
            <p:cNvSpPr>
              <a:spLocks noChangeArrowheads="1"/>
            </p:cNvSpPr>
            <p:nvPr/>
          </p:nvSpPr>
          <p:spPr bwMode="auto">
            <a:xfrm>
              <a:off x="1986223" y="978140"/>
              <a:ext cx="224911" cy="12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100">
                  <a:solidFill>
                    <a:srgbClr val="FFFFFF"/>
                  </a:solidFill>
                  <a:ea typeface="ＭＳ Ｐゴシック" charset="0"/>
                  <a:cs typeface="Arial" panose="020B0604020202020204" pitchFamily="34" charset="0"/>
                </a:rPr>
                <a:t>100</a:t>
              </a:r>
            </a:p>
          </p:txBody>
        </p:sp>
        <p:sp>
          <p:nvSpPr>
            <p:cNvPr id="42" name="Rectangle 41"/>
            <p:cNvSpPr>
              <a:spLocks noChangeArrowheads="1"/>
            </p:cNvSpPr>
            <p:nvPr/>
          </p:nvSpPr>
          <p:spPr bwMode="auto">
            <a:xfrm>
              <a:off x="4518974" y="3670543"/>
              <a:ext cx="435615"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b="1" dirty="0">
                  <a:solidFill>
                    <a:srgbClr val="FFFFFF"/>
                  </a:solidFill>
                  <a:latin typeface="Arial Bold" panose="020B0704020202020204" pitchFamily="34" charset="0"/>
                  <a:ea typeface="ＭＳ Ｐゴシック" charset="0"/>
                  <a:cs typeface="ＭＳ Ｐゴシック" charset="0"/>
                </a:rPr>
                <a:t>Months</a:t>
              </a:r>
              <a:endParaRPr lang="en-US" altLang="en-US" sz="1000" dirty="0">
                <a:solidFill>
                  <a:srgbClr val="FFFFFF"/>
                </a:solidFill>
                <a:ea typeface="ＭＳ Ｐゴシック" charset="0"/>
                <a:cs typeface="ＭＳ Ｐゴシック" charset="0"/>
              </a:endParaRPr>
            </a:p>
          </p:txBody>
        </p:sp>
        <p:sp>
          <p:nvSpPr>
            <p:cNvPr id="43" name="Rectangle 42"/>
            <p:cNvSpPr>
              <a:spLocks noChangeArrowheads="1"/>
            </p:cNvSpPr>
            <p:nvPr/>
          </p:nvSpPr>
          <p:spPr bwMode="auto">
            <a:xfrm rot="16200000">
              <a:off x="1316134" y="2137457"/>
              <a:ext cx="863955" cy="14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base">
                <a:spcBef>
                  <a:spcPct val="0"/>
                </a:spcBef>
                <a:spcAft>
                  <a:spcPct val="0"/>
                </a:spcAft>
              </a:pPr>
              <a:r>
                <a:rPr lang="en-US" altLang="en-US" sz="1000" b="1" dirty="0">
                  <a:solidFill>
                    <a:srgbClr val="FFFFFF"/>
                  </a:solidFill>
                  <a:ea typeface="ＭＳ Ｐゴシック" charset="0"/>
                  <a:cs typeface="Arial" panose="020B0604020202020204" pitchFamily="34" charset="0"/>
                </a:rPr>
                <a:t>Overall Survival (%)</a:t>
              </a:r>
              <a:endParaRPr lang="en-US" altLang="en-US" sz="1000" dirty="0">
                <a:solidFill>
                  <a:srgbClr val="FFFFFF"/>
                </a:solidFill>
                <a:ea typeface="ＭＳ Ｐゴシック" charset="0"/>
                <a:cs typeface="Arial" panose="020B0604020202020204" pitchFamily="34" charset="0"/>
              </a:endParaRPr>
            </a:p>
          </p:txBody>
        </p:sp>
        <p:sp>
          <p:nvSpPr>
            <p:cNvPr id="44" name="Rectangle 43"/>
            <p:cNvSpPr>
              <a:spLocks noChangeArrowheads="1"/>
            </p:cNvSpPr>
            <p:nvPr/>
          </p:nvSpPr>
          <p:spPr bwMode="auto">
            <a:xfrm>
              <a:off x="1247730" y="3710656"/>
              <a:ext cx="600479"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r>
                <a:rPr lang="en-US" altLang="en-US" sz="1000" b="1" dirty="0">
                  <a:solidFill>
                    <a:srgbClr val="FFFFFF"/>
                  </a:solidFill>
                  <a:latin typeface="Arial Bold" panose="020B0704020202020204" pitchFamily="34" charset="0"/>
                  <a:ea typeface="ＭＳ Ｐゴシック" charset="0"/>
                  <a:cs typeface="ＭＳ Ｐゴシック" charset="0"/>
                </a:rPr>
                <a:t>No. at risk</a:t>
              </a:r>
              <a:endParaRPr lang="en-US" altLang="en-US" sz="1000" dirty="0">
                <a:solidFill>
                  <a:srgbClr val="FFFFFF"/>
                </a:solidFill>
                <a:ea typeface="ＭＳ Ｐゴシック" charset="0"/>
                <a:cs typeface="ＭＳ Ｐゴシック" charset="0"/>
              </a:endParaRPr>
            </a:p>
          </p:txBody>
        </p:sp>
        <p:sp>
          <p:nvSpPr>
            <p:cNvPr id="45" name="Rectangle 44"/>
            <p:cNvSpPr>
              <a:spLocks noChangeArrowheads="1"/>
            </p:cNvSpPr>
            <p:nvPr/>
          </p:nvSpPr>
          <p:spPr bwMode="auto">
            <a:xfrm>
              <a:off x="1096536" y="3928120"/>
              <a:ext cx="751676"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r>
                <a:rPr lang="en-US" altLang="en-US" sz="1000" dirty="0">
                  <a:solidFill>
                    <a:srgbClr val="FFFFFF"/>
                  </a:solidFill>
                  <a:ea typeface="ＭＳ Ｐゴシック" charset="0"/>
                  <a:cs typeface="ＭＳ Ｐゴシック" charset="0"/>
                </a:rPr>
                <a:t>ADT + AA + P</a:t>
              </a:r>
            </a:p>
          </p:txBody>
        </p:sp>
        <p:sp>
          <p:nvSpPr>
            <p:cNvPr id="46" name="Rectangle 45"/>
            <p:cNvSpPr>
              <a:spLocks noChangeArrowheads="1"/>
            </p:cNvSpPr>
            <p:nvPr/>
          </p:nvSpPr>
          <p:spPr bwMode="auto">
            <a:xfrm>
              <a:off x="2277825" y="3928120"/>
              <a:ext cx="204464"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dirty="0">
                  <a:solidFill>
                    <a:srgbClr val="FFFFFF"/>
                  </a:solidFill>
                  <a:ea typeface="ＭＳ Ｐゴシック" charset="0"/>
                  <a:cs typeface="ＭＳ Ｐゴシック" charset="0"/>
                </a:rPr>
                <a:t>597</a:t>
              </a:r>
            </a:p>
          </p:txBody>
        </p:sp>
        <p:sp>
          <p:nvSpPr>
            <p:cNvPr id="47" name="Rectangle 46"/>
            <p:cNvSpPr>
              <a:spLocks noChangeArrowheads="1"/>
            </p:cNvSpPr>
            <p:nvPr/>
          </p:nvSpPr>
          <p:spPr bwMode="auto">
            <a:xfrm>
              <a:off x="2959871" y="3928120"/>
              <a:ext cx="204464"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565</a:t>
              </a:r>
            </a:p>
          </p:txBody>
        </p:sp>
        <p:sp>
          <p:nvSpPr>
            <p:cNvPr id="48" name="Rectangle 47"/>
            <p:cNvSpPr>
              <a:spLocks noChangeArrowheads="1"/>
            </p:cNvSpPr>
            <p:nvPr/>
          </p:nvSpPr>
          <p:spPr bwMode="auto">
            <a:xfrm>
              <a:off x="3641919" y="3928120"/>
              <a:ext cx="204464"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529</a:t>
              </a:r>
            </a:p>
          </p:txBody>
        </p:sp>
        <p:sp>
          <p:nvSpPr>
            <p:cNvPr id="49" name="Rectangle 48"/>
            <p:cNvSpPr>
              <a:spLocks noChangeArrowheads="1"/>
            </p:cNvSpPr>
            <p:nvPr/>
          </p:nvSpPr>
          <p:spPr bwMode="auto">
            <a:xfrm>
              <a:off x="4319020" y="3928120"/>
              <a:ext cx="204464"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dirty="0">
                  <a:solidFill>
                    <a:srgbClr val="FFFFFF"/>
                  </a:solidFill>
                  <a:ea typeface="ＭＳ Ｐゴシック" charset="0"/>
                  <a:cs typeface="ＭＳ Ｐゴシック" charset="0"/>
                </a:rPr>
                <a:t>479</a:t>
              </a:r>
            </a:p>
          </p:txBody>
        </p:sp>
        <p:sp>
          <p:nvSpPr>
            <p:cNvPr id="50" name="Rectangle 49"/>
            <p:cNvSpPr>
              <a:spLocks noChangeArrowheads="1"/>
            </p:cNvSpPr>
            <p:nvPr/>
          </p:nvSpPr>
          <p:spPr bwMode="auto">
            <a:xfrm>
              <a:off x="5010951" y="3928120"/>
              <a:ext cx="204464"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388</a:t>
              </a:r>
            </a:p>
          </p:txBody>
        </p:sp>
        <p:sp>
          <p:nvSpPr>
            <p:cNvPr id="51" name="Rectangle 50"/>
            <p:cNvSpPr>
              <a:spLocks noChangeArrowheads="1"/>
            </p:cNvSpPr>
            <p:nvPr/>
          </p:nvSpPr>
          <p:spPr bwMode="auto">
            <a:xfrm>
              <a:off x="5697942" y="3928120"/>
              <a:ext cx="204464"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233</a:t>
              </a:r>
            </a:p>
          </p:txBody>
        </p:sp>
        <p:sp>
          <p:nvSpPr>
            <p:cNvPr id="52" name="Rectangle 51"/>
            <p:cNvSpPr>
              <a:spLocks noChangeArrowheads="1"/>
            </p:cNvSpPr>
            <p:nvPr/>
          </p:nvSpPr>
          <p:spPr bwMode="auto">
            <a:xfrm>
              <a:off x="6419529" y="3928120"/>
              <a:ext cx="136309"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93</a:t>
              </a:r>
            </a:p>
          </p:txBody>
        </p:sp>
        <p:sp>
          <p:nvSpPr>
            <p:cNvPr id="53" name="Rectangle 52"/>
            <p:cNvSpPr>
              <a:spLocks noChangeArrowheads="1"/>
            </p:cNvSpPr>
            <p:nvPr/>
          </p:nvSpPr>
          <p:spPr bwMode="auto">
            <a:xfrm>
              <a:off x="7146055" y="3928120"/>
              <a:ext cx="68155"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9</a:t>
              </a:r>
            </a:p>
          </p:txBody>
        </p:sp>
        <p:sp>
          <p:nvSpPr>
            <p:cNvPr id="54" name="Rectangle 53"/>
            <p:cNvSpPr>
              <a:spLocks noChangeArrowheads="1"/>
            </p:cNvSpPr>
            <p:nvPr/>
          </p:nvSpPr>
          <p:spPr bwMode="auto">
            <a:xfrm>
              <a:off x="2277824" y="4103882"/>
              <a:ext cx="204464"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602</a:t>
              </a:r>
            </a:p>
          </p:txBody>
        </p:sp>
        <p:sp>
          <p:nvSpPr>
            <p:cNvPr id="55" name="Rectangle 54"/>
            <p:cNvSpPr>
              <a:spLocks noChangeArrowheads="1"/>
            </p:cNvSpPr>
            <p:nvPr/>
          </p:nvSpPr>
          <p:spPr bwMode="auto">
            <a:xfrm>
              <a:off x="2959871" y="4103882"/>
              <a:ext cx="208329"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564</a:t>
              </a:r>
            </a:p>
          </p:txBody>
        </p:sp>
        <p:sp>
          <p:nvSpPr>
            <p:cNvPr id="56" name="Rectangle 55"/>
            <p:cNvSpPr>
              <a:spLocks noChangeArrowheads="1"/>
            </p:cNvSpPr>
            <p:nvPr/>
          </p:nvSpPr>
          <p:spPr bwMode="auto">
            <a:xfrm>
              <a:off x="3641919" y="4103882"/>
              <a:ext cx="208329"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504</a:t>
              </a:r>
            </a:p>
          </p:txBody>
        </p:sp>
        <p:sp>
          <p:nvSpPr>
            <p:cNvPr id="57" name="Rectangle 56"/>
            <p:cNvSpPr>
              <a:spLocks noChangeArrowheads="1"/>
            </p:cNvSpPr>
            <p:nvPr/>
          </p:nvSpPr>
          <p:spPr bwMode="auto">
            <a:xfrm>
              <a:off x="4319020" y="4103882"/>
              <a:ext cx="204464"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432</a:t>
              </a:r>
            </a:p>
          </p:txBody>
        </p:sp>
        <p:sp>
          <p:nvSpPr>
            <p:cNvPr id="58" name="Rectangle 57"/>
            <p:cNvSpPr>
              <a:spLocks noChangeArrowheads="1"/>
            </p:cNvSpPr>
            <p:nvPr/>
          </p:nvSpPr>
          <p:spPr bwMode="auto">
            <a:xfrm>
              <a:off x="5010950" y="4103882"/>
              <a:ext cx="204464"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332</a:t>
              </a:r>
            </a:p>
          </p:txBody>
        </p:sp>
        <p:sp>
          <p:nvSpPr>
            <p:cNvPr id="59" name="Rectangle 58"/>
            <p:cNvSpPr>
              <a:spLocks noChangeArrowheads="1"/>
            </p:cNvSpPr>
            <p:nvPr/>
          </p:nvSpPr>
          <p:spPr bwMode="auto">
            <a:xfrm>
              <a:off x="5697942" y="4103882"/>
              <a:ext cx="204464"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172</a:t>
              </a:r>
            </a:p>
          </p:txBody>
        </p:sp>
        <p:sp>
          <p:nvSpPr>
            <p:cNvPr id="60" name="Rectangle 59"/>
            <p:cNvSpPr>
              <a:spLocks noChangeArrowheads="1"/>
            </p:cNvSpPr>
            <p:nvPr/>
          </p:nvSpPr>
          <p:spPr bwMode="auto">
            <a:xfrm>
              <a:off x="6419529" y="4103882"/>
              <a:ext cx="136309"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57</a:t>
              </a:r>
            </a:p>
          </p:txBody>
        </p:sp>
        <p:sp>
          <p:nvSpPr>
            <p:cNvPr id="61" name="Rectangle 60"/>
            <p:cNvSpPr>
              <a:spLocks noChangeArrowheads="1"/>
            </p:cNvSpPr>
            <p:nvPr/>
          </p:nvSpPr>
          <p:spPr bwMode="auto">
            <a:xfrm>
              <a:off x="7146055" y="4103882"/>
              <a:ext cx="68155"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a:solidFill>
                    <a:srgbClr val="FFFFFF"/>
                  </a:solidFill>
                  <a:ea typeface="ＭＳ Ｐゴシック" charset="0"/>
                  <a:cs typeface="ＭＳ Ｐゴシック" charset="0"/>
                </a:rPr>
                <a:t>2</a:t>
              </a:r>
            </a:p>
          </p:txBody>
        </p:sp>
        <p:sp>
          <p:nvSpPr>
            <p:cNvPr id="62" name="Rectangle 61"/>
            <p:cNvSpPr>
              <a:spLocks noChangeArrowheads="1"/>
            </p:cNvSpPr>
            <p:nvPr/>
          </p:nvSpPr>
          <p:spPr bwMode="auto">
            <a:xfrm>
              <a:off x="4679815" y="886090"/>
              <a:ext cx="3324079" cy="17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600" dirty="0">
                  <a:solidFill>
                    <a:srgbClr val="FFFFFF"/>
                  </a:solidFill>
                  <a:ea typeface="ＭＳ Ｐゴシック" charset="0"/>
                  <a:cs typeface="ＭＳ Ｐゴシック" charset="0"/>
                </a:rPr>
                <a:t>Hazard ratio, 0.62 (95% CI, 0.51-0.76)</a:t>
              </a:r>
            </a:p>
          </p:txBody>
        </p:sp>
        <p:sp>
          <p:nvSpPr>
            <p:cNvPr id="63" name="Rectangle 62"/>
            <p:cNvSpPr>
              <a:spLocks noChangeArrowheads="1"/>
            </p:cNvSpPr>
            <p:nvPr/>
          </p:nvSpPr>
          <p:spPr bwMode="auto">
            <a:xfrm>
              <a:off x="4679815" y="1095869"/>
              <a:ext cx="855395" cy="17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600" i="1" dirty="0">
                  <a:solidFill>
                    <a:srgbClr val="FFFFFF"/>
                  </a:solidFill>
                  <a:ea typeface="ＭＳ Ｐゴシック" charset="0"/>
                  <a:cs typeface="ＭＳ Ｐゴシック" charset="0"/>
                </a:rPr>
                <a:t>P</a:t>
              </a:r>
              <a:r>
                <a:rPr lang="en-US" altLang="en-US" sz="1600" dirty="0">
                  <a:solidFill>
                    <a:srgbClr val="FFFFFF"/>
                  </a:solidFill>
                  <a:ea typeface="ＭＳ Ｐゴシック" charset="0"/>
                  <a:cs typeface="ＭＳ Ｐゴシック" charset="0"/>
                </a:rPr>
                <a:t>&lt;0.0001</a:t>
              </a:r>
            </a:p>
          </p:txBody>
        </p:sp>
        <p:sp>
          <p:nvSpPr>
            <p:cNvPr id="64" name="Rectangle 63"/>
            <p:cNvSpPr>
              <a:spLocks noChangeArrowheads="1"/>
            </p:cNvSpPr>
            <p:nvPr/>
          </p:nvSpPr>
          <p:spPr bwMode="auto">
            <a:xfrm>
              <a:off x="5569440" y="1378474"/>
              <a:ext cx="2034826" cy="15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400" dirty="0">
                  <a:solidFill>
                    <a:srgbClr val="FFFFFF"/>
                  </a:solidFill>
                  <a:ea typeface="ＭＳ Ｐゴシック" charset="0"/>
                  <a:cs typeface="ＭＳ Ｐゴシック" charset="0"/>
                </a:rPr>
                <a:t>ADT + AA + P, not reached</a:t>
              </a:r>
            </a:p>
          </p:txBody>
        </p:sp>
        <p:sp>
          <p:nvSpPr>
            <p:cNvPr id="66" name="Rectangle 65"/>
            <p:cNvSpPr>
              <a:spLocks noChangeArrowheads="1"/>
            </p:cNvSpPr>
            <p:nvPr/>
          </p:nvSpPr>
          <p:spPr bwMode="auto">
            <a:xfrm>
              <a:off x="4600083" y="2556357"/>
              <a:ext cx="1937567" cy="15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r>
                <a:rPr lang="en-US" altLang="en-US" sz="1400" dirty="0">
                  <a:solidFill>
                    <a:srgbClr val="FFFFFF"/>
                  </a:solidFill>
                  <a:ea typeface="ＭＳ Ｐゴシック" charset="0"/>
                  <a:cs typeface="ＭＳ Ｐゴシック" charset="0"/>
                </a:rPr>
                <a:t>ADT + placebos, 34.7 mo</a:t>
              </a:r>
            </a:p>
          </p:txBody>
        </p:sp>
        <p:sp>
          <p:nvSpPr>
            <p:cNvPr id="67" name="Rectangle 66"/>
            <p:cNvSpPr>
              <a:spLocks noChangeArrowheads="1"/>
            </p:cNvSpPr>
            <p:nvPr/>
          </p:nvSpPr>
          <p:spPr bwMode="auto">
            <a:xfrm>
              <a:off x="975127" y="4103882"/>
              <a:ext cx="873085" cy="11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400" fontAlgn="base">
                <a:spcBef>
                  <a:spcPct val="0"/>
                </a:spcBef>
                <a:spcAft>
                  <a:spcPct val="0"/>
                </a:spcAft>
              </a:pPr>
              <a:r>
                <a:rPr lang="en-US" altLang="en-US" sz="1000" dirty="0">
                  <a:solidFill>
                    <a:srgbClr val="FFFFFF"/>
                  </a:solidFill>
                  <a:ea typeface="ＭＳ Ｐゴシック" charset="0"/>
                  <a:cs typeface="ＭＳ Ｐゴシック" charset="0"/>
                </a:rPr>
                <a:t>ADT + placebos</a:t>
              </a:r>
            </a:p>
          </p:txBody>
        </p:sp>
        <p:sp>
          <p:nvSpPr>
            <p:cNvPr id="68" name="Rectangle 67"/>
            <p:cNvSpPr>
              <a:spLocks noChangeArrowheads="1"/>
            </p:cNvSpPr>
            <p:nvPr/>
          </p:nvSpPr>
          <p:spPr bwMode="auto">
            <a:xfrm>
              <a:off x="2537850" y="2755370"/>
              <a:ext cx="0" cy="8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endParaRPr lang="en-US" altLang="en-US" sz="800" dirty="0">
                <a:solidFill>
                  <a:srgbClr val="FFFFFF"/>
                </a:solidFill>
                <a:ea typeface="ＭＳ Ｐゴシック" charset="0"/>
                <a:cs typeface="ＭＳ Ｐゴシック" charset="0"/>
              </a:endParaRPr>
            </a:p>
          </p:txBody>
        </p:sp>
      </p:grpSp>
      <p:sp>
        <p:nvSpPr>
          <p:cNvPr id="3" name="Slide Number Placeholder 2"/>
          <p:cNvSpPr>
            <a:spLocks noGrp="1"/>
          </p:cNvSpPr>
          <p:nvPr>
            <p:ph type="sldNum" sz="quarter" idx="12"/>
          </p:nvPr>
        </p:nvSpPr>
        <p:spPr/>
        <p:txBody>
          <a:bodyPr/>
          <a:lstStyle/>
          <a:p>
            <a:pPr>
              <a:defRPr/>
            </a:pPr>
            <a:fld id="{103E8180-56E4-1C41-BF1E-780A3F5263BF}" type="slidenum">
              <a:rPr lang="en-US" smtClean="0">
                <a:solidFill>
                  <a:srgbClr val="8DC63F">
                    <a:lumMod val="40000"/>
                    <a:lumOff val="60000"/>
                  </a:srgbClr>
                </a:solidFill>
                <a:latin typeface="News Gothic MT"/>
              </a:rPr>
              <a:pPr>
                <a:defRPr/>
              </a:pPr>
              <a:t>56</a:t>
            </a:fld>
            <a:endParaRPr lang="en-US" dirty="0">
              <a:solidFill>
                <a:srgbClr val="8DC63F">
                  <a:lumMod val="40000"/>
                  <a:lumOff val="60000"/>
                </a:srgbClr>
              </a:solidFill>
              <a:latin typeface="News Gothic MT"/>
            </a:endParaRPr>
          </a:p>
        </p:txBody>
      </p:sp>
      <p:sp>
        <p:nvSpPr>
          <p:cNvPr id="7" name="TextBox 6"/>
          <p:cNvSpPr txBox="1"/>
          <p:nvPr/>
        </p:nvSpPr>
        <p:spPr>
          <a:xfrm>
            <a:off x="7201692" y="2336966"/>
            <a:ext cx="1866108" cy="646331"/>
          </a:xfrm>
          <a:prstGeom prst="rect">
            <a:avLst/>
          </a:prstGeom>
          <a:noFill/>
          <a:ln>
            <a:solidFill>
              <a:srgbClr val="FF0000"/>
            </a:solidFill>
          </a:ln>
        </p:spPr>
        <p:txBody>
          <a:bodyPr wrap="square" rtlCol="0">
            <a:spAutoFit/>
          </a:bodyPr>
          <a:lstStyle/>
          <a:p>
            <a:pPr fontAlgn="base">
              <a:spcBef>
                <a:spcPct val="0"/>
              </a:spcBef>
              <a:spcAft>
                <a:spcPct val="0"/>
              </a:spcAft>
            </a:pPr>
            <a:r>
              <a:rPr lang="en-US" sz="1200" b="1" dirty="0">
                <a:solidFill>
                  <a:srgbClr val="FFFFFF"/>
                </a:solidFill>
                <a:latin typeface="Arial" charset="0"/>
                <a:ea typeface="ＭＳ Ｐゴシック" charset="0"/>
                <a:cs typeface="ＭＳ Ｐゴシック" charset="0"/>
              </a:rPr>
              <a:t>OS rate at 3 years:</a:t>
            </a:r>
            <a:r>
              <a:rPr lang="en-US" sz="1200" b="1" dirty="0">
                <a:solidFill>
                  <a:srgbClr val="4D98CC"/>
                </a:solidFill>
                <a:latin typeface="Arial" charset="0"/>
                <a:ea typeface="ＭＳ Ｐゴシック" charset="0"/>
                <a:cs typeface="ＭＳ Ｐゴシック" charset="0"/>
              </a:rPr>
              <a:t/>
            </a:r>
            <a:br>
              <a:rPr lang="en-US" sz="1200" b="1" dirty="0">
                <a:solidFill>
                  <a:srgbClr val="4D98CC"/>
                </a:solidFill>
                <a:latin typeface="Arial" charset="0"/>
                <a:ea typeface="ＭＳ Ｐゴシック" charset="0"/>
                <a:cs typeface="ＭＳ Ｐゴシック" charset="0"/>
              </a:rPr>
            </a:br>
            <a:r>
              <a:rPr lang="en-US" sz="1200" b="1" dirty="0">
                <a:solidFill>
                  <a:srgbClr val="FFFFFF"/>
                </a:solidFill>
                <a:latin typeface="Arial" charset="0"/>
                <a:ea typeface="ＭＳ Ｐゴシック" charset="0"/>
                <a:cs typeface="ＭＳ Ｐゴシック" charset="0"/>
              </a:rPr>
              <a:t>ADT + AA + P:  66%</a:t>
            </a:r>
          </a:p>
          <a:p>
            <a:pPr fontAlgn="base">
              <a:spcBef>
                <a:spcPct val="0"/>
              </a:spcBef>
              <a:spcAft>
                <a:spcPct val="0"/>
              </a:spcAft>
            </a:pPr>
            <a:r>
              <a:rPr lang="en-US" sz="1200" b="1" dirty="0">
                <a:solidFill>
                  <a:srgbClr val="FFFFFF"/>
                </a:solidFill>
                <a:latin typeface="Arial" charset="0"/>
                <a:ea typeface="ＭＳ Ｐゴシック" charset="0"/>
                <a:cs typeface="ＭＳ Ｐゴシック" charset="0"/>
              </a:rPr>
              <a:t>ADT + placebos: 49%</a:t>
            </a:r>
          </a:p>
        </p:txBody>
      </p:sp>
      <p:sp>
        <p:nvSpPr>
          <p:cNvPr id="120" name="Rectangle 119"/>
          <p:cNvSpPr>
            <a:spLocks noChangeArrowheads="1"/>
          </p:cNvSpPr>
          <p:nvPr/>
        </p:nvSpPr>
        <p:spPr bwMode="auto">
          <a:xfrm>
            <a:off x="2179611" y="3774868"/>
            <a:ext cx="1881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sz="1000" b="1" dirty="0">
                <a:solidFill>
                  <a:srgbClr val="FFFF00"/>
                </a:solidFill>
                <a:ea typeface="ＭＳ Ｐゴシック" charset="0"/>
                <a:cs typeface="ＭＳ Ｐゴシック" charset="0"/>
              </a:rPr>
              <a:t>No. of events: 406 (48% of 852)</a:t>
            </a:r>
          </a:p>
          <a:p>
            <a:pPr defTabSz="914400" fontAlgn="base">
              <a:spcBef>
                <a:spcPct val="0"/>
              </a:spcBef>
              <a:spcAft>
                <a:spcPct val="0"/>
              </a:spcAft>
            </a:pPr>
            <a:r>
              <a:rPr lang="en-US" altLang="en-US" sz="1000" dirty="0">
                <a:solidFill>
                  <a:srgbClr val="FFFFFF"/>
                </a:solidFill>
                <a:ea typeface="ＭＳ Ｐゴシック" charset="0"/>
                <a:cs typeface="ＭＳ Ｐゴシック" charset="0"/>
              </a:rPr>
              <a:t>ADT + AA + P: 169</a:t>
            </a:r>
          </a:p>
          <a:p>
            <a:pPr defTabSz="914400" fontAlgn="base">
              <a:spcBef>
                <a:spcPct val="0"/>
              </a:spcBef>
              <a:spcAft>
                <a:spcPct val="0"/>
              </a:spcAft>
            </a:pPr>
            <a:r>
              <a:rPr lang="en-US" altLang="en-US" sz="1000" dirty="0">
                <a:solidFill>
                  <a:srgbClr val="FFFFFF"/>
                </a:solidFill>
                <a:ea typeface="ＭＳ Ｐゴシック" charset="0"/>
                <a:cs typeface="ＭＳ Ｐゴシック" charset="0"/>
              </a:rPr>
              <a:t>ADT + placebos: 237</a:t>
            </a:r>
          </a:p>
        </p:txBody>
      </p:sp>
      <p:sp>
        <p:nvSpPr>
          <p:cNvPr id="118" name="Footer Placeholder 1"/>
          <p:cNvSpPr>
            <a:spLocks noGrp="1"/>
          </p:cNvSpPr>
          <p:nvPr>
            <p:ph type="ftr" sz="quarter" idx="11"/>
          </p:nvPr>
        </p:nvSpPr>
        <p:spPr>
          <a:xfrm>
            <a:off x="4422341" y="6465807"/>
            <a:ext cx="2895600" cy="304800"/>
          </a:xfrm>
        </p:spPr>
        <p:txBody>
          <a:bodyPr/>
          <a:lstStyle/>
          <a:p>
            <a:r>
              <a:rPr lang="en-US" dirty="0" smtClean="0">
                <a:solidFill>
                  <a:srgbClr val="8DC63F">
                    <a:lumMod val="40000"/>
                    <a:lumOff val="60000"/>
                  </a:srgbClr>
                </a:solidFill>
              </a:rPr>
              <a:t>Presented by: Karim </a:t>
            </a:r>
            <a:r>
              <a:rPr lang="en-US" dirty="0" err="1" smtClean="0">
                <a:solidFill>
                  <a:srgbClr val="8DC63F">
                    <a:lumMod val="40000"/>
                    <a:lumOff val="60000"/>
                  </a:srgbClr>
                </a:solidFill>
              </a:rPr>
              <a:t>Fizazi</a:t>
            </a:r>
            <a:endParaRPr lang="en-US" dirty="0">
              <a:solidFill>
                <a:srgbClr val="8DC63F">
                  <a:lumMod val="40000"/>
                  <a:lumOff val="60000"/>
                </a:srgbClr>
              </a:solidFill>
            </a:endParaRPr>
          </a:p>
        </p:txBody>
      </p:sp>
      <p:sp>
        <p:nvSpPr>
          <p:cNvPr id="119" name="ZoneTexte 3"/>
          <p:cNvSpPr txBox="1"/>
          <p:nvPr/>
        </p:nvSpPr>
        <p:spPr>
          <a:xfrm>
            <a:off x="7417432" y="4730536"/>
            <a:ext cx="1629596" cy="523220"/>
          </a:xfrm>
          <a:prstGeom prst="rect">
            <a:avLst/>
          </a:prstGeom>
          <a:noFill/>
        </p:spPr>
        <p:txBody>
          <a:bodyPr wrap="square" rtlCol="0">
            <a:spAutoFit/>
          </a:bodyPr>
          <a:lstStyle/>
          <a:p>
            <a:pPr fontAlgn="base">
              <a:spcBef>
                <a:spcPct val="0"/>
              </a:spcBef>
              <a:spcAft>
                <a:spcPct val="0"/>
              </a:spcAft>
            </a:pPr>
            <a:r>
              <a:rPr lang="en-US" sz="1400" dirty="0">
                <a:solidFill>
                  <a:srgbClr val="FFFF00"/>
                </a:solidFill>
                <a:latin typeface="Arial" charset="0"/>
                <a:ea typeface="ＭＳ Ｐゴシック" charset="0"/>
                <a:cs typeface="ＭＳ Ｐゴシック" charset="0"/>
              </a:rPr>
              <a:t>Median follow-up: 30.4 months</a:t>
            </a:r>
          </a:p>
        </p:txBody>
      </p:sp>
    </p:spTree>
    <p:extLst>
      <p:ext uri="{BB962C8B-B14F-4D97-AF65-F5344CB8AC3E}">
        <p14:creationId xmlns:p14="http://schemas.microsoft.com/office/powerpoint/2010/main" val="2362572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Conclusiones</a:t>
            </a:r>
            <a:endParaRPr lang="en-US" dirty="0"/>
          </a:p>
        </p:txBody>
      </p:sp>
      <p:sp>
        <p:nvSpPr>
          <p:cNvPr id="3" name="Content Placeholder 2"/>
          <p:cNvSpPr>
            <a:spLocks noGrp="1"/>
          </p:cNvSpPr>
          <p:nvPr>
            <p:ph idx="1"/>
          </p:nvPr>
        </p:nvSpPr>
        <p:spPr/>
        <p:txBody>
          <a:bodyPr/>
          <a:lstStyle/>
          <a:p>
            <a:r>
              <a:rPr lang="en-US" dirty="0" smtClean="0"/>
              <a:t>La </a:t>
            </a:r>
            <a:r>
              <a:rPr lang="en-US" dirty="0" err="1" smtClean="0"/>
              <a:t>quimioterapia</a:t>
            </a:r>
            <a:r>
              <a:rPr lang="en-US" dirty="0" smtClean="0"/>
              <a:t> </a:t>
            </a:r>
            <a:r>
              <a:rPr lang="en-US" dirty="0" err="1" smtClean="0"/>
              <a:t>siguie</a:t>
            </a:r>
            <a:r>
              <a:rPr lang="en-US" dirty="0" smtClean="0"/>
              <a:t> </a:t>
            </a:r>
            <a:r>
              <a:rPr lang="en-US" dirty="0" err="1" smtClean="0"/>
              <a:t>teniendo</a:t>
            </a:r>
            <a:r>
              <a:rPr lang="en-US" dirty="0" smtClean="0"/>
              <a:t> un </a:t>
            </a:r>
            <a:r>
              <a:rPr lang="en-US" dirty="0" err="1" smtClean="0"/>
              <a:t>papel</a:t>
            </a:r>
            <a:r>
              <a:rPr lang="en-US" dirty="0" smtClean="0"/>
              <a:t> fundamental en el </a:t>
            </a:r>
            <a:r>
              <a:rPr lang="en-US" dirty="0" err="1" smtClean="0"/>
              <a:t>tratamiento</a:t>
            </a:r>
            <a:r>
              <a:rPr lang="en-US" dirty="0" smtClean="0"/>
              <a:t> del </a:t>
            </a:r>
            <a:r>
              <a:rPr lang="en-US" dirty="0" err="1" smtClean="0"/>
              <a:t>Cáncer</a:t>
            </a:r>
            <a:r>
              <a:rPr lang="en-US" dirty="0" smtClean="0"/>
              <a:t> de </a:t>
            </a:r>
            <a:r>
              <a:rPr lang="en-US" dirty="0" err="1" smtClean="0"/>
              <a:t>próstata</a:t>
            </a:r>
            <a:r>
              <a:rPr lang="en-US" dirty="0" smtClean="0"/>
              <a:t> sensible y </a:t>
            </a:r>
            <a:r>
              <a:rPr lang="en-US" dirty="0" err="1" smtClean="0"/>
              <a:t>resistente</a:t>
            </a:r>
            <a:r>
              <a:rPr lang="en-US" dirty="0" smtClean="0"/>
              <a:t> a la </a:t>
            </a:r>
            <a:r>
              <a:rPr lang="en-US" dirty="0" err="1" smtClean="0"/>
              <a:t>castración</a:t>
            </a:r>
            <a:r>
              <a:rPr lang="en-US" dirty="0" smtClean="0"/>
              <a:t>. </a:t>
            </a:r>
          </a:p>
          <a:p>
            <a:r>
              <a:rPr lang="en-US" dirty="0" err="1" smtClean="0"/>
              <a:t>Biomarcadores</a:t>
            </a:r>
            <a:r>
              <a:rPr lang="en-US" dirty="0" smtClean="0"/>
              <a:t> son </a:t>
            </a:r>
            <a:r>
              <a:rPr lang="en-US" dirty="0" err="1" smtClean="0"/>
              <a:t>necesarios</a:t>
            </a:r>
            <a:r>
              <a:rPr lang="en-US" dirty="0" smtClean="0"/>
              <a:t> </a:t>
            </a:r>
            <a:r>
              <a:rPr lang="en-US" dirty="0" err="1" smtClean="0"/>
              <a:t>para</a:t>
            </a:r>
            <a:r>
              <a:rPr lang="en-US" dirty="0" smtClean="0"/>
              <a:t> </a:t>
            </a:r>
            <a:r>
              <a:rPr lang="en-US" dirty="0" err="1" smtClean="0"/>
              <a:t>definir</a:t>
            </a:r>
            <a:r>
              <a:rPr lang="en-US" dirty="0" smtClean="0"/>
              <a:t> el </a:t>
            </a:r>
            <a:r>
              <a:rPr lang="en-US" dirty="0" err="1" smtClean="0"/>
              <a:t>mejor</a:t>
            </a:r>
            <a:r>
              <a:rPr lang="en-US" dirty="0" smtClean="0"/>
              <a:t> </a:t>
            </a:r>
            <a:r>
              <a:rPr lang="en-US" dirty="0" err="1" smtClean="0"/>
              <a:t>momento</a:t>
            </a:r>
            <a:r>
              <a:rPr lang="en-US" dirty="0"/>
              <a:t> </a:t>
            </a:r>
            <a:r>
              <a:rPr lang="en-US" dirty="0" err="1" smtClean="0"/>
              <a:t>para</a:t>
            </a:r>
            <a:r>
              <a:rPr lang="en-US" dirty="0" smtClean="0"/>
              <a:t> la </a:t>
            </a:r>
            <a:r>
              <a:rPr lang="en-US" dirty="0" err="1" smtClean="0"/>
              <a:t>aplicación</a:t>
            </a:r>
            <a:r>
              <a:rPr lang="en-US" dirty="0" smtClean="0"/>
              <a:t> del </a:t>
            </a:r>
            <a:r>
              <a:rPr lang="en-US" dirty="0" err="1" smtClean="0"/>
              <a:t>tratamiento</a:t>
            </a:r>
            <a:r>
              <a:rPr lang="en-US" dirty="0" smtClean="0"/>
              <a:t>.</a:t>
            </a:r>
            <a:endParaRPr lang="en-US" dirty="0"/>
          </a:p>
        </p:txBody>
      </p:sp>
    </p:spTree>
    <p:extLst>
      <p:ext uri="{BB962C8B-B14F-4D97-AF65-F5344CB8AC3E}">
        <p14:creationId xmlns:p14="http://schemas.microsoft.com/office/powerpoint/2010/main" val="345289038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CPSC</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r>
              <a:rPr lang="en-US" dirty="0" err="1" smtClean="0"/>
              <a:t>Enfermedad</a:t>
            </a:r>
            <a:r>
              <a:rPr lang="en-US" dirty="0" smtClean="0"/>
              <a:t> </a:t>
            </a:r>
            <a:r>
              <a:rPr lang="en-US" dirty="0" err="1" smtClean="0"/>
              <a:t>Oligometastásica</a:t>
            </a:r>
            <a:r>
              <a:rPr lang="en-US" dirty="0" smtClean="0"/>
              <a:t> de </a:t>
            </a:r>
            <a:r>
              <a:rPr lang="en-US" dirty="0" err="1" smtClean="0"/>
              <a:t>bajo</a:t>
            </a:r>
            <a:r>
              <a:rPr lang="en-US" dirty="0" smtClean="0"/>
              <a:t> </a:t>
            </a:r>
            <a:r>
              <a:rPr lang="en-US" dirty="0" err="1" smtClean="0"/>
              <a:t>volumen</a:t>
            </a:r>
            <a:r>
              <a:rPr lang="en-US" dirty="0" smtClean="0"/>
              <a:t> (CHAARTED). </a:t>
            </a:r>
            <a:r>
              <a:rPr lang="en-US" dirty="0" err="1" smtClean="0"/>
              <a:t>Mejores</a:t>
            </a:r>
            <a:r>
              <a:rPr lang="en-US" dirty="0" smtClean="0"/>
              <a:t> </a:t>
            </a:r>
            <a:r>
              <a:rPr lang="en-US" dirty="0" err="1" smtClean="0"/>
              <a:t>definiciones</a:t>
            </a:r>
            <a:r>
              <a:rPr lang="en-US" dirty="0" smtClean="0"/>
              <a:t>.</a:t>
            </a:r>
          </a:p>
          <a:p>
            <a:r>
              <a:rPr lang="en-US" dirty="0" err="1" smtClean="0"/>
              <a:t>Enfermedad</a:t>
            </a:r>
            <a:r>
              <a:rPr lang="en-US" dirty="0" smtClean="0"/>
              <a:t> de alto </a:t>
            </a:r>
            <a:r>
              <a:rPr lang="en-US" dirty="0" err="1" smtClean="0"/>
              <a:t>volúmen</a:t>
            </a:r>
            <a:r>
              <a:rPr lang="en-US" dirty="0" smtClean="0"/>
              <a:t> (CHAARTED)</a:t>
            </a:r>
          </a:p>
          <a:p>
            <a:r>
              <a:rPr lang="en-US" dirty="0" smtClean="0"/>
              <a:t>¿</a:t>
            </a:r>
            <a:r>
              <a:rPr lang="en-US" dirty="0" err="1" smtClean="0"/>
              <a:t>Existe</a:t>
            </a:r>
            <a:r>
              <a:rPr lang="en-US" dirty="0" smtClean="0"/>
              <a:t> crisis visceral?</a:t>
            </a:r>
          </a:p>
          <a:p>
            <a:r>
              <a:rPr lang="en-US" dirty="0" err="1" smtClean="0"/>
              <a:t>Disponibilidad</a:t>
            </a:r>
            <a:endParaRPr lang="en-US" dirty="0" smtClean="0"/>
          </a:p>
          <a:p>
            <a:r>
              <a:rPr lang="en-US" dirty="0" smtClean="0"/>
              <a:t>COSTOS</a:t>
            </a:r>
          </a:p>
          <a:p>
            <a:endParaRPr lang="en-US" dirty="0"/>
          </a:p>
        </p:txBody>
      </p:sp>
    </p:spTree>
    <p:extLst>
      <p:ext uri="{BB962C8B-B14F-4D97-AF65-F5344CB8AC3E}">
        <p14:creationId xmlns:p14="http://schemas.microsoft.com/office/powerpoint/2010/main" val="345714581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r"/>
            <a:r>
              <a:rPr lang="es-MX" dirty="0" smtClean="0"/>
              <a:t>Conclusiones </a:t>
            </a:r>
            <a:endParaRPr lang="es-MX" dirty="0"/>
          </a:p>
        </p:txBody>
      </p:sp>
      <p:sp>
        <p:nvSpPr>
          <p:cNvPr id="4" name="3 Marcador de contenido"/>
          <p:cNvSpPr>
            <a:spLocks noGrp="1"/>
          </p:cNvSpPr>
          <p:nvPr>
            <p:ph idx="1"/>
          </p:nvPr>
        </p:nvSpPr>
        <p:spPr/>
        <p:txBody>
          <a:bodyPr>
            <a:normAutofit/>
          </a:bodyPr>
          <a:lstStyle/>
          <a:p>
            <a:pPr marL="0" indent="0">
              <a:buNone/>
            </a:pPr>
            <a:endParaRPr lang="es-MX" dirty="0" smtClean="0"/>
          </a:p>
          <a:p>
            <a:r>
              <a:rPr lang="es-MX" dirty="0" smtClean="0"/>
              <a:t>Adecuada selección de </a:t>
            </a:r>
            <a:r>
              <a:rPr lang="es-MX" dirty="0" smtClean="0"/>
              <a:t>paciente</a:t>
            </a:r>
            <a:endParaRPr lang="es-MX" dirty="0" smtClean="0"/>
          </a:p>
          <a:p>
            <a:r>
              <a:rPr lang="es-MX" dirty="0" smtClean="0"/>
              <a:t>Comorbilidades</a:t>
            </a:r>
            <a:endParaRPr lang="es-MX" dirty="0" smtClean="0"/>
          </a:p>
          <a:p>
            <a:r>
              <a:rPr lang="es-MX" dirty="0" smtClean="0"/>
              <a:t>Toxicidad </a:t>
            </a:r>
            <a:endParaRPr lang="es-MX" dirty="0" smtClean="0"/>
          </a:p>
          <a:p>
            <a:r>
              <a:rPr lang="es-MX" dirty="0" smtClean="0"/>
              <a:t>Abiraterona muestra beneficio en el mismo escenario.</a:t>
            </a:r>
            <a:endParaRPr lang="es-MX" dirty="0" smtClean="0"/>
          </a:p>
          <a:p>
            <a:endParaRPr lang="es-MX" dirty="0"/>
          </a:p>
        </p:txBody>
      </p:sp>
    </p:spTree>
    <p:extLst>
      <p:ext uri="{BB962C8B-B14F-4D97-AF65-F5344CB8AC3E}">
        <p14:creationId xmlns:p14="http://schemas.microsoft.com/office/powerpoint/2010/main" val="21004580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Flecha derecha"/>
          <p:cNvSpPr/>
          <p:nvPr/>
        </p:nvSpPr>
        <p:spPr bwMode="auto">
          <a:xfrm>
            <a:off x="107504" y="5661248"/>
            <a:ext cx="8928992" cy="794802"/>
          </a:xfrm>
          <a:prstGeom prst="rightArrow">
            <a:avLst/>
          </a:prstGeom>
          <a:solidFill>
            <a:srgbClr val="004269">
              <a:lumMod val="40000"/>
              <a:lumOff val="60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defRPr/>
            </a:pPr>
            <a:endParaRPr lang="es-AR" sz="2000" b="1" kern="0">
              <a:solidFill>
                <a:srgbClr val="000000"/>
              </a:solidFill>
              <a:latin typeface="Lucida Sans" pitchFamily="-112" charset="0"/>
              <a:ea typeface="Geneva" pitchFamily="-112" charset="0"/>
              <a:cs typeface="Geneva" pitchFamily="-112" charset="0"/>
            </a:endParaRPr>
          </a:p>
        </p:txBody>
      </p:sp>
      <p:sp>
        <p:nvSpPr>
          <p:cNvPr id="34" name="33 CuadroTexto"/>
          <p:cNvSpPr txBox="1"/>
          <p:nvPr/>
        </p:nvSpPr>
        <p:spPr>
          <a:xfrm>
            <a:off x="59425" y="6300028"/>
            <a:ext cx="768159" cy="369332"/>
          </a:xfrm>
          <a:prstGeom prst="rect">
            <a:avLst/>
          </a:prstGeom>
          <a:noFill/>
        </p:spPr>
        <p:txBody>
          <a:bodyPr wrap="none" rtlCol="0">
            <a:spAutoFit/>
          </a:bodyPr>
          <a:lstStyle/>
          <a:p>
            <a:pPr defTabSz="914400">
              <a:defRPr/>
            </a:pPr>
            <a:r>
              <a:rPr lang="es-AR" b="1" kern="0" dirty="0">
                <a:solidFill>
                  <a:srgbClr val="004269">
                    <a:lumMod val="40000"/>
                    <a:lumOff val="60000"/>
                  </a:srgbClr>
                </a:solidFill>
                <a:latin typeface="Calibri"/>
              </a:rPr>
              <a:t>1940</a:t>
            </a:r>
          </a:p>
        </p:txBody>
      </p:sp>
      <p:sp>
        <p:nvSpPr>
          <p:cNvPr id="35" name="34 CuadroTexto"/>
          <p:cNvSpPr txBox="1"/>
          <p:nvPr/>
        </p:nvSpPr>
        <p:spPr>
          <a:xfrm>
            <a:off x="1115616" y="6300028"/>
            <a:ext cx="768159" cy="369332"/>
          </a:xfrm>
          <a:prstGeom prst="rect">
            <a:avLst/>
          </a:prstGeom>
          <a:noFill/>
        </p:spPr>
        <p:txBody>
          <a:bodyPr wrap="none" rtlCol="0">
            <a:spAutoFit/>
          </a:bodyPr>
          <a:lstStyle/>
          <a:p>
            <a:pPr defTabSz="914400">
              <a:defRPr/>
            </a:pPr>
            <a:r>
              <a:rPr lang="es-AR" b="1" kern="0" dirty="0">
                <a:solidFill>
                  <a:srgbClr val="004269">
                    <a:lumMod val="40000"/>
                    <a:lumOff val="60000"/>
                  </a:srgbClr>
                </a:solidFill>
                <a:latin typeface="Calibri"/>
              </a:rPr>
              <a:t>1950</a:t>
            </a:r>
          </a:p>
        </p:txBody>
      </p:sp>
      <p:sp>
        <p:nvSpPr>
          <p:cNvPr id="36" name="35 CuadroTexto"/>
          <p:cNvSpPr txBox="1"/>
          <p:nvPr/>
        </p:nvSpPr>
        <p:spPr>
          <a:xfrm>
            <a:off x="2195736" y="6300028"/>
            <a:ext cx="768159" cy="369332"/>
          </a:xfrm>
          <a:prstGeom prst="rect">
            <a:avLst/>
          </a:prstGeom>
          <a:noFill/>
        </p:spPr>
        <p:txBody>
          <a:bodyPr wrap="none" rtlCol="0">
            <a:spAutoFit/>
          </a:bodyPr>
          <a:lstStyle/>
          <a:p>
            <a:pPr defTabSz="914400">
              <a:defRPr/>
            </a:pPr>
            <a:r>
              <a:rPr lang="es-AR" b="1" kern="0" dirty="0">
                <a:solidFill>
                  <a:srgbClr val="004269">
                    <a:lumMod val="40000"/>
                    <a:lumOff val="60000"/>
                  </a:srgbClr>
                </a:solidFill>
                <a:latin typeface="Calibri"/>
              </a:rPr>
              <a:t>1960</a:t>
            </a:r>
          </a:p>
        </p:txBody>
      </p:sp>
      <p:sp>
        <p:nvSpPr>
          <p:cNvPr id="37" name="36 CuadroTexto"/>
          <p:cNvSpPr txBox="1"/>
          <p:nvPr/>
        </p:nvSpPr>
        <p:spPr>
          <a:xfrm>
            <a:off x="3347864" y="6300028"/>
            <a:ext cx="768159" cy="369332"/>
          </a:xfrm>
          <a:prstGeom prst="rect">
            <a:avLst/>
          </a:prstGeom>
          <a:noFill/>
        </p:spPr>
        <p:txBody>
          <a:bodyPr wrap="none" rtlCol="0">
            <a:spAutoFit/>
          </a:bodyPr>
          <a:lstStyle/>
          <a:p>
            <a:pPr defTabSz="914400">
              <a:defRPr/>
            </a:pPr>
            <a:r>
              <a:rPr lang="es-AR" b="1" kern="0" dirty="0">
                <a:solidFill>
                  <a:srgbClr val="004269">
                    <a:lumMod val="40000"/>
                    <a:lumOff val="60000"/>
                  </a:srgbClr>
                </a:solidFill>
                <a:latin typeface="Calibri"/>
              </a:rPr>
              <a:t>1970</a:t>
            </a:r>
          </a:p>
        </p:txBody>
      </p:sp>
      <p:sp>
        <p:nvSpPr>
          <p:cNvPr id="38" name="37 CuadroTexto"/>
          <p:cNvSpPr txBox="1"/>
          <p:nvPr/>
        </p:nvSpPr>
        <p:spPr>
          <a:xfrm>
            <a:off x="4427984" y="6300028"/>
            <a:ext cx="768159" cy="369332"/>
          </a:xfrm>
          <a:prstGeom prst="rect">
            <a:avLst/>
          </a:prstGeom>
          <a:noFill/>
        </p:spPr>
        <p:txBody>
          <a:bodyPr wrap="none" rtlCol="0">
            <a:spAutoFit/>
          </a:bodyPr>
          <a:lstStyle/>
          <a:p>
            <a:pPr defTabSz="914400">
              <a:defRPr/>
            </a:pPr>
            <a:r>
              <a:rPr lang="es-AR" b="1" kern="0" dirty="0">
                <a:solidFill>
                  <a:srgbClr val="004269">
                    <a:lumMod val="40000"/>
                    <a:lumOff val="60000"/>
                  </a:srgbClr>
                </a:solidFill>
                <a:latin typeface="Calibri"/>
              </a:rPr>
              <a:t>1980</a:t>
            </a:r>
          </a:p>
        </p:txBody>
      </p:sp>
      <p:sp>
        <p:nvSpPr>
          <p:cNvPr id="39" name="38 CuadroTexto"/>
          <p:cNvSpPr txBox="1"/>
          <p:nvPr/>
        </p:nvSpPr>
        <p:spPr>
          <a:xfrm>
            <a:off x="5532033" y="6309320"/>
            <a:ext cx="768159" cy="369332"/>
          </a:xfrm>
          <a:prstGeom prst="rect">
            <a:avLst/>
          </a:prstGeom>
          <a:noFill/>
        </p:spPr>
        <p:txBody>
          <a:bodyPr wrap="none" rtlCol="0">
            <a:spAutoFit/>
          </a:bodyPr>
          <a:lstStyle/>
          <a:p>
            <a:pPr defTabSz="914400">
              <a:defRPr/>
            </a:pPr>
            <a:r>
              <a:rPr lang="es-AR" b="1" kern="0" dirty="0">
                <a:solidFill>
                  <a:srgbClr val="004269">
                    <a:lumMod val="40000"/>
                    <a:lumOff val="60000"/>
                  </a:srgbClr>
                </a:solidFill>
                <a:latin typeface="Calibri"/>
              </a:rPr>
              <a:t>1990</a:t>
            </a:r>
          </a:p>
        </p:txBody>
      </p:sp>
      <p:sp>
        <p:nvSpPr>
          <p:cNvPr id="40" name="39 CuadroTexto"/>
          <p:cNvSpPr txBox="1"/>
          <p:nvPr/>
        </p:nvSpPr>
        <p:spPr>
          <a:xfrm>
            <a:off x="6660232" y="6309320"/>
            <a:ext cx="768159" cy="369332"/>
          </a:xfrm>
          <a:prstGeom prst="rect">
            <a:avLst/>
          </a:prstGeom>
          <a:noFill/>
        </p:spPr>
        <p:txBody>
          <a:bodyPr wrap="none" rtlCol="0">
            <a:spAutoFit/>
          </a:bodyPr>
          <a:lstStyle/>
          <a:p>
            <a:pPr defTabSz="914400">
              <a:defRPr/>
            </a:pPr>
            <a:r>
              <a:rPr lang="es-AR" b="1" kern="0" dirty="0">
                <a:solidFill>
                  <a:srgbClr val="004269">
                    <a:lumMod val="40000"/>
                    <a:lumOff val="60000"/>
                  </a:srgbClr>
                </a:solidFill>
                <a:latin typeface="Calibri"/>
              </a:rPr>
              <a:t>2000</a:t>
            </a:r>
          </a:p>
        </p:txBody>
      </p:sp>
      <p:sp>
        <p:nvSpPr>
          <p:cNvPr id="41" name="40 CuadroTexto"/>
          <p:cNvSpPr txBox="1"/>
          <p:nvPr/>
        </p:nvSpPr>
        <p:spPr>
          <a:xfrm>
            <a:off x="7764281" y="6300028"/>
            <a:ext cx="768159" cy="369332"/>
          </a:xfrm>
          <a:prstGeom prst="rect">
            <a:avLst/>
          </a:prstGeom>
          <a:noFill/>
        </p:spPr>
        <p:txBody>
          <a:bodyPr wrap="none" rtlCol="0">
            <a:spAutoFit/>
          </a:bodyPr>
          <a:lstStyle/>
          <a:p>
            <a:pPr defTabSz="914400">
              <a:defRPr/>
            </a:pPr>
            <a:r>
              <a:rPr lang="es-AR" b="1" kern="0" dirty="0">
                <a:solidFill>
                  <a:srgbClr val="004269">
                    <a:lumMod val="40000"/>
                    <a:lumOff val="60000"/>
                  </a:srgbClr>
                </a:solidFill>
                <a:latin typeface="Calibri"/>
              </a:rPr>
              <a:t>2010</a:t>
            </a:r>
          </a:p>
        </p:txBody>
      </p:sp>
      <p:sp>
        <p:nvSpPr>
          <p:cNvPr id="42" name="41 CuadroTexto"/>
          <p:cNvSpPr txBox="1"/>
          <p:nvPr/>
        </p:nvSpPr>
        <p:spPr>
          <a:xfrm>
            <a:off x="335483" y="1844824"/>
            <a:ext cx="2694969" cy="923330"/>
          </a:xfrm>
          <a:prstGeom prst="rect">
            <a:avLst/>
          </a:prstGeom>
          <a:noFill/>
          <a:ln>
            <a:solidFill>
              <a:srgbClr val="004269">
                <a:lumMod val="40000"/>
                <a:lumOff val="60000"/>
              </a:srgbClr>
            </a:solidFill>
          </a:ln>
        </p:spPr>
        <p:txBody>
          <a:bodyPr wrap="none" rtlCol="0">
            <a:spAutoFit/>
          </a:bodyPr>
          <a:lstStyle/>
          <a:p>
            <a:pPr algn="ctr" defTabSz="914400">
              <a:defRPr/>
            </a:pPr>
            <a:r>
              <a:rPr lang="es-AR" kern="0" dirty="0">
                <a:solidFill>
                  <a:srgbClr val="FFFFFF"/>
                </a:solidFill>
                <a:latin typeface="Calibri"/>
              </a:rPr>
              <a:t>1941 </a:t>
            </a:r>
            <a:r>
              <a:rPr lang="es-AR" kern="0" dirty="0" err="1">
                <a:solidFill>
                  <a:srgbClr val="FFFFFF"/>
                </a:solidFill>
                <a:latin typeface="Calibri"/>
              </a:rPr>
              <a:t>Huggins</a:t>
            </a:r>
            <a:r>
              <a:rPr lang="es-AR" kern="0" dirty="0">
                <a:solidFill>
                  <a:srgbClr val="FFFFFF"/>
                </a:solidFill>
                <a:latin typeface="Calibri"/>
              </a:rPr>
              <a:t> reporta</a:t>
            </a:r>
          </a:p>
          <a:p>
            <a:pPr algn="ctr" defTabSz="914400">
              <a:defRPr/>
            </a:pPr>
            <a:r>
              <a:rPr lang="es-AR" kern="0" dirty="0">
                <a:solidFill>
                  <a:srgbClr val="FFFFFF"/>
                </a:solidFill>
                <a:latin typeface="Calibri"/>
              </a:rPr>
              <a:t> </a:t>
            </a:r>
            <a:r>
              <a:rPr lang="es-AR" kern="0" dirty="0" err="1">
                <a:solidFill>
                  <a:srgbClr val="FFFFFF"/>
                </a:solidFill>
                <a:latin typeface="Calibri"/>
              </a:rPr>
              <a:t>estilbestrol</a:t>
            </a:r>
            <a:r>
              <a:rPr lang="es-AR" kern="0" dirty="0">
                <a:solidFill>
                  <a:srgbClr val="FFFFFF"/>
                </a:solidFill>
                <a:latin typeface="Calibri"/>
              </a:rPr>
              <a:t> como</a:t>
            </a:r>
          </a:p>
          <a:p>
            <a:pPr algn="ctr" defTabSz="914400">
              <a:defRPr/>
            </a:pPr>
            <a:r>
              <a:rPr lang="es-AR" kern="0" dirty="0">
                <a:solidFill>
                  <a:srgbClr val="FFFFFF"/>
                </a:solidFill>
                <a:latin typeface="Calibri"/>
              </a:rPr>
              <a:t> tratamiento sistémico</a:t>
            </a:r>
          </a:p>
        </p:txBody>
      </p:sp>
      <p:cxnSp>
        <p:nvCxnSpPr>
          <p:cNvPr id="43" name="42 Conector recto"/>
          <p:cNvCxnSpPr>
            <a:stCxn id="42" idx="2"/>
          </p:cNvCxnSpPr>
          <p:nvPr/>
        </p:nvCxnSpPr>
        <p:spPr bwMode="auto">
          <a:xfrm flipH="1">
            <a:off x="611560" y="2768154"/>
            <a:ext cx="1071408" cy="3109118"/>
          </a:xfrm>
          <a:prstGeom prst="line">
            <a:avLst/>
          </a:prstGeom>
          <a:noFill/>
          <a:ln w="9525" cap="flat" cmpd="sng" algn="ctr">
            <a:solidFill>
              <a:srgbClr val="FFFFFF"/>
            </a:solidFill>
            <a:prstDash val="solid"/>
            <a:round/>
            <a:headEnd type="none" w="med" len="med"/>
            <a:tailEnd type="none" w="med" len="med"/>
          </a:ln>
          <a:effectLst/>
        </p:spPr>
      </p:cxnSp>
      <p:sp>
        <p:nvSpPr>
          <p:cNvPr id="44" name="43 CuadroTexto"/>
          <p:cNvSpPr txBox="1"/>
          <p:nvPr/>
        </p:nvSpPr>
        <p:spPr>
          <a:xfrm>
            <a:off x="179512" y="5085184"/>
            <a:ext cx="1369286" cy="646331"/>
          </a:xfrm>
          <a:prstGeom prst="rect">
            <a:avLst/>
          </a:prstGeom>
          <a:noFill/>
          <a:ln>
            <a:solidFill>
              <a:srgbClr val="004269">
                <a:lumMod val="40000"/>
                <a:lumOff val="60000"/>
              </a:srgbClr>
            </a:solidFill>
          </a:ln>
        </p:spPr>
        <p:txBody>
          <a:bodyPr wrap="none" rtlCol="0">
            <a:spAutoFit/>
          </a:bodyPr>
          <a:lstStyle/>
          <a:p>
            <a:pPr algn="ctr" defTabSz="914400">
              <a:defRPr/>
            </a:pPr>
            <a:r>
              <a:rPr lang="es-AR" kern="0" dirty="0">
                <a:solidFill>
                  <a:srgbClr val="FFFFFF"/>
                </a:solidFill>
                <a:latin typeface="Calibri"/>
              </a:rPr>
              <a:t> </a:t>
            </a:r>
            <a:r>
              <a:rPr lang="es-AR" kern="0" dirty="0" err="1">
                <a:solidFill>
                  <a:srgbClr val="FFFFFF"/>
                </a:solidFill>
                <a:latin typeface="Calibri"/>
              </a:rPr>
              <a:t>Huggins</a:t>
            </a:r>
            <a:endParaRPr lang="es-AR" kern="0" dirty="0">
              <a:solidFill>
                <a:srgbClr val="FFFFFF"/>
              </a:solidFill>
              <a:latin typeface="Calibri"/>
            </a:endParaRPr>
          </a:p>
          <a:p>
            <a:pPr algn="ctr" defTabSz="914400">
              <a:defRPr/>
            </a:pPr>
            <a:r>
              <a:rPr lang="es-AR" kern="0" dirty="0">
                <a:solidFill>
                  <a:srgbClr val="004269">
                    <a:lumMod val="20000"/>
                    <a:lumOff val="80000"/>
                  </a:srgbClr>
                </a:solidFill>
                <a:latin typeface="Calibri"/>
              </a:rPr>
              <a:t>Castración</a:t>
            </a:r>
          </a:p>
        </p:txBody>
      </p:sp>
      <p:sp>
        <p:nvSpPr>
          <p:cNvPr id="45" name="44 CuadroTexto"/>
          <p:cNvSpPr txBox="1"/>
          <p:nvPr/>
        </p:nvSpPr>
        <p:spPr>
          <a:xfrm>
            <a:off x="1679657" y="1844824"/>
            <a:ext cx="2100255" cy="923330"/>
          </a:xfrm>
          <a:prstGeom prst="rect">
            <a:avLst/>
          </a:prstGeom>
          <a:noFill/>
          <a:ln>
            <a:solidFill>
              <a:srgbClr val="004269">
                <a:lumMod val="40000"/>
                <a:lumOff val="60000"/>
              </a:srgbClr>
            </a:solidFill>
          </a:ln>
        </p:spPr>
        <p:txBody>
          <a:bodyPr wrap="none" rtlCol="0">
            <a:spAutoFit/>
          </a:bodyPr>
          <a:lstStyle/>
          <a:p>
            <a:pPr algn="ctr" defTabSz="914400">
              <a:defRPr/>
            </a:pPr>
            <a:r>
              <a:rPr lang="es-AR" kern="0" dirty="0">
                <a:solidFill>
                  <a:srgbClr val="FFFFFF"/>
                </a:solidFill>
                <a:latin typeface="Calibri"/>
              </a:rPr>
              <a:t>1985 </a:t>
            </a:r>
            <a:r>
              <a:rPr lang="es-AR" kern="0" dirty="0" err="1">
                <a:solidFill>
                  <a:srgbClr val="FFFFFF"/>
                </a:solidFill>
                <a:latin typeface="Calibri"/>
              </a:rPr>
              <a:t>Leuprolide</a:t>
            </a:r>
            <a:r>
              <a:rPr lang="es-AR" kern="0" dirty="0">
                <a:solidFill>
                  <a:srgbClr val="FFFFFF"/>
                </a:solidFill>
                <a:latin typeface="Calibri"/>
              </a:rPr>
              <a:t> </a:t>
            </a:r>
          </a:p>
          <a:p>
            <a:pPr algn="ctr" defTabSz="914400">
              <a:defRPr/>
            </a:pPr>
            <a:r>
              <a:rPr lang="es-AR" kern="0" dirty="0">
                <a:solidFill>
                  <a:srgbClr val="FFFFFF"/>
                </a:solidFill>
                <a:latin typeface="Calibri"/>
              </a:rPr>
              <a:t>Aprobado para </a:t>
            </a:r>
          </a:p>
          <a:p>
            <a:pPr algn="ctr" defTabSz="914400">
              <a:defRPr/>
            </a:pPr>
            <a:r>
              <a:rPr lang="es-AR" kern="0" dirty="0">
                <a:solidFill>
                  <a:srgbClr val="FFFFFF"/>
                </a:solidFill>
                <a:latin typeface="Calibri"/>
              </a:rPr>
              <a:t>Ca. Próstata</a:t>
            </a:r>
          </a:p>
        </p:txBody>
      </p:sp>
      <p:cxnSp>
        <p:nvCxnSpPr>
          <p:cNvPr id="46" name="45 Conector recto"/>
          <p:cNvCxnSpPr>
            <a:stCxn id="45" idx="2"/>
          </p:cNvCxnSpPr>
          <p:nvPr/>
        </p:nvCxnSpPr>
        <p:spPr bwMode="auto">
          <a:xfrm>
            <a:off x="2729785" y="2768154"/>
            <a:ext cx="2252911" cy="3109118"/>
          </a:xfrm>
          <a:prstGeom prst="line">
            <a:avLst/>
          </a:prstGeom>
          <a:noFill/>
          <a:ln w="9525" cap="flat" cmpd="sng" algn="ctr">
            <a:solidFill>
              <a:srgbClr val="FFFFFF"/>
            </a:solidFill>
            <a:prstDash val="solid"/>
            <a:round/>
            <a:headEnd type="none" w="med" len="med"/>
            <a:tailEnd type="none" w="med" len="med"/>
          </a:ln>
          <a:effectLst/>
        </p:spPr>
      </p:cxnSp>
      <p:sp>
        <p:nvSpPr>
          <p:cNvPr id="47" name="46 CuadroTexto"/>
          <p:cNvSpPr txBox="1"/>
          <p:nvPr/>
        </p:nvSpPr>
        <p:spPr>
          <a:xfrm>
            <a:off x="3779912" y="5363924"/>
            <a:ext cx="1369286" cy="369332"/>
          </a:xfrm>
          <a:prstGeom prst="rect">
            <a:avLst/>
          </a:prstGeom>
          <a:noFill/>
          <a:ln>
            <a:solidFill>
              <a:srgbClr val="004269">
                <a:lumMod val="40000"/>
                <a:lumOff val="60000"/>
              </a:srgbClr>
            </a:solidFill>
          </a:ln>
        </p:spPr>
        <p:txBody>
          <a:bodyPr wrap="none" rtlCol="0">
            <a:spAutoFit/>
          </a:bodyPr>
          <a:lstStyle/>
          <a:p>
            <a:pPr algn="ctr" defTabSz="914400">
              <a:defRPr/>
            </a:pPr>
            <a:r>
              <a:rPr lang="es-AR" kern="0" dirty="0" err="1">
                <a:solidFill>
                  <a:srgbClr val="004269">
                    <a:lumMod val="20000"/>
                    <a:lumOff val="80000"/>
                  </a:srgbClr>
                </a:solidFill>
                <a:latin typeface="Calibri"/>
              </a:rPr>
              <a:t>Leuprolide</a:t>
            </a:r>
            <a:endParaRPr lang="es-AR" kern="0" dirty="0">
              <a:solidFill>
                <a:srgbClr val="004269">
                  <a:lumMod val="20000"/>
                  <a:lumOff val="80000"/>
                </a:srgbClr>
              </a:solidFill>
              <a:latin typeface="Calibri"/>
            </a:endParaRPr>
          </a:p>
        </p:txBody>
      </p:sp>
      <p:sp>
        <p:nvSpPr>
          <p:cNvPr id="48" name="47 CuadroTexto"/>
          <p:cNvSpPr txBox="1"/>
          <p:nvPr/>
        </p:nvSpPr>
        <p:spPr>
          <a:xfrm>
            <a:off x="2987824" y="1844824"/>
            <a:ext cx="2020105" cy="923330"/>
          </a:xfrm>
          <a:prstGeom prst="rect">
            <a:avLst/>
          </a:prstGeom>
          <a:noFill/>
          <a:ln>
            <a:solidFill>
              <a:srgbClr val="004269">
                <a:lumMod val="40000"/>
                <a:lumOff val="60000"/>
              </a:srgbClr>
            </a:solidFill>
          </a:ln>
        </p:spPr>
        <p:txBody>
          <a:bodyPr wrap="none" rtlCol="0">
            <a:spAutoFit/>
          </a:bodyPr>
          <a:lstStyle/>
          <a:p>
            <a:pPr algn="ctr" defTabSz="914400">
              <a:defRPr/>
            </a:pPr>
            <a:r>
              <a:rPr lang="es-AR" kern="0" dirty="0">
                <a:solidFill>
                  <a:srgbClr val="FFFFFF"/>
                </a:solidFill>
                <a:latin typeface="Calibri"/>
              </a:rPr>
              <a:t>1989 </a:t>
            </a:r>
            <a:r>
              <a:rPr lang="es-AR" kern="0" dirty="0" err="1">
                <a:solidFill>
                  <a:srgbClr val="FFFFFF"/>
                </a:solidFill>
                <a:latin typeface="Calibri"/>
              </a:rPr>
              <a:t>Flutamida</a:t>
            </a:r>
            <a:r>
              <a:rPr lang="es-AR" kern="0" dirty="0">
                <a:solidFill>
                  <a:srgbClr val="FFFFFF"/>
                </a:solidFill>
                <a:latin typeface="Calibri"/>
              </a:rPr>
              <a:t> </a:t>
            </a:r>
          </a:p>
          <a:p>
            <a:pPr algn="ctr" defTabSz="914400">
              <a:defRPr/>
            </a:pPr>
            <a:r>
              <a:rPr lang="es-AR" kern="0" dirty="0">
                <a:solidFill>
                  <a:srgbClr val="FFFFFF"/>
                </a:solidFill>
                <a:latin typeface="Calibri"/>
              </a:rPr>
              <a:t>Aprobado para </a:t>
            </a:r>
          </a:p>
          <a:p>
            <a:pPr algn="ctr" defTabSz="914400">
              <a:defRPr/>
            </a:pPr>
            <a:r>
              <a:rPr lang="es-AR" kern="0" dirty="0">
                <a:solidFill>
                  <a:srgbClr val="FFFFFF"/>
                </a:solidFill>
                <a:latin typeface="Calibri"/>
              </a:rPr>
              <a:t>Ca. Próstata</a:t>
            </a:r>
          </a:p>
        </p:txBody>
      </p:sp>
      <p:cxnSp>
        <p:nvCxnSpPr>
          <p:cNvPr id="49" name="48 Conector recto"/>
          <p:cNvCxnSpPr>
            <a:stCxn id="48" idx="2"/>
          </p:cNvCxnSpPr>
          <p:nvPr/>
        </p:nvCxnSpPr>
        <p:spPr bwMode="auto">
          <a:xfrm>
            <a:off x="3997877" y="2768154"/>
            <a:ext cx="1654243" cy="3109118"/>
          </a:xfrm>
          <a:prstGeom prst="line">
            <a:avLst/>
          </a:prstGeom>
          <a:noFill/>
          <a:ln w="9525" cap="flat" cmpd="sng" algn="ctr">
            <a:solidFill>
              <a:srgbClr val="FFFFFF"/>
            </a:solidFill>
            <a:prstDash val="solid"/>
            <a:round/>
            <a:headEnd type="none" w="med" len="med"/>
            <a:tailEnd type="none" w="med" len="med"/>
          </a:ln>
          <a:effectLst/>
        </p:spPr>
      </p:cxnSp>
      <p:sp>
        <p:nvSpPr>
          <p:cNvPr id="50" name="49 CuadroTexto"/>
          <p:cNvSpPr txBox="1"/>
          <p:nvPr/>
        </p:nvSpPr>
        <p:spPr>
          <a:xfrm>
            <a:off x="4396053" y="4941168"/>
            <a:ext cx="1289135" cy="369332"/>
          </a:xfrm>
          <a:prstGeom prst="rect">
            <a:avLst/>
          </a:prstGeom>
          <a:noFill/>
          <a:ln>
            <a:solidFill>
              <a:srgbClr val="004269">
                <a:lumMod val="40000"/>
                <a:lumOff val="60000"/>
              </a:srgbClr>
            </a:solidFill>
          </a:ln>
        </p:spPr>
        <p:txBody>
          <a:bodyPr wrap="none" rtlCol="0">
            <a:spAutoFit/>
          </a:bodyPr>
          <a:lstStyle/>
          <a:p>
            <a:pPr algn="ctr" defTabSz="914400">
              <a:defRPr/>
            </a:pPr>
            <a:r>
              <a:rPr lang="es-AR" kern="0" dirty="0" err="1">
                <a:solidFill>
                  <a:srgbClr val="004269">
                    <a:lumMod val="20000"/>
                    <a:lumOff val="80000"/>
                  </a:srgbClr>
                </a:solidFill>
                <a:latin typeface="Calibri"/>
              </a:rPr>
              <a:t>Flutamida</a:t>
            </a:r>
            <a:endParaRPr lang="es-AR" kern="0" dirty="0">
              <a:solidFill>
                <a:srgbClr val="004269">
                  <a:lumMod val="20000"/>
                  <a:lumOff val="80000"/>
                </a:srgbClr>
              </a:solidFill>
              <a:latin typeface="Calibri"/>
            </a:endParaRPr>
          </a:p>
        </p:txBody>
      </p:sp>
      <p:sp>
        <p:nvSpPr>
          <p:cNvPr id="51" name="50 CuadroTexto"/>
          <p:cNvSpPr txBox="1"/>
          <p:nvPr/>
        </p:nvSpPr>
        <p:spPr>
          <a:xfrm>
            <a:off x="6058658" y="5445224"/>
            <a:ext cx="673582" cy="369332"/>
          </a:xfrm>
          <a:prstGeom prst="rect">
            <a:avLst/>
          </a:prstGeom>
          <a:noFill/>
          <a:ln>
            <a:solidFill>
              <a:srgbClr val="004269">
                <a:lumMod val="40000"/>
                <a:lumOff val="60000"/>
              </a:srgbClr>
            </a:solidFill>
          </a:ln>
        </p:spPr>
        <p:txBody>
          <a:bodyPr wrap="none" rtlCol="0">
            <a:spAutoFit/>
          </a:bodyPr>
          <a:lstStyle/>
          <a:p>
            <a:pPr algn="ctr" defTabSz="914400">
              <a:defRPr/>
            </a:pPr>
            <a:r>
              <a:rPr lang="es-AR" kern="0" dirty="0">
                <a:solidFill>
                  <a:srgbClr val="004269">
                    <a:lumMod val="20000"/>
                    <a:lumOff val="80000"/>
                  </a:srgbClr>
                </a:solidFill>
                <a:latin typeface="Calibri"/>
              </a:rPr>
              <a:t>MTX</a:t>
            </a:r>
          </a:p>
        </p:txBody>
      </p:sp>
      <p:sp>
        <p:nvSpPr>
          <p:cNvPr id="52" name="51 CuadroTexto"/>
          <p:cNvSpPr txBox="1"/>
          <p:nvPr/>
        </p:nvSpPr>
        <p:spPr>
          <a:xfrm>
            <a:off x="5508104" y="1844824"/>
            <a:ext cx="1954381" cy="923330"/>
          </a:xfrm>
          <a:prstGeom prst="rect">
            <a:avLst/>
          </a:prstGeom>
          <a:noFill/>
          <a:ln>
            <a:solidFill>
              <a:srgbClr val="004269">
                <a:lumMod val="40000"/>
                <a:lumOff val="60000"/>
              </a:srgbClr>
            </a:solidFill>
          </a:ln>
        </p:spPr>
        <p:txBody>
          <a:bodyPr wrap="none" rtlCol="0">
            <a:spAutoFit/>
          </a:bodyPr>
          <a:lstStyle/>
          <a:p>
            <a:pPr algn="ctr" defTabSz="914400">
              <a:defRPr/>
            </a:pPr>
            <a:r>
              <a:rPr lang="es-AR" kern="0" dirty="0">
                <a:solidFill>
                  <a:srgbClr val="FFFFFF"/>
                </a:solidFill>
                <a:latin typeface="Calibri"/>
              </a:rPr>
              <a:t>2004 </a:t>
            </a:r>
            <a:r>
              <a:rPr lang="es-AR" kern="0" dirty="0" err="1">
                <a:solidFill>
                  <a:srgbClr val="FFFFFF"/>
                </a:solidFill>
                <a:latin typeface="Calibri"/>
              </a:rPr>
              <a:t>Docetaxel</a:t>
            </a:r>
            <a:endParaRPr lang="es-AR" kern="0" dirty="0">
              <a:solidFill>
                <a:srgbClr val="FFFFFF"/>
              </a:solidFill>
              <a:latin typeface="Calibri"/>
            </a:endParaRPr>
          </a:p>
          <a:p>
            <a:pPr algn="ctr" defTabSz="914400">
              <a:defRPr/>
            </a:pPr>
            <a:r>
              <a:rPr lang="es-AR" kern="0" dirty="0">
                <a:solidFill>
                  <a:srgbClr val="FFFFFF"/>
                </a:solidFill>
                <a:latin typeface="Calibri"/>
              </a:rPr>
              <a:t>Prolonga la </a:t>
            </a:r>
          </a:p>
          <a:p>
            <a:pPr algn="ctr" defTabSz="914400">
              <a:defRPr/>
            </a:pPr>
            <a:r>
              <a:rPr lang="es-AR" kern="0" dirty="0">
                <a:solidFill>
                  <a:srgbClr val="FFFFFF"/>
                </a:solidFill>
                <a:latin typeface="Calibri"/>
              </a:rPr>
              <a:t>Sobrevida</a:t>
            </a:r>
          </a:p>
        </p:txBody>
      </p:sp>
      <p:sp>
        <p:nvSpPr>
          <p:cNvPr id="54" name="53 CuadroTexto"/>
          <p:cNvSpPr txBox="1"/>
          <p:nvPr/>
        </p:nvSpPr>
        <p:spPr>
          <a:xfrm>
            <a:off x="6796448" y="5445224"/>
            <a:ext cx="1519968" cy="369332"/>
          </a:xfrm>
          <a:prstGeom prst="rect">
            <a:avLst/>
          </a:prstGeom>
          <a:noFill/>
          <a:ln>
            <a:solidFill>
              <a:srgbClr val="004269">
                <a:lumMod val="40000"/>
                <a:lumOff val="60000"/>
              </a:srgbClr>
            </a:solidFill>
          </a:ln>
        </p:spPr>
        <p:txBody>
          <a:bodyPr wrap="none" rtlCol="0">
            <a:spAutoFit/>
          </a:bodyPr>
          <a:lstStyle/>
          <a:p>
            <a:pPr algn="ctr" defTabSz="914400">
              <a:defRPr/>
            </a:pPr>
            <a:r>
              <a:rPr lang="es-AR" kern="0" dirty="0">
                <a:solidFill>
                  <a:srgbClr val="004269">
                    <a:lumMod val="20000"/>
                    <a:lumOff val="80000"/>
                  </a:srgbClr>
                </a:solidFill>
                <a:latin typeface="Calibri"/>
              </a:rPr>
              <a:t>DOCETAXEL</a:t>
            </a:r>
          </a:p>
        </p:txBody>
      </p:sp>
      <p:sp>
        <p:nvSpPr>
          <p:cNvPr id="55" name="54 CuadroTexto"/>
          <p:cNvSpPr txBox="1"/>
          <p:nvPr/>
        </p:nvSpPr>
        <p:spPr>
          <a:xfrm>
            <a:off x="3887480" y="1844824"/>
            <a:ext cx="2340704" cy="923330"/>
          </a:xfrm>
          <a:prstGeom prst="rect">
            <a:avLst/>
          </a:prstGeom>
          <a:noFill/>
          <a:ln>
            <a:solidFill>
              <a:srgbClr val="004269">
                <a:lumMod val="40000"/>
                <a:lumOff val="60000"/>
              </a:srgbClr>
            </a:solidFill>
          </a:ln>
        </p:spPr>
        <p:txBody>
          <a:bodyPr wrap="none" rtlCol="0">
            <a:spAutoFit/>
          </a:bodyPr>
          <a:lstStyle/>
          <a:p>
            <a:pPr algn="ctr" defTabSz="914400">
              <a:defRPr/>
            </a:pPr>
            <a:r>
              <a:rPr lang="es-AR" kern="0" dirty="0">
                <a:solidFill>
                  <a:srgbClr val="FFFFFF"/>
                </a:solidFill>
                <a:latin typeface="Calibri"/>
              </a:rPr>
              <a:t>1996 </a:t>
            </a:r>
            <a:r>
              <a:rPr lang="es-AR" kern="0" dirty="0" err="1">
                <a:solidFill>
                  <a:srgbClr val="FFFFFF"/>
                </a:solidFill>
                <a:latin typeface="Calibri"/>
              </a:rPr>
              <a:t>Mitoxantrona</a:t>
            </a:r>
            <a:endParaRPr lang="es-AR" kern="0" dirty="0">
              <a:solidFill>
                <a:srgbClr val="FFFFFF"/>
              </a:solidFill>
              <a:latin typeface="Calibri"/>
            </a:endParaRPr>
          </a:p>
          <a:p>
            <a:pPr algn="ctr" defTabSz="914400">
              <a:defRPr/>
            </a:pPr>
            <a:r>
              <a:rPr lang="es-AR" kern="0" dirty="0">
                <a:solidFill>
                  <a:srgbClr val="FFFFFF"/>
                </a:solidFill>
                <a:latin typeface="Calibri"/>
              </a:rPr>
              <a:t>Paliación de </a:t>
            </a:r>
          </a:p>
          <a:p>
            <a:pPr algn="ctr" defTabSz="914400">
              <a:defRPr/>
            </a:pPr>
            <a:r>
              <a:rPr lang="es-AR" kern="0" dirty="0">
                <a:solidFill>
                  <a:srgbClr val="FFFFFF"/>
                </a:solidFill>
                <a:latin typeface="Calibri"/>
              </a:rPr>
              <a:t>síntomas</a:t>
            </a:r>
          </a:p>
        </p:txBody>
      </p:sp>
      <p:cxnSp>
        <p:nvCxnSpPr>
          <p:cNvPr id="56" name="55 Conector recto"/>
          <p:cNvCxnSpPr>
            <a:stCxn id="55" idx="2"/>
            <a:endCxn id="51" idx="2"/>
          </p:cNvCxnSpPr>
          <p:nvPr/>
        </p:nvCxnSpPr>
        <p:spPr bwMode="auto">
          <a:xfrm>
            <a:off x="5057832" y="2768154"/>
            <a:ext cx="1337617" cy="3046402"/>
          </a:xfrm>
          <a:prstGeom prst="line">
            <a:avLst/>
          </a:prstGeom>
          <a:noFill/>
          <a:ln w="9525" cap="flat" cmpd="sng" algn="ctr">
            <a:solidFill>
              <a:srgbClr val="FFFFFF"/>
            </a:solidFill>
            <a:prstDash val="solid"/>
            <a:round/>
            <a:headEnd type="none" w="med" len="med"/>
            <a:tailEnd type="none" w="med" len="med"/>
          </a:ln>
          <a:effectLst/>
        </p:spPr>
      </p:cxnSp>
      <p:sp>
        <p:nvSpPr>
          <p:cNvPr id="57" name="56 CuadroTexto"/>
          <p:cNvSpPr txBox="1"/>
          <p:nvPr/>
        </p:nvSpPr>
        <p:spPr>
          <a:xfrm>
            <a:off x="6732240" y="1844824"/>
            <a:ext cx="2255746" cy="923330"/>
          </a:xfrm>
          <a:prstGeom prst="rect">
            <a:avLst/>
          </a:prstGeom>
          <a:noFill/>
          <a:ln>
            <a:solidFill>
              <a:srgbClr val="004269">
                <a:lumMod val="40000"/>
                <a:lumOff val="60000"/>
              </a:srgbClr>
            </a:solidFill>
          </a:ln>
        </p:spPr>
        <p:txBody>
          <a:bodyPr wrap="none" rtlCol="0">
            <a:spAutoFit/>
          </a:bodyPr>
          <a:lstStyle/>
          <a:p>
            <a:pPr algn="just" defTabSz="914400">
              <a:defRPr/>
            </a:pPr>
            <a:r>
              <a:rPr lang="es-AR" kern="0" dirty="0">
                <a:solidFill>
                  <a:srgbClr val="FFCC00"/>
                </a:solidFill>
                <a:latin typeface="Calibri"/>
              </a:rPr>
              <a:t>2010 </a:t>
            </a:r>
            <a:r>
              <a:rPr lang="es-AR" kern="0" dirty="0" err="1">
                <a:solidFill>
                  <a:srgbClr val="FFCC00"/>
                </a:solidFill>
                <a:latin typeface="Calibri"/>
              </a:rPr>
              <a:t>Sipuleucel</a:t>
            </a:r>
            <a:endParaRPr lang="es-AR" kern="0" dirty="0">
              <a:solidFill>
                <a:srgbClr val="FFCC00"/>
              </a:solidFill>
              <a:latin typeface="Calibri"/>
            </a:endParaRPr>
          </a:p>
          <a:p>
            <a:pPr algn="just" defTabSz="914400">
              <a:defRPr/>
            </a:pPr>
            <a:r>
              <a:rPr lang="es-AR" kern="0" dirty="0">
                <a:solidFill>
                  <a:srgbClr val="FFCC00"/>
                </a:solidFill>
                <a:latin typeface="Calibri"/>
              </a:rPr>
              <a:t>         </a:t>
            </a:r>
            <a:r>
              <a:rPr lang="es-AR" kern="0" dirty="0" err="1">
                <a:solidFill>
                  <a:srgbClr val="FFCC00"/>
                </a:solidFill>
                <a:latin typeface="Calibri"/>
              </a:rPr>
              <a:t>Cabazitaxel</a:t>
            </a:r>
            <a:endParaRPr lang="es-AR" kern="0" dirty="0">
              <a:solidFill>
                <a:srgbClr val="FFCC00"/>
              </a:solidFill>
              <a:latin typeface="Calibri"/>
            </a:endParaRPr>
          </a:p>
          <a:p>
            <a:pPr algn="just" defTabSz="914400">
              <a:defRPr/>
            </a:pPr>
            <a:r>
              <a:rPr lang="es-AR" kern="0" dirty="0">
                <a:solidFill>
                  <a:srgbClr val="FFCC00"/>
                </a:solidFill>
                <a:latin typeface="Calibri"/>
              </a:rPr>
              <a:t>         </a:t>
            </a:r>
            <a:r>
              <a:rPr lang="es-AR" kern="0" dirty="0" err="1">
                <a:solidFill>
                  <a:srgbClr val="FFCC00"/>
                </a:solidFill>
                <a:latin typeface="Calibri"/>
              </a:rPr>
              <a:t>Denosumab</a:t>
            </a:r>
            <a:r>
              <a:rPr lang="es-AR" kern="0" dirty="0">
                <a:solidFill>
                  <a:srgbClr val="FFCC00"/>
                </a:solidFill>
                <a:latin typeface="Calibri"/>
              </a:rPr>
              <a:t> </a:t>
            </a:r>
          </a:p>
        </p:txBody>
      </p:sp>
      <p:sp>
        <p:nvSpPr>
          <p:cNvPr id="58" name="57 CuadroTexto"/>
          <p:cNvSpPr txBox="1"/>
          <p:nvPr/>
        </p:nvSpPr>
        <p:spPr>
          <a:xfrm>
            <a:off x="6804248" y="2852936"/>
            <a:ext cx="2157963" cy="369332"/>
          </a:xfrm>
          <a:prstGeom prst="rect">
            <a:avLst/>
          </a:prstGeom>
          <a:noFill/>
          <a:ln>
            <a:solidFill>
              <a:srgbClr val="004269">
                <a:lumMod val="40000"/>
                <a:lumOff val="60000"/>
              </a:srgbClr>
            </a:solidFill>
          </a:ln>
        </p:spPr>
        <p:txBody>
          <a:bodyPr wrap="none" rtlCol="0">
            <a:spAutoFit/>
          </a:bodyPr>
          <a:lstStyle/>
          <a:p>
            <a:pPr algn="just" defTabSz="914400">
              <a:defRPr/>
            </a:pPr>
            <a:r>
              <a:rPr lang="es-AR" kern="0" dirty="0">
                <a:solidFill>
                  <a:srgbClr val="FFCC00"/>
                </a:solidFill>
                <a:latin typeface="Calibri"/>
              </a:rPr>
              <a:t>2011 </a:t>
            </a:r>
            <a:r>
              <a:rPr lang="es-AR" kern="0" dirty="0" err="1">
                <a:solidFill>
                  <a:srgbClr val="FFCC00"/>
                </a:solidFill>
                <a:latin typeface="Calibri"/>
              </a:rPr>
              <a:t>Abiraterone</a:t>
            </a:r>
            <a:endParaRPr lang="es-AR" kern="0" dirty="0">
              <a:solidFill>
                <a:srgbClr val="FFCC00"/>
              </a:solidFill>
              <a:latin typeface="Calibri"/>
            </a:endParaRPr>
          </a:p>
        </p:txBody>
      </p:sp>
      <p:sp>
        <p:nvSpPr>
          <p:cNvPr id="59" name="58 CuadroTexto"/>
          <p:cNvSpPr txBox="1"/>
          <p:nvPr/>
        </p:nvSpPr>
        <p:spPr>
          <a:xfrm>
            <a:off x="6922515" y="3275692"/>
            <a:ext cx="1921432" cy="646331"/>
          </a:xfrm>
          <a:prstGeom prst="rect">
            <a:avLst/>
          </a:prstGeom>
          <a:noFill/>
          <a:ln>
            <a:solidFill>
              <a:srgbClr val="004269">
                <a:lumMod val="40000"/>
                <a:lumOff val="60000"/>
              </a:srgbClr>
            </a:solidFill>
          </a:ln>
        </p:spPr>
        <p:txBody>
          <a:bodyPr wrap="none" rtlCol="0">
            <a:spAutoFit/>
          </a:bodyPr>
          <a:lstStyle/>
          <a:p>
            <a:pPr algn="just" defTabSz="914400">
              <a:defRPr/>
            </a:pPr>
            <a:r>
              <a:rPr lang="es-AR" kern="0" dirty="0" smtClean="0">
                <a:solidFill>
                  <a:srgbClr val="FFCC00"/>
                </a:solidFill>
                <a:latin typeface="Calibri"/>
              </a:rPr>
              <a:t>2013 Radium223</a:t>
            </a:r>
            <a:endParaRPr lang="es-AR" kern="0" dirty="0">
              <a:solidFill>
                <a:srgbClr val="FFCC00"/>
              </a:solidFill>
              <a:latin typeface="Calibri"/>
            </a:endParaRPr>
          </a:p>
          <a:p>
            <a:pPr algn="just" defTabSz="914400">
              <a:defRPr/>
            </a:pPr>
            <a:r>
              <a:rPr lang="es-AR" kern="0" dirty="0">
                <a:solidFill>
                  <a:srgbClr val="FFCC00"/>
                </a:solidFill>
                <a:latin typeface="Calibri"/>
              </a:rPr>
              <a:t>         </a:t>
            </a:r>
            <a:r>
              <a:rPr lang="es-AR" kern="0" dirty="0" smtClean="0">
                <a:solidFill>
                  <a:srgbClr val="FFCC00"/>
                </a:solidFill>
                <a:latin typeface="Calibri"/>
              </a:rPr>
              <a:t>Enzalutamida</a:t>
            </a:r>
            <a:endParaRPr lang="es-AR" kern="0" dirty="0">
              <a:solidFill>
                <a:srgbClr val="FFCC00"/>
              </a:solidFill>
              <a:latin typeface="Calibri"/>
            </a:endParaRPr>
          </a:p>
        </p:txBody>
      </p:sp>
      <p:sp>
        <p:nvSpPr>
          <p:cNvPr id="31" name="30 Rectángulo"/>
          <p:cNvSpPr/>
          <p:nvPr/>
        </p:nvSpPr>
        <p:spPr>
          <a:xfrm>
            <a:off x="0" y="0"/>
            <a:ext cx="9144000" cy="10527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AR">
              <a:solidFill>
                <a:srgbClr val="FFFFFF"/>
              </a:solidFill>
              <a:latin typeface="Calibri"/>
            </a:endParaRPr>
          </a:p>
        </p:txBody>
      </p:sp>
      <p:sp>
        <p:nvSpPr>
          <p:cNvPr id="32" name="31 Rectángulo"/>
          <p:cNvSpPr/>
          <p:nvPr/>
        </p:nvSpPr>
        <p:spPr>
          <a:xfrm>
            <a:off x="827584" y="5715"/>
            <a:ext cx="7344816" cy="830997"/>
          </a:xfrm>
          <a:prstGeom prst="rect">
            <a:avLst/>
          </a:prstGeom>
        </p:spPr>
        <p:txBody>
          <a:bodyPr wrap="square">
            <a:spAutoFit/>
          </a:bodyPr>
          <a:lstStyle/>
          <a:p>
            <a:pPr algn="ctr" defTabSz="914400"/>
            <a:r>
              <a:rPr lang="es-AR" sz="4800" dirty="0" smtClean="0">
                <a:solidFill>
                  <a:prstClr val="black"/>
                </a:solidFill>
                <a:latin typeface="Calibri"/>
                <a:cs typeface="Calibri" pitchFamily="34" charset="0"/>
              </a:rPr>
              <a:t>Revolución=Complejidad</a:t>
            </a:r>
            <a:endParaRPr lang="es-AR" sz="4800" dirty="0">
              <a:solidFill>
                <a:prstClr val="black"/>
              </a:solidFill>
              <a:latin typeface="Calibri"/>
              <a:cs typeface="Calibri" pitchFamily="34" charset="0"/>
            </a:endParaRPr>
          </a:p>
        </p:txBody>
      </p:sp>
      <p:cxnSp>
        <p:nvCxnSpPr>
          <p:cNvPr id="61" name="60 Conector recto"/>
          <p:cNvCxnSpPr/>
          <p:nvPr/>
        </p:nvCxnSpPr>
        <p:spPr>
          <a:xfrm>
            <a:off x="-612576" y="908720"/>
            <a:ext cx="11089232" cy="0"/>
          </a:xfrm>
          <a:prstGeom prst="line">
            <a:avLst/>
          </a:prstGeom>
          <a:ln w="539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51022" y="4096801"/>
            <a:ext cx="2085474" cy="1200329"/>
          </a:xfrm>
          <a:prstGeom prst="rect">
            <a:avLst/>
          </a:prstGeom>
          <a:noFill/>
          <a:ln>
            <a:solidFill>
              <a:srgbClr val="3366FF"/>
            </a:solidFill>
          </a:ln>
        </p:spPr>
        <p:txBody>
          <a:bodyPr wrap="square" rtlCol="0">
            <a:spAutoFit/>
          </a:bodyPr>
          <a:lstStyle/>
          <a:p>
            <a:r>
              <a:rPr lang="en-US" dirty="0" smtClean="0">
                <a:solidFill>
                  <a:prstClr val="white"/>
                </a:solidFill>
                <a:latin typeface="Calibri"/>
              </a:rPr>
              <a:t>2014-15</a:t>
            </a:r>
          </a:p>
          <a:p>
            <a:r>
              <a:rPr lang="en-US" dirty="0" err="1" smtClean="0">
                <a:solidFill>
                  <a:prstClr val="white"/>
                </a:solidFill>
                <a:latin typeface="Calibri"/>
              </a:rPr>
              <a:t>Quimioterapia</a:t>
            </a:r>
            <a:r>
              <a:rPr lang="en-US" dirty="0" smtClean="0">
                <a:solidFill>
                  <a:prstClr val="white"/>
                </a:solidFill>
                <a:latin typeface="Calibri"/>
              </a:rPr>
              <a:t> en </a:t>
            </a:r>
            <a:r>
              <a:rPr lang="en-US" dirty="0" err="1" smtClean="0">
                <a:solidFill>
                  <a:prstClr val="white"/>
                </a:solidFill>
                <a:latin typeface="Calibri"/>
              </a:rPr>
              <a:t>Cáncer</a:t>
            </a:r>
            <a:r>
              <a:rPr lang="en-US" dirty="0" smtClean="0">
                <a:solidFill>
                  <a:prstClr val="white"/>
                </a:solidFill>
                <a:latin typeface="Calibri"/>
              </a:rPr>
              <a:t> de </a:t>
            </a:r>
            <a:r>
              <a:rPr lang="en-US" dirty="0" err="1" smtClean="0">
                <a:solidFill>
                  <a:prstClr val="white"/>
                </a:solidFill>
                <a:latin typeface="Calibri"/>
              </a:rPr>
              <a:t>Próstata</a:t>
            </a:r>
            <a:r>
              <a:rPr lang="en-US" dirty="0" smtClean="0">
                <a:solidFill>
                  <a:prstClr val="white"/>
                </a:solidFill>
                <a:latin typeface="Calibri"/>
              </a:rPr>
              <a:t> </a:t>
            </a:r>
            <a:r>
              <a:rPr lang="en-US" dirty="0" err="1" smtClean="0">
                <a:solidFill>
                  <a:prstClr val="white"/>
                </a:solidFill>
                <a:latin typeface="Calibri"/>
              </a:rPr>
              <a:t>Hormonosensible</a:t>
            </a:r>
            <a:endParaRPr lang="en-US" dirty="0">
              <a:solidFill>
                <a:prstClr val="white"/>
              </a:solidFill>
              <a:latin typeface="Calibri"/>
            </a:endParaRPr>
          </a:p>
        </p:txBody>
      </p:sp>
    </p:spTree>
    <p:extLst>
      <p:ext uri="{BB962C8B-B14F-4D97-AF65-F5344CB8AC3E}">
        <p14:creationId xmlns:p14="http://schemas.microsoft.com/office/powerpoint/2010/main" val="3925403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43"/>
                                        </p:tgtEl>
                                        <p:attrNameLst>
                                          <p:attrName>style.visibility</p:attrName>
                                        </p:attrNameLst>
                                      </p:cBhvr>
                                      <p:to>
                                        <p:strVal val="visible"/>
                                      </p:to>
                                    </p:set>
                                    <p:animEffect transition="in" filter="wipe(up)">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42"/>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4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up)">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22" presetClass="entr" presetSubtype="1"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up)">
                                      <p:cBhvr>
                                        <p:cTn id="39" dur="500"/>
                                        <p:tgtEl>
                                          <p:spTgt spid="4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48"/>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49"/>
                                        </p:tgtEl>
                                        <p:attrNameLst>
                                          <p:attrName>style.visibility</p:attrName>
                                        </p:attrNameLst>
                                      </p:cBhvr>
                                      <p:to>
                                        <p:strVal val="hidden"/>
                                      </p:to>
                                    </p:set>
                                  </p:childTnLst>
                                </p:cTn>
                              </p:par>
                              <p:par>
                                <p:cTn id="46" presetID="1"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par>
                                <p:cTn id="52" presetID="22" presetClass="entr" presetSubtype="1"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up)">
                                      <p:cBhvr>
                                        <p:cTn id="54" dur="500"/>
                                        <p:tgtEl>
                                          <p:spTgt spid="5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55"/>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5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2"/>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wipe(down)">
                                      <p:cBhvr>
                                        <p:cTn id="89" dur="580">
                                          <p:stCondLst>
                                            <p:cond delay="0"/>
                                          </p:stCondLst>
                                        </p:cTn>
                                        <p:tgtEl>
                                          <p:spTgt spid="2"/>
                                        </p:tgtEl>
                                      </p:cBhvr>
                                    </p:animEffect>
                                    <p:anim calcmode="lin" valueType="num">
                                      <p:cBhvr>
                                        <p:cTn id="9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95" dur="26">
                                          <p:stCondLst>
                                            <p:cond delay="650"/>
                                          </p:stCondLst>
                                        </p:cTn>
                                        <p:tgtEl>
                                          <p:spTgt spid="2"/>
                                        </p:tgtEl>
                                      </p:cBhvr>
                                      <p:to x="100000" y="60000"/>
                                    </p:animScale>
                                    <p:animScale>
                                      <p:cBhvr>
                                        <p:cTn id="96" dur="166" decel="50000">
                                          <p:stCondLst>
                                            <p:cond delay="676"/>
                                          </p:stCondLst>
                                        </p:cTn>
                                        <p:tgtEl>
                                          <p:spTgt spid="2"/>
                                        </p:tgtEl>
                                      </p:cBhvr>
                                      <p:to x="100000" y="100000"/>
                                    </p:animScale>
                                    <p:animScale>
                                      <p:cBhvr>
                                        <p:cTn id="97" dur="26">
                                          <p:stCondLst>
                                            <p:cond delay="1312"/>
                                          </p:stCondLst>
                                        </p:cTn>
                                        <p:tgtEl>
                                          <p:spTgt spid="2"/>
                                        </p:tgtEl>
                                      </p:cBhvr>
                                      <p:to x="100000" y="80000"/>
                                    </p:animScale>
                                    <p:animScale>
                                      <p:cBhvr>
                                        <p:cTn id="98" dur="166" decel="50000">
                                          <p:stCondLst>
                                            <p:cond delay="1338"/>
                                          </p:stCondLst>
                                        </p:cTn>
                                        <p:tgtEl>
                                          <p:spTgt spid="2"/>
                                        </p:tgtEl>
                                      </p:cBhvr>
                                      <p:to x="100000" y="100000"/>
                                    </p:animScale>
                                    <p:animScale>
                                      <p:cBhvr>
                                        <p:cTn id="99" dur="26">
                                          <p:stCondLst>
                                            <p:cond delay="1642"/>
                                          </p:stCondLst>
                                        </p:cTn>
                                        <p:tgtEl>
                                          <p:spTgt spid="2"/>
                                        </p:tgtEl>
                                      </p:cBhvr>
                                      <p:to x="100000" y="90000"/>
                                    </p:animScale>
                                    <p:animScale>
                                      <p:cBhvr>
                                        <p:cTn id="100" dur="166" decel="50000">
                                          <p:stCondLst>
                                            <p:cond delay="1668"/>
                                          </p:stCondLst>
                                        </p:cTn>
                                        <p:tgtEl>
                                          <p:spTgt spid="2"/>
                                        </p:tgtEl>
                                      </p:cBhvr>
                                      <p:to x="100000" y="100000"/>
                                    </p:animScale>
                                    <p:animScale>
                                      <p:cBhvr>
                                        <p:cTn id="101" dur="26">
                                          <p:stCondLst>
                                            <p:cond delay="1808"/>
                                          </p:stCondLst>
                                        </p:cTn>
                                        <p:tgtEl>
                                          <p:spTgt spid="2"/>
                                        </p:tgtEl>
                                      </p:cBhvr>
                                      <p:to x="100000" y="95000"/>
                                    </p:animScale>
                                    <p:animScale>
                                      <p:cBhvr>
                                        <p:cTn id="102"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4" grpId="0" animBg="1"/>
      <p:bldP spid="45" grpId="0" animBg="1"/>
      <p:bldP spid="45" grpId="1" animBg="1"/>
      <p:bldP spid="47" grpId="0" animBg="1"/>
      <p:bldP spid="48" grpId="0" animBg="1"/>
      <p:bldP spid="48" grpId="1" animBg="1"/>
      <p:bldP spid="50" grpId="0" animBg="1"/>
      <p:bldP spid="51" grpId="0" animBg="1"/>
      <p:bldP spid="52" grpId="0" animBg="1"/>
      <p:bldP spid="52" grpId="1" animBg="1"/>
      <p:bldP spid="54" grpId="0" animBg="1"/>
      <p:bldP spid="55" grpId="0" animBg="1"/>
      <p:bldP spid="55" grpId="1" animBg="1"/>
      <p:bldP spid="57" grpId="0" animBg="1"/>
      <p:bldP spid="58" grpId="0" animBg="1"/>
      <p:bldP spid="59" grpId="0" animBg="1"/>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29" y="2514600"/>
            <a:ext cx="7805737" cy="344487"/>
          </a:xfrm>
        </p:spPr>
        <p:txBody>
          <a:bodyPr/>
          <a:lstStyle/>
          <a:p>
            <a:r>
              <a:rPr lang="en-US" sz="700" b="1" kern="1200" dirty="0" smtClean="0">
                <a:solidFill>
                  <a:schemeClr val="tx1"/>
                </a:solidFill>
                <a:latin typeface="Arial" charset="0"/>
                <a:ea typeface="+mn-ea"/>
                <a:cs typeface="+mn-cs"/>
              </a:rPr>
              <a:t>Slide 8</a:t>
            </a:r>
            <a:endParaRPr lang="en-US" sz="700" b="1" kern="1200" dirty="0">
              <a:solidFill>
                <a:schemeClr val="tx1"/>
              </a:solidFill>
              <a:latin typeface="Arial" charset="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1024"/>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80109"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kern="1200" dirty="0" smtClean="0">
                <a:solidFill>
                  <a:schemeClr val="tx1"/>
                </a:solidFill>
                <a:latin typeface="Arial" charset="0"/>
                <a:ea typeface="+mn-ea"/>
                <a:cs typeface="+mn-cs"/>
              </a:rPr>
              <a:t>Presented By Derek Raghavan at 2016 ASCO Annual Meeting</a:t>
            </a:r>
            <a:endParaRPr lang="en-US" sz="1200" kern="1200" dirty="0">
              <a:solidFill>
                <a:schemeClr val="tx1"/>
              </a:solidFill>
              <a:latin typeface="Arial" charset="0"/>
              <a:ea typeface="+mn-ea"/>
              <a:cs typeface="+mn-cs"/>
            </a:endParaRPr>
          </a:p>
        </p:txBody>
      </p:sp>
    </p:spTree>
    <p:extLst>
      <p:ext uri="{BB962C8B-B14F-4D97-AF65-F5344CB8AC3E}">
        <p14:creationId xmlns:p14="http://schemas.microsoft.com/office/powerpoint/2010/main" val="12538634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Conclusiones</a:t>
            </a:r>
            <a:endParaRPr lang="en-US" dirty="0"/>
          </a:p>
        </p:txBody>
      </p:sp>
      <p:sp>
        <p:nvSpPr>
          <p:cNvPr id="3" name="Content Placeholder 2"/>
          <p:cNvSpPr>
            <a:spLocks noGrp="1"/>
          </p:cNvSpPr>
          <p:nvPr>
            <p:ph idx="1"/>
          </p:nvPr>
        </p:nvSpPr>
        <p:spPr/>
        <p:txBody>
          <a:bodyPr/>
          <a:lstStyle/>
          <a:p>
            <a:pPr marL="0" indent="0">
              <a:buNone/>
            </a:pPr>
            <a:endParaRPr lang="en-US" dirty="0" smtClean="0"/>
          </a:p>
          <a:p>
            <a:r>
              <a:rPr lang="en-US" dirty="0" err="1" smtClean="0"/>
              <a:t>Costos</a:t>
            </a:r>
            <a:r>
              <a:rPr lang="en-US" dirty="0" smtClean="0"/>
              <a:t>:</a:t>
            </a:r>
          </a:p>
          <a:p>
            <a:pPr marL="0" indent="0">
              <a:buNone/>
            </a:pPr>
            <a:r>
              <a:rPr lang="en-US" dirty="0"/>
              <a:t> </a:t>
            </a:r>
            <a:r>
              <a:rPr lang="en-US" dirty="0" smtClean="0"/>
              <a:t>   </a:t>
            </a:r>
            <a:r>
              <a:rPr lang="en-US" dirty="0" err="1" smtClean="0"/>
              <a:t>Docetaxel</a:t>
            </a:r>
            <a:r>
              <a:rPr lang="en-US" dirty="0" smtClean="0"/>
              <a:t> </a:t>
            </a:r>
            <a:r>
              <a:rPr lang="en-US" dirty="0" err="1" smtClean="0"/>
              <a:t>por</a:t>
            </a:r>
            <a:r>
              <a:rPr lang="en-US" dirty="0" smtClean="0"/>
              <a:t> 6 </a:t>
            </a:r>
            <a:r>
              <a:rPr lang="en-US" dirty="0" err="1" smtClean="0"/>
              <a:t>ciclos</a:t>
            </a:r>
            <a:r>
              <a:rPr lang="en-US" dirty="0" smtClean="0"/>
              <a:t>: 10,200 €</a:t>
            </a:r>
          </a:p>
          <a:p>
            <a:pPr marL="0" indent="0">
              <a:buNone/>
            </a:pPr>
            <a:r>
              <a:rPr lang="en-US" dirty="0"/>
              <a:t> </a:t>
            </a:r>
            <a:r>
              <a:rPr lang="en-US" dirty="0" smtClean="0"/>
              <a:t>   </a:t>
            </a:r>
            <a:r>
              <a:rPr lang="en-US" dirty="0" err="1" smtClean="0"/>
              <a:t>Abiraterona</a:t>
            </a:r>
            <a:r>
              <a:rPr lang="en-US" dirty="0" smtClean="0"/>
              <a:t> </a:t>
            </a:r>
            <a:r>
              <a:rPr lang="en-US" dirty="0" err="1" smtClean="0"/>
              <a:t>por</a:t>
            </a:r>
            <a:r>
              <a:rPr lang="en-US" dirty="0" smtClean="0"/>
              <a:t> 33 </a:t>
            </a:r>
            <a:r>
              <a:rPr lang="en-US" dirty="0" err="1" smtClean="0"/>
              <a:t>meses</a:t>
            </a:r>
            <a:r>
              <a:rPr lang="en-US" dirty="0" smtClean="0"/>
              <a:t>: 101,000 € </a:t>
            </a:r>
          </a:p>
          <a:p>
            <a:r>
              <a:rPr lang="en-US" dirty="0" err="1" smtClean="0"/>
              <a:t>Beneficio</a:t>
            </a:r>
            <a:r>
              <a:rPr lang="en-US" dirty="0" smtClean="0"/>
              <a:t>:</a:t>
            </a:r>
            <a:endParaRPr lang="en-US" dirty="0"/>
          </a:p>
          <a:p>
            <a:pPr marL="0" indent="0">
              <a:buNone/>
            </a:pPr>
            <a:r>
              <a:rPr lang="en-US" dirty="0" smtClean="0"/>
              <a:t>    </a:t>
            </a:r>
            <a:r>
              <a:rPr lang="en-US" dirty="0" err="1" smtClean="0"/>
              <a:t>Docetaxel</a:t>
            </a:r>
            <a:r>
              <a:rPr lang="en-US" dirty="0" smtClean="0"/>
              <a:t> </a:t>
            </a:r>
            <a:r>
              <a:rPr lang="en-US" dirty="0" err="1" smtClean="0"/>
              <a:t>tendencia</a:t>
            </a:r>
            <a:r>
              <a:rPr lang="en-US" dirty="0" smtClean="0"/>
              <a:t> a </a:t>
            </a:r>
            <a:r>
              <a:rPr lang="en-US" dirty="0" err="1" smtClean="0"/>
              <a:t>mejor</a:t>
            </a:r>
            <a:r>
              <a:rPr lang="en-US" dirty="0" err="1" smtClean="0"/>
              <a:t>ía</a:t>
            </a:r>
            <a:r>
              <a:rPr lang="en-US" dirty="0" smtClean="0"/>
              <a:t> en SG</a:t>
            </a:r>
          </a:p>
          <a:p>
            <a:pPr marL="0" indent="0">
              <a:buNone/>
            </a:pPr>
            <a:r>
              <a:rPr lang="en-US" dirty="0" smtClean="0"/>
              <a:t>    </a:t>
            </a:r>
            <a:r>
              <a:rPr lang="en-US" dirty="0" err="1" smtClean="0"/>
              <a:t>Abiraterona</a:t>
            </a:r>
            <a:r>
              <a:rPr lang="en-US" dirty="0" smtClean="0"/>
              <a:t> </a:t>
            </a:r>
            <a:r>
              <a:rPr lang="en-US" dirty="0" err="1" smtClean="0"/>
              <a:t>beneficio</a:t>
            </a:r>
            <a:r>
              <a:rPr lang="en-US" dirty="0" smtClean="0"/>
              <a:t> en SLP</a:t>
            </a:r>
            <a:endParaRPr lang="en-US" dirty="0"/>
          </a:p>
        </p:txBody>
      </p:sp>
      <p:sp>
        <p:nvSpPr>
          <p:cNvPr id="4" name="TextBox 3"/>
          <p:cNvSpPr txBox="1"/>
          <p:nvPr/>
        </p:nvSpPr>
        <p:spPr>
          <a:xfrm>
            <a:off x="5729111" y="5941497"/>
            <a:ext cx="2568223" cy="369332"/>
          </a:xfrm>
          <a:prstGeom prst="rect">
            <a:avLst/>
          </a:prstGeom>
          <a:noFill/>
        </p:spPr>
        <p:txBody>
          <a:bodyPr wrap="square" rtlCol="0">
            <a:spAutoFit/>
          </a:bodyPr>
          <a:lstStyle/>
          <a:p>
            <a:r>
              <a:rPr lang="en-US" dirty="0" smtClean="0"/>
              <a:t>ESMO 2017</a:t>
            </a:r>
            <a:endParaRPr lang="en-US" dirty="0"/>
          </a:p>
        </p:txBody>
      </p:sp>
    </p:spTree>
    <p:extLst>
      <p:ext uri="{BB962C8B-B14F-4D97-AF65-F5344CB8AC3E}">
        <p14:creationId xmlns:p14="http://schemas.microsoft.com/office/powerpoint/2010/main" val="28928750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47128" y="4151063"/>
            <a:ext cx="3486201" cy="1200329"/>
          </a:xfrm>
          <a:prstGeom prst="rect">
            <a:avLst/>
          </a:prstGeom>
          <a:noFill/>
        </p:spPr>
        <p:txBody>
          <a:bodyPr wrap="none" rtlCol="0">
            <a:spAutoFit/>
          </a:bodyPr>
          <a:lstStyle/>
          <a:p>
            <a:r>
              <a:rPr lang="es-MX" sz="7200" dirty="0" smtClean="0">
                <a:solidFill>
                  <a:schemeClr val="accent2"/>
                </a:solidFill>
              </a:rPr>
              <a:t>GRACIAS </a:t>
            </a:r>
            <a:endParaRPr lang="en-US" sz="7200" dirty="0">
              <a:solidFill>
                <a:schemeClr val="accent2"/>
              </a:solidFill>
            </a:endParaRPr>
          </a:p>
        </p:txBody>
      </p:sp>
      <p:pic>
        <p:nvPicPr>
          <p:cNvPr id="4" name="Marcador de contenido 7" descr="siglo21imss11.jp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t="3086" b="3086"/>
          <a:stretch>
            <a:fillRect/>
          </a:stretch>
        </p:blipFill>
        <p:spPr>
          <a:xfrm>
            <a:off x="457200" y="1128889"/>
            <a:ext cx="4378476" cy="2328333"/>
          </a:xfrm>
          <a:prstGeom prst="rect">
            <a:avLst/>
          </a:prstGeom>
        </p:spPr>
      </p:pic>
      <p:sp>
        <p:nvSpPr>
          <p:cNvPr id="2" name="Rectangle 1"/>
          <p:cNvSpPr/>
          <p:nvPr/>
        </p:nvSpPr>
        <p:spPr>
          <a:xfrm>
            <a:off x="3337014" y="6097262"/>
            <a:ext cx="2776337" cy="400110"/>
          </a:xfrm>
          <a:prstGeom prst="rect">
            <a:avLst/>
          </a:prstGeom>
        </p:spPr>
        <p:txBody>
          <a:bodyPr wrap="none">
            <a:spAutoFit/>
          </a:bodyPr>
          <a:lstStyle/>
          <a:p>
            <a:r>
              <a:rPr lang="es-ES" sz="2000" b="1" dirty="0"/>
              <a:t>samuelri13@yahoo.com</a:t>
            </a:r>
            <a:endParaRPr lang="en-US" sz="2000" b="1" dirty="0"/>
          </a:p>
        </p:txBody>
      </p:sp>
      <p:pic>
        <p:nvPicPr>
          <p:cNvPr id="5" name="Picture 4"/>
          <p:cNvPicPr>
            <a:picLocks noChangeAspect="1"/>
          </p:cNvPicPr>
          <p:nvPr/>
        </p:nvPicPr>
        <p:blipFill>
          <a:blip r:embed="rId4"/>
          <a:stretch>
            <a:fillRect/>
          </a:stretch>
        </p:blipFill>
        <p:spPr>
          <a:xfrm>
            <a:off x="5281683" y="1128889"/>
            <a:ext cx="3072095" cy="3022174"/>
          </a:xfrm>
          <a:prstGeom prst="rect">
            <a:avLst/>
          </a:prstGeom>
        </p:spPr>
      </p:pic>
    </p:spTree>
    <p:custDataLst>
      <p:tags r:id="rId1"/>
    </p:custDataLst>
    <p:extLst>
      <p:ext uri="{BB962C8B-B14F-4D97-AF65-F5344CB8AC3E}">
        <p14:creationId xmlns:p14="http://schemas.microsoft.com/office/powerpoint/2010/main" val="1863057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ca-ES" sz="2000" dirty="0" smtClean="0"/>
              <a:t/>
            </a:r>
            <a:br>
              <a:rPr lang="ca-ES" sz="2000" dirty="0" smtClean="0"/>
            </a:br>
            <a:r>
              <a:rPr lang="ca-ES" sz="2000" dirty="0" smtClean="0"/>
              <a:t>ESTADIOS MOLECULARES SEGÚN LA ACTIVACIÓN DEL RECEPTOR ANDROGÉNICO EN EL CÁNCER DE PRÓSTATA</a:t>
            </a:r>
            <a:endParaRPr lang="ca-ES" sz="2000" dirty="0"/>
          </a:p>
        </p:txBody>
      </p:sp>
      <p:pic>
        <p:nvPicPr>
          <p:cNvPr id="4" name="Marcador de contenido 3"/>
          <p:cNvPicPr>
            <a:picLocks noGrp="1" noChangeAspect="1"/>
          </p:cNvPicPr>
          <p:nvPr>
            <p:ph idx="1"/>
          </p:nvPr>
        </p:nvPicPr>
        <p:blipFill rotWithShape="1">
          <a:blip r:embed="rId2" cstate="print"/>
          <a:srcRect l="-7089" r="-7089"/>
          <a:stretch/>
        </p:blipFill>
        <p:spPr>
          <a:xfrm>
            <a:off x="-423320" y="2196137"/>
            <a:ext cx="10006808" cy="3694747"/>
          </a:xfrm>
        </p:spPr>
      </p:pic>
      <p:sp>
        <p:nvSpPr>
          <p:cNvPr id="5" name="5 CuadroTexto"/>
          <p:cNvSpPr txBox="1">
            <a:spLocks noChangeArrowheads="1"/>
          </p:cNvSpPr>
          <p:nvPr/>
        </p:nvSpPr>
        <p:spPr bwMode="auto">
          <a:xfrm>
            <a:off x="496887" y="6319719"/>
            <a:ext cx="3007259" cy="276999"/>
          </a:xfrm>
          <a:prstGeom prst="rect">
            <a:avLst/>
          </a:prstGeom>
          <a:noFill/>
          <a:ln w="9525">
            <a:noFill/>
            <a:miter lim="800000"/>
            <a:headEnd/>
            <a:tailEnd/>
          </a:ln>
        </p:spPr>
        <p:txBody>
          <a:bodyPr wrap="square">
            <a:spAutoFit/>
          </a:bodyPr>
          <a:lstStyle/>
          <a:p>
            <a:r>
              <a:rPr lang="es-ES" sz="1200" dirty="0" smtClean="0">
                <a:solidFill>
                  <a:prstClr val="black">
                    <a:lumMod val="50000"/>
                    <a:lumOff val="50000"/>
                  </a:prstClr>
                </a:solidFill>
                <a:latin typeface="Calibri"/>
              </a:rPr>
              <a:t>Nelson PS. J </a:t>
            </a:r>
            <a:r>
              <a:rPr lang="es-ES" sz="1200" dirty="0" err="1" smtClean="0">
                <a:solidFill>
                  <a:prstClr val="black">
                    <a:lumMod val="50000"/>
                    <a:lumOff val="50000"/>
                  </a:prstClr>
                </a:solidFill>
                <a:latin typeface="Calibri"/>
              </a:rPr>
              <a:t>Clin</a:t>
            </a:r>
            <a:r>
              <a:rPr lang="es-ES" sz="1200" dirty="0" smtClean="0">
                <a:solidFill>
                  <a:prstClr val="black">
                    <a:lumMod val="50000"/>
                    <a:lumOff val="50000"/>
                  </a:prstClr>
                </a:solidFill>
                <a:latin typeface="Calibri"/>
              </a:rPr>
              <a:t> </a:t>
            </a:r>
            <a:r>
              <a:rPr lang="es-ES" sz="1200" dirty="0" err="1" smtClean="0">
                <a:solidFill>
                  <a:prstClr val="black">
                    <a:lumMod val="50000"/>
                    <a:lumOff val="50000"/>
                  </a:prstClr>
                </a:solidFill>
                <a:latin typeface="Calibri"/>
              </a:rPr>
              <a:t>Oncol</a:t>
            </a:r>
            <a:r>
              <a:rPr lang="es-ES" sz="1200" dirty="0" smtClean="0">
                <a:solidFill>
                  <a:prstClr val="black">
                    <a:lumMod val="50000"/>
                    <a:lumOff val="50000"/>
                  </a:prstClr>
                </a:solidFill>
                <a:latin typeface="Calibri"/>
              </a:rPr>
              <a:t> 2012;30:644-6</a:t>
            </a:r>
            <a:endParaRPr lang="es-ES" sz="1200" dirty="0">
              <a:solidFill>
                <a:prstClr val="black">
                  <a:lumMod val="50000"/>
                  <a:lumOff val="50000"/>
                </a:prstClr>
              </a:solidFill>
              <a:latin typeface="Calibri"/>
            </a:endParaRPr>
          </a:p>
        </p:txBody>
      </p:sp>
      <p:sp>
        <p:nvSpPr>
          <p:cNvPr id="3" name="Rectángulo 2"/>
          <p:cNvSpPr/>
          <p:nvPr/>
        </p:nvSpPr>
        <p:spPr>
          <a:xfrm>
            <a:off x="2234186" y="2196137"/>
            <a:ext cx="6909813" cy="369474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1585377972"/>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ca-ES" sz="2000" dirty="0" smtClean="0"/>
              <a:t/>
            </a:r>
            <a:br>
              <a:rPr lang="ca-ES" sz="2000" dirty="0" smtClean="0"/>
            </a:br>
            <a:r>
              <a:rPr lang="ca-ES" sz="2000" dirty="0" smtClean="0"/>
              <a:t>ESTADIOS MOLECULARES SEGÚN LA ACTIVACIÓN DEL RECEPTOR ANDROGÉNICO EN EL CÁNCER DE PRÓSTATA</a:t>
            </a:r>
            <a:endParaRPr lang="ca-ES" sz="2000" dirty="0"/>
          </a:p>
        </p:txBody>
      </p:sp>
      <p:pic>
        <p:nvPicPr>
          <p:cNvPr id="4" name="Marcador de contenido 3"/>
          <p:cNvPicPr>
            <a:picLocks noGrp="1" noChangeAspect="1"/>
          </p:cNvPicPr>
          <p:nvPr>
            <p:ph idx="1"/>
          </p:nvPr>
        </p:nvPicPr>
        <p:blipFill rotWithShape="1">
          <a:blip r:embed="rId2" cstate="print"/>
          <a:srcRect l="-7089" r="-7089"/>
          <a:stretch/>
        </p:blipFill>
        <p:spPr>
          <a:xfrm>
            <a:off x="-423320" y="2196137"/>
            <a:ext cx="10006808" cy="3694747"/>
          </a:xfrm>
        </p:spPr>
      </p:pic>
      <p:sp>
        <p:nvSpPr>
          <p:cNvPr id="5" name="5 CuadroTexto"/>
          <p:cNvSpPr txBox="1">
            <a:spLocks noChangeArrowheads="1"/>
          </p:cNvSpPr>
          <p:nvPr/>
        </p:nvSpPr>
        <p:spPr bwMode="auto">
          <a:xfrm>
            <a:off x="496887" y="6319719"/>
            <a:ext cx="3007259" cy="276999"/>
          </a:xfrm>
          <a:prstGeom prst="rect">
            <a:avLst/>
          </a:prstGeom>
          <a:noFill/>
          <a:ln w="9525">
            <a:noFill/>
            <a:miter lim="800000"/>
            <a:headEnd/>
            <a:tailEnd/>
          </a:ln>
        </p:spPr>
        <p:txBody>
          <a:bodyPr wrap="square">
            <a:spAutoFit/>
          </a:bodyPr>
          <a:lstStyle/>
          <a:p>
            <a:r>
              <a:rPr lang="es-ES" sz="1200" dirty="0" smtClean="0">
                <a:solidFill>
                  <a:prstClr val="black">
                    <a:lumMod val="50000"/>
                    <a:lumOff val="50000"/>
                  </a:prstClr>
                </a:solidFill>
                <a:latin typeface="Calibri"/>
              </a:rPr>
              <a:t>Nelson PS. J </a:t>
            </a:r>
            <a:r>
              <a:rPr lang="es-ES" sz="1200" dirty="0" err="1" smtClean="0">
                <a:solidFill>
                  <a:prstClr val="black">
                    <a:lumMod val="50000"/>
                    <a:lumOff val="50000"/>
                  </a:prstClr>
                </a:solidFill>
                <a:latin typeface="Calibri"/>
              </a:rPr>
              <a:t>Clin</a:t>
            </a:r>
            <a:r>
              <a:rPr lang="es-ES" sz="1200" dirty="0" smtClean="0">
                <a:solidFill>
                  <a:prstClr val="black">
                    <a:lumMod val="50000"/>
                    <a:lumOff val="50000"/>
                  </a:prstClr>
                </a:solidFill>
                <a:latin typeface="Calibri"/>
              </a:rPr>
              <a:t> </a:t>
            </a:r>
            <a:r>
              <a:rPr lang="es-ES" sz="1200" dirty="0" err="1" smtClean="0">
                <a:solidFill>
                  <a:prstClr val="black">
                    <a:lumMod val="50000"/>
                    <a:lumOff val="50000"/>
                  </a:prstClr>
                </a:solidFill>
                <a:latin typeface="Calibri"/>
              </a:rPr>
              <a:t>Oncol</a:t>
            </a:r>
            <a:r>
              <a:rPr lang="es-ES" sz="1200" dirty="0" smtClean="0">
                <a:solidFill>
                  <a:prstClr val="black">
                    <a:lumMod val="50000"/>
                    <a:lumOff val="50000"/>
                  </a:prstClr>
                </a:solidFill>
                <a:latin typeface="Calibri"/>
              </a:rPr>
              <a:t> 2012;30:644-6</a:t>
            </a:r>
            <a:endParaRPr lang="es-ES" sz="1200" dirty="0">
              <a:solidFill>
                <a:prstClr val="black">
                  <a:lumMod val="50000"/>
                  <a:lumOff val="50000"/>
                </a:prstClr>
              </a:solidFill>
              <a:latin typeface="Calibri"/>
            </a:endParaRPr>
          </a:p>
        </p:txBody>
      </p:sp>
      <p:sp>
        <p:nvSpPr>
          <p:cNvPr id="3" name="Rectángulo 2"/>
          <p:cNvSpPr/>
          <p:nvPr/>
        </p:nvSpPr>
        <p:spPr>
          <a:xfrm>
            <a:off x="4433098" y="2196137"/>
            <a:ext cx="4710902" cy="369474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4249285178"/>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ca-ES" sz="2000" dirty="0" smtClean="0"/>
              <a:t/>
            </a:r>
            <a:br>
              <a:rPr lang="ca-ES" sz="2000" dirty="0" smtClean="0"/>
            </a:br>
            <a:r>
              <a:rPr lang="ca-ES" sz="2000" dirty="0" smtClean="0"/>
              <a:t>ESTADIOS MOLECULARES SEGÚN LA ACTIVACIÓN DEL RECEPTOR ANDROGÉNICO EN EL CÁNCER DE PRÓSTATA</a:t>
            </a:r>
            <a:endParaRPr lang="ca-ES" sz="2000" dirty="0"/>
          </a:p>
        </p:txBody>
      </p:sp>
      <p:pic>
        <p:nvPicPr>
          <p:cNvPr id="4" name="Marcador de contenido 3"/>
          <p:cNvPicPr>
            <a:picLocks noGrp="1" noChangeAspect="1"/>
          </p:cNvPicPr>
          <p:nvPr>
            <p:ph idx="1"/>
          </p:nvPr>
        </p:nvPicPr>
        <p:blipFill rotWithShape="1">
          <a:blip r:embed="rId2" cstate="print"/>
          <a:srcRect l="-7089" r="-7089"/>
          <a:stretch/>
        </p:blipFill>
        <p:spPr>
          <a:xfrm>
            <a:off x="-423320" y="2196137"/>
            <a:ext cx="10006808" cy="3694747"/>
          </a:xfrm>
        </p:spPr>
      </p:pic>
      <p:sp>
        <p:nvSpPr>
          <p:cNvPr id="5" name="5 CuadroTexto"/>
          <p:cNvSpPr txBox="1">
            <a:spLocks noChangeArrowheads="1"/>
          </p:cNvSpPr>
          <p:nvPr/>
        </p:nvSpPr>
        <p:spPr bwMode="auto">
          <a:xfrm>
            <a:off x="496887" y="6319719"/>
            <a:ext cx="3007259" cy="276999"/>
          </a:xfrm>
          <a:prstGeom prst="rect">
            <a:avLst/>
          </a:prstGeom>
          <a:noFill/>
          <a:ln w="9525">
            <a:noFill/>
            <a:miter lim="800000"/>
            <a:headEnd/>
            <a:tailEnd/>
          </a:ln>
        </p:spPr>
        <p:txBody>
          <a:bodyPr wrap="square">
            <a:spAutoFit/>
          </a:bodyPr>
          <a:lstStyle/>
          <a:p>
            <a:r>
              <a:rPr lang="es-ES" sz="1200" dirty="0" smtClean="0">
                <a:solidFill>
                  <a:prstClr val="black">
                    <a:lumMod val="50000"/>
                    <a:lumOff val="50000"/>
                  </a:prstClr>
                </a:solidFill>
                <a:latin typeface="Calibri"/>
              </a:rPr>
              <a:t>Nelson PS. J </a:t>
            </a:r>
            <a:r>
              <a:rPr lang="es-ES" sz="1200" dirty="0" err="1" smtClean="0">
                <a:solidFill>
                  <a:prstClr val="black">
                    <a:lumMod val="50000"/>
                    <a:lumOff val="50000"/>
                  </a:prstClr>
                </a:solidFill>
                <a:latin typeface="Calibri"/>
              </a:rPr>
              <a:t>Clin</a:t>
            </a:r>
            <a:r>
              <a:rPr lang="es-ES" sz="1200" dirty="0" smtClean="0">
                <a:solidFill>
                  <a:prstClr val="black">
                    <a:lumMod val="50000"/>
                    <a:lumOff val="50000"/>
                  </a:prstClr>
                </a:solidFill>
                <a:latin typeface="Calibri"/>
              </a:rPr>
              <a:t> </a:t>
            </a:r>
            <a:r>
              <a:rPr lang="es-ES" sz="1200" dirty="0" err="1" smtClean="0">
                <a:solidFill>
                  <a:prstClr val="black">
                    <a:lumMod val="50000"/>
                    <a:lumOff val="50000"/>
                  </a:prstClr>
                </a:solidFill>
                <a:latin typeface="Calibri"/>
              </a:rPr>
              <a:t>Oncol</a:t>
            </a:r>
            <a:r>
              <a:rPr lang="es-ES" sz="1200" dirty="0" smtClean="0">
                <a:solidFill>
                  <a:prstClr val="black">
                    <a:lumMod val="50000"/>
                    <a:lumOff val="50000"/>
                  </a:prstClr>
                </a:solidFill>
                <a:latin typeface="Calibri"/>
              </a:rPr>
              <a:t> 2012;30:644-6</a:t>
            </a:r>
            <a:endParaRPr lang="es-ES" sz="1200" dirty="0">
              <a:solidFill>
                <a:prstClr val="black">
                  <a:lumMod val="50000"/>
                  <a:lumOff val="50000"/>
                </a:prstClr>
              </a:solidFill>
              <a:latin typeface="Calibri"/>
            </a:endParaRPr>
          </a:p>
        </p:txBody>
      </p:sp>
      <p:sp>
        <p:nvSpPr>
          <p:cNvPr id="3" name="Rectángulo 2"/>
          <p:cNvSpPr/>
          <p:nvPr/>
        </p:nvSpPr>
        <p:spPr>
          <a:xfrm>
            <a:off x="6749598" y="2196137"/>
            <a:ext cx="2394402" cy="369474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extLst>
      <p:ext uri="{BB962C8B-B14F-4D97-AF65-F5344CB8AC3E}">
        <p14:creationId xmlns:p14="http://schemas.microsoft.com/office/powerpoint/2010/main" val="591823098"/>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Criterios para interrupción de tratamiento (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XOFIGO">
      <a:dk1>
        <a:srgbClr val="000000"/>
      </a:dk1>
      <a:lt1>
        <a:srgbClr val="FFFFFF"/>
      </a:lt1>
      <a:dk2>
        <a:srgbClr val="001E3C"/>
      </a:dk2>
      <a:lt2>
        <a:srgbClr val="FFDC7D"/>
      </a:lt2>
      <a:accent1>
        <a:srgbClr val="144173"/>
      </a:accent1>
      <a:accent2>
        <a:srgbClr val="FF6600"/>
      </a:accent2>
      <a:accent3>
        <a:srgbClr val="FFC21D"/>
      </a:accent3>
      <a:accent4>
        <a:srgbClr val="E73D30"/>
      </a:accent4>
      <a:accent5>
        <a:srgbClr val="ADE2FF"/>
      </a:accent5>
      <a:accent6>
        <a:srgbClr val="2FB5FF"/>
      </a:accent6>
      <a:hlink>
        <a:srgbClr val="7D160E"/>
      </a:hlink>
      <a:folHlink>
        <a:srgbClr val="446D92"/>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00000"/>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solidFill>
          <a:schemeClr val="accent1"/>
        </a:solidFill>
        <a:ln w="9525" cap="flat" cmpd="sng" algn="ctr">
          <a:solidFill>
            <a:schemeClr val="tx1"/>
          </a:solidFill>
          <a:prstDash val="solid"/>
          <a:round/>
          <a:headEnd type="none" w="med" len="med"/>
          <a:tailEnd type="triangle"/>
        </a:ln>
        <a:effectLst/>
      </a:spPr>
      <a:body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3366"/>
        </a:dk2>
        <a:lt2>
          <a:srgbClr val="FFCC00"/>
        </a:lt2>
        <a:accent1>
          <a:srgbClr val="33CCFF"/>
        </a:accent1>
        <a:accent2>
          <a:srgbClr val="FF6600"/>
        </a:accent2>
        <a:accent3>
          <a:srgbClr val="AAADB8"/>
        </a:accent3>
        <a:accent4>
          <a:srgbClr val="DADADA"/>
        </a:accent4>
        <a:accent5>
          <a:srgbClr val="ADE2FF"/>
        </a:accent5>
        <a:accent6>
          <a:srgbClr val="E75C00"/>
        </a:accent6>
        <a:hlink>
          <a:srgbClr val="00CC00"/>
        </a:hlink>
        <a:folHlink>
          <a:srgbClr val="FF0066"/>
        </a:folHlink>
      </a:clrScheme>
      <a:clrMap bg1="dk2" tx1="lt1" bg2="dk1" tx2="lt2" accent1="accent1" accent2="accent2" accent3="accent3" accent4="accent4" accent5="accent5" accent6="accent6" hlink="hlink" folHlink="folHlink"/>
    </a:extraClrScheme>
    <a:extraClrScheme>
      <a:clrScheme name="1_Office Theme 3">
        <a:dk1>
          <a:srgbClr val="000000"/>
        </a:dk1>
        <a:lt1>
          <a:srgbClr val="FFFFFF"/>
        </a:lt1>
        <a:dk2>
          <a:srgbClr val="003366"/>
        </a:dk2>
        <a:lt2>
          <a:srgbClr val="EEB111"/>
        </a:lt2>
        <a:accent1>
          <a:srgbClr val="33CCFF"/>
        </a:accent1>
        <a:accent2>
          <a:srgbClr val="FF6600"/>
        </a:accent2>
        <a:accent3>
          <a:srgbClr val="AAADB8"/>
        </a:accent3>
        <a:accent4>
          <a:srgbClr val="DADADA"/>
        </a:accent4>
        <a:accent5>
          <a:srgbClr val="ADE2FF"/>
        </a:accent5>
        <a:accent6>
          <a:srgbClr val="E75C00"/>
        </a:accent6>
        <a:hlink>
          <a:srgbClr val="00CC00"/>
        </a:hlink>
        <a:folHlink>
          <a:srgbClr val="FF00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Custom 17">
      <a:dk1>
        <a:srgbClr val="000000"/>
      </a:dk1>
      <a:lt1>
        <a:srgbClr val="FFFFFF"/>
      </a:lt1>
      <a:dk2>
        <a:srgbClr val="282D68"/>
      </a:dk2>
      <a:lt2>
        <a:srgbClr val="E7E7F0"/>
      </a:lt2>
      <a:accent1>
        <a:srgbClr val="FBB040"/>
      </a:accent1>
      <a:accent2>
        <a:srgbClr val="8DC63F"/>
      </a:accent2>
      <a:accent3>
        <a:srgbClr val="007379"/>
      </a:accent3>
      <a:accent4>
        <a:srgbClr val="7CE1EE"/>
      </a:accent4>
      <a:accent5>
        <a:srgbClr val="888789"/>
      </a:accent5>
      <a:accent6>
        <a:srgbClr val="F46500"/>
      </a:accent6>
      <a:hlink>
        <a:srgbClr val="33C8C0"/>
      </a:hlink>
      <a:folHlink>
        <a:srgbClr val="8A83FF"/>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Custom 17">
      <a:dk1>
        <a:srgbClr val="000000"/>
      </a:dk1>
      <a:lt1>
        <a:srgbClr val="FFFFFF"/>
      </a:lt1>
      <a:dk2>
        <a:srgbClr val="282D68"/>
      </a:dk2>
      <a:lt2>
        <a:srgbClr val="E7E7F0"/>
      </a:lt2>
      <a:accent1>
        <a:srgbClr val="FBB040"/>
      </a:accent1>
      <a:accent2>
        <a:srgbClr val="8DC63F"/>
      </a:accent2>
      <a:accent3>
        <a:srgbClr val="007379"/>
      </a:accent3>
      <a:accent4>
        <a:srgbClr val="7CE1EE"/>
      </a:accent4>
      <a:accent5>
        <a:srgbClr val="888789"/>
      </a:accent5>
      <a:accent6>
        <a:srgbClr val="F46500"/>
      </a:accent6>
      <a:hlink>
        <a:srgbClr val="33C8C0"/>
      </a:hlink>
      <a:folHlink>
        <a:srgbClr val="8A83FF"/>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Neg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3751</TotalTime>
  <Words>3085</Words>
  <Application>Microsoft Macintosh PowerPoint</Application>
  <PresentationFormat>On-screen Show (4:3)</PresentationFormat>
  <Paragraphs>837</Paragraphs>
  <Slides>62</Slides>
  <Notes>7</Notes>
  <HiddenSlides>0</HiddenSlides>
  <MMClips>0</MMClips>
  <ScaleCrop>false</ScaleCrop>
  <HeadingPairs>
    <vt:vector size="4" baseType="variant">
      <vt:variant>
        <vt:lpstr>Theme</vt:lpstr>
      </vt:variant>
      <vt:variant>
        <vt:i4>6</vt:i4>
      </vt:variant>
      <vt:variant>
        <vt:lpstr>Slide Titles</vt:lpstr>
      </vt:variant>
      <vt:variant>
        <vt:i4>62</vt:i4>
      </vt:variant>
    </vt:vector>
  </HeadingPairs>
  <TitlesOfParts>
    <vt:vector size="68" baseType="lpstr">
      <vt:lpstr>Office Theme</vt:lpstr>
      <vt:lpstr>4_Office Theme</vt:lpstr>
      <vt:lpstr>Tema de Office</vt:lpstr>
      <vt:lpstr>1_Office Theme</vt:lpstr>
      <vt:lpstr>2_Office Theme</vt:lpstr>
      <vt:lpstr>Negro</vt:lpstr>
      <vt:lpstr>  Quimioterapia temprana para el Cáncer de Próstata Metastásico Sensible a Hormonas ¿Un nuevo estándar de manejo?</vt:lpstr>
      <vt:lpstr>Epidemiología CaP </vt:lpstr>
      <vt:lpstr>PowerPoint Presentation</vt:lpstr>
      <vt:lpstr>Frecuencia de Neoplasias Malignas por género UMAE H. Oncología CMN SXXI</vt:lpstr>
      <vt:lpstr>PowerPoint Presentation</vt:lpstr>
      <vt:lpstr>PowerPoint Presentation</vt:lpstr>
      <vt:lpstr> ESTADIOS MOLECULARES SEGÚN LA ACTIVACIÓN DEL RECEPTOR ANDROGÉNICO EN EL CÁNCER DE PRÓSTATA</vt:lpstr>
      <vt:lpstr> ESTADIOS MOLECULARES SEGÚN LA ACTIVACIÓN DEL RECEPTOR ANDROGÉNICO EN EL CÁNCER DE PRÓSTATA</vt:lpstr>
      <vt:lpstr> ESTADIOS MOLECULARES SEGÚN LA ACTIVACIÓN DEL RECEPTOR ANDROGÉNICO EN EL CÁNCER DE PRÓSTATA</vt:lpstr>
      <vt:lpstr> ESTADIOS MOLECULARES SEGÚN LA ACTIVACIÓN DEL RECEPTOR ANDROGÉNICO EN EL CÁNCER DE PRÓSTATA</vt:lpstr>
      <vt:lpstr>Cáncer de Próstata Metastásico Resistente a la Castración CPmRC</vt:lpstr>
      <vt:lpstr>PowerPoint Presentation</vt:lpstr>
      <vt:lpstr>PowerPoint Presentation</vt:lpstr>
      <vt:lpstr>PowerPoint Presentation</vt:lpstr>
      <vt:lpstr>Prolongando la sobrevida por primera vez</vt:lpstr>
      <vt:lpstr>Estudios en CPRC</vt:lpstr>
      <vt:lpstr>Quimioterapia en CP  ¿A quién y cuándo?</vt:lpstr>
      <vt:lpstr>Pruebas Genómicas</vt:lpstr>
      <vt:lpstr>Enfermedad de Alto Riesgo y Localmente Avanzada</vt:lpstr>
      <vt:lpstr>Cáncer de Próstata Localizado de Alto Riesgo</vt:lpstr>
      <vt:lpstr>Beneficio de la Cirugía en N(+)</vt:lpstr>
      <vt:lpstr>A phase III protocol of androgen suppression and radiotherapy vs AS and RT followed by chemotherapy with docetaxel and prednisone for localized, high-risk prostate cancer &lt;br /&gt;(NRG Oncology/RTOG 0521)</vt:lpstr>
      <vt:lpstr>Slide 3</vt:lpstr>
      <vt:lpstr>Slide 4</vt:lpstr>
      <vt:lpstr>Slide 8</vt:lpstr>
      <vt:lpstr>Slide 12</vt:lpstr>
      <vt:lpstr>Slide 14</vt:lpstr>
      <vt:lpstr>Slide 16</vt:lpstr>
      <vt:lpstr>Slide 20</vt:lpstr>
      <vt:lpstr>Ad Pro – SPCG 12</vt:lpstr>
      <vt:lpstr>Slide 12</vt:lpstr>
      <vt:lpstr>Adyuvancia con Mitoxantrona en CaP Alto Riesgo</vt:lpstr>
      <vt:lpstr>Mitoxantrona Adyuvante</vt:lpstr>
      <vt:lpstr> Cáncer de Próstata Metastásico Sensible a la Castración CPmSC</vt:lpstr>
      <vt:lpstr>¿Por qué Docetaxel en pacientes hormonosensibles?</vt:lpstr>
      <vt:lpstr>Spectrum of Prostate Cancer Tumor Burden: Prostate Gland Treated</vt:lpstr>
      <vt:lpstr>Spectrum of Prostate Cancer Tumor Burden: Prostate Gland Intact</vt:lpstr>
      <vt:lpstr>What is oligometastatic prostate cancer?</vt:lpstr>
      <vt:lpstr>Androgen-deprivation therapy alone or with docetaxel in non-castrate metastatic prostate cancer (GETUG-AFU 15): a randomised, open-label, phase 3 trial</vt:lpstr>
      <vt:lpstr>Características pacientes: GETUG-15</vt:lpstr>
      <vt:lpstr>Supervivencia Global GETUG-AFU 15 </vt:lpstr>
      <vt:lpstr>PowerPoint Presentation</vt:lpstr>
      <vt:lpstr>PowerPoint Presentation</vt:lpstr>
      <vt:lpstr>Supervivencia global </vt:lpstr>
      <vt:lpstr>SG en Enfermedad de Alto Volúmen</vt:lpstr>
      <vt:lpstr>PowerPoint Presentation</vt:lpstr>
      <vt:lpstr>PowerPoint Presentation</vt:lpstr>
      <vt:lpstr>PowerPoint Presentation</vt:lpstr>
      <vt:lpstr>PowerPoint Presentation</vt:lpstr>
      <vt:lpstr>STAMPEDE: Diseño del estudio </vt:lpstr>
      <vt:lpstr>Stampede: Características de los pacientes</vt:lpstr>
      <vt:lpstr>STAMPEDE: SG, SLF con Docetaxel + BAT vs BAT</vt:lpstr>
      <vt:lpstr>PowerPoint Presentation</vt:lpstr>
      <vt:lpstr>Addition of docetaxel or bisphosphonates to standard of care in men with localised or metastatic, hormone-sensitive prostate cancer: a systematic review and meta-analyses of aggregate data</vt:lpstr>
      <vt:lpstr>Overall study design of LATITUDE</vt:lpstr>
      <vt:lpstr>Statistically significant 38% risk reduction of death</vt:lpstr>
      <vt:lpstr>Conclusiones</vt:lpstr>
      <vt:lpstr>CPSC</vt:lpstr>
      <vt:lpstr>Conclusiones </vt:lpstr>
      <vt:lpstr>Slide 8</vt:lpstr>
      <vt:lpstr>Conclusiones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ENCABEZADO</dc:title>
  <dc:creator>Sian9</dc:creator>
  <cp:lastModifiedBy>Samuel Rivera</cp:lastModifiedBy>
  <cp:revision>116</cp:revision>
  <dcterms:created xsi:type="dcterms:W3CDTF">2015-12-01T01:06:58Z</dcterms:created>
  <dcterms:modified xsi:type="dcterms:W3CDTF">2017-09-13T23:59:36Z</dcterms:modified>
</cp:coreProperties>
</file>