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1"/>
  </p:notesMasterIdLst>
  <p:sldIdLst>
    <p:sldId id="256" r:id="rId2"/>
    <p:sldId id="308" r:id="rId3"/>
    <p:sldId id="279" r:id="rId4"/>
    <p:sldId id="280" r:id="rId5"/>
    <p:sldId id="281" r:id="rId6"/>
    <p:sldId id="285" r:id="rId7"/>
    <p:sldId id="307" r:id="rId8"/>
    <p:sldId id="303" r:id="rId9"/>
    <p:sldId id="286" r:id="rId10"/>
    <p:sldId id="282" r:id="rId11"/>
    <p:sldId id="287" r:id="rId12"/>
    <p:sldId id="305" r:id="rId13"/>
    <p:sldId id="301" r:id="rId14"/>
    <p:sldId id="302" r:id="rId15"/>
    <p:sldId id="306" r:id="rId16"/>
    <p:sldId id="262" r:id="rId17"/>
    <p:sldId id="265" r:id="rId18"/>
    <p:sldId id="263" r:id="rId19"/>
    <p:sldId id="264" r:id="rId20"/>
    <p:sldId id="289" r:id="rId21"/>
    <p:sldId id="276" r:id="rId22"/>
    <p:sldId id="304" r:id="rId23"/>
    <p:sldId id="266" r:id="rId24"/>
    <p:sldId id="299" r:id="rId25"/>
    <p:sldId id="300" r:id="rId26"/>
    <p:sldId id="290" r:id="rId27"/>
    <p:sldId id="291" r:id="rId28"/>
    <p:sldId id="298" r:id="rId29"/>
    <p:sldId id="272" r:id="rId30"/>
    <p:sldId id="273" r:id="rId31"/>
    <p:sldId id="297" r:id="rId32"/>
    <p:sldId id="292" r:id="rId33"/>
    <p:sldId id="295" r:id="rId34"/>
    <p:sldId id="293" r:id="rId35"/>
    <p:sldId id="296" r:id="rId36"/>
    <p:sldId id="294" r:id="rId37"/>
    <p:sldId id="284" r:id="rId38"/>
    <p:sldId id="283" r:id="rId39"/>
    <p:sldId id="309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-21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BF1559-E77A-6642-91FC-7DA23C96E2C6}" type="doc">
      <dgm:prSet loTypeId="urn:microsoft.com/office/officeart/2005/8/layout/hProcess9" loCatId="" qsTypeId="urn:microsoft.com/office/officeart/2005/8/quickstyle/simple4" qsCatId="simple" csTypeId="urn:microsoft.com/office/officeart/2005/8/colors/colorful4" csCatId="colorful" phldr="1"/>
      <dgm:spPr/>
    </dgm:pt>
    <dgm:pt modelId="{36B984F9-ECB0-FF4C-A45B-C373B1E21E79}">
      <dgm:prSet phldrT="[Text]" custT="1"/>
      <dgm:spPr/>
      <dgm:t>
        <a:bodyPr/>
        <a:lstStyle/>
        <a:p>
          <a:r>
            <a:rPr lang="en-US" sz="2800" dirty="0" err="1" smtClean="0"/>
            <a:t>Fase</a:t>
          </a:r>
          <a:r>
            <a:rPr lang="en-US" sz="2800" dirty="0" smtClean="0"/>
            <a:t> </a:t>
          </a:r>
          <a:r>
            <a:rPr lang="en-US" sz="2800" dirty="0" err="1" smtClean="0"/>
            <a:t>Aguda</a:t>
          </a:r>
          <a:endParaRPr lang="en-US" sz="2800" dirty="0"/>
        </a:p>
      </dgm:t>
    </dgm:pt>
    <dgm:pt modelId="{D0C872F9-0F43-9C49-8A5B-E0B8F0259A29}" type="parTrans" cxnId="{F1B85759-40B4-8E4E-B833-072395632EB7}">
      <dgm:prSet/>
      <dgm:spPr/>
      <dgm:t>
        <a:bodyPr/>
        <a:lstStyle/>
        <a:p>
          <a:endParaRPr lang="en-US"/>
        </a:p>
      </dgm:t>
    </dgm:pt>
    <dgm:pt modelId="{9BE74512-DB4E-0548-896F-B842C7CD5B4B}" type="sibTrans" cxnId="{F1B85759-40B4-8E4E-B833-072395632EB7}">
      <dgm:prSet/>
      <dgm:spPr/>
      <dgm:t>
        <a:bodyPr/>
        <a:lstStyle/>
        <a:p>
          <a:endParaRPr lang="en-US"/>
        </a:p>
      </dgm:t>
    </dgm:pt>
    <dgm:pt modelId="{F4DE9C05-AE5C-A946-A27C-7B9ECA0263E8}">
      <dgm:prSet phldrT="[Text]" custT="1"/>
      <dgm:spPr/>
      <dgm:t>
        <a:bodyPr/>
        <a:lstStyle/>
        <a:p>
          <a:r>
            <a:rPr lang="en-US" sz="2400" dirty="0" err="1" smtClean="0"/>
            <a:t>Fase</a:t>
          </a:r>
          <a:r>
            <a:rPr lang="en-US" sz="2400" dirty="0" smtClean="0"/>
            <a:t> de </a:t>
          </a:r>
          <a:r>
            <a:rPr lang="en-US" sz="2400" dirty="0" err="1" smtClean="0"/>
            <a:t>adaptación</a:t>
          </a:r>
          <a:endParaRPr lang="en-US" sz="2400" dirty="0"/>
        </a:p>
      </dgm:t>
    </dgm:pt>
    <dgm:pt modelId="{40FFAF5A-199E-B940-93A6-18CA76FA3BDF}" type="parTrans" cxnId="{C81DB51E-414B-D046-8C8E-D82F6D881E1E}">
      <dgm:prSet/>
      <dgm:spPr/>
      <dgm:t>
        <a:bodyPr/>
        <a:lstStyle/>
        <a:p>
          <a:endParaRPr lang="en-US"/>
        </a:p>
      </dgm:t>
    </dgm:pt>
    <dgm:pt modelId="{E886CBAD-45C8-254D-87F4-DA4C09BB2418}" type="sibTrans" cxnId="{C81DB51E-414B-D046-8C8E-D82F6D881E1E}">
      <dgm:prSet/>
      <dgm:spPr/>
      <dgm:t>
        <a:bodyPr/>
        <a:lstStyle/>
        <a:p>
          <a:endParaRPr lang="en-US"/>
        </a:p>
      </dgm:t>
    </dgm:pt>
    <dgm:pt modelId="{BBDE32DC-17A7-0D4A-A63D-AE4CC0781AEE}">
      <dgm:prSet phldrT="[Text]"/>
      <dgm:spPr/>
      <dgm:t>
        <a:bodyPr/>
        <a:lstStyle/>
        <a:p>
          <a:r>
            <a:rPr lang="en-US" dirty="0" err="1" smtClean="0"/>
            <a:t>Fase</a:t>
          </a:r>
          <a:r>
            <a:rPr lang="en-US" dirty="0" smtClean="0"/>
            <a:t> de </a:t>
          </a:r>
          <a:r>
            <a:rPr lang="en-US" dirty="0" err="1" smtClean="0"/>
            <a:t>mantenimiento</a:t>
          </a:r>
          <a:endParaRPr lang="en-US" dirty="0"/>
        </a:p>
      </dgm:t>
    </dgm:pt>
    <dgm:pt modelId="{B973EF76-BB70-714F-9D98-727A35C660CC}" type="parTrans" cxnId="{ED95ACFC-7223-1544-A6DD-C33B403AD4FF}">
      <dgm:prSet/>
      <dgm:spPr/>
      <dgm:t>
        <a:bodyPr/>
        <a:lstStyle/>
        <a:p>
          <a:endParaRPr lang="en-US"/>
        </a:p>
      </dgm:t>
    </dgm:pt>
    <dgm:pt modelId="{F5E6C565-9768-2441-8D4D-1BCE8144859E}" type="sibTrans" cxnId="{ED95ACFC-7223-1544-A6DD-C33B403AD4FF}">
      <dgm:prSet/>
      <dgm:spPr/>
      <dgm:t>
        <a:bodyPr/>
        <a:lstStyle/>
        <a:p>
          <a:endParaRPr lang="en-US"/>
        </a:p>
      </dgm:t>
    </dgm:pt>
    <dgm:pt modelId="{ACE4B92C-5E81-4F45-B148-D67AEECB49D6}" type="pres">
      <dgm:prSet presAssocID="{A9BF1559-E77A-6642-91FC-7DA23C96E2C6}" presName="CompostProcess" presStyleCnt="0">
        <dgm:presLayoutVars>
          <dgm:dir/>
          <dgm:resizeHandles val="exact"/>
        </dgm:presLayoutVars>
      </dgm:prSet>
      <dgm:spPr/>
    </dgm:pt>
    <dgm:pt modelId="{8FB0ACAA-008A-D149-9815-EDEABE045132}" type="pres">
      <dgm:prSet presAssocID="{A9BF1559-E77A-6642-91FC-7DA23C96E2C6}" presName="arrow" presStyleLbl="bgShp" presStyleIdx="0" presStyleCnt="1"/>
      <dgm:spPr/>
    </dgm:pt>
    <dgm:pt modelId="{EF4B131F-6944-2240-B003-52A6DECE91AB}" type="pres">
      <dgm:prSet presAssocID="{A9BF1559-E77A-6642-91FC-7DA23C96E2C6}" presName="linearProcess" presStyleCnt="0"/>
      <dgm:spPr/>
    </dgm:pt>
    <dgm:pt modelId="{C7262D67-A69B-644E-8000-437E5B19EB35}" type="pres">
      <dgm:prSet presAssocID="{36B984F9-ECB0-FF4C-A45B-C373B1E21E79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AE5989-ECA1-DD42-BFCE-E36B9453E5F3}" type="pres">
      <dgm:prSet presAssocID="{9BE74512-DB4E-0548-896F-B842C7CD5B4B}" presName="sibTrans" presStyleCnt="0"/>
      <dgm:spPr/>
    </dgm:pt>
    <dgm:pt modelId="{B83B19C2-CC86-8143-8078-4EDBFADDE7E3}" type="pres">
      <dgm:prSet presAssocID="{F4DE9C05-AE5C-A946-A27C-7B9ECA0263E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ADD7FD-42E5-6947-BD9A-A288A44BBB56}" type="pres">
      <dgm:prSet presAssocID="{E886CBAD-45C8-254D-87F4-DA4C09BB2418}" presName="sibTrans" presStyleCnt="0"/>
      <dgm:spPr/>
    </dgm:pt>
    <dgm:pt modelId="{08EA37EC-5FF0-4D4F-BE12-FCAAE2DE5D11}" type="pres">
      <dgm:prSet presAssocID="{BBDE32DC-17A7-0D4A-A63D-AE4CC0781A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4100AAC-4AFE-5740-B34B-A5A3A2EF670B}" type="presOf" srcId="{A9BF1559-E77A-6642-91FC-7DA23C96E2C6}" destId="{ACE4B92C-5E81-4F45-B148-D67AEECB49D6}" srcOrd="0" destOrd="0" presId="urn:microsoft.com/office/officeart/2005/8/layout/hProcess9"/>
    <dgm:cxn modelId="{74827D4D-5B0A-D94B-936F-30716FC16F53}" type="presOf" srcId="{BBDE32DC-17A7-0D4A-A63D-AE4CC0781AEE}" destId="{08EA37EC-5FF0-4D4F-BE12-FCAAE2DE5D11}" srcOrd="0" destOrd="0" presId="urn:microsoft.com/office/officeart/2005/8/layout/hProcess9"/>
    <dgm:cxn modelId="{A7F82BE4-BC07-A24B-8152-826953B42354}" type="presOf" srcId="{36B984F9-ECB0-FF4C-A45B-C373B1E21E79}" destId="{C7262D67-A69B-644E-8000-437E5B19EB35}" srcOrd="0" destOrd="0" presId="urn:microsoft.com/office/officeart/2005/8/layout/hProcess9"/>
    <dgm:cxn modelId="{C81DB51E-414B-D046-8C8E-D82F6D881E1E}" srcId="{A9BF1559-E77A-6642-91FC-7DA23C96E2C6}" destId="{F4DE9C05-AE5C-A946-A27C-7B9ECA0263E8}" srcOrd="1" destOrd="0" parTransId="{40FFAF5A-199E-B940-93A6-18CA76FA3BDF}" sibTransId="{E886CBAD-45C8-254D-87F4-DA4C09BB2418}"/>
    <dgm:cxn modelId="{370B3569-0DB9-E440-900B-20737FFDC2CD}" type="presOf" srcId="{F4DE9C05-AE5C-A946-A27C-7B9ECA0263E8}" destId="{B83B19C2-CC86-8143-8078-4EDBFADDE7E3}" srcOrd="0" destOrd="0" presId="urn:microsoft.com/office/officeart/2005/8/layout/hProcess9"/>
    <dgm:cxn modelId="{F1B85759-40B4-8E4E-B833-072395632EB7}" srcId="{A9BF1559-E77A-6642-91FC-7DA23C96E2C6}" destId="{36B984F9-ECB0-FF4C-A45B-C373B1E21E79}" srcOrd="0" destOrd="0" parTransId="{D0C872F9-0F43-9C49-8A5B-E0B8F0259A29}" sibTransId="{9BE74512-DB4E-0548-896F-B842C7CD5B4B}"/>
    <dgm:cxn modelId="{ED95ACFC-7223-1544-A6DD-C33B403AD4FF}" srcId="{A9BF1559-E77A-6642-91FC-7DA23C96E2C6}" destId="{BBDE32DC-17A7-0D4A-A63D-AE4CC0781AEE}" srcOrd="2" destOrd="0" parTransId="{B973EF76-BB70-714F-9D98-727A35C660CC}" sibTransId="{F5E6C565-9768-2441-8D4D-1BCE8144859E}"/>
    <dgm:cxn modelId="{C4E340A4-34B2-8649-B63B-55B65A9C8AC2}" type="presParOf" srcId="{ACE4B92C-5E81-4F45-B148-D67AEECB49D6}" destId="{8FB0ACAA-008A-D149-9815-EDEABE045132}" srcOrd="0" destOrd="0" presId="urn:microsoft.com/office/officeart/2005/8/layout/hProcess9"/>
    <dgm:cxn modelId="{9480D825-FD60-1048-AF96-1693B4B1A946}" type="presParOf" srcId="{ACE4B92C-5E81-4F45-B148-D67AEECB49D6}" destId="{EF4B131F-6944-2240-B003-52A6DECE91AB}" srcOrd="1" destOrd="0" presId="urn:microsoft.com/office/officeart/2005/8/layout/hProcess9"/>
    <dgm:cxn modelId="{41BBC37E-4CD8-AF43-B146-46A3CDAC90BB}" type="presParOf" srcId="{EF4B131F-6944-2240-B003-52A6DECE91AB}" destId="{C7262D67-A69B-644E-8000-437E5B19EB35}" srcOrd="0" destOrd="0" presId="urn:microsoft.com/office/officeart/2005/8/layout/hProcess9"/>
    <dgm:cxn modelId="{61982536-5C91-B04F-A380-FD1863175ED4}" type="presParOf" srcId="{EF4B131F-6944-2240-B003-52A6DECE91AB}" destId="{23AE5989-ECA1-DD42-BFCE-E36B9453E5F3}" srcOrd="1" destOrd="0" presId="urn:microsoft.com/office/officeart/2005/8/layout/hProcess9"/>
    <dgm:cxn modelId="{0539ABAC-5649-2449-8798-930FE8C38792}" type="presParOf" srcId="{EF4B131F-6944-2240-B003-52A6DECE91AB}" destId="{B83B19C2-CC86-8143-8078-4EDBFADDE7E3}" srcOrd="2" destOrd="0" presId="urn:microsoft.com/office/officeart/2005/8/layout/hProcess9"/>
    <dgm:cxn modelId="{FF1A586E-2963-5F4D-BF26-7D8EF8A2A81A}" type="presParOf" srcId="{EF4B131F-6944-2240-B003-52A6DECE91AB}" destId="{35ADD7FD-42E5-6947-BD9A-A288A44BBB56}" srcOrd="3" destOrd="0" presId="urn:microsoft.com/office/officeart/2005/8/layout/hProcess9"/>
    <dgm:cxn modelId="{B668EB2C-63F9-9246-AE60-4D361F7A0F51}" type="presParOf" srcId="{EF4B131F-6944-2240-B003-52A6DECE91AB}" destId="{08EA37EC-5FF0-4D4F-BE12-FCAAE2DE5D11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0ACAA-008A-D149-9815-EDEABE045132}">
      <dsp:nvSpPr>
        <dsp:cNvPr id="0" name=""/>
        <dsp:cNvSpPr/>
      </dsp:nvSpPr>
      <dsp:spPr>
        <a:xfrm>
          <a:off x="571499" y="0"/>
          <a:ext cx="6477000" cy="442063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7262D67-A69B-644E-8000-437E5B19EB35}">
      <dsp:nvSpPr>
        <dsp:cNvPr id="0" name=""/>
        <dsp:cNvSpPr/>
      </dsp:nvSpPr>
      <dsp:spPr>
        <a:xfrm>
          <a:off x="8185" y="1326190"/>
          <a:ext cx="2452687" cy="1768253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Fase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Aguda</a:t>
          </a:r>
          <a:endParaRPr lang="en-US" sz="2800" kern="1200" dirty="0"/>
        </a:p>
      </dsp:txBody>
      <dsp:txXfrm>
        <a:off x="94504" y="1412509"/>
        <a:ext cx="2280049" cy="1595615"/>
      </dsp:txXfrm>
    </dsp:sp>
    <dsp:sp modelId="{B83B19C2-CC86-8143-8078-4EDBFADDE7E3}">
      <dsp:nvSpPr>
        <dsp:cNvPr id="0" name=""/>
        <dsp:cNvSpPr/>
      </dsp:nvSpPr>
      <dsp:spPr>
        <a:xfrm>
          <a:off x="2583656" y="1326190"/>
          <a:ext cx="2452687" cy="1768253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Fase</a:t>
          </a:r>
          <a:r>
            <a:rPr lang="en-US" sz="2400" kern="1200" dirty="0" smtClean="0"/>
            <a:t> de </a:t>
          </a:r>
          <a:r>
            <a:rPr lang="en-US" sz="2400" kern="1200" dirty="0" err="1" smtClean="0"/>
            <a:t>adaptación</a:t>
          </a:r>
          <a:endParaRPr lang="en-US" sz="2400" kern="1200" dirty="0"/>
        </a:p>
      </dsp:txBody>
      <dsp:txXfrm>
        <a:off x="2669975" y="1412509"/>
        <a:ext cx="2280049" cy="1595615"/>
      </dsp:txXfrm>
    </dsp:sp>
    <dsp:sp modelId="{08EA37EC-5FF0-4D4F-BE12-FCAAE2DE5D11}">
      <dsp:nvSpPr>
        <dsp:cNvPr id="0" name=""/>
        <dsp:cNvSpPr/>
      </dsp:nvSpPr>
      <dsp:spPr>
        <a:xfrm>
          <a:off x="5159126" y="1326190"/>
          <a:ext cx="2452687" cy="1768253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Fase</a:t>
          </a:r>
          <a:r>
            <a:rPr lang="en-US" sz="2600" kern="1200" dirty="0" smtClean="0"/>
            <a:t> de </a:t>
          </a:r>
          <a:r>
            <a:rPr lang="en-US" sz="2600" kern="1200" dirty="0" err="1" smtClean="0"/>
            <a:t>mantenimiento</a:t>
          </a:r>
          <a:endParaRPr lang="en-US" sz="2600" kern="1200" dirty="0"/>
        </a:p>
      </dsp:txBody>
      <dsp:txXfrm>
        <a:off x="5245445" y="1412509"/>
        <a:ext cx="2280049" cy="1595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511E2-1227-FE41-8BA3-703D95FE805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1593B-0880-9D4A-A707-9513465984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97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29 </a:t>
            </a:r>
            <a:r>
              <a:rPr lang="en-US" dirty="0" err="1" smtClean="0"/>
              <a:t>pacientes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593B-0880-9D4A-A707-95134659841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636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14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57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77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4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61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05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3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012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31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74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8E442-FDED-6045-963F-1698AC897519}" type="datetimeFigureOut">
              <a:rPr lang="en-US" smtClean="0"/>
              <a:t>15/02/17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C5D1F6-C232-B549-ABC9-C6DDB83FE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9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Fisiopatología</a:t>
            </a:r>
            <a:r>
              <a:rPr lang="en-US" dirty="0" smtClean="0"/>
              <a:t> del </a:t>
            </a:r>
            <a:r>
              <a:rPr lang="en-US" dirty="0" err="1" smtClean="0"/>
              <a:t>Síndrome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ntestino</a:t>
            </a:r>
            <a:r>
              <a:rPr lang="en-US" dirty="0" smtClean="0"/>
              <a:t> </a:t>
            </a:r>
            <a:r>
              <a:rPr lang="en-US" dirty="0" err="1"/>
              <a:t>C</a:t>
            </a:r>
            <a:r>
              <a:rPr lang="en-US" dirty="0" err="1" smtClean="0"/>
              <a:t>orto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0334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Dr. </a:t>
            </a:r>
            <a:r>
              <a:rPr lang="en-US" dirty="0" err="1" smtClean="0">
                <a:solidFill>
                  <a:schemeClr val="tx1"/>
                </a:solidFill>
              </a:rPr>
              <a:t>Raúl</a:t>
            </a:r>
            <a:r>
              <a:rPr lang="en-US" dirty="0" smtClean="0">
                <a:solidFill>
                  <a:schemeClr val="tx1"/>
                </a:solidFill>
              </a:rPr>
              <a:t> Carrillo </a:t>
            </a:r>
            <a:r>
              <a:rPr lang="en-US" dirty="0" err="1" smtClean="0">
                <a:solidFill>
                  <a:schemeClr val="tx1"/>
                </a:solidFill>
              </a:rPr>
              <a:t>Esper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400" dirty="0" err="1" smtClean="0">
                <a:solidFill>
                  <a:schemeClr val="tx1"/>
                </a:solidFill>
              </a:rPr>
              <a:t>Febrero</a:t>
            </a:r>
            <a:r>
              <a:rPr lang="en-US" sz="2400" dirty="0" smtClean="0">
                <a:solidFill>
                  <a:schemeClr val="tx1"/>
                </a:solidFill>
              </a:rPr>
              <a:t> 2017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93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6.24.1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5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121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6.5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37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8.54.5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5" y="294473"/>
            <a:ext cx="8410685" cy="656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62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8.35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9686"/>
            <a:ext cx="9144000" cy="65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632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Fisiopatología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Disminución</a:t>
            </a:r>
            <a:r>
              <a:rPr lang="en-US" dirty="0" smtClean="0"/>
              <a:t> del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superficie</a:t>
            </a:r>
            <a:r>
              <a:rPr lang="en-US" dirty="0" smtClean="0"/>
              <a:t> y </a:t>
            </a:r>
            <a:r>
              <a:rPr lang="en-US" dirty="0" err="1" smtClean="0"/>
              <a:t>alteraciones</a:t>
            </a:r>
            <a:r>
              <a:rPr lang="en-US" dirty="0" smtClean="0"/>
              <a:t> en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vellosidades</a:t>
            </a:r>
            <a:endParaRPr lang="en-US" dirty="0" smtClean="0"/>
          </a:p>
          <a:p>
            <a:r>
              <a:rPr lang="en-US" dirty="0" err="1" smtClean="0"/>
              <a:t>Pérdida</a:t>
            </a:r>
            <a:r>
              <a:rPr lang="en-US" dirty="0" smtClean="0"/>
              <a:t> de </a:t>
            </a:r>
            <a:r>
              <a:rPr lang="en-US" dirty="0" err="1" smtClean="0"/>
              <a:t>hormonas</a:t>
            </a:r>
            <a:r>
              <a:rPr lang="en-US" dirty="0" smtClean="0"/>
              <a:t> </a:t>
            </a:r>
            <a:r>
              <a:rPr lang="en-US" dirty="0" err="1" smtClean="0"/>
              <a:t>tróficas</a:t>
            </a:r>
            <a:endParaRPr lang="en-US" dirty="0" smtClean="0"/>
          </a:p>
          <a:p>
            <a:r>
              <a:rPr lang="en-US" dirty="0" err="1" smtClean="0"/>
              <a:t>Tránsito</a:t>
            </a:r>
            <a:r>
              <a:rPr lang="en-US" dirty="0" smtClean="0"/>
              <a:t> intestinal </a:t>
            </a:r>
            <a:r>
              <a:rPr lang="en-US" dirty="0" err="1" smtClean="0"/>
              <a:t>anormal</a:t>
            </a:r>
            <a:endParaRPr lang="en-US" dirty="0" smtClean="0"/>
          </a:p>
          <a:p>
            <a:r>
              <a:rPr lang="en-US" dirty="0" err="1" smtClean="0"/>
              <a:t>Malabsorción</a:t>
            </a:r>
            <a:r>
              <a:rPr lang="en-US" dirty="0" smtClean="0"/>
              <a:t> de </a:t>
            </a:r>
            <a:r>
              <a:rPr lang="en-US" dirty="0" err="1" smtClean="0"/>
              <a:t>nutrientes</a:t>
            </a:r>
            <a:endParaRPr lang="en-US" dirty="0" smtClean="0"/>
          </a:p>
          <a:p>
            <a:r>
              <a:rPr lang="en-US" dirty="0" smtClean="0"/>
              <a:t>Mala </a:t>
            </a:r>
            <a:r>
              <a:rPr lang="en-US" dirty="0" err="1" smtClean="0"/>
              <a:t>digestión</a:t>
            </a:r>
            <a:endParaRPr lang="en-US" dirty="0" smtClean="0"/>
          </a:p>
          <a:p>
            <a:r>
              <a:rPr lang="en-US" dirty="0" err="1" smtClean="0"/>
              <a:t>Modificaciones</a:t>
            </a:r>
            <a:r>
              <a:rPr lang="en-US" dirty="0" smtClean="0"/>
              <a:t> de la </a:t>
            </a:r>
            <a:r>
              <a:rPr lang="en-US" dirty="0" err="1" smtClean="0"/>
              <a:t>microbiota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66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Mecanismos</a:t>
            </a:r>
            <a:r>
              <a:rPr lang="en-US" dirty="0" smtClean="0"/>
              <a:t> de </a:t>
            </a:r>
            <a:r>
              <a:rPr lang="en-US" dirty="0" err="1" smtClean="0"/>
              <a:t>Malabsorción</a:t>
            </a:r>
            <a:endParaRPr lang="en-US" dirty="0"/>
          </a:p>
        </p:txBody>
      </p:sp>
      <p:pic>
        <p:nvPicPr>
          <p:cNvPr id="4" name="Picture 3" descr="Captura de pantalla 2017-02-12 a la(s) 18.57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6496"/>
            <a:ext cx="9144000" cy="520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8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Fases</a:t>
            </a:r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99837059"/>
              </p:ext>
            </p:extLst>
          </p:nvPr>
        </p:nvGraphicFramePr>
        <p:xfrm>
          <a:off x="820174" y="1606447"/>
          <a:ext cx="7620000" cy="4420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2149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Aguda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Inicia</a:t>
            </a:r>
            <a:r>
              <a:rPr lang="en-US" dirty="0" smtClean="0"/>
              <a:t> posterior a la </a:t>
            </a:r>
            <a:r>
              <a:rPr lang="en-US" dirty="0" err="1" smtClean="0"/>
              <a:t>resección</a:t>
            </a:r>
            <a:r>
              <a:rPr lang="en-US" dirty="0" smtClean="0"/>
              <a:t> intestinal</a:t>
            </a:r>
          </a:p>
          <a:p>
            <a:pPr lvl="1"/>
            <a:r>
              <a:rPr lang="en-US" dirty="0" smtClean="0"/>
              <a:t>Hasta los 1-3 meses</a:t>
            </a:r>
          </a:p>
          <a:p>
            <a:r>
              <a:rPr lang="en-US" dirty="0" err="1" smtClean="0"/>
              <a:t>Tubo</a:t>
            </a:r>
            <a:r>
              <a:rPr lang="en-US" dirty="0" smtClean="0"/>
              <a:t> </a:t>
            </a:r>
            <a:r>
              <a:rPr lang="en-US" dirty="0" err="1" smtClean="0"/>
              <a:t>digestivo</a:t>
            </a:r>
            <a:r>
              <a:rPr lang="en-US" dirty="0" smtClean="0"/>
              <a:t> &gt; 5 </a:t>
            </a:r>
            <a:r>
              <a:rPr lang="en-US" dirty="0" err="1" smtClean="0"/>
              <a:t>litros</a:t>
            </a:r>
            <a:r>
              <a:rPr lang="en-US" dirty="0" smtClean="0"/>
              <a:t> / </a:t>
            </a:r>
            <a:r>
              <a:rPr lang="en-US" dirty="0" err="1" smtClean="0"/>
              <a:t>día</a:t>
            </a:r>
            <a:endParaRPr lang="en-US" dirty="0" smtClean="0"/>
          </a:p>
          <a:p>
            <a:r>
              <a:rPr lang="en-US" dirty="0" smtClean="0"/>
              <a:t>DESEQUILIBRIO HIDROELECTROLÍTICO</a:t>
            </a:r>
          </a:p>
          <a:p>
            <a:r>
              <a:rPr lang="en-US" dirty="0" err="1" smtClean="0"/>
              <a:t>Disminución</a:t>
            </a:r>
            <a:r>
              <a:rPr lang="en-US" dirty="0" smtClean="0"/>
              <a:t> </a:t>
            </a:r>
            <a:r>
              <a:rPr lang="en-US" dirty="0" err="1" smtClean="0"/>
              <a:t>significativa</a:t>
            </a:r>
            <a:r>
              <a:rPr lang="en-US" dirty="0" smtClean="0"/>
              <a:t> en la </a:t>
            </a:r>
            <a:r>
              <a:rPr lang="en-US" dirty="0" err="1" smtClean="0"/>
              <a:t>absorción</a:t>
            </a:r>
            <a:r>
              <a:rPr lang="en-US" dirty="0" smtClean="0"/>
              <a:t> de los </a:t>
            </a:r>
            <a:r>
              <a:rPr lang="en-US" dirty="0" err="1" smtClean="0"/>
              <a:t>nutrientes</a:t>
            </a:r>
            <a:endParaRPr lang="en-US" dirty="0" smtClean="0"/>
          </a:p>
          <a:p>
            <a:r>
              <a:rPr lang="en-US" dirty="0" err="1" smtClean="0"/>
              <a:t>Hipergastrinemia</a:t>
            </a:r>
            <a:r>
              <a:rPr lang="en-US" dirty="0" smtClean="0"/>
              <a:t>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75709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adaptación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Inicia</a:t>
            </a:r>
            <a:r>
              <a:rPr lang="en-US" dirty="0" smtClean="0"/>
              <a:t> 24-48 </a:t>
            </a:r>
            <a:r>
              <a:rPr lang="en-US" dirty="0" err="1" smtClean="0"/>
              <a:t>horas</a:t>
            </a:r>
            <a:r>
              <a:rPr lang="en-US" dirty="0" smtClean="0"/>
              <a:t> </a:t>
            </a:r>
            <a:r>
              <a:rPr lang="en-US" dirty="0" err="1" smtClean="0"/>
              <a:t>postresección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adaptación</a:t>
            </a:r>
            <a:r>
              <a:rPr lang="en-US" dirty="0" smtClean="0"/>
              <a:t> de 1 a 2 años</a:t>
            </a:r>
          </a:p>
          <a:p>
            <a:r>
              <a:rPr lang="en-US" dirty="0" err="1" smtClean="0"/>
              <a:t>Cambios</a:t>
            </a:r>
            <a:r>
              <a:rPr lang="en-US" dirty="0" smtClean="0"/>
              <a:t> en:</a:t>
            </a:r>
          </a:p>
          <a:p>
            <a:pPr lvl="1"/>
            <a:r>
              <a:rPr lang="en-US" dirty="0" err="1" smtClean="0"/>
              <a:t>Morfología</a:t>
            </a:r>
            <a:endParaRPr lang="en-US" dirty="0" smtClean="0"/>
          </a:p>
          <a:p>
            <a:pPr lvl="1"/>
            <a:r>
              <a:rPr lang="en-US" dirty="0" err="1" smtClean="0"/>
              <a:t>Funcionalidad</a:t>
            </a:r>
            <a:endParaRPr lang="en-US" dirty="0" smtClean="0"/>
          </a:p>
          <a:p>
            <a:pPr lvl="1"/>
            <a:r>
              <a:rPr lang="en-US" dirty="0" err="1" smtClean="0"/>
              <a:t>Di</a:t>
            </a:r>
            <a:r>
              <a:rPr lang="en-US" dirty="0" err="1" smtClean="0"/>
              <a:t>ámetro</a:t>
            </a:r>
            <a:r>
              <a:rPr lang="en-US" dirty="0" smtClean="0"/>
              <a:t>, </a:t>
            </a:r>
            <a:r>
              <a:rPr lang="en-US" dirty="0" err="1" smtClean="0"/>
              <a:t>grosor</a:t>
            </a:r>
            <a:r>
              <a:rPr lang="en-US" dirty="0" smtClean="0"/>
              <a:t> y </a:t>
            </a:r>
            <a:r>
              <a:rPr lang="en-US" dirty="0" err="1" smtClean="0"/>
              <a:t>longitud</a:t>
            </a:r>
            <a:r>
              <a:rPr lang="en-US" dirty="0" smtClean="0"/>
              <a:t> intestinal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Cambios</a:t>
            </a:r>
            <a:r>
              <a:rPr lang="en-US" dirty="0" smtClean="0"/>
              <a:t> </a:t>
            </a:r>
            <a:r>
              <a:rPr lang="en-US" dirty="0" err="1" smtClean="0"/>
              <a:t>morfológicos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Aumento</a:t>
            </a:r>
            <a:r>
              <a:rPr lang="en-US" dirty="0" smtClean="0"/>
              <a:t> en </a:t>
            </a:r>
            <a:r>
              <a:rPr lang="en-US" dirty="0" err="1" smtClean="0"/>
              <a:t>longitud</a:t>
            </a:r>
            <a:endParaRPr lang="en-US" dirty="0" smtClean="0"/>
          </a:p>
          <a:p>
            <a:r>
              <a:rPr lang="en-US" dirty="0" err="1" smtClean="0"/>
              <a:t>Vellosidades</a:t>
            </a:r>
            <a:endParaRPr lang="en-US" dirty="0" smtClean="0"/>
          </a:p>
          <a:p>
            <a:pPr lvl="1"/>
            <a:r>
              <a:rPr lang="en-US" dirty="0" smtClean="0"/>
              <a:t>Más </a:t>
            </a:r>
            <a:r>
              <a:rPr lang="en-US" dirty="0" err="1" smtClean="0"/>
              <a:t>largas</a:t>
            </a:r>
            <a:endParaRPr lang="en-US" dirty="0" smtClean="0"/>
          </a:p>
          <a:p>
            <a:pPr lvl="1"/>
            <a:r>
              <a:rPr lang="en-US" dirty="0" smtClean="0"/>
              <a:t>Mayor </a:t>
            </a:r>
            <a:r>
              <a:rPr lang="en-US" dirty="0" err="1" smtClean="0"/>
              <a:t>diámetro</a:t>
            </a:r>
            <a:endParaRPr lang="en-US" dirty="0" smtClean="0"/>
          </a:p>
          <a:p>
            <a:pPr lvl="1"/>
            <a:r>
              <a:rPr lang="en-US" dirty="0" err="1" smtClean="0"/>
              <a:t>Hiperplasia</a:t>
            </a:r>
            <a:r>
              <a:rPr lang="en-US" dirty="0" smtClean="0"/>
              <a:t> de </a:t>
            </a:r>
            <a:r>
              <a:rPr lang="en-US" dirty="0" err="1" smtClean="0"/>
              <a:t>enterocitos</a:t>
            </a:r>
            <a:endParaRPr lang="en-US" dirty="0" smtClean="0"/>
          </a:p>
          <a:p>
            <a:pPr lvl="1"/>
            <a:r>
              <a:rPr lang="en-US" dirty="0" err="1" smtClean="0"/>
              <a:t>Hiperplasia</a:t>
            </a:r>
            <a:r>
              <a:rPr lang="en-US" dirty="0" smtClean="0"/>
              <a:t> </a:t>
            </a:r>
            <a:r>
              <a:rPr lang="en-US" dirty="0" err="1" smtClean="0"/>
              <a:t>vellosa</a:t>
            </a:r>
            <a:endParaRPr lang="en-US" dirty="0" smtClean="0"/>
          </a:p>
          <a:p>
            <a:pPr lvl="1"/>
            <a:r>
              <a:rPr lang="en-US" dirty="0" smtClean="0"/>
              <a:t>Mayor </a:t>
            </a:r>
            <a:r>
              <a:rPr lang="en-US" dirty="0" err="1" smtClean="0"/>
              <a:t>profundidad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criptas</a:t>
            </a:r>
            <a:endParaRPr lang="en-US" dirty="0" smtClean="0"/>
          </a:p>
          <a:p>
            <a:pPr lvl="1"/>
            <a:r>
              <a:rPr lang="en-US" dirty="0" err="1" smtClean="0"/>
              <a:t>Grosor</a:t>
            </a:r>
            <a:r>
              <a:rPr lang="en-US" dirty="0" smtClean="0"/>
              <a:t> de la mucosa</a:t>
            </a:r>
          </a:p>
          <a:p>
            <a:pPr lvl="1"/>
            <a:r>
              <a:rPr lang="en-US" dirty="0" err="1" smtClean="0"/>
              <a:t>Incremento</a:t>
            </a:r>
            <a:r>
              <a:rPr lang="en-US" dirty="0" smtClean="0"/>
              <a:t> en la </a:t>
            </a:r>
            <a:r>
              <a:rPr lang="en-US" dirty="0" err="1" smtClean="0"/>
              <a:t>dilatación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intestinal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772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111304" y="952623"/>
            <a:ext cx="4480493" cy="4198595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839104" y="952623"/>
            <a:ext cx="4539771" cy="4198595"/>
          </a:xfrm>
          <a:prstGeom prst="ellipse">
            <a:avLst/>
          </a:prstGeom>
          <a:solidFill>
            <a:schemeClr val="lt1">
              <a:alpha val="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663600" y="5592247"/>
            <a:ext cx="4286457" cy="110698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27450" y="4886601"/>
            <a:ext cx="0" cy="54687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16395" y="5803941"/>
            <a:ext cx="38492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Síndrome</a:t>
            </a:r>
            <a:r>
              <a:rPr lang="en-US" dirty="0" smtClean="0"/>
              <a:t> de </a:t>
            </a:r>
            <a:r>
              <a:rPr lang="en-US" dirty="0" err="1" smtClean="0"/>
              <a:t>intestino</a:t>
            </a:r>
            <a:r>
              <a:rPr lang="en-US" dirty="0" smtClean="0"/>
              <a:t> </a:t>
            </a:r>
            <a:r>
              <a:rPr lang="en-US" dirty="0" err="1" smtClean="0"/>
              <a:t>corto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</a:t>
            </a:r>
          </a:p>
          <a:p>
            <a:pPr algn="ctr"/>
            <a:r>
              <a:rPr lang="en-US" dirty="0" err="1" smtClean="0"/>
              <a:t>disfunción</a:t>
            </a:r>
            <a:r>
              <a:rPr lang="en-US" dirty="0" smtClean="0"/>
              <a:t> intestinal.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58136" y="1993451"/>
            <a:ext cx="1922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Pérdida</a:t>
            </a:r>
            <a:r>
              <a:rPr lang="en-US" dirty="0" smtClean="0"/>
              <a:t> de </a:t>
            </a:r>
            <a:r>
              <a:rPr lang="en-US" dirty="0" err="1" smtClean="0"/>
              <a:t>intestino</a:t>
            </a:r>
            <a:r>
              <a:rPr lang="en-US" dirty="0" smtClean="0"/>
              <a:t> o </a:t>
            </a:r>
            <a:r>
              <a:rPr lang="en-US" dirty="0" err="1" smtClean="0"/>
              <a:t>masa</a:t>
            </a:r>
            <a:r>
              <a:rPr lang="en-US" dirty="0" smtClean="0"/>
              <a:t> de </a:t>
            </a:r>
            <a:r>
              <a:rPr lang="en-US" dirty="0" err="1" smtClean="0"/>
              <a:t>enterocitos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88691" y="2063635"/>
            <a:ext cx="20903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ALTERACIONES EN LA CONTINUIDAD</a:t>
            </a:r>
          </a:p>
          <a:p>
            <a:pPr algn="ctr"/>
            <a:r>
              <a:rPr lang="en-US" dirty="0" smtClean="0"/>
              <a:t> DISMOTILIDAD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98311" y="4559674"/>
            <a:ext cx="331690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SINDROME DE INTESTINO CORTO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101681" y="2168320"/>
            <a:ext cx="125153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/>
              <a:t>Resección</a:t>
            </a:r>
            <a:endParaRPr lang="en-US" sz="1400" b="1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b="1" dirty="0" err="1" smtClean="0"/>
              <a:t>Defecto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Congénito</a:t>
            </a:r>
            <a:endParaRPr lang="en-US" sz="1400" b="1" dirty="0" smtClean="0"/>
          </a:p>
          <a:p>
            <a:pPr algn="ctr"/>
            <a:endParaRPr lang="en-US" sz="1400" dirty="0" smtClean="0"/>
          </a:p>
          <a:p>
            <a:pPr algn="ctr"/>
            <a:r>
              <a:rPr lang="en-US" sz="1400" b="1" dirty="0" err="1" smtClean="0"/>
              <a:t>Pérdida</a:t>
            </a:r>
            <a:r>
              <a:rPr lang="en-US" sz="1400" b="1" dirty="0" smtClean="0"/>
              <a:t> de</a:t>
            </a:r>
          </a:p>
          <a:p>
            <a:pPr algn="ctr"/>
            <a:r>
              <a:rPr lang="en-US" sz="1400" b="1" dirty="0" smtClean="0"/>
              <a:t> </a:t>
            </a:r>
            <a:r>
              <a:rPr lang="en-US" sz="1400" b="1" dirty="0" err="1" smtClean="0"/>
              <a:t>absorción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</a:t>
            </a:r>
            <a:r>
              <a:rPr lang="en-US" sz="1400" b="1" dirty="0" smtClean="0"/>
              <a:t> </a:t>
            </a:r>
          </a:p>
          <a:p>
            <a:pPr algn="ctr"/>
            <a:r>
              <a:rPr lang="en-US" sz="1400" b="1" dirty="0" err="1" smtClean="0"/>
              <a:t>enfermedad</a:t>
            </a:r>
            <a:r>
              <a:rPr lang="en-US" sz="1400" b="1" dirty="0" smtClean="0"/>
              <a:t>. </a:t>
            </a:r>
          </a:p>
          <a:p>
            <a:pPr algn="ctr"/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3636966" y="4014979"/>
            <a:ext cx="2180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MICROBIOTA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3775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Adaptación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>
                <a:solidFill>
                  <a:schemeClr val="accent2"/>
                </a:solidFill>
              </a:rPr>
              <a:t>Resección</a:t>
            </a:r>
            <a:r>
              <a:rPr lang="en-US" dirty="0" smtClean="0">
                <a:solidFill>
                  <a:schemeClr val="accent2"/>
                </a:solidFill>
              </a:rPr>
              <a:t> de </a:t>
            </a:r>
            <a:r>
              <a:rPr lang="en-US" dirty="0" err="1" smtClean="0">
                <a:solidFill>
                  <a:schemeClr val="accent2"/>
                </a:solidFill>
              </a:rPr>
              <a:t>Yeyuno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Digestión</a:t>
            </a:r>
            <a:r>
              <a:rPr lang="en-US" dirty="0" smtClean="0"/>
              <a:t> y </a:t>
            </a:r>
            <a:r>
              <a:rPr lang="en-US" dirty="0" err="1" smtClean="0"/>
              <a:t>absorción</a:t>
            </a:r>
            <a:r>
              <a:rPr lang="en-US" dirty="0" smtClean="0"/>
              <a:t> de </a:t>
            </a:r>
            <a:r>
              <a:rPr lang="en-US" dirty="0" err="1" smtClean="0"/>
              <a:t>mayoría</a:t>
            </a:r>
            <a:r>
              <a:rPr lang="en-US" dirty="0" smtClean="0"/>
              <a:t> de </a:t>
            </a:r>
            <a:r>
              <a:rPr lang="en-US" dirty="0" err="1" smtClean="0"/>
              <a:t>nutrientes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Pérdida</a:t>
            </a:r>
            <a:r>
              <a:rPr lang="en-US" dirty="0" smtClean="0"/>
              <a:t> de </a:t>
            </a:r>
            <a:r>
              <a:rPr lang="en-US" dirty="0" err="1" smtClean="0"/>
              <a:t>Hormonas</a:t>
            </a:r>
            <a:r>
              <a:rPr lang="en-US" dirty="0" smtClean="0"/>
              <a:t> </a:t>
            </a:r>
            <a:r>
              <a:rPr lang="en-US" dirty="0" err="1" smtClean="0"/>
              <a:t>enterales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Hipergastrinemia</a:t>
            </a:r>
            <a:r>
              <a:rPr lang="en-US" dirty="0" smtClean="0"/>
              <a:t>. </a:t>
            </a:r>
            <a:r>
              <a:rPr lang="en-US" dirty="0" err="1" smtClean="0"/>
              <a:t>Hipersecresión</a:t>
            </a:r>
            <a:r>
              <a:rPr lang="en-US" dirty="0" smtClean="0"/>
              <a:t> </a:t>
            </a:r>
            <a:r>
              <a:rPr lang="en-US" dirty="0" err="1" smtClean="0"/>
              <a:t>ácida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- </a:t>
            </a:r>
            <a:r>
              <a:rPr lang="en-US" dirty="0" err="1" smtClean="0"/>
              <a:t>Disfunción</a:t>
            </a:r>
            <a:r>
              <a:rPr lang="en-US" dirty="0" smtClean="0"/>
              <a:t> de </a:t>
            </a:r>
            <a:r>
              <a:rPr lang="en-US" dirty="0" err="1" smtClean="0"/>
              <a:t>enzimas</a:t>
            </a:r>
            <a:r>
              <a:rPr lang="en-US" dirty="0" smtClean="0"/>
              <a:t> </a:t>
            </a:r>
            <a:r>
              <a:rPr lang="en-US" dirty="0" err="1" smtClean="0"/>
              <a:t>pancreáticas</a:t>
            </a:r>
            <a:endParaRPr lang="en-US" dirty="0" smtClean="0"/>
          </a:p>
          <a:p>
            <a:r>
              <a:rPr lang="en-US" dirty="0" err="1" smtClean="0">
                <a:solidFill>
                  <a:srgbClr val="C0504D"/>
                </a:solidFill>
              </a:rPr>
              <a:t>Resección</a:t>
            </a:r>
            <a:r>
              <a:rPr lang="en-US" dirty="0" smtClean="0">
                <a:solidFill>
                  <a:srgbClr val="C0504D"/>
                </a:solidFill>
              </a:rPr>
              <a:t> de </a:t>
            </a:r>
            <a:r>
              <a:rPr lang="en-US" dirty="0" err="1" smtClean="0">
                <a:solidFill>
                  <a:srgbClr val="C0504D"/>
                </a:solidFill>
              </a:rPr>
              <a:t>ileon</a:t>
            </a:r>
            <a:r>
              <a:rPr lang="en-US" dirty="0" smtClean="0">
                <a:solidFill>
                  <a:srgbClr val="C0504D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Sales </a:t>
            </a:r>
            <a:r>
              <a:rPr lang="en-US" dirty="0" err="1" smtClean="0"/>
              <a:t>biliares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Vitamina</a:t>
            </a:r>
            <a:r>
              <a:rPr lang="en-US" dirty="0" smtClean="0"/>
              <a:t> B-12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Esteatorrea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Cálculos</a:t>
            </a:r>
            <a:r>
              <a:rPr lang="en-US" dirty="0" smtClean="0"/>
              <a:t> de </a:t>
            </a:r>
            <a:r>
              <a:rPr lang="en-US" dirty="0" err="1" smtClean="0"/>
              <a:t>colesterol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Disminución</a:t>
            </a:r>
            <a:r>
              <a:rPr lang="en-US" dirty="0" smtClean="0"/>
              <a:t> de la </a:t>
            </a:r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adaptación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919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5067"/>
            <a:ext cx="9067800" cy="2387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91120"/>
            <a:ext cx="5278695" cy="4149244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278695" y="2799808"/>
            <a:ext cx="3473228" cy="30446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A mayor </a:t>
            </a:r>
            <a:r>
              <a:rPr lang="en-US" sz="2400" b="1" dirty="0" err="1" smtClean="0">
                <a:solidFill>
                  <a:schemeClr val="bg1"/>
                </a:solidFill>
              </a:rPr>
              <a:t>dilatación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menor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adaptación</a:t>
            </a:r>
            <a:r>
              <a:rPr lang="en-US" sz="2400" b="1" dirty="0" smtClean="0">
                <a:solidFill>
                  <a:schemeClr val="bg1"/>
                </a:solidFill>
              </a:rPr>
              <a:t> intestinal</a:t>
            </a:r>
          </a:p>
          <a:p>
            <a:pPr algn="ctr"/>
            <a:endParaRPr lang="en-US" sz="2400" b="1" dirty="0">
              <a:solidFill>
                <a:schemeClr val="bg1"/>
              </a:solidFill>
            </a:endParaRPr>
          </a:p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Se </a:t>
            </a:r>
            <a:r>
              <a:rPr lang="en-US" sz="2400" b="1" dirty="0" err="1" smtClean="0">
                <a:solidFill>
                  <a:schemeClr val="bg1"/>
                </a:solidFill>
              </a:rPr>
              <a:t>debe</a:t>
            </a:r>
            <a:r>
              <a:rPr lang="en-US" sz="2400" b="1" dirty="0" smtClean="0">
                <a:solidFill>
                  <a:schemeClr val="bg1"/>
                </a:solidFill>
              </a:rPr>
              <a:t> de </a:t>
            </a:r>
            <a:r>
              <a:rPr lang="en-US" sz="2400" b="1" dirty="0" err="1" smtClean="0">
                <a:solidFill>
                  <a:schemeClr val="bg1"/>
                </a:solidFill>
              </a:rPr>
              <a:t>buscar</a:t>
            </a:r>
            <a:r>
              <a:rPr lang="en-US" sz="2400" b="1" dirty="0" smtClean="0">
                <a:solidFill>
                  <a:schemeClr val="bg1"/>
                </a:solidFill>
              </a:rPr>
              <a:t> mayor </a:t>
            </a:r>
            <a:r>
              <a:rPr lang="en-US" sz="2400" b="1" dirty="0" err="1" smtClean="0">
                <a:solidFill>
                  <a:schemeClr val="bg1"/>
                </a:solidFill>
              </a:rPr>
              <a:t>función</a:t>
            </a:r>
            <a:r>
              <a:rPr lang="en-US" sz="2400" b="1" dirty="0" smtClean="0">
                <a:solidFill>
                  <a:schemeClr val="bg1"/>
                </a:solidFill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</a:rPr>
              <a:t>morfológica</a:t>
            </a:r>
            <a:r>
              <a:rPr lang="en-US" sz="2400" b="1" dirty="0" smtClean="0">
                <a:solidFill>
                  <a:schemeClr val="bg1"/>
                </a:solidFill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</a:rPr>
              <a:t>que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diámetro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65237" y="6488668"/>
            <a:ext cx="25787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s-IS" dirty="0" smtClean="0"/>
              <a:t>J Pediatr 2016;178:275-7.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6733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8.47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60"/>
            <a:ext cx="9093200" cy="1778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Péptido</a:t>
            </a:r>
            <a:r>
              <a:rPr lang="en-US" dirty="0" smtClean="0"/>
              <a:t> </a:t>
            </a:r>
            <a:r>
              <a:rPr lang="en-US" dirty="0" err="1" smtClean="0"/>
              <a:t>semejante</a:t>
            </a:r>
            <a:r>
              <a:rPr lang="en-US" dirty="0" smtClean="0"/>
              <a:t> a Glucagón-2</a:t>
            </a:r>
          </a:p>
          <a:p>
            <a:r>
              <a:rPr lang="en-US" dirty="0" err="1" smtClean="0"/>
              <a:t>Sintetizado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células</a:t>
            </a:r>
            <a:r>
              <a:rPr lang="en-US" dirty="0" smtClean="0"/>
              <a:t> L</a:t>
            </a:r>
          </a:p>
          <a:p>
            <a:r>
              <a:rPr lang="en-US" dirty="0" err="1" smtClean="0"/>
              <a:t>Estímulo</a:t>
            </a:r>
            <a:r>
              <a:rPr lang="en-US" dirty="0" smtClean="0"/>
              <a:t> </a:t>
            </a:r>
            <a:r>
              <a:rPr lang="en-US" dirty="0" err="1" smtClean="0"/>
              <a:t>neuroendócrino</a:t>
            </a:r>
            <a:endParaRPr lang="en-US" dirty="0"/>
          </a:p>
        </p:txBody>
      </p:sp>
      <p:pic>
        <p:nvPicPr>
          <p:cNvPr id="7" name="Picture 6" descr="Captura de pantalla 2017-02-12 a la(s) 18.52.2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4269858"/>
            <a:ext cx="5905500" cy="2442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25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686" y="-148750"/>
            <a:ext cx="8229600" cy="1143000"/>
          </a:xfrm>
        </p:spPr>
        <p:txBody>
          <a:bodyPr/>
          <a:lstStyle/>
          <a:p>
            <a:r>
              <a:rPr lang="en-US" dirty="0" err="1" smtClean="0"/>
              <a:t>Fase</a:t>
            </a:r>
            <a:r>
              <a:rPr lang="en-US" dirty="0" smtClean="0"/>
              <a:t> de </a:t>
            </a:r>
            <a:r>
              <a:rPr lang="en-US" dirty="0" err="1" smtClean="0"/>
              <a:t>mantenimiento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4881"/>
            <a:ext cx="9144000" cy="5468759"/>
          </a:xfrm>
        </p:spPr>
        <p:txBody>
          <a:bodyPr>
            <a:normAutofit/>
          </a:bodyPr>
          <a:lstStyle/>
          <a:p>
            <a:r>
              <a:rPr lang="en-US" dirty="0" err="1" smtClean="0"/>
              <a:t>Capacidad</a:t>
            </a:r>
            <a:r>
              <a:rPr lang="en-US" dirty="0" smtClean="0"/>
              <a:t> de </a:t>
            </a:r>
            <a:r>
              <a:rPr lang="en-US" dirty="0" err="1" smtClean="0"/>
              <a:t>absorción</a:t>
            </a:r>
            <a:r>
              <a:rPr lang="en-US" dirty="0" smtClean="0"/>
              <a:t> a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máximo</a:t>
            </a:r>
            <a:endParaRPr lang="en-US" dirty="0" smtClean="0"/>
          </a:p>
          <a:p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 err="1" smtClean="0"/>
              <a:t>absortiva</a:t>
            </a:r>
            <a:r>
              <a:rPr lang="en-US" dirty="0" smtClean="0"/>
              <a:t> del colon: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Agua y </a:t>
            </a:r>
            <a:r>
              <a:rPr lang="en-US" dirty="0" err="1" smtClean="0"/>
              <a:t>electrolitos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Metabolismo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microbiota</a:t>
            </a:r>
            <a:r>
              <a:rPr lang="en-US" dirty="0" smtClean="0"/>
              <a:t> de HC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ácidos</a:t>
            </a:r>
            <a:r>
              <a:rPr lang="en-US" dirty="0" smtClean="0"/>
              <a:t> </a:t>
            </a:r>
            <a:r>
              <a:rPr lang="en-US" dirty="0" smtClean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smtClean="0"/>
              <a:t> </a:t>
            </a:r>
            <a:r>
              <a:rPr lang="en-US" dirty="0" err="1" smtClean="0"/>
              <a:t>grasos</a:t>
            </a:r>
            <a:r>
              <a:rPr lang="en-US" dirty="0" smtClean="0"/>
              <a:t> de </a:t>
            </a:r>
            <a:r>
              <a:rPr lang="en-US" dirty="0" err="1" smtClean="0"/>
              <a:t>corta</a:t>
            </a:r>
            <a:r>
              <a:rPr lang="en-US" dirty="0" smtClean="0"/>
              <a:t>: </a:t>
            </a:r>
            <a:r>
              <a:rPr lang="en-US" dirty="0" err="1" smtClean="0"/>
              <a:t>Butírico</a:t>
            </a:r>
            <a:r>
              <a:rPr lang="en-US" dirty="0" smtClean="0"/>
              <a:t> y </a:t>
            </a:r>
            <a:r>
              <a:rPr lang="en-US" dirty="0" err="1" smtClean="0"/>
              <a:t>Propiónico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- 500 Kcal/</a:t>
            </a:r>
            <a:r>
              <a:rPr lang="en-US" dirty="0" err="1" smtClean="0"/>
              <a:t>día</a:t>
            </a:r>
            <a:r>
              <a:rPr lang="en-US" dirty="0" smtClean="0"/>
              <a:t> </a:t>
            </a:r>
          </a:p>
          <a:p>
            <a:r>
              <a:rPr lang="en-US" dirty="0" smtClean="0"/>
              <a:t>Homeostasis </a:t>
            </a:r>
            <a:r>
              <a:rPr lang="en-US" dirty="0" err="1" smtClean="0"/>
              <a:t>nutricional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- </a:t>
            </a:r>
            <a:r>
              <a:rPr lang="en-US" dirty="0" err="1" smtClean="0"/>
              <a:t>Adaptación</a:t>
            </a:r>
            <a:r>
              <a:rPr lang="en-US" dirty="0" smtClean="0"/>
              <a:t> intestinal</a:t>
            </a:r>
          </a:p>
          <a:p>
            <a:pPr marL="0" indent="0">
              <a:buNone/>
            </a:pPr>
            <a:r>
              <a:rPr lang="en-US" sz="2400" dirty="0" smtClean="0"/>
              <a:t>* Ac. D-</a:t>
            </a:r>
            <a:r>
              <a:rPr lang="en-US" sz="2400" dirty="0" err="1" smtClean="0"/>
              <a:t>Láctica</a:t>
            </a:r>
            <a:endParaRPr lang="en-US" sz="2400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pic>
        <p:nvPicPr>
          <p:cNvPr id="4" name="Picture 3" descr="Captura de pantalla 2017-02-12 a la(s) 18.10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517" y="4233050"/>
            <a:ext cx="4451482" cy="262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91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32" y="-1685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Ac. </a:t>
            </a:r>
            <a:r>
              <a:rPr lang="en-US" dirty="0" err="1" smtClean="0"/>
              <a:t>Grasos</a:t>
            </a:r>
            <a:r>
              <a:rPr lang="en-US" dirty="0" smtClean="0"/>
              <a:t> de </a:t>
            </a:r>
            <a:r>
              <a:rPr lang="en-US" dirty="0" err="1" smtClean="0"/>
              <a:t>Cadena</a:t>
            </a:r>
            <a:r>
              <a:rPr lang="en-US" dirty="0" smtClean="0"/>
              <a:t> </a:t>
            </a:r>
            <a:r>
              <a:rPr lang="en-US" dirty="0" err="1" smtClean="0"/>
              <a:t>Corta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</a:t>
            </a:r>
            <a:r>
              <a:rPr lang="en-US" sz="3100" dirty="0" err="1" smtClean="0"/>
              <a:t>Butirato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Mejoran</a:t>
            </a:r>
            <a:r>
              <a:rPr lang="en-US" dirty="0" smtClean="0"/>
              <a:t> la </a:t>
            </a:r>
            <a:r>
              <a:rPr lang="en-US" dirty="0" err="1" smtClean="0"/>
              <a:t>estructura</a:t>
            </a:r>
            <a:r>
              <a:rPr lang="en-US" dirty="0" smtClean="0"/>
              <a:t> y </a:t>
            </a:r>
            <a:r>
              <a:rPr lang="en-US" dirty="0" err="1" smtClean="0"/>
              <a:t>función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vellosidades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Mejora</a:t>
            </a:r>
            <a:r>
              <a:rPr lang="en-US" dirty="0" smtClean="0"/>
              <a:t> la </a:t>
            </a:r>
            <a:r>
              <a:rPr lang="en-US" dirty="0" err="1" smtClean="0"/>
              <a:t>capacidad</a:t>
            </a:r>
            <a:r>
              <a:rPr lang="en-US" dirty="0" smtClean="0"/>
              <a:t> </a:t>
            </a:r>
            <a:r>
              <a:rPr lang="en-US" dirty="0" err="1" smtClean="0"/>
              <a:t>absortiva</a:t>
            </a:r>
            <a:endParaRPr lang="en-US" dirty="0"/>
          </a:p>
        </p:txBody>
      </p:sp>
      <p:pic>
        <p:nvPicPr>
          <p:cNvPr id="4" name="Picture 3" descr="Captura de pantalla 2017-02-12 a la(s) 18.12.4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3368034"/>
            <a:ext cx="8828079" cy="3489965"/>
          </a:xfrm>
          <a:prstGeom prst="rect">
            <a:avLst/>
          </a:prstGeom>
        </p:spPr>
      </p:pic>
      <p:pic>
        <p:nvPicPr>
          <p:cNvPr id="5" name="Picture 4" descr="Captura de pantalla 2017-02-12 a la(s) 18.13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808" y="974498"/>
            <a:ext cx="60071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6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Absorción</a:t>
            </a:r>
            <a:r>
              <a:rPr lang="en-US" dirty="0" smtClean="0"/>
              <a:t> de </a:t>
            </a:r>
            <a:r>
              <a:rPr lang="en-US" dirty="0" err="1" smtClean="0"/>
              <a:t>Glucosa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600" dirty="0" err="1" smtClean="0"/>
              <a:t>Mejoría</a:t>
            </a:r>
            <a:r>
              <a:rPr lang="en-US" sz="3600" dirty="0" smtClean="0"/>
              <a:t> de </a:t>
            </a:r>
            <a:r>
              <a:rPr lang="en-US" sz="3600" dirty="0" err="1" smtClean="0"/>
              <a:t>capacidad</a:t>
            </a:r>
            <a:r>
              <a:rPr lang="en-US" sz="3600" dirty="0" smtClean="0"/>
              <a:t> </a:t>
            </a:r>
            <a:r>
              <a:rPr lang="en-US" sz="3600" dirty="0" err="1" smtClean="0"/>
              <a:t>absortiva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4" name="Picture 3" descr="Captura de pantalla 2017-02-12 a la(s) 18.15.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498" y="1696929"/>
            <a:ext cx="6714190" cy="486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603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Válvula</a:t>
            </a:r>
            <a:r>
              <a:rPr lang="en-US" dirty="0" smtClean="0"/>
              <a:t> </a:t>
            </a:r>
            <a:r>
              <a:rPr lang="en-US" dirty="0" err="1" smtClean="0"/>
              <a:t>Ileocecal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8633"/>
          </a:xfrm>
        </p:spPr>
        <p:txBody>
          <a:bodyPr>
            <a:normAutofit/>
          </a:bodyPr>
          <a:lstStyle/>
          <a:p>
            <a:r>
              <a:rPr lang="en-US" dirty="0" smtClean="0"/>
              <a:t>Su </a:t>
            </a:r>
            <a:r>
              <a:rPr lang="en-US" dirty="0" err="1" smtClean="0"/>
              <a:t>preservación</a:t>
            </a:r>
            <a:r>
              <a:rPr lang="en-US" dirty="0" smtClean="0"/>
              <a:t> </a:t>
            </a:r>
            <a:r>
              <a:rPr lang="en-US" dirty="0" err="1" smtClean="0"/>
              <a:t>es</a:t>
            </a:r>
            <a:r>
              <a:rPr lang="en-US" dirty="0" smtClean="0"/>
              <a:t> fundamental: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Disminuye</a:t>
            </a:r>
            <a:r>
              <a:rPr lang="en-US" dirty="0" smtClean="0"/>
              <a:t> la </a:t>
            </a:r>
            <a:r>
              <a:rPr lang="en-US" dirty="0" err="1" smtClean="0"/>
              <a:t>velocidad</a:t>
            </a:r>
            <a:r>
              <a:rPr lang="en-US" dirty="0" smtClean="0"/>
              <a:t> de </a:t>
            </a:r>
            <a:r>
              <a:rPr lang="en-US" dirty="0" err="1" smtClean="0"/>
              <a:t>tránsito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Reduce el </a:t>
            </a:r>
            <a:r>
              <a:rPr lang="en-US" dirty="0" err="1" smtClean="0"/>
              <a:t>riesgo</a:t>
            </a:r>
            <a:r>
              <a:rPr lang="en-US" dirty="0" smtClean="0"/>
              <a:t> de </a:t>
            </a:r>
            <a:r>
              <a:rPr lang="en-US" dirty="0" err="1" smtClean="0"/>
              <a:t>colonización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dirty="0" err="1" smtClean="0"/>
              <a:t>bacterias</a:t>
            </a:r>
            <a:r>
              <a:rPr lang="en-US" dirty="0" smtClean="0"/>
              <a:t> </a:t>
            </a:r>
            <a:r>
              <a:rPr lang="en-US" dirty="0" err="1" smtClean="0"/>
              <a:t>colónicas</a:t>
            </a:r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 smtClean="0"/>
              <a:t>Sobrecrecimiento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</a:t>
            </a:r>
            <a:r>
              <a:rPr lang="en-US" sz="2400" dirty="0" err="1" smtClean="0"/>
              <a:t>bacteriano</a:t>
            </a:r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err="1" smtClean="0"/>
              <a:t>Reflujo</a:t>
            </a:r>
            <a:endParaRPr lang="en-US" sz="2400" dirty="0" smtClean="0"/>
          </a:p>
          <a:p>
            <a:r>
              <a:rPr lang="en-US" sz="2400" dirty="0" smtClean="0"/>
              <a:t> </a:t>
            </a:r>
            <a:r>
              <a:rPr lang="en-US" sz="2400" dirty="0" err="1" smtClean="0"/>
              <a:t>Diarrea</a:t>
            </a:r>
            <a:endParaRPr lang="en-US" sz="2400" dirty="0"/>
          </a:p>
        </p:txBody>
      </p:sp>
      <p:pic>
        <p:nvPicPr>
          <p:cNvPr id="4" name="Picture 3" descr="Captura de pantalla 2017-02-12 a la(s) 17.11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20" y="3545873"/>
            <a:ext cx="4723180" cy="33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353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7.14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" y="0"/>
            <a:ext cx="914456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548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8.07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5556"/>
            <a:ext cx="9144000" cy="49692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491" y="791396"/>
            <a:ext cx="3276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DEPENDENCIA DE NPT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669556" y="883419"/>
            <a:ext cx="2761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SOBREVIDA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1843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991600" cy="152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9664" y="6488668"/>
            <a:ext cx="2924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Biochimie</a:t>
            </a:r>
            <a:r>
              <a:rPr lang="it-IT" dirty="0" smtClean="0"/>
              <a:t> 92 (2010) 753e761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6814" y="1713544"/>
            <a:ext cx="5768098" cy="4894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4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Disfunción</a:t>
            </a:r>
            <a:r>
              <a:rPr lang="en-US" dirty="0" smtClean="0"/>
              <a:t> Intestinal…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0000"/>
            <a:ext cx="8229600" cy="4525963"/>
          </a:xfrm>
        </p:spPr>
        <p:txBody>
          <a:bodyPr/>
          <a:lstStyle/>
          <a:p>
            <a:r>
              <a:rPr lang="en-US" dirty="0" err="1" smtClean="0"/>
              <a:t>Disfunción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Absortiva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Digestiva</a:t>
            </a:r>
            <a:endParaRPr lang="en-US" dirty="0" smtClean="0"/>
          </a:p>
          <a:p>
            <a:r>
              <a:rPr lang="en-US" dirty="0" err="1" smtClean="0"/>
              <a:t>Desnutrición</a:t>
            </a:r>
            <a:endParaRPr lang="en-US" dirty="0" smtClean="0"/>
          </a:p>
          <a:p>
            <a:r>
              <a:rPr lang="en-US" dirty="0" err="1" smtClean="0"/>
              <a:t>Diarrea</a:t>
            </a:r>
            <a:endParaRPr lang="en-US" dirty="0" smtClean="0"/>
          </a:p>
          <a:p>
            <a:r>
              <a:rPr lang="en-US" dirty="0" err="1" smtClean="0"/>
              <a:t>Alteraciones</a:t>
            </a:r>
            <a:r>
              <a:rPr lang="en-US" dirty="0" smtClean="0"/>
              <a:t> </a:t>
            </a:r>
            <a:r>
              <a:rPr lang="en-US" dirty="0" err="1" smtClean="0"/>
              <a:t>Metabólicas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987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881" y="0"/>
            <a:ext cx="597969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219664" y="6488668"/>
            <a:ext cx="2924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err="1" smtClean="0"/>
              <a:t>Biochimie</a:t>
            </a:r>
            <a:r>
              <a:rPr lang="it-IT" dirty="0" smtClean="0"/>
              <a:t> 92 (2010) 753e761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537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Disbiosis</a:t>
            </a:r>
            <a:r>
              <a:rPr lang="en-US" dirty="0" smtClean="0"/>
              <a:t>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41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Bacterias</a:t>
            </a:r>
            <a:r>
              <a:rPr lang="en-US" dirty="0" smtClean="0"/>
              <a:t> </a:t>
            </a:r>
            <a:r>
              <a:rPr lang="en-US" dirty="0" err="1" smtClean="0"/>
              <a:t>autóctonas</a:t>
            </a:r>
            <a:r>
              <a:rPr lang="en-US" dirty="0"/>
              <a:t> </a:t>
            </a:r>
            <a:r>
              <a:rPr lang="en-US" dirty="0" smtClean="0"/>
              <a:t>no </a:t>
            </a:r>
            <a:r>
              <a:rPr lang="en-US" dirty="0" err="1" smtClean="0"/>
              <a:t>patógenas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i="1" dirty="0" err="1" smtClean="0"/>
              <a:t>Lacnospiraceae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- </a:t>
            </a:r>
            <a:r>
              <a:rPr lang="en-US" i="1" dirty="0" err="1" smtClean="0"/>
              <a:t>Ruminoccocaceae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- </a:t>
            </a:r>
            <a:r>
              <a:rPr lang="en-US" i="1" dirty="0" err="1" smtClean="0"/>
              <a:t>Clostridiales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- </a:t>
            </a:r>
            <a:r>
              <a:rPr lang="en-US" i="1" dirty="0" err="1" smtClean="0"/>
              <a:t>Firmicutes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Bacterias</a:t>
            </a:r>
            <a:r>
              <a:rPr lang="en-US" dirty="0" smtClean="0"/>
              <a:t> no </a:t>
            </a:r>
            <a:r>
              <a:rPr lang="en-US" dirty="0" err="1" smtClean="0"/>
              <a:t>autóctonas</a:t>
            </a:r>
            <a:r>
              <a:rPr lang="en-US" dirty="0" smtClean="0"/>
              <a:t> </a:t>
            </a:r>
            <a:r>
              <a:rPr lang="en-US" dirty="0" err="1" smtClean="0"/>
              <a:t>patógenas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i="1" dirty="0" err="1" smtClean="0"/>
              <a:t>Enterobacteriaceae</a:t>
            </a:r>
            <a:endParaRPr lang="en-US" i="1" dirty="0" smtClean="0"/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- </a:t>
            </a:r>
            <a:r>
              <a:rPr lang="en-US" i="1" dirty="0" err="1" smtClean="0"/>
              <a:t>Estreptoccocaceae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883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aptura de pantalla 2017-02-12 a la(s) 17.38.2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24305"/>
            <a:ext cx="8890000" cy="1727200"/>
          </a:xfrm>
          <a:prstGeom prst="rect">
            <a:avLst/>
          </a:prstGeom>
        </p:spPr>
      </p:pic>
      <p:pic>
        <p:nvPicPr>
          <p:cNvPr id="5" name="Picture 4" descr="Captura de pantalla 2017-02-12 a la(s) 17.4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712" y="1851506"/>
            <a:ext cx="4241800" cy="500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19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7.52.2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14" y="182884"/>
            <a:ext cx="8585200" cy="1440102"/>
          </a:xfrm>
          <a:prstGeom prst="rect">
            <a:avLst/>
          </a:prstGeom>
        </p:spPr>
      </p:pic>
      <p:pic>
        <p:nvPicPr>
          <p:cNvPr id="5" name="Picture 4" descr="Captura de pantalla 2017-02-12 a la(s) 17.51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82" y="1622986"/>
            <a:ext cx="6629997" cy="523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726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7.46.1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599799"/>
            <a:ext cx="9042400" cy="5698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6455" y="5671066"/>
            <a:ext cx="24872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18 </a:t>
            </a:r>
            <a:r>
              <a:rPr lang="en-US" b="1" dirty="0" err="1" smtClean="0"/>
              <a:t>pacientes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36262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Unidades</a:t>
            </a:r>
            <a:r>
              <a:rPr lang="en-US" dirty="0" smtClean="0"/>
              <a:t> </a:t>
            </a:r>
            <a:r>
              <a:rPr lang="en-US" dirty="0" err="1" smtClean="0"/>
              <a:t>Taxonómicas</a:t>
            </a:r>
            <a:r>
              <a:rPr lang="en-US" dirty="0" smtClean="0"/>
              <a:t> </a:t>
            </a:r>
            <a:r>
              <a:rPr lang="en-US" dirty="0" err="1" smtClean="0"/>
              <a:t>Operacionales</a:t>
            </a:r>
            <a:endParaRPr lang="en-US" dirty="0"/>
          </a:p>
        </p:txBody>
      </p:sp>
      <p:pic>
        <p:nvPicPr>
          <p:cNvPr id="4" name="Picture 3" descr="Captura de pantalla 2017-02-12 a la(s) 17.54.2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080" y="1417638"/>
            <a:ext cx="6946900" cy="497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39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Impacto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( </a:t>
            </a:r>
            <a:r>
              <a:rPr lang="en-US" sz="3100" dirty="0" err="1" smtClean="0"/>
              <a:t>Interacción</a:t>
            </a:r>
            <a:r>
              <a:rPr lang="en-US" sz="3100" dirty="0" smtClean="0"/>
              <a:t> </a:t>
            </a:r>
            <a:r>
              <a:rPr lang="en-US" sz="3100" dirty="0" err="1" smtClean="0"/>
              <a:t>Enterocito-Microbioma</a:t>
            </a:r>
            <a:r>
              <a:rPr lang="en-US" sz="3100" dirty="0" smtClean="0"/>
              <a:t>)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Diarrea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i="1" dirty="0" smtClean="0"/>
              <a:t>C. </a:t>
            </a:r>
            <a:r>
              <a:rPr lang="en-US" i="1" dirty="0" err="1" smtClean="0"/>
              <a:t>difficile</a:t>
            </a:r>
            <a:r>
              <a:rPr lang="en-US" i="1" dirty="0" smtClean="0"/>
              <a:t>:</a:t>
            </a:r>
          </a:p>
          <a:p>
            <a:pPr marL="0" indent="0">
              <a:buNone/>
            </a:pPr>
            <a:r>
              <a:rPr lang="en-US" i="1" dirty="0" smtClean="0"/>
              <a:t>   - </a:t>
            </a:r>
            <a:r>
              <a:rPr lang="en-US" dirty="0" err="1" smtClean="0"/>
              <a:t>Disminución</a:t>
            </a:r>
            <a:r>
              <a:rPr lang="en-US" dirty="0" smtClean="0"/>
              <a:t> en la </a:t>
            </a:r>
            <a:r>
              <a:rPr lang="en-US" dirty="0" err="1" smtClean="0"/>
              <a:t>población</a:t>
            </a:r>
            <a:r>
              <a:rPr lang="en-US" dirty="0" smtClean="0"/>
              <a:t> </a:t>
            </a:r>
            <a:r>
              <a:rPr lang="en-US" i="1" dirty="0" err="1" smtClean="0"/>
              <a:t>Firmicutes</a:t>
            </a:r>
            <a:r>
              <a:rPr lang="en-US" dirty="0" smtClean="0"/>
              <a:t> y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</a:t>
            </a:r>
            <a:r>
              <a:rPr lang="en-US" i="1" dirty="0" err="1" smtClean="0"/>
              <a:t>Bacteroides</a:t>
            </a:r>
            <a:endParaRPr lang="en-US" i="1" dirty="0" smtClean="0"/>
          </a:p>
          <a:p>
            <a:r>
              <a:rPr lang="en-US" dirty="0" err="1" smtClean="0"/>
              <a:t>Traslocación</a:t>
            </a:r>
            <a:r>
              <a:rPr lang="en-US" dirty="0" smtClean="0"/>
              <a:t> </a:t>
            </a:r>
            <a:r>
              <a:rPr lang="en-US" dirty="0" err="1" smtClean="0"/>
              <a:t>Bacteriana</a:t>
            </a:r>
            <a:endParaRPr lang="en-US" dirty="0" smtClean="0"/>
          </a:p>
          <a:p>
            <a:r>
              <a:rPr lang="en-US" dirty="0" smtClean="0"/>
              <a:t>Bacteremia</a:t>
            </a:r>
          </a:p>
          <a:p>
            <a:r>
              <a:rPr lang="en-US" dirty="0" err="1" smtClean="0"/>
              <a:t>Disfunción</a:t>
            </a:r>
            <a:r>
              <a:rPr lang="en-US" dirty="0" smtClean="0"/>
              <a:t> </a:t>
            </a:r>
            <a:r>
              <a:rPr lang="en-US" dirty="0" err="1" smtClean="0"/>
              <a:t>hepática</a:t>
            </a:r>
            <a:endParaRPr lang="en-US" dirty="0" smtClean="0"/>
          </a:p>
          <a:p>
            <a:r>
              <a:rPr lang="en-US" dirty="0" err="1" smtClean="0"/>
              <a:t>Disregulación</a:t>
            </a:r>
            <a:r>
              <a:rPr lang="en-US" dirty="0" smtClean="0"/>
              <a:t> </a:t>
            </a:r>
            <a:r>
              <a:rPr lang="en-US" dirty="0" err="1" smtClean="0"/>
              <a:t>metabólica-funcional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822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Interrelación</a:t>
            </a:r>
            <a:r>
              <a:rPr lang="en-US" dirty="0"/>
              <a:t> </a:t>
            </a:r>
            <a:r>
              <a:rPr lang="en-US" dirty="0" err="1" smtClean="0"/>
              <a:t>Enterocito</a:t>
            </a:r>
            <a:r>
              <a:rPr lang="en-US" dirty="0" smtClean="0"/>
              <a:t>/</a:t>
            </a:r>
            <a:r>
              <a:rPr lang="en-US" dirty="0" err="1" smtClean="0"/>
              <a:t>Microbioma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Triptofano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a) </a:t>
            </a:r>
            <a:r>
              <a:rPr lang="en-US" i="1" dirty="0" smtClean="0"/>
              <a:t>Clostridium </a:t>
            </a:r>
            <a:r>
              <a:rPr lang="en-US" i="1" dirty="0" err="1" smtClean="0"/>
              <a:t>Sporogenes</a:t>
            </a:r>
            <a:r>
              <a:rPr lang="en-US" i="1" dirty="0" smtClean="0"/>
              <a:t> </a:t>
            </a:r>
            <a:r>
              <a:rPr lang="en-US" sz="2400" dirty="0" smtClean="0"/>
              <a:t>(</a:t>
            </a:r>
            <a:r>
              <a:rPr lang="en-US" sz="2400" dirty="0" err="1" smtClean="0"/>
              <a:t>Triptofanasa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    - Ac. 3- </a:t>
            </a:r>
            <a:r>
              <a:rPr lang="en-US" dirty="0" err="1" smtClean="0"/>
              <a:t>Indolpropiónico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Neuroprotector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b) </a:t>
            </a:r>
            <a:r>
              <a:rPr lang="en-US" i="1" dirty="0" smtClean="0"/>
              <a:t>Lactobacillus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- </a:t>
            </a:r>
            <a:r>
              <a:rPr lang="en-US" dirty="0" smtClean="0"/>
              <a:t>Indol-3-aldehido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- </a:t>
            </a:r>
            <a:r>
              <a:rPr lang="en-US" dirty="0" err="1" smtClean="0"/>
              <a:t>Estimulante</a:t>
            </a:r>
            <a:r>
              <a:rPr lang="en-US" dirty="0" smtClean="0"/>
              <a:t> </a:t>
            </a:r>
            <a:r>
              <a:rPr lang="en-US" dirty="0" err="1" smtClean="0"/>
              <a:t>inmune</a:t>
            </a:r>
            <a:r>
              <a:rPr lang="en-US" dirty="0" smtClean="0"/>
              <a:t> ( IL-22)</a:t>
            </a:r>
          </a:p>
          <a:p>
            <a:pPr marL="0" indent="0">
              <a:buNone/>
            </a:pPr>
            <a:r>
              <a:rPr lang="en-US" i="1" dirty="0"/>
              <a:t> </a:t>
            </a:r>
            <a:r>
              <a:rPr lang="en-US" i="1" dirty="0" smtClean="0"/>
              <a:t>    - </a:t>
            </a:r>
            <a:r>
              <a:rPr lang="en-US" dirty="0" err="1" smtClean="0"/>
              <a:t>Acción</a:t>
            </a:r>
            <a:r>
              <a:rPr lang="en-US" dirty="0" smtClean="0"/>
              <a:t> </a:t>
            </a:r>
            <a:r>
              <a:rPr lang="en-US" dirty="0" err="1" smtClean="0"/>
              <a:t>semejante</a:t>
            </a:r>
            <a:r>
              <a:rPr lang="en-US" dirty="0" smtClean="0"/>
              <a:t> a </a:t>
            </a:r>
            <a:r>
              <a:rPr lang="en-US" dirty="0" err="1"/>
              <a:t>P</a:t>
            </a:r>
            <a:r>
              <a:rPr lang="en-US" dirty="0" err="1" smtClean="0"/>
              <a:t>éptido</a:t>
            </a:r>
            <a:r>
              <a:rPr lang="en-US" dirty="0" smtClean="0"/>
              <a:t> </a:t>
            </a:r>
            <a:r>
              <a:rPr lang="en-US" dirty="0" err="1"/>
              <a:t>S</a:t>
            </a:r>
            <a:r>
              <a:rPr lang="en-US" dirty="0" err="1" smtClean="0"/>
              <a:t>emejante</a:t>
            </a:r>
            <a:r>
              <a:rPr lang="en-US" dirty="0" smtClean="0"/>
              <a:t> a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 err="1" smtClean="0"/>
              <a:t>Glucagón</a:t>
            </a:r>
            <a:endParaRPr lang="en-US" dirty="0" smtClean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71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6.28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649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41029"/>
            <a:ext cx="8229600" cy="4525963"/>
          </a:xfrm>
        </p:spPr>
        <p:txBody>
          <a:bodyPr/>
          <a:lstStyle/>
          <a:p>
            <a:r>
              <a:rPr lang="en-US" dirty="0" smtClean="0"/>
              <a:t>La </a:t>
            </a:r>
            <a:r>
              <a:rPr lang="en-US" dirty="0" err="1" smtClean="0"/>
              <a:t>fisiopatología</a:t>
            </a:r>
            <a:r>
              <a:rPr lang="en-US" dirty="0" smtClean="0"/>
              <a:t> del SIC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compleja</a:t>
            </a:r>
            <a:endParaRPr lang="en-US" dirty="0" smtClean="0"/>
          </a:p>
          <a:p>
            <a:r>
              <a:rPr lang="en-US" dirty="0" smtClean="0"/>
              <a:t>Su </a:t>
            </a:r>
            <a:r>
              <a:rPr lang="en-US" dirty="0" err="1" smtClean="0"/>
              <a:t>conocimiento</a:t>
            </a:r>
            <a:r>
              <a:rPr lang="en-US" dirty="0" smtClean="0"/>
              <a:t> integral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prioritario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adecuar</a:t>
            </a:r>
            <a:r>
              <a:rPr lang="en-US" dirty="0" smtClean="0"/>
              <a:t> la </a:t>
            </a:r>
            <a:r>
              <a:rPr lang="en-US" dirty="0" err="1" smtClean="0"/>
              <a:t>estrategia</a:t>
            </a:r>
            <a:r>
              <a:rPr lang="en-US" dirty="0" smtClean="0"/>
              <a:t> </a:t>
            </a:r>
            <a:r>
              <a:rPr lang="en-US" dirty="0" err="1" smtClean="0"/>
              <a:t>terapéutica</a:t>
            </a:r>
            <a:endParaRPr lang="en-US" dirty="0" smtClean="0"/>
          </a:p>
          <a:p>
            <a:r>
              <a:rPr lang="en-US" dirty="0" smtClean="0"/>
              <a:t>La </a:t>
            </a:r>
            <a:r>
              <a:rPr lang="en-US" dirty="0" err="1" smtClean="0"/>
              <a:t>microbiota</a:t>
            </a:r>
            <a:r>
              <a:rPr lang="en-US" dirty="0" smtClean="0"/>
              <a:t> y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interacción</a:t>
            </a:r>
            <a:r>
              <a:rPr lang="en-US" dirty="0" smtClean="0"/>
              <a:t> con el </a:t>
            </a:r>
            <a:r>
              <a:rPr lang="en-US" dirty="0" err="1" smtClean="0"/>
              <a:t>enterocito</a:t>
            </a:r>
            <a:r>
              <a:rPr lang="en-US" dirty="0" smtClean="0"/>
              <a:t> </a:t>
            </a:r>
            <a:r>
              <a:rPr lang="en-US" dirty="0" err="1" smtClean="0"/>
              <a:t>juega</a:t>
            </a:r>
            <a:r>
              <a:rPr lang="en-US" dirty="0" smtClean="0"/>
              <a:t> un </a:t>
            </a:r>
            <a:r>
              <a:rPr lang="en-US" dirty="0" err="1" smtClean="0"/>
              <a:t>papel</a:t>
            </a:r>
            <a:r>
              <a:rPr lang="en-US" dirty="0" smtClean="0"/>
              <a:t> </a:t>
            </a:r>
            <a:r>
              <a:rPr lang="en-US" dirty="0" err="1" smtClean="0"/>
              <a:t>prioritario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631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Disfunción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0516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Segmento</a:t>
            </a:r>
            <a:r>
              <a:rPr lang="en-US" dirty="0" smtClean="0"/>
              <a:t> </a:t>
            </a:r>
            <a:r>
              <a:rPr lang="en-US" dirty="0" err="1" smtClean="0"/>
              <a:t>involucrado</a:t>
            </a:r>
            <a:r>
              <a:rPr lang="en-US" dirty="0" smtClean="0"/>
              <a:t> de </a:t>
            </a:r>
            <a:r>
              <a:rPr lang="en-US" dirty="0" err="1" smtClean="0"/>
              <a:t>intestino</a:t>
            </a:r>
            <a:r>
              <a:rPr lang="en-US" dirty="0" smtClean="0"/>
              <a:t> </a:t>
            </a:r>
            <a:r>
              <a:rPr lang="en-US" dirty="0" err="1" smtClean="0"/>
              <a:t>delgado</a:t>
            </a:r>
            <a:endParaRPr lang="en-US" dirty="0" smtClean="0"/>
          </a:p>
          <a:p>
            <a:r>
              <a:rPr lang="en-US" dirty="0" err="1" smtClean="0"/>
              <a:t>Longitud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    - </a:t>
            </a:r>
            <a:r>
              <a:rPr lang="en-US" dirty="0" err="1" smtClean="0"/>
              <a:t>Área</a:t>
            </a:r>
            <a:r>
              <a:rPr lang="en-US" dirty="0" smtClean="0"/>
              <a:t> de </a:t>
            </a:r>
            <a:r>
              <a:rPr lang="en-US" dirty="0" err="1" smtClean="0"/>
              <a:t>superficie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</a:t>
            </a:r>
            <a:r>
              <a:rPr lang="en-US" dirty="0" err="1" smtClean="0"/>
              <a:t>Menor</a:t>
            </a:r>
            <a:r>
              <a:rPr lang="en-US" dirty="0" smtClean="0"/>
              <a:t> a 200 cm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- 50% de </a:t>
            </a:r>
            <a:r>
              <a:rPr lang="en-US" dirty="0" err="1" smtClean="0"/>
              <a:t>su</a:t>
            </a:r>
            <a:r>
              <a:rPr lang="en-US" dirty="0" smtClean="0"/>
              <a:t> </a:t>
            </a:r>
            <a:r>
              <a:rPr lang="en-US" dirty="0" err="1" smtClean="0"/>
              <a:t>funcionalidad</a:t>
            </a:r>
            <a:endParaRPr lang="en-US" dirty="0" smtClean="0"/>
          </a:p>
          <a:p>
            <a:r>
              <a:rPr lang="en-US" dirty="0" err="1" smtClean="0"/>
              <a:t>Motilidad</a:t>
            </a:r>
            <a:endParaRPr lang="en-US" dirty="0" smtClean="0"/>
          </a:p>
          <a:p>
            <a:r>
              <a:rPr lang="en-US" dirty="0" err="1" smtClean="0"/>
              <a:t>Prescencia</a:t>
            </a:r>
            <a:r>
              <a:rPr lang="en-US" dirty="0" smtClean="0"/>
              <a:t> de </a:t>
            </a:r>
            <a:r>
              <a:rPr lang="en-US" dirty="0" err="1" smtClean="0"/>
              <a:t>Válvula</a:t>
            </a:r>
            <a:r>
              <a:rPr lang="en-US" dirty="0" smtClean="0"/>
              <a:t> </a:t>
            </a:r>
            <a:r>
              <a:rPr lang="en-US" dirty="0" err="1" smtClean="0"/>
              <a:t>ileocecal</a:t>
            </a:r>
            <a:endParaRPr lang="en-US" dirty="0" smtClean="0"/>
          </a:p>
          <a:p>
            <a:r>
              <a:rPr lang="en-US" dirty="0" err="1" smtClean="0"/>
              <a:t>Funcionalidad</a:t>
            </a:r>
            <a:r>
              <a:rPr lang="en-US" dirty="0" smtClean="0"/>
              <a:t> del colon</a:t>
            </a:r>
          </a:p>
          <a:p>
            <a:r>
              <a:rPr lang="en-US" dirty="0" err="1" smtClean="0"/>
              <a:t>Edad</a:t>
            </a:r>
            <a:endParaRPr lang="en-US" dirty="0" smtClean="0"/>
          </a:p>
          <a:p>
            <a:r>
              <a:rPr lang="en-US" dirty="0" err="1" smtClean="0"/>
              <a:t>Enfermedades</a:t>
            </a:r>
            <a:r>
              <a:rPr lang="en-US" dirty="0" smtClean="0"/>
              <a:t> </a:t>
            </a:r>
            <a:r>
              <a:rPr lang="en-US" dirty="0" err="1" smtClean="0"/>
              <a:t>asociadas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382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Disfunción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03003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BARRERA INTESTINAL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16760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Barrera Intestinal…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Barrera mucosa</a:t>
            </a:r>
          </a:p>
          <a:p>
            <a:r>
              <a:rPr lang="en-US" dirty="0" err="1" smtClean="0"/>
              <a:t>Enterocitos</a:t>
            </a:r>
            <a:endParaRPr lang="en-US" dirty="0" smtClean="0"/>
          </a:p>
          <a:p>
            <a:r>
              <a:rPr lang="en-US" dirty="0" err="1" smtClean="0"/>
              <a:t>Cel</a:t>
            </a:r>
            <a:r>
              <a:rPr lang="en-US" dirty="0" smtClean="0"/>
              <a:t>. </a:t>
            </a:r>
            <a:r>
              <a:rPr lang="en-US" dirty="0" err="1" smtClean="0"/>
              <a:t>mucosas</a:t>
            </a:r>
            <a:endParaRPr lang="en-US" dirty="0" smtClean="0"/>
          </a:p>
          <a:p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Neuroendócrinas</a:t>
            </a:r>
            <a:endParaRPr lang="en-US" dirty="0" smtClean="0"/>
          </a:p>
          <a:p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Inmune</a:t>
            </a:r>
            <a:r>
              <a:rPr lang="en-US" dirty="0" smtClean="0"/>
              <a:t> intestinal</a:t>
            </a:r>
          </a:p>
          <a:p>
            <a:r>
              <a:rPr lang="en-US" dirty="0" err="1" smtClean="0"/>
              <a:t>Microbiota</a:t>
            </a:r>
            <a:endParaRPr lang="en-US" dirty="0" smtClean="0"/>
          </a:p>
          <a:p>
            <a:r>
              <a:rPr lang="en-US" dirty="0" err="1" smtClean="0"/>
              <a:t>Ácido</a:t>
            </a:r>
            <a:r>
              <a:rPr lang="en-US" dirty="0" smtClean="0"/>
              <a:t> </a:t>
            </a:r>
            <a:r>
              <a:rPr lang="en-US" dirty="0" err="1" smtClean="0"/>
              <a:t>Gástrico</a:t>
            </a:r>
            <a:endParaRPr lang="en-US" dirty="0" smtClean="0"/>
          </a:p>
          <a:p>
            <a:r>
              <a:rPr lang="en-US" dirty="0" smtClean="0"/>
              <a:t>Sales </a:t>
            </a:r>
            <a:r>
              <a:rPr lang="en-US" dirty="0" err="1" smtClean="0"/>
              <a:t>Biliares</a:t>
            </a:r>
            <a:endParaRPr lang="en-US" dirty="0" smtClean="0"/>
          </a:p>
          <a:p>
            <a:r>
              <a:rPr lang="en-US" dirty="0" err="1" smtClean="0"/>
              <a:t>Defensinas</a:t>
            </a:r>
            <a:endParaRPr lang="en-US" dirty="0" smtClean="0"/>
          </a:p>
          <a:p>
            <a:r>
              <a:rPr lang="en-US" dirty="0" err="1" smtClean="0"/>
              <a:t>Lisosima</a:t>
            </a:r>
            <a:endParaRPr lang="en-US" dirty="0" smtClean="0"/>
          </a:p>
          <a:p>
            <a:r>
              <a:rPr lang="en-US" dirty="0" err="1" smtClean="0"/>
              <a:t>Proteina</a:t>
            </a:r>
            <a:r>
              <a:rPr lang="en-US" dirty="0" smtClean="0"/>
              <a:t> Gama-3 (Reg3g)</a:t>
            </a:r>
          </a:p>
          <a:p>
            <a:r>
              <a:rPr lang="en-US" dirty="0" err="1" smtClean="0"/>
              <a:t>Péptidos</a:t>
            </a:r>
            <a:r>
              <a:rPr lang="en-US" dirty="0" smtClean="0"/>
              <a:t> </a:t>
            </a:r>
            <a:r>
              <a:rPr lang="en-US" dirty="0" err="1" smtClean="0"/>
              <a:t>Antimicrobianos</a:t>
            </a:r>
            <a:endParaRPr lang="en-US" dirty="0" smtClean="0"/>
          </a:p>
          <a:p>
            <a:r>
              <a:rPr lang="en-US" dirty="0" err="1" smtClean="0"/>
              <a:t>Inmunoglobulinas</a:t>
            </a:r>
            <a:endParaRPr lang="en-US" dirty="0" smtClean="0"/>
          </a:p>
          <a:p>
            <a:r>
              <a:rPr lang="en-US" dirty="0" err="1" smtClean="0"/>
              <a:t>Inmunidad</a:t>
            </a:r>
            <a:r>
              <a:rPr lang="en-US" dirty="0" smtClean="0"/>
              <a:t> </a:t>
            </a:r>
            <a:r>
              <a:rPr lang="en-US" dirty="0" err="1" smtClean="0"/>
              <a:t>celular</a:t>
            </a:r>
            <a:endParaRPr lang="en-US" dirty="0"/>
          </a:p>
        </p:txBody>
      </p:sp>
      <p:pic>
        <p:nvPicPr>
          <p:cNvPr id="5" name="Picture 4" descr="Captura de pantalla 2017-02-12 a la(s) 16.52.3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417638"/>
            <a:ext cx="4648199" cy="511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62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Células</a:t>
            </a:r>
            <a:r>
              <a:rPr lang="en-US" dirty="0" smtClean="0"/>
              <a:t> </a:t>
            </a:r>
            <a:r>
              <a:rPr lang="en-US" dirty="0" err="1" smtClean="0"/>
              <a:t>Neuroendócrinas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32875"/>
          </a:xfrm>
        </p:spPr>
        <p:txBody>
          <a:bodyPr>
            <a:normAutofit/>
          </a:bodyPr>
          <a:lstStyle/>
          <a:p>
            <a:r>
              <a:rPr lang="en-US" dirty="0" err="1" smtClean="0"/>
              <a:t>Cel</a:t>
            </a:r>
            <a:r>
              <a:rPr lang="en-US" dirty="0" smtClean="0"/>
              <a:t>. K… </a:t>
            </a:r>
            <a:r>
              <a:rPr lang="en-US" dirty="0" err="1" smtClean="0"/>
              <a:t>Péptido</a:t>
            </a:r>
            <a:r>
              <a:rPr lang="en-US" dirty="0" smtClean="0"/>
              <a:t> </a:t>
            </a:r>
            <a:r>
              <a:rPr lang="en-US" dirty="0" err="1" smtClean="0"/>
              <a:t>Inhibitorio</a:t>
            </a:r>
            <a:r>
              <a:rPr lang="en-US" dirty="0" smtClean="0"/>
              <a:t> </a:t>
            </a:r>
            <a:r>
              <a:rPr lang="en-US" dirty="0" err="1" smtClean="0"/>
              <a:t>Gástrico</a:t>
            </a:r>
            <a:r>
              <a:rPr lang="en-US" dirty="0" smtClean="0"/>
              <a:t> (</a:t>
            </a:r>
            <a:r>
              <a:rPr lang="en-US" dirty="0" err="1" smtClean="0"/>
              <a:t>Estomago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Cel</a:t>
            </a:r>
            <a:r>
              <a:rPr lang="en-US" dirty="0" smtClean="0">
                <a:solidFill>
                  <a:srgbClr val="FF0000"/>
                </a:solidFill>
              </a:rPr>
              <a:t>. L… </a:t>
            </a:r>
            <a:r>
              <a:rPr lang="en-US" dirty="0" err="1" smtClean="0">
                <a:solidFill>
                  <a:srgbClr val="FF0000"/>
                </a:solidFill>
              </a:rPr>
              <a:t>Péptido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Semejante</a:t>
            </a:r>
            <a:r>
              <a:rPr lang="en-US" dirty="0" smtClean="0">
                <a:solidFill>
                  <a:srgbClr val="FF0000"/>
                </a:solidFill>
              </a:rPr>
              <a:t> al </a:t>
            </a:r>
            <a:r>
              <a:rPr lang="en-US" dirty="0" err="1" smtClean="0">
                <a:solidFill>
                  <a:srgbClr val="FF0000"/>
                </a:solidFill>
              </a:rPr>
              <a:t>Glucagón</a:t>
            </a:r>
            <a:r>
              <a:rPr lang="en-US" dirty="0" smtClean="0">
                <a:solidFill>
                  <a:srgbClr val="FF0000"/>
                </a:solidFill>
              </a:rPr>
              <a:t> 1 y 2 ( </a:t>
            </a:r>
            <a:r>
              <a:rPr lang="en-US" dirty="0" err="1" smtClean="0">
                <a:solidFill>
                  <a:srgbClr val="FF0000"/>
                </a:solidFill>
              </a:rPr>
              <a:t>Ileón</a:t>
            </a:r>
            <a:r>
              <a:rPr lang="en-US" dirty="0" smtClean="0">
                <a:solidFill>
                  <a:srgbClr val="FF0000"/>
                </a:solidFill>
              </a:rPr>
              <a:t> y colon)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. I… </a:t>
            </a:r>
            <a:r>
              <a:rPr lang="en-US" dirty="0" err="1" smtClean="0"/>
              <a:t>Colecistocinina</a:t>
            </a:r>
            <a:r>
              <a:rPr lang="en-US" dirty="0" smtClean="0"/>
              <a:t> (</a:t>
            </a:r>
            <a:r>
              <a:rPr lang="en-US" dirty="0" err="1" smtClean="0"/>
              <a:t>Duodeno</a:t>
            </a:r>
            <a:r>
              <a:rPr lang="en-US" dirty="0" smtClean="0"/>
              <a:t> y </a:t>
            </a:r>
            <a:r>
              <a:rPr lang="en-US" dirty="0" err="1" smtClean="0"/>
              <a:t>Yeyuno</a:t>
            </a:r>
            <a:r>
              <a:rPr lang="en-US" dirty="0" smtClean="0"/>
              <a:t>)</a:t>
            </a:r>
          </a:p>
          <a:p>
            <a:r>
              <a:rPr lang="en-US" dirty="0" err="1" smtClean="0">
                <a:solidFill>
                  <a:srgbClr val="FF0000"/>
                </a:solidFill>
              </a:rPr>
              <a:t>Cel</a:t>
            </a:r>
            <a:r>
              <a:rPr lang="en-US" dirty="0" smtClean="0">
                <a:solidFill>
                  <a:srgbClr val="FF0000"/>
                </a:solidFill>
              </a:rPr>
              <a:t>. G… </a:t>
            </a:r>
            <a:r>
              <a:rPr lang="en-US" dirty="0" err="1" smtClean="0">
                <a:solidFill>
                  <a:srgbClr val="FF0000"/>
                </a:solidFill>
              </a:rPr>
              <a:t>Gastrina</a:t>
            </a:r>
            <a:r>
              <a:rPr lang="en-US" dirty="0" smtClean="0">
                <a:solidFill>
                  <a:srgbClr val="FF0000"/>
                </a:solidFill>
              </a:rPr>
              <a:t> ( </a:t>
            </a:r>
            <a:r>
              <a:rPr lang="en-US" dirty="0" err="1" smtClean="0">
                <a:solidFill>
                  <a:srgbClr val="FF0000"/>
                </a:solidFill>
              </a:rPr>
              <a:t>Estómago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. N.. </a:t>
            </a:r>
            <a:r>
              <a:rPr lang="en-US" dirty="0" err="1" smtClean="0"/>
              <a:t>Neurotensina</a:t>
            </a:r>
            <a:r>
              <a:rPr lang="en-US" dirty="0" smtClean="0"/>
              <a:t> ( </a:t>
            </a:r>
            <a:r>
              <a:rPr lang="en-US" dirty="0" err="1" smtClean="0"/>
              <a:t>Yeyuno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. S… </a:t>
            </a:r>
            <a:r>
              <a:rPr lang="en-US" dirty="0" err="1" smtClean="0"/>
              <a:t>Secretina</a:t>
            </a:r>
            <a:r>
              <a:rPr lang="en-US" dirty="0" smtClean="0"/>
              <a:t> ( </a:t>
            </a:r>
            <a:r>
              <a:rPr lang="en-US" dirty="0" err="1" smtClean="0"/>
              <a:t>Duodeno</a:t>
            </a:r>
            <a:r>
              <a:rPr lang="en-US" dirty="0" smtClean="0"/>
              <a:t> y </a:t>
            </a:r>
            <a:r>
              <a:rPr lang="en-US" dirty="0" err="1" smtClean="0"/>
              <a:t>Yeyuno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Cel</a:t>
            </a:r>
            <a:r>
              <a:rPr lang="en-US" dirty="0" smtClean="0"/>
              <a:t>. </a:t>
            </a:r>
            <a:r>
              <a:rPr lang="en-US" dirty="0" err="1" smtClean="0"/>
              <a:t>Enterocromafines</a:t>
            </a:r>
            <a:r>
              <a:rPr lang="en-US" dirty="0" smtClean="0"/>
              <a:t>… </a:t>
            </a:r>
            <a:r>
              <a:rPr lang="en-US" dirty="0" err="1" smtClean="0"/>
              <a:t>Histamina</a:t>
            </a:r>
            <a:r>
              <a:rPr lang="en-US" dirty="0" smtClean="0"/>
              <a:t> y </a:t>
            </a:r>
            <a:r>
              <a:rPr lang="en-US" dirty="0" err="1" smtClean="0"/>
              <a:t>Serotonina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9069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pantalla 2017-02-12 a la(s) 18.42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10" y="258240"/>
            <a:ext cx="8890489" cy="6385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tura de pantalla 2017-02-12 a la(s) 16.5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007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714</Words>
  <Application>Microsoft Macintosh PowerPoint</Application>
  <PresentationFormat>On-screen Show (4:3)</PresentationFormat>
  <Paragraphs>186</Paragraphs>
  <Slides>39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Fisiopatología del Síndrome Intestino Corto</vt:lpstr>
      <vt:lpstr>PowerPoint Presentation</vt:lpstr>
      <vt:lpstr>Disfunción Intestinal…</vt:lpstr>
      <vt:lpstr>Disfunción…</vt:lpstr>
      <vt:lpstr>Disfunción…</vt:lpstr>
      <vt:lpstr>Barrera Intestinal…</vt:lpstr>
      <vt:lpstr>Células Neuroendócrinas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Fisiopatología…</vt:lpstr>
      <vt:lpstr>Mecanismos de Malabsorción</vt:lpstr>
      <vt:lpstr>Fases</vt:lpstr>
      <vt:lpstr>Fase Aguda</vt:lpstr>
      <vt:lpstr>Fase de adaptación</vt:lpstr>
      <vt:lpstr>Cambios morfológicos</vt:lpstr>
      <vt:lpstr>Fase de Adaptación</vt:lpstr>
      <vt:lpstr>PowerPoint Presentation</vt:lpstr>
      <vt:lpstr>PowerPoint Presentation</vt:lpstr>
      <vt:lpstr>Fase de mantenimiento</vt:lpstr>
      <vt:lpstr>Ac. Grasos de Cadena Corta (Butirato)</vt:lpstr>
      <vt:lpstr>Absorción de Glucosa (Mejoría de capacidad absortiva)</vt:lpstr>
      <vt:lpstr>Válvula Ileocecal</vt:lpstr>
      <vt:lpstr>PowerPoint Presentation</vt:lpstr>
      <vt:lpstr>PowerPoint Presentation</vt:lpstr>
      <vt:lpstr>PowerPoint Presentation</vt:lpstr>
      <vt:lpstr>PowerPoint Presentation</vt:lpstr>
      <vt:lpstr>Disbiosis..</vt:lpstr>
      <vt:lpstr>PowerPoint Presentation</vt:lpstr>
      <vt:lpstr>PowerPoint Presentation</vt:lpstr>
      <vt:lpstr>PowerPoint Presentation</vt:lpstr>
      <vt:lpstr>Unidades Taxonómicas Operacionales</vt:lpstr>
      <vt:lpstr>Impacto ( Interacción Enterocito-Microbioma)</vt:lpstr>
      <vt:lpstr>Interrelación Enterocito/Microbioma</vt:lpstr>
      <vt:lpstr>PowerPoint Presentation</vt:lpstr>
      <vt:lpstr>Conclusiones…</vt:lpstr>
    </vt:vector>
  </TitlesOfParts>
  <Company>INMNSZ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Fisiopatología del intestino corto</dc:title>
  <dc:creator>Jorge Raúl  Carrillo Córdova</dc:creator>
  <cp:lastModifiedBy>Raúl Carrillo</cp:lastModifiedBy>
  <cp:revision>103</cp:revision>
  <dcterms:created xsi:type="dcterms:W3CDTF">2017-02-12T12:41:37Z</dcterms:created>
  <dcterms:modified xsi:type="dcterms:W3CDTF">2017-02-15T18:46:02Z</dcterms:modified>
</cp:coreProperties>
</file>