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5"/>
  </p:notesMasterIdLst>
  <p:sldIdLst>
    <p:sldId id="274" r:id="rId3"/>
    <p:sldId id="257" r:id="rId4"/>
    <p:sldId id="282" r:id="rId5"/>
    <p:sldId id="259" r:id="rId6"/>
    <p:sldId id="280" r:id="rId7"/>
    <p:sldId id="281" r:id="rId8"/>
    <p:sldId id="260" r:id="rId9"/>
    <p:sldId id="261" r:id="rId10"/>
    <p:sldId id="267" r:id="rId11"/>
    <p:sldId id="262" r:id="rId12"/>
    <p:sldId id="263" r:id="rId13"/>
    <p:sldId id="285" r:id="rId14"/>
    <p:sldId id="264" r:id="rId15"/>
    <p:sldId id="269" r:id="rId16"/>
    <p:sldId id="271" r:id="rId17"/>
    <p:sldId id="270" r:id="rId18"/>
    <p:sldId id="279" r:id="rId19"/>
    <p:sldId id="278" r:id="rId20"/>
    <p:sldId id="277" r:id="rId21"/>
    <p:sldId id="284" r:id="rId22"/>
    <p:sldId id="286"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7" autoAdjust="0"/>
    <p:restoredTop sz="94660"/>
  </p:normalViewPr>
  <p:slideViewPr>
    <p:cSldViewPr snapToGrid="0">
      <p:cViewPr varScale="1">
        <p:scale>
          <a:sx n="60" d="100"/>
          <a:sy n="60" d="100"/>
        </p:scale>
        <p:origin x="1478" y="29"/>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F05FF-DAF4-4DC7-8AD7-362AFF4A554E}" type="datetimeFigureOut">
              <a:rPr lang="es-MX" smtClean="0"/>
              <a:t>16/08/2017</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798A6-1FBB-4435-B8BE-22D97F9A5757}" type="slidenum">
              <a:rPr lang="es-MX" smtClean="0"/>
              <a:t>‹Nº›</a:t>
            </a:fld>
            <a:endParaRPr lang="es-MX"/>
          </a:p>
        </p:txBody>
      </p:sp>
    </p:spTree>
    <p:extLst>
      <p:ext uri="{BB962C8B-B14F-4D97-AF65-F5344CB8AC3E}">
        <p14:creationId xmlns:p14="http://schemas.microsoft.com/office/powerpoint/2010/main" val="239849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26531" indent="-279435" eaLnBrk="0" hangingPunct="0">
              <a:defRPr>
                <a:solidFill>
                  <a:schemeClr val="tx1"/>
                </a:solidFill>
                <a:latin typeface="Arial" charset="0"/>
              </a:defRPr>
            </a:lvl2pPr>
            <a:lvl3pPr marL="1117740" indent="-223548" eaLnBrk="0" hangingPunct="0">
              <a:defRPr>
                <a:solidFill>
                  <a:schemeClr val="tx1"/>
                </a:solidFill>
                <a:latin typeface="Arial" charset="0"/>
              </a:defRPr>
            </a:lvl3pPr>
            <a:lvl4pPr marL="1564836" indent="-223548" eaLnBrk="0" hangingPunct="0">
              <a:defRPr>
                <a:solidFill>
                  <a:schemeClr val="tx1"/>
                </a:solidFill>
                <a:latin typeface="Arial" charset="0"/>
              </a:defRPr>
            </a:lvl4pPr>
            <a:lvl5pPr marL="2011931" indent="-223548" eaLnBrk="0" hangingPunct="0">
              <a:defRPr>
                <a:solidFill>
                  <a:schemeClr val="tx1"/>
                </a:solidFill>
                <a:latin typeface="Arial" charset="0"/>
              </a:defRPr>
            </a:lvl5pPr>
            <a:lvl6pPr marL="2459027" indent="-223548" eaLnBrk="0" fontAlgn="base" hangingPunct="0">
              <a:spcBef>
                <a:spcPct val="0"/>
              </a:spcBef>
              <a:spcAft>
                <a:spcPct val="0"/>
              </a:spcAft>
              <a:defRPr>
                <a:solidFill>
                  <a:schemeClr val="tx1"/>
                </a:solidFill>
                <a:latin typeface="Arial" charset="0"/>
              </a:defRPr>
            </a:lvl6pPr>
            <a:lvl7pPr marL="2906123" indent="-223548" eaLnBrk="0" fontAlgn="base" hangingPunct="0">
              <a:spcBef>
                <a:spcPct val="0"/>
              </a:spcBef>
              <a:spcAft>
                <a:spcPct val="0"/>
              </a:spcAft>
              <a:defRPr>
                <a:solidFill>
                  <a:schemeClr val="tx1"/>
                </a:solidFill>
                <a:latin typeface="Arial" charset="0"/>
              </a:defRPr>
            </a:lvl7pPr>
            <a:lvl8pPr marL="3353219" indent="-223548" eaLnBrk="0" fontAlgn="base" hangingPunct="0">
              <a:spcBef>
                <a:spcPct val="0"/>
              </a:spcBef>
              <a:spcAft>
                <a:spcPct val="0"/>
              </a:spcAft>
              <a:defRPr>
                <a:solidFill>
                  <a:schemeClr val="tx1"/>
                </a:solidFill>
                <a:latin typeface="Arial" charset="0"/>
              </a:defRPr>
            </a:lvl8pPr>
            <a:lvl9pPr marL="3800315" indent="-223548"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5E2E62B-77CA-45DE-A096-E3A3D28F0A72}" type="slidenum">
              <a:rPr kumimoji="0" lang="es-E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59" name="Rectangle 7"/>
          <p:cNvSpPr txBox="1">
            <a:spLocks noGrp="1" noChangeArrowheads="1"/>
          </p:cNvSpPr>
          <p:nvPr/>
        </p:nvSpPr>
        <p:spPr bwMode="auto">
          <a:xfrm>
            <a:off x="3885120" y="8685552"/>
            <a:ext cx="2971336"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6CE038-EBAB-4EB1-B229-B3DDCB3C73C6}" type="slidenum">
              <a:rPr kumimoji="0" lang="es-ES" sz="1200" b="0" i="0" u="none" strike="noStrike" kern="1200" cap="none" spc="0" normalizeH="0" baseline="0" noProof="0">
                <a:ln>
                  <a:noFill/>
                </a:ln>
                <a:solidFill>
                  <a:srgbClr val="000000"/>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s-ES" sz="12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p>
        </p:txBody>
      </p:sp>
    </p:spTree>
    <p:extLst>
      <p:ext uri="{BB962C8B-B14F-4D97-AF65-F5344CB8AC3E}">
        <p14:creationId xmlns:p14="http://schemas.microsoft.com/office/powerpoint/2010/main" val="40922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mj-lt"/>
              <a:buNone/>
            </a:pPr>
            <a:endParaRPr 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Arial" pitchFamily="34" charset="0"/>
                <a:ea typeface="MS PGothic" pitchFamily="34" charset="-128"/>
              </a:defRPr>
            </a:lvl1pPr>
            <a:lvl2pPr marL="742950" indent="-285750" eaLnBrk="0" hangingPunct="0">
              <a:defRPr sz="1400" b="1">
                <a:solidFill>
                  <a:schemeClr val="tx1"/>
                </a:solidFill>
                <a:latin typeface="Arial" pitchFamily="34" charset="0"/>
                <a:ea typeface="MS PGothic" pitchFamily="34" charset="-128"/>
              </a:defRPr>
            </a:lvl2pPr>
            <a:lvl3pPr marL="1143000" indent="-228600" eaLnBrk="0" hangingPunct="0">
              <a:defRPr sz="1400" b="1">
                <a:solidFill>
                  <a:schemeClr val="tx1"/>
                </a:solidFill>
                <a:latin typeface="Arial" pitchFamily="34" charset="0"/>
                <a:ea typeface="MS PGothic" pitchFamily="34" charset="-128"/>
              </a:defRPr>
            </a:lvl3pPr>
            <a:lvl4pPr marL="1600200" indent="-228600" eaLnBrk="0" hangingPunct="0">
              <a:defRPr sz="1400" b="1">
                <a:solidFill>
                  <a:schemeClr val="tx1"/>
                </a:solidFill>
                <a:latin typeface="Arial" pitchFamily="34" charset="0"/>
                <a:ea typeface="MS PGothic" pitchFamily="34" charset="-128"/>
              </a:defRPr>
            </a:lvl4pPr>
            <a:lvl5pPr marL="2057400" indent="-228600" eaLnBrk="0" hangingPunct="0">
              <a:defRPr sz="1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Clr>
                <a:srgbClr val="FFDC11"/>
              </a:buClr>
              <a:buSzPct val="150000"/>
              <a:buFont typeface="Arial" pitchFamily="34" charset="0"/>
              <a:buChar char="»"/>
              <a:defRPr sz="1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Clr>
                <a:srgbClr val="FFDC11"/>
              </a:buClr>
              <a:buSzPct val="150000"/>
              <a:buFont typeface="Arial" pitchFamily="34" charset="0"/>
              <a:buChar char="»"/>
              <a:defRPr sz="1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Clr>
                <a:srgbClr val="FFDC11"/>
              </a:buClr>
              <a:buSzPct val="150000"/>
              <a:buFont typeface="Arial" pitchFamily="34" charset="0"/>
              <a:buChar char="»"/>
              <a:defRPr sz="1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Clr>
                <a:srgbClr val="FFDC11"/>
              </a:buClr>
              <a:buSzPct val="150000"/>
              <a:buFont typeface="Arial" pitchFamily="34" charset="0"/>
              <a:buChar char="»"/>
              <a:defRPr sz="1400" b="1">
                <a:solidFill>
                  <a:schemeClr val="tx1"/>
                </a:solidFill>
                <a:latin typeface="Arial" pitchFamily="34" charset="0"/>
                <a:ea typeface="MS PGothic" pitchFamily="34" charset="-128"/>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42BFE222-25B3-4EB8-95CF-EFE40BE170F3}" type="slidenum">
              <a:rPr kumimoji="0" lang="en-US" sz="1200" b="0" i="0" u="none" strike="noStrike" kern="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70676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102A88-9E0C-4E53-848B-D341651A2620}" type="slidenum">
              <a:rPr lang="es-ES">
                <a:solidFill>
                  <a:prstClr val="black"/>
                </a:solidFill>
              </a:rPr>
              <a:pPr eaLnBrk="1" hangingPunct="1"/>
              <a:t>17</a:t>
            </a:fld>
            <a:endParaRPr lang="es-ES">
              <a:solidFill>
                <a:prstClr val="black"/>
              </a:solidFill>
            </a:endParaRPr>
          </a:p>
        </p:txBody>
      </p:sp>
      <p:sp>
        <p:nvSpPr>
          <p:cNvPr id="58371" name="Rectangle 2"/>
          <p:cNvSpPr>
            <a:spLocks noGrp="1" noRot="1" noChangeAspect="1" noChangeArrowheads="1" noTextEdit="1"/>
          </p:cNvSpPr>
          <p:nvPr>
            <p:ph type="sldImg"/>
          </p:nvPr>
        </p:nvSpPr>
        <p:spPr>
          <a:xfrm>
            <a:off x="1146175" y="684213"/>
            <a:ext cx="4572000" cy="3429000"/>
          </a:xfrm>
          <a:ln/>
        </p:spPr>
      </p:sp>
      <p:sp>
        <p:nvSpPr>
          <p:cNvPr id="58372" name="Rectangle 3"/>
          <p:cNvSpPr>
            <a:spLocks noChangeArrowheads="1"/>
          </p:cNvSpPr>
          <p:nvPr/>
        </p:nvSpPr>
        <p:spPr bwMode="auto">
          <a:xfrm>
            <a:off x="400050" y="4335463"/>
            <a:ext cx="6086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lgn="just" eaLnBrk="0" fontAlgn="base" hangingPunct="0">
              <a:lnSpc>
                <a:spcPct val="90000"/>
              </a:lnSpc>
              <a:spcBef>
                <a:spcPct val="50000"/>
              </a:spcBef>
              <a:spcAft>
                <a:spcPct val="0"/>
              </a:spcAft>
            </a:pPr>
            <a:endParaRPr lang="es-MX" sz="1200">
              <a:solidFill>
                <a:prstClr val="black"/>
              </a:solidFill>
              <a:latin typeface="Garamond" pitchFamily="18" charset="0"/>
            </a:endParaRPr>
          </a:p>
        </p:txBody>
      </p:sp>
      <p:sp>
        <p:nvSpPr>
          <p:cNvPr id="58373" name="Text Box 4"/>
          <p:cNvSpPr txBox="1">
            <a:spLocks noChangeArrowheads="1"/>
          </p:cNvSpPr>
          <p:nvPr/>
        </p:nvSpPr>
        <p:spPr bwMode="auto">
          <a:xfrm>
            <a:off x="333375" y="4356100"/>
            <a:ext cx="61912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fontAlgn="base" hangingPunct="1">
              <a:spcBef>
                <a:spcPct val="0"/>
              </a:spcBef>
              <a:spcAft>
                <a:spcPct val="0"/>
              </a:spcAft>
            </a:pPr>
            <a:r>
              <a:rPr lang="es-MX" sz="1200">
                <a:solidFill>
                  <a:prstClr val="black"/>
                </a:solidFill>
                <a:latin typeface="Garamond" pitchFamily="18" charset="0"/>
              </a:rPr>
              <a:t>En este caso se muestra la misma clasificación etiológica propuesta por R. Portenoy, pero modificada. Aquí el punto a tratar es que, a pesar de que esta clasificación resulta de enorme utilidad para entender los componentes clínicos y su correlación orgánica, para finalmente integrar el diagnóstico sindromático del dolor, </a:t>
            </a:r>
            <a:r>
              <a:rPr lang="es-MX" altLang="zh-CN" sz="1200">
                <a:solidFill>
                  <a:prstClr val="black"/>
                </a:solidFill>
                <a:latin typeface="Garamond" pitchFamily="18" charset="0"/>
              </a:rPr>
              <a:t>en la práctica cotidiana muchos dolores son mixtos, es decir, se presentan simultáneamente dos o más síndromes dolorosos.</a:t>
            </a:r>
          </a:p>
          <a:p>
            <a:pPr algn="just" eaLnBrk="1" fontAlgn="base" hangingPunct="1">
              <a:spcBef>
                <a:spcPct val="0"/>
              </a:spcBef>
              <a:spcAft>
                <a:spcPct val="0"/>
              </a:spcAft>
            </a:pPr>
            <a:endParaRPr lang="es-MX" altLang="zh-CN" sz="1200">
              <a:solidFill>
                <a:prstClr val="black"/>
              </a:solidFill>
              <a:latin typeface="Garamond" pitchFamily="18" charset="0"/>
            </a:endParaRPr>
          </a:p>
          <a:p>
            <a:pPr algn="just" eaLnBrk="1" fontAlgn="base" hangingPunct="1">
              <a:spcBef>
                <a:spcPct val="0"/>
              </a:spcBef>
              <a:spcAft>
                <a:spcPct val="0"/>
              </a:spcAft>
            </a:pPr>
            <a:r>
              <a:rPr lang="es-MX" altLang="zh-CN" sz="1200">
                <a:solidFill>
                  <a:prstClr val="black"/>
                </a:solidFill>
                <a:latin typeface="Garamond" pitchFamily="18" charset="0"/>
              </a:rPr>
              <a:t>El concepto de dolor mixto no es universalmente aceptado, la propia IASP lo pone en tela de juicio, porque considera que genera confusión, ya que según argumentan NO SE PUEDE LLAMAR MIXTO, PORQUE NO ES UNA MEZCLA DE MECANISMOS FISIOPATOLOGICOS, es simplemente que dos o más síndromes dolorosos pueden coincidir en el mismo enfermo y a un mismo tiempo, y prefieren evitar el término mixto, y simplemente cuando se identifican dos tipos de dolor simultáneamente, lo llaman coexistencia de dos o más síndromes dolorosos.</a:t>
            </a:r>
          </a:p>
          <a:p>
            <a:pPr algn="just" eaLnBrk="1" fontAlgn="base" hangingPunct="1">
              <a:spcBef>
                <a:spcPct val="0"/>
              </a:spcBef>
              <a:spcAft>
                <a:spcPct val="0"/>
              </a:spcAft>
            </a:pPr>
            <a:endParaRPr lang="es-ES" altLang="zh-CN" sz="1200">
              <a:solidFill>
                <a:prstClr val="black"/>
              </a:solidFill>
              <a:latin typeface="Garamond" pitchFamily="18" charset="0"/>
            </a:endParaRPr>
          </a:p>
          <a:p>
            <a:pPr algn="just" eaLnBrk="1" fontAlgn="base" hangingPunct="1">
              <a:spcBef>
                <a:spcPct val="0"/>
              </a:spcBef>
              <a:spcAft>
                <a:spcPct val="0"/>
              </a:spcAft>
            </a:pPr>
            <a:r>
              <a:rPr lang="es-MX" altLang="en-US" sz="1200">
                <a:solidFill>
                  <a:prstClr val="black"/>
                </a:solidFill>
                <a:latin typeface="Garamond" pitchFamily="18" charset="0"/>
              </a:rPr>
              <a:t>Se ejemplifican las causas más frecuentes de </a:t>
            </a:r>
            <a:r>
              <a:rPr lang="en-US" altLang="en-US" sz="1200">
                <a:solidFill>
                  <a:prstClr val="black"/>
                </a:solidFill>
                <a:latin typeface="Garamond" pitchFamily="18" charset="0"/>
              </a:rPr>
              <a:t>D</a:t>
            </a:r>
            <a:r>
              <a:rPr lang="es-MX" altLang="en-US" sz="1200">
                <a:solidFill>
                  <a:prstClr val="black"/>
                </a:solidFill>
                <a:latin typeface="Garamond" pitchFamily="18" charset="0"/>
              </a:rPr>
              <a:t>olor Neuropático (Neuropatía diabética, neuralgia postherpética, neuralgia del trigémino, neuropatía asociada al cáncer, asociada al SIDA, etc.). En el caso del dolor nociceptivo se incluyen los procesos inflamatorios, dolores articulares, fracturas, etc. Y al centro se mencionan diferentes tipos de síndro</a:t>
            </a:r>
            <a:r>
              <a:rPr lang="en-US" altLang="en-US" sz="1200">
                <a:solidFill>
                  <a:prstClr val="black"/>
                </a:solidFill>
                <a:latin typeface="Garamond" pitchFamily="18" charset="0"/>
              </a:rPr>
              <a:t>mes dolorosos en los que coexisten características neuropáticas y nociceptivas (somáticas y/o viscerales), que para fines prácticos se ha clasificado como Mixto, con las salvedades mencionadas en el párrafo anterior.</a:t>
            </a:r>
          </a:p>
          <a:p>
            <a:pPr algn="just" eaLnBrk="1" fontAlgn="base" hangingPunct="1">
              <a:spcBef>
                <a:spcPct val="0"/>
              </a:spcBef>
              <a:spcAft>
                <a:spcPct val="0"/>
              </a:spcAft>
            </a:pPr>
            <a:endParaRPr lang="es-MX" altLang="en-US" sz="1200">
              <a:solidFill>
                <a:prstClr val="black"/>
              </a:solidFill>
              <a:latin typeface="Garamond" pitchFamily="18" charset="0"/>
            </a:endParaRPr>
          </a:p>
          <a:p>
            <a:pPr algn="just" eaLnBrk="1" fontAlgn="base" hangingPunct="1">
              <a:spcBef>
                <a:spcPct val="0"/>
              </a:spcBef>
              <a:spcAft>
                <a:spcPct val="0"/>
              </a:spcAft>
            </a:pPr>
            <a:r>
              <a:rPr lang="en-US" altLang="en-US" sz="1200">
                <a:solidFill>
                  <a:prstClr val="black"/>
                </a:solidFill>
                <a:latin typeface="Garamond" pitchFamily="18" charset="0"/>
              </a:rPr>
              <a:t>En este punto destaca el hecho de que así como los diferentes síndromes dolorosos responden de manera específica a diferentes tipos de fármacos analgésicos; en el caso de pacientes con dos o más síndromes dolorosos sería válido hacer combinaciones farmacológicas que cubran todas las posibilidades de nocicepción.</a:t>
            </a:r>
            <a:endParaRPr lang="es-ES" sz="1200">
              <a:solidFill>
                <a:prstClr val="black"/>
              </a:solidFill>
              <a:latin typeface="Garamond" pitchFamily="18" charset="0"/>
            </a:endParaRPr>
          </a:p>
        </p:txBody>
      </p:sp>
      <p:sp>
        <p:nvSpPr>
          <p:cNvPr id="58374"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MX" dirty="0">
                <a:latin typeface="Arial" pitchFamily="34" charset="0"/>
              </a:rPr>
              <a:t>La clasificación </a:t>
            </a:r>
            <a:r>
              <a:rPr lang="es-MX" dirty="0" err="1">
                <a:latin typeface="Arial" pitchFamily="34" charset="0"/>
              </a:rPr>
              <a:t>sindromática</a:t>
            </a:r>
            <a:r>
              <a:rPr lang="es-MX" dirty="0">
                <a:latin typeface="Arial" pitchFamily="34" charset="0"/>
              </a:rPr>
              <a:t> es indispensable para establecer el origen estructural del dolor y puede corresponder a </a:t>
            </a:r>
            <a:r>
              <a:rPr lang="es-MX" dirty="0" err="1">
                <a:latin typeface="Arial" pitchFamily="34" charset="0"/>
              </a:rPr>
              <a:t>nociceptivo</a:t>
            </a:r>
            <a:r>
              <a:rPr lang="es-MX" baseline="0" dirty="0">
                <a:latin typeface="Arial" pitchFamily="34" charset="0"/>
              </a:rPr>
              <a:t> (somático y visceral) y </a:t>
            </a:r>
            <a:r>
              <a:rPr lang="es-MX" baseline="0" dirty="0" err="1">
                <a:latin typeface="Arial" pitchFamily="34" charset="0"/>
              </a:rPr>
              <a:t>neuropático</a:t>
            </a:r>
            <a:r>
              <a:rPr lang="es-MX" baseline="0" dirty="0">
                <a:latin typeface="Arial" pitchFamily="34" charset="0"/>
              </a:rPr>
              <a:t>, pero existen patologías en las que se pueden sobreponer ambas, a ésta combinación también se le ha dado el nombre de dolor mixto, que hasta el momento no ha sido reconocido como una entidad en la taxonomía oficial.</a:t>
            </a:r>
          </a:p>
          <a:p>
            <a:pPr eaLnBrk="1" hangingPunct="1">
              <a:lnSpc>
                <a:spcPct val="90000"/>
              </a:lnSpc>
            </a:pPr>
            <a:endParaRPr lang="es-MX" dirty="0">
              <a:latin typeface="Arial" pitchFamily="34" charset="0"/>
            </a:endParaRPr>
          </a:p>
        </p:txBody>
      </p:sp>
    </p:spTree>
    <p:extLst>
      <p:ext uri="{BB962C8B-B14F-4D97-AF65-F5344CB8AC3E}">
        <p14:creationId xmlns:p14="http://schemas.microsoft.com/office/powerpoint/2010/main" val="273312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auto" hangingPunct="1">
              <a:spcBef>
                <a:spcPct val="0"/>
              </a:spcBef>
              <a:spcAft>
                <a:spcPts val="0"/>
              </a:spcAft>
              <a:defRPr/>
            </a:pPr>
            <a:fld id="{B07A449F-2D66-46E5-BCF6-95D04C745B2A}" type="slidenum">
              <a:rPr lang="es-ES" altLang="es-MX" kern="0">
                <a:solidFill>
                  <a:srgbClr val="000000"/>
                </a:solidFill>
                <a:latin typeface="Arial" pitchFamily="34" charset="0"/>
              </a:rPr>
              <a:pPr eaLnBrk="1" fontAlgn="auto" hangingPunct="1">
                <a:spcBef>
                  <a:spcPct val="0"/>
                </a:spcBef>
                <a:spcAft>
                  <a:spcPts val="0"/>
                </a:spcAft>
                <a:defRPr/>
              </a:pPr>
              <a:t>18</a:t>
            </a:fld>
            <a:endParaRPr lang="es-ES" altLang="es-MX" kern="0">
              <a:solidFill>
                <a:srgbClr val="000000"/>
              </a:solidFill>
              <a:latin typeface="Arial" pitchFamily="34" charset="0"/>
            </a:endParaRPr>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defRPr/>
            </a:pPr>
            <a:fld id="{A3589443-020F-4064-B8A8-30782262A2F4}" type="slidenum">
              <a:rPr lang="es-ES" altLang="es-MX" kern="0" smtClean="0">
                <a:solidFill>
                  <a:srgbClr val="000000"/>
                </a:solidFill>
              </a:rPr>
              <a:pPr algn="r" eaLnBrk="1" hangingPunct="1">
                <a:spcBef>
                  <a:spcPct val="0"/>
                </a:spcBef>
                <a:defRPr/>
              </a:pPr>
              <a:t>18</a:t>
            </a:fld>
            <a:endParaRPr lang="es-ES" altLang="es-MX" kern="0">
              <a:solidFill>
                <a:srgbClr val="000000"/>
              </a:solidFill>
            </a:endParaRPr>
          </a:p>
        </p:txBody>
      </p:sp>
      <p:sp>
        <p:nvSpPr>
          <p:cNvPr id="7987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defRPr/>
            </a:pPr>
            <a:fld id="{C4FDEB77-63A1-4EA8-8795-827DA75BC0C4}" type="slidenum">
              <a:rPr lang="es-ES" altLang="es-MX" kern="0" smtClean="0">
                <a:solidFill>
                  <a:srgbClr val="000000"/>
                </a:solidFill>
              </a:rPr>
              <a:pPr algn="r" eaLnBrk="1" hangingPunct="1">
                <a:spcBef>
                  <a:spcPct val="0"/>
                </a:spcBef>
                <a:defRPr/>
              </a:pPr>
              <a:t>18</a:t>
            </a:fld>
            <a:endParaRPr lang="es-ES" altLang="es-MX" kern="0">
              <a:solidFill>
                <a:srgbClr val="000000"/>
              </a:solidFill>
            </a:endParaRPr>
          </a:p>
        </p:txBody>
      </p:sp>
      <p:sp>
        <p:nvSpPr>
          <p:cNvPr id="6144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8" name="Text Box 3"/>
          <p:cNvSpPr txBox="1">
            <a:spLocks noChangeArrowheads="1"/>
          </p:cNvSpPr>
          <p:nvPr/>
        </p:nvSpPr>
        <p:spPr bwMode="auto">
          <a:xfrm>
            <a:off x="981075" y="4572000"/>
            <a:ext cx="532765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r>
              <a:rPr lang="es-ES_tradnl" altLang="en-US" sz="1000" kern="0">
                <a:solidFill>
                  <a:srgbClr val="000000"/>
                </a:solidFill>
              </a:rPr>
              <a:t>Desde el pu</a:t>
            </a:r>
            <a:r>
              <a:rPr lang="en-US" altLang="en-US" sz="1000" kern="0">
                <a:solidFill>
                  <a:srgbClr val="000000"/>
                </a:solidFill>
              </a:rPr>
              <a:t>nto de vista terapéutico, existen al menos tres abordajes descritos con la finalidad del lograr alivio del Dolor Neuropático; el primero de ellos es sin duda el más ampliamente estudiado y aceptado, y se trata del farmacológico, e incluye:</a:t>
            </a:r>
          </a:p>
          <a:p>
            <a:pPr eaLnBrk="1" hangingPunct="1">
              <a:spcBef>
                <a:spcPct val="0"/>
              </a:spcBef>
              <a:defRPr/>
            </a:pPr>
            <a:r>
              <a:rPr lang="en-US" altLang="en-US" sz="1000" kern="0">
                <a:solidFill>
                  <a:srgbClr val="000000"/>
                </a:solidFill>
              </a:rPr>
              <a:t>Antidepresivos. Tricíclicos y los inhibidores de la recaptura de noradrenalina y serotonina. Bloqueadores de canales iónicos. De canales de sodio y calcio principalmente.</a:t>
            </a:r>
          </a:p>
          <a:p>
            <a:pPr eaLnBrk="1" hangingPunct="1">
              <a:spcBef>
                <a:spcPct val="0"/>
              </a:spcBef>
              <a:defRPr/>
            </a:pPr>
            <a:r>
              <a:rPr lang="en-US" altLang="en-US" sz="1000" kern="0">
                <a:solidFill>
                  <a:srgbClr val="000000"/>
                </a:solidFill>
              </a:rPr>
              <a:t>Antagonistas NMDA. Dextrometorfano y Ketamina.</a:t>
            </a:r>
          </a:p>
          <a:p>
            <a:pPr eaLnBrk="1" hangingPunct="1">
              <a:spcBef>
                <a:spcPct val="0"/>
              </a:spcBef>
              <a:defRPr/>
            </a:pPr>
            <a:r>
              <a:rPr lang="en-US" altLang="en-US" sz="1000" kern="0">
                <a:solidFill>
                  <a:srgbClr val="000000"/>
                </a:solidFill>
              </a:rPr>
              <a:t>Opiáceos. Agentes agonistas predominantemente.</a:t>
            </a:r>
          </a:p>
          <a:p>
            <a:pPr eaLnBrk="1" hangingPunct="1">
              <a:spcBef>
                <a:spcPct val="0"/>
              </a:spcBef>
              <a:defRPr/>
            </a:pPr>
            <a:r>
              <a:rPr lang="en-US" altLang="en-US" sz="1000" kern="0">
                <a:solidFill>
                  <a:srgbClr val="000000"/>
                </a:solidFill>
              </a:rPr>
              <a:t>Agentes tópicos. Parche de Lidocaína, Capsaicina.</a:t>
            </a:r>
          </a:p>
          <a:p>
            <a:pPr eaLnBrk="1" hangingPunct="1">
              <a:spcBef>
                <a:spcPct val="0"/>
              </a:spcBef>
              <a:defRPr/>
            </a:pPr>
            <a:endParaRPr lang="en-US" altLang="en-US" sz="1000" kern="0">
              <a:solidFill>
                <a:srgbClr val="000000"/>
              </a:solidFill>
            </a:endParaRPr>
          </a:p>
          <a:p>
            <a:pPr eaLnBrk="1" hangingPunct="1">
              <a:spcBef>
                <a:spcPct val="0"/>
              </a:spcBef>
              <a:defRPr/>
            </a:pPr>
            <a:r>
              <a:rPr lang="es-ES_tradnl" altLang="en-US" sz="1000" kern="0">
                <a:solidFill>
                  <a:srgbClr val="000000"/>
                </a:solidFill>
              </a:rPr>
              <a:t>T</a:t>
            </a:r>
            <a:r>
              <a:rPr lang="en-US" altLang="en-US" sz="1000" kern="0">
                <a:solidFill>
                  <a:srgbClr val="000000"/>
                </a:solidFill>
              </a:rPr>
              <a:t>ambién e</a:t>
            </a:r>
            <a:r>
              <a:rPr lang="es-ES_tradnl" altLang="en-US" sz="1000" kern="0">
                <a:solidFill>
                  <a:srgbClr val="000000"/>
                </a:solidFill>
              </a:rPr>
              <a:t>st</a:t>
            </a:r>
            <a:r>
              <a:rPr lang="en-US" altLang="en-US" sz="1000" kern="0">
                <a:solidFill>
                  <a:srgbClr val="000000"/>
                </a:solidFill>
              </a:rPr>
              <a:t>án los tratamientos invasivos, desde las aplicaciones intermitentes de esteroides epidurales, hasta las bombas de infusión intratecal e intracisternal, y estimuladores implantables en corteza y médula. Las inhibiciones químicas (líticas) han caído en desuso desde el advenimiento de mejores alternativas terapéuticas, farmacológicas y neuroaumentativas, sobre todo por su potencial para producir secuelas neurológicas irreversibles.</a:t>
            </a:r>
          </a:p>
          <a:p>
            <a:pPr eaLnBrk="1" hangingPunct="1">
              <a:spcBef>
                <a:spcPct val="0"/>
              </a:spcBef>
              <a:defRPr/>
            </a:pPr>
            <a:br>
              <a:rPr lang="en-US" altLang="en-US" sz="1000" kern="0">
                <a:solidFill>
                  <a:srgbClr val="000000"/>
                </a:solidFill>
              </a:rPr>
            </a:br>
            <a:r>
              <a:rPr lang="es-MX" altLang="es-MX" sz="1000" kern="0">
                <a:solidFill>
                  <a:srgbClr val="000000"/>
                </a:solidFill>
              </a:rPr>
              <a:t>Mientras se obtiene más información acerca de los mecanismos de acción de los medicamentos utilizados para el control del dolor y esperamos el desarrollo de algunos otros, tenemos básicamente tres grupos de medicamentos que pueden ser utilizados para el control del dolor:</a:t>
            </a:r>
          </a:p>
          <a:p>
            <a:pPr eaLnBrk="1" hangingPunct="1">
              <a:spcBef>
                <a:spcPct val="0"/>
              </a:spcBef>
              <a:defRPr/>
            </a:pPr>
            <a:r>
              <a:rPr lang="es-MX" altLang="es-MX" sz="1000" kern="0">
                <a:solidFill>
                  <a:srgbClr val="000000"/>
                </a:solidFill>
              </a:rPr>
              <a:t>a) Medicamentos no opiáceos, entre los cuales encontramos a acetaminofén y los AINEs; </a:t>
            </a:r>
          </a:p>
          <a:p>
            <a:pPr eaLnBrk="1" hangingPunct="1">
              <a:spcBef>
                <a:spcPct val="0"/>
              </a:spcBef>
              <a:defRPr/>
            </a:pPr>
            <a:r>
              <a:rPr lang="es-MX" altLang="es-MX" sz="1000" kern="0">
                <a:solidFill>
                  <a:srgbClr val="000000"/>
                </a:solidFill>
              </a:rPr>
              <a:t>b) Los medicamentos opiáceos, que van desde los opiáceos débiles como la codeína hasta derivados más potentes de la morfina y la morfina misma; y</a:t>
            </a:r>
          </a:p>
          <a:p>
            <a:pPr eaLnBrk="1" hangingPunct="1">
              <a:spcBef>
                <a:spcPct val="0"/>
              </a:spcBef>
              <a:defRPr/>
            </a:pPr>
            <a:r>
              <a:rPr lang="es-MX" altLang="es-MX" sz="1000" kern="0">
                <a:solidFill>
                  <a:srgbClr val="000000"/>
                </a:solidFill>
              </a:rPr>
              <a:t>c) Los otros medicamentos que se catalogan como coadyuvantes, los cuales pueden ser más útiles en problemas crónicos.  </a:t>
            </a:r>
          </a:p>
          <a:p>
            <a:pPr eaLnBrk="1" hangingPunct="1">
              <a:spcBef>
                <a:spcPct val="0"/>
              </a:spcBef>
              <a:defRPr/>
            </a:pPr>
            <a:endParaRPr lang="es-MX" altLang="es-MX" sz="1000" kern="0">
              <a:solidFill>
                <a:srgbClr val="000000"/>
              </a:solidFill>
            </a:endParaRPr>
          </a:p>
          <a:p>
            <a:pPr eaLnBrk="1" hangingPunct="1">
              <a:defRPr/>
            </a:pPr>
            <a:endParaRPr lang="es-ES" altLang="es-MX" sz="1000" kern="0">
              <a:solidFill>
                <a:srgbClr val="000000"/>
              </a:solidFill>
            </a:endParaRPr>
          </a:p>
        </p:txBody>
      </p:sp>
      <p:sp>
        <p:nvSpPr>
          <p:cNvPr id="61447"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MX" altLang="es-MX">
                <a:latin typeface="Arial" panose="020B0604020202020204" pitchFamily="34" charset="0"/>
              </a:rPr>
              <a:t>Hay tres grandes grupos de analgésicos: Anti-inflamatorios no esteroideos (AINE), Opioides (menores y mayores), y adyuvantes en el que se incluyen medicamentos con diferentes mecanismos de acción, pero que funcionan como adyuvantes. Se pueden combinar, excepto en el caso de 2 AINE simultáneos.</a:t>
            </a:r>
          </a:p>
        </p:txBody>
      </p:sp>
    </p:spTree>
    <p:extLst>
      <p:ext uri="{BB962C8B-B14F-4D97-AF65-F5344CB8AC3E}">
        <p14:creationId xmlns:p14="http://schemas.microsoft.com/office/powerpoint/2010/main" val="22778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71600" y="1143000"/>
            <a:ext cx="4114800" cy="3086100"/>
          </a:xfrm>
        </p:spPr>
      </p:sp>
      <p:sp>
        <p:nvSpPr>
          <p:cNvPr id="3" name="2 Marcador de notas"/>
          <p:cNvSpPr>
            <a:spLocks noGrp="1"/>
          </p:cNvSpPr>
          <p:nvPr>
            <p:ph type="body" idx="1"/>
          </p:nvPr>
        </p:nvSpPr>
        <p:spPr/>
        <p:txBody>
          <a:bodyPr/>
          <a:lstStyle/>
          <a:p>
            <a:r>
              <a:rPr lang="es-MX" dirty="0"/>
              <a:t>Los opioides son un grupo importante de analgésicos, suelen</a:t>
            </a:r>
            <a:r>
              <a:rPr lang="es-MX" baseline="0" dirty="0"/>
              <a:t> emplearse en situaciones de dolor severo, y se clasifican según su afinidad por diferentes receptores opioides.</a:t>
            </a:r>
          </a:p>
          <a:p>
            <a:endParaRPr lang="es-MX" dirty="0"/>
          </a:p>
        </p:txBody>
      </p:sp>
      <p:sp>
        <p:nvSpPr>
          <p:cNvPr id="4" name="3 Marcador de número de diapositiva"/>
          <p:cNvSpPr>
            <a:spLocks noGrp="1"/>
          </p:cNvSpPr>
          <p:nvPr>
            <p:ph type="sldNum" sz="quarter" idx="10"/>
          </p:nvPr>
        </p:nvSpPr>
        <p:spPr/>
        <p:txBody>
          <a:bodyPr/>
          <a:lstStyle/>
          <a:p>
            <a:fld id="{392AA632-5BCC-4DAA-BAB9-C6847C0BB951}" type="slidenum">
              <a:rPr lang="es-MX" smtClean="0">
                <a:solidFill>
                  <a:prstClr val="black"/>
                </a:solidFill>
              </a:rPr>
              <a:pPr/>
              <a:t>19</a:t>
            </a:fld>
            <a:endParaRPr lang="es-MX">
              <a:solidFill>
                <a:prstClr val="black"/>
              </a:solidFill>
            </a:endParaRPr>
          </a:p>
        </p:txBody>
      </p:sp>
    </p:spTree>
    <p:extLst>
      <p:ext uri="{BB962C8B-B14F-4D97-AF65-F5344CB8AC3E}">
        <p14:creationId xmlns:p14="http://schemas.microsoft.com/office/powerpoint/2010/main" val="84215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a:extLst/>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s-MX" dirty="0"/>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110" charset="-128"/>
              </a:defRPr>
            </a:lvl1pPr>
            <a:lvl2pPr marL="742950" indent="-285750" eaLnBrk="0" hangingPunct="0">
              <a:spcBef>
                <a:spcPct val="30000"/>
              </a:spcBef>
              <a:defRPr sz="1200">
                <a:solidFill>
                  <a:schemeClr val="tx1"/>
                </a:solidFill>
                <a:latin typeface="Arial" charset="0"/>
                <a:ea typeface="ＭＳ Ｐゴシック" pitchFamily="-110" charset="-128"/>
              </a:defRPr>
            </a:lvl2pPr>
            <a:lvl3pPr marL="1143000" indent="-228600" eaLnBrk="0" hangingPunct="0">
              <a:spcBef>
                <a:spcPct val="30000"/>
              </a:spcBef>
              <a:defRPr sz="1200">
                <a:solidFill>
                  <a:schemeClr val="tx1"/>
                </a:solidFill>
                <a:latin typeface="Arial" charset="0"/>
                <a:ea typeface="ＭＳ Ｐゴシック" pitchFamily="-110" charset="-128"/>
              </a:defRPr>
            </a:lvl3pPr>
            <a:lvl4pPr marL="1600200" indent="-228600" eaLnBrk="0" hangingPunct="0">
              <a:spcBef>
                <a:spcPct val="30000"/>
              </a:spcBef>
              <a:defRPr sz="1200">
                <a:solidFill>
                  <a:schemeClr val="tx1"/>
                </a:solidFill>
                <a:latin typeface="Arial" charset="0"/>
                <a:ea typeface="ＭＳ Ｐゴシック" pitchFamily="-110" charset="-128"/>
              </a:defRPr>
            </a:lvl4pPr>
            <a:lvl5pPr marL="2057400" indent="-228600" eaLnBrk="0" hangingPunct="0">
              <a:spcBef>
                <a:spcPct val="30000"/>
              </a:spcBef>
              <a:defRPr sz="1200">
                <a:solidFill>
                  <a:schemeClr val="tx1"/>
                </a:solidFill>
                <a:latin typeface="Arial" charset="0"/>
                <a:ea typeface="ＭＳ Ｐゴシック" pitchFamily="-110"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110"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110"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110"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110" charset="-128"/>
              </a:defRPr>
            </a:lvl9pPr>
          </a:lstStyle>
          <a:p>
            <a:pPr eaLnBrk="1" hangingPunct="1">
              <a:spcBef>
                <a:spcPct val="0"/>
              </a:spcBef>
            </a:pPr>
            <a:fld id="{624C3B39-E866-4B77-9F63-9E6E4C7C1AF4}" type="slidenum">
              <a:rPr lang="de-DE" altLang="es-MX" smtClean="0">
                <a:solidFill>
                  <a:srgbClr val="000000"/>
                </a:solidFill>
                <a:latin typeface="Times New Roman" pitchFamily="-110" charset="0"/>
              </a:rPr>
              <a:pPr eaLnBrk="1" hangingPunct="1">
                <a:spcBef>
                  <a:spcPct val="0"/>
                </a:spcBef>
              </a:pPr>
              <a:t>20</a:t>
            </a:fld>
            <a:endParaRPr lang="de-DE" altLang="es-MX">
              <a:solidFill>
                <a:srgbClr val="000000"/>
              </a:solidFill>
              <a:latin typeface="Times New Roman" pitchFamily="-110" charset="0"/>
            </a:endParaRPr>
          </a:p>
        </p:txBody>
      </p:sp>
    </p:spTree>
    <p:extLst>
      <p:ext uri="{BB962C8B-B14F-4D97-AF65-F5344CB8AC3E}">
        <p14:creationId xmlns:p14="http://schemas.microsoft.com/office/powerpoint/2010/main" val="112126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5498832-CF91-4A64-90F1-CCB72EAE81A2}" type="slidenum">
              <a:rPr lang="es-MX" smtClean="0">
                <a:solidFill>
                  <a:prstClr val="black"/>
                </a:solidFill>
              </a:rPr>
              <a:pPr/>
              <a:t>21</a:t>
            </a:fld>
            <a:endParaRPr lang="es-MX">
              <a:solidFill>
                <a:prstClr val="black"/>
              </a:solidFill>
            </a:endParaRPr>
          </a:p>
        </p:txBody>
      </p:sp>
    </p:spTree>
    <p:extLst>
      <p:ext uri="{BB962C8B-B14F-4D97-AF65-F5344CB8AC3E}">
        <p14:creationId xmlns:p14="http://schemas.microsoft.com/office/powerpoint/2010/main" val="157145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CA524F7-6C6C-4F04-88A1-C24040130999}" type="datetimeFigureOut">
              <a:rPr lang="es-MX" smtClean="0"/>
              <a:t>16/08/2017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341545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A524F7-6C6C-4F04-88A1-C24040130999}" type="datetimeFigureOut">
              <a:rPr lang="es-MX" smtClean="0"/>
              <a:t>16/08/2017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119729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A524F7-6C6C-4F04-88A1-C24040130999}" type="datetimeFigureOut">
              <a:rPr lang="es-MX" smtClean="0"/>
              <a:t>16/08/2017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354881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CCCCFF"/>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a:solidFill>
                <a:srgbClr val="CCCCFF"/>
              </a:solidFill>
            </a:endParaRPr>
          </a:p>
        </p:txBody>
      </p:sp>
      <p:sp>
        <p:nvSpPr>
          <p:cNvPr id="133122" name="Rectangle 2"/>
          <p:cNvSpPr>
            <a:spLocks noGrp="1" noChangeArrowheads="1"/>
          </p:cNvSpPr>
          <p:nvPr>
            <p:ph type="ctrTitle"/>
          </p:nvPr>
        </p:nvSpPr>
        <p:spPr>
          <a:xfrm>
            <a:off x="914400" y="1524000"/>
            <a:ext cx="7623175" cy="1752600"/>
          </a:xfrm>
        </p:spPr>
        <p:txBody>
          <a:bodyPr/>
          <a:lstStyle>
            <a:lvl1pPr>
              <a:defRPr sz="5000"/>
            </a:lvl1pPr>
          </a:lstStyle>
          <a:p>
            <a:r>
              <a:rPr lang="es-ES" altLang="en-US"/>
              <a:t>Haga clic para cambiar el estilo de título	</a:t>
            </a:r>
          </a:p>
        </p:txBody>
      </p:sp>
      <p:sp>
        <p:nvSpPr>
          <p:cNvPr id="133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s-ES" altLang="en-US"/>
              <a:t>Haga clic para modificar el estilo de subtítulo del patrón</a:t>
            </a:r>
          </a:p>
        </p:txBody>
      </p:sp>
      <p:sp>
        <p:nvSpPr>
          <p:cNvPr id="6" name="Rectangle 4"/>
          <p:cNvSpPr>
            <a:spLocks noGrp="1" noChangeArrowheads="1"/>
          </p:cNvSpPr>
          <p:nvPr>
            <p:ph type="dt" sz="half" idx="10"/>
          </p:nvPr>
        </p:nvSpPr>
        <p:spPr/>
        <p:txBody>
          <a:bodyPr/>
          <a:lstStyle>
            <a:lvl1pPr>
              <a:defRPr/>
            </a:lvl1pPr>
          </a:lstStyle>
          <a:p>
            <a:pPr>
              <a:defRPr/>
            </a:pPr>
            <a:endParaRPr lang="es-E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s-ES" altLang="en-US"/>
          </a:p>
        </p:txBody>
      </p:sp>
      <p:sp>
        <p:nvSpPr>
          <p:cNvPr id="8" name="Rectangle 6"/>
          <p:cNvSpPr>
            <a:spLocks noGrp="1" noChangeArrowheads="1"/>
          </p:cNvSpPr>
          <p:nvPr>
            <p:ph type="sldNum" sz="quarter" idx="12"/>
          </p:nvPr>
        </p:nvSpPr>
        <p:spPr/>
        <p:txBody>
          <a:bodyPr/>
          <a:lstStyle>
            <a:lvl1pPr>
              <a:defRPr/>
            </a:lvl1pPr>
          </a:lstStyle>
          <a:p>
            <a:pPr>
              <a:defRPr/>
            </a:pPr>
            <a:fld id="{9ACF0F6B-9191-412F-9C24-8FB15B357378}" type="slidenum">
              <a:rPr lang="es-ES" altLang="en-US"/>
              <a:pPr>
                <a:defRPr/>
              </a:pPr>
              <a:t>‹Nº›</a:t>
            </a:fld>
            <a:endParaRPr lang="es-ES" altLang="en-US"/>
          </a:p>
        </p:txBody>
      </p:sp>
    </p:spTree>
    <p:extLst>
      <p:ext uri="{BB962C8B-B14F-4D97-AF65-F5344CB8AC3E}">
        <p14:creationId xmlns:p14="http://schemas.microsoft.com/office/powerpoint/2010/main" val="16742799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ADA74E8-B96B-47D5-BE30-97CD1DEB2D42}" type="slidenum">
              <a:rPr lang="es-ES" altLang="en-US"/>
              <a:pPr>
                <a:defRPr/>
              </a:pPr>
              <a:t>‹Nº›</a:t>
            </a:fld>
            <a:endParaRPr lang="es-ES" altLang="en-US"/>
          </a:p>
        </p:txBody>
      </p:sp>
    </p:spTree>
    <p:extLst>
      <p:ext uri="{BB962C8B-B14F-4D97-AF65-F5344CB8AC3E}">
        <p14:creationId xmlns:p14="http://schemas.microsoft.com/office/powerpoint/2010/main" val="327615645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10402BC-09FF-440D-845B-72D2DBDF7997}" type="slidenum">
              <a:rPr lang="es-ES" altLang="en-US"/>
              <a:pPr>
                <a:defRPr/>
              </a:pPr>
              <a:t>‹Nº›</a:t>
            </a:fld>
            <a:endParaRPr lang="es-ES" altLang="en-US"/>
          </a:p>
        </p:txBody>
      </p:sp>
    </p:spTree>
    <p:extLst>
      <p:ext uri="{BB962C8B-B14F-4D97-AF65-F5344CB8AC3E}">
        <p14:creationId xmlns:p14="http://schemas.microsoft.com/office/powerpoint/2010/main" val="144476454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6226C25-25E2-484F-B286-879C6F955B2F}" type="slidenum">
              <a:rPr lang="es-ES" altLang="en-US"/>
              <a:pPr>
                <a:defRPr/>
              </a:pPr>
              <a:t>‹Nº›</a:t>
            </a:fld>
            <a:endParaRPr lang="es-ES" altLang="en-US"/>
          </a:p>
        </p:txBody>
      </p:sp>
    </p:spTree>
    <p:extLst>
      <p:ext uri="{BB962C8B-B14F-4D97-AF65-F5344CB8AC3E}">
        <p14:creationId xmlns:p14="http://schemas.microsoft.com/office/powerpoint/2010/main" val="347851862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0628DD6-2D11-4BC4-850E-D611BAA56AF1}" type="slidenum">
              <a:rPr lang="es-ES" altLang="en-US"/>
              <a:pPr>
                <a:defRPr/>
              </a:pPr>
              <a:t>‹Nº›</a:t>
            </a:fld>
            <a:endParaRPr lang="es-ES" altLang="en-US"/>
          </a:p>
        </p:txBody>
      </p:sp>
    </p:spTree>
    <p:extLst>
      <p:ext uri="{BB962C8B-B14F-4D97-AF65-F5344CB8AC3E}">
        <p14:creationId xmlns:p14="http://schemas.microsoft.com/office/powerpoint/2010/main" val="232972758"/>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C1E3389-CA39-4EBE-90E1-8B6F4ABBEEF3}" type="slidenum">
              <a:rPr lang="es-ES" altLang="en-US"/>
              <a:pPr>
                <a:defRPr/>
              </a:pPr>
              <a:t>‹Nº›</a:t>
            </a:fld>
            <a:endParaRPr lang="es-ES" altLang="en-US"/>
          </a:p>
        </p:txBody>
      </p:sp>
    </p:spTree>
    <p:extLst>
      <p:ext uri="{BB962C8B-B14F-4D97-AF65-F5344CB8AC3E}">
        <p14:creationId xmlns:p14="http://schemas.microsoft.com/office/powerpoint/2010/main" val="294891119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F32DB20-181F-4876-AA2D-146AC3D46DEB}" type="slidenum">
              <a:rPr lang="es-ES" altLang="en-US"/>
              <a:pPr>
                <a:defRPr/>
              </a:pPr>
              <a:t>‹Nº›</a:t>
            </a:fld>
            <a:endParaRPr lang="es-ES" altLang="en-US"/>
          </a:p>
        </p:txBody>
      </p:sp>
    </p:spTree>
    <p:extLst>
      <p:ext uri="{BB962C8B-B14F-4D97-AF65-F5344CB8AC3E}">
        <p14:creationId xmlns:p14="http://schemas.microsoft.com/office/powerpoint/2010/main" val="48811304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4AD6A4E-91B9-466C-ACF4-11A2E9E4A5F2}" type="slidenum">
              <a:rPr lang="es-ES" altLang="en-US"/>
              <a:pPr>
                <a:defRPr/>
              </a:pPr>
              <a:t>‹Nº›</a:t>
            </a:fld>
            <a:endParaRPr lang="es-ES" altLang="en-US"/>
          </a:p>
        </p:txBody>
      </p:sp>
    </p:spTree>
    <p:extLst>
      <p:ext uri="{BB962C8B-B14F-4D97-AF65-F5344CB8AC3E}">
        <p14:creationId xmlns:p14="http://schemas.microsoft.com/office/powerpoint/2010/main" val="293144466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CA524F7-6C6C-4F04-88A1-C24040130999}" type="datetimeFigureOut">
              <a:rPr lang="es-MX" smtClean="0"/>
              <a:t>16/08/2017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3266708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E10A27-5BD6-4B49-A7CF-69F0BF0BB57F}" type="slidenum">
              <a:rPr lang="es-ES" altLang="en-US"/>
              <a:pPr>
                <a:defRPr/>
              </a:pPr>
              <a:t>‹Nº›</a:t>
            </a:fld>
            <a:endParaRPr lang="es-ES" altLang="en-US"/>
          </a:p>
        </p:txBody>
      </p:sp>
    </p:spTree>
    <p:extLst>
      <p:ext uri="{BB962C8B-B14F-4D97-AF65-F5344CB8AC3E}">
        <p14:creationId xmlns:p14="http://schemas.microsoft.com/office/powerpoint/2010/main" val="106321366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D90258-FA4F-4704-B890-3A52344A2EE7}" type="slidenum">
              <a:rPr lang="es-ES" altLang="en-US"/>
              <a:pPr>
                <a:defRPr/>
              </a:pPr>
              <a:t>‹Nº›</a:t>
            </a:fld>
            <a:endParaRPr lang="es-ES" altLang="en-US"/>
          </a:p>
        </p:txBody>
      </p:sp>
    </p:spTree>
    <p:extLst>
      <p:ext uri="{BB962C8B-B14F-4D97-AF65-F5344CB8AC3E}">
        <p14:creationId xmlns:p14="http://schemas.microsoft.com/office/powerpoint/2010/main" val="3475363091"/>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9AE30C-E16F-4F25-BB60-4EB96CA15841}" type="slidenum">
              <a:rPr lang="es-ES" altLang="en-US"/>
              <a:pPr>
                <a:defRPr/>
              </a:pPr>
              <a:t>‹Nº›</a:t>
            </a:fld>
            <a:endParaRPr lang="es-ES" altLang="en-US"/>
          </a:p>
        </p:txBody>
      </p:sp>
    </p:spTree>
    <p:extLst>
      <p:ext uri="{BB962C8B-B14F-4D97-AF65-F5344CB8AC3E}">
        <p14:creationId xmlns:p14="http://schemas.microsoft.com/office/powerpoint/2010/main" val="799142076"/>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endParaRPr lang="es-MX"/>
          </a:p>
        </p:txBody>
      </p:sp>
      <p:sp>
        <p:nvSpPr>
          <p:cNvPr id="3" name="2 Marcador de tabla"/>
          <p:cNvSpPr>
            <a:spLocks noGrp="1"/>
          </p:cNvSpPr>
          <p:nvPr>
            <p:ph type="tbl" idx="1"/>
          </p:nvPr>
        </p:nvSpPr>
        <p:spPr>
          <a:xfrm>
            <a:off x="457200" y="1600200"/>
            <a:ext cx="8229600" cy="4530725"/>
          </a:xfrm>
        </p:spPr>
        <p:txBody>
          <a:bodyPr/>
          <a:lstStyle/>
          <a:p>
            <a:pPr lvl="0"/>
            <a:endParaRPr lang="es-MX"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A537C0-E6A6-4094-82A7-054DB01BD25A}" type="slidenum">
              <a:rPr lang="es-ES" altLang="en-US"/>
              <a:pPr>
                <a:defRPr/>
              </a:pPr>
              <a:t>‹Nº›</a:t>
            </a:fld>
            <a:endParaRPr lang="es-ES" altLang="en-US"/>
          </a:p>
        </p:txBody>
      </p:sp>
    </p:spTree>
    <p:extLst>
      <p:ext uri="{BB962C8B-B14F-4D97-AF65-F5344CB8AC3E}">
        <p14:creationId xmlns:p14="http://schemas.microsoft.com/office/powerpoint/2010/main" val="2635651063"/>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BE7B570-BBF5-439C-81F4-71E277BB64E5}" type="slidenum">
              <a:rPr lang="es-ES" altLang="en-US"/>
              <a:pPr>
                <a:defRPr/>
              </a:pPr>
              <a:t>‹Nº›</a:t>
            </a:fld>
            <a:endParaRPr lang="es-ES" altLang="en-US"/>
          </a:p>
        </p:txBody>
      </p:sp>
    </p:spTree>
    <p:extLst>
      <p:ext uri="{BB962C8B-B14F-4D97-AF65-F5344CB8AC3E}">
        <p14:creationId xmlns:p14="http://schemas.microsoft.com/office/powerpoint/2010/main" val="1956206887"/>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cSld name="Título, texto y clip multimedi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medios"/>
          <p:cNvSpPr>
            <a:spLocks noGrp="1"/>
          </p:cNvSpPr>
          <p:nvPr>
            <p:ph type="media" sz="half" idx="2"/>
          </p:nvPr>
        </p:nvSpPr>
        <p:spPr>
          <a:xfrm>
            <a:off x="4648200" y="1600200"/>
            <a:ext cx="4038600" cy="4530725"/>
          </a:xfrm>
        </p:spPr>
        <p:txBody>
          <a:bodyPr/>
          <a:lstStyle/>
          <a:p>
            <a:pPr lvl="0"/>
            <a:endParaRPr lang="es-MX" noProof="0"/>
          </a:p>
        </p:txBody>
      </p:sp>
      <p:sp>
        <p:nvSpPr>
          <p:cNvPr id="5"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85A45D0-D906-4942-8B5E-282E5F38E05E}" type="slidenum">
              <a:rPr lang="es-ES" altLang="en-US"/>
              <a:pPr>
                <a:defRPr/>
              </a:pPr>
              <a:t>‹Nº›</a:t>
            </a:fld>
            <a:endParaRPr lang="es-ES" altLang="en-US"/>
          </a:p>
        </p:txBody>
      </p:sp>
    </p:spTree>
    <p:extLst>
      <p:ext uri="{BB962C8B-B14F-4D97-AF65-F5344CB8AC3E}">
        <p14:creationId xmlns:p14="http://schemas.microsoft.com/office/powerpoint/2010/main" val="2871134489"/>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endParaRPr lang="es-MX"/>
          </a:p>
        </p:txBody>
      </p:sp>
      <p:sp>
        <p:nvSpPr>
          <p:cNvPr id="3" name="2 Marcador de gráfico"/>
          <p:cNvSpPr>
            <a:spLocks noGrp="1"/>
          </p:cNvSpPr>
          <p:nvPr>
            <p:ph type="chart" idx="1"/>
          </p:nvPr>
        </p:nvSpPr>
        <p:spPr>
          <a:xfrm>
            <a:off x="457200" y="1600200"/>
            <a:ext cx="8229600" cy="4530725"/>
          </a:xfrm>
        </p:spPr>
        <p:txBody>
          <a:bodyPr/>
          <a:lstStyle/>
          <a:p>
            <a:pPr lvl="0"/>
            <a:endParaRPr lang="es-MX" noProof="0"/>
          </a:p>
        </p:txBody>
      </p:sp>
      <p:sp>
        <p:nvSpPr>
          <p:cNvPr id="4" name="Rectangle 4"/>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00BE6E-5F16-4FDB-8FAA-D402322A7679}" type="slidenum">
              <a:rPr lang="es-ES" altLang="en-US"/>
              <a:pPr>
                <a:defRPr/>
              </a:pPr>
              <a:t>‹Nº›</a:t>
            </a:fld>
            <a:endParaRPr lang="es-ES" altLang="en-US"/>
          </a:p>
        </p:txBody>
      </p:sp>
    </p:spTree>
    <p:extLst>
      <p:ext uri="{BB962C8B-B14F-4D97-AF65-F5344CB8AC3E}">
        <p14:creationId xmlns:p14="http://schemas.microsoft.com/office/powerpoint/2010/main" val="343938474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CA524F7-6C6C-4F04-88A1-C24040130999}" type="datetimeFigureOut">
              <a:rPr lang="es-MX" smtClean="0"/>
              <a:t>16/08/2017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284510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CA524F7-6C6C-4F04-88A1-C24040130999}" type="datetimeFigureOut">
              <a:rPr lang="es-MX" smtClean="0"/>
              <a:t>16/08/2017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130627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CA524F7-6C6C-4F04-88A1-C24040130999}" type="datetimeFigureOut">
              <a:rPr lang="es-MX" smtClean="0"/>
              <a:t>16/08/2017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393580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CA524F7-6C6C-4F04-88A1-C24040130999}" type="datetimeFigureOut">
              <a:rPr lang="es-MX" smtClean="0"/>
              <a:t>16/08/2017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102591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524F7-6C6C-4F04-88A1-C24040130999}" type="datetimeFigureOut">
              <a:rPr lang="es-MX" smtClean="0"/>
              <a:t>16/08/2017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1219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CA524F7-6C6C-4F04-88A1-C24040130999}" type="datetimeFigureOut">
              <a:rPr lang="es-MX" smtClean="0"/>
              <a:t>16/08/2017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308749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CA524F7-6C6C-4F04-88A1-C24040130999}" type="datetimeFigureOut">
              <a:rPr lang="es-MX" smtClean="0"/>
              <a:t>16/08/2017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E177A0-40D1-49C6-8437-272B86570F0E}" type="slidenum">
              <a:rPr lang="es-MX" smtClean="0"/>
              <a:t>‹Nº›</a:t>
            </a:fld>
            <a:endParaRPr lang="es-MX"/>
          </a:p>
        </p:txBody>
      </p:sp>
    </p:spTree>
    <p:extLst>
      <p:ext uri="{BB962C8B-B14F-4D97-AF65-F5344CB8AC3E}">
        <p14:creationId xmlns:p14="http://schemas.microsoft.com/office/powerpoint/2010/main" val="400283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524F7-6C6C-4F04-88A1-C24040130999}" type="datetimeFigureOut">
              <a:rPr lang="es-MX" smtClean="0"/>
              <a:t>16/08/2017</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177A0-40D1-49C6-8437-272B86570F0E}" type="slidenum">
              <a:rPr lang="es-MX" smtClean="0"/>
              <a:t>‹Nº›</a:t>
            </a:fld>
            <a:endParaRPr lang="es-MX"/>
          </a:p>
        </p:txBody>
      </p:sp>
    </p:spTree>
    <p:extLst>
      <p:ext uri="{BB962C8B-B14F-4D97-AF65-F5344CB8AC3E}">
        <p14:creationId xmlns:p14="http://schemas.microsoft.com/office/powerpoint/2010/main" val="1396347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34902"/>
                <a:invGamma/>
              </a:schemeClr>
            </a:gs>
            <a:gs pos="50000">
              <a:schemeClr val="bg1"/>
            </a:gs>
            <a:gs pos="100000">
              <a:schemeClr val="bg1">
                <a:gamma/>
                <a:shade val="34902"/>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cambiar el estilo de título	</a:t>
            </a:r>
          </a:p>
        </p:txBody>
      </p:sp>
      <p:sp>
        <p:nvSpPr>
          <p:cNvPr id="3075"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32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CCCCFF"/>
                </a:solidFill>
                <a:latin typeface="+mj-lt"/>
              </a:defRPr>
            </a:lvl1pPr>
          </a:lstStyle>
          <a:p>
            <a:pPr fontAlgn="base">
              <a:spcBef>
                <a:spcPct val="0"/>
              </a:spcBef>
              <a:spcAft>
                <a:spcPct val="0"/>
              </a:spcAft>
              <a:defRPr/>
            </a:pPr>
            <a:endParaRPr lang="es-ES" altLang="en-US"/>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CCCCFF"/>
                </a:solidFill>
                <a:latin typeface="+mj-lt"/>
              </a:defRPr>
            </a:lvl1pPr>
          </a:lstStyle>
          <a:p>
            <a:pPr fontAlgn="base">
              <a:spcBef>
                <a:spcPct val="0"/>
              </a:spcBef>
              <a:spcAft>
                <a:spcPct val="0"/>
              </a:spcAft>
              <a:defRPr/>
            </a:pPr>
            <a:endParaRPr lang="es-ES" altLang="en-US"/>
          </a:p>
        </p:txBody>
      </p:sp>
      <p:sp>
        <p:nvSpPr>
          <p:cNvPr id="132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CCCCFF"/>
                </a:solidFill>
                <a:latin typeface="+mj-lt"/>
              </a:defRPr>
            </a:lvl1pPr>
          </a:lstStyle>
          <a:p>
            <a:pPr fontAlgn="base">
              <a:spcBef>
                <a:spcPct val="0"/>
              </a:spcBef>
              <a:spcAft>
                <a:spcPct val="0"/>
              </a:spcAft>
              <a:defRPr/>
            </a:pPr>
            <a:fld id="{D22B8185-04EF-465E-ABDB-344C049DB4F6}" type="slidenum">
              <a:rPr lang="es-ES" altLang="en-US"/>
              <a:pPr fontAlgn="base">
                <a:spcBef>
                  <a:spcPct val="0"/>
                </a:spcBef>
                <a:spcAft>
                  <a:spcPct val="0"/>
                </a:spcAft>
                <a:defRPr/>
              </a:pPr>
              <a:t>‹Nº›</a:t>
            </a:fld>
            <a:endParaRPr lang="es-ES" altLang="en-US"/>
          </a:p>
        </p:txBody>
      </p:sp>
      <p:sp>
        <p:nvSpPr>
          <p:cNvPr id="3079"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MX">
              <a:solidFill>
                <a:srgbClr val="CCCCFF"/>
              </a:solidFill>
            </a:endParaRPr>
          </a:p>
        </p:txBody>
      </p:sp>
      <p:sp>
        <p:nvSpPr>
          <p:cNvPr id="3080"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MX">
              <a:solidFill>
                <a:srgbClr val="CCCCFF"/>
              </a:solidFill>
            </a:endParaRPr>
          </a:p>
        </p:txBody>
      </p:sp>
    </p:spTree>
    <p:extLst>
      <p:ext uri="{BB962C8B-B14F-4D97-AF65-F5344CB8AC3E}">
        <p14:creationId xmlns:p14="http://schemas.microsoft.com/office/powerpoint/2010/main" val="349262991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p:random/>
  </p:transition>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olorypaliativos.org/"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1626337" y="4491972"/>
            <a:ext cx="6264275" cy="1244379"/>
          </a:xfrm>
          <a:prstGeom prst="rect">
            <a:avLst/>
          </a:prstGeom>
          <a:noFill/>
          <a:ln w="254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p:cNvSpPr txBox="1">
            <a:spLocks noChangeArrowheads="1"/>
          </p:cNvSpPr>
          <p:nvPr/>
        </p:nvSpPr>
        <p:spPr>
          <a:xfrm>
            <a:off x="574675" y="4601942"/>
            <a:ext cx="8569325" cy="771525"/>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FFCC00"/>
              </a:buClr>
              <a:buSzPct val="90000"/>
              <a:buFontTx/>
              <a:buNone/>
              <a:tabLst/>
              <a:defRPr/>
            </a:pPr>
            <a:r>
              <a:rPr kumimoji="0" lang="es-MX"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mn-cs"/>
              </a:rPr>
              <a:t>Dra. Argelia Lara – Solares</a:t>
            </a:r>
          </a:p>
          <a:p>
            <a:pPr marL="342900" marR="0" lvl="0" indent="-342900" algn="ctr" defTabSz="914400" rtl="0" eaLnBrk="1" fontAlgn="base" latinLnBrk="0" hangingPunct="1">
              <a:lnSpc>
                <a:spcPct val="80000"/>
              </a:lnSpc>
              <a:spcBef>
                <a:spcPct val="20000"/>
              </a:spcBef>
              <a:spcAft>
                <a:spcPct val="0"/>
              </a:spcAft>
              <a:buClr>
                <a:srgbClr val="FFCC00"/>
              </a:buClr>
              <a:buSzPct val="90000"/>
              <a:buFontTx/>
              <a:buNone/>
              <a:tabLst/>
              <a:defRPr/>
            </a:pPr>
            <a:endParaRPr kumimoji="0" lang="es-MX" sz="1200" b="1" i="0" u="none" strike="noStrike" kern="0" cap="none" spc="0" normalizeH="0" baseline="0" noProof="0" dirty="0">
              <a:ln>
                <a:noFill/>
              </a:ln>
              <a:solidFill>
                <a:srgbClr val="CCCCFF"/>
              </a:solidFill>
              <a:effectLst>
                <a:outerShdw blurRad="38100" dist="38100" dir="2700000" algn="tl">
                  <a:srgbClr val="000000"/>
                </a:outerShdw>
              </a:effectLst>
              <a:uLnTx/>
              <a:uFillTx/>
              <a:latin typeface="Arial"/>
              <a:ea typeface="+mn-ea"/>
              <a:cs typeface="+mn-cs"/>
            </a:endParaRPr>
          </a:p>
          <a:p>
            <a:pPr marL="342900" marR="0" lvl="0" indent="-342900" algn="ctr" defTabSz="914400" rtl="0" eaLnBrk="1" fontAlgn="base" latinLnBrk="0" hangingPunct="1">
              <a:lnSpc>
                <a:spcPct val="80000"/>
              </a:lnSpc>
              <a:spcBef>
                <a:spcPct val="20000"/>
              </a:spcBef>
              <a:spcAft>
                <a:spcPct val="0"/>
              </a:spcAft>
              <a:buClr>
                <a:srgbClr val="FFCC00"/>
              </a:buClr>
              <a:buSzPct val="90000"/>
              <a:buFontTx/>
              <a:buNone/>
              <a:tabLst/>
              <a:defRPr/>
            </a:pPr>
            <a:r>
              <a:rPr kumimoji="0" lang="es-MX" sz="2400" b="1" i="0" u="none" strike="noStrike" kern="0" cap="none" spc="0" normalizeH="0" baseline="0" noProof="0" dirty="0">
                <a:ln>
                  <a:noFill/>
                </a:ln>
                <a:solidFill>
                  <a:srgbClr val="CCCCFF"/>
                </a:solidFill>
                <a:effectLst>
                  <a:outerShdw blurRad="38100" dist="38100" dir="2700000" algn="tl">
                    <a:srgbClr val="000000"/>
                  </a:outerShdw>
                </a:effectLst>
                <a:uLnTx/>
                <a:uFillTx/>
                <a:latin typeface="Arial"/>
                <a:ea typeface="+mn-ea"/>
                <a:cs typeface="+mn-cs"/>
                <a:hlinkClick r:id="rId3"/>
              </a:rPr>
              <a:t>www.dolorypaliativos.org</a:t>
            </a:r>
            <a:r>
              <a:rPr kumimoji="0" lang="es-MX" sz="2400" b="1" i="0" u="none" strike="noStrike" kern="0" cap="none" spc="0" normalizeH="0" baseline="0" noProof="0" dirty="0">
                <a:ln>
                  <a:noFill/>
                </a:ln>
                <a:solidFill>
                  <a:srgbClr val="CCCCFF"/>
                </a:solidFill>
                <a:effectLst>
                  <a:outerShdw blurRad="38100" dist="38100" dir="2700000" algn="tl">
                    <a:srgbClr val="000000"/>
                  </a:outerShdw>
                </a:effectLst>
                <a:uLnTx/>
                <a:uFillTx/>
                <a:latin typeface="Arial"/>
                <a:ea typeface="+mn-ea"/>
                <a:cs typeface="+mn-cs"/>
              </a:rPr>
              <a:t> </a:t>
            </a:r>
          </a:p>
        </p:txBody>
      </p:sp>
      <p:pic>
        <p:nvPicPr>
          <p:cNvPr id="7172" name="Picture 77" descr="ESCU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 y="333375"/>
            <a:ext cx="1368425" cy="13684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173" name="Rectangle 6"/>
          <p:cNvSpPr>
            <a:spLocks noChangeArrowheads="1"/>
          </p:cNvSpPr>
          <p:nvPr/>
        </p:nvSpPr>
        <p:spPr bwMode="auto">
          <a:xfrm>
            <a:off x="2063750" y="336550"/>
            <a:ext cx="6840538" cy="1366838"/>
          </a:xfrm>
          <a:prstGeom prst="rect">
            <a:avLst/>
          </a:prstGeom>
          <a:noFill/>
          <a:ln w="25400">
            <a:solidFill>
              <a:srgbClr val="CC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Arial"/>
              <a:ea typeface="+mn-ea"/>
              <a:cs typeface="+mn-cs"/>
            </a:endParaRPr>
          </a:p>
        </p:txBody>
      </p:sp>
      <p:sp>
        <p:nvSpPr>
          <p:cNvPr id="7174" name="Text Box 5"/>
          <p:cNvSpPr txBox="1">
            <a:spLocks noChangeArrowheads="1"/>
          </p:cNvSpPr>
          <p:nvPr/>
        </p:nvSpPr>
        <p:spPr bwMode="auto">
          <a:xfrm>
            <a:off x="2171700" y="407988"/>
            <a:ext cx="6624638"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100" b="1" i="0" u="none" strike="noStrike" kern="1200" cap="none" spc="0" normalizeH="0" baseline="0" noProof="0">
                <a:ln>
                  <a:noFill/>
                </a:ln>
                <a:solidFill>
                  <a:srgbClr val="FFFFFF"/>
                </a:solidFill>
                <a:effectLst/>
                <a:uLnTx/>
                <a:uFillTx/>
                <a:latin typeface="Arial" charset="0"/>
                <a:ea typeface="+mn-ea"/>
                <a:cs typeface="Arial" charset="0"/>
              </a:rPr>
              <a:t>Instituto Nacional de Ciencias Médicas y Nutrición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100" b="1" i="0" u="none" strike="noStrike" kern="1200" cap="none" spc="0" normalizeH="0" baseline="0" noProof="0">
                <a:ln>
                  <a:noFill/>
                </a:ln>
                <a:solidFill>
                  <a:srgbClr val="FFFFFF"/>
                </a:solidFill>
                <a:effectLst/>
                <a:uLnTx/>
                <a:uFillTx/>
                <a:latin typeface="Arial" charset="0"/>
                <a:ea typeface="+mn-ea"/>
                <a:cs typeface="Arial" charset="0"/>
              </a:rPr>
              <a:t>“Salvador Zubirán”</a:t>
            </a:r>
            <a:endParaRPr kumimoji="0" lang="es-ES" sz="2100" b="1" i="0" u="none" strike="noStrike" kern="1200" cap="none" spc="0" normalizeH="0" baseline="0" noProof="0">
              <a:ln>
                <a:noFill/>
              </a:ln>
              <a:solidFill>
                <a:srgbClr val="FFFFFF"/>
              </a:solidFill>
              <a:effectLst/>
              <a:uLnTx/>
              <a:uFillTx/>
              <a:latin typeface="Arial" charset="0"/>
              <a:ea typeface="+mn-ea"/>
              <a:cs typeface="Arial" charset="0"/>
            </a:endParaRP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es-MX" sz="2100" b="1" i="0" u="none" strike="noStrike" kern="1200" cap="none" spc="0" normalizeH="0" baseline="0" noProof="0">
                <a:ln>
                  <a:noFill/>
                </a:ln>
                <a:solidFill>
                  <a:srgbClr val="FFFFFF"/>
                </a:solidFill>
                <a:effectLst/>
                <a:uLnTx/>
                <a:uFillTx/>
                <a:latin typeface="Arial" charset="0"/>
                <a:ea typeface="+mn-ea"/>
                <a:cs typeface="Arial" charset="0"/>
              </a:rPr>
              <a:t>Departamento de Medicina del Dolor y Paliativa </a:t>
            </a:r>
          </a:p>
          <a:p>
            <a:pPr marL="0" marR="0" lvl="0" indent="0" algn="ctr" defTabSz="914400" rtl="0" eaLnBrk="1" fontAlgn="base" latinLnBrk="0" hangingPunct="1">
              <a:lnSpc>
                <a:spcPct val="70000"/>
              </a:lnSpc>
              <a:spcBef>
                <a:spcPct val="50000"/>
              </a:spcBef>
              <a:spcAft>
                <a:spcPct val="0"/>
              </a:spcAft>
              <a:buClrTx/>
              <a:buSzTx/>
              <a:buFontTx/>
              <a:buNone/>
              <a:tabLst/>
              <a:defRPr/>
            </a:pPr>
            <a:endParaRPr kumimoji="0" lang="es-MX" sz="2100" b="1"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7175" name="Text Box 4"/>
          <p:cNvSpPr txBox="1">
            <a:spLocks noChangeArrowheads="1"/>
          </p:cNvSpPr>
          <p:nvPr/>
        </p:nvSpPr>
        <p:spPr bwMode="auto">
          <a:xfrm>
            <a:off x="147658" y="2932330"/>
            <a:ext cx="88615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mbria" panose="02040503050406030204" pitchFamily="18" charset="0"/>
                <a:ea typeface="Lucida Sans Unicode" pitchFamily="34" charset="0"/>
                <a:cs typeface="Gisha" panose="020B0502040204020203" pitchFamily="34" charset="-79"/>
              </a:rPr>
              <a:t>EFICAZ TRATAMIENTO DEL DOLOR</a:t>
            </a:r>
            <a:endParaRPr kumimoji="0" lang="es-CR" sz="3200" b="1" i="0" u="none" strike="noStrike" kern="1200" cap="none" spc="0" normalizeH="0" baseline="0" noProof="0" dirty="0">
              <a:ln>
                <a:noFill/>
              </a:ln>
              <a:solidFill>
                <a:srgbClr val="FFFFFF"/>
              </a:solidFill>
              <a:effectLst/>
              <a:uLnTx/>
              <a:uFillTx/>
              <a:latin typeface="Cambria" panose="02040503050406030204" pitchFamily="18" charset="0"/>
              <a:ea typeface="Lucida Sans Unicode" pitchFamily="34" charset="0"/>
              <a:cs typeface="Gisha" panose="020B0502040204020203" pitchFamily="34" charset="-79"/>
            </a:endParaRPr>
          </a:p>
        </p:txBody>
      </p:sp>
    </p:spTree>
    <p:extLst>
      <p:ext uri="{BB962C8B-B14F-4D97-AF65-F5344CB8AC3E}">
        <p14:creationId xmlns:p14="http://schemas.microsoft.com/office/powerpoint/2010/main" val="3866201824"/>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9579" y="378511"/>
            <a:ext cx="8229600" cy="1143000"/>
          </a:xfrm>
        </p:spPr>
        <p:txBody>
          <a:bodyPr>
            <a:normAutofit/>
          </a:bodyPr>
          <a:lstStyle/>
          <a:p>
            <a:pPr algn="ctr"/>
            <a:r>
              <a:rPr lang="es-MX" sz="2800" b="1" dirty="0">
                <a:solidFill>
                  <a:srgbClr val="333399"/>
                </a:solidFill>
                <a:latin typeface="Cambria" panose="02040503050406030204" pitchFamily="18" charset="0"/>
                <a:cs typeface="Lucida Sans Unicode" panose="020B0602030504020204" pitchFamily="34" charset="0"/>
              </a:rPr>
              <a:t>EDUCACION UNIVERSITARIA FORMAL EN DOLOR (HORAS/ESTUDIO) CANADA</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738" y="1826186"/>
            <a:ext cx="6463283" cy="398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526605" y="6112153"/>
            <a:ext cx="583264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66"/>
                </a:solidFill>
                <a:effectLst/>
                <a:uLnTx/>
                <a:uFillTx/>
                <a:latin typeface="Lucida Sans"/>
                <a:ea typeface="+mn-ea"/>
                <a:cs typeface="+mn-cs"/>
              </a:rPr>
              <a:t>Sessle</a:t>
            </a:r>
            <a:r>
              <a:rPr kumimoji="0" lang="en-US" sz="1200" b="1" i="0" u="none" strike="noStrike" kern="1200" cap="none" spc="0" normalizeH="0" baseline="0" noProof="0" dirty="0">
                <a:ln>
                  <a:noFill/>
                </a:ln>
                <a:solidFill>
                  <a:srgbClr val="000066"/>
                </a:solidFill>
                <a:effectLst/>
                <a:uLnTx/>
                <a:uFillTx/>
                <a:latin typeface="Lucida Sans"/>
                <a:ea typeface="+mn-ea"/>
                <a:cs typeface="+mn-cs"/>
              </a:rPr>
              <a:t> BJ. Pain Res Manage </a:t>
            </a:r>
            <a:r>
              <a:rPr kumimoji="0" lang="en-US" sz="1200" b="1" i="0" u="none" strike="noStrike" kern="1200" cap="none" spc="0" normalizeH="0" baseline="0" noProof="0" dirty="0" err="1">
                <a:ln>
                  <a:noFill/>
                </a:ln>
                <a:solidFill>
                  <a:srgbClr val="000066"/>
                </a:solidFill>
                <a:effectLst/>
                <a:uLnTx/>
                <a:uFillTx/>
                <a:latin typeface="Lucida Sans"/>
                <a:ea typeface="+mn-ea"/>
                <a:cs typeface="+mn-cs"/>
              </a:rPr>
              <a:t>Vol</a:t>
            </a:r>
            <a:r>
              <a:rPr kumimoji="0" lang="en-US" sz="1200" b="1" i="0" u="none" strike="noStrike" kern="1200" cap="none" spc="0" normalizeH="0" baseline="0" noProof="0" dirty="0">
                <a:ln>
                  <a:noFill/>
                </a:ln>
                <a:solidFill>
                  <a:srgbClr val="000066"/>
                </a:solidFill>
                <a:effectLst/>
                <a:uLnTx/>
                <a:uFillTx/>
                <a:latin typeface="Lucida Sans"/>
                <a:ea typeface="+mn-ea"/>
                <a:cs typeface="+mn-cs"/>
              </a:rPr>
              <a:t> 16 No 6 November/December 2011.</a:t>
            </a:r>
            <a:endParaRPr kumimoji="0" lang="es-MX" sz="1200" b="1" i="0" u="none" strike="noStrike" kern="1200" cap="none" spc="0" normalizeH="0" baseline="0" noProof="0" dirty="0">
              <a:ln>
                <a:noFill/>
              </a:ln>
              <a:solidFill>
                <a:srgbClr val="000066"/>
              </a:solidFill>
              <a:effectLst/>
              <a:uLnTx/>
              <a:uFillTx/>
              <a:latin typeface="Lucida Sans"/>
              <a:ea typeface="+mn-ea"/>
              <a:cs typeface="+mn-cs"/>
            </a:endParaRPr>
          </a:p>
        </p:txBody>
      </p:sp>
      <p:sp>
        <p:nvSpPr>
          <p:cNvPr id="5" name="Oval 4"/>
          <p:cNvSpPr>
            <a:spLocks noChangeArrowheads="1"/>
          </p:cNvSpPr>
          <p:nvPr/>
        </p:nvSpPr>
        <p:spPr bwMode="auto">
          <a:xfrm>
            <a:off x="979984" y="3245476"/>
            <a:ext cx="7128792" cy="353298"/>
          </a:xfrm>
          <a:prstGeom prst="ellipse">
            <a:avLst/>
          </a:prstGeom>
          <a:noFill/>
          <a:ln w="412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Oval 4"/>
          <p:cNvSpPr>
            <a:spLocks noChangeArrowheads="1"/>
          </p:cNvSpPr>
          <p:nvPr/>
        </p:nvSpPr>
        <p:spPr bwMode="auto">
          <a:xfrm>
            <a:off x="979984" y="4636394"/>
            <a:ext cx="7128792" cy="376783"/>
          </a:xfrm>
          <a:prstGeom prst="ellipse">
            <a:avLst/>
          </a:prstGeom>
          <a:noFill/>
          <a:ln w="412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MX" altLang="es-MX" sz="18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2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3878" y="1650585"/>
            <a:ext cx="3146178" cy="209745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3878" y="3787597"/>
            <a:ext cx="3181191" cy="2120794"/>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984" y="2576662"/>
            <a:ext cx="3406999" cy="2271332"/>
          </a:xfrm>
          <a:prstGeom prst="rect">
            <a:avLst/>
          </a:prstGeom>
        </p:spPr>
      </p:pic>
      <p:sp>
        <p:nvSpPr>
          <p:cNvPr id="5" name="1 Título"/>
          <p:cNvSpPr txBox="1">
            <a:spLocks/>
          </p:cNvSpPr>
          <p:nvPr/>
        </p:nvSpPr>
        <p:spPr>
          <a:xfrm>
            <a:off x="202649" y="377971"/>
            <a:ext cx="8165124" cy="82203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333399"/>
                </a:solidFill>
                <a:effectLst/>
                <a:uLnTx/>
                <a:uFillTx/>
                <a:latin typeface="Cambria" panose="02040503050406030204" pitchFamily="18" charset="0"/>
                <a:ea typeface="+mj-ea"/>
                <a:cs typeface="Lucida Sans Unicode" panose="020B0602030504020204" pitchFamily="34" charset="0"/>
              </a:rPr>
              <a:t>EL ALIVIO DEL DOLOR ES UN DERECHO HUMANO (DECLARACIÓN DE MONTREAL, 2010)</a:t>
            </a:r>
          </a:p>
        </p:txBody>
      </p:sp>
      <p:sp>
        <p:nvSpPr>
          <p:cNvPr id="6" name="3 CuadroTexto"/>
          <p:cNvSpPr txBox="1"/>
          <p:nvPr/>
        </p:nvSpPr>
        <p:spPr>
          <a:xfrm>
            <a:off x="579549" y="5987512"/>
            <a:ext cx="79928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Zuccaro</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SM.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Barriers</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to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Pain</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Focus</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on</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Opioid</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Therapy</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Clin</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Drug</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Investig</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2012; 32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Suppl</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1: 11-19.</a:t>
            </a:r>
          </a:p>
        </p:txBody>
      </p:sp>
    </p:spTree>
    <p:extLst>
      <p:ext uri="{BB962C8B-B14F-4D97-AF65-F5344CB8AC3E}">
        <p14:creationId xmlns:p14="http://schemas.microsoft.com/office/powerpoint/2010/main" val="168215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80" y="1186355"/>
            <a:ext cx="8352928"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72480" y="3642164"/>
            <a:ext cx="8352928" cy="2554545"/>
          </a:xfrm>
          <a:prstGeom prst="rect">
            <a:avLst/>
          </a:prstGeom>
          <a:noFill/>
        </p:spPr>
        <p:txBody>
          <a:bodyPr wrap="square" rtlCol="0">
            <a:spAutoFit/>
          </a:bodyPr>
          <a:lstStyle/>
          <a:p>
            <a:r>
              <a:rPr lang="es-MX" sz="1600" b="1" dirty="0">
                <a:solidFill>
                  <a:prstClr val="black"/>
                </a:solidFill>
                <a:latin typeface="Arial" panose="020B0604020202020204" pitchFamily="34" charset="0"/>
                <a:cs typeface="Arial" panose="020B0604020202020204" pitchFamily="34" charset="0"/>
              </a:rPr>
              <a:t>El 11 de octubre  de 2004, la IASP , EFIC y la OMS se reunieron por el Día Mundial contra el dolor y se declaró el tratamiento del dolor como un derecho humano. </a:t>
            </a:r>
          </a:p>
          <a:p>
            <a:endParaRPr lang="es-MX" sz="1600" b="1" dirty="0">
              <a:solidFill>
                <a:prstClr val="black"/>
              </a:solidFill>
              <a:latin typeface="Arial" panose="020B0604020202020204" pitchFamily="34" charset="0"/>
              <a:cs typeface="Arial" panose="020B0604020202020204" pitchFamily="34" charset="0"/>
            </a:endParaRPr>
          </a:p>
          <a:p>
            <a:r>
              <a:rPr lang="es-MX" sz="1600" dirty="0">
                <a:solidFill>
                  <a:prstClr val="black"/>
                </a:solidFill>
                <a:latin typeface="Arial" panose="020B0604020202020204" pitchFamily="34" charset="0"/>
                <a:cs typeface="Arial" panose="020B0604020202020204" pitchFamily="34" charset="0"/>
              </a:rPr>
              <a:t>Para el año 2010 el Comité Directivo del IPS elaboró ​​un proyecto de Declaración de '‘ Montreal '' que fue aprobado por el Consejo de la IASP como documento de trabajo para la Cumbre del Dolor. En la cumbre había más de 250 representantes de 84 países. </a:t>
            </a:r>
          </a:p>
          <a:p>
            <a:endParaRPr lang="es-MX" sz="1600" b="1" dirty="0">
              <a:solidFill>
                <a:prstClr val="black"/>
              </a:solidFill>
              <a:latin typeface="Arial" panose="020B0604020202020204" pitchFamily="34" charset="0"/>
              <a:cs typeface="Arial" panose="020B0604020202020204" pitchFamily="34" charset="0"/>
            </a:endParaRPr>
          </a:p>
          <a:p>
            <a:r>
              <a:rPr lang="es-MX" sz="1600" b="1" dirty="0">
                <a:solidFill>
                  <a:prstClr val="black"/>
                </a:solidFill>
                <a:latin typeface="Arial" panose="020B0604020202020204" pitchFamily="34" charset="0"/>
                <a:cs typeface="Arial" panose="020B0604020202020204" pitchFamily="34" charset="0"/>
              </a:rPr>
              <a:t>La Declaración de Montreal es un paso importante en el tratamiento de manejo inadecuado del dolor en todo el mundo. El objetivo es el '' Acceso a Tratamiento del Dolor como Derecho Humano  Fundamental'‘. </a:t>
            </a:r>
          </a:p>
        </p:txBody>
      </p:sp>
    </p:spTree>
    <p:extLst>
      <p:ext uri="{BB962C8B-B14F-4D97-AF65-F5344CB8AC3E}">
        <p14:creationId xmlns:p14="http://schemas.microsoft.com/office/powerpoint/2010/main" val="61563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gelia Lara\Documents\Dollarphotoclub_335672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925" y="2485622"/>
            <a:ext cx="4536573" cy="216016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705" y="1894552"/>
            <a:ext cx="2823478" cy="188231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9705" y="3894833"/>
            <a:ext cx="2823478" cy="1954470"/>
          </a:xfrm>
          <a:prstGeom prst="rect">
            <a:avLst/>
          </a:prstGeom>
        </p:spPr>
      </p:pic>
      <p:sp>
        <p:nvSpPr>
          <p:cNvPr id="7" name="1 Título"/>
          <p:cNvSpPr>
            <a:spLocks noGrp="1"/>
          </p:cNvSpPr>
          <p:nvPr>
            <p:ph type="title"/>
          </p:nvPr>
        </p:nvSpPr>
        <p:spPr>
          <a:xfrm>
            <a:off x="494925" y="427702"/>
            <a:ext cx="8120418" cy="1143000"/>
          </a:xfrm>
        </p:spPr>
        <p:txBody>
          <a:bodyPr>
            <a:normAutofit/>
          </a:bodyPr>
          <a:lstStyle/>
          <a:p>
            <a:pPr algn="ctr"/>
            <a:r>
              <a:rPr lang="es-MX" sz="2800" b="1" dirty="0">
                <a:solidFill>
                  <a:srgbClr val="333399"/>
                </a:solidFill>
                <a:latin typeface="Cambria" panose="02040503050406030204" pitchFamily="18" charset="0"/>
                <a:cs typeface="Lucida Sans Unicode" panose="020B0602030504020204" pitchFamily="34" charset="0"/>
              </a:rPr>
              <a:t>RECONOCIENDO EL CONTROL DEL DOLOR COMO UN DERECHO DE LOS MEDICOS TAMBIÉN…</a:t>
            </a:r>
          </a:p>
        </p:txBody>
      </p:sp>
      <p:sp>
        <p:nvSpPr>
          <p:cNvPr id="8" name="3 CuadroTexto"/>
          <p:cNvSpPr txBox="1"/>
          <p:nvPr/>
        </p:nvSpPr>
        <p:spPr>
          <a:xfrm>
            <a:off x="2397837" y="5967266"/>
            <a:ext cx="6192688"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66"/>
                </a:solidFill>
                <a:effectLst/>
                <a:uLnTx/>
                <a:uFillTx/>
                <a:latin typeface="Lucida Sans"/>
                <a:ea typeface="+mn-ea"/>
                <a:cs typeface="+mn-cs"/>
              </a:rPr>
              <a:t>Fishman SM. Recognizing Pain Management as a Human Right: A First Step. </a:t>
            </a:r>
            <a:r>
              <a:rPr kumimoji="0" lang="es-MX" sz="1200" b="1" i="0" u="none" strike="noStrike" kern="1200" cap="none" spc="0" normalizeH="0" baseline="0" noProof="0" dirty="0">
                <a:ln>
                  <a:noFill/>
                </a:ln>
                <a:solidFill>
                  <a:srgbClr val="000066"/>
                </a:solidFill>
                <a:effectLst/>
                <a:uLnTx/>
                <a:uFillTx/>
                <a:latin typeface="Lucida Sans"/>
                <a:ea typeface="+mn-ea"/>
                <a:cs typeface="+mn-cs"/>
              </a:rPr>
              <a:t>International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Anesth</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&amp;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Analg</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Vol. 105, No. 1, </a:t>
            </a:r>
            <a:r>
              <a:rPr kumimoji="0" lang="es-MX" sz="1200" b="1" i="0" u="none" strike="noStrike" kern="1200" cap="none" spc="0" normalizeH="0" baseline="0" noProof="0" dirty="0" err="1">
                <a:ln>
                  <a:noFill/>
                </a:ln>
                <a:solidFill>
                  <a:srgbClr val="000066"/>
                </a:solidFill>
                <a:effectLst/>
                <a:uLnTx/>
                <a:uFillTx/>
                <a:latin typeface="Lucida Sans"/>
                <a:ea typeface="+mn-ea"/>
                <a:cs typeface="+mn-cs"/>
              </a:rPr>
              <a:t>July</a:t>
            </a:r>
            <a:r>
              <a:rPr kumimoji="0" lang="es-MX" sz="1200" b="1" i="0" u="none" strike="noStrike" kern="1200" cap="none" spc="0" normalizeH="0" baseline="0" noProof="0" dirty="0">
                <a:ln>
                  <a:noFill/>
                </a:ln>
                <a:solidFill>
                  <a:srgbClr val="000066"/>
                </a:solidFill>
                <a:effectLst/>
                <a:uLnTx/>
                <a:uFillTx/>
                <a:latin typeface="Lucida Sans"/>
                <a:ea typeface="+mn-ea"/>
                <a:cs typeface="+mn-cs"/>
              </a:rPr>
              <a:t> 2007.</a:t>
            </a:r>
          </a:p>
        </p:txBody>
      </p:sp>
    </p:spTree>
    <p:extLst>
      <p:ext uri="{BB962C8B-B14F-4D97-AF65-F5344CB8AC3E}">
        <p14:creationId xmlns:p14="http://schemas.microsoft.com/office/powerpoint/2010/main" val="50408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30" y="2888725"/>
            <a:ext cx="3575461" cy="3054874"/>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503" y="2888725"/>
            <a:ext cx="4409404" cy="2939603"/>
          </a:xfrm>
          <a:prstGeom prst="rect">
            <a:avLst/>
          </a:prstGeom>
        </p:spPr>
      </p:pic>
      <p:sp>
        <p:nvSpPr>
          <p:cNvPr id="4" name="1 Título"/>
          <p:cNvSpPr txBox="1">
            <a:spLocks/>
          </p:cNvSpPr>
          <p:nvPr/>
        </p:nvSpPr>
        <p:spPr>
          <a:xfrm>
            <a:off x="133654" y="550517"/>
            <a:ext cx="9010346"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333399"/>
                </a:solidFill>
                <a:effectLst/>
                <a:uLnTx/>
                <a:uFillTx/>
                <a:latin typeface="Cambria" panose="02040503050406030204" pitchFamily="18" charset="0"/>
                <a:ea typeface="+mj-ea"/>
                <a:cs typeface="Lucida Sans Unicode" panose="020B0602030504020204" pitchFamily="34" charset="0"/>
              </a:rPr>
              <a:t>LA MULTIDIMENSIONALIDAD DEL DOLOR VA MÁS ALLÁ DE LOS ASPECTOS ESTRICTAMENTE BIOLÓGICOS</a:t>
            </a:r>
          </a:p>
        </p:txBody>
      </p:sp>
      <p:sp>
        <p:nvSpPr>
          <p:cNvPr id="5" name="3 Rectángulo"/>
          <p:cNvSpPr>
            <a:spLocks noChangeArrowheads="1"/>
          </p:cNvSpPr>
          <p:nvPr/>
        </p:nvSpPr>
        <p:spPr bwMode="auto">
          <a:xfrm>
            <a:off x="49681" y="6045152"/>
            <a:ext cx="878522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r" defTabSz="457200" eaLnBrk="1" fontAlgn="auto" latinLnBrk="0" hangingPunct="1">
              <a:lnSpc>
                <a:spcPct val="100000"/>
              </a:lnSpc>
              <a:spcBef>
                <a:spcPct val="0"/>
              </a:spcBef>
              <a:spcAft>
                <a:spcPct val="0"/>
              </a:spcAft>
              <a:buClrTx/>
              <a:buSzTx/>
              <a:buFontTx/>
              <a:buNone/>
              <a:tabLst/>
              <a:defRPr/>
            </a:pPr>
            <a:r>
              <a:rPr kumimoji="0" lang="it-IT" altLang="es-MX" sz="1200" b="1" i="0" u="none" strike="noStrike" kern="0" cap="none" spc="0" normalizeH="0" baseline="0" noProof="0" dirty="0">
                <a:ln>
                  <a:noFill/>
                </a:ln>
                <a:solidFill>
                  <a:srgbClr val="000066"/>
                </a:solidFill>
                <a:effectLst/>
                <a:uLnTx/>
                <a:uFillTx/>
                <a:latin typeface="Lucida Sans" panose="020B0602030504020204" pitchFamily="34" charset="0"/>
              </a:rPr>
              <a:t>Dalal S, Bruera E.</a:t>
            </a: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 Assessment and Management of Pain in the Terminally Ill.</a:t>
            </a:r>
            <a:endParaRPr kumimoji="0" lang="it-IT" altLang="es-MX" sz="1200" b="1" i="0" u="none" strike="noStrike" kern="0" cap="none" spc="0" normalizeH="0" baseline="0" noProof="0" dirty="0">
              <a:ln>
                <a:noFill/>
              </a:ln>
              <a:solidFill>
                <a:srgbClr val="000066"/>
              </a:solidFill>
              <a:effectLst/>
              <a:uLnTx/>
              <a:uFillTx/>
              <a:latin typeface="Lucida Sans" panose="020B0602030504020204" pitchFamily="34" charset="0"/>
            </a:endParaRPr>
          </a:p>
          <a:p>
            <a:pPr marL="0" marR="0" lvl="0" indent="0" algn="r" defTabSz="457200" eaLnBrk="1" fontAlgn="auto" latinLnBrk="0" hangingPunct="1">
              <a:lnSpc>
                <a:spcPct val="100000"/>
              </a:lnSpc>
              <a:spcBef>
                <a:spcPct val="0"/>
              </a:spcBef>
              <a:spcAft>
                <a:spcPct val="0"/>
              </a:spcAft>
              <a:buClrTx/>
              <a:buSzTx/>
              <a:buFontTx/>
              <a:buNone/>
              <a:tabLst/>
              <a:defRPr/>
            </a:pP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Prim Care </a:t>
            </a:r>
            <a:r>
              <a:rPr kumimoji="0" lang="en-US" altLang="es-MX" sz="1200" b="1" i="0" u="none" strike="noStrike" kern="0" cap="none" spc="0" normalizeH="0" baseline="0" noProof="0" dirty="0" err="1">
                <a:ln>
                  <a:noFill/>
                </a:ln>
                <a:solidFill>
                  <a:srgbClr val="000066"/>
                </a:solidFill>
                <a:effectLst/>
                <a:uLnTx/>
                <a:uFillTx/>
                <a:latin typeface="Lucida Sans" panose="020B0602030504020204" pitchFamily="34" charset="0"/>
              </a:rPr>
              <a:t>Clin</a:t>
            </a: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 Office </a:t>
            </a:r>
            <a:r>
              <a:rPr kumimoji="0" lang="en-US" altLang="es-MX" sz="1200" b="1" i="0" u="none" strike="noStrike" kern="0" cap="none" spc="0" normalizeH="0" baseline="0" noProof="0" dirty="0" err="1">
                <a:ln>
                  <a:noFill/>
                </a:ln>
                <a:solidFill>
                  <a:srgbClr val="000066"/>
                </a:solidFill>
                <a:effectLst/>
                <a:uLnTx/>
                <a:uFillTx/>
                <a:latin typeface="Lucida Sans" panose="020B0602030504020204" pitchFamily="34" charset="0"/>
              </a:rPr>
              <a:t>Pract</a:t>
            </a: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 38 (2011) 195–223.</a:t>
            </a:r>
            <a:endParaRPr kumimoji="0" lang="es-MX" altLang="es-MX" sz="1200" b="1" i="0" u="none" strike="noStrike" kern="0" cap="none" spc="0" normalizeH="0" baseline="0" noProof="0" dirty="0">
              <a:ln>
                <a:noFill/>
              </a:ln>
              <a:solidFill>
                <a:srgbClr val="000066"/>
              </a:solidFill>
              <a:effectLst/>
              <a:uLnTx/>
              <a:uFillTx/>
              <a:latin typeface="Lucida Sans" panose="020B0602030504020204" pitchFamily="34" charset="0"/>
            </a:endParaRPr>
          </a:p>
        </p:txBody>
      </p:sp>
    </p:spTree>
    <p:extLst>
      <p:ext uri="{BB962C8B-B14F-4D97-AF65-F5344CB8AC3E}">
        <p14:creationId xmlns:p14="http://schemas.microsoft.com/office/powerpoint/2010/main" val="236348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606" y="3579241"/>
            <a:ext cx="2839640" cy="1892907"/>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115" y="3284112"/>
            <a:ext cx="3361535" cy="2241023"/>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202" y="2635248"/>
            <a:ext cx="2063295" cy="3100772"/>
          </a:xfrm>
          <a:prstGeom prst="rect">
            <a:avLst/>
          </a:prstGeom>
        </p:spPr>
      </p:pic>
      <p:sp>
        <p:nvSpPr>
          <p:cNvPr id="6" name="1 Título"/>
          <p:cNvSpPr txBox="1">
            <a:spLocks/>
          </p:cNvSpPr>
          <p:nvPr/>
        </p:nvSpPr>
        <p:spPr>
          <a:xfrm>
            <a:off x="286054" y="437322"/>
            <a:ext cx="812041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333399"/>
                </a:solidFill>
                <a:effectLst/>
                <a:uLnTx/>
                <a:uFillTx/>
                <a:latin typeface="Cambria" panose="02040503050406030204" pitchFamily="18" charset="0"/>
                <a:ea typeface="+mj-ea"/>
                <a:cs typeface="Lucida Sans Unicode" panose="020B0602030504020204" pitchFamily="34" charset="0"/>
              </a:rPr>
              <a:t>REQUIERE TAMBIÉN HABILIDADES DE COMUNICACIÓN Y EMPATÍA</a:t>
            </a:r>
          </a:p>
        </p:txBody>
      </p:sp>
      <p:sp>
        <p:nvSpPr>
          <p:cNvPr id="8" name="3 Rectángulo"/>
          <p:cNvSpPr>
            <a:spLocks noChangeArrowheads="1"/>
          </p:cNvSpPr>
          <p:nvPr/>
        </p:nvSpPr>
        <p:spPr bwMode="auto">
          <a:xfrm>
            <a:off x="-119063" y="6153150"/>
            <a:ext cx="878522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r" defTabSz="457200" eaLnBrk="1" fontAlgn="auto" latinLnBrk="0" hangingPunct="1">
              <a:lnSpc>
                <a:spcPct val="100000"/>
              </a:lnSpc>
              <a:spcBef>
                <a:spcPct val="0"/>
              </a:spcBef>
              <a:spcAft>
                <a:spcPct val="0"/>
              </a:spcAft>
              <a:buClrTx/>
              <a:buSzTx/>
              <a:buFontTx/>
              <a:buNone/>
              <a:tabLst/>
              <a:defRPr/>
            </a:pPr>
            <a:r>
              <a:rPr kumimoji="0" lang="it-IT" altLang="es-MX" sz="1200" b="1" i="0" u="none" strike="noStrike" kern="0" cap="none" spc="0" normalizeH="0" baseline="0" noProof="0" dirty="0">
                <a:ln>
                  <a:noFill/>
                </a:ln>
                <a:solidFill>
                  <a:srgbClr val="000066"/>
                </a:solidFill>
                <a:effectLst/>
                <a:uLnTx/>
                <a:uFillTx/>
                <a:latin typeface="Lucida Sans" panose="020B0602030504020204" pitchFamily="34" charset="0"/>
              </a:rPr>
              <a:t>Dalal S, Bruera E.</a:t>
            </a: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 Assessment and Management of Pain in the Terminally Ill.</a:t>
            </a:r>
            <a:endParaRPr kumimoji="0" lang="it-IT" altLang="es-MX" sz="1200" b="1" i="0" u="none" strike="noStrike" kern="0" cap="none" spc="0" normalizeH="0" baseline="0" noProof="0" dirty="0">
              <a:ln>
                <a:noFill/>
              </a:ln>
              <a:solidFill>
                <a:srgbClr val="000066"/>
              </a:solidFill>
              <a:effectLst/>
              <a:uLnTx/>
              <a:uFillTx/>
              <a:latin typeface="Lucida Sans" panose="020B0602030504020204" pitchFamily="34" charset="0"/>
            </a:endParaRPr>
          </a:p>
          <a:p>
            <a:pPr marL="0" marR="0" lvl="0" indent="0" algn="r" defTabSz="457200" eaLnBrk="1" fontAlgn="auto" latinLnBrk="0" hangingPunct="1">
              <a:lnSpc>
                <a:spcPct val="100000"/>
              </a:lnSpc>
              <a:spcBef>
                <a:spcPct val="0"/>
              </a:spcBef>
              <a:spcAft>
                <a:spcPct val="0"/>
              </a:spcAft>
              <a:buClrTx/>
              <a:buSzTx/>
              <a:buFontTx/>
              <a:buNone/>
              <a:tabLst/>
              <a:defRPr/>
            </a:pP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Prim Care </a:t>
            </a:r>
            <a:r>
              <a:rPr kumimoji="0" lang="en-US" altLang="es-MX" sz="1200" b="1" i="0" u="none" strike="noStrike" kern="0" cap="none" spc="0" normalizeH="0" baseline="0" noProof="0" dirty="0" err="1">
                <a:ln>
                  <a:noFill/>
                </a:ln>
                <a:solidFill>
                  <a:srgbClr val="000066"/>
                </a:solidFill>
                <a:effectLst/>
                <a:uLnTx/>
                <a:uFillTx/>
                <a:latin typeface="Lucida Sans" panose="020B0602030504020204" pitchFamily="34" charset="0"/>
              </a:rPr>
              <a:t>Clin</a:t>
            </a: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 Office </a:t>
            </a:r>
            <a:r>
              <a:rPr kumimoji="0" lang="en-US" altLang="es-MX" sz="1200" b="1" i="0" u="none" strike="noStrike" kern="0" cap="none" spc="0" normalizeH="0" baseline="0" noProof="0" dirty="0" err="1">
                <a:ln>
                  <a:noFill/>
                </a:ln>
                <a:solidFill>
                  <a:srgbClr val="000066"/>
                </a:solidFill>
                <a:effectLst/>
                <a:uLnTx/>
                <a:uFillTx/>
                <a:latin typeface="Lucida Sans" panose="020B0602030504020204" pitchFamily="34" charset="0"/>
              </a:rPr>
              <a:t>Pract</a:t>
            </a:r>
            <a:r>
              <a:rPr kumimoji="0" lang="en-US" altLang="es-MX" sz="1200" b="1" i="0" u="none" strike="noStrike" kern="0" cap="none" spc="0" normalizeH="0" baseline="0" noProof="0" dirty="0">
                <a:ln>
                  <a:noFill/>
                </a:ln>
                <a:solidFill>
                  <a:srgbClr val="000066"/>
                </a:solidFill>
                <a:effectLst/>
                <a:uLnTx/>
                <a:uFillTx/>
                <a:latin typeface="Lucida Sans" panose="020B0602030504020204" pitchFamily="34" charset="0"/>
              </a:rPr>
              <a:t> 38 (2011) 195–223.</a:t>
            </a:r>
            <a:endParaRPr kumimoji="0" lang="es-MX" altLang="es-MX" sz="1200" b="1" i="0" u="none" strike="noStrike" kern="0" cap="none" spc="0" normalizeH="0" baseline="0" noProof="0" dirty="0">
              <a:ln>
                <a:noFill/>
              </a:ln>
              <a:solidFill>
                <a:srgbClr val="000066"/>
              </a:solidFill>
              <a:effectLst/>
              <a:uLnTx/>
              <a:uFillTx/>
              <a:latin typeface="Lucida Sans" panose="020B0602030504020204" pitchFamily="34" charset="0"/>
            </a:endParaRPr>
          </a:p>
        </p:txBody>
      </p:sp>
      <p:sp>
        <p:nvSpPr>
          <p:cNvPr id="9" name="Rectángulo 8"/>
          <p:cNvSpPr/>
          <p:nvPr/>
        </p:nvSpPr>
        <p:spPr>
          <a:xfrm>
            <a:off x="7977809" y="437322"/>
            <a:ext cx="1166191" cy="861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05442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852" y="3121514"/>
            <a:ext cx="4248419" cy="2832279"/>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334" y="3121514"/>
            <a:ext cx="4190463" cy="2793642"/>
          </a:xfrm>
          <a:prstGeom prst="rect">
            <a:avLst/>
          </a:prstGeom>
        </p:spPr>
      </p:pic>
      <p:sp>
        <p:nvSpPr>
          <p:cNvPr id="5" name="1 Título"/>
          <p:cNvSpPr txBox="1">
            <a:spLocks/>
          </p:cNvSpPr>
          <p:nvPr/>
        </p:nvSpPr>
        <p:spPr>
          <a:xfrm>
            <a:off x="589062" y="733563"/>
            <a:ext cx="812041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none" spc="0" normalizeH="0" baseline="0" noProof="0" dirty="0">
                <a:ln>
                  <a:noFill/>
                </a:ln>
                <a:solidFill>
                  <a:srgbClr val="333399"/>
                </a:solidFill>
                <a:effectLst/>
                <a:uLnTx/>
                <a:uFillTx/>
                <a:latin typeface="Cambria" panose="02040503050406030204" pitchFamily="18" charset="0"/>
                <a:ea typeface="+mj-ea"/>
                <a:cs typeface="Lucida Sans Unicode" panose="020B0602030504020204" pitchFamily="34" charset="0"/>
              </a:rPr>
              <a:t>DIAGNOSTICAR Y TRATAR EL DOLOR REQUIERE </a:t>
            </a:r>
            <a:r>
              <a:rPr lang="es-MX" sz="2800" b="1" dirty="0">
                <a:solidFill>
                  <a:srgbClr val="333399"/>
                </a:solidFill>
                <a:latin typeface="Cambria" panose="02040503050406030204" pitchFamily="18" charset="0"/>
                <a:cs typeface="Lucida Sans Unicode" panose="020B0602030504020204" pitchFamily="34" charset="0"/>
              </a:rPr>
              <a:t>ESTRATEGIAS</a:t>
            </a:r>
            <a:r>
              <a:rPr kumimoji="0" lang="es-MX" sz="2800" b="1" i="0" u="none" strike="noStrike" kern="1200" cap="none" spc="0" normalizeH="0" baseline="0" noProof="0" dirty="0">
                <a:ln>
                  <a:noFill/>
                </a:ln>
                <a:solidFill>
                  <a:srgbClr val="333399"/>
                </a:solidFill>
                <a:effectLst/>
                <a:uLnTx/>
                <a:uFillTx/>
                <a:latin typeface="Cambria" panose="02040503050406030204" pitchFamily="18" charset="0"/>
                <a:ea typeface="+mj-ea"/>
                <a:cs typeface="Lucida Sans Unicode" panose="020B0602030504020204" pitchFamily="34" charset="0"/>
              </a:rPr>
              <a:t> CLINICAS ESPECÍFICAS</a:t>
            </a:r>
          </a:p>
        </p:txBody>
      </p:sp>
      <p:sp>
        <p:nvSpPr>
          <p:cNvPr id="6" name="6 CuadroTexto"/>
          <p:cNvSpPr txBox="1"/>
          <p:nvPr/>
        </p:nvSpPr>
        <p:spPr>
          <a:xfrm>
            <a:off x="3062172" y="6106146"/>
            <a:ext cx="5832648" cy="276999"/>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000066"/>
                </a:solidFill>
                <a:effectLst/>
                <a:uLnTx/>
                <a:uFillTx/>
                <a:latin typeface="Lucida Sans"/>
              </a:rPr>
              <a:t>Sessle</a:t>
            </a:r>
            <a:r>
              <a:rPr kumimoji="0" lang="en-US" sz="1200" b="1" i="0" u="none" strike="noStrike" kern="0" cap="none" spc="0" normalizeH="0" baseline="0" noProof="0" dirty="0">
                <a:ln>
                  <a:noFill/>
                </a:ln>
                <a:solidFill>
                  <a:srgbClr val="000066"/>
                </a:solidFill>
                <a:effectLst/>
                <a:uLnTx/>
                <a:uFillTx/>
                <a:latin typeface="Lucida Sans"/>
              </a:rPr>
              <a:t> BJ. Pain Res Manage </a:t>
            </a:r>
            <a:r>
              <a:rPr kumimoji="0" lang="en-US" sz="1200" b="1" i="0" u="none" strike="noStrike" kern="0" cap="none" spc="0" normalizeH="0" baseline="0" noProof="0" dirty="0" err="1">
                <a:ln>
                  <a:noFill/>
                </a:ln>
                <a:solidFill>
                  <a:srgbClr val="000066"/>
                </a:solidFill>
                <a:effectLst/>
                <a:uLnTx/>
                <a:uFillTx/>
                <a:latin typeface="Lucida Sans"/>
              </a:rPr>
              <a:t>Vol</a:t>
            </a:r>
            <a:r>
              <a:rPr kumimoji="0" lang="en-US" sz="1200" b="1" i="0" u="none" strike="noStrike" kern="0" cap="none" spc="0" normalizeH="0" baseline="0" noProof="0" dirty="0">
                <a:ln>
                  <a:noFill/>
                </a:ln>
                <a:solidFill>
                  <a:srgbClr val="000066"/>
                </a:solidFill>
                <a:effectLst/>
                <a:uLnTx/>
                <a:uFillTx/>
                <a:latin typeface="Lucida Sans"/>
              </a:rPr>
              <a:t> 16 No 6 November/December 2011.</a:t>
            </a:r>
            <a:endParaRPr kumimoji="0" lang="es-MX" sz="1200" b="1" i="0" u="none" strike="noStrike" kern="0" cap="none" spc="0" normalizeH="0" baseline="0" noProof="0" dirty="0">
              <a:ln>
                <a:noFill/>
              </a:ln>
              <a:solidFill>
                <a:srgbClr val="000066"/>
              </a:solidFill>
              <a:effectLst/>
              <a:uLnTx/>
              <a:uFillTx/>
              <a:latin typeface="Lucida Sans"/>
            </a:endParaRPr>
          </a:p>
        </p:txBody>
      </p:sp>
    </p:spTree>
    <p:extLst>
      <p:ext uri="{BB962C8B-B14F-4D97-AF65-F5344CB8AC3E}">
        <p14:creationId xmlns:p14="http://schemas.microsoft.com/office/powerpoint/2010/main" val="2449593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4667250" y="1674813"/>
            <a:ext cx="4227513" cy="39084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s-MX">
              <a:solidFill>
                <a:srgbClr val="FFFFFF"/>
              </a:solidFill>
            </a:endParaRPr>
          </a:p>
        </p:txBody>
      </p:sp>
      <p:sp>
        <p:nvSpPr>
          <p:cNvPr id="19459" name="Text Box 3"/>
          <p:cNvSpPr txBox="1">
            <a:spLocks noChangeArrowheads="1"/>
          </p:cNvSpPr>
          <p:nvPr/>
        </p:nvSpPr>
        <p:spPr bwMode="auto">
          <a:xfrm>
            <a:off x="611188" y="4652963"/>
            <a:ext cx="2809875"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FontTx/>
              <a:buChar char="•"/>
            </a:pPr>
            <a:r>
              <a:rPr lang="es-MX" b="1" dirty="0">
                <a:solidFill>
                  <a:srgbClr val="000066"/>
                </a:solidFill>
              </a:rPr>
              <a:t> </a:t>
            </a:r>
            <a:r>
              <a:rPr lang="es-MX" altLang="es-MX" b="1" dirty="0">
                <a:solidFill>
                  <a:srgbClr val="000066"/>
                </a:solidFill>
              </a:rPr>
              <a:t>Central </a:t>
            </a:r>
            <a:r>
              <a:rPr lang="es-MX" altLang="es-MX" sz="1600" b="1" dirty="0">
                <a:solidFill>
                  <a:srgbClr val="000066"/>
                </a:solidFill>
              </a:rPr>
              <a:t>(Post EVC)</a:t>
            </a:r>
          </a:p>
          <a:p>
            <a:pPr eaLnBrk="1" hangingPunct="1">
              <a:spcBef>
                <a:spcPct val="20000"/>
              </a:spcBef>
              <a:buFontTx/>
              <a:buChar char="•"/>
            </a:pPr>
            <a:r>
              <a:rPr lang="es-MX" altLang="es-MX" b="1" dirty="0">
                <a:solidFill>
                  <a:srgbClr val="000066"/>
                </a:solidFill>
              </a:rPr>
              <a:t> Periférico</a:t>
            </a:r>
          </a:p>
          <a:p>
            <a:pPr eaLnBrk="1" hangingPunct="1">
              <a:spcBef>
                <a:spcPct val="20000"/>
              </a:spcBef>
            </a:pPr>
            <a:r>
              <a:rPr lang="es-MX" altLang="es-MX" sz="1600" b="1" dirty="0">
                <a:solidFill>
                  <a:srgbClr val="000066"/>
                </a:solidFill>
              </a:rPr>
              <a:t>(Neuropatía diabética)</a:t>
            </a:r>
          </a:p>
          <a:p>
            <a:pPr eaLnBrk="1" hangingPunct="1">
              <a:spcBef>
                <a:spcPct val="20000"/>
              </a:spcBef>
              <a:buFontTx/>
              <a:buChar char="•"/>
            </a:pPr>
            <a:r>
              <a:rPr lang="es-MX" altLang="es-MX" b="1" dirty="0">
                <a:solidFill>
                  <a:srgbClr val="000066"/>
                </a:solidFill>
              </a:rPr>
              <a:t> De mantenimiento     simpático </a:t>
            </a:r>
            <a:r>
              <a:rPr lang="es-MX" altLang="es-MX" sz="1600" b="1" dirty="0">
                <a:solidFill>
                  <a:srgbClr val="000066"/>
                </a:solidFill>
              </a:rPr>
              <a:t>(SDRC)</a:t>
            </a:r>
            <a:endParaRPr lang="en-US" altLang="es-MX" sz="1600" b="1" dirty="0">
              <a:solidFill>
                <a:srgbClr val="000066"/>
              </a:solidFill>
            </a:endParaRPr>
          </a:p>
        </p:txBody>
      </p:sp>
      <p:sp>
        <p:nvSpPr>
          <p:cNvPr id="19460" name="Text Box 4"/>
          <p:cNvSpPr txBox="1">
            <a:spLocks noChangeArrowheads="1"/>
          </p:cNvSpPr>
          <p:nvPr/>
        </p:nvSpPr>
        <p:spPr bwMode="auto">
          <a:xfrm>
            <a:off x="3419475" y="4581525"/>
            <a:ext cx="288131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20000"/>
              </a:spcBef>
              <a:spcAft>
                <a:spcPct val="0"/>
              </a:spcAft>
              <a:buFontTx/>
              <a:buChar char="•"/>
            </a:pPr>
            <a:r>
              <a:rPr lang="es-MX" b="1" dirty="0">
                <a:solidFill>
                  <a:srgbClr val="669900"/>
                </a:solidFill>
              </a:rPr>
              <a:t> </a:t>
            </a:r>
            <a:r>
              <a:rPr lang="es-MX" b="1" dirty="0" err="1">
                <a:solidFill>
                  <a:srgbClr val="669900"/>
                </a:solidFill>
              </a:rPr>
              <a:t>Lumbociatalgia</a:t>
            </a:r>
            <a:endParaRPr lang="es-MX" b="1" dirty="0">
              <a:solidFill>
                <a:srgbClr val="669900"/>
              </a:solidFill>
            </a:endParaRPr>
          </a:p>
          <a:p>
            <a:pPr eaLnBrk="1" fontAlgn="base" hangingPunct="1">
              <a:spcBef>
                <a:spcPct val="20000"/>
              </a:spcBef>
              <a:spcAft>
                <a:spcPct val="0"/>
              </a:spcAft>
              <a:buFontTx/>
              <a:buChar char="•"/>
            </a:pPr>
            <a:r>
              <a:rPr lang="es-MX" b="1" dirty="0">
                <a:solidFill>
                  <a:srgbClr val="669900"/>
                </a:solidFill>
              </a:rPr>
              <a:t> </a:t>
            </a:r>
            <a:r>
              <a:rPr lang="es-MX" b="1" dirty="0" err="1">
                <a:solidFill>
                  <a:srgbClr val="669900"/>
                </a:solidFill>
              </a:rPr>
              <a:t>Sx</a:t>
            </a:r>
            <a:r>
              <a:rPr lang="es-MX" b="1" dirty="0">
                <a:solidFill>
                  <a:srgbClr val="669900"/>
                </a:solidFill>
              </a:rPr>
              <a:t> Túnel del Carpo</a:t>
            </a:r>
          </a:p>
          <a:p>
            <a:pPr eaLnBrk="1" fontAlgn="base" hangingPunct="1">
              <a:spcBef>
                <a:spcPct val="20000"/>
              </a:spcBef>
              <a:spcAft>
                <a:spcPct val="0"/>
              </a:spcAft>
              <a:buFontTx/>
              <a:buChar char="•"/>
            </a:pPr>
            <a:r>
              <a:rPr lang="es-MX" b="1" dirty="0">
                <a:solidFill>
                  <a:srgbClr val="669900"/>
                </a:solidFill>
              </a:rPr>
              <a:t> </a:t>
            </a:r>
            <a:r>
              <a:rPr lang="en-US" b="1" dirty="0">
                <a:solidFill>
                  <a:srgbClr val="669900"/>
                </a:solidFill>
              </a:rPr>
              <a:t>Dolor </a:t>
            </a:r>
            <a:r>
              <a:rPr lang="en-US" b="1" dirty="0" err="1">
                <a:solidFill>
                  <a:srgbClr val="669900"/>
                </a:solidFill>
              </a:rPr>
              <a:t>por</a:t>
            </a:r>
            <a:r>
              <a:rPr lang="en-US" b="1" dirty="0">
                <a:solidFill>
                  <a:srgbClr val="669900"/>
                </a:solidFill>
              </a:rPr>
              <a:t> </a:t>
            </a:r>
            <a:r>
              <a:rPr lang="en-US" b="1" dirty="0" err="1">
                <a:solidFill>
                  <a:srgbClr val="669900"/>
                </a:solidFill>
              </a:rPr>
              <a:t>Cáncer</a:t>
            </a:r>
            <a:endParaRPr lang="en-US" b="1" dirty="0">
              <a:solidFill>
                <a:srgbClr val="669900"/>
              </a:solidFill>
            </a:endParaRPr>
          </a:p>
        </p:txBody>
      </p:sp>
      <p:sp>
        <p:nvSpPr>
          <p:cNvPr id="19461" name="Text Box 5"/>
          <p:cNvSpPr txBox="1">
            <a:spLocks noChangeArrowheads="1"/>
          </p:cNvSpPr>
          <p:nvPr/>
        </p:nvSpPr>
        <p:spPr bwMode="auto">
          <a:xfrm>
            <a:off x="6261100" y="4581525"/>
            <a:ext cx="2882900" cy="157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spcBef>
                <a:spcPct val="20000"/>
              </a:spcBef>
              <a:buFontTx/>
              <a:buChar char="•"/>
            </a:pPr>
            <a:r>
              <a:rPr lang="es-MX" b="1" dirty="0">
                <a:solidFill>
                  <a:srgbClr val="FF0066"/>
                </a:solidFill>
              </a:rPr>
              <a:t> </a:t>
            </a:r>
            <a:r>
              <a:rPr lang="es-MX" altLang="es-MX" sz="1600" b="1" dirty="0">
                <a:solidFill>
                  <a:srgbClr val="FF0066"/>
                </a:solidFill>
              </a:rPr>
              <a:t> </a:t>
            </a:r>
            <a:r>
              <a:rPr lang="es-MX" altLang="es-MX" b="1" dirty="0">
                <a:solidFill>
                  <a:srgbClr val="FF0066"/>
                </a:solidFill>
              </a:rPr>
              <a:t>Dolor Somático</a:t>
            </a:r>
          </a:p>
          <a:p>
            <a:pPr algn="just" eaLnBrk="1" hangingPunct="1">
              <a:spcBef>
                <a:spcPct val="20000"/>
              </a:spcBef>
            </a:pPr>
            <a:r>
              <a:rPr lang="es-MX" altLang="es-MX" b="1" dirty="0">
                <a:solidFill>
                  <a:srgbClr val="FF0066"/>
                </a:solidFill>
              </a:rPr>
              <a:t>(</a:t>
            </a:r>
            <a:r>
              <a:rPr lang="es-MX" altLang="es-MX" b="1" dirty="0" err="1">
                <a:solidFill>
                  <a:srgbClr val="FF0066"/>
                </a:solidFill>
              </a:rPr>
              <a:t>musculoesquelético</a:t>
            </a:r>
            <a:r>
              <a:rPr lang="es-MX" altLang="es-MX" b="1" dirty="0">
                <a:solidFill>
                  <a:srgbClr val="FF0066"/>
                </a:solidFill>
              </a:rPr>
              <a:t>) </a:t>
            </a:r>
            <a:r>
              <a:rPr lang="es-MX" altLang="es-MX" sz="1600" b="1" dirty="0">
                <a:solidFill>
                  <a:srgbClr val="FF0066"/>
                </a:solidFill>
              </a:rPr>
              <a:t>[Fractura]</a:t>
            </a:r>
          </a:p>
          <a:p>
            <a:pPr algn="just" eaLnBrk="1" hangingPunct="1">
              <a:spcBef>
                <a:spcPct val="20000"/>
              </a:spcBef>
              <a:buFontTx/>
              <a:buChar char="•"/>
            </a:pPr>
            <a:r>
              <a:rPr lang="es-MX" altLang="es-MX" b="1" dirty="0">
                <a:solidFill>
                  <a:srgbClr val="FF0066"/>
                </a:solidFill>
              </a:rPr>
              <a:t> Dolor Visceral </a:t>
            </a:r>
          </a:p>
          <a:p>
            <a:pPr algn="just" eaLnBrk="1" hangingPunct="1">
              <a:spcBef>
                <a:spcPct val="20000"/>
              </a:spcBef>
            </a:pPr>
            <a:r>
              <a:rPr lang="es-MX" altLang="es-MX" sz="1600" b="1" dirty="0">
                <a:solidFill>
                  <a:srgbClr val="FF0066"/>
                </a:solidFill>
              </a:rPr>
              <a:t>(Apendicitis)</a:t>
            </a:r>
            <a:endParaRPr lang="en-US" altLang="es-MX" sz="1600" b="1" dirty="0">
              <a:solidFill>
                <a:srgbClr val="FF0066"/>
              </a:solidFill>
            </a:endParaRPr>
          </a:p>
        </p:txBody>
      </p:sp>
      <p:sp>
        <p:nvSpPr>
          <p:cNvPr id="19463" name="Line 7"/>
          <p:cNvSpPr>
            <a:spLocks noChangeShapeType="1"/>
          </p:cNvSpPr>
          <p:nvPr/>
        </p:nvSpPr>
        <p:spPr bwMode="auto">
          <a:xfrm>
            <a:off x="4822825" y="3548063"/>
            <a:ext cx="0" cy="617537"/>
          </a:xfrm>
          <a:prstGeom prst="line">
            <a:avLst/>
          </a:prstGeom>
          <a:noFill/>
          <a:ln w="57150">
            <a:solidFill>
              <a:srgbClr val="FFC000"/>
            </a:solidFill>
            <a:round/>
            <a:headEnd/>
            <a:tailEnd type="stealth" w="lg" len="lg"/>
          </a:ln>
          <a:scene3d>
            <a:camera prst="legacyPerspectiveBottom"/>
            <a:lightRig rig="legacyFlat3" dir="t"/>
          </a:scene3d>
          <a:sp3d extrusionH="887400" prstMaterial="legacyMatte">
            <a:bevelT w="13500" h="13500" prst="angle"/>
            <a:bevelB w="13500" h="13500" prst="angle"/>
            <a:extrusionClr>
              <a:srgbClr val="009999"/>
            </a:extrusionClr>
          </a:sp3d>
          <a:extLst>
            <a:ext uri="{909E8E84-426E-40DD-AFC4-6F175D3DCCD1}">
              <a14:hiddenFill xmlns:a14="http://schemas.microsoft.com/office/drawing/2010/main">
                <a:noFill/>
              </a14:hiddenFill>
            </a:ext>
          </a:extLst>
        </p:spPr>
        <p:txBody>
          <a:bodyPr>
            <a:flatTx/>
          </a:bodyPr>
          <a:lstStyle/>
          <a:p>
            <a:pPr fontAlgn="base">
              <a:spcBef>
                <a:spcPct val="0"/>
              </a:spcBef>
              <a:spcAft>
                <a:spcPct val="0"/>
              </a:spcAft>
            </a:pPr>
            <a:endParaRPr lang="es-MX">
              <a:solidFill>
                <a:srgbClr val="FFFFFF"/>
              </a:solidFill>
            </a:endParaRPr>
          </a:p>
        </p:txBody>
      </p:sp>
      <p:sp>
        <p:nvSpPr>
          <p:cNvPr id="19464" name="Line 8"/>
          <p:cNvSpPr>
            <a:spLocks noChangeShapeType="1"/>
          </p:cNvSpPr>
          <p:nvPr/>
        </p:nvSpPr>
        <p:spPr bwMode="auto">
          <a:xfrm flipH="1">
            <a:off x="1547664" y="3614737"/>
            <a:ext cx="0" cy="649288"/>
          </a:xfrm>
          <a:prstGeom prst="line">
            <a:avLst/>
          </a:prstGeom>
          <a:noFill/>
          <a:ln w="57150">
            <a:solidFill>
              <a:srgbClr val="3333FF"/>
            </a:solidFill>
            <a:round/>
            <a:headEnd/>
            <a:tailEnd type="stealth" w="lg" len="lg"/>
          </a:ln>
          <a:scene3d>
            <a:camera prst="legacyPerspectiveBottom"/>
            <a:lightRig rig="legacyFlat3" dir="t"/>
          </a:scene3d>
          <a:sp3d extrusionH="887400" prstMaterial="legacyMatte">
            <a:bevelT w="13500" h="13500" prst="angle"/>
            <a:bevelB w="13500" h="13500" prst="angle"/>
            <a:extrusionClr>
              <a:srgbClr val="CCCC00"/>
            </a:extrusionClr>
          </a:sp3d>
          <a:extLst>
            <a:ext uri="{909E8E84-426E-40DD-AFC4-6F175D3DCCD1}">
              <a14:hiddenFill xmlns:a14="http://schemas.microsoft.com/office/drawing/2010/main">
                <a:noFill/>
              </a14:hiddenFill>
            </a:ext>
          </a:extLst>
        </p:spPr>
        <p:txBody>
          <a:bodyPr>
            <a:flatTx/>
          </a:bodyPr>
          <a:lstStyle/>
          <a:p>
            <a:pPr fontAlgn="base">
              <a:spcBef>
                <a:spcPct val="0"/>
              </a:spcBef>
              <a:spcAft>
                <a:spcPct val="0"/>
              </a:spcAft>
            </a:pPr>
            <a:endParaRPr lang="es-MX">
              <a:solidFill>
                <a:srgbClr val="FFFFFF"/>
              </a:solidFill>
            </a:endParaRPr>
          </a:p>
        </p:txBody>
      </p:sp>
      <p:sp>
        <p:nvSpPr>
          <p:cNvPr id="19465" name="Oval 10"/>
          <p:cNvSpPr>
            <a:spLocks noChangeArrowheads="1"/>
          </p:cNvSpPr>
          <p:nvPr/>
        </p:nvSpPr>
        <p:spPr bwMode="auto">
          <a:xfrm>
            <a:off x="5639068" y="826626"/>
            <a:ext cx="3328613" cy="2890038"/>
          </a:xfrm>
          <a:prstGeom prst="pentagon">
            <a:avLst/>
          </a:prstGeom>
          <a:solidFill>
            <a:srgbClr val="FF0066"/>
          </a:solidFill>
          <a:ln w="9525">
            <a:noFill/>
            <a:round/>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anchor="ctr">
            <a:flatTx/>
          </a:bodyPr>
          <a:lstStyle/>
          <a:p>
            <a:pPr fontAlgn="base">
              <a:spcBef>
                <a:spcPct val="0"/>
              </a:spcBef>
              <a:spcAft>
                <a:spcPct val="0"/>
              </a:spcAft>
            </a:pPr>
            <a:endParaRPr lang="es-MX">
              <a:solidFill>
                <a:srgbClr val="FFFFFF"/>
              </a:solidFill>
            </a:endParaRPr>
          </a:p>
        </p:txBody>
      </p:sp>
      <p:sp>
        <p:nvSpPr>
          <p:cNvPr id="19466" name="Oval 11"/>
          <p:cNvSpPr>
            <a:spLocks noChangeArrowheads="1"/>
          </p:cNvSpPr>
          <p:nvPr/>
        </p:nvSpPr>
        <p:spPr bwMode="auto">
          <a:xfrm>
            <a:off x="257357" y="476673"/>
            <a:ext cx="3488546" cy="2736304"/>
          </a:xfrm>
          <a:prstGeom prst="pentagon">
            <a:avLst/>
          </a:prstGeom>
          <a:solidFill>
            <a:srgbClr val="333399"/>
          </a:solidFill>
          <a:ln w="9525">
            <a:noFill/>
            <a:round/>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anchor="ctr">
            <a:flatTx/>
          </a:bodyPr>
          <a:lstStyle/>
          <a:p>
            <a:pPr fontAlgn="base">
              <a:spcBef>
                <a:spcPct val="0"/>
              </a:spcBef>
              <a:spcAft>
                <a:spcPct val="0"/>
              </a:spcAft>
            </a:pPr>
            <a:endParaRPr lang="es-MX">
              <a:solidFill>
                <a:srgbClr val="FFFFFF"/>
              </a:solidFill>
            </a:endParaRPr>
          </a:p>
        </p:txBody>
      </p:sp>
      <p:sp>
        <p:nvSpPr>
          <p:cNvPr id="13324" name="Text Box 12"/>
          <p:cNvSpPr txBox="1">
            <a:spLocks noChangeArrowheads="1"/>
          </p:cNvSpPr>
          <p:nvPr/>
        </p:nvSpPr>
        <p:spPr bwMode="auto">
          <a:xfrm>
            <a:off x="375977" y="1646387"/>
            <a:ext cx="3009900" cy="396875"/>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50000"/>
              </a:spcBef>
              <a:spcAft>
                <a:spcPct val="0"/>
              </a:spcAft>
              <a:defRPr/>
            </a:pPr>
            <a:r>
              <a:rPr lang="es-MX" sz="2000" b="1" dirty="0">
                <a:solidFill>
                  <a:srgbClr val="FFFFFF"/>
                </a:solidFill>
                <a:effectLst>
                  <a:outerShdw blurRad="38100" dist="38100" dir="2700000" algn="tl">
                    <a:srgbClr val="000000"/>
                  </a:outerShdw>
                </a:effectLst>
              </a:rPr>
              <a:t>Dolor </a:t>
            </a:r>
            <a:r>
              <a:rPr lang="es-MX" sz="2000" b="1" dirty="0" err="1">
                <a:solidFill>
                  <a:srgbClr val="FFFFFF"/>
                </a:solidFill>
                <a:effectLst>
                  <a:outerShdw blurRad="38100" dist="38100" dir="2700000" algn="tl">
                    <a:srgbClr val="000000"/>
                  </a:outerShdw>
                </a:effectLst>
              </a:rPr>
              <a:t>Neuropático</a:t>
            </a:r>
            <a:endParaRPr lang="es-ES" sz="2000" b="1" dirty="0">
              <a:solidFill>
                <a:srgbClr val="FFFFFF"/>
              </a:solidFill>
              <a:effectLst>
                <a:outerShdw blurRad="38100" dist="38100" dir="2700000" algn="tl">
                  <a:srgbClr val="000000"/>
                </a:outerShdw>
              </a:effectLst>
            </a:endParaRPr>
          </a:p>
        </p:txBody>
      </p:sp>
      <p:sp>
        <p:nvSpPr>
          <p:cNvPr id="13325" name="Text Box 13"/>
          <p:cNvSpPr txBox="1">
            <a:spLocks noChangeArrowheads="1"/>
          </p:cNvSpPr>
          <p:nvPr/>
        </p:nvSpPr>
        <p:spPr bwMode="auto">
          <a:xfrm>
            <a:off x="6300788" y="2092936"/>
            <a:ext cx="2376487" cy="396875"/>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50000"/>
              </a:spcBef>
              <a:spcAft>
                <a:spcPct val="0"/>
              </a:spcAft>
              <a:defRPr/>
            </a:pPr>
            <a:r>
              <a:rPr lang="es-MX" sz="2000" b="1" dirty="0">
                <a:solidFill>
                  <a:srgbClr val="FFFFFF"/>
                </a:solidFill>
                <a:effectLst>
                  <a:outerShdw blurRad="38100" dist="38100" dir="2700000" algn="tl">
                    <a:srgbClr val="000000"/>
                  </a:outerShdw>
                </a:effectLst>
              </a:rPr>
              <a:t>Dolor </a:t>
            </a:r>
            <a:r>
              <a:rPr lang="es-MX" sz="2000" b="1" dirty="0" err="1">
                <a:solidFill>
                  <a:srgbClr val="FFFFFF"/>
                </a:solidFill>
                <a:effectLst>
                  <a:outerShdw blurRad="38100" dist="38100" dir="2700000" algn="tl">
                    <a:srgbClr val="000000"/>
                  </a:outerShdw>
                </a:effectLst>
              </a:rPr>
              <a:t>Nociceptivo</a:t>
            </a:r>
            <a:endParaRPr lang="es-ES" sz="2000" b="1" dirty="0">
              <a:solidFill>
                <a:srgbClr val="FFFFFF"/>
              </a:solidFill>
              <a:effectLst>
                <a:outerShdw blurRad="38100" dist="38100" dir="2700000" algn="tl">
                  <a:srgbClr val="000000"/>
                </a:outerShdw>
              </a:effectLst>
            </a:endParaRPr>
          </a:p>
        </p:txBody>
      </p:sp>
      <p:sp>
        <p:nvSpPr>
          <p:cNvPr id="19469" name="Oval 14"/>
          <p:cNvSpPr>
            <a:spLocks noChangeArrowheads="1"/>
          </p:cNvSpPr>
          <p:nvPr/>
        </p:nvSpPr>
        <p:spPr bwMode="auto">
          <a:xfrm>
            <a:off x="2307431" y="930206"/>
            <a:ext cx="4473575" cy="2721437"/>
          </a:xfrm>
          <a:prstGeom prst="leftRightArrow">
            <a:avLst/>
          </a:prstGeom>
          <a:solidFill>
            <a:srgbClr val="CCCC00">
              <a:alpha val="84706"/>
            </a:srgbClr>
          </a:solidFill>
          <a:ln w="9525">
            <a:noFill/>
            <a:round/>
            <a:headEnd/>
            <a:tailEnd/>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none" anchor="ctr">
            <a:flatTx/>
          </a:bodyPr>
          <a:lstStyle/>
          <a:p>
            <a:pPr fontAlgn="base">
              <a:spcBef>
                <a:spcPct val="0"/>
              </a:spcBef>
              <a:spcAft>
                <a:spcPct val="0"/>
              </a:spcAft>
            </a:pPr>
            <a:endParaRPr lang="es-MX">
              <a:solidFill>
                <a:srgbClr val="FFFFFF"/>
              </a:solidFill>
            </a:endParaRPr>
          </a:p>
        </p:txBody>
      </p:sp>
      <p:sp>
        <p:nvSpPr>
          <p:cNvPr id="13327" name="Text Box 15"/>
          <p:cNvSpPr txBox="1">
            <a:spLocks noChangeArrowheads="1"/>
          </p:cNvSpPr>
          <p:nvPr/>
        </p:nvSpPr>
        <p:spPr bwMode="auto">
          <a:xfrm>
            <a:off x="3258794" y="1936981"/>
            <a:ext cx="2816911" cy="707886"/>
          </a:xfrm>
          <a:prstGeom prst="rect">
            <a:avLst/>
          </a:prstGeom>
          <a:noFill/>
          <a:ln w="12700">
            <a:noFill/>
            <a:miter lim="800000"/>
            <a:headEnd type="none" w="sm" len="sm"/>
            <a:tailEnd type="none" w="sm" len="sm"/>
          </a:ln>
          <a:effectLst/>
        </p:spPr>
        <p:txBody>
          <a:bodyPr wrap="square">
            <a:spAutoFit/>
          </a:bodyPr>
          <a:lstStyle/>
          <a:p>
            <a:pPr algn="ctr" eaLnBrk="0" fontAlgn="base" hangingPunct="0">
              <a:spcBef>
                <a:spcPct val="50000"/>
              </a:spcBef>
              <a:spcAft>
                <a:spcPct val="0"/>
              </a:spcAft>
              <a:defRPr/>
            </a:pPr>
            <a:r>
              <a:rPr lang="es-MX" sz="2000" b="1" dirty="0">
                <a:solidFill>
                  <a:srgbClr val="FFFFFF"/>
                </a:solidFill>
                <a:effectLst>
                  <a:outerShdw blurRad="38100" dist="38100" dir="2700000" algn="tl">
                    <a:srgbClr val="000000"/>
                  </a:outerShdw>
                </a:effectLst>
              </a:rPr>
              <a:t>Coexistencia de ambos (Mixto?)</a:t>
            </a:r>
            <a:endParaRPr lang="es-ES" sz="2000" b="1" dirty="0">
              <a:solidFill>
                <a:srgbClr val="FFFFFF"/>
              </a:solidFill>
              <a:effectLst>
                <a:outerShdw blurRad="38100" dist="38100" dir="2700000" algn="tl">
                  <a:srgbClr val="000000"/>
                </a:outerShdw>
              </a:effectLst>
            </a:endParaRPr>
          </a:p>
        </p:txBody>
      </p:sp>
      <p:sp>
        <p:nvSpPr>
          <p:cNvPr id="19462" name="Line 6"/>
          <p:cNvSpPr>
            <a:spLocks noChangeShapeType="1"/>
          </p:cNvSpPr>
          <p:nvPr/>
        </p:nvSpPr>
        <p:spPr bwMode="auto">
          <a:xfrm>
            <a:off x="7396163" y="3632200"/>
            <a:ext cx="0" cy="631825"/>
          </a:xfrm>
          <a:prstGeom prst="line">
            <a:avLst/>
          </a:prstGeom>
          <a:noFill/>
          <a:ln w="57150">
            <a:solidFill>
              <a:srgbClr val="FF0066"/>
            </a:solidFill>
            <a:round/>
            <a:headEnd/>
            <a:tailEnd type="stealth" w="lg" len="lg"/>
          </a:ln>
          <a:scene3d>
            <a:camera prst="legacyPerspectiveBottom"/>
            <a:lightRig rig="legacyFlat3" dir="t"/>
          </a:scene3d>
          <a:sp3d extrusionH="887400" prstMaterial="legacyMatte">
            <a:bevelT w="13500" h="13500" prst="angle"/>
            <a:bevelB w="13500" h="13500" prst="angle"/>
            <a:extrusionClr>
              <a:srgbClr val="00CC99"/>
            </a:extrusionClr>
          </a:sp3d>
          <a:extLst>
            <a:ext uri="{909E8E84-426E-40DD-AFC4-6F175D3DCCD1}">
              <a14:hiddenFill xmlns:a14="http://schemas.microsoft.com/office/drawing/2010/main">
                <a:noFill/>
              </a14:hiddenFill>
            </a:ext>
          </a:extLst>
        </p:spPr>
        <p:txBody>
          <a:bodyPr>
            <a:flatTx/>
          </a:bodyPr>
          <a:lstStyle/>
          <a:p>
            <a:pPr fontAlgn="base">
              <a:spcBef>
                <a:spcPct val="0"/>
              </a:spcBef>
              <a:spcAft>
                <a:spcPct val="0"/>
              </a:spcAft>
            </a:pPr>
            <a:endParaRPr lang="es-MX">
              <a:solidFill>
                <a:srgbClr val="FFFFFF"/>
              </a:solidFill>
            </a:endParaRPr>
          </a:p>
        </p:txBody>
      </p:sp>
      <p:sp>
        <p:nvSpPr>
          <p:cNvPr id="17" name="1 Título"/>
          <p:cNvSpPr txBox="1">
            <a:spLocks/>
          </p:cNvSpPr>
          <p:nvPr/>
        </p:nvSpPr>
        <p:spPr>
          <a:xfrm>
            <a:off x="457200" y="75287"/>
            <a:ext cx="8075240" cy="1044034"/>
          </a:xfrm>
          <a:prstGeom prst="rect">
            <a:avLst/>
          </a:prstGeom>
        </p:spPr>
        <p:txBody>
          <a:bodyPr>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s-MX" sz="2800" b="1" dirty="0">
                <a:solidFill>
                  <a:srgbClr val="000099"/>
                </a:solidFill>
                <a:latin typeface="Cambria" panose="02040503050406030204" pitchFamily="18" charset="0"/>
                <a:cs typeface="Gisha" panose="020B0502040204020203" pitchFamily="34" charset="-79"/>
              </a:rPr>
              <a:t>CLASIFICACIÓN DEL DOLOR</a:t>
            </a:r>
            <a:br>
              <a:rPr lang="es-MX" sz="2800" b="1" dirty="0">
                <a:solidFill>
                  <a:srgbClr val="000099"/>
                </a:solidFill>
                <a:latin typeface="Cambria" panose="02040503050406030204" pitchFamily="18" charset="0"/>
                <a:cs typeface="Gisha" panose="020B0502040204020203" pitchFamily="34" charset="-79"/>
              </a:rPr>
            </a:br>
            <a:r>
              <a:rPr lang="es-MX" sz="2400" b="1" dirty="0">
                <a:solidFill>
                  <a:srgbClr val="000099"/>
                </a:solidFill>
                <a:latin typeface="Cambria" panose="02040503050406030204" pitchFamily="18" charset="0"/>
                <a:cs typeface="Gisha" panose="020B0502040204020203" pitchFamily="34" charset="-79"/>
              </a:rPr>
              <a:t>SINDROMÁTICA</a:t>
            </a:r>
            <a:endParaRPr lang="es-MX" sz="2800" b="1" dirty="0">
              <a:solidFill>
                <a:srgbClr val="000099"/>
              </a:solidFill>
              <a:latin typeface="Cambria" panose="02040503050406030204" pitchFamily="18" charset="0"/>
              <a:cs typeface="Gisha" panose="020B0502040204020203" pitchFamily="34" charset="-79"/>
            </a:endParaRPr>
          </a:p>
        </p:txBody>
      </p:sp>
      <p:sp>
        <p:nvSpPr>
          <p:cNvPr id="19" name="Text Box 34"/>
          <p:cNvSpPr txBox="1">
            <a:spLocks noChangeArrowheads="1"/>
          </p:cNvSpPr>
          <p:nvPr/>
        </p:nvSpPr>
        <p:spPr bwMode="auto">
          <a:xfrm>
            <a:off x="1979613" y="6237288"/>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prstDash val="dash"/>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s-MX" altLang="es-MX" sz="1200" b="1" dirty="0" err="1">
                <a:latin typeface="Lucida Sans" pitchFamily="34" charset="0"/>
              </a:rPr>
              <a:t>Mod</a:t>
            </a:r>
            <a:r>
              <a:rPr lang="es-MX" altLang="es-MX" sz="1200" b="1" dirty="0">
                <a:latin typeface="Lucida Sans" pitchFamily="34" charset="0"/>
              </a:rPr>
              <a:t>. Marchand S. </a:t>
            </a:r>
            <a:r>
              <a:rPr lang="es-MX" altLang="es-MX" sz="1200" b="1" dirty="0" err="1">
                <a:latin typeface="Lucida Sans" pitchFamily="34" charset="0"/>
              </a:rPr>
              <a:t>The</a:t>
            </a:r>
            <a:r>
              <a:rPr lang="es-MX" altLang="es-MX" sz="1200" b="1" dirty="0">
                <a:latin typeface="Lucida Sans" pitchFamily="34" charset="0"/>
              </a:rPr>
              <a:t> </a:t>
            </a:r>
            <a:r>
              <a:rPr lang="es-MX" altLang="es-MX" sz="1200" b="1" dirty="0" err="1">
                <a:latin typeface="Lucida Sans" pitchFamily="34" charset="0"/>
              </a:rPr>
              <a:t>Physiolgy</a:t>
            </a:r>
            <a:r>
              <a:rPr lang="es-MX" altLang="es-MX" sz="1200" b="1" dirty="0">
                <a:latin typeface="Lucida Sans" pitchFamily="34" charset="0"/>
              </a:rPr>
              <a:t> of </a:t>
            </a:r>
            <a:r>
              <a:rPr lang="es-MX" altLang="es-MX" sz="1200" b="1" dirty="0" err="1">
                <a:latin typeface="Lucida Sans" pitchFamily="34" charset="0"/>
              </a:rPr>
              <a:t>Pain</a:t>
            </a:r>
            <a:r>
              <a:rPr lang="es-MX" altLang="es-MX" sz="1200" b="1" dirty="0">
                <a:latin typeface="Lucida Sans" pitchFamily="34" charset="0"/>
              </a:rPr>
              <a:t> </a:t>
            </a:r>
            <a:r>
              <a:rPr lang="es-MX" altLang="es-MX" sz="1200" b="1" dirty="0" err="1">
                <a:latin typeface="Lucida Sans" pitchFamily="34" charset="0"/>
              </a:rPr>
              <a:t>Mechanisms</a:t>
            </a:r>
            <a:r>
              <a:rPr lang="es-MX" altLang="es-MX" sz="1200" b="1" dirty="0">
                <a:latin typeface="Lucida Sans" pitchFamily="34" charset="0"/>
              </a:rPr>
              <a:t>. </a:t>
            </a:r>
            <a:r>
              <a:rPr lang="es-MX" altLang="es-MX" sz="1200" b="1" dirty="0" err="1">
                <a:latin typeface="Lucida Sans" pitchFamily="34" charset="0"/>
              </a:rPr>
              <a:t>From</a:t>
            </a:r>
            <a:r>
              <a:rPr lang="es-MX" altLang="es-MX" sz="1200" b="1" dirty="0">
                <a:latin typeface="Lucida Sans" pitchFamily="34" charset="0"/>
              </a:rPr>
              <a:t> </a:t>
            </a:r>
            <a:r>
              <a:rPr lang="es-MX" altLang="es-MX" sz="1200" b="1" dirty="0" err="1">
                <a:latin typeface="Lucida Sans" pitchFamily="34" charset="0"/>
              </a:rPr>
              <a:t>the</a:t>
            </a:r>
            <a:r>
              <a:rPr lang="es-MX" altLang="es-MX" sz="1200" b="1" dirty="0">
                <a:latin typeface="Lucida Sans" pitchFamily="34" charset="0"/>
              </a:rPr>
              <a:t> </a:t>
            </a:r>
            <a:r>
              <a:rPr lang="es-MX" altLang="es-MX" sz="1200" b="1" dirty="0" err="1">
                <a:latin typeface="Lucida Sans" pitchFamily="34" charset="0"/>
              </a:rPr>
              <a:t>periphery</a:t>
            </a:r>
            <a:r>
              <a:rPr lang="es-MX" altLang="es-MX" sz="1200" b="1" dirty="0">
                <a:latin typeface="Lucida Sans" pitchFamily="34" charset="0"/>
              </a:rPr>
              <a:t> to </a:t>
            </a:r>
            <a:r>
              <a:rPr lang="es-MX" altLang="es-MX" sz="1200" b="1" dirty="0" err="1">
                <a:latin typeface="Lucida Sans" pitchFamily="34" charset="0"/>
              </a:rPr>
              <a:t>the</a:t>
            </a:r>
            <a:r>
              <a:rPr lang="es-MX" altLang="es-MX" sz="1200" b="1" dirty="0">
                <a:latin typeface="Lucida Sans" pitchFamily="34" charset="0"/>
              </a:rPr>
              <a:t> </a:t>
            </a:r>
            <a:r>
              <a:rPr lang="es-MX" altLang="es-MX" sz="1200" b="1" dirty="0" err="1">
                <a:latin typeface="Lucida Sans" pitchFamily="34" charset="0"/>
              </a:rPr>
              <a:t>brain</a:t>
            </a:r>
            <a:r>
              <a:rPr lang="es-MX" altLang="es-MX" sz="1200" b="1" dirty="0">
                <a:latin typeface="Lucida Sans" pitchFamily="34" charset="0"/>
              </a:rPr>
              <a:t>. </a:t>
            </a:r>
            <a:r>
              <a:rPr lang="es-MX" altLang="es-MX" sz="1200" b="1" i="1" dirty="0" err="1">
                <a:latin typeface="Lucida Sans" pitchFamily="34" charset="0"/>
              </a:rPr>
              <a:t>Rheum</a:t>
            </a:r>
            <a:r>
              <a:rPr lang="es-MX" altLang="es-MX" sz="1200" b="1" i="1" dirty="0">
                <a:latin typeface="Lucida Sans" pitchFamily="34" charset="0"/>
              </a:rPr>
              <a:t> </a:t>
            </a:r>
            <a:r>
              <a:rPr lang="es-MX" altLang="es-MX" sz="1200" b="1" i="1" dirty="0" err="1">
                <a:latin typeface="Lucida Sans" pitchFamily="34" charset="0"/>
              </a:rPr>
              <a:t>Dis</a:t>
            </a:r>
            <a:r>
              <a:rPr lang="es-MX" altLang="es-MX" sz="1200" b="1" i="1" dirty="0">
                <a:latin typeface="Lucida Sans" pitchFamily="34" charset="0"/>
              </a:rPr>
              <a:t> </a:t>
            </a:r>
            <a:r>
              <a:rPr lang="es-MX" altLang="es-MX" sz="1200" b="1" i="1" dirty="0" err="1">
                <a:latin typeface="Lucida Sans" pitchFamily="34" charset="0"/>
              </a:rPr>
              <a:t>Clin</a:t>
            </a:r>
            <a:r>
              <a:rPr lang="es-MX" altLang="es-MX" sz="1200" b="1" i="1" dirty="0">
                <a:latin typeface="Lucida Sans" pitchFamily="34" charset="0"/>
              </a:rPr>
              <a:t> N Am</a:t>
            </a:r>
            <a:r>
              <a:rPr lang="es-MX" altLang="es-MX" sz="1200" b="1" dirty="0">
                <a:latin typeface="Lucida Sans" pitchFamily="34" charset="0"/>
              </a:rPr>
              <a:t> (34) 2008; 285 – 309.</a:t>
            </a:r>
            <a:endParaRPr lang="es-ES" altLang="es-MX" sz="1200" b="1" dirty="0">
              <a:latin typeface="Lucida Sans" pitchFamily="34" charset="0"/>
            </a:endParaRPr>
          </a:p>
        </p:txBody>
      </p:sp>
    </p:spTree>
    <p:extLst>
      <p:ext uri="{BB962C8B-B14F-4D97-AF65-F5344CB8AC3E}">
        <p14:creationId xmlns:p14="http://schemas.microsoft.com/office/powerpoint/2010/main" val="3250283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6200" y="212934"/>
            <a:ext cx="9017000" cy="647700"/>
          </a:xfrm>
          <a:prstGeom prst="rect">
            <a:avLst/>
          </a:prstGeom>
          <a:noFill/>
          <a:ln w="9525" algn="ctr">
            <a:noFill/>
            <a:miter lim="800000"/>
            <a:headEnd/>
            <a:tailEnd/>
          </a:ln>
          <a:effectLst/>
        </p:spPr>
        <p:txBody>
          <a:bodyPr anchor="ctr" anchorCtr="1"/>
          <a:lstStyle/>
          <a:p>
            <a:pPr algn="ctr" eaLnBrk="1" hangingPunct="1">
              <a:defRPr/>
            </a:pPr>
            <a:r>
              <a:rPr lang="es-MX" sz="2800" b="1" kern="0" dirty="0">
                <a:solidFill>
                  <a:srgbClr val="000099"/>
                </a:solidFill>
                <a:latin typeface="Cambria" panose="02040503050406030204" pitchFamily="18" charset="0"/>
                <a:cs typeface="Gisha" panose="020B0502040204020203" pitchFamily="34" charset="-79"/>
              </a:rPr>
              <a:t>TRATAMIENTO FARMACOLÓGICO DEL DOLOR</a:t>
            </a:r>
          </a:p>
          <a:p>
            <a:pPr algn="ctr" eaLnBrk="1" hangingPunct="1">
              <a:defRPr/>
            </a:pPr>
            <a:r>
              <a:rPr lang="es-MX" sz="2400" b="1" kern="0" dirty="0">
                <a:solidFill>
                  <a:srgbClr val="000099"/>
                </a:solidFill>
                <a:latin typeface="Cambria" panose="02040503050406030204" pitchFamily="18" charset="0"/>
                <a:cs typeface="Gisha" panose="020B0502040204020203" pitchFamily="34" charset="-79"/>
              </a:rPr>
              <a:t>GRUPOS Y POSIBLES COMBINACIONES</a:t>
            </a:r>
            <a:endParaRPr lang="es-ES" sz="2400" b="1" kern="0" dirty="0">
              <a:solidFill>
                <a:srgbClr val="000099"/>
              </a:solidFill>
              <a:latin typeface="Cambria" panose="02040503050406030204" pitchFamily="18" charset="0"/>
              <a:cs typeface="Gisha" panose="020B0502040204020203" pitchFamily="34" charset="-79"/>
            </a:endParaRPr>
          </a:p>
        </p:txBody>
      </p:sp>
      <p:grpSp>
        <p:nvGrpSpPr>
          <p:cNvPr id="60419" name="Group 3"/>
          <p:cNvGrpSpPr>
            <a:grpSpLocks/>
          </p:cNvGrpSpPr>
          <p:nvPr/>
        </p:nvGrpSpPr>
        <p:grpSpPr bwMode="auto">
          <a:xfrm>
            <a:off x="971550" y="1341438"/>
            <a:ext cx="7410450" cy="4495800"/>
            <a:chOff x="864" y="1152"/>
            <a:chExt cx="4272" cy="2736"/>
          </a:xfrm>
        </p:grpSpPr>
        <p:sp>
          <p:nvSpPr>
            <p:cNvPr id="56326" name="Oval 4"/>
            <p:cNvSpPr>
              <a:spLocks noChangeArrowheads="1"/>
            </p:cNvSpPr>
            <p:nvPr/>
          </p:nvSpPr>
          <p:spPr bwMode="auto">
            <a:xfrm>
              <a:off x="864" y="1152"/>
              <a:ext cx="2496" cy="1632"/>
            </a:xfrm>
            <a:prstGeom prst="ellipse">
              <a:avLst/>
            </a:prstGeom>
            <a:noFill/>
            <a:ln w="38100">
              <a:solidFill>
                <a:srgbClr val="9999FF"/>
              </a:solidFill>
              <a:miter lim="800000"/>
              <a:headEnd/>
              <a:tailEnd/>
            </a:ln>
            <a:scene3d>
              <a:camera prst="legacyPerspectiveFront">
                <a:rot lat="20099957" lon="20099957" rev="0"/>
              </a:camera>
              <a:lightRig rig="legacyFlat2" dir="t"/>
            </a:scene3d>
            <a:sp3d extrusionH="430200" prstMaterial="legacyMatte">
              <a:bevelT w="13500" h="13500" prst="angle"/>
              <a:bevelB w="13500" h="13500" prst="angle"/>
              <a:extrusionClr>
                <a:srgbClr val="9999FF"/>
              </a:extrusionClr>
            </a:sp3d>
            <a:extLst>
              <a:ext uri="{909E8E84-426E-40DD-AFC4-6F175D3DCCD1}">
                <a14:hiddenFill xmlns:a14="http://schemas.microsoft.com/office/drawing/2010/main">
                  <a:solidFill>
                    <a:srgbClr val="FFFFFF"/>
                  </a:solidFill>
                </a14:hiddenFill>
              </a:ext>
            </a:extLst>
          </p:spPr>
          <p:txBody>
            <a:bodyPr wrap="none" anchor="ctr">
              <a:flatTx/>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defRPr/>
              </a:pPr>
              <a:endParaRPr lang="es-MX" altLang="es-MX" sz="1800" kern="0">
                <a:solidFill>
                  <a:srgbClr val="CCCCFF"/>
                </a:solidFill>
              </a:endParaRPr>
            </a:p>
          </p:txBody>
        </p:sp>
        <p:sp>
          <p:nvSpPr>
            <p:cNvPr id="56327" name="Oval 5"/>
            <p:cNvSpPr>
              <a:spLocks noChangeArrowheads="1"/>
            </p:cNvSpPr>
            <p:nvPr/>
          </p:nvSpPr>
          <p:spPr bwMode="auto">
            <a:xfrm>
              <a:off x="1824" y="2208"/>
              <a:ext cx="2448" cy="1680"/>
            </a:xfrm>
            <a:prstGeom prst="ellipse">
              <a:avLst/>
            </a:prstGeom>
            <a:noFill/>
            <a:ln w="38100">
              <a:solidFill>
                <a:srgbClr val="FF3399"/>
              </a:solidFill>
              <a:miter lim="800000"/>
              <a:headEnd/>
              <a:tailEnd/>
            </a:ln>
            <a:scene3d>
              <a:camera prst="legacyPerspectiveFront">
                <a:rot lat="20099957" lon="20099957" rev="0"/>
              </a:camera>
              <a:lightRig rig="legacyFlat2" dir="t"/>
            </a:scene3d>
            <a:sp3d extrusionH="430200" prstMaterial="legacyMatte">
              <a:bevelT w="13500" h="13500" prst="angle"/>
              <a:bevelB w="13500" h="13500" prst="angle"/>
              <a:extrusionClr>
                <a:srgbClr val="FF3399"/>
              </a:extrusionClr>
            </a:sp3d>
            <a:extLst>
              <a:ext uri="{909E8E84-426E-40DD-AFC4-6F175D3DCCD1}">
                <a14:hiddenFill xmlns:a14="http://schemas.microsoft.com/office/drawing/2010/main">
                  <a:solidFill>
                    <a:srgbClr val="FFFFFF"/>
                  </a:solidFill>
                </a14:hiddenFill>
              </a:ext>
            </a:extLst>
          </p:spPr>
          <p:txBody>
            <a:bodyPr wrap="none" anchor="ctr">
              <a:flatTx/>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defRPr/>
              </a:pPr>
              <a:endParaRPr lang="es-MX" altLang="es-MX" sz="1800" kern="0">
                <a:solidFill>
                  <a:srgbClr val="CCCCFF"/>
                </a:solidFill>
              </a:endParaRPr>
            </a:p>
          </p:txBody>
        </p:sp>
        <p:sp>
          <p:nvSpPr>
            <p:cNvPr id="56328" name="Oval 6"/>
            <p:cNvSpPr>
              <a:spLocks noChangeArrowheads="1"/>
            </p:cNvSpPr>
            <p:nvPr/>
          </p:nvSpPr>
          <p:spPr bwMode="auto">
            <a:xfrm>
              <a:off x="2544" y="1200"/>
              <a:ext cx="2592" cy="1632"/>
            </a:xfrm>
            <a:prstGeom prst="ellipse">
              <a:avLst/>
            </a:prstGeom>
            <a:noFill/>
            <a:ln w="38100">
              <a:solidFill>
                <a:srgbClr val="00FFFF"/>
              </a:solidFill>
              <a:miter lim="800000"/>
              <a:headEnd/>
              <a:tailEnd/>
            </a:ln>
            <a:scene3d>
              <a:camera prst="legacyPerspectiveFront">
                <a:rot lat="20099957" lon="20099957" rev="0"/>
              </a:camera>
              <a:lightRig rig="legacyFlat2" dir="t"/>
            </a:scene3d>
            <a:sp3d extrusionH="430200" prstMaterial="legacyMatte">
              <a:bevelT w="13500" h="13500" prst="angle"/>
              <a:bevelB w="13500" h="13500" prst="angle"/>
              <a:extrusionClr>
                <a:srgbClr val="00FFFF"/>
              </a:extrusionClr>
            </a:sp3d>
            <a:extLst>
              <a:ext uri="{909E8E84-426E-40DD-AFC4-6F175D3DCCD1}">
                <a14:hiddenFill xmlns:a14="http://schemas.microsoft.com/office/drawing/2010/main">
                  <a:solidFill>
                    <a:srgbClr val="FFFFFF"/>
                  </a:solidFill>
                </a14:hiddenFill>
              </a:ext>
            </a:extLst>
          </p:spPr>
          <p:txBody>
            <a:bodyPr wrap="none" anchor="ctr">
              <a:flatTx/>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defRPr/>
              </a:pPr>
              <a:endParaRPr lang="es-MX" altLang="es-MX" sz="1800" kern="0">
                <a:solidFill>
                  <a:srgbClr val="CCCCFF"/>
                </a:solidFill>
              </a:endParaRPr>
            </a:p>
          </p:txBody>
        </p:sp>
        <p:sp>
          <p:nvSpPr>
            <p:cNvPr id="56329" name="Text Box 7"/>
            <p:cNvSpPr txBox="1">
              <a:spLocks noChangeArrowheads="1"/>
            </p:cNvSpPr>
            <p:nvPr/>
          </p:nvSpPr>
          <p:spPr bwMode="auto">
            <a:xfrm>
              <a:off x="1152" y="1632"/>
              <a:ext cx="1488" cy="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s-MX" altLang="es-MX" sz="2200" b="1" kern="0" dirty="0">
                  <a:solidFill>
                    <a:srgbClr val="000066"/>
                  </a:solidFill>
                </a:rPr>
                <a:t>No opioides</a:t>
              </a:r>
            </a:p>
            <a:p>
              <a:pPr algn="ctr">
                <a:spcBef>
                  <a:spcPct val="0"/>
                </a:spcBef>
                <a:buClrTx/>
                <a:buSzTx/>
                <a:buFontTx/>
                <a:buNone/>
                <a:defRPr/>
              </a:pPr>
              <a:r>
                <a:rPr lang="es-MX" altLang="es-MX" sz="1600" b="1" kern="0" dirty="0">
                  <a:solidFill>
                    <a:srgbClr val="000066"/>
                  </a:solidFill>
                </a:rPr>
                <a:t>AINE/Inhib.COX-2</a:t>
              </a:r>
            </a:p>
            <a:p>
              <a:pPr algn="ctr">
                <a:spcBef>
                  <a:spcPct val="0"/>
                </a:spcBef>
                <a:buClrTx/>
                <a:buSzTx/>
                <a:buFontTx/>
                <a:buNone/>
                <a:defRPr/>
              </a:pPr>
              <a:r>
                <a:rPr lang="es-MX" altLang="es-MX" sz="1600" b="1" kern="0" dirty="0" err="1">
                  <a:solidFill>
                    <a:srgbClr val="000066"/>
                  </a:solidFill>
                </a:rPr>
                <a:t>Ketorolaco</a:t>
              </a:r>
              <a:endParaRPr lang="es-MX" altLang="es-MX" sz="1600" b="1" kern="0" dirty="0">
                <a:solidFill>
                  <a:srgbClr val="000066"/>
                </a:solidFill>
              </a:endParaRPr>
            </a:p>
            <a:p>
              <a:pPr algn="ctr">
                <a:spcBef>
                  <a:spcPct val="0"/>
                </a:spcBef>
                <a:buClrTx/>
                <a:buSzTx/>
                <a:buFontTx/>
                <a:buNone/>
                <a:defRPr/>
              </a:pPr>
              <a:r>
                <a:rPr lang="es-MX" altLang="es-MX" sz="1600" b="1" kern="0" dirty="0" err="1">
                  <a:solidFill>
                    <a:srgbClr val="000066"/>
                  </a:solidFill>
                </a:rPr>
                <a:t>Celecoxib</a:t>
              </a:r>
              <a:endParaRPr lang="es-MX" altLang="es-MX" sz="1600" b="1" kern="0" dirty="0">
                <a:solidFill>
                  <a:srgbClr val="000066"/>
                </a:solidFill>
              </a:endParaRPr>
            </a:p>
          </p:txBody>
        </p:sp>
        <p:sp>
          <p:nvSpPr>
            <p:cNvPr id="56330" name="Text Box 8"/>
            <p:cNvSpPr txBox="1">
              <a:spLocks noChangeArrowheads="1"/>
            </p:cNvSpPr>
            <p:nvPr/>
          </p:nvSpPr>
          <p:spPr bwMode="auto">
            <a:xfrm>
              <a:off x="3456" y="1641"/>
              <a:ext cx="148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endParaRPr lang="es-MX" altLang="es-MX" sz="2800" b="1" kern="0">
                <a:solidFill>
                  <a:srgbClr val="131BA9"/>
                </a:solidFill>
                <a:latin typeface="Garamond" pitchFamily="18" charset="0"/>
              </a:endParaRPr>
            </a:p>
          </p:txBody>
        </p:sp>
        <p:sp>
          <p:nvSpPr>
            <p:cNvPr id="56331" name="Text Box 9"/>
            <p:cNvSpPr txBox="1">
              <a:spLocks noChangeArrowheads="1"/>
            </p:cNvSpPr>
            <p:nvPr/>
          </p:nvSpPr>
          <p:spPr bwMode="auto">
            <a:xfrm>
              <a:off x="1896" y="2841"/>
              <a:ext cx="2163"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s-MX" altLang="es-MX" sz="2200" b="1" kern="0" dirty="0">
                  <a:solidFill>
                    <a:srgbClr val="000066"/>
                  </a:solidFill>
                </a:rPr>
                <a:t>Adyuvantes</a:t>
              </a:r>
            </a:p>
            <a:p>
              <a:pPr algn="ctr">
                <a:spcBef>
                  <a:spcPct val="0"/>
                </a:spcBef>
                <a:buClrTx/>
                <a:buSzTx/>
                <a:buFontTx/>
                <a:buNone/>
                <a:defRPr/>
              </a:pPr>
              <a:r>
                <a:rPr lang="es-MX" altLang="es-MX" sz="1600" b="1" kern="0" dirty="0" err="1">
                  <a:solidFill>
                    <a:srgbClr val="000066"/>
                  </a:solidFill>
                </a:rPr>
                <a:t>Neuromoduladores</a:t>
              </a:r>
              <a:endParaRPr lang="es-MX" altLang="es-MX" sz="1600" b="1" kern="0" dirty="0">
                <a:solidFill>
                  <a:srgbClr val="000066"/>
                </a:solidFill>
              </a:endParaRPr>
            </a:p>
            <a:p>
              <a:pPr algn="ctr">
                <a:spcBef>
                  <a:spcPct val="0"/>
                </a:spcBef>
                <a:buClrTx/>
                <a:buSzTx/>
                <a:buFontTx/>
                <a:buNone/>
                <a:defRPr/>
              </a:pPr>
              <a:r>
                <a:rPr lang="es-MX" altLang="es-MX" sz="1600" b="1" kern="0" dirty="0">
                  <a:solidFill>
                    <a:srgbClr val="000066"/>
                  </a:solidFill>
                </a:rPr>
                <a:t>(Antidepresivos y antiepilépticos)</a:t>
              </a:r>
            </a:p>
            <a:p>
              <a:pPr algn="ctr">
                <a:spcBef>
                  <a:spcPct val="0"/>
                </a:spcBef>
                <a:buClrTx/>
                <a:buSzTx/>
                <a:buFontTx/>
                <a:buNone/>
                <a:defRPr/>
              </a:pPr>
              <a:r>
                <a:rPr lang="es-MX" altLang="es-MX" sz="1600" b="1" kern="0" dirty="0">
                  <a:solidFill>
                    <a:srgbClr val="000066"/>
                  </a:solidFill>
                </a:rPr>
                <a:t>Esteroides</a:t>
              </a:r>
            </a:p>
            <a:p>
              <a:pPr algn="ctr">
                <a:spcBef>
                  <a:spcPct val="0"/>
                </a:spcBef>
                <a:buClrTx/>
                <a:buSzTx/>
                <a:buFontTx/>
                <a:buNone/>
                <a:defRPr/>
              </a:pPr>
              <a:r>
                <a:rPr lang="es-MX" altLang="es-MX" sz="1600" b="1" kern="0" dirty="0">
                  <a:solidFill>
                    <a:srgbClr val="000066"/>
                  </a:solidFill>
                </a:rPr>
                <a:t>Relajantes</a:t>
              </a:r>
            </a:p>
            <a:p>
              <a:pPr algn="ctr">
                <a:spcBef>
                  <a:spcPct val="0"/>
                </a:spcBef>
                <a:buClrTx/>
                <a:buSzTx/>
                <a:buFontTx/>
                <a:buNone/>
                <a:defRPr/>
              </a:pPr>
              <a:r>
                <a:rPr lang="es-MX" altLang="es-MX" sz="1600" b="1" kern="0" dirty="0">
                  <a:solidFill>
                    <a:srgbClr val="000066"/>
                  </a:solidFill>
                </a:rPr>
                <a:t>   </a:t>
              </a:r>
            </a:p>
          </p:txBody>
        </p:sp>
      </p:grpSp>
      <p:sp>
        <p:nvSpPr>
          <p:cNvPr id="56324" name="Text Box 10"/>
          <p:cNvSpPr txBox="1">
            <a:spLocks noChangeArrowheads="1"/>
          </p:cNvSpPr>
          <p:nvPr/>
        </p:nvSpPr>
        <p:spPr bwMode="auto">
          <a:xfrm>
            <a:off x="4859338" y="2276475"/>
            <a:ext cx="2952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a:spcBef>
                <a:spcPct val="0"/>
              </a:spcBef>
              <a:buClrTx/>
              <a:buSzTx/>
              <a:buFontTx/>
              <a:buNone/>
              <a:defRPr/>
            </a:pPr>
            <a:r>
              <a:rPr lang="es-MX" altLang="es-MX" sz="2200" b="1" kern="0" dirty="0">
                <a:solidFill>
                  <a:srgbClr val="000066"/>
                </a:solidFill>
              </a:rPr>
              <a:t>Opioides</a:t>
            </a:r>
          </a:p>
          <a:p>
            <a:pPr algn="ctr">
              <a:spcBef>
                <a:spcPct val="0"/>
              </a:spcBef>
              <a:buClrTx/>
              <a:buSzTx/>
              <a:buFontTx/>
              <a:buNone/>
              <a:defRPr/>
            </a:pPr>
            <a:r>
              <a:rPr lang="es-MX" altLang="es-MX" sz="1600" b="1" kern="0" dirty="0" err="1">
                <a:solidFill>
                  <a:srgbClr val="000066"/>
                </a:solidFill>
              </a:rPr>
              <a:t>Tramadol</a:t>
            </a:r>
            <a:endParaRPr lang="es-MX" altLang="es-MX" sz="1600" b="1" kern="0" dirty="0">
              <a:solidFill>
                <a:srgbClr val="000066"/>
              </a:solidFill>
            </a:endParaRPr>
          </a:p>
          <a:p>
            <a:pPr algn="ctr">
              <a:spcBef>
                <a:spcPct val="0"/>
              </a:spcBef>
              <a:buClrTx/>
              <a:buSzTx/>
              <a:buFontTx/>
              <a:buNone/>
              <a:defRPr/>
            </a:pPr>
            <a:r>
              <a:rPr lang="es-MX" altLang="es-MX" sz="1600" b="1" kern="0" dirty="0" err="1">
                <a:solidFill>
                  <a:srgbClr val="000066"/>
                </a:solidFill>
              </a:rPr>
              <a:t>Buprenorfina</a:t>
            </a:r>
            <a:r>
              <a:rPr lang="es-MX" altLang="es-MX" sz="1600" b="1" kern="0" dirty="0">
                <a:solidFill>
                  <a:srgbClr val="000066"/>
                </a:solidFill>
              </a:rPr>
              <a:t>/</a:t>
            </a:r>
            <a:r>
              <a:rPr lang="es-MX" altLang="es-MX" sz="1600" b="1" kern="0" dirty="0" err="1">
                <a:solidFill>
                  <a:srgbClr val="000066"/>
                </a:solidFill>
              </a:rPr>
              <a:t>Oxicodona</a:t>
            </a:r>
            <a:endParaRPr lang="es-ES" altLang="es-MX" sz="1600" b="1" kern="0" dirty="0">
              <a:solidFill>
                <a:srgbClr val="000066"/>
              </a:solidFill>
            </a:endParaRPr>
          </a:p>
        </p:txBody>
      </p:sp>
      <p:sp>
        <p:nvSpPr>
          <p:cNvPr id="56325" name="11 CuadroTexto"/>
          <p:cNvSpPr txBox="1">
            <a:spLocks noChangeArrowheads="1"/>
          </p:cNvSpPr>
          <p:nvPr/>
        </p:nvSpPr>
        <p:spPr bwMode="auto">
          <a:xfrm>
            <a:off x="250825" y="62071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r" eaLnBrk="1" hangingPunct="1">
              <a:spcBef>
                <a:spcPct val="0"/>
              </a:spcBef>
              <a:buClrTx/>
              <a:buSzTx/>
              <a:buFontTx/>
              <a:buNone/>
              <a:defRPr/>
            </a:pPr>
            <a:r>
              <a:rPr lang="es-MX" altLang="es-MX" sz="1200" b="1" kern="0" dirty="0">
                <a:latin typeface="Lucida Sans" pitchFamily="34" charset="0"/>
              </a:rPr>
              <a:t>Potter M. </a:t>
            </a:r>
            <a:r>
              <a:rPr lang="es-MX" altLang="es-MX" sz="1200" b="1" kern="0" dirty="0" err="1">
                <a:latin typeface="Lucida Sans" pitchFamily="34" charset="0"/>
              </a:rPr>
              <a:t>NSAIDs</a:t>
            </a:r>
            <a:r>
              <a:rPr lang="es-MX" altLang="es-MX" sz="1200" b="1" kern="0" dirty="0">
                <a:latin typeface="Lucida Sans" pitchFamily="34" charset="0"/>
              </a:rPr>
              <a:t> </a:t>
            </a:r>
            <a:r>
              <a:rPr lang="es-MX" altLang="es-MX" sz="1200" b="1" kern="0" dirty="0" err="1">
                <a:latin typeface="Lucida Sans" pitchFamily="34" charset="0"/>
              </a:rPr>
              <a:t>alone</a:t>
            </a:r>
            <a:r>
              <a:rPr lang="es-MX" altLang="es-MX" sz="1200" b="1" kern="0" dirty="0">
                <a:latin typeface="Lucida Sans" pitchFamily="34" charset="0"/>
              </a:rPr>
              <a:t> </a:t>
            </a:r>
            <a:r>
              <a:rPr lang="es-MX" altLang="es-MX" sz="1200" b="1" kern="0" dirty="0" err="1">
                <a:latin typeface="Lucida Sans" pitchFamily="34" charset="0"/>
              </a:rPr>
              <a:t>or</a:t>
            </a:r>
            <a:r>
              <a:rPr lang="es-MX" altLang="es-MX" sz="1200" b="1" kern="0" dirty="0">
                <a:latin typeface="Lucida Sans" pitchFamily="34" charset="0"/>
              </a:rPr>
              <a:t> </a:t>
            </a:r>
            <a:r>
              <a:rPr lang="es-MX" altLang="es-MX" sz="1200" b="1" kern="0" dirty="0" err="1">
                <a:latin typeface="Lucida Sans" pitchFamily="34" charset="0"/>
              </a:rPr>
              <a:t>with</a:t>
            </a:r>
            <a:r>
              <a:rPr lang="es-MX" altLang="es-MX" sz="1200" b="1" kern="0" dirty="0">
                <a:latin typeface="Lucida Sans" pitchFamily="34" charset="0"/>
              </a:rPr>
              <a:t> </a:t>
            </a:r>
            <a:r>
              <a:rPr lang="es-MX" altLang="es-MX" sz="1200" b="1" kern="0" dirty="0" err="1">
                <a:latin typeface="Lucida Sans" pitchFamily="34" charset="0"/>
              </a:rPr>
              <a:t>opioids</a:t>
            </a:r>
            <a:r>
              <a:rPr lang="es-MX" altLang="es-MX" sz="1200" b="1" kern="0" dirty="0">
                <a:latin typeface="Lucida Sans" pitchFamily="34" charset="0"/>
              </a:rPr>
              <a:t> as </a:t>
            </a:r>
            <a:r>
              <a:rPr lang="es-MX" altLang="es-MX" sz="1200" b="1" kern="0" dirty="0" err="1">
                <a:latin typeface="Lucida Sans" pitchFamily="34" charset="0"/>
              </a:rPr>
              <a:t>therapy</a:t>
            </a:r>
            <a:r>
              <a:rPr lang="es-MX" altLang="es-MX" sz="1200" b="1" kern="0" dirty="0">
                <a:latin typeface="Lucida Sans" pitchFamily="34" charset="0"/>
              </a:rPr>
              <a:t> </a:t>
            </a:r>
            <a:r>
              <a:rPr lang="es-MX" altLang="es-MX" sz="1200" b="1" kern="0" dirty="0" err="1">
                <a:latin typeface="Lucida Sans" pitchFamily="34" charset="0"/>
              </a:rPr>
              <a:t>for</a:t>
            </a:r>
            <a:r>
              <a:rPr lang="es-MX" altLang="es-MX" sz="1200" b="1" kern="0" dirty="0">
                <a:latin typeface="Lucida Sans" pitchFamily="34" charset="0"/>
              </a:rPr>
              <a:t> </a:t>
            </a:r>
            <a:r>
              <a:rPr lang="es-MX" altLang="es-MX" sz="1200" b="1" kern="0" dirty="0" err="1">
                <a:latin typeface="Lucida Sans" pitchFamily="34" charset="0"/>
              </a:rPr>
              <a:t>pain</a:t>
            </a:r>
            <a:r>
              <a:rPr lang="es-MX" altLang="es-MX" sz="1200" b="1" kern="0" dirty="0">
                <a:latin typeface="Lucida Sans" pitchFamily="34" charset="0"/>
              </a:rPr>
              <a:t>. </a:t>
            </a:r>
            <a:r>
              <a:rPr lang="es-MX" altLang="es-MX" sz="1200" b="1" i="1" kern="0" dirty="0">
                <a:latin typeface="Lucida Sans" pitchFamily="34" charset="0"/>
              </a:rPr>
              <a:t>Am </a:t>
            </a:r>
            <a:r>
              <a:rPr lang="es-MX" altLang="es-MX" sz="1200" b="1" i="1" kern="0" dirty="0" err="1">
                <a:latin typeface="Lucida Sans" pitchFamily="34" charset="0"/>
              </a:rPr>
              <a:t>Fam</a:t>
            </a:r>
            <a:r>
              <a:rPr lang="es-MX" altLang="es-MX" sz="1200" b="1" i="1" kern="0" dirty="0">
                <a:latin typeface="Lucida Sans" pitchFamily="34" charset="0"/>
              </a:rPr>
              <a:t> </a:t>
            </a:r>
            <a:r>
              <a:rPr lang="es-MX" altLang="es-MX" sz="1200" b="1" i="1" kern="0" dirty="0" err="1">
                <a:latin typeface="Lucida Sans" pitchFamily="34" charset="0"/>
              </a:rPr>
              <a:t>Physician</a:t>
            </a:r>
            <a:r>
              <a:rPr lang="es-MX" altLang="es-MX" sz="1200" b="1" i="1" kern="0" dirty="0">
                <a:latin typeface="Lucida Sans" pitchFamily="34" charset="0"/>
              </a:rPr>
              <a:t> </a:t>
            </a:r>
            <a:r>
              <a:rPr lang="es-MX" altLang="es-MX" sz="1200" b="1" kern="0" dirty="0">
                <a:latin typeface="Lucida Sans" pitchFamily="34" charset="0"/>
              </a:rPr>
              <a:t>2005; 72 (3): 436 – 438.</a:t>
            </a:r>
          </a:p>
          <a:p>
            <a:pPr algn="r" eaLnBrk="1" hangingPunct="1">
              <a:spcBef>
                <a:spcPct val="0"/>
              </a:spcBef>
              <a:buClrTx/>
              <a:buSzTx/>
              <a:buFontTx/>
              <a:buNone/>
              <a:defRPr/>
            </a:pPr>
            <a:r>
              <a:rPr lang="es-MX" altLang="es-MX" sz="1200" b="1" kern="0" dirty="0" err="1">
                <a:latin typeface="Lucida Sans" pitchFamily="34" charset="0"/>
              </a:rPr>
              <a:t>Kalso</a:t>
            </a:r>
            <a:r>
              <a:rPr lang="es-MX" altLang="es-MX" sz="1200" b="1" kern="0" dirty="0">
                <a:latin typeface="Lucida Sans" pitchFamily="34" charset="0"/>
              </a:rPr>
              <a:t> E. </a:t>
            </a:r>
            <a:r>
              <a:rPr lang="es-MX" altLang="es-MX" sz="1200" b="1" kern="0" dirty="0" err="1">
                <a:latin typeface="Lucida Sans" pitchFamily="34" charset="0"/>
              </a:rPr>
              <a:t>Improving</a:t>
            </a:r>
            <a:r>
              <a:rPr lang="es-MX" altLang="es-MX" sz="1200" b="1" kern="0" dirty="0">
                <a:latin typeface="Lucida Sans" pitchFamily="34" charset="0"/>
              </a:rPr>
              <a:t> </a:t>
            </a:r>
            <a:r>
              <a:rPr lang="es-MX" altLang="es-MX" sz="1200" b="1" kern="0" dirty="0" err="1">
                <a:latin typeface="Lucida Sans" pitchFamily="34" charset="0"/>
              </a:rPr>
              <a:t>opioid</a:t>
            </a:r>
            <a:r>
              <a:rPr lang="es-MX" altLang="es-MX" sz="1200" b="1" kern="0" dirty="0">
                <a:latin typeface="Lucida Sans" pitchFamily="34" charset="0"/>
              </a:rPr>
              <a:t> </a:t>
            </a:r>
            <a:r>
              <a:rPr lang="es-MX" altLang="es-MX" sz="1200" b="1" kern="0" dirty="0" err="1">
                <a:latin typeface="Lucida Sans" pitchFamily="34" charset="0"/>
              </a:rPr>
              <a:t>effectiveness</a:t>
            </a:r>
            <a:r>
              <a:rPr lang="es-MX" altLang="es-MX" sz="1200" b="1" kern="0" dirty="0">
                <a:latin typeface="Lucida Sans" pitchFamily="34" charset="0"/>
              </a:rPr>
              <a:t>. </a:t>
            </a:r>
            <a:r>
              <a:rPr lang="es-MX" altLang="es-MX" sz="1200" b="1" kern="0" dirty="0" err="1">
                <a:latin typeface="Lucida Sans" pitchFamily="34" charset="0"/>
              </a:rPr>
              <a:t>from</a:t>
            </a:r>
            <a:r>
              <a:rPr lang="es-MX" altLang="es-MX" sz="1200" b="1" kern="0" dirty="0">
                <a:latin typeface="Lucida Sans" pitchFamily="34" charset="0"/>
              </a:rPr>
              <a:t> ideas to </a:t>
            </a:r>
            <a:r>
              <a:rPr lang="es-MX" altLang="es-MX" sz="1200" b="1" kern="0" dirty="0" err="1">
                <a:latin typeface="Lucida Sans" pitchFamily="34" charset="0"/>
              </a:rPr>
              <a:t>evidence</a:t>
            </a:r>
            <a:r>
              <a:rPr lang="es-MX" altLang="es-MX" sz="1200" b="1" kern="0" dirty="0">
                <a:latin typeface="Lucida Sans" pitchFamily="34" charset="0"/>
              </a:rPr>
              <a:t>. </a:t>
            </a:r>
            <a:r>
              <a:rPr lang="es-MX" altLang="es-MX" sz="1200" b="1" i="1" kern="0" dirty="0" err="1">
                <a:latin typeface="Lucida Sans" pitchFamily="34" charset="0"/>
              </a:rPr>
              <a:t>Eur</a:t>
            </a:r>
            <a:r>
              <a:rPr lang="es-MX" altLang="es-MX" sz="1200" b="1" i="1" kern="0" dirty="0">
                <a:latin typeface="Lucida Sans" pitchFamily="34" charset="0"/>
              </a:rPr>
              <a:t> J </a:t>
            </a:r>
            <a:r>
              <a:rPr lang="es-MX" altLang="es-MX" sz="1200" b="1" i="1" kern="0" dirty="0" err="1">
                <a:latin typeface="Lucida Sans" pitchFamily="34" charset="0"/>
              </a:rPr>
              <a:t>Pain</a:t>
            </a:r>
            <a:r>
              <a:rPr lang="es-MX" altLang="es-MX" sz="1200" b="1" i="1" kern="0" dirty="0">
                <a:latin typeface="Lucida Sans" pitchFamily="34" charset="0"/>
              </a:rPr>
              <a:t> </a:t>
            </a:r>
            <a:r>
              <a:rPr lang="es-MX" altLang="es-MX" sz="1200" b="1" kern="0" dirty="0">
                <a:latin typeface="Lucida Sans" pitchFamily="34" charset="0"/>
              </a:rPr>
              <a:t>2005; 9: 131 – 135.</a:t>
            </a:r>
          </a:p>
        </p:txBody>
      </p:sp>
    </p:spTree>
    <p:extLst>
      <p:ext uri="{BB962C8B-B14F-4D97-AF65-F5344CB8AC3E}">
        <p14:creationId xmlns:p14="http://schemas.microsoft.com/office/powerpoint/2010/main" val="137339306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gelia Lara\Downloads\Dollarphotoclub_206550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1495" y="3597097"/>
            <a:ext cx="3607805" cy="2705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txBox="1">
            <a:spLocks noChangeArrowheads="1"/>
          </p:cNvSpPr>
          <p:nvPr/>
        </p:nvSpPr>
        <p:spPr>
          <a:xfrm>
            <a:off x="416343" y="799220"/>
            <a:ext cx="8276895" cy="5065482"/>
          </a:xfrm>
          <a:prstGeom prst="rect">
            <a:avLst/>
          </a:prstGeom>
        </p:spPr>
        <p:txBody>
          <a:bodyPr>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lgn="just">
              <a:buClr>
                <a:srgbClr val="FF0066"/>
              </a:buClr>
              <a:buSzPct val="133000"/>
              <a:buFont typeface="Arial" pitchFamily="34" charset="0"/>
              <a:buChar char="•"/>
            </a:pPr>
            <a:r>
              <a:rPr lang="es-ES_tradnl" dirty="0">
                <a:solidFill>
                  <a:srgbClr val="000066"/>
                </a:solidFill>
                <a:latin typeface="Arial" panose="020B0604020202020204" pitchFamily="34" charset="0"/>
                <a:cs typeface="Arial" panose="020B0604020202020204" pitchFamily="34" charset="0"/>
              </a:rPr>
              <a:t>Son los fármacos que tienen efectos similares a la morfina</a:t>
            </a:r>
          </a:p>
          <a:p>
            <a:pPr marL="342900" indent="-342900" algn="just">
              <a:buClr>
                <a:srgbClr val="FF0066"/>
              </a:buClr>
              <a:buSzPct val="133000"/>
              <a:buFont typeface="Arial" pitchFamily="34" charset="0"/>
              <a:buChar char="•"/>
            </a:pPr>
            <a:endParaRPr lang="es-ES_tradnl" sz="500" dirty="0">
              <a:solidFill>
                <a:srgbClr val="000066"/>
              </a:solidFill>
              <a:latin typeface="Arial" panose="020B0604020202020204" pitchFamily="34" charset="0"/>
              <a:cs typeface="Arial" panose="020B0604020202020204" pitchFamily="34" charset="0"/>
            </a:endParaRPr>
          </a:p>
          <a:p>
            <a:pPr marL="342900" indent="-342900" algn="just">
              <a:buClr>
                <a:srgbClr val="FF0066"/>
              </a:buClr>
              <a:buSzPct val="133000"/>
              <a:buFont typeface="Arial" pitchFamily="34" charset="0"/>
              <a:buChar char="•"/>
            </a:pPr>
            <a:r>
              <a:rPr lang="es-ES_tradnl" dirty="0">
                <a:solidFill>
                  <a:srgbClr val="000066"/>
                </a:solidFill>
                <a:latin typeface="Arial" panose="020B0604020202020204" pitchFamily="34" charset="0"/>
                <a:cs typeface="Arial" panose="020B0604020202020204" pitchFamily="34" charset="0"/>
              </a:rPr>
              <a:t>Producen analgesia al unirse a receptores específicos dentro y fuera del SNC</a:t>
            </a:r>
          </a:p>
          <a:p>
            <a:pPr marL="342900" indent="-342900" algn="just">
              <a:buClr>
                <a:srgbClr val="FF0066"/>
              </a:buClr>
              <a:buSzPct val="133000"/>
              <a:buFont typeface="Arial" pitchFamily="34" charset="0"/>
              <a:buChar char="•"/>
            </a:pPr>
            <a:endParaRPr lang="es-ES_tradnl" sz="500" dirty="0">
              <a:solidFill>
                <a:srgbClr val="000066"/>
              </a:solidFill>
              <a:latin typeface="Arial" panose="020B0604020202020204" pitchFamily="34" charset="0"/>
              <a:cs typeface="Arial" panose="020B0604020202020204" pitchFamily="34" charset="0"/>
            </a:endParaRPr>
          </a:p>
          <a:p>
            <a:pPr marL="342900" indent="-342900" algn="just">
              <a:buClr>
                <a:srgbClr val="FF0066"/>
              </a:buClr>
              <a:buSzPct val="133000"/>
              <a:buFont typeface="Arial" pitchFamily="34" charset="0"/>
              <a:buChar char="•"/>
            </a:pPr>
            <a:r>
              <a:rPr lang="es-ES_tradnl" dirty="0">
                <a:solidFill>
                  <a:srgbClr val="000066"/>
                </a:solidFill>
                <a:latin typeface="Arial" panose="020B0604020202020204" pitchFamily="34" charset="0"/>
                <a:cs typeface="Arial" panose="020B0604020202020204" pitchFamily="34" charset="0"/>
              </a:rPr>
              <a:t>Mecanismos propuestos:</a:t>
            </a:r>
          </a:p>
          <a:p>
            <a:pPr lvl="1">
              <a:buClr>
                <a:srgbClr val="FF0066"/>
              </a:buClr>
              <a:buSzPct val="133000"/>
            </a:pPr>
            <a:r>
              <a:rPr lang="es-ES_tradnl" sz="1800" b="1" dirty="0">
                <a:solidFill>
                  <a:srgbClr val="000066"/>
                </a:solidFill>
                <a:latin typeface="Arial" panose="020B0604020202020204" pitchFamily="34" charset="0"/>
                <a:cs typeface="Arial" panose="020B0604020202020204" pitchFamily="34" charset="0"/>
              </a:rPr>
              <a:t>In</a:t>
            </a:r>
            <a:r>
              <a:rPr lang="es-MX" sz="1800" b="1" dirty="0" err="1">
                <a:solidFill>
                  <a:srgbClr val="000066"/>
                </a:solidFill>
                <a:latin typeface="Arial" panose="020B0604020202020204" pitchFamily="34" charset="0"/>
                <a:cs typeface="Arial" panose="020B0604020202020204" pitchFamily="34" charset="0"/>
              </a:rPr>
              <a:t>hiben</a:t>
            </a:r>
            <a:r>
              <a:rPr lang="es-MX" sz="1800" b="1" dirty="0">
                <a:solidFill>
                  <a:srgbClr val="000066"/>
                </a:solidFill>
                <a:latin typeface="Arial" panose="020B0604020202020204" pitchFamily="34" charset="0"/>
                <a:cs typeface="Arial" panose="020B0604020202020204" pitchFamily="34" charset="0"/>
              </a:rPr>
              <a:t> la entrada de calcio en la neurona </a:t>
            </a:r>
            <a:r>
              <a:rPr lang="es-MX" sz="1800" b="1" dirty="0" err="1">
                <a:solidFill>
                  <a:srgbClr val="000066"/>
                </a:solidFill>
                <a:latin typeface="Arial" panose="020B0604020202020204" pitchFamily="34" charset="0"/>
                <a:cs typeface="Arial" panose="020B0604020202020204" pitchFamily="34" charset="0"/>
              </a:rPr>
              <a:t>presinática</a:t>
            </a:r>
            <a:r>
              <a:rPr lang="es-MX" sz="1800" b="1" dirty="0">
                <a:solidFill>
                  <a:srgbClr val="000066"/>
                </a:solidFill>
                <a:latin typeface="Arial" panose="020B0604020202020204" pitchFamily="34" charset="0"/>
                <a:cs typeface="Arial" panose="020B0604020202020204" pitchFamily="34" charset="0"/>
              </a:rPr>
              <a:t> y la liberación de sustancia P </a:t>
            </a:r>
          </a:p>
          <a:p>
            <a:pPr lvl="1">
              <a:buClr>
                <a:srgbClr val="FF0066"/>
              </a:buClr>
              <a:buSzPct val="133000"/>
            </a:pPr>
            <a:r>
              <a:rPr lang="es-MX" sz="1800" b="1" dirty="0">
                <a:solidFill>
                  <a:srgbClr val="000066"/>
                </a:solidFill>
                <a:latin typeface="Arial" panose="020B0604020202020204" pitchFamily="34" charset="0"/>
                <a:cs typeface="Arial" panose="020B0604020202020204" pitchFamily="34" charset="0"/>
              </a:rPr>
              <a:t>Incrementan la entrada de K en la célula</a:t>
            </a:r>
          </a:p>
          <a:p>
            <a:pPr lvl="1">
              <a:buClr>
                <a:srgbClr val="FF0066"/>
              </a:buClr>
              <a:buSzPct val="133000"/>
            </a:pPr>
            <a:r>
              <a:rPr lang="es-MX" sz="1800" b="1" dirty="0">
                <a:solidFill>
                  <a:srgbClr val="000066"/>
                </a:solidFill>
                <a:latin typeface="Arial" panose="020B0604020202020204" pitchFamily="34" charset="0"/>
                <a:cs typeface="Arial" panose="020B0604020202020204" pitchFamily="34" charset="0"/>
              </a:rPr>
              <a:t>Inhiben al sistema facilitador descendente</a:t>
            </a:r>
            <a:endParaRPr lang="es-ES" sz="1800" b="1" dirty="0">
              <a:solidFill>
                <a:srgbClr val="000066"/>
              </a:solidFill>
              <a:latin typeface="Arial" panose="020B0604020202020204" pitchFamily="34" charset="0"/>
              <a:cs typeface="Arial" panose="020B0604020202020204" pitchFamily="34" charset="0"/>
            </a:endParaRPr>
          </a:p>
          <a:p>
            <a:pPr algn="just"/>
            <a:endParaRPr lang="es-ES_tradnl" sz="1800" dirty="0">
              <a:solidFill>
                <a:srgbClr val="000066"/>
              </a:solidFill>
              <a:latin typeface="Arial" panose="020B0604020202020204" pitchFamily="34" charset="0"/>
              <a:cs typeface="Arial" panose="020B0604020202020204" pitchFamily="34" charset="0"/>
            </a:endParaRPr>
          </a:p>
        </p:txBody>
      </p:sp>
      <p:sp>
        <p:nvSpPr>
          <p:cNvPr id="5" name="4 Título"/>
          <p:cNvSpPr txBox="1">
            <a:spLocks/>
          </p:cNvSpPr>
          <p:nvPr/>
        </p:nvSpPr>
        <p:spPr>
          <a:xfrm>
            <a:off x="0" y="94641"/>
            <a:ext cx="9144000" cy="575791"/>
          </a:xfrm>
          <a:prstGeom prst="rect">
            <a:avLst/>
          </a:prstGeom>
        </p:spPr>
        <p:txBody>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defRPr/>
            </a:pPr>
            <a:r>
              <a:rPr lang="es-CO" sz="2800" b="1" dirty="0">
                <a:solidFill>
                  <a:srgbClr val="000099"/>
                </a:solidFill>
                <a:latin typeface="Cambria" panose="02040503050406030204" pitchFamily="18" charset="0"/>
                <a:cs typeface="Gisha" panose="020B0502040204020203" pitchFamily="34" charset="-79"/>
              </a:rPr>
              <a:t>OPIOIDES</a:t>
            </a:r>
          </a:p>
        </p:txBody>
      </p:sp>
      <p:sp>
        <p:nvSpPr>
          <p:cNvPr id="6" name="Text Box 5"/>
          <p:cNvSpPr txBox="1">
            <a:spLocks noChangeArrowheads="1"/>
          </p:cNvSpPr>
          <p:nvPr/>
        </p:nvSpPr>
        <p:spPr bwMode="auto">
          <a:xfrm>
            <a:off x="2020018" y="6302951"/>
            <a:ext cx="677768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80000"/>
              </a:lnSpc>
              <a:spcBef>
                <a:spcPct val="20000"/>
              </a:spcBef>
            </a:pPr>
            <a:r>
              <a:rPr lang="en-US" altLang="zh-CN" sz="1200" b="1" dirty="0">
                <a:latin typeface="Lucida Sans" pitchFamily="34" charset="0"/>
                <a:ea typeface="SimSun" pitchFamily="2" charset="-122"/>
              </a:rPr>
              <a:t>Mod. </a:t>
            </a:r>
            <a:r>
              <a:rPr lang="en-US" altLang="zh-CN" sz="1200" b="1" dirty="0" err="1">
                <a:latin typeface="Lucida Sans" pitchFamily="34" charset="0"/>
                <a:ea typeface="SimSun" pitchFamily="2" charset="-122"/>
              </a:rPr>
              <a:t>Fisch</a:t>
            </a:r>
            <a:r>
              <a:rPr lang="en-US" altLang="zh-CN" sz="1200" b="1" dirty="0">
                <a:latin typeface="Lucida Sans" pitchFamily="34" charset="0"/>
                <a:ea typeface="SimSun" pitchFamily="2" charset="-122"/>
              </a:rPr>
              <a:t> M, Burton A. Prevention and treatment of opioid side effects. En: </a:t>
            </a:r>
            <a:r>
              <a:rPr lang="en-US" altLang="zh-CN" sz="1200" b="1" i="1" dirty="0">
                <a:latin typeface="Lucida Sans" pitchFamily="34" charset="0"/>
                <a:ea typeface="SimSun" pitchFamily="2" charset="-122"/>
              </a:rPr>
              <a:t>Cancer Pain Management.</a:t>
            </a:r>
            <a:r>
              <a:rPr lang="en-US" altLang="zh-CN" sz="1200" b="1" dirty="0">
                <a:latin typeface="Lucida Sans" pitchFamily="34" charset="0"/>
                <a:ea typeface="SimSun" pitchFamily="2" charset="-122"/>
              </a:rPr>
              <a:t> McGraw-Hill, US 2007: 39 – 46.</a:t>
            </a:r>
            <a:endParaRPr lang="es-ES" sz="1200" b="1" dirty="0">
              <a:latin typeface="Lucida Sans" pitchFamily="34" charset="0"/>
            </a:endParaRPr>
          </a:p>
        </p:txBody>
      </p:sp>
    </p:spTree>
    <p:extLst>
      <p:ext uri="{BB962C8B-B14F-4D97-AF65-F5344CB8AC3E}">
        <p14:creationId xmlns:p14="http://schemas.microsoft.com/office/powerpoint/2010/main" val="197188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552383"/>
            <a:ext cx="9144000" cy="619125"/>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all" spc="0" normalizeH="0" baseline="0" noProof="0" dirty="0">
                <a:ln>
                  <a:noFill/>
                </a:ln>
                <a:solidFill>
                  <a:srgbClr val="000099"/>
                </a:solidFill>
                <a:effectLst/>
                <a:uLnTx/>
                <a:uFillTx/>
                <a:latin typeface="Cambria" panose="02040503050406030204" pitchFamily="18" charset="0"/>
                <a:ea typeface="+mj-ea"/>
                <a:cs typeface="Arial" panose="020B0604020202020204" pitchFamily="34" charset="0"/>
              </a:rPr>
              <a:t>REALIDADES EN DOLOR</a:t>
            </a:r>
          </a:p>
        </p:txBody>
      </p:sp>
      <p:sp>
        <p:nvSpPr>
          <p:cNvPr id="40963" name="3 CuadroTexto"/>
          <p:cNvSpPr txBox="1">
            <a:spLocks noChangeArrowheads="1"/>
          </p:cNvSpPr>
          <p:nvPr/>
        </p:nvSpPr>
        <p:spPr bwMode="auto">
          <a:xfrm>
            <a:off x="2359025" y="6188075"/>
            <a:ext cx="6480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ct val="0"/>
              </a:spcAft>
              <a:buClrTx/>
              <a:buSzTx/>
              <a:buFontTx/>
              <a:buNone/>
              <a:tabLst/>
              <a:defRPr/>
            </a:pPr>
            <a:r>
              <a:rPr kumimoji="0" lang="es-MX" altLang="es-MX" sz="1200" b="1" i="0" u="none" strike="noStrike" kern="1200" cap="none" spc="0" normalizeH="0" baseline="0" noProof="0" dirty="0" err="1">
                <a:ln>
                  <a:noFill/>
                </a:ln>
                <a:solidFill>
                  <a:srgbClr val="000066"/>
                </a:solidFill>
                <a:effectLst/>
                <a:uLnTx/>
                <a:uFillTx/>
                <a:latin typeface="Lucida Sans" panose="020B0602030504020204" pitchFamily="34" charset="0"/>
                <a:ea typeface="+mn-ea"/>
                <a:cs typeface="+mn-cs"/>
              </a:rPr>
              <a:t>MacDonald</a:t>
            </a:r>
            <a:r>
              <a:rPr kumimoji="0" lang="es-MX" altLang="es-MX" sz="1200" b="1" i="0" u="none" strike="noStrike" kern="1200" cap="none" spc="0" normalizeH="0" baseline="0" noProof="0" dirty="0">
                <a:ln>
                  <a:noFill/>
                </a:ln>
                <a:solidFill>
                  <a:srgbClr val="000066"/>
                </a:solidFill>
                <a:effectLst/>
                <a:uLnTx/>
                <a:uFillTx/>
                <a:latin typeface="Lucida Sans" panose="020B0602030504020204" pitchFamily="34" charset="0"/>
                <a:ea typeface="+mn-ea"/>
                <a:cs typeface="+mn-cs"/>
              </a:rPr>
              <a:t> N</a:t>
            </a:r>
            <a:r>
              <a:rPr kumimoji="0" lang="es-MX" altLang="es-MX" sz="1200" b="1" i="1" u="none" strike="noStrike" kern="1200" cap="none" spc="0" normalizeH="0" baseline="0" noProof="0" dirty="0">
                <a:ln>
                  <a:noFill/>
                </a:ln>
                <a:solidFill>
                  <a:srgbClr val="000066"/>
                </a:solidFill>
                <a:effectLst/>
                <a:uLnTx/>
                <a:uFillTx/>
                <a:latin typeface="Lucida Sans" panose="020B0602030504020204" pitchFamily="34" charset="0"/>
                <a:ea typeface="+mn-ea"/>
                <a:cs typeface="+mn-cs"/>
              </a:rPr>
              <a:t>. </a:t>
            </a:r>
            <a:r>
              <a:rPr kumimoji="0" lang="da-DK" altLang="es-MX" sz="1200" b="1" i="1" u="none" strike="noStrike" kern="1200" cap="none" spc="0" normalizeH="0" baseline="0" noProof="0" dirty="0">
                <a:ln>
                  <a:noFill/>
                </a:ln>
                <a:solidFill>
                  <a:srgbClr val="000066"/>
                </a:solidFill>
                <a:effectLst/>
                <a:uLnTx/>
                <a:uFillTx/>
                <a:latin typeface="Lucida Sans" panose="020B0602030504020204" pitchFamily="34" charset="0"/>
                <a:ea typeface="+mn-ea"/>
                <a:cs typeface="+mn-cs"/>
              </a:rPr>
              <a:t>CMAJ</a:t>
            </a:r>
            <a:r>
              <a:rPr kumimoji="0" lang="da-DK" altLang="es-MX" sz="1200" b="1" i="0" u="none" strike="noStrike" kern="1200" cap="none" spc="0" normalizeH="0" baseline="0" noProof="0" dirty="0">
                <a:ln>
                  <a:noFill/>
                </a:ln>
                <a:solidFill>
                  <a:srgbClr val="000066"/>
                </a:solidFill>
                <a:effectLst/>
                <a:uLnTx/>
                <a:uFillTx/>
                <a:latin typeface="Lucida Sans" panose="020B0602030504020204" pitchFamily="34" charset="0"/>
                <a:ea typeface="+mn-ea"/>
                <a:cs typeface="+mn-cs"/>
              </a:rPr>
              <a:t>, November 8, 2011, 183(16).</a:t>
            </a:r>
            <a:endParaRPr kumimoji="0" lang="es-MX" altLang="es-MX" sz="1200" b="1" i="0" u="none" strike="noStrike" kern="1200" cap="none" spc="0" normalizeH="0" baseline="0" noProof="0" dirty="0">
              <a:ln>
                <a:noFill/>
              </a:ln>
              <a:solidFill>
                <a:srgbClr val="000066"/>
              </a:solidFill>
              <a:effectLst/>
              <a:uLnTx/>
              <a:uFillTx/>
              <a:latin typeface="Lucida Sans" panose="020B0602030504020204" pitchFamily="34" charset="0"/>
              <a:ea typeface="+mn-ea"/>
              <a:cs typeface="+mn-cs"/>
            </a:endParaRPr>
          </a:p>
        </p:txBody>
      </p:sp>
      <p:sp>
        <p:nvSpPr>
          <p:cNvPr id="40964" name="2 Marcador de contenido"/>
          <p:cNvSpPr txBox="1">
            <a:spLocks/>
          </p:cNvSpPr>
          <p:nvPr/>
        </p:nvSpPr>
        <p:spPr bwMode="auto">
          <a:xfrm>
            <a:off x="4085680" y="1841679"/>
            <a:ext cx="4878015" cy="434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628650" indent="-304800" defTabSz="45720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898525" indent="-269875" defTabSz="4572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241425" indent="-233363" defTabSz="4572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1601788" indent="-233363" defTabSz="4572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058988" indent="-233363" defTabSz="4572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516188" indent="-233363" defTabSz="4572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2973388" indent="-233363" defTabSz="4572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430588" indent="-233363" defTabSz="4572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342900" marR="0" lvl="0" indent="-342900" algn="just" defTabSz="457200" rtl="0" eaLnBrk="1" fontAlgn="auto" latinLnBrk="0" hangingPunct="1">
              <a:lnSpc>
                <a:spcPct val="100000"/>
              </a:lnSpc>
              <a:spcBef>
                <a:spcPct val="20000"/>
              </a:spcBef>
              <a:spcAft>
                <a:spcPts val="600"/>
              </a:spcAft>
              <a:buClr>
                <a:srgbClr val="089CA3"/>
              </a:buClr>
              <a:buSzPct val="115000"/>
              <a:buFont typeface="Arial" panose="020B0604020202020204" pitchFamily="34" charset="0"/>
              <a:buChar char="•"/>
              <a:tabLst/>
              <a:defRPr/>
            </a:pPr>
            <a:r>
              <a:rPr kumimoji="0" lang="es-MX" altLang="es-MX" sz="18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El dolor es de alta prevalencia </a:t>
            </a:r>
            <a:r>
              <a:rPr lang="es-MX" altLang="es-MX" sz="1800" dirty="0">
                <a:solidFill>
                  <a:srgbClr val="000066"/>
                </a:solidFill>
                <a:cs typeface="Arial" panose="020B0604020202020204" pitchFamily="34" charset="0"/>
              </a:rPr>
              <a:t>en enfermedad avanzada</a:t>
            </a:r>
            <a:endParaRPr kumimoji="0" lang="es-MX" altLang="es-MX" sz="18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ct val="20000"/>
              </a:spcBef>
              <a:spcAft>
                <a:spcPts val="600"/>
              </a:spcAft>
              <a:buClr>
                <a:srgbClr val="089CA3"/>
              </a:buClr>
              <a:buSzPct val="115000"/>
              <a:buFont typeface="Arial" panose="020B0604020202020204" pitchFamily="34" charset="0"/>
              <a:buChar char="•"/>
              <a:tabLst/>
              <a:defRPr/>
            </a:pPr>
            <a:r>
              <a:rPr kumimoji="0" lang="es-MX" altLang="es-MX" sz="18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Pocas cosas en la vida son tan intolerables e incomprensibles como el dolor físico crónico</a:t>
            </a:r>
          </a:p>
          <a:p>
            <a:pPr marL="342900" marR="0" lvl="0" indent="-342900" algn="just" defTabSz="457200" rtl="0" eaLnBrk="1" fontAlgn="auto" latinLnBrk="0" hangingPunct="1">
              <a:lnSpc>
                <a:spcPct val="100000"/>
              </a:lnSpc>
              <a:spcBef>
                <a:spcPct val="20000"/>
              </a:spcBef>
              <a:spcAft>
                <a:spcPts val="600"/>
              </a:spcAft>
              <a:buClr>
                <a:srgbClr val="089CA3"/>
              </a:buClr>
              <a:buSzPct val="115000"/>
              <a:buFont typeface="Arial" panose="020B0604020202020204" pitchFamily="34" charset="0"/>
              <a:buChar char="•"/>
              <a:tabLst/>
              <a:defRPr/>
            </a:pPr>
            <a:r>
              <a:rPr kumimoji="0" lang="es-MX" altLang="es-MX" sz="18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“En sus garras, todos nos convertimos en irritables, insomnes ​y </a:t>
            </a:r>
            <a:r>
              <a:rPr kumimoji="0" lang="es-MX" altLang="es-MX" sz="1800" b="1" i="0" u="none" strike="noStrike" kern="1200" cap="none" spc="0" normalizeH="0" baseline="0" noProof="0" dirty="0" err="1">
                <a:ln>
                  <a:noFill/>
                </a:ln>
                <a:solidFill>
                  <a:srgbClr val="000066"/>
                </a:solidFill>
                <a:effectLst/>
                <a:uLnTx/>
                <a:uFillTx/>
                <a:latin typeface="Arial" panose="020B0604020202020204" pitchFamily="34" charset="0"/>
                <a:ea typeface="+mn-ea"/>
                <a:cs typeface="Arial" panose="020B0604020202020204" pitchFamily="34" charset="0"/>
              </a:rPr>
              <a:t>anhedónicos</a:t>
            </a:r>
            <a:r>
              <a:rPr kumimoji="0" lang="es-MX" altLang="es-MX" sz="18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a:t>
            </a:r>
          </a:p>
          <a:p>
            <a:pPr marL="342900" marR="0" lvl="0" indent="-342900" algn="just" defTabSz="457200" rtl="0" eaLnBrk="1" fontAlgn="auto" latinLnBrk="0" hangingPunct="1">
              <a:lnSpc>
                <a:spcPct val="100000"/>
              </a:lnSpc>
              <a:spcBef>
                <a:spcPct val="20000"/>
              </a:spcBef>
              <a:spcAft>
                <a:spcPts val="600"/>
              </a:spcAft>
              <a:buClr>
                <a:srgbClr val="089CA3"/>
              </a:buClr>
              <a:buSzPct val="115000"/>
              <a:buFont typeface="Arial" panose="020B0604020202020204" pitchFamily="34" charset="0"/>
              <a:buChar char="•"/>
              <a:tabLst/>
              <a:defRPr/>
            </a:pPr>
            <a:r>
              <a:rPr kumimoji="0" lang="es-MX" altLang="es-MX" sz="1800" b="1" i="0" u="none" strike="noStrike" kern="120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Enfrenta a los médicos, amenaza la relación médico paciente y desafía a todos los ámbitos de la atención sanitaria</a:t>
            </a:r>
          </a:p>
        </p:txBody>
      </p:sp>
      <p:pic>
        <p:nvPicPr>
          <p:cNvPr id="40965" name="Imagen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313" y="2562896"/>
            <a:ext cx="3871367" cy="25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67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itle 1"/>
          <p:cNvSpPr>
            <a:spLocks noGrp="1"/>
          </p:cNvSpPr>
          <p:nvPr>
            <p:ph type="title"/>
          </p:nvPr>
        </p:nvSpPr>
        <p:spPr>
          <a:xfrm>
            <a:off x="81748" y="269776"/>
            <a:ext cx="8980503" cy="1143000"/>
          </a:xfrm>
        </p:spPr>
        <p:txBody>
          <a:bodyPr>
            <a:normAutofit/>
          </a:bodyPr>
          <a:lstStyle/>
          <a:p>
            <a:pPr algn="ctr">
              <a:defRPr/>
            </a:pPr>
            <a:r>
              <a:rPr lang="de-DE" sz="2800" b="1" cap="all" dirty="0">
                <a:solidFill>
                  <a:srgbClr val="333399"/>
                </a:solidFill>
                <a:latin typeface="Cambria" panose="02040503050406030204" pitchFamily="18" charset="0"/>
                <a:ea typeface="MS PGothic" pitchFamily="34" charset="-128"/>
                <a:cs typeface="Lucida Sans Unicode" panose="020B0602030504020204" pitchFamily="34" charset="0"/>
              </a:rPr>
              <a:t>MUCHA GENTE NO TIENE ACCESO A OPIOIDES PARA EL ALIVIO  DEL DOLOR EN CASO DE NECESITARLOS</a:t>
            </a:r>
          </a:p>
        </p:txBody>
      </p:sp>
      <p:sp>
        <p:nvSpPr>
          <p:cNvPr id="31749" name="TextBox 3"/>
          <p:cNvSpPr txBox="1">
            <a:spLocks noChangeArrowheads="1"/>
          </p:cNvSpPr>
          <p:nvPr/>
        </p:nvSpPr>
        <p:spPr bwMode="auto">
          <a:xfrm>
            <a:off x="2868257" y="6380111"/>
            <a:ext cx="5989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110"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110"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110"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9pPr>
          </a:lstStyle>
          <a:p>
            <a:pPr eaLnBrk="1" hangingPunct="1">
              <a:spcBef>
                <a:spcPct val="0"/>
              </a:spcBef>
              <a:buFontTx/>
              <a:buNone/>
            </a:pPr>
            <a:r>
              <a:rPr lang="de-DE" altLang="es-MX" sz="1200" b="1" dirty="0">
                <a:solidFill>
                  <a:srgbClr val="000066"/>
                </a:solidFill>
                <a:latin typeface="Lucida Sans" pitchFamily="34" charset="0"/>
                <a:cs typeface="Arial" charset="0"/>
              </a:rPr>
              <a:t>Duthey B and Scholten W. </a:t>
            </a:r>
            <a:r>
              <a:rPr lang="de-DE" altLang="es-MX" sz="1200" b="1" i="1" dirty="0">
                <a:solidFill>
                  <a:srgbClr val="000066"/>
                </a:solidFill>
                <a:latin typeface="Lucida Sans" pitchFamily="34" charset="0"/>
                <a:cs typeface="Arial" charset="0"/>
              </a:rPr>
              <a:t>J of Pain and Sympt Manag </a:t>
            </a:r>
            <a:r>
              <a:rPr lang="de-DE" altLang="es-MX" sz="1200" b="1" dirty="0">
                <a:solidFill>
                  <a:srgbClr val="000066"/>
                </a:solidFill>
                <a:latin typeface="Lucida Sans" pitchFamily="34" charset="0"/>
                <a:cs typeface="Arial" charset="0"/>
              </a:rPr>
              <a:t>2014;47(2):283-297.</a:t>
            </a:r>
          </a:p>
        </p:txBody>
      </p:sp>
      <p:sp>
        <p:nvSpPr>
          <p:cNvPr id="31751" name="Textfeld 2"/>
          <p:cNvSpPr txBox="1">
            <a:spLocks noChangeArrowheads="1"/>
          </p:cNvSpPr>
          <p:nvPr/>
        </p:nvSpPr>
        <p:spPr bwMode="auto">
          <a:xfrm>
            <a:off x="1030564" y="4953143"/>
            <a:ext cx="25241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10"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110"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110"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9pPr>
          </a:lstStyle>
          <a:p>
            <a:pPr eaLnBrk="1" hangingPunct="1">
              <a:spcBef>
                <a:spcPct val="0"/>
              </a:spcBef>
              <a:buFontTx/>
              <a:buNone/>
            </a:pPr>
            <a:r>
              <a:rPr lang="de-DE" altLang="es-MX" sz="1400" dirty="0">
                <a:latin typeface="Arial" charset="0"/>
                <a:cs typeface="Arial" charset="0"/>
              </a:rPr>
              <a:t>Adecuado</a:t>
            </a:r>
          </a:p>
        </p:txBody>
      </p:sp>
      <p:sp>
        <p:nvSpPr>
          <p:cNvPr id="31752" name="Textfeld 7"/>
          <p:cNvSpPr txBox="1">
            <a:spLocks noChangeArrowheads="1"/>
          </p:cNvSpPr>
          <p:nvPr/>
        </p:nvSpPr>
        <p:spPr bwMode="auto">
          <a:xfrm>
            <a:off x="1031875" y="5259531"/>
            <a:ext cx="252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10"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110"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110"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9pPr>
          </a:lstStyle>
          <a:p>
            <a:pPr eaLnBrk="1" hangingPunct="1">
              <a:spcBef>
                <a:spcPct val="0"/>
              </a:spcBef>
              <a:buFontTx/>
              <a:buNone/>
            </a:pPr>
            <a:r>
              <a:rPr lang="de-DE" altLang="es-MX" sz="1400" dirty="0">
                <a:latin typeface="Arial" charset="0"/>
                <a:cs typeface="Arial" charset="0"/>
              </a:rPr>
              <a:t>Moderado</a:t>
            </a:r>
          </a:p>
        </p:txBody>
      </p:sp>
      <p:sp>
        <p:nvSpPr>
          <p:cNvPr id="31753" name="Textfeld 8"/>
          <p:cNvSpPr txBox="1">
            <a:spLocks noChangeArrowheads="1"/>
          </p:cNvSpPr>
          <p:nvPr/>
        </p:nvSpPr>
        <p:spPr bwMode="auto">
          <a:xfrm>
            <a:off x="1052513" y="5496646"/>
            <a:ext cx="252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10"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110"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110"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9pPr>
          </a:lstStyle>
          <a:p>
            <a:pPr eaLnBrk="1" hangingPunct="1">
              <a:spcBef>
                <a:spcPct val="0"/>
              </a:spcBef>
              <a:buFontTx/>
              <a:buNone/>
            </a:pPr>
            <a:r>
              <a:rPr lang="de-DE" altLang="es-MX" sz="1400" dirty="0">
                <a:latin typeface="Arial" charset="0"/>
                <a:cs typeface="Arial" charset="0"/>
              </a:rPr>
              <a:t>Bajo</a:t>
            </a:r>
          </a:p>
        </p:txBody>
      </p:sp>
      <p:sp>
        <p:nvSpPr>
          <p:cNvPr id="31754" name="Textfeld 9"/>
          <p:cNvSpPr txBox="1">
            <a:spLocks noChangeArrowheads="1"/>
          </p:cNvSpPr>
          <p:nvPr/>
        </p:nvSpPr>
        <p:spPr bwMode="auto">
          <a:xfrm>
            <a:off x="1052513" y="5804621"/>
            <a:ext cx="252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10"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110"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110"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9pPr>
          </a:lstStyle>
          <a:p>
            <a:pPr eaLnBrk="1" hangingPunct="1">
              <a:spcBef>
                <a:spcPct val="0"/>
              </a:spcBef>
              <a:buFontTx/>
              <a:buNone/>
            </a:pPr>
            <a:r>
              <a:rPr lang="de-DE" altLang="es-MX" sz="1400" dirty="0">
                <a:latin typeface="Arial" charset="0"/>
                <a:cs typeface="Arial" charset="0"/>
              </a:rPr>
              <a:t>Muy bajo</a:t>
            </a:r>
          </a:p>
        </p:txBody>
      </p:sp>
      <p:sp>
        <p:nvSpPr>
          <p:cNvPr id="31755" name="Textfeld 10"/>
          <p:cNvSpPr txBox="1">
            <a:spLocks noChangeArrowheads="1"/>
          </p:cNvSpPr>
          <p:nvPr/>
        </p:nvSpPr>
        <p:spPr bwMode="auto">
          <a:xfrm>
            <a:off x="1042988" y="6072136"/>
            <a:ext cx="2524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10" charset="0"/>
                <a:ea typeface="ＭＳ Ｐゴシック" pitchFamily="-110" charset="-128"/>
              </a:defRPr>
            </a:lvl1pPr>
            <a:lvl2pPr marL="742950" indent="-285750" eaLnBrk="0" hangingPunct="0">
              <a:spcBef>
                <a:spcPct val="20000"/>
              </a:spcBef>
              <a:buFont typeface="Arial" charset="0"/>
              <a:buChar char="–"/>
              <a:defRPr sz="2800">
                <a:solidFill>
                  <a:schemeClr val="tx1"/>
                </a:solidFill>
                <a:latin typeface="Calibri" pitchFamily="-110" charset="0"/>
                <a:ea typeface="ＭＳ Ｐゴシック" pitchFamily="-110" charset="-128"/>
              </a:defRPr>
            </a:lvl2pPr>
            <a:lvl3pPr marL="1143000" indent="-228600" eaLnBrk="0" hangingPunct="0">
              <a:spcBef>
                <a:spcPct val="20000"/>
              </a:spcBef>
              <a:buFont typeface="Arial" charset="0"/>
              <a:buChar char="•"/>
              <a:defRPr sz="2400">
                <a:solidFill>
                  <a:schemeClr val="tx1"/>
                </a:solidFill>
                <a:latin typeface="Calibri" pitchFamily="-110" charset="0"/>
                <a:ea typeface="ＭＳ Ｐゴシック" pitchFamily="-110" charset="-128"/>
              </a:defRPr>
            </a:lvl3pPr>
            <a:lvl4pPr marL="16002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4pPr>
            <a:lvl5pPr marL="2057400" indent="-228600" eaLnBrk="0" hangingPunct="0">
              <a:spcBef>
                <a:spcPct val="20000"/>
              </a:spcBef>
              <a:buFont typeface="Arial" charset="0"/>
              <a:buChar char="»"/>
              <a:defRPr sz="2000">
                <a:solidFill>
                  <a:schemeClr val="tx1"/>
                </a:solidFill>
                <a:latin typeface="Calibri" pitchFamily="-110" charset="0"/>
                <a:ea typeface="ＭＳ Ｐゴシック" pitchFamily="-110"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10" charset="0"/>
                <a:ea typeface="ＭＳ Ｐゴシック" pitchFamily="-110" charset="-128"/>
              </a:defRPr>
            </a:lvl9pPr>
          </a:lstStyle>
          <a:p>
            <a:pPr eaLnBrk="1" hangingPunct="1">
              <a:spcBef>
                <a:spcPct val="0"/>
              </a:spcBef>
              <a:buFontTx/>
              <a:buNone/>
            </a:pPr>
            <a:r>
              <a:rPr lang="de-DE" altLang="es-MX" sz="1400" dirty="0">
                <a:latin typeface="Arial" charset="0"/>
                <a:cs typeface="Arial" charset="0"/>
              </a:rPr>
              <a:t>Sin consumo</a:t>
            </a:r>
          </a:p>
        </p:txBody>
      </p:sp>
    </p:spTree>
    <p:extLst>
      <p:ext uri="{BB962C8B-B14F-4D97-AF65-F5344CB8AC3E}">
        <p14:creationId xmlns:p14="http://schemas.microsoft.com/office/powerpoint/2010/main" val="324306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62242" y="3182472"/>
            <a:ext cx="8736138" cy="2736304"/>
          </a:xfrm>
        </p:spPr>
        <p:txBody>
          <a:bodyPr>
            <a:noAutofit/>
          </a:bodyPr>
          <a:lstStyle/>
          <a:p>
            <a:pPr marL="342900" indent="-342900" algn="just">
              <a:buFont typeface="Arial" charset="0"/>
              <a:buChar char="•"/>
            </a:pPr>
            <a:r>
              <a:rPr lang="es-MX" sz="1900" b="1" dirty="0">
                <a:latin typeface="Arial" pitchFamily="34" charset="0"/>
                <a:cs typeface="Arial" pitchFamily="34" charset="0"/>
              </a:rPr>
              <a:t>Mantener el concepto de dolor total en mente</a:t>
            </a:r>
          </a:p>
          <a:p>
            <a:pPr marL="342900" indent="-342900" algn="just">
              <a:buFont typeface="Arial" charset="0"/>
              <a:buChar char="•"/>
            </a:pPr>
            <a:r>
              <a:rPr lang="es-MX" sz="1900" b="1" dirty="0">
                <a:latin typeface="Arial" pitchFamily="34" charset="0"/>
                <a:cs typeface="Arial" pitchFamily="34" charset="0"/>
              </a:rPr>
              <a:t>La ruta de administración preferida será la menos invasiva (oral?)</a:t>
            </a:r>
          </a:p>
          <a:p>
            <a:pPr marL="342900" indent="-342900" algn="just">
              <a:buFont typeface="Arial" charset="0"/>
              <a:buChar char="•"/>
            </a:pPr>
            <a:r>
              <a:rPr lang="es-MX" sz="1900" b="1" dirty="0">
                <a:latin typeface="Arial" pitchFamily="34" charset="0"/>
                <a:cs typeface="Arial" pitchFamily="34" charset="0"/>
              </a:rPr>
              <a:t>Las formulaciones de liberación sostenida son una buena alternativa para requerimientos estables de dosis</a:t>
            </a:r>
          </a:p>
          <a:p>
            <a:pPr marL="342900" indent="-342900" algn="just">
              <a:buFont typeface="Arial" charset="0"/>
              <a:buChar char="•"/>
            </a:pPr>
            <a:r>
              <a:rPr lang="es-MX" sz="1900" b="1" dirty="0">
                <a:latin typeface="Arial" pitchFamily="34" charset="0"/>
                <a:cs typeface="Arial" pitchFamily="34" charset="0"/>
              </a:rPr>
              <a:t>En pacientes con falla renal o hepática se deberán elegir los fármacos con el mejor perfil o hacer los ajustes de dosis correspondientes </a:t>
            </a:r>
          </a:p>
          <a:p>
            <a:pPr marL="342900" indent="-342900" algn="just">
              <a:buFont typeface="Arial" charset="0"/>
              <a:buChar char="•"/>
            </a:pPr>
            <a:r>
              <a:rPr lang="es-MX" sz="1900" b="1" dirty="0">
                <a:latin typeface="Arial" pitchFamily="34" charset="0"/>
                <a:cs typeface="Arial" pitchFamily="34" charset="0"/>
              </a:rPr>
              <a:t>Dar profilaxis para los efectos secundarios de los fármacos analgésicos</a:t>
            </a:r>
          </a:p>
          <a:p>
            <a:pPr marL="342900" indent="-342900" algn="just">
              <a:buFont typeface="Arial" charset="0"/>
              <a:buChar char="•"/>
            </a:pPr>
            <a:endParaRPr lang="es-MX" sz="1900" b="1" dirty="0">
              <a:latin typeface="Arial" pitchFamily="34" charset="0"/>
              <a:cs typeface="Arial" pitchFamily="34" charset="0"/>
            </a:endParaRPr>
          </a:p>
        </p:txBody>
      </p:sp>
      <p:sp>
        <p:nvSpPr>
          <p:cNvPr id="4" name="3 CuadroTexto"/>
          <p:cNvSpPr txBox="1"/>
          <p:nvPr/>
        </p:nvSpPr>
        <p:spPr>
          <a:xfrm>
            <a:off x="2141280" y="6144084"/>
            <a:ext cx="6480720" cy="276999"/>
          </a:xfrm>
          <a:prstGeom prst="rect">
            <a:avLst/>
          </a:prstGeom>
          <a:noFill/>
        </p:spPr>
        <p:txBody>
          <a:bodyPr wrap="square" rtlCol="0">
            <a:spAutoFit/>
          </a:bodyPr>
          <a:lstStyle/>
          <a:p>
            <a:pPr algn="r"/>
            <a:r>
              <a:rPr lang="es-MX" sz="1200" b="1" dirty="0" err="1">
                <a:solidFill>
                  <a:srgbClr val="000066"/>
                </a:solidFill>
                <a:latin typeface="Lucida Sans"/>
              </a:rPr>
              <a:t>MacDonald</a:t>
            </a:r>
            <a:r>
              <a:rPr lang="es-MX" sz="1200" b="1" dirty="0">
                <a:solidFill>
                  <a:srgbClr val="000066"/>
                </a:solidFill>
                <a:latin typeface="Lucida Sans"/>
              </a:rPr>
              <a:t> N. </a:t>
            </a:r>
            <a:r>
              <a:rPr lang="da-DK" sz="1200" b="1" dirty="0">
                <a:solidFill>
                  <a:srgbClr val="000066"/>
                </a:solidFill>
                <a:latin typeface="Lucida Sans"/>
              </a:rPr>
              <a:t>CMAJ, November 8, 2011, 183(16).</a:t>
            </a:r>
            <a:endParaRPr lang="es-MX" sz="1200" b="1" dirty="0">
              <a:solidFill>
                <a:srgbClr val="000066"/>
              </a:solidFill>
              <a:latin typeface="Lucida Sans"/>
            </a:endParaRPr>
          </a:p>
        </p:txBody>
      </p:sp>
      <p:pic>
        <p:nvPicPr>
          <p:cNvPr id="11266" name="Picture 2" descr="C:\Users\Argelia Lara\Downloads\Dollarphotoclub_60196578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157" y="829979"/>
            <a:ext cx="6916557" cy="1988685"/>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C15F6E6E-3673-450B-9338-5DF5E8FCA2AF}"/>
              </a:ext>
            </a:extLst>
          </p:cNvPr>
          <p:cNvSpPr>
            <a:spLocks noGrp="1" noChangeArrowheads="1"/>
          </p:cNvSpPr>
          <p:nvPr>
            <p:ph type="title"/>
          </p:nvPr>
        </p:nvSpPr>
        <p:spPr>
          <a:xfrm>
            <a:off x="-137072" y="110840"/>
            <a:ext cx="9534767" cy="719139"/>
          </a:xfrm>
        </p:spPr>
        <p:txBody>
          <a:bodyPr>
            <a:noAutofit/>
          </a:bodyPr>
          <a:lstStyle/>
          <a:p>
            <a:pPr algn="ctr" eaLnBrk="1" hangingPunct="1"/>
            <a:r>
              <a:rPr lang="es-MX" altLang="es-MX" sz="2800" b="1" dirty="0">
                <a:solidFill>
                  <a:srgbClr val="000099"/>
                </a:solidFill>
                <a:latin typeface="Cambria" panose="02040503050406030204" pitchFamily="18" charset="0"/>
                <a:cs typeface="Gisha" panose="020B0502040204020203" pitchFamily="34" charset="-79"/>
              </a:rPr>
              <a:t>MANEJO DEL DOLOR EN ENFERMEDAD AVANZADA</a:t>
            </a:r>
            <a:endParaRPr lang="es-ES" altLang="es-MX" sz="2800" b="1" dirty="0">
              <a:solidFill>
                <a:srgbClr val="000099"/>
              </a:solidFill>
              <a:latin typeface="Cambria" panose="02040503050406030204" pitchFamily="18" charset="0"/>
              <a:cs typeface="Gisha" panose="020B0502040204020203" pitchFamily="34" charset="-79"/>
            </a:endParaRPr>
          </a:p>
        </p:txBody>
      </p:sp>
    </p:spTree>
    <p:extLst>
      <p:ext uri="{BB962C8B-B14F-4D97-AF65-F5344CB8AC3E}">
        <p14:creationId xmlns:p14="http://schemas.microsoft.com/office/powerpoint/2010/main" val="268000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523" y="1298713"/>
            <a:ext cx="6791458" cy="4365937"/>
          </a:xfrm>
          <a:prstGeom prst="rect">
            <a:avLst/>
          </a:prstGeom>
        </p:spPr>
      </p:pic>
      <p:sp>
        <p:nvSpPr>
          <p:cNvPr id="3" name="CuadroTexto 2"/>
          <p:cNvSpPr txBox="1"/>
          <p:nvPr/>
        </p:nvSpPr>
        <p:spPr>
          <a:xfrm>
            <a:off x="332526" y="855262"/>
            <a:ext cx="738603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000099"/>
                </a:solidFill>
                <a:effectLst/>
                <a:uLnTx/>
                <a:uFillTx/>
                <a:latin typeface="Cambria" panose="02040503050406030204" pitchFamily="18" charset="0"/>
                <a:cs typeface="Arial" panose="020B0604020202020204" pitchFamily="34" charset="0"/>
              </a:rPr>
              <a:t>HAY ENFERMOS, NO ENFERMEDADES…</a:t>
            </a:r>
          </a:p>
        </p:txBody>
      </p:sp>
      <p:sp>
        <p:nvSpPr>
          <p:cNvPr id="4" name="CuadroTexto 3"/>
          <p:cNvSpPr txBox="1"/>
          <p:nvPr/>
        </p:nvSpPr>
        <p:spPr>
          <a:xfrm>
            <a:off x="1326523" y="5799339"/>
            <a:ext cx="7386033"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800" b="1" i="0" u="none" strike="noStrike" kern="0" cap="none" spc="0" normalizeH="0" baseline="0" noProof="0" dirty="0">
                <a:ln>
                  <a:noFill/>
                </a:ln>
                <a:solidFill>
                  <a:srgbClr val="000099"/>
                </a:solidFill>
                <a:effectLst/>
                <a:uLnTx/>
                <a:uFillTx/>
                <a:latin typeface="Cambria" panose="02040503050406030204" pitchFamily="18" charset="0"/>
                <a:cs typeface="Arial" panose="020B0604020202020204" pitchFamily="34" charset="0"/>
              </a:rPr>
              <a:t>MEDICINA CENTRADA EN EL PACIENTE…</a:t>
            </a:r>
          </a:p>
        </p:txBody>
      </p:sp>
      <p:sp>
        <p:nvSpPr>
          <p:cNvPr id="5" name="Rectángulo 4"/>
          <p:cNvSpPr/>
          <p:nvPr/>
        </p:nvSpPr>
        <p:spPr>
          <a:xfrm>
            <a:off x="7977809" y="437322"/>
            <a:ext cx="1166191" cy="8613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28964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687513"/>
            <a:ext cx="5475288"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echa derecha 4"/>
          <p:cNvSpPr/>
          <p:nvPr/>
        </p:nvSpPr>
        <p:spPr>
          <a:xfrm>
            <a:off x="182960" y="1285153"/>
            <a:ext cx="2208071" cy="2015906"/>
          </a:xfrm>
          <a:prstGeom prst="rightArrow">
            <a:avLst/>
          </a:prstGeom>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a:defRPr/>
            </a:pPr>
            <a:r>
              <a:rPr lang="es-ES_tradnl" sz="1600" b="1" dirty="0">
                <a:solidFill>
                  <a:prstClr val="white"/>
                </a:solidFill>
                <a:latin typeface="Arial" panose="020B0604020202020204" pitchFamily="34" charset="0"/>
                <a:cs typeface="Arial" panose="020B0604020202020204" pitchFamily="34" charset="0"/>
              </a:rPr>
              <a:t>EXPERIENCIA FISICA</a:t>
            </a:r>
          </a:p>
        </p:txBody>
      </p:sp>
      <p:sp>
        <p:nvSpPr>
          <p:cNvPr id="6" name="Flecha izquierda 5"/>
          <p:cNvSpPr/>
          <p:nvPr/>
        </p:nvSpPr>
        <p:spPr>
          <a:xfrm>
            <a:off x="6409039" y="3990953"/>
            <a:ext cx="2353962" cy="1911684"/>
          </a:xfrm>
          <a:prstGeom prst="leftArrow">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0" rIns="0" anchor="ctr"/>
          <a:lstStyle/>
          <a:p>
            <a:pPr algn="ctr" defTabSz="457200">
              <a:defRPr/>
            </a:pPr>
            <a:r>
              <a:rPr lang="es-ES_tradnl" sz="1600" b="1" dirty="0">
                <a:solidFill>
                  <a:srgbClr val="000066"/>
                </a:solidFill>
                <a:latin typeface="Arial" panose="020B0604020202020204" pitchFamily="34" charset="0"/>
                <a:cs typeface="Arial" panose="020B0604020202020204" pitchFamily="34" charset="0"/>
              </a:rPr>
              <a:t>ESPIRITUAL/</a:t>
            </a:r>
          </a:p>
          <a:p>
            <a:pPr algn="ctr" defTabSz="457200">
              <a:defRPr/>
            </a:pPr>
            <a:r>
              <a:rPr lang="es-ES_tradnl" sz="1600" b="1" dirty="0">
                <a:solidFill>
                  <a:srgbClr val="000066"/>
                </a:solidFill>
                <a:latin typeface="Arial" panose="020B0604020202020204" pitchFamily="34" charset="0"/>
                <a:cs typeface="Arial" panose="020B0604020202020204" pitchFamily="34" charset="0"/>
              </a:rPr>
              <a:t>CONTEXTUAL</a:t>
            </a:r>
          </a:p>
        </p:txBody>
      </p:sp>
      <p:sp>
        <p:nvSpPr>
          <p:cNvPr id="7" name="Flecha derecha 6"/>
          <p:cNvSpPr/>
          <p:nvPr/>
        </p:nvSpPr>
        <p:spPr>
          <a:xfrm>
            <a:off x="182960" y="3990953"/>
            <a:ext cx="2216649" cy="1911684"/>
          </a:xfrm>
          <a:prstGeom prst="rightArrow">
            <a:avLst/>
          </a:prstGeom>
          <a:solidFill>
            <a:srgbClr val="FFCC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s-ES_tradnl" sz="1600" b="1" dirty="0">
                <a:solidFill>
                  <a:srgbClr val="000099"/>
                </a:solidFill>
                <a:latin typeface="Arial" panose="020B0604020202020204" pitchFamily="34" charset="0"/>
                <a:cs typeface="Arial" panose="020B0604020202020204" pitchFamily="34" charset="0"/>
              </a:rPr>
              <a:t>EMOCIONAL</a:t>
            </a:r>
          </a:p>
        </p:txBody>
      </p:sp>
      <p:sp>
        <p:nvSpPr>
          <p:cNvPr id="10" name="Flecha izquierda 9"/>
          <p:cNvSpPr/>
          <p:nvPr/>
        </p:nvSpPr>
        <p:spPr>
          <a:xfrm>
            <a:off x="6225861" y="1287782"/>
            <a:ext cx="2537139" cy="2015906"/>
          </a:xfrm>
          <a:prstGeom prst="leftArrow">
            <a:avLst/>
          </a:pr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s-ES_tradnl" sz="1600" b="1" dirty="0">
                <a:solidFill>
                  <a:prstClr val="white"/>
                </a:solidFill>
                <a:latin typeface="Arial" panose="020B0604020202020204" pitchFamily="34" charset="0"/>
                <a:cs typeface="Arial" panose="020B0604020202020204" pitchFamily="34" charset="0"/>
              </a:rPr>
              <a:t>SOCIAL</a:t>
            </a:r>
          </a:p>
        </p:txBody>
      </p:sp>
      <p:sp>
        <p:nvSpPr>
          <p:cNvPr id="214031" name="Title 1"/>
          <p:cNvSpPr txBox="1">
            <a:spLocks/>
          </p:cNvSpPr>
          <p:nvPr/>
        </p:nvSpPr>
        <p:spPr bwMode="auto">
          <a:xfrm>
            <a:off x="512763" y="4464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ctr" defTabSz="457200">
              <a:spcBef>
                <a:spcPct val="0"/>
              </a:spcBef>
              <a:spcAft>
                <a:spcPct val="0"/>
              </a:spcAft>
              <a:buFontTx/>
              <a:buNone/>
            </a:pPr>
            <a:r>
              <a:rPr lang="en-US" altLang="es-MX" sz="2800" dirty="0">
                <a:solidFill>
                  <a:srgbClr val="000099"/>
                </a:solidFill>
                <a:latin typeface="Cambria" panose="02040503050406030204" pitchFamily="18" charset="0"/>
                <a:ea typeface="Gisha"/>
                <a:cs typeface="Gisha"/>
              </a:rPr>
              <a:t>CONCEPTO DE DOLOR TOTAL</a:t>
            </a:r>
          </a:p>
          <a:p>
            <a:pPr algn="ctr" defTabSz="457200">
              <a:spcBef>
                <a:spcPct val="0"/>
              </a:spcBef>
              <a:spcAft>
                <a:spcPct val="0"/>
              </a:spcAft>
              <a:buFontTx/>
              <a:buNone/>
            </a:pPr>
            <a:endParaRPr lang="en-US" altLang="es-MX" sz="2800" dirty="0">
              <a:solidFill>
                <a:srgbClr val="000099"/>
              </a:solidFill>
              <a:latin typeface="Cambria" panose="02040503050406030204" pitchFamily="18" charset="0"/>
              <a:ea typeface="Gisha"/>
              <a:cs typeface="Gisha"/>
            </a:endParaRPr>
          </a:p>
        </p:txBody>
      </p:sp>
      <p:sp>
        <p:nvSpPr>
          <p:cNvPr id="214032" name="3 Rectángulo"/>
          <p:cNvSpPr>
            <a:spLocks noChangeArrowheads="1"/>
          </p:cNvSpPr>
          <p:nvPr/>
        </p:nvSpPr>
        <p:spPr bwMode="auto">
          <a:xfrm>
            <a:off x="-119063" y="6153150"/>
            <a:ext cx="878522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algn="r" defTabSz="457200">
              <a:spcBef>
                <a:spcPct val="0"/>
              </a:spcBef>
              <a:spcAft>
                <a:spcPct val="0"/>
              </a:spcAft>
              <a:buFontTx/>
              <a:buNone/>
            </a:pPr>
            <a:r>
              <a:rPr lang="it-IT" altLang="es-MX" sz="1200">
                <a:solidFill>
                  <a:srgbClr val="000066"/>
                </a:solidFill>
                <a:latin typeface="Lucida Sans" panose="020B0602030504020204" pitchFamily="34" charset="0"/>
              </a:rPr>
              <a:t>Dalal S, Bruera E.</a:t>
            </a:r>
            <a:r>
              <a:rPr lang="en-US" altLang="es-MX" sz="1200">
                <a:solidFill>
                  <a:srgbClr val="000066"/>
                </a:solidFill>
                <a:latin typeface="Lucida Sans" panose="020B0602030504020204" pitchFamily="34" charset="0"/>
              </a:rPr>
              <a:t> Assessment and Management of Pain in the Terminally Ill.</a:t>
            </a:r>
            <a:endParaRPr lang="it-IT" altLang="es-MX" sz="1200">
              <a:solidFill>
                <a:srgbClr val="000066"/>
              </a:solidFill>
              <a:latin typeface="Lucida Sans" panose="020B0602030504020204" pitchFamily="34" charset="0"/>
            </a:endParaRPr>
          </a:p>
          <a:p>
            <a:pPr algn="r" defTabSz="457200">
              <a:spcBef>
                <a:spcPct val="0"/>
              </a:spcBef>
              <a:spcAft>
                <a:spcPct val="0"/>
              </a:spcAft>
              <a:buFontTx/>
              <a:buNone/>
            </a:pPr>
            <a:r>
              <a:rPr lang="en-US" altLang="es-MX" sz="1200">
                <a:solidFill>
                  <a:srgbClr val="000066"/>
                </a:solidFill>
                <a:latin typeface="Lucida Sans" panose="020B0602030504020204" pitchFamily="34" charset="0"/>
              </a:rPr>
              <a:t>Prim Care Clin Office Pract 38 (2011) 195–223.</a:t>
            </a:r>
            <a:endParaRPr lang="es-MX" altLang="es-MX" sz="1200">
              <a:solidFill>
                <a:srgbClr val="000066"/>
              </a:solidFill>
              <a:latin typeface="Lucida Sans" panose="020B0602030504020204" pitchFamily="34" charset="0"/>
            </a:endParaRPr>
          </a:p>
        </p:txBody>
      </p:sp>
    </p:spTree>
    <p:extLst>
      <p:ext uri="{BB962C8B-B14F-4D97-AF65-F5344CB8AC3E}">
        <p14:creationId xmlns:p14="http://schemas.microsoft.com/office/powerpoint/2010/main" val="1474316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1"/>
          <p:cNvSpPr>
            <a:spLocks noChangeArrowheads="1"/>
          </p:cNvSpPr>
          <p:nvPr/>
        </p:nvSpPr>
        <p:spPr bwMode="auto">
          <a:xfrm>
            <a:off x="395288" y="2238717"/>
            <a:ext cx="2663825" cy="3134971"/>
          </a:xfrm>
          <a:prstGeom prst="rect">
            <a:avLst/>
          </a:prstGeom>
          <a:solidFill>
            <a:srgbClr val="FFC000"/>
          </a:solidFill>
          <a:ln>
            <a:noFill/>
          </a:ln>
          <a:extLst/>
        </p:spPr>
        <p:txBody>
          <a:bodyPr lIns="0" tIns="0" rIns="0" bIns="0" anchor="ctr"/>
          <a:lstStyle/>
          <a:p>
            <a:pPr marL="179388"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800" b="0" i="0" u="none" strike="noStrike" kern="0" cap="none" spc="0" normalizeH="0" baseline="0" noProof="0" dirty="0">
                <a:ln>
                  <a:noFill/>
                </a:ln>
                <a:solidFill>
                  <a:srgbClr val="000000"/>
                </a:solidFill>
                <a:effectLst/>
                <a:uLnTx/>
                <a:uFillTx/>
                <a:latin typeface="Calibri"/>
                <a:ea typeface="+mn-ea"/>
                <a:cs typeface="+mn-cs"/>
              </a:rPr>
              <a:t> </a:t>
            </a:r>
            <a:r>
              <a:rPr kumimoji="0" lang="es-MX" sz="1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Hay una urgente necesidad de generar datos epidemiológicos en América Latina; sin embargo, existen estudios que estiman una prevalencia del dolor crónico en un rango del 27 al 42%  de la población.</a:t>
            </a:r>
          </a:p>
        </p:txBody>
      </p:sp>
      <p:grpSp>
        <p:nvGrpSpPr>
          <p:cNvPr id="56324" name="Group 50"/>
          <p:cNvGrpSpPr>
            <a:grpSpLocks/>
          </p:cNvGrpSpPr>
          <p:nvPr/>
        </p:nvGrpSpPr>
        <p:grpSpPr bwMode="auto">
          <a:xfrm>
            <a:off x="3388432" y="1956616"/>
            <a:ext cx="3002843" cy="4282260"/>
            <a:chOff x="2616305" y="1956215"/>
            <a:chExt cx="3002613" cy="4282313"/>
          </a:xfrm>
        </p:grpSpPr>
        <p:grpSp>
          <p:nvGrpSpPr>
            <p:cNvPr id="4" name="Group 6"/>
            <p:cNvGrpSpPr>
              <a:grpSpLocks/>
            </p:cNvGrpSpPr>
            <p:nvPr/>
          </p:nvGrpSpPr>
          <p:grpSpPr bwMode="auto">
            <a:xfrm>
              <a:off x="3528149" y="4015562"/>
              <a:ext cx="1062920" cy="2160904"/>
              <a:chOff x="1324" y="2786"/>
              <a:chExt cx="394" cy="766"/>
            </a:xfrm>
            <a:solidFill>
              <a:srgbClr val="2D7581">
                <a:alpha val="60000"/>
              </a:srgbClr>
            </a:solidFill>
          </p:grpSpPr>
          <p:sp>
            <p:nvSpPr>
              <p:cNvPr id="10" name="Freeform 7" descr="25%"/>
              <p:cNvSpPr>
                <a:spLocks noChangeAspect="1"/>
              </p:cNvSpPr>
              <p:nvPr/>
            </p:nvSpPr>
            <p:spPr bwMode="auto">
              <a:xfrm>
                <a:off x="1324" y="2786"/>
                <a:ext cx="394" cy="696"/>
              </a:xfrm>
              <a:custGeom>
                <a:avLst/>
                <a:gdLst>
                  <a:gd name="T0" fmla="*/ 0 w 310"/>
                  <a:gd name="T1" fmla="*/ 1993 h 555"/>
                  <a:gd name="T2" fmla="*/ 0 w 310"/>
                  <a:gd name="T3" fmla="*/ 1993 h 555"/>
                  <a:gd name="T4" fmla="*/ 13 w 310"/>
                  <a:gd name="T5" fmla="*/ 2037 h 555"/>
                  <a:gd name="T6" fmla="*/ 66 w 310"/>
                  <a:gd name="T7" fmla="*/ 2024 h 555"/>
                  <a:gd name="T8" fmla="*/ 89 w 310"/>
                  <a:gd name="T9" fmla="*/ 2132 h 555"/>
                  <a:gd name="T10" fmla="*/ 328 w 310"/>
                  <a:gd name="T11" fmla="*/ 2158 h 555"/>
                  <a:gd name="T12" fmla="*/ 261 w 310"/>
                  <a:gd name="T13" fmla="*/ 2101 h 555"/>
                  <a:gd name="T14" fmla="*/ 310 w 310"/>
                  <a:gd name="T15" fmla="*/ 1955 h 555"/>
                  <a:gd name="T16" fmla="*/ 357 w 310"/>
                  <a:gd name="T17" fmla="*/ 1979 h 555"/>
                  <a:gd name="T18" fmla="*/ 507 w 310"/>
                  <a:gd name="T19" fmla="*/ 1778 h 555"/>
                  <a:gd name="T20" fmla="*/ 393 w 310"/>
                  <a:gd name="T21" fmla="*/ 1659 h 555"/>
                  <a:gd name="T22" fmla="*/ 517 w 310"/>
                  <a:gd name="T23" fmla="*/ 1590 h 555"/>
                  <a:gd name="T24" fmla="*/ 540 w 310"/>
                  <a:gd name="T25" fmla="*/ 1487 h 555"/>
                  <a:gd name="T26" fmla="*/ 597 w 310"/>
                  <a:gd name="T27" fmla="*/ 1437 h 555"/>
                  <a:gd name="T28" fmla="*/ 548 w 310"/>
                  <a:gd name="T29" fmla="*/ 1413 h 555"/>
                  <a:gd name="T30" fmla="*/ 644 w 310"/>
                  <a:gd name="T31" fmla="*/ 1413 h 555"/>
                  <a:gd name="T32" fmla="*/ 637 w 310"/>
                  <a:gd name="T33" fmla="*/ 1366 h 555"/>
                  <a:gd name="T34" fmla="*/ 590 w 310"/>
                  <a:gd name="T35" fmla="*/ 1400 h 555"/>
                  <a:gd name="T36" fmla="*/ 548 w 310"/>
                  <a:gd name="T37" fmla="*/ 1366 h 555"/>
                  <a:gd name="T38" fmla="*/ 543 w 310"/>
                  <a:gd name="T39" fmla="*/ 1287 h 555"/>
                  <a:gd name="T40" fmla="*/ 721 w 310"/>
                  <a:gd name="T41" fmla="*/ 1292 h 555"/>
                  <a:gd name="T42" fmla="*/ 735 w 310"/>
                  <a:gd name="T43" fmla="*/ 1135 h 555"/>
                  <a:gd name="T44" fmla="*/ 1014 w 310"/>
                  <a:gd name="T45" fmla="*/ 1112 h 555"/>
                  <a:gd name="T46" fmla="*/ 1093 w 310"/>
                  <a:gd name="T47" fmla="*/ 1001 h 555"/>
                  <a:gd name="T48" fmla="*/ 984 w 310"/>
                  <a:gd name="T49" fmla="*/ 800 h 555"/>
                  <a:gd name="T50" fmla="*/ 1043 w 310"/>
                  <a:gd name="T51" fmla="*/ 549 h 555"/>
                  <a:gd name="T52" fmla="*/ 1301 w 310"/>
                  <a:gd name="T53" fmla="*/ 341 h 555"/>
                  <a:gd name="T54" fmla="*/ 1289 w 310"/>
                  <a:gd name="T55" fmla="*/ 247 h 555"/>
                  <a:gd name="T56" fmla="*/ 1240 w 310"/>
                  <a:gd name="T57" fmla="*/ 246 h 555"/>
                  <a:gd name="T58" fmla="*/ 1173 w 310"/>
                  <a:gd name="T59" fmla="*/ 357 h 555"/>
                  <a:gd name="T60" fmla="*/ 991 w 310"/>
                  <a:gd name="T61" fmla="*/ 351 h 555"/>
                  <a:gd name="T62" fmla="*/ 1029 w 310"/>
                  <a:gd name="T63" fmla="*/ 227 h 555"/>
                  <a:gd name="T64" fmla="*/ 712 w 310"/>
                  <a:gd name="T65" fmla="*/ 36 h 555"/>
                  <a:gd name="T66" fmla="*/ 608 w 310"/>
                  <a:gd name="T67" fmla="*/ 20 h 555"/>
                  <a:gd name="T68" fmla="*/ 597 w 310"/>
                  <a:gd name="T69" fmla="*/ 60 h 555"/>
                  <a:gd name="T70" fmla="*/ 478 w 310"/>
                  <a:gd name="T71" fmla="*/ 0 h 555"/>
                  <a:gd name="T72" fmla="*/ 404 w 310"/>
                  <a:gd name="T73" fmla="*/ 70 h 555"/>
                  <a:gd name="T74" fmla="*/ 394 w 310"/>
                  <a:gd name="T75" fmla="*/ 148 h 555"/>
                  <a:gd name="T76" fmla="*/ 327 w 310"/>
                  <a:gd name="T77" fmla="*/ 181 h 555"/>
                  <a:gd name="T78" fmla="*/ 328 w 310"/>
                  <a:gd name="T79" fmla="*/ 327 h 555"/>
                  <a:gd name="T80" fmla="*/ 249 w 310"/>
                  <a:gd name="T81" fmla="*/ 413 h 555"/>
                  <a:gd name="T82" fmla="*/ 184 w 310"/>
                  <a:gd name="T83" fmla="*/ 620 h 555"/>
                  <a:gd name="T84" fmla="*/ 233 w 310"/>
                  <a:gd name="T85" fmla="*/ 821 h 555"/>
                  <a:gd name="T86" fmla="*/ 145 w 310"/>
                  <a:gd name="T87" fmla="*/ 991 h 555"/>
                  <a:gd name="T88" fmla="*/ 89 w 310"/>
                  <a:gd name="T89" fmla="*/ 1407 h 555"/>
                  <a:gd name="T90" fmla="*/ 136 w 310"/>
                  <a:gd name="T91" fmla="*/ 1560 h 555"/>
                  <a:gd name="T92" fmla="*/ 89 w 310"/>
                  <a:gd name="T93" fmla="*/ 1574 h 555"/>
                  <a:gd name="T94" fmla="*/ 108 w 310"/>
                  <a:gd name="T95" fmla="*/ 1709 h 555"/>
                  <a:gd name="T96" fmla="*/ 0 w 310"/>
                  <a:gd name="T97" fmla="*/ 1993 h 555"/>
                  <a:gd name="T98" fmla="*/ 0 w 310"/>
                  <a:gd name="T99" fmla="*/ 1993 h 5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0"/>
                  <a:gd name="T151" fmla="*/ 0 h 555"/>
                  <a:gd name="T152" fmla="*/ 310 w 310"/>
                  <a:gd name="T153" fmla="*/ 555 h 5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0" h="555">
                    <a:moveTo>
                      <a:pt x="0" y="512"/>
                    </a:moveTo>
                    <a:lnTo>
                      <a:pt x="0" y="512"/>
                    </a:lnTo>
                    <a:lnTo>
                      <a:pt x="3" y="524"/>
                    </a:lnTo>
                    <a:lnTo>
                      <a:pt x="16" y="520"/>
                    </a:lnTo>
                    <a:lnTo>
                      <a:pt x="21" y="548"/>
                    </a:lnTo>
                    <a:lnTo>
                      <a:pt x="78" y="554"/>
                    </a:lnTo>
                    <a:lnTo>
                      <a:pt x="62" y="540"/>
                    </a:lnTo>
                    <a:lnTo>
                      <a:pt x="74" y="502"/>
                    </a:lnTo>
                    <a:lnTo>
                      <a:pt x="85" y="509"/>
                    </a:lnTo>
                    <a:lnTo>
                      <a:pt x="120" y="457"/>
                    </a:lnTo>
                    <a:lnTo>
                      <a:pt x="93" y="427"/>
                    </a:lnTo>
                    <a:lnTo>
                      <a:pt x="123" y="409"/>
                    </a:lnTo>
                    <a:lnTo>
                      <a:pt x="128" y="382"/>
                    </a:lnTo>
                    <a:lnTo>
                      <a:pt x="142" y="369"/>
                    </a:lnTo>
                    <a:lnTo>
                      <a:pt x="130" y="364"/>
                    </a:lnTo>
                    <a:lnTo>
                      <a:pt x="153" y="364"/>
                    </a:lnTo>
                    <a:lnTo>
                      <a:pt x="151" y="351"/>
                    </a:lnTo>
                    <a:lnTo>
                      <a:pt x="140" y="360"/>
                    </a:lnTo>
                    <a:lnTo>
                      <a:pt x="130" y="351"/>
                    </a:lnTo>
                    <a:lnTo>
                      <a:pt x="129" y="331"/>
                    </a:lnTo>
                    <a:lnTo>
                      <a:pt x="171" y="332"/>
                    </a:lnTo>
                    <a:lnTo>
                      <a:pt x="175" y="292"/>
                    </a:lnTo>
                    <a:lnTo>
                      <a:pt x="241" y="286"/>
                    </a:lnTo>
                    <a:lnTo>
                      <a:pt x="260" y="257"/>
                    </a:lnTo>
                    <a:lnTo>
                      <a:pt x="234" y="206"/>
                    </a:lnTo>
                    <a:lnTo>
                      <a:pt x="248" y="141"/>
                    </a:lnTo>
                    <a:lnTo>
                      <a:pt x="309" y="88"/>
                    </a:lnTo>
                    <a:lnTo>
                      <a:pt x="306" y="64"/>
                    </a:lnTo>
                    <a:lnTo>
                      <a:pt x="294" y="63"/>
                    </a:lnTo>
                    <a:lnTo>
                      <a:pt x="278" y="92"/>
                    </a:lnTo>
                    <a:lnTo>
                      <a:pt x="235" y="90"/>
                    </a:lnTo>
                    <a:lnTo>
                      <a:pt x="244" y="58"/>
                    </a:lnTo>
                    <a:lnTo>
                      <a:pt x="169" y="9"/>
                    </a:lnTo>
                    <a:lnTo>
                      <a:pt x="144" y="5"/>
                    </a:lnTo>
                    <a:lnTo>
                      <a:pt x="142" y="15"/>
                    </a:lnTo>
                    <a:lnTo>
                      <a:pt x="113" y="0"/>
                    </a:lnTo>
                    <a:lnTo>
                      <a:pt x="96" y="18"/>
                    </a:lnTo>
                    <a:lnTo>
                      <a:pt x="94" y="38"/>
                    </a:lnTo>
                    <a:lnTo>
                      <a:pt x="77" y="46"/>
                    </a:lnTo>
                    <a:lnTo>
                      <a:pt x="78" y="84"/>
                    </a:lnTo>
                    <a:lnTo>
                      <a:pt x="59" y="106"/>
                    </a:lnTo>
                    <a:lnTo>
                      <a:pt x="44" y="159"/>
                    </a:lnTo>
                    <a:lnTo>
                      <a:pt x="55" y="211"/>
                    </a:lnTo>
                    <a:lnTo>
                      <a:pt x="35" y="254"/>
                    </a:lnTo>
                    <a:lnTo>
                      <a:pt x="21" y="362"/>
                    </a:lnTo>
                    <a:lnTo>
                      <a:pt x="32" y="401"/>
                    </a:lnTo>
                    <a:lnTo>
                      <a:pt x="21" y="404"/>
                    </a:lnTo>
                    <a:lnTo>
                      <a:pt x="26" y="439"/>
                    </a:lnTo>
                    <a:lnTo>
                      <a:pt x="0" y="512"/>
                    </a:lnTo>
                  </a:path>
                </a:pathLst>
              </a:custGeom>
              <a:grp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11" name="Freeform 8"/>
              <p:cNvSpPr>
                <a:spLocks noChangeAspect="1"/>
              </p:cNvSpPr>
              <p:nvPr/>
            </p:nvSpPr>
            <p:spPr bwMode="auto">
              <a:xfrm>
                <a:off x="1418" y="3491"/>
                <a:ext cx="71" cy="61"/>
              </a:xfrm>
              <a:custGeom>
                <a:avLst/>
                <a:gdLst>
                  <a:gd name="T0" fmla="*/ 0 w 56"/>
                  <a:gd name="T1" fmla="*/ 0 h 49"/>
                  <a:gd name="T2" fmla="*/ 0 w 56"/>
                  <a:gd name="T3" fmla="*/ 0 h 49"/>
                  <a:gd name="T4" fmla="*/ 1 w 56"/>
                  <a:gd name="T5" fmla="*/ 179 h 49"/>
                  <a:gd name="T6" fmla="*/ 229 w 56"/>
                  <a:gd name="T7" fmla="*/ 159 h 49"/>
                  <a:gd name="T8" fmla="*/ 48 w 56"/>
                  <a:gd name="T9" fmla="*/ 87 h 49"/>
                  <a:gd name="T10" fmla="*/ 0 w 56"/>
                  <a:gd name="T11" fmla="*/ 0 h 49"/>
                  <a:gd name="T12" fmla="*/ 0 w 56"/>
                  <a:gd name="T13" fmla="*/ 0 h 49"/>
                  <a:gd name="T14" fmla="*/ 0 60000 65536"/>
                  <a:gd name="T15" fmla="*/ 0 60000 65536"/>
                  <a:gd name="T16" fmla="*/ 0 60000 65536"/>
                  <a:gd name="T17" fmla="*/ 0 60000 65536"/>
                  <a:gd name="T18" fmla="*/ 0 60000 65536"/>
                  <a:gd name="T19" fmla="*/ 0 60000 65536"/>
                  <a:gd name="T20" fmla="*/ 0 60000 65536"/>
                  <a:gd name="T21" fmla="*/ 0 w 56"/>
                  <a:gd name="T22" fmla="*/ 0 h 49"/>
                  <a:gd name="T23" fmla="*/ 56 w 56"/>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9">
                    <a:moveTo>
                      <a:pt x="0" y="0"/>
                    </a:moveTo>
                    <a:lnTo>
                      <a:pt x="0" y="0"/>
                    </a:lnTo>
                    <a:lnTo>
                      <a:pt x="1" y="48"/>
                    </a:lnTo>
                    <a:lnTo>
                      <a:pt x="55" y="43"/>
                    </a:lnTo>
                    <a:lnTo>
                      <a:pt x="12" y="23"/>
                    </a:lnTo>
                    <a:lnTo>
                      <a:pt x="0" y="0"/>
                    </a:lnTo>
                  </a:path>
                </a:pathLst>
              </a:custGeom>
              <a:grp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56340" name="Freeform 9"/>
            <p:cNvSpPr>
              <a:spLocks noChangeAspect="1"/>
            </p:cNvSpPr>
            <p:nvPr/>
          </p:nvSpPr>
          <p:spPr bwMode="auto">
            <a:xfrm>
              <a:off x="3730481" y="3327232"/>
              <a:ext cx="650162" cy="750391"/>
            </a:xfrm>
            <a:custGeom>
              <a:avLst/>
              <a:gdLst>
                <a:gd name="T0" fmla="*/ 0 w 190"/>
                <a:gd name="T1" fmla="*/ 2147483647 h 213"/>
                <a:gd name="T2" fmla="*/ 0 w 190"/>
                <a:gd name="T3" fmla="*/ 2147483647 h 213"/>
                <a:gd name="T4" fmla="*/ 2147483647 w 190"/>
                <a:gd name="T5" fmla="*/ 2147483647 h 213"/>
                <a:gd name="T6" fmla="*/ 2147483647 w 190"/>
                <a:gd name="T7" fmla="*/ 2147483647 h 213"/>
                <a:gd name="T8" fmla="*/ 2147483647 w 190"/>
                <a:gd name="T9" fmla="*/ 2147483647 h 213"/>
                <a:gd name="T10" fmla="*/ 2147483647 w 190"/>
                <a:gd name="T11" fmla="*/ 2147483647 h 213"/>
                <a:gd name="T12" fmla="*/ 2147483647 w 190"/>
                <a:gd name="T13" fmla="*/ 2147483647 h 213"/>
                <a:gd name="T14" fmla="*/ 2147483647 w 190"/>
                <a:gd name="T15" fmla="*/ 2147483647 h 213"/>
                <a:gd name="T16" fmla="*/ 2147483647 w 190"/>
                <a:gd name="T17" fmla="*/ 2147483647 h 213"/>
                <a:gd name="T18" fmla="*/ 2147483647 w 190"/>
                <a:gd name="T19" fmla="*/ 2147483647 h 213"/>
                <a:gd name="T20" fmla="*/ 2147483647 w 190"/>
                <a:gd name="T21" fmla="*/ 2147483647 h 213"/>
                <a:gd name="T22" fmla="*/ 2147483647 w 190"/>
                <a:gd name="T23" fmla="*/ 2147483647 h 213"/>
                <a:gd name="T24" fmla="*/ 2147483647 w 190"/>
                <a:gd name="T25" fmla="*/ 2147483647 h 213"/>
                <a:gd name="T26" fmla="*/ 2147483647 w 190"/>
                <a:gd name="T27" fmla="*/ 2147483647 h 213"/>
                <a:gd name="T28" fmla="*/ 2147483647 w 190"/>
                <a:gd name="T29" fmla="*/ 2147483647 h 213"/>
                <a:gd name="T30" fmla="*/ 2147483647 w 190"/>
                <a:gd name="T31" fmla="*/ 2147483647 h 213"/>
                <a:gd name="T32" fmla="*/ 2147483647 w 190"/>
                <a:gd name="T33" fmla="*/ 2147483647 h 213"/>
                <a:gd name="T34" fmla="*/ 2147483647 w 190"/>
                <a:gd name="T35" fmla="*/ 2147483647 h 213"/>
                <a:gd name="T36" fmla="*/ 2147483647 w 190"/>
                <a:gd name="T37" fmla="*/ 2147483647 h 213"/>
                <a:gd name="T38" fmla="*/ 2147483647 w 190"/>
                <a:gd name="T39" fmla="*/ 2147483647 h 213"/>
                <a:gd name="T40" fmla="*/ 2147483647 w 190"/>
                <a:gd name="T41" fmla="*/ 2147483647 h 213"/>
                <a:gd name="T42" fmla="*/ 2147483647 w 190"/>
                <a:gd name="T43" fmla="*/ 2147483647 h 213"/>
                <a:gd name="T44" fmla="*/ 2147483647 w 190"/>
                <a:gd name="T45" fmla="*/ 0 h 213"/>
                <a:gd name="T46" fmla="*/ 2147483647 w 190"/>
                <a:gd name="T47" fmla="*/ 2147483647 h 213"/>
                <a:gd name="T48" fmla="*/ 0 w 190"/>
                <a:gd name="T49" fmla="*/ 2147483647 h 213"/>
                <a:gd name="T50" fmla="*/ 0 w 190"/>
                <a:gd name="T51" fmla="*/ 2147483647 h 2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0"/>
                <a:gd name="T79" fmla="*/ 0 h 213"/>
                <a:gd name="T80" fmla="*/ 190 w 190"/>
                <a:gd name="T81" fmla="*/ 213 h 2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0" h="213">
                  <a:moveTo>
                    <a:pt x="0" y="21"/>
                  </a:moveTo>
                  <a:lnTo>
                    <a:pt x="0" y="21"/>
                  </a:lnTo>
                  <a:lnTo>
                    <a:pt x="15" y="44"/>
                  </a:lnTo>
                  <a:lnTo>
                    <a:pt x="5" y="92"/>
                  </a:lnTo>
                  <a:lnTo>
                    <a:pt x="15" y="97"/>
                  </a:lnTo>
                  <a:lnTo>
                    <a:pt x="10" y="104"/>
                  </a:lnTo>
                  <a:lnTo>
                    <a:pt x="2" y="124"/>
                  </a:lnTo>
                  <a:lnTo>
                    <a:pt x="18" y="153"/>
                  </a:lnTo>
                  <a:lnTo>
                    <a:pt x="28" y="211"/>
                  </a:lnTo>
                  <a:lnTo>
                    <a:pt x="39" y="212"/>
                  </a:lnTo>
                  <a:lnTo>
                    <a:pt x="56" y="194"/>
                  </a:lnTo>
                  <a:lnTo>
                    <a:pt x="85" y="209"/>
                  </a:lnTo>
                  <a:lnTo>
                    <a:pt x="87" y="199"/>
                  </a:lnTo>
                  <a:lnTo>
                    <a:pt x="112" y="203"/>
                  </a:lnTo>
                  <a:lnTo>
                    <a:pt x="121" y="160"/>
                  </a:lnTo>
                  <a:lnTo>
                    <a:pt x="167" y="153"/>
                  </a:lnTo>
                  <a:lnTo>
                    <a:pt x="183" y="167"/>
                  </a:lnTo>
                  <a:lnTo>
                    <a:pt x="189" y="135"/>
                  </a:lnTo>
                  <a:lnTo>
                    <a:pt x="178" y="107"/>
                  </a:lnTo>
                  <a:lnTo>
                    <a:pt x="152" y="105"/>
                  </a:lnTo>
                  <a:lnTo>
                    <a:pt x="141" y="63"/>
                  </a:lnTo>
                  <a:lnTo>
                    <a:pt x="71" y="35"/>
                  </a:lnTo>
                  <a:lnTo>
                    <a:pt x="67" y="0"/>
                  </a:lnTo>
                  <a:lnTo>
                    <a:pt x="20" y="22"/>
                  </a:lnTo>
                  <a:lnTo>
                    <a:pt x="0" y="21"/>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1" name="Freeform 10" descr="25%"/>
            <p:cNvSpPr>
              <a:spLocks noChangeAspect="1"/>
            </p:cNvSpPr>
            <p:nvPr/>
          </p:nvSpPr>
          <p:spPr bwMode="auto">
            <a:xfrm>
              <a:off x="3498473" y="2514777"/>
              <a:ext cx="2120445" cy="2214504"/>
            </a:xfrm>
            <a:custGeom>
              <a:avLst/>
              <a:gdLst>
                <a:gd name="T0" fmla="*/ 0 w 614"/>
                <a:gd name="T1" fmla="*/ 2147483647 h 626"/>
                <a:gd name="T2" fmla="*/ 2147483647 w 614"/>
                <a:gd name="T3" fmla="*/ 2147483647 h 626"/>
                <a:gd name="T4" fmla="*/ 2147483647 w 614"/>
                <a:gd name="T5" fmla="*/ 2147483647 h 626"/>
                <a:gd name="T6" fmla="*/ 2147483647 w 614"/>
                <a:gd name="T7" fmla="*/ 2147483647 h 626"/>
                <a:gd name="T8" fmla="*/ 2147483647 w 614"/>
                <a:gd name="T9" fmla="*/ 2147483647 h 626"/>
                <a:gd name="T10" fmla="*/ 2147483647 w 614"/>
                <a:gd name="T11" fmla="*/ 2147483647 h 626"/>
                <a:gd name="T12" fmla="*/ 2147483647 w 614"/>
                <a:gd name="T13" fmla="*/ 2147483647 h 626"/>
                <a:gd name="T14" fmla="*/ 2147483647 w 614"/>
                <a:gd name="T15" fmla="*/ 2147483647 h 626"/>
                <a:gd name="T16" fmla="*/ 2147483647 w 614"/>
                <a:gd name="T17" fmla="*/ 2147483647 h 626"/>
                <a:gd name="T18" fmla="*/ 2147483647 w 614"/>
                <a:gd name="T19" fmla="*/ 2147483647 h 626"/>
                <a:gd name="T20" fmla="*/ 2147483647 w 614"/>
                <a:gd name="T21" fmla="*/ 2147483647 h 626"/>
                <a:gd name="T22" fmla="*/ 2147483647 w 614"/>
                <a:gd name="T23" fmla="*/ 2147483647 h 626"/>
                <a:gd name="T24" fmla="*/ 2147483647 w 614"/>
                <a:gd name="T25" fmla="*/ 2147483647 h 626"/>
                <a:gd name="T26" fmla="*/ 2147483647 w 614"/>
                <a:gd name="T27" fmla="*/ 2147483647 h 626"/>
                <a:gd name="T28" fmla="*/ 2147483647 w 614"/>
                <a:gd name="T29" fmla="*/ 2147483647 h 626"/>
                <a:gd name="T30" fmla="*/ 2147483647 w 614"/>
                <a:gd name="T31" fmla="*/ 2147483647 h 626"/>
                <a:gd name="T32" fmla="*/ 2147483647 w 614"/>
                <a:gd name="T33" fmla="*/ 2147483647 h 626"/>
                <a:gd name="T34" fmla="*/ 2147483647 w 614"/>
                <a:gd name="T35" fmla="*/ 2147483647 h 626"/>
                <a:gd name="T36" fmla="*/ 2147483647 w 614"/>
                <a:gd name="T37" fmla="*/ 2147483647 h 626"/>
                <a:gd name="T38" fmla="*/ 2147483647 w 614"/>
                <a:gd name="T39" fmla="*/ 2147483647 h 626"/>
                <a:gd name="T40" fmla="*/ 2147483647 w 614"/>
                <a:gd name="T41" fmla="*/ 2147483647 h 626"/>
                <a:gd name="T42" fmla="*/ 2147483647 w 614"/>
                <a:gd name="T43" fmla="*/ 2147483647 h 626"/>
                <a:gd name="T44" fmla="*/ 2147483647 w 614"/>
                <a:gd name="T45" fmla="*/ 2147483647 h 626"/>
                <a:gd name="T46" fmla="*/ 2147483647 w 614"/>
                <a:gd name="T47" fmla="*/ 2147483647 h 626"/>
                <a:gd name="T48" fmla="*/ 2147483647 w 614"/>
                <a:gd name="T49" fmla="*/ 2147483647 h 626"/>
                <a:gd name="T50" fmla="*/ 2147483647 w 614"/>
                <a:gd name="T51" fmla="*/ 2147483647 h 626"/>
                <a:gd name="T52" fmla="*/ 2147483647 w 614"/>
                <a:gd name="T53" fmla="*/ 2147483647 h 626"/>
                <a:gd name="T54" fmla="*/ 2147483647 w 614"/>
                <a:gd name="T55" fmla="*/ 2147483647 h 626"/>
                <a:gd name="T56" fmla="*/ 2147483647 w 614"/>
                <a:gd name="T57" fmla="*/ 2147483647 h 626"/>
                <a:gd name="T58" fmla="*/ 2147483647 w 614"/>
                <a:gd name="T59" fmla="*/ 2147483647 h 626"/>
                <a:gd name="T60" fmla="*/ 2147483647 w 614"/>
                <a:gd name="T61" fmla="*/ 2147483647 h 626"/>
                <a:gd name="T62" fmla="*/ 2147483647 w 614"/>
                <a:gd name="T63" fmla="*/ 2147483647 h 626"/>
                <a:gd name="T64" fmla="*/ 2147483647 w 614"/>
                <a:gd name="T65" fmla="*/ 2147483647 h 626"/>
                <a:gd name="T66" fmla="*/ 2147483647 w 614"/>
                <a:gd name="T67" fmla="*/ 2147483647 h 626"/>
                <a:gd name="T68" fmla="*/ 2147483647 w 614"/>
                <a:gd name="T69" fmla="*/ 2147483647 h 626"/>
                <a:gd name="T70" fmla="*/ 0 w 614"/>
                <a:gd name="T71" fmla="*/ 2147483647 h 6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4"/>
                <a:gd name="T109" fmla="*/ 0 h 626"/>
                <a:gd name="T110" fmla="*/ 614 w 614"/>
                <a:gd name="T111" fmla="*/ 626 h 6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4" h="626">
                  <a:moveTo>
                    <a:pt x="0" y="197"/>
                  </a:moveTo>
                  <a:lnTo>
                    <a:pt x="0" y="197"/>
                  </a:lnTo>
                  <a:lnTo>
                    <a:pt x="14" y="226"/>
                  </a:lnTo>
                  <a:lnTo>
                    <a:pt x="35" y="236"/>
                  </a:lnTo>
                  <a:lnTo>
                    <a:pt x="52" y="225"/>
                  </a:lnTo>
                  <a:lnTo>
                    <a:pt x="52" y="251"/>
                  </a:lnTo>
                  <a:lnTo>
                    <a:pt x="65" y="251"/>
                  </a:lnTo>
                  <a:lnTo>
                    <a:pt x="85" y="252"/>
                  </a:lnTo>
                  <a:lnTo>
                    <a:pt x="132" y="230"/>
                  </a:lnTo>
                  <a:lnTo>
                    <a:pt x="136" y="265"/>
                  </a:lnTo>
                  <a:lnTo>
                    <a:pt x="206" y="293"/>
                  </a:lnTo>
                  <a:lnTo>
                    <a:pt x="217" y="335"/>
                  </a:lnTo>
                  <a:lnTo>
                    <a:pt x="243" y="337"/>
                  </a:lnTo>
                  <a:lnTo>
                    <a:pt x="254" y="365"/>
                  </a:lnTo>
                  <a:lnTo>
                    <a:pt x="248" y="397"/>
                  </a:lnTo>
                  <a:lnTo>
                    <a:pt x="252" y="429"/>
                  </a:lnTo>
                  <a:lnTo>
                    <a:pt x="284" y="434"/>
                  </a:lnTo>
                  <a:lnTo>
                    <a:pt x="288" y="456"/>
                  </a:lnTo>
                  <a:lnTo>
                    <a:pt x="305" y="460"/>
                  </a:lnTo>
                  <a:lnTo>
                    <a:pt x="302" y="487"/>
                  </a:lnTo>
                  <a:lnTo>
                    <a:pt x="314" y="488"/>
                  </a:lnTo>
                  <a:lnTo>
                    <a:pt x="317" y="512"/>
                  </a:lnTo>
                  <a:lnTo>
                    <a:pt x="256" y="565"/>
                  </a:lnTo>
                  <a:lnTo>
                    <a:pt x="267" y="562"/>
                  </a:lnTo>
                  <a:lnTo>
                    <a:pt x="314" y="595"/>
                  </a:lnTo>
                  <a:lnTo>
                    <a:pt x="324" y="608"/>
                  </a:lnTo>
                  <a:lnTo>
                    <a:pt x="320" y="625"/>
                  </a:lnTo>
                  <a:lnTo>
                    <a:pt x="395" y="532"/>
                  </a:lnTo>
                  <a:lnTo>
                    <a:pt x="400" y="485"/>
                  </a:lnTo>
                  <a:lnTo>
                    <a:pt x="460" y="442"/>
                  </a:lnTo>
                  <a:lnTo>
                    <a:pt x="497" y="442"/>
                  </a:lnTo>
                  <a:lnTo>
                    <a:pt x="513" y="427"/>
                  </a:lnTo>
                  <a:lnTo>
                    <a:pt x="544" y="356"/>
                  </a:lnTo>
                  <a:lnTo>
                    <a:pt x="548" y="286"/>
                  </a:lnTo>
                  <a:lnTo>
                    <a:pt x="607" y="220"/>
                  </a:lnTo>
                  <a:lnTo>
                    <a:pt x="613" y="191"/>
                  </a:lnTo>
                  <a:lnTo>
                    <a:pt x="603" y="162"/>
                  </a:lnTo>
                  <a:lnTo>
                    <a:pt x="579" y="158"/>
                  </a:lnTo>
                  <a:lnTo>
                    <a:pt x="539" y="128"/>
                  </a:lnTo>
                  <a:lnTo>
                    <a:pt x="462" y="121"/>
                  </a:lnTo>
                  <a:lnTo>
                    <a:pt x="455" y="104"/>
                  </a:lnTo>
                  <a:lnTo>
                    <a:pt x="421" y="90"/>
                  </a:lnTo>
                  <a:lnTo>
                    <a:pt x="406" y="91"/>
                  </a:lnTo>
                  <a:lnTo>
                    <a:pt x="385" y="118"/>
                  </a:lnTo>
                  <a:lnTo>
                    <a:pt x="385" y="108"/>
                  </a:lnTo>
                  <a:lnTo>
                    <a:pt x="352" y="113"/>
                  </a:lnTo>
                  <a:lnTo>
                    <a:pt x="365" y="107"/>
                  </a:lnTo>
                  <a:lnTo>
                    <a:pt x="353" y="86"/>
                  </a:lnTo>
                  <a:lnTo>
                    <a:pt x="377" y="56"/>
                  </a:lnTo>
                  <a:lnTo>
                    <a:pt x="351" y="17"/>
                  </a:lnTo>
                  <a:lnTo>
                    <a:pt x="328" y="47"/>
                  </a:lnTo>
                  <a:lnTo>
                    <a:pt x="306" y="45"/>
                  </a:lnTo>
                  <a:lnTo>
                    <a:pt x="273" y="50"/>
                  </a:lnTo>
                  <a:lnTo>
                    <a:pt x="228" y="56"/>
                  </a:lnTo>
                  <a:lnTo>
                    <a:pt x="220" y="40"/>
                  </a:lnTo>
                  <a:lnTo>
                    <a:pt x="223" y="10"/>
                  </a:lnTo>
                  <a:lnTo>
                    <a:pt x="209" y="0"/>
                  </a:lnTo>
                  <a:lnTo>
                    <a:pt x="170" y="18"/>
                  </a:lnTo>
                  <a:lnTo>
                    <a:pt x="143" y="13"/>
                  </a:lnTo>
                  <a:lnTo>
                    <a:pt x="151" y="42"/>
                  </a:lnTo>
                  <a:lnTo>
                    <a:pt x="166" y="46"/>
                  </a:lnTo>
                  <a:lnTo>
                    <a:pt x="128" y="67"/>
                  </a:lnTo>
                  <a:lnTo>
                    <a:pt x="110" y="60"/>
                  </a:lnTo>
                  <a:lnTo>
                    <a:pt x="101" y="49"/>
                  </a:lnTo>
                  <a:lnTo>
                    <a:pt x="64" y="54"/>
                  </a:lnTo>
                  <a:lnTo>
                    <a:pt x="75" y="71"/>
                  </a:lnTo>
                  <a:lnTo>
                    <a:pt x="60" y="72"/>
                  </a:lnTo>
                  <a:lnTo>
                    <a:pt x="69" y="100"/>
                  </a:lnTo>
                  <a:lnTo>
                    <a:pt x="62" y="145"/>
                  </a:lnTo>
                  <a:lnTo>
                    <a:pt x="22" y="161"/>
                  </a:lnTo>
                  <a:lnTo>
                    <a:pt x="0" y="197"/>
                  </a:lnTo>
                </a:path>
              </a:pathLst>
            </a:custGeom>
            <a:solidFill>
              <a:srgbClr val="2D7581"/>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2" name="Freeform 13"/>
            <p:cNvSpPr>
              <a:spLocks noChangeAspect="1"/>
            </p:cNvSpPr>
            <p:nvPr/>
          </p:nvSpPr>
          <p:spPr bwMode="auto">
            <a:xfrm>
              <a:off x="3405722" y="3770133"/>
              <a:ext cx="453225" cy="2324523"/>
            </a:xfrm>
            <a:custGeom>
              <a:avLst/>
              <a:gdLst>
                <a:gd name="T0" fmla="*/ 0 w 132"/>
                <a:gd name="T1" fmla="*/ 2147483647 h 657"/>
                <a:gd name="T2" fmla="*/ 0 w 132"/>
                <a:gd name="T3" fmla="*/ 2147483647 h 657"/>
                <a:gd name="T4" fmla="*/ 2147483647 w 132"/>
                <a:gd name="T5" fmla="*/ 2147483647 h 657"/>
                <a:gd name="T6" fmla="*/ 2147483647 w 132"/>
                <a:gd name="T7" fmla="*/ 2147483647 h 657"/>
                <a:gd name="T8" fmla="*/ 2147483647 w 132"/>
                <a:gd name="T9" fmla="*/ 2147483647 h 657"/>
                <a:gd name="T10" fmla="*/ 2147483647 w 132"/>
                <a:gd name="T11" fmla="*/ 2147483647 h 657"/>
                <a:gd name="T12" fmla="*/ 2147483647 w 132"/>
                <a:gd name="T13" fmla="*/ 2147483647 h 657"/>
                <a:gd name="T14" fmla="*/ 2147483647 w 132"/>
                <a:gd name="T15" fmla="*/ 2147483647 h 657"/>
                <a:gd name="T16" fmla="*/ 2147483647 w 132"/>
                <a:gd name="T17" fmla="*/ 2147483647 h 657"/>
                <a:gd name="T18" fmla="*/ 2147483647 w 132"/>
                <a:gd name="T19" fmla="*/ 2147483647 h 657"/>
                <a:gd name="T20" fmla="*/ 2147483647 w 132"/>
                <a:gd name="T21" fmla="*/ 2147483647 h 657"/>
                <a:gd name="T22" fmla="*/ 2147483647 w 132"/>
                <a:gd name="T23" fmla="*/ 2147483647 h 657"/>
                <a:gd name="T24" fmla="*/ 2147483647 w 132"/>
                <a:gd name="T25" fmla="*/ 2147483647 h 657"/>
                <a:gd name="T26" fmla="*/ 2147483647 w 132"/>
                <a:gd name="T27" fmla="*/ 0 h 657"/>
                <a:gd name="T28" fmla="*/ 2147483647 w 132"/>
                <a:gd name="T29" fmla="*/ 2147483647 h 657"/>
                <a:gd name="T30" fmla="*/ 2147483647 w 132"/>
                <a:gd name="T31" fmla="*/ 2147483647 h 657"/>
                <a:gd name="T32" fmla="*/ 2147483647 w 132"/>
                <a:gd name="T33" fmla="*/ 2147483647 h 657"/>
                <a:gd name="T34" fmla="*/ 2147483647 w 132"/>
                <a:gd name="T35" fmla="*/ 2147483647 h 657"/>
                <a:gd name="T36" fmla="*/ 2147483647 w 132"/>
                <a:gd name="T37" fmla="*/ 2147483647 h 657"/>
                <a:gd name="T38" fmla="*/ 2147483647 w 132"/>
                <a:gd name="T39" fmla="*/ 2147483647 h 657"/>
                <a:gd name="T40" fmla="*/ 2147483647 w 132"/>
                <a:gd name="T41" fmla="*/ 2147483647 h 657"/>
                <a:gd name="T42" fmla="*/ 2147483647 w 132"/>
                <a:gd name="T43" fmla="*/ 2147483647 h 657"/>
                <a:gd name="T44" fmla="*/ 2147483647 w 132"/>
                <a:gd name="T45" fmla="*/ 2147483647 h 657"/>
                <a:gd name="T46" fmla="*/ 2147483647 w 132"/>
                <a:gd name="T47" fmla="*/ 2147483647 h 657"/>
                <a:gd name="T48" fmla="*/ 2147483647 w 132"/>
                <a:gd name="T49" fmla="*/ 2147483647 h 657"/>
                <a:gd name="T50" fmla="*/ 2147483647 w 132"/>
                <a:gd name="T51" fmla="*/ 2147483647 h 657"/>
                <a:gd name="T52" fmla="*/ 2147483647 w 132"/>
                <a:gd name="T53" fmla="*/ 2147483647 h 657"/>
                <a:gd name="T54" fmla="*/ 2147483647 w 132"/>
                <a:gd name="T55" fmla="*/ 2147483647 h 657"/>
                <a:gd name="T56" fmla="*/ 2147483647 w 132"/>
                <a:gd name="T57" fmla="*/ 2147483647 h 657"/>
                <a:gd name="T58" fmla="*/ 2147483647 w 132"/>
                <a:gd name="T59" fmla="*/ 2147483647 h 657"/>
                <a:gd name="T60" fmla="*/ 2147483647 w 132"/>
                <a:gd name="T61" fmla="*/ 2147483647 h 657"/>
                <a:gd name="T62" fmla="*/ 2147483647 w 132"/>
                <a:gd name="T63" fmla="*/ 2147483647 h 657"/>
                <a:gd name="T64" fmla="*/ 2147483647 w 132"/>
                <a:gd name="T65" fmla="*/ 2147483647 h 657"/>
                <a:gd name="T66" fmla="*/ 2147483647 w 132"/>
                <a:gd name="T67" fmla="*/ 2147483647 h 657"/>
                <a:gd name="T68" fmla="*/ 2147483647 w 132"/>
                <a:gd name="T69" fmla="*/ 2147483647 h 657"/>
                <a:gd name="T70" fmla="*/ 2147483647 w 132"/>
                <a:gd name="T71" fmla="*/ 2147483647 h 657"/>
                <a:gd name="T72" fmla="*/ 2147483647 w 132"/>
                <a:gd name="T73" fmla="*/ 2147483647 h 657"/>
                <a:gd name="T74" fmla="*/ 2147483647 w 132"/>
                <a:gd name="T75" fmla="*/ 2147483647 h 657"/>
                <a:gd name="T76" fmla="*/ 2147483647 w 132"/>
                <a:gd name="T77" fmla="*/ 2147483647 h 657"/>
                <a:gd name="T78" fmla="*/ 2147483647 w 132"/>
                <a:gd name="T79" fmla="*/ 2147483647 h 657"/>
                <a:gd name="T80" fmla="*/ 2147483647 w 132"/>
                <a:gd name="T81" fmla="*/ 2147483647 h 657"/>
                <a:gd name="T82" fmla="*/ 2147483647 w 132"/>
                <a:gd name="T83" fmla="*/ 2147483647 h 657"/>
                <a:gd name="T84" fmla="*/ 2147483647 w 132"/>
                <a:gd name="T85" fmla="*/ 2147483647 h 657"/>
                <a:gd name="T86" fmla="*/ 2147483647 w 132"/>
                <a:gd name="T87" fmla="*/ 2147483647 h 657"/>
                <a:gd name="T88" fmla="*/ 2147483647 w 132"/>
                <a:gd name="T89" fmla="*/ 2147483647 h 657"/>
                <a:gd name="T90" fmla="*/ 2147483647 w 132"/>
                <a:gd name="T91" fmla="*/ 2147483647 h 657"/>
                <a:gd name="T92" fmla="*/ 2147483647 w 132"/>
                <a:gd name="T93" fmla="*/ 2147483647 h 657"/>
                <a:gd name="T94" fmla="*/ 2147483647 w 132"/>
                <a:gd name="T95" fmla="*/ 2147483647 h 657"/>
                <a:gd name="T96" fmla="*/ 0 w 132"/>
                <a:gd name="T97" fmla="*/ 2147483647 h 657"/>
                <a:gd name="T98" fmla="*/ 0 w 132"/>
                <a:gd name="T99" fmla="*/ 2147483647 h 6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2"/>
                <a:gd name="T151" fmla="*/ 0 h 657"/>
                <a:gd name="T152" fmla="*/ 132 w 132"/>
                <a:gd name="T153" fmla="*/ 657 h 6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2" h="657">
                  <a:moveTo>
                    <a:pt x="0" y="513"/>
                  </a:moveTo>
                  <a:lnTo>
                    <a:pt x="0" y="513"/>
                  </a:lnTo>
                  <a:lnTo>
                    <a:pt x="10" y="495"/>
                  </a:lnTo>
                  <a:lnTo>
                    <a:pt x="28" y="508"/>
                  </a:lnTo>
                  <a:lnTo>
                    <a:pt x="45" y="474"/>
                  </a:lnTo>
                  <a:lnTo>
                    <a:pt x="38" y="461"/>
                  </a:lnTo>
                  <a:lnTo>
                    <a:pt x="52" y="415"/>
                  </a:lnTo>
                  <a:lnTo>
                    <a:pt x="27" y="411"/>
                  </a:lnTo>
                  <a:lnTo>
                    <a:pt x="31" y="336"/>
                  </a:lnTo>
                  <a:lnTo>
                    <a:pt x="63" y="258"/>
                  </a:lnTo>
                  <a:lnTo>
                    <a:pt x="63" y="192"/>
                  </a:lnTo>
                  <a:lnTo>
                    <a:pt x="85" y="67"/>
                  </a:lnTo>
                  <a:lnTo>
                    <a:pt x="78" y="12"/>
                  </a:lnTo>
                  <a:lnTo>
                    <a:pt x="94" y="0"/>
                  </a:lnTo>
                  <a:lnTo>
                    <a:pt x="110" y="29"/>
                  </a:lnTo>
                  <a:lnTo>
                    <a:pt x="120" y="87"/>
                  </a:lnTo>
                  <a:lnTo>
                    <a:pt x="131" y="88"/>
                  </a:lnTo>
                  <a:lnTo>
                    <a:pt x="129" y="108"/>
                  </a:lnTo>
                  <a:lnTo>
                    <a:pt x="112" y="116"/>
                  </a:lnTo>
                  <a:lnTo>
                    <a:pt x="113" y="154"/>
                  </a:lnTo>
                  <a:lnTo>
                    <a:pt x="94" y="176"/>
                  </a:lnTo>
                  <a:lnTo>
                    <a:pt x="79" y="229"/>
                  </a:lnTo>
                  <a:lnTo>
                    <a:pt x="90" y="281"/>
                  </a:lnTo>
                  <a:lnTo>
                    <a:pt x="70" y="324"/>
                  </a:lnTo>
                  <a:lnTo>
                    <a:pt x="56" y="432"/>
                  </a:lnTo>
                  <a:lnTo>
                    <a:pt x="67" y="471"/>
                  </a:lnTo>
                  <a:lnTo>
                    <a:pt x="56" y="474"/>
                  </a:lnTo>
                  <a:lnTo>
                    <a:pt x="61" y="509"/>
                  </a:lnTo>
                  <a:lnTo>
                    <a:pt x="35" y="582"/>
                  </a:lnTo>
                  <a:lnTo>
                    <a:pt x="38" y="594"/>
                  </a:lnTo>
                  <a:lnTo>
                    <a:pt x="51" y="590"/>
                  </a:lnTo>
                  <a:lnTo>
                    <a:pt x="56" y="618"/>
                  </a:lnTo>
                  <a:lnTo>
                    <a:pt x="113" y="624"/>
                  </a:lnTo>
                  <a:lnTo>
                    <a:pt x="75" y="634"/>
                  </a:lnTo>
                  <a:lnTo>
                    <a:pt x="70" y="656"/>
                  </a:lnTo>
                  <a:lnTo>
                    <a:pt x="53" y="650"/>
                  </a:lnTo>
                  <a:lnTo>
                    <a:pt x="72" y="636"/>
                  </a:lnTo>
                  <a:lnTo>
                    <a:pt x="44" y="631"/>
                  </a:lnTo>
                  <a:lnTo>
                    <a:pt x="41" y="607"/>
                  </a:lnTo>
                  <a:lnTo>
                    <a:pt x="34" y="618"/>
                  </a:lnTo>
                  <a:lnTo>
                    <a:pt x="23" y="597"/>
                  </a:lnTo>
                  <a:lnTo>
                    <a:pt x="29" y="590"/>
                  </a:lnTo>
                  <a:lnTo>
                    <a:pt x="16" y="581"/>
                  </a:lnTo>
                  <a:lnTo>
                    <a:pt x="27" y="569"/>
                  </a:lnTo>
                  <a:lnTo>
                    <a:pt x="17" y="537"/>
                  </a:lnTo>
                  <a:lnTo>
                    <a:pt x="37" y="540"/>
                  </a:lnTo>
                  <a:lnTo>
                    <a:pt x="17" y="524"/>
                  </a:lnTo>
                  <a:lnTo>
                    <a:pt x="22" y="512"/>
                  </a:lnTo>
                  <a:lnTo>
                    <a:pt x="0" y="513"/>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3" name="Freeform 14"/>
            <p:cNvSpPr>
              <a:spLocks noChangeAspect="1"/>
            </p:cNvSpPr>
            <p:nvPr/>
          </p:nvSpPr>
          <p:spPr bwMode="auto">
            <a:xfrm>
              <a:off x="3482958" y="5719460"/>
              <a:ext cx="37769" cy="84631"/>
            </a:xfrm>
            <a:custGeom>
              <a:avLst/>
              <a:gdLst>
                <a:gd name="T0" fmla="*/ 0 w 11"/>
                <a:gd name="T1" fmla="*/ 2147483647 h 24"/>
                <a:gd name="T2" fmla="*/ 0 w 11"/>
                <a:gd name="T3" fmla="*/ 2147483647 h 24"/>
                <a:gd name="T4" fmla="*/ 2147483647 w 11"/>
                <a:gd name="T5" fmla="*/ 0 h 24"/>
                <a:gd name="T6" fmla="*/ 2147483647 w 11"/>
                <a:gd name="T7" fmla="*/ 2147483647 h 24"/>
                <a:gd name="T8" fmla="*/ 0 w 11"/>
                <a:gd name="T9" fmla="*/ 2147483647 h 24"/>
                <a:gd name="T10" fmla="*/ 0 w 11"/>
                <a:gd name="T11" fmla="*/ 2147483647 h 24"/>
                <a:gd name="T12" fmla="*/ 0 60000 65536"/>
                <a:gd name="T13" fmla="*/ 0 60000 65536"/>
                <a:gd name="T14" fmla="*/ 0 60000 65536"/>
                <a:gd name="T15" fmla="*/ 0 60000 65536"/>
                <a:gd name="T16" fmla="*/ 0 60000 65536"/>
                <a:gd name="T17" fmla="*/ 0 60000 65536"/>
                <a:gd name="T18" fmla="*/ 0 w 11"/>
                <a:gd name="T19" fmla="*/ 0 h 24"/>
                <a:gd name="T20" fmla="*/ 11 w 1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1" h="24">
                  <a:moveTo>
                    <a:pt x="0" y="10"/>
                  </a:moveTo>
                  <a:lnTo>
                    <a:pt x="0" y="10"/>
                  </a:lnTo>
                  <a:lnTo>
                    <a:pt x="4" y="0"/>
                  </a:lnTo>
                  <a:lnTo>
                    <a:pt x="10" y="23"/>
                  </a:lnTo>
                  <a:lnTo>
                    <a:pt x="0" y="10"/>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4" name="Freeform 15"/>
            <p:cNvSpPr>
              <a:spLocks noChangeAspect="1"/>
            </p:cNvSpPr>
            <p:nvPr/>
          </p:nvSpPr>
          <p:spPr bwMode="auto">
            <a:xfrm>
              <a:off x="3472967" y="5163072"/>
              <a:ext cx="35071" cy="112841"/>
            </a:xfrm>
            <a:custGeom>
              <a:avLst/>
              <a:gdLst>
                <a:gd name="T0" fmla="*/ 0 w 10"/>
                <a:gd name="T1" fmla="*/ 2147483647 h 32"/>
                <a:gd name="T2" fmla="*/ 0 w 10"/>
                <a:gd name="T3" fmla="*/ 2147483647 h 32"/>
                <a:gd name="T4" fmla="*/ 2147483647 w 10"/>
                <a:gd name="T5" fmla="*/ 0 h 32"/>
                <a:gd name="T6" fmla="*/ 2147483647 w 10"/>
                <a:gd name="T7" fmla="*/ 2147483647 h 32"/>
                <a:gd name="T8" fmla="*/ 0 w 10"/>
                <a:gd name="T9" fmla="*/ 2147483647 h 32"/>
                <a:gd name="T10" fmla="*/ 0 w 10"/>
                <a:gd name="T11" fmla="*/ 2147483647 h 32"/>
                <a:gd name="T12" fmla="*/ 0 60000 65536"/>
                <a:gd name="T13" fmla="*/ 0 60000 65536"/>
                <a:gd name="T14" fmla="*/ 0 60000 65536"/>
                <a:gd name="T15" fmla="*/ 0 60000 65536"/>
                <a:gd name="T16" fmla="*/ 0 60000 65536"/>
                <a:gd name="T17" fmla="*/ 0 60000 65536"/>
                <a:gd name="T18" fmla="*/ 0 w 10"/>
                <a:gd name="T19" fmla="*/ 0 h 32"/>
                <a:gd name="T20" fmla="*/ 10 w 1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0" h="32">
                  <a:moveTo>
                    <a:pt x="0" y="27"/>
                  </a:moveTo>
                  <a:lnTo>
                    <a:pt x="0" y="27"/>
                  </a:lnTo>
                  <a:lnTo>
                    <a:pt x="9" y="0"/>
                  </a:lnTo>
                  <a:lnTo>
                    <a:pt x="9" y="31"/>
                  </a:lnTo>
                  <a:lnTo>
                    <a:pt x="0" y="27"/>
                  </a:lnTo>
                </a:path>
              </a:pathLst>
            </a:custGeom>
            <a:solidFill>
              <a:srgbClr val="2D7581">
                <a:alpha val="59999"/>
              </a:srgbClr>
            </a:solidFill>
            <a:ln w="6350">
              <a:solidFill>
                <a:srgbClr val="2D7581">
                  <a:alpha val="39999"/>
                </a:srgb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5" name="Freeform 16"/>
            <p:cNvSpPr>
              <a:spLocks noChangeAspect="1"/>
            </p:cNvSpPr>
            <p:nvPr/>
          </p:nvSpPr>
          <p:spPr bwMode="auto">
            <a:xfrm>
              <a:off x="3558495" y="6060804"/>
              <a:ext cx="75538" cy="53599"/>
            </a:xfrm>
            <a:custGeom>
              <a:avLst/>
              <a:gdLst>
                <a:gd name="T0" fmla="*/ 0 w 22"/>
                <a:gd name="T1" fmla="*/ 0 h 15"/>
                <a:gd name="T2" fmla="*/ 0 w 22"/>
                <a:gd name="T3" fmla="*/ 0 h 15"/>
                <a:gd name="T4" fmla="*/ 2147483647 w 22"/>
                <a:gd name="T5" fmla="*/ 2147483647 h 15"/>
                <a:gd name="T6" fmla="*/ 2147483647 w 22"/>
                <a:gd name="T7" fmla="*/ 2147483647 h 15"/>
                <a:gd name="T8" fmla="*/ 0 w 22"/>
                <a:gd name="T9" fmla="*/ 0 h 15"/>
                <a:gd name="T10" fmla="*/ 0 w 22"/>
                <a:gd name="T11" fmla="*/ 0 h 15"/>
                <a:gd name="T12" fmla="*/ 0 60000 65536"/>
                <a:gd name="T13" fmla="*/ 0 60000 65536"/>
                <a:gd name="T14" fmla="*/ 0 60000 65536"/>
                <a:gd name="T15" fmla="*/ 0 60000 65536"/>
                <a:gd name="T16" fmla="*/ 0 60000 65536"/>
                <a:gd name="T17" fmla="*/ 0 60000 65536"/>
                <a:gd name="T18" fmla="*/ 0 w 22"/>
                <a:gd name="T19" fmla="*/ 0 h 15"/>
                <a:gd name="T20" fmla="*/ 22 w 2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2" h="15">
                  <a:moveTo>
                    <a:pt x="0" y="0"/>
                  </a:moveTo>
                  <a:lnTo>
                    <a:pt x="0" y="0"/>
                  </a:lnTo>
                  <a:lnTo>
                    <a:pt x="20" y="3"/>
                  </a:lnTo>
                  <a:lnTo>
                    <a:pt x="21" y="14"/>
                  </a:lnTo>
                  <a:lnTo>
                    <a:pt x="0" y="0"/>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6" name="Freeform 17"/>
            <p:cNvSpPr>
              <a:spLocks noChangeAspect="1"/>
            </p:cNvSpPr>
            <p:nvPr/>
          </p:nvSpPr>
          <p:spPr bwMode="auto">
            <a:xfrm>
              <a:off x="3571984" y="5956426"/>
              <a:ext cx="110609" cy="112841"/>
            </a:xfrm>
            <a:custGeom>
              <a:avLst/>
              <a:gdLst>
                <a:gd name="T0" fmla="*/ 0 w 32"/>
                <a:gd name="T1" fmla="*/ 2147483647 h 32"/>
                <a:gd name="T2" fmla="*/ 0 w 32"/>
                <a:gd name="T3" fmla="*/ 2147483647 h 32"/>
                <a:gd name="T4" fmla="*/ 2147483647 w 32"/>
                <a:gd name="T5" fmla="*/ 0 h 32"/>
                <a:gd name="T6" fmla="*/ 2147483647 w 32"/>
                <a:gd name="T7" fmla="*/ 2147483647 h 32"/>
                <a:gd name="T8" fmla="*/ 2147483647 w 32"/>
                <a:gd name="T9" fmla="*/ 2147483647 h 32"/>
                <a:gd name="T10" fmla="*/ 2147483647 w 32"/>
                <a:gd name="T11" fmla="*/ 2147483647 h 32"/>
                <a:gd name="T12" fmla="*/ 0 w 32"/>
                <a:gd name="T13" fmla="*/ 2147483647 h 32"/>
                <a:gd name="T14" fmla="*/ 0 w 3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32"/>
                <a:gd name="T26" fmla="*/ 32 w 3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32">
                  <a:moveTo>
                    <a:pt x="0" y="5"/>
                  </a:moveTo>
                  <a:lnTo>
                    <a:pt x="0" y="5"/>
                  </a:lnTo>
                  <a:lnTo>
                    <a:pt x="8" y="0"/>
                  </a:lnTo>
                  <a:lnTo>
                    <a:pt x="8" y="14"/>
                  </a:lnTo>
                  <a:lnTo>
                    <a:pt x="31" y="19"/>
                  </a:lnTo>
                  <a:lnTo>
                    <a:pt x="16" y="31"/>
                  </a:lnTo>
                  <a:lnTo>
                    <a:pt x="0" y="5"/>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7" name="Freeform 18"/>
            <p:cNvSpPr>
              <a:spLocks noChangeAspect="1"/>
            </p:cNvSpPr>
            <p:nvPr/>
          </p:nvSpPr>
          <p:spPr bwMode="auto">
            <a:xfrm>
              <a:off x="3650220" y="6097477"/>
              <a:ext cx="62049" cy="31031"/>
            </a:xfrm>
            <a:custGeom>
              <a:avLst/>
              <a:gdLst>
                <a:gd name="T0" fmla="*/ 0 w 18"/>
                <a:gd name="T1" fmla="*/ 2147483647 h 9"/>
                <a:gd name="T2" fmla="*/ 0 w 18"/>
                <a:gd name="T3" fmla="*/ 2147483647 h 9"/>
                <a:gd name="T4" fmla="*/ 2147483647 w 18"/>
                <a:gd name="T5" fmla="*/ 0 h 9"/>
                <a:gd name="T6" fmla="*/ 2147483647 w 18"/>
                <a:gd name="T7" fmla="*/ 2147483647 h 9"/>
                <a:gd name="T8" fmla="*/ 0 w 18"/>
                <a:gd name="T9" fmla="*/ 2147483647 h 9"/>
                <a:gd name="T10" fmla="*/ 0 w 18"/>
                <a:gd name="T11" fmla="*/ 2147483647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6"/>
                  </a:moveTo>
                  <a:lnTo>
                    <a:pt x="0" y="6"/>
                  </a:lnTo>
                  <a:lnTo>
                    <a:pt x="4" y="0"/>
                  </a:lnTo>
                  <a:lnTo>
                    <a:pt x="17" y="8"/>
                  </a:lnTo>
                  <a:lnTo>
                    <a:pt x="0" y="6"/>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8" name="Freeform 19"/>
            <p:cNvSpPr>
              <a:spLocks noChangeAspect="1"/>
            </p:cNvSpPr>
            <p:nvPr/>
          </p:nvSpPr>
          <p:spPr bwMode="auto">
            <a:xfrm>
              <a:off x="3643828" y="5994247"/>
              <a:ext cx="151075" cy="174903"/>
            </a:xfrm>
            <a:custGeom>
              <a:avLst/>
              <a:gdLst>
                <a:gd name="T0" fmla="*/ 0 w 44"/>
                <a:gd name="T1" fmla="*/ 2147483647 h 49"/>
                <a:gd name="T2" fmla="*/ 0 w 44"/>
                <a:gd name="T3" fmla="*/ 2147483647 h 49"/>
                <a:gd name="T4" fmla="*/ 2147483647 w 44"/>
                <a:gd name="T5" fmla="*/ 2147483647 h 49"/>
                <a:gd name="T6" fmla="*/ 2147483647 w 44"/>
                <a:gd name="T7" fmla="*/ 2147483647 h 49"/>
                <a:gd name="T8" fmla="*/ 2147483647 w 44"/>
                <a:gd name="T9" fmla="*/ 2147483647 h 49"/>
                <a:gd name="T10" fmla="*/ 2147483647 w 44"/>
                <a:gd name="T11" fmla="*/ 2147483647 h 49"/>
                <a:gd name="T12" fmla="*/ 2147483647 w 44"/>
                <a:gd name="T13" fmla="*/ 2147483647 h 49"/>
                <a:gd name="T14" fmla="*/ 2147483647 w 44"/>
                <a:gd name="T15" fmla="*/ 2147483647 h 49"/>
                <a:gd name="T16" fmla="*/ 2147483647 w 44"/>
                <a:gd name="T17" fmla="*/ 0 h 49"/>
                <a:gd name="T18" fmla="*/ 2147483647 w 44"/>
                <a:gd name="T19" fmla="*/ 2147483647 h 49"/>
                <a:gd name="T20" fmla="*/ 0 w 44"/>
                <a:gd name="T21" fmla="*/ 2147483647 h 49"/>
                <a:gd name="T22" fmla="*/ 0 w 44"/>
                <a:gd name="T23" fmla="*/ 214748364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49"/>
                <a:gd name="T38" fmla="*/ 44 w 44"/>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49">
                  <a:moveTo>
                    <a:pt x="0" y="39"/>
                  </a:moveTo>
                  <a:lnTo>
                    <a:pt x="0" y="39"/>
                  </a:lnTo>
                  <a:lnTo>
                    <a:pt x="7" y="32"/>
                  </a:lnTo>
                  <a:lnTo>
                    <a:pt x="30" y="36"/>
                  </a:lnTo>
                  <a:lnTo>
                    <a:pt x="20" y="24"/>
                  </a:lnTo>
                  <a:lnTo>
                    <a:pt x="31" y="16"/>
                  </a:lnTo>
                  <a:lnTo>
                    <a:pt x="14" y="14"/>
                  </a:lnTo>
                  <a:lnTo>
                    <a:pt x="14" y="2"/>
                  </a:lnTo>
                  <a:lnTo>
                    <a:pt x="42" y="0"/>
                  </a:lnTo>
                  <a:lnTo>
                    <a:pt x="43" y="48"/>
                  </a:lnTo>
                  <a:lnTo>
                    <a:pt x="0" y="39"/>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49" name="Freeform 20"/>
            <p:cNvSpPr>
              <a:spLocks noChangeAspect="1"/>
            </p:cNvSpPr>
            <p:nvPr/>
          </p:nvSpPr>
          <p:spPr bwMode="auto">
            <a:xfrm>
              <a:off x="3763526" y="6199034"/>
              <a:ext cx="113306" cy="39494"/>
            </a:xfrm>
            <a:custGeom>
              <a:avLst/>
              <a:gdLst>
                <a:gd name="T0" fmla="*/ 0 w 33"/>
                <a:gd name="T1" fmla="*/ 0 h 11"/>
                <a:gd name="T2" fmla="*/ 0 w 33"/>
                <a:gd name="T3" fmla="*/ 0 h 11"/>
                <a:gd name="T4" fmla="*/ 2147483647 w 33"/>
                <a:gd name="T5" fmla="*/ 2147483647 h 11"/>
                <a:gd name="T6" fmla="*/ 2147483647 w 33"/>
                <a:gd name="T7" fmla="*/ 2147483647 h 11"/>
                <a:gd name="T8" fmla="*/ 0 w 33"/>
                <a:gd name="T9" fmla="*/ 0 h 11"/>
                <a:gd name="T10" fmla="*/ 0 w 33"/>
                <a:gd name="T11" fmla="*/ 0 h 11"/>
                <a:gd name="T12" fmla="*/ 0 60000 65536"/>
                <a:gd name="T13" fmla="*/ 0 60000 65536"/>
                <a:gd name="T14" fmla="*/ 0 60000 65536"/>
                <a:gd name="T15" fmla="*/ 0 60000 65536"/>
                <a:gd name="T16" fmla="*/ 0 60000 65536"/>
                <a:gd name="T17" fmla="*/ 0 60000 65536"/>
                <a:gd name="T18" fmla="*/ 0 w 33"/>
                <a:gd name="T19" fmla="*/ 0 h 11"/>
                <a:gd name="T20" fmla="*/ 33 w 33"/>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3" h="11">
                  <a:moveTo>
                    <a:pt x="0" y="0"/>
                  </a:moveTo>
                  <a:lnTo>
                    <a:pt x="0" y="0"/>
                  </a:lnTo>
                  <a:lnTo>
                    <a:pt x="29" y="3"/>
                  </a:lnTo>
                  <a:lnTo>
                    <a:pt x="32" y="10"/>
                  </a:lnTo>
                  <a:lnTo>
                    <a:pt x="0" y="0"/>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0" name="Freeform 21"/>
            <p:cNvSpPr>
              <a:spLocks noChangeAspect="1"/>
            </p:cNvSpPr>
            <p:nvPr/>
          </p:nvSpPr>
          <p:spPr bwMode="auto">
            <a:xfrm>
              <a:off x="3871437" y="6173644"/>
              <a:ext cx="53955" cy="28210"/>
            </a:xfrm>
            <a:custGeom>
              <a:avLst/>
              <a:gdLst>
                <a:gd name="T0" fmla="*/ 0 w 16"/>
                <a:gd name="T1" fmla="*/ 2147483647 h 8"/>
                <a:gd name="T2" fmla="*/ 0 w 16"/>
                <a:gd name="T3" fmla="*/ 2147483647 h 8"/>
                <a:gd name="T4" fmla="*/ 2147483647 w 16"/>
                <a:gd name="T5" fmla="*/ 0 h 8"/>
                <a:gd name="T6" fmla="*/ 2147483647 w 16"/>
                <a:gd name="T7" fmla="*/ 2147483647 h 8"/>
                <a:gd name="T8" fmla="*/ 0 w 16"/>
                <a:gd name="T9" fmla="*/ 2147483647 h 8"/>
                <a:gd name="T10" fmla="*/ 0 w 16"/>
                <a:gd name="T11" fmla="*/ 2147483647 h 8"/>
                <a:gd name="T12" fmla="*/ 0 60000 65536"/>
                <a:gd name="T13" fmla="*/ 0 60000 65536"/>
                <a:gd name="T14" fmla="*/ 0 60000 65536"/>
                <a:gd name="T15" fmla="*/ 0 60000 65536"/>
                <a:gd name="T16" fmla="*/ 0 60000 65536"/>
                <a:gd name="T17" fmla="*/ 0 60000 65536"/>
                <a:gd name="T18" fmla="*/ 0 w 16"/>
                <a:gd name="T19" fmla="*/ 0 h 8"/>
                <a:gd name="T20" fmla="*/ 16 w 16"/>
                <a:gd name="T21" fmla="*/ 8 h 8"/>
              </a:gdLst>
              <a:ahLst/>
              <a:cxnLst>
                <a:cxn ang="T12">
                  <a:pos x="T0" y="T1"/>
                </a:cxn>
                <a:cxn ang="T13">
                  <a:pos x="T2" y="T3"/>
                </a:cxn>
                <a:cxn ang="T14">
                  <a:pos x="T4" y="T5"/>
                </a:cxn>
                <a:cxn ang="T15">
                  <a:pos x="T6" y="T7"/>
                </a:cxn>
                <a:cxn ang="T16">
                  <a:pos x="T8" y="T9"/>
                </a:cxn>
                <a:cxn ang="T17">
                  <a:pos x="T10" y="T11"/>
                </a:cxn>
              </a:cxnLst>
              <a:rect l="T18" t="T19" r="T20" b="T21"/>
              <a:pathLst>
                <a:path w="16" h="8">
                  <a:moveTo>
                    <a:pt x="0" y="7"/>
                  </a:moveTo>
                  <a:lnTo>
                    <a:pt x="0" y="7"/>
                  </a:lnTo>
                  <a:lnTo>
                    <a:pt x="3" y="0"/>
                  </a:lnTo>
                  <a:lnTo>
                    <a:pt x="15" y="7"/>
                  </a:lnTo>
                  <a:lnTo>
                    <a:pt x="0" y="7"/>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1" name="Freeform 22"/>
            <p:cNvSpPr>
              <a:spLocks noChangeAspect="1"/>
            </p:cNvSpPr>
            <p:nvPr/>
          </p:nvSpPr>
          <p:spPr bwMode="auto">
            <a:xfrm>
              <a:off x="3223301" y="2108550"/>
              <a:ext cx="658255" cy="922474"/>
            </a:xfrm>
            <a:custGeom>
              <a:avLst/>
              <a:gdLst>
                <a:gd name="T0" fmla="*/ 0 w 189"/>
                <a:gd name="T1" fmla="*/ 2147483647 h 260"/>
                <a:gd name="T2" fmla="*/ 0 w 189"/>
                <a:gd name="T3" fmla="*/ 2147483647 h 260"/>
                <a:gd name="T4" fmla="*/ 2147483647 w 189"/>
                <a:gd name="T5" fmla="*/ 2147483647 h 260"/>
                <a:gd name="T6" fmla="*/ 2147483647 w 189"/>
                <a:gd name="T7" fmla="*/ 2147483647 h 260"/>
                <a:gd name="T8" fmla="*/ 2147483647 w 189"/>
                <a:gd name="T9" fmla="*/ 2147483647 h 260"/>
                <a:gd name="T10" fmla="*/ 2147483647 w 189"/>
                <a:gd name="T11" fmla="*/ 2147483647 h 260"/>
                <a:gd name="T12" fmla="*/ 2147483647 w 189"/>
                <a:gd name="T13" fmla="*/ 2147483647 h 260"/>
                <a:gd name="T14" fmla="*/ 2147483647 w 189"/>
                <a:gd name="T15" fmla="*/ 2147483647 h 260"/>
                <a:gd name="T16" fmla="*/ 2147483647 w 189"/>
                <a:gd name="T17" fmla="*/ 2147483647 h 260"/>
                <a:gd name="T18" fmla="*/ 2147483647 w 189"/>
                <a:gd name="T19" fmla="*/ 2147483647 h 260"/>
                <a:gd name="T20" fmla="*/ 2147483647 w 189"/>
                <a:gd name="T21" fmla="*/ 2147483647 h 260"/>
                <a:gd name="T22" fmla="*/ 2147483647 w 189"/>
                <a:gd name="T23" fmla="*/ 2147483647 h 260"/>
                <a:gd name="T24" fmla="*/ 2147483647 w 189"/>
                <a:gd name="T25" fmla="*/ 2147483647 h 260"/>
                <a:gd name="T26" fmla="*/ 2147483647 w 189"/>
                <a:gd name="T27" fmla="*/ 2147483647 h 260"/>
                <a:gd name="T28" fmla="*/ 2147483647 w 189"/>
                <a:gd name="T29" fmla="*/ 2147483647 h 260"/>
                <a:gd name="T30" fmla="*/ 2147483647 w 189"/>
                <a:gd name="T31" fmla="*/ 2147483647 h 260"/>
                <a:gd name="T32" fmla="*/ 2147483647 w 189"/>
                <a:gd name="T33" fmla="*/ 2147483647 h 260"/>
                <a:gd name="T34" fmla="*/ 2147483647 w 189"/>
                <a:gd name="T35" fmla="*/ 2147483647 h 260"/>
                <a:gd name="T36" fmla="*/ 2147483647 w 189"/>
                <a:gd name="T37" fmla="*/ 2147483647 h 260"/>
                <a:gd name="T38" fmla="*/ 2147483647 w 189"/>
                <a:gd name="T39" fmla="*/ 2147483647 h 260"/>
                <a:gd name="T40" fmla="*/ 2147483647 w 189"/>
                <a:gd name="T41" fmla="*/ 2147483647 h 260"/>
                <a:gd name="T42" fmla="*/ 2147483647 w 189"/>
                <a:gd name="T43" fmla="*/ 0 h 260"/>
                <a:gd name="T44" fmla="*/ 2147483647 w 189"/>
                <a:gd name="T45" fmla="*/ 2147483647 h 260"/>
                <a:gd name="T46" fmla="*/ 2147483647 w 189"/>
                <a:gd name="T47" fmla="*/ 2147483647 h 260"/>
                <a:gd name="T48" fmla="*/ 2147483647 w 189"/>
                <a:gd name="T49" fmla="*/ 2147483647 h 260"/>
                <a:gd name="T50" fmla="*/ 2147483647 w 189"/>
                <a:gd name="T51" fmla="*/ 2147483647 h 260"/>
                <a:gd name="T52" fmla="*/ 2147483647 w 189"/>
                <a:gd name="T53" fmla="*/ 2147483647 h 260"/>
                <a:gd name="T54" fmla="*/ 2147483647 w 189"/>
                <a:gd name="T55" fmla="*/ 2147483647 h 260"/>
                <a:gd name="T56" fmla="*/ 0 w 189"/>
                <a:gd name="T57" fmla="*/ 2147483647 h 260"/>
                <a:gd name="T58" fmla="*/ 0 w 189"/>
                <a:gd name="T59" fmla="*/ 2147483647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9"/>
                <a:gd name="T91" fmla="*/ 0 h 260"/>
                <a:gd name="T92" fmla="*/ 189 w 189"/>
                <a:gd name="T93" fmla="*/ 260 h 2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9" h="260">
                  <a:moveTo>
                    <a:pt x="0" y="173"/>
                  </a:moveTo>
                  <a:lnTo>
                    <a:pt x="0" y="173"/>
                  </a:lnTo>
                  <a:lnTo>
                    <a:pt x="23" y="191"/>
                  </a:lnTo>
                  <a:lnTo>
                    <a:pt x="56" y="196"/>
                  </a:lnTo>
                  <a:lnTo>
                    <a:pt x="90" y="231"/>
                  </a:lnTo>
                  <a:lnTo>
                    <a:pt x="135" y="234"/>
                  </a:lnTo>
                  <a:lnTo>
                    <a:pt x="128" y="252"/>
                  </a:lnTo>
                  <a:lnTo>
                    <a:pt x="140" y="259"/>
                  </a:lnTo>
                  <a:lnTo>
                    <a:pt x="147" y="214"/>
                  </a:lnTo>
                  <a:lnTo>
                    <a:pt x="138" y="186"/>
                  </a:lnTo>
                  <a:lnTo>
                    <a:pt x="153" y="185"/>
                  </a:lnTo>
                  <a:lnTo>
                    <a:pt x="142" y="168"/>
                  </a:lnTo>
                  <a:lnTo>
                    <a:pt x="179" y="163"/>
                  </a:lnTo>
                  <a:lnTo>
                    <a:pt x="188" y="174"/>
                  </a:lnTo>
                  <a:lnTo>
                    <a:pt x="174" y="151"/>
                  </a:lnTo>
                  <a:lnTo>
                    <a:pt x="179" y="97"/>
                  </a:lnTo>
                  <a:lnTo>
                    <a:pt x="148" y="99"/>
                  </a:lnTo>
                  <a:lnTo>
                    <a:pt x="138" y="86"/>
                  </a:lnTo>
                  <a:lnTo>
                    <a:pt x="107" y="82"/>
                  </a:lnTo>
                  <a:lnTo>
                    <a:pt x="88" y="51"/>
                  </a:lnTo>
                  <a:lnTo>
                    <a:pt x="118" y="9"/>
                  </a:lnTo>
                  <a:lnTo>
                    <a:pt x="114" y="0"/>
                  </a:lnTo>
                  <a:lnTo>
                    <a:pt x="61" y="22"/>
                  </a:lnTo>
                  <a:lnTo>
                    <a:pt x="32" y="69"/>
                  </a:lnTo>
                  <a:lnTo>
                    <a:pt x="23" y="58"/>
                  </a:lnTo>
                  <a:lnTo>
                    <a:pt x="15" y="81"/>
                  </a:lnTo>
                  <a:lnTo>
                    <a:pt x="23" y="132"/>
                  </a:lnTo>
                  <a:lnTo>
                    <a:pt x="29" y="132"/>
                  </a:lnTo>
                  <a:lnTo>
                    <a:pt x="0" y="173"/>
                  </a:lnTo>
                </a:path>
              </a:pathLst>
            </a:custGeom>
            <a:solidFill>
              <a:srgbClr val="2D7581"/>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2" name="Freeform 23"/>
            <p:cNvSpPr>
              <a:spLocks noChangeAspect="1"/>
            </p:cNvSpPr>
            <p:nvPr/>
          </p:nvSpPr>
          <p:spPr bwMode="auto">
            <a:xfrm>
              <a:off x="2853709" y="2184718"/>
              <a:ext cx="175355" cy="152335"/>
            </a:xfrm>
            <a:custGeom>
              <a:avLst/>
              <a:gdLst>
                <a:gd name="T0" fmla="*/ 0 w 50"/>
                <a:gd name="T1" fmla="*/ 0 h 43"/>
                <a:gd name="T2" fmla="*/ 0 w 50"/>
                <a:gd name="T3" fmla="*/ 0 h 43"/>
                <a:gd name="T4" fmla="*/ 2147483647 w 50"/>
                <a:gd name="T5" fmla="*/ 2147483647 h 43"/>
                <a:gd name="T6" fmla="*/ 2147483647 w 50"/>
                <a:gd name="T7" fmla="*/ 2147483647 h 43"/>
                <a:gd name="T8" fmla="*/ 2147483647 w 50"/>
                <a:gd name="T9" fmla="*/ 2147483647 h 43"/>
                <a:gd name="T10" fmla="*/ 2147483647 w 50"/>
                <a:gd name="T11" fmla="*/ 2147483647 h 43"/>
                <a:gd name="T12" fmla="*/ 2147483647 w 50"/>
                <a:gd name="T13" fmla="*/ 2147483647 h 43"/>
                <a:gd name="T14" fmla="*/ 0 w 50"/>
                <a:gd name="T15" fmla="*/ 0 h 43"/>
                <a:gd name="T16" fmla="*/ 0 w 50"/>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3"/>
                <a:gd name="T29" fmla="*/ 50 w 5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3">
                  <a:moveTo>
                    <a:pt x="0" y="0"/>
                  </a:moveTo>
                  <a:lnTo>
                    <a:pt x="0" y="0"/>
                  </a:lnTo>
                  <a:lnTo>
                    <a:pt x="1" y="16"/>
                  </a:lnTo>
                  <a:lnTo>
                    <a:pt x="11" y="13"/>
                  </a:lnTo>
                  <a:lnTo>
                    <a:pt x="42" y="42"/>
                  </a:lnTo>
                  <a:lnTo>
                    <a:pt x="49" y="20"/>
                  </a:lnTo>
                  <a:lnTo>
                    <a:pt x="32" y="1"/>
                  </a:lnTo>
                  <a:lnTo>
                    <a:pt x="0" y="0"/>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3" name="Freeform 26"/>
            <p:cNvSpPr>
              <a:spLocks noChangeAspect="1"/>
            </p:cNvSpPr>
            <p:nvPr/>
          </p:nvSpPr>
          <p:spPr bwMode="auto">
            <a:xfrm>
              <a:off x="3123485" y="2717891"/>
              <a:ext cx="302150" cy="349807"/>
            </a:xfrm>
            <a:custGeom>
              <a:avLst/>
              <a:gdLst>
                <a:gd name="T0" fmla="*/ 0 w 88"/>
                <a:gd name="T1" fmla="*/ 2147483647 h 98"/>
                <a:gd name="T2" fmla="*/ 0 w 88"/>
                <a:gd name="T3" fmla="*/ 2147483647 h 98"/>
                <a:gd name="T4" fmla="*/ 2147483647 w 88"/>
                <a:gd name="T5" fmla="*/ 2147483647 h 98"/>
                <a:gd name="T6" fmla="*/ 2147483647 w 88"/>
                <a:gd name="T7" fmla="*/ 2147483647 h 98"/>
                <a:gd name="T8" fmla="*/ 2147483647 w 88"/>
                <a:gd name="T9" fmla="*/ 2147483647 h 98"/>
                <a:gd name="T10" fmla="*/ 2147483647 w 88"/>
                <a:gd name="T11" fmla="*/ 2147483647 h 98"/>
                <a:gd name="T12" fmla="*/ 2147483647 w 88"/>
                <a:gd name="T13" fmla="*/ 2147483647 h 98"/>
                <a:gd name="T14" fmla="*/ 2147483647 w 88"/>
                <a:gd name="T15" fmla="*/ 2147483647 h 98"/>
                <a:gd name="T16" fmla="*/ 2147483647 w 88"/>
                <a:gd name="T17" fmla="*/ 2147483647 h 98"/>
                <a:gd name="T18" fmla="*/ 2147483647 w 88"/>
                <a:gd name="T19" fmla="*/ 2147483647 h 98"/>
                <a:gd name="T20" fmla="*/ 2147483647 w 88"/>
                <a:gd name="T21" fmla="*/ 2147483647 h 98"/>
                <a:gd name="T22" fmla="*/ 2147483647 w 88"/>
                <a:gd name="T23" fmla="*/ 0 h 98"/>
                <a:gd name="T24" fmla="*/ 2147483647 w 88"/>
                <a:gd name="T25" fmla="*/ 2147483647 h 98"/>
                <a:gd name="T26" fmla="*/ 0 w 88"/>
                <a:gd name="T27" fmla="*/ 2147483647 h 98"/>
                <a:gd name="T28" fmla="*/ 0 w 88"/>
                <a:gd name="T29" fmla="*/ 2147483647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98"/>
                <a:gd name="T47" fmla="*/ 88 w 88"/>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98">
                  <a:moveTo>
                    <a:pt x="0" y="37"/>
                  </a:moveTo>
                  <a:lnTo>
                    <a:pt x="0" y="37"/>
                  </a:lnTo>
                  <a:lnTo>
                    <a:pt x="1" y="56"/>
                  </a:lnTo>
                  <a:lnTo>
                    <a:pt x="16" y="61"/>
                  </a:lnTo>
                  <a:lnTo>
                    <a:pt x="8" y="76"/>
                  </a:lnTo>
                  <a:lnTo>
                    <a:pt x="5" y="92"/>
                  </a:lnTo>
                  <a:lnTo>
                    <a:pt x="26" y="97"/>
                  </a:lnTo>
                  <a:lnTo>
                    <a:pt x="44" y="70"/>
                  </a:lnTo>
                  <a:lnTo>
                    <a:pt x="80" y="48"/>
                  </a:lnTo>
                  <a:lnTo>
                    <a:pt x="87" y="23"/>
                  </a:lnTo>
                  <a:lnTo>
                    <a:pt x="54" y="18"/>
                  </a:lnTo>
                  <a:lnTo>
                    <a:pt x="31" y="0"/>
                  </a:lnTo>
                  <a:lnTo>
                    <a:pt x="11" y="9"/>
                  </a:lnTo>
                  <a:lnTo>
                    <a:pt x="0" y="37"/>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4" name="Freeform 27"/>
            <p:cNvSpPr>
              <a:spLocks noChangeAspect="1"/>
            </p:cNvSpPr>
            <p:nvPr/>
          </p:nvSpPr>
          <p:spPr bwMode="auto">
            <a:xfrm>
              <a:off x="2616305" y="1990067"/>
              <a:ext cx="132190" cy="59240"/>
            </a:xfrm>
            <a:custGeom>
              <a:avLst/>
              <a:gdLst>
                <a:gd name="T0" fmla="*/ 0 w 37"/>
                <a:gd name="T1" fmla="*/ 2147483647 h 17"/>
                <a:gd name="T2" fmla="*/ 0 w 37"/>
                <a:gd name="T3" fmla="*/ 2147483647 h 17"/>
                <a:gd name="T4" fmla="*/ 2147483647 w 37"/>
                <a:gd name="T5" fmla="*/ 0 h 17"/>
                <a:gd name="T6" fmla="*/ 2147483647 w 37"/>
                <a:gd name="T7" fmla="*/ 2147483647 h 17"/>
                <a:gd name="T8" fmla="*/ 0 w 37"/>
                <a:gd name="T9" fmla="*/ 2147483647 h 17"/>
                <a:gd name="T10" fmla="*/ 0 w 37"/>
                <a:gd name="T11" fmla="*/ 2147483647 h 17"/>
                <a:gd name="T12" fmla="*/ 0 60000 65536"/>
                <a:gd name="T13" fmla="*/ 0 60000 65536"/>
                <a:gd name="T14" fmla="*/ 0 60000 65536"/>
                <a:gd name="T15" fmla="*/ 0 60000 65536"/>
                <a:gd name="T16" fmla="*/ 0 60000 65536"/>
                <a:gd name="T17" fmla="*/ 0 60000 65536"/>
                <a:gd name="T18" fmla="*/ 0 w 37"/>
                <a:gd name="T19" fmla="*/ 0 h 17"/>
                <a:gd name="T20" fmla="*/ 37 w 3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7" h="17">
                  <a:moveTo>
                    <a:pt x="0" y="12"/>
                  </a:moveTo>
                  <a:lnTo>
                    <a:pt x="0" y="12"/>
                  </a:lnTo>
                  <a:lnTo>
                    <a:pt x="10" y="0"/>
                  </a:lnTo>
                  <a:lnTo>
                    <a:pt x="36" y="16"/>
                  </a:lnTo>
                  <a:lnTo>
                    <a:pt x="0" y="12"/>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5" name="Group 28"/>
            <p:cNvGrpSpPr>
              <a:grpSpLocks/>
            </p:cNvGrpSpPr>
            <p:nvPr/>
          </p:nvGrpSpPr>
          <p:grpSpPr bwMode="auto">
            <a:xfrm>
              <a:off x="4199893" y="5908468"/>
              <a:ext cx="175355" cy="59240"/>
              <a:chOff x="1573" y="3457"/>
              <a:chExt cx="65" cy="21"/>
            </a:xfrm>
            <a:solidFill>
              <a:srgbClr val="2D7581">
                <a:alpha val="60000"/>
              </a:srgbClr>
            </a:solidFill>
          </p:grpSpPr>
          <p:sp>
            <p:nvSpPr>
              <p:cNvPr id="29" name="Freeform 29"/>
              <p:cNvSpPr>
                <a:spLocks noChangeAspect="1"/>
              </p:cNvSpPr>
              <p:nvPr/>
            </p:nvSpPr>
            <p:spPr bwMode="auto">
              <a:xfrm>
                <a:off x="1573" y="3458"/>
                <a:ext cx="33" cy="19"/>
              </a:xfrm>
              <a:custGeom>
                <a:avLst/>
                <a:gdLst>
                  <a:gd name="T0" fmla="*/ 0 w 25"/>
                  <a:gd name="T1" fmla="*/ 60 h 15"/>
                  <a:gd name="T2" fmla="*/ 0 w 25"/>
                  <a:gd name="T3" fmla="*/ 60 h 15"/>
                  <a:gd name="T4" fmla="*/ 73 w 25"/>
                  <a:gd name="T5" fmla="*/ 29 h 15"/>
                  <a:gd name="T6" fmla="*/ 37 w 25"/>
                  <a:gd name="T7" fmla="*/ 0 h 15"/>
                  <a:gd name="T8" fmla="*/ 127 w 25"/>
                  <a:gd name="T9" fmla="*/ 10 h 15"/>
                  <a:gd name="T10" fmla="*/ 0 w 25"/>
                  <a:gd name="T11" fmla="*/ 60 h 15"/>
                  <a:gd name="T12" fmla="*/ 0 w 25"/>
                  <a:gd name="T13" fmla="*/ 6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0" y="14"/>
                    </a:moveTo>
                    <a:lnTo>
                      <a:pt x="0" y="14"/>
                    </a:lnTo>
                    <a:lnTo>
                      <a:pt x="14" y="7"/>
                    </a:lnTo>
                    <a:lnTo>
                      <a:pt x="7" y="0"/>
                    </a:lnTo>
                    <a:lnTo>
                      <a:pt x="24" y="2"/>
                    </a:lnTo>
                    <a:lnTo>
                      <a:pt x="0" y="14"/>
                    </a:lnTo>
                  </a:path>
                </a:pathLst>
              </a:custGeom>
              <a:grp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30" name="Freeform 30"/>
              <p:cNvSpPr>
                <a:spLocks noChangeAspect="1"/>
              </p:cNvSpPr>
              <p:nvPr/>
            </p:nvSpPr>
            <p:spPr bwMode="auto">
              <a:xfrm>
                <a:off x="1598" y="3457"/>
                <a:ext cx="40" cy="21"/>
              </a:xfrm>
              <a:custGeom>
                <a:avLst/>
                <a:gdLst>
                  <a:gd name="T0" fmla="*/ 0 w 30"/>
                  <a:gd name="T1" fmla="*/ 58 h 17"/>
                  <a:gd name="T2" fmla="*/ 0 w 30"/>
                  <a:gd name="T3" fmla="*/ 58 h 17"/>
                  <a:gd name="T4" fmla="*/ 73 w 30"/>
                  <a:gd name="T5" fmla="*/ 0 h 17"/>
                  <a:gd name="T6" fmla="*/ 164 w 30"/>
                  <a:gd name="T7" fmla="*/ 21 h 17"/>
                  <a:gd name="T8" fmla="*/ 0 w 30"/>
                  <a:gd name="T9" fmla="*/ 58 h 17"/>
                  <a:gd name="T10" fmla="*/ 0 w 30"/>
                  <a:gd name="T11" fmla="*/ 58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0" y="16"/>
                    </a:lnTo>
                    <a:lnTo>
                      <a:pt x="13" y="0"/>
                    </a:lnTo>
                    <a:lnTo>
                      <a:pt x="29" y="6"/>
                    </a:lnTo>
                    <a:lnTo>
                      <a:pt x="0" y="16"/>
                    </a:lnTo>
                  </a:path>
                </a:pathLst>
              </a:custGeom>
              <a:grp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black"/>
                  </a:solidFill>
                  <a:effectLst/>
                  <a:uLnTx/>
                  <a:uFillTx/>
                  <a:latin typeface="Arial"/>
                  <a:ea typeface="ＭＳ Ｐゴシック"/>
                  <a:cs typeface="+mn-cs"/>
                </a:endParaRPr>
              </a:p>
            </p:txBody>
          </p:sp>
        </p:grpSp>
        <p:sp>
          <p:nvSpPr>
            <p:cNvPr id="56356" name="Freeform 31"/>
            <p:cNvSpPr>
              <a:spLocks noChangeAspect="1"/>
            </p:cNvSpPr>
            <p:nvPr/>
          </p:nvSpPr>
          <p:spPr bwMode="auto">
            <a:xfrm>
              <a:off x="4553301" y="2486568"/>
              <a:ext cx="153773" cy="197472"/>
            </a:xfrm>
            <a:custGeom>
              <a:avLst/>
              <a:gdLst>
                <a:gd name="T0" fmla="*/ 0 w 46"/>
                <a:gd name="T1" fmla="*/ 2147483647 h 54"/>
                <a:gd name="T2" fmla="*/ 0 w 46"/>
                <a:gd name="T3" fmla="*/ 2147483647 h 54"/>
                <a:gd name="T4" fmla="*/ 2147483647 w 46"/>
                <a:gd name="T5" fmla="*/ 0 h 54"/>
                <a:gd name="T6" fmla="*/ 2147483647 w 46"/>
                <a:gd name="T7" fmla="*/ 2147483647 h 54"/>
                <a:gd name="T8" fmla="*/ 2147483647 w 46"/>
                <a:gd name="T9" fmla="*/ 2147483647 h 54"/>
                <a:gd name="T10" fmla="*/ 0 w 46"/>
                <a:gd name="T11" fmla="*/ 2147483647 h 54"/>
                <a:gd name="T12" fmla="*/ 0 w 46"/>
                <a:gd name="T13" fmla="*/ 2147483647 h 54"/>
                <a:gd name="T14" fmla="*/ 0 60000 65536"/>
                <a:gd name="T15" fmla="*/ 0 60000 65536"/>
                <a:gd name="T16" fmla="*/ 0 60000 65536"/>
                <a:gd name="T17" fmla="*/ 0 60000 65536"/>
                <a:gd name="T18" fmla="*/ 0 60000 65536"/>
                <a:gd name="T19" fmla="*/ 0 60000 65536"/>
                <a:gd name="T20" fmla="*/ 0 60000 65536"/>
                <a:gd name="T21" fmla="*/ 0 w 46"/>
                <a:gd name="T22" fmla="*/ 0 h 54"/>
                <a:gd name="T23" fmla="*/ 46 w 4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4">
                  <a:moveTo>
                    <a:pt x="0" y="51"/>
                  </a:moveTo>
                  <a:lnTo>
                    <a:pt x="0" y="51"/>
                  </a:lnTo>
                  <a:lnTo>
                    <a:pt x="6" y="0"/>
                  </a:lnTo>
                  <a:lnTo>
                    <a:pt x="45" y="23"/>
                  </a:lnTo>
                  <a:lnTo>
                    <a:pt x="22" y="53"/>
                  </a:lnTo>
                  <a:lnTo>
                    <a:pt x="0" y="51"/>
                  </a:lnTo>
                </a:path>
              </a:pathLst>
            </a:custGeom>
            <a:solidFill>
              <a:srgbClr val="2D7581">
                <a:alpha val="59999"/>
              </a:srgbClr>
            </a:solidFill>
            <a:ln w="6350">
              <a:solidFill>
                <a:srgbClr val="2D7581">
                  <a:alpha val="50195"/>
                </a:srgb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7" name="Freeform 33"/>
            <p:cNvSpPr>
              <a:spLocks noChangeAspect="1"/>
            </p:cNvSpPr>
            <p:nvPr/>
          </p:nvSpPr>
          <p:spPr bwMode="auto">
            <a:xfrm>
              <a:off x="4178311" y="2334231"/>
              <a:ext cx="261684" cy="383660"/>
            </a:xfrm>
            <a:custGeom>
              <a:avLst/>
              <a:gdLst>
                <a:gd name="T0" fmla="*/ 0 w 76"/>
                <a:gd name="T1" fmla="*/ 2147483647 h 107"/>
                <a:gd name="T2" fmla="*/ 0 w 76"/>
                <a:gd name="T3" fmla="*/ 2147483647 h 107"/>
                <a:gd name="T4" fmla="*/ 2147483647 w 76"/>
                <a:gd name="T5" fmla="*/ 2147483647 h 107"/>
                <a:gd name="T6" fmla="*/ 2147483647 w 76"/>
                <a:gd name="T7" fmla="*/ 2147483647 h 107"/>
                <a:gd name="T8" fmla="*/ 2147483647 w 76"/>
                <a:gd name="T9" fmla="*/ 2147483647 h 107"/>
                <a:gd name="T10" fmla="*/ 2147483647 w 76"/>
                <a:gd name="T11" fmla="*/ 2147483647 h 107"/>
                <a:gd name="T12" fmla="*/ 2147483647 w 76"/>
                <a:gd name="T13" fmla="*/ 2147483647 h 107"/>
                <a:gd name="T14" fmla="*/ 2147483647 w 76"/>
                <a:gd name="T15" fmla="*/ 2147483647 h 107"/>
                <a:gd name="T16" fmla="*/ 2147483647 w 76"/>
                <a:gd name="T17" fmla="*/ 2147483647 h 107"/>
                <a:gd name="T18" fmla="*/ 2147483647 w 76"/>
                <a:gd name="T19" fmla="*/ 0 h 107"/>
                <a:gd name="T20" fmla="*/ 2147483647 w 76"/>
                <a:gd name="T21" fmla="*/ 2147483647 h 107"/>
                <a:gd name="T22" fmla="*/ 2147483647 w 76"/>
                <a:gd name="T23" fmla="*/ 2147483647 h 107"/>
                <a:gd name="T24" fmla="*/ 0 w 76"/>
                <a:gd name="T25" fmla="*/ 2147483647 h 107"/>
                <a:gd name="T26" fmla="*/ 0 w 76"/>
                <a:gd name="T27" fmla="*/ 214748364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107"/>
                <a:gd name="T44" fmla="*/ 76 w 76"/>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107">
                  <a:moveTo>
                    <a:pt x="0" y="35"/>
                  </a:moveTo>
                  <a:lnTo>
                    <a:pt x="0" y="35"/>
                  </a:lnTo>
                  <a:lnTo>
                    <a:pt x="11" y="50"/>
                  </a:lnTo>
                  <a:lnTo>
                    <a:pt x="25" y="60"/>
                  </a:lnTo>
                  <a:lnTo>
                    <a:pt x="22" y="90"/>
                  </a:lnTo>
                  <a:lnTo>
                    <a:pt x="30" y="106"/>
                  </a:lnTo>
                  <a:lnTo>
                    <a:pt x="75" y="100"/>
                  </a:lnTo>
                  <a:lnTo>
                    <a:pt x="50" y="67"/>
                  </a:lnTo>
                  <a:lnTo>
                    <a:pt x="67" y="38"/>
                  </a:lnTo>
                  <a:lnTo>
                    <a:pt x="23" y="0"/>
                  </a:lnTo>
                  <a:lnTo>
                    <a:pt x="8" y="11"/>
                  </a:lnTo>
                  <a:lnTo>
                    <a:pt x="14" y="21"/>
                  </a:lnTo>
                  <a:lnTo>
                    <a:pt x="0" y="35"/>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8" name="Freeform 37"/>
            <p:cNvSpPr>
              <a:spLocks noChangeAspect="1"/>
            </p:cNvSpPr>
            <p:nvPr/>
          </p:nvSpPr>
          <p:spPr bwMode="auto">
            <a:xfrm>
              <a:off x="2770077" y="1956215"/>
              <a:ext cx="221216" cy="236966"/>
            </a:xfrm>
            <a:custGeom>
              <a:avLst/>
              <a:gdLst>
                <a:gd name="T0" fmla="*/ 0 w 64"/>
                <a:gd name="T1" fmla="*/ 2147483647 h 66"/>
                <a:gd name="T2" fmla="*/ 0 w 64"/>
                <a:gd name="T3" fmla="*/ 2147483647 h 66"/>
                <a:gd name="T4" fmla="*/ 2147483647 w 64"/>
                <a:gd name="T5" fmla="*/ 2147483647 h 66"/>
                <a:gd name="T6" fmla="*/ 2147483647 w 64"/>
                <a:gd name="T7" fmla="*/ 2147483647 h 66"/>
                <a:gd name="T8" fmla="*/ 2147483647 w 64"/>
                <a:gd name="T9" fmla="*/ 0 h 66"/>
                <a:gd name="T10" fmla="*/ 2147483647 w 64"/>
                <a:gd name="T11" fmla="*/ 2147483647 h 66"/>
                <a:gd name="T12" fmla="*/ 0 w 64"/>
                <a:gd name="T13" fmla="*/ 2147483647 h 66"/>
                <a:gd name="T14" fmla="*/ 0 w 64"/>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66"/>
                <a:gd name="T26" fmla="*/ 64 w 64"/>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66">
                  <a:moveTo>
                    <a:pt x="0" y="33"/>
                  </a:moveTo>
                  <a:lnTo>
                    <a:pt x="0" y="33"/>
                  </a:lnTo>
                  <a:lnTo>
                    <a:pt x="25" y="64"/>
                  </a:lnTo>
                  <a:lnTo>
                    <a:pt x="57" y="65"/>
                  </a:lnTo>
                  <a:lnTo>
                    <a:pt x="63" y="0"/>
                  </a:lnTo>
                  <a:lnTo>
                    <a:pt x="40" y="3"/>
                  </a:lnTo>
                  <a:lnTo>
                    <a:pt x="0" y="33"/>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59" name="Freeform 38"/>
            <p:cNvSpPr>
              <a:spLocks noChangeAspect="1"/>
            </p:cNvSpPr>
            <p:nvPr/>
          </p:nvSpPr>
          <p:spPr bwMode="auto">
            <a:xfrm>
              <a:off x="3002086" y="2260886"/>
              <a:ext cx="299453" cy="152335"/>
            </a:xfrm>
            <a:custGeom>
              <a:avLst/>
              <a:gdLst>
                <a:gd name="T0" fmla="*/ 0 w 90"/>
                <a:gd name="T1" fmla="*/ 2147483647 h 41"/>
                <a:gd name="T2" fmla="*/ 0 w 90"/>
                <a:gd name="T3" fmla="*/ 2147483647 h 41"/>
                <a:gd name="T4" fmla="*/ 2147483647 w 90"/>
                <a:gd name="T5" fmla="*/ 0 h 41"/>
                <a:gd name="T6" fmla="*/ 2147483647 w 90"/>
                <a:gd name="T7" fmla="*/ 2147483647 h 41"/>
                <a:gd name="T8" fmla="*/ 2147483647 w 90"/>
                <a:gd name="T9" fmla="*/ 2147483647 h 41"/>
                <a:gd name="T10" fmla="*/ 2147483647 w 90"/>
                <a:gd name="T11" fmla="*/ 2147483647 h 41"/>
                <a:gd name="T12" fmla="*/ 2147483647 w 90"/>
                <a:gd name="T13" fmla="*/ 2147483647 h 41"/>
                <a:gd name="T14" fmla="*/ 2147483647 w 90"/>
                <a:gd name="T15" fmla="*/ 2147483647 h 41"/>
                <a:gd name="T16" fmla="*/ 2147483647 w 90"/>
                <a:gd name="T17" fmla="*/ 2147483647 h 41"/>
                <a:gd name="T18" fmla="*/ 2147483647 w 90"/>
                <a:gd name="T19" fmla="*/ 2147483647 h 41"/>
                <a:gd name="T20" fmla="*/ 2147483647 w 90"/>
                <a:gd name="T21" fmla="*/ 2147483647 h 41"/>
                <a:gd name="T22" fmla="*/ 2147483647 w 90"/>
                <a:gd name="T23" fmla="*/ 2147483647 h 41"/>
                <a:gd name="T24" fmla="*/ 0 w 90"/>
                <a:gd name="T25" fmla="*/ 2147483647 h 41"/>
                <a:gd name="T26" fmla="*/ 0 w 90"/>
                <a:gd name="T27" fmla="*/ 2147483647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41"/>
                <a:gd name="T44" fmla="*/ 90 w 90"/>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41">
                  <a:moveTo>
                    <a:pt x="0" y="22"/>
                  </a:moveTo>
                  <a:lnTo>
                    <a:pt x="0" y="22"/>
                  </a:lnTo>
                  <a:lnTo>
                    <a:pt x="7" y="0"/>
                  </a:lnTo>
                  <a:lnTo>
                    <a:pt x="26" y="13"/>
                  </a:lnTo>
                  <a:lnTo>
                    <a:pt x="59" y="1"/>
                  </a:lnTo>
                  <a:lnTo>
                    <a:pt x="89" y="16"/>
                  </a:lnTo>
                  <a:lnTo>
                    <a:pt x="81" y="39"/>
                  </a:lnTo>
                  <a:lnTo>
                    <a:pt x="78" y="20"/>
                  </a:lnTo>
                  <a:lnTo>
                    <a:pt x="59" y="13"/>
                  </a:lnTo>
                  <a:lnTo>
                    <a:pt x="42" y="24"/>
                  </a:lnTo>
                  <a:lnTo>
                    <a:pt x="46" y="35"/>
                  </a:lnTo>
                  <a:lnTo>
                    <a:pt x="38" y="40"/>
                  </a:lnTo>
                  <a:lnTo>
                    <a:pt x="0" y="22"/>
                  </a:lnTo>
                </a:path>
              </a:pathLst>
            </a:custGeom>
            <a:solidFill>
              <a:srgbClr val="2D7581">
                <a:alpha val="59999"/>
              </a:srgbClr>
            </a:solidFill>
            <a:ln>
              <a:noFill/>
            </a:ln>
            <a:extLst>
              <a:ext uri="{91240B29-F687-4F45-9708-019B960494DF}">
                <a14:hiddenLine xmlns:a14="http://schemas.microsoft.com/office/drawing/2010/main" w="6350">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60" name="Freeform 39" descr="25%"/>
            <p:cNvSpPr>
              <a:spLocks noChangeAspect="1"/>
            </p:cNvSpPr>
            <p:nvPr/>
          </p:nvSpPr>
          <p:spPr bwMode="auto">
            <a:xfrm>
              <a:off x="4102773" y="3871690"/>
              <a:ext cx="450527" cy="473932"/>
            </a:xfrm>
            <a:custGeom>
              <a:avLst/>
              <a:gdLst>
                <a:gd name="T0" fmla="*/ 0 w 129"/>
                <a:gd name="T1" fmla="*/ 2147483647 h 134"/>
                <a:gd name="T2" fmla="*/ 0 w 129"/>
                <a:gd name="T3" fmla="*/ 2147483647 h 134"/>
                <a:gd name="T4" fmla="*/ 2147483647 w 129"/>
                <a:gd name="T5" fmla="*/ 2147483647 h 134"/>
                <a:gd name="T6" fmla="*/ 2147483647 w 129"/>
                <a:gd name="T7" fmla="*/ 0 h 134"/>
                <a:gd name="T8" fmla="*/ 2147483647 w 129"/>
                <a:gd name="T9" fmla="*/ 2147483647 h 134"/>
                <a:gd name="T10" fmla="*/ 2147483647 w 129"/>
                <a:gd name="T11" fmla="*/ 2147483647 h 134"/>
                <a:gd name="T12" fmla="*/ 2147483647 w 129"/>
                <a:gd name="T13" fmla="*/ 2147483647 h 134"/>
                <a:gd name="T14" fmla="*/ 2147483647 w 129"/>
                <a:gd name="T15" fmla="*/ 2147483647 h 134"/>
                <a:gd name="T16" fmla="*/ 2147483647 w 129"/>
                <a:gd name="T17" fmla="*/ 2147483647 h 134"/>
                <a:gd name="T18" fmla="*/ 2147483647 w 129"/>
                <a:gd name="T19" fmla="*/ 2147483647 h 134"/>
                <a:gd name="T20" fmla="*/ 2147483647 w 129"/>
                <a:gd name="T21" fmla="*/ 2147483647 h 134"/>
                <a:gd name="T22" fmla="*/ 2147483647 w 129"/>
                <a:gd name="T23" fmla="*/ 2147483647 h 134"/>
                <a:gd name="T24" fmla="*/ 2147483647 w 129"/>
                <a:gd name="T25" fmla="*/ 2147483647 h 134"/>
                <a:gd name="T26" fmla="*/ 0 w 129"/>
                <a:gd name="T27" fmla="*/ 2147483647 h 134"/>
                <a:gd name="T28" fmla="*/ 0 w 129"/>
                <a:gd name="T29" fmla="*/ 2147483647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34"/>
                <a:gd name="T47" fmla="*/ 129 w 129"/>
                <a:gd name="T48" fmla="*/ 134 h 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34">
                  <a:moveTo>
                    <a:pt x="0" y="50"/>
                  </a:moveTo>
                  <a:lnTo>
                    <a:pt x="0" y="50"/>
                  </a:lnTo>
                  <a:lnTo>
                    <a:pt x="9" y="7"/>
                  </a:lnTo>
                  <a:lnTo>
                    <a:pt x="55" y="0"/>
                  </a:lnTo>
                  <a:lnTo>
                    <a:pt x="71" y="14"/>
                  </a:lnTo>
                  <a:lnTo>
                    <a:pt x="75" y="46"/>
                  </a:lnTo>
                  <a:lnTo>
                    <a:pt x="107" y="51"/>
                  </a:lnTo>
                  <a:lnTo>
                    <a:pt x="111" y="73"/>
                  </a:lnTo>
                  <a:lnTo>
                    <a:pt x="128" y="77"/>
                  </a:lnTo>
                  <a:lnTo>
                    <a:pt x="125" y="104"/>
                  </a:lnTo>
                  <a:lnTo>
                    <a:pt x="109" y="133"/>
                  </a:lnTo>
                  <a:lnTo>
                    <a:pt x="66" y="131"/>
                  </a:lnTo>
                  <a:lnTo>
                    <a:pt x="75" y="99"/>
                  </a:lnTo>
                  <a:lnTo>
                    <a:pt x="0" y="50"/>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61" name="Freeform 40"/>
            <p:cNvSpPr>
              <a:spLocks noChangeAspect="1"/>
            </p:cNvSpPr>
            <p:nvPr/>
          </p:nvSpPr>
          <p:spPr bwMode="auto">
            <a:xfrm>
              <a:off x="3088414" y="2794058"/>
              <a:ext cx="687931" cy="1018389"/>
            </a:xfrm>
            <a:custGeom>
              <a:avLst/>
              <a:gdLst>
                <a:gd name="T0" fmla="*/ 0 w 198"/>
                <a:gd name="T1" fmla="*/ 2147483647 h 285"/>
                <a:gd name="T2" fmla="*/ 0 w 198"/>
                <a:gd name="T3" fmla="*/ 2147483647 h 285"/>
                <a:gd name="T4" fmla="*/ 2147483647 w 198"/>
                <a:gd name="T5" fmla="*/ 2147483647 h 285"/>
                <a:gd name="T6" fmla="*/ 2147483647 w 198"/>
                <a:gd name="T7" fmla="*/ 2147483647 h 285"/>
                <a:gd name="T8" fmla="*/ 2147483647 w 198"/>
                <a:gd name="T9" fmla="*/ 2147483647 h 285"/>
                <a:gd name="T10" fmla="*/ 2147483647 w 198"/>
                <a:gd name="T11" fmla="*/ 2147483647 h 285"/>
                <a:gd name="T12" fmla="*/ 2147483647 w 198"/>
                <a:gd name="T13" fmla="*/ 2147483647 h 285"/>
                <a:gd name="T14" fmla="*/ 2147483647 w 198"/>
                <a:gd name="T15" fmla="*/ 2147483647 h 285"/>
                <a:gd name="T16" fmla="*/ 2147483647 w 198"/>
                <a:gd name="T17" fmla="*/ 2147483647 h 285"/>
                <a:gd name="T18" fmla="*/ 2147483647 w 198"/>
                <a:gd name="T19" fmla="*/ 2147483647 h 285"/>
                <a:gd name="T20" fmla="*/ 2147483647 w 198"/>
                <a:gd name="T21" fmla="*/ 2147483647 h 285"/>
                <a:gd name="T22" fmla="*/ 2147483647 w 198"/>
                <a:gd name="T23" fmla="*/ 2147483647 h 285"/>
                <a:gd name="T24" fmla="*/ 2147483647 w 198"/>
                <a:gd name="T25" fmla="*/ 2147483647 h 285"/>
                <a:gd name="T26" fmla="*/ 2147483647 w 198"/>
                <a:gd name="T27" fmla="*/ 2147483647 h 285"/>
                <a:gd name="T28" fmla="*/ 2147483647 w 198"/>
                <a:gd name="T29" fmla="*/ 2147483647 h 285"/>
                <a:gd name="T30" fmla="*/ 2147483647 w 198"/>
                <a:gd name="T31" fmla="*/ 2147483647 h 285"/>
                <a:gd name="T32" fmla="*/ 2147483647 w 198"/>
                <a:gd name="T33" fmla="*/ 2147483647 h 285"/>
                <a:gd name="T34" fmla="*/ 2147483647 w 198"/>
                <a:gd name="T35" fmla="*/ 2147483647 h 285"/>
                <a:gd name="T36" fmla="*/ 2147483647 w 198"/>
                <a:gd name="T37" fmla="*/ 2147483647 h 285"/>
                <a:gd name="T38" fmla="*/ 2147483647 w 198"/>
                <a:gd name="T39" fmla="*/ 2147483647 h 285"/>
                <a:gd name="T40" fmla="*/ 2147483647 w 198"/>
                <a:gd name="T41" fmla="*/ 2147483647 h 285"/>
                <a:gd name="T42" fmla="*/ 2147483647 w 198"/>
                <a:gd name="T43" fmla="*/ 2147483647 h 285"/>
                <a:gd name="T44" fmla="*/ 2147483647 w 198"/>
                <a:gd name="T45" fmla="*/ 0 h 285"/>
                <a:gd name="T46" fmla="*/ 2147483647 w 198"/>
                <a:gd name="T47" fmla="*/ 2147483647 h 285"/>
                <a:gd name="T48" fmla="*/ 2147483647 w 198"/>
                <a:gd name="T49" fmla="*/ 2147483647 h 285"/>
                <a:gd name="T50" fmla="*/ 2147483647 w 198"/>
                <a:gd name="T51" fmla="*/ 2147483647 h 285"/>
                <a:gd name="T52" fmla="*/ 2147483647 w 198"/>
                <a:gd name="T53" fmla="*/ 2147483647 h 285"/>
                <a:gd name="T54" fmla="*/ 2147483647 w 198"/>
                <a:gd name="T55" fmla="*/ 2147483647 h 285"/>
                <a:gd name="T56" fmla="*/ 0 w 198"/>
                <a:gd name="T57" fmla="*/ 2147483647 h 285"/>
                <a:gd name="T58" fmla="*/ 0 w 198"/>
                <a:gd name="T59" fmla="*/ 2147483647 h 2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8"/>
                <a:gd name="T91" fmla="*/ 0 h 285"/>
                <a:gd name="T92" fmla="*/ 198 w 198"/>
                <a:gd name="T93" fmla="*/ 285 h 2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8" h="285">
                  <a:moveTo>
                    <a:pt x="0" y="66"/>
                  </a:moveTo>
                  <a:lnTo>
                    <a:pt x="0" y="66"/>
                  </a:lnTo>
                  <a:lnTo>
                    <a:pt x="3" y="89"/>
                  </a:lnTo>
                  <a:lnTo>
                    <a:pt x="39" y="128"/>
                  </a:lnTo>
                  <a:lnTo>
                    <a:pt x="78" y="221"/>
                  </a:lnTo>
                  <a:lnTo>
                    <a:pt x="168" y="284"/>
                  </a:lnTo>
                  <a:lnTo>
                    <a:pt x="184" y="272"/>
                  </a:lnTo>
                  <a:lnTo>
                    <a:pt x="192" y="252"/>
                  </a:lnTo>
                  <a:lnTo>
                    <a:pt x="179" y="245"/>
                  </a:lnTo>
                  <a:lnTo>
                    <a:pt x="187" y="240"/>
                  </a:lnTo>
                  <a:lnTo>
                    <a:pt x="197" y="192"/>
                  </a:lnTo>
                  <a:lnTo>
                    <a:pt x="182" y="169"/>
                  </a:lnTo>
                  <a:lnTo>
                    <a:pt x="169" y="169"/>
                  </a:lnTo>
                  <a:lnTo>
                    <a:pt x="169" y="143"/>
                  </a:lnTo>
                  <a:lnTo>
                    <a:pt x="152" y="154"/>
                  </a:lnTo>
                  <a:lnTo>
                    <a:pt x="131" y="144"/>
                  </a:lnTo>
                  <a:lnTo>
                    <a:pt x="117" y="115"/>
                  </a:lnTo>
                  <a:lnTo>
                    <a:pt x="139" y="79"/>
                  </a:lnTo>
                  <a:lnTo>
                    <a:pt x="179" y="63"/>
                  </a:lnTo>
                  <a:lnTo>
                    <a:pt x="167" y="56"/>
                  </a:lnTo>
                  <a:lnTo>
                    <a:pt x="174" y="38"/>
                  </a:lnTo>
                  <a:lnTo>
                    <a:pt x="129" y="35"/>
                  </a:lnTo>
                  <a:lnTo>
                    <a:pt x="95" y="0"/>
                  </a:lnTo>
                  <a:lnTo>
                    <a:pt x="88" y="25"/>
                  </a:lnTo>
                  <a:lnTo>
                    <a:pt x="52" y="47"/>
                  </a:lnTo>
                  <a:lnTo>
                    <a:pt x="34" y="74"/>
                  </a:lnTo>
                  <a:lnTo>
                    <a:pt x="13" y="69"/>
                  </a:lnTo>
                  <a:lnTo>
                    <a:pt x="16" y="53"/>
                  </a:lnTo>
                  <a:lnTo>
                    <a:pt x="0" y="66"/>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62" name="Freeform 41"/>
            <p:cNvSpPr>
              <a:spLocks noChangeAspect="1"/>
            </p:cNvSpPr>
            <p:nvPr/>
          </p:nvSpPr>
          <p:spPr bwMode="auto">
            <a:xfrm>
              <a:off x="4350969" y="2472463"/>
              <a:ext cx="226612" cy="220041"/>
            </a:xfrm>
            <a:custGeom>
              <a:avLst/>
              <a:gdLst>
                <a:gd name="T0" fmla="*/ 0 w 65"/>
                <a:gd name="T1" fmla="*/ 2147483647 h 63"/>
                <a:gd name="T2" fmla="*/ 0 w 65"/>
                <a:gd name="T3" fmla="*/ 2147483647 h 63"/>
                <a:gd name="T4" fmla="*/ 2147483647 w 65"/>
                <a:gd name="T5" fmla="*/ 0 h 63"/>
                <a:gd name="T6" fmla="*/ 2147483647 w 65"/>
                <a:gd name="T7" fmla="*/ 2147483647 h 63"/>
                <a:gd name="T8" fmla="*/ 2147483647 w 65"/>
                <a:gd name="T9" fmla="*/ 2147483647 h 63"/>
                <a:gd name="T10" fmla="*/ 2147483647 w 65"/>
                <a:gd name="T11" fmla="*/ 2147483647 h 63"/>
                <a:gd name="T12" fmla="*/ 0 w 65"/>
                <a:gd name="T13" fmla="*/ 2147483647 h 63"/>
                <a:gd name="T14" fmla="*/ 0 w 65"/>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63"/>
                <a:gd name="T26" fmla="*/ 65 w 65"/>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63">
                  <a:moveTo>
                    <a:pt x="0" y="29"/>
                  </a:moveTo>
                  <a:lnTo>
                    <a:pt x="0" y="29"/>
                  </a:lnTo>
                  <a:lnTo>
                    <a:pt x="17" y="0"/>
                  </a:lnTo>
                  <a:lnTo>
                    <a:pt x="64" y="6"/>
                  </a:lnTo>
                  <a:lnTo>
                    <a:pt x="58" y="57"/>
                  </a:lnTo>
                  <a:lnTo>
                    <a:pt x="25" y="62"/>
                  </a:lnTo>
                  <a:lnTo>
                    <a:pt x="0" y="29"/>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63" name="Freeform 42"/>
            <p:cNvSpPr>
              <a:spLocks noChangeAspect="1"/>
            </p:cNvSpPr>
            <p:nvPr/>
          </p:nvSpPr>
          <p:spPr bwMode="auto">
            <a:xfrm>
              <a:off x="4137845" y="2198824"/>
              <a:ext cx="56653" cy="39495"/>
            </a:xfrm>
            <a:custGeom>
              <a:avLst/>
              <a:gdLst>
                <a:gd name="T0" fmla="*/ 0 w 17"/>
                <a:gd name="T1" fmla="*/ 2147483647 h 13"/>
                <a:gd name="T2" fmla="*/ 0 w 17"/>
                <a:gd name="T3" fmla="*/ 2147483647 h 13"/>
                <a:gd name="T4" fmla="*/ 2147483647 w 17"/>
                <a:gd name="T5" fmla="*/ 2147483647 h 13"/>
                <a:gd name="T6" fmla="*/ 2147483647 w 17"/>
                <a:gd name="T7" fmla="*/ 0 h 13"/>
                <a:gd name="T8" fmla="*/ 0 w 17"/>
                <a:gd name="T9" fmla="*/ 2147483647 h 13"/>
                <a:gd name="T10" fmla="*/ 0 w 17"/>
                <a:gd name="T11" fmla="*/ 2147483647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0" y="12"/>
                  </a:moveTo>
                  <a:lnTo>
                    <a:pt x="0" y="12"/>
                  </a:lnTo>
                  <a:lnTo>
                    <a:pt x="15" y="10"/>
                  </a:lnTo>
                  <a:lnTo>
                    <a:pt x="16" y="0"/>
                  </a:lnTo>
                  <a:lnTo>
                    <a:pt x="0" y="12"/>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64" name="Freeform 43"/>
            <p:cNvSpPr>
              <a:spLocks noChangeAspect="1"/>
            </p:cNvSpPr>
            <p:nvPr/>
          </p:nvSpPr>
          <p:spPr bwMode="auto">
            <a:xfrm>
              <a:off x="4337479" y="4500777"/>
              <a:ext cx="283266" cy="301850"/>
            </a:xfrm>
            <a:custGeom>
              <a:avLst/>
              <a:gdLst>
                <a:gd name="T0" fmla="*/ 0 w 83"/>
                <a:gd name="T1" fmla="*/ 2147483647 h 85"/>
                <a:gd name="T2" fmla="*/ 0 w 83"/>
                <a:gd name="T3" fmla="*/ 2147483647 h 85"/>
                <a:gd name="T4" fmla="*/ 2147483647 w 83"/>
                <a:gd name="T5" fmla="*/ 2147483647 h 85"/>
                <a:gd name="T6" fmla="*/ 2147483647 w 83"/>
                <a:gd name="T7" fmla="*/ 0 h 85"/>
                <a:gd name="T8" fmla="*/ 2147483647 w 83"/>
                <a:gd name="T9" fmla="*/ 2147483647 h 85"/>
                <a:gd name="T10" fmla="*/ 2147483647 w 83"/>
                <a:gd name="T11" fmla="*/ 2147483647 h 85"/>
                <a:gd name="T12" fmla="*/ 2147483647 w 83"/>
                <a:gd name="T13" fmla="*/ 2147483647 h 85"/>
                <a:gd name="T14" fmla="*/ 2147483647 w 83"/>
                <a:gd name="T15" fmla="*/ 2147483647 h 85"/>
                <a:gd name="T16" fmla="*/ 0 w 83"/>
                <a:gd name="T17" fmla="*/ 2147483647 h 85"/>
                <a:gd name="T18" fmla="*/ 0 w 83"/>
                <a:gd name="T19" fmla="*/ 214748364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85"/>
                <a:gd name="T32" fmla="*/ 83 w 8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85">
                  <a:moveTo>
                    <a:pt x="0" y="68"/>
                  </a:moveTo>
                  <a:lnTo>
                    <a:pt x="0" y="68"/>
                  </a:lnTo>
                  <a:lnTo>
                    <a:pt x="14" y="3"/>
                  </a:lnTo>
                  <a:lnTo>
                    <a:pt x="25" y="0"/>
                  </a:lnTo>
                  <a:lnTo>
                    <a:pt x="72" y="33"/>
                  </a:lnTo>
                  <a:lnTo>
                    <a:pt x="82" y="46"/>
                  </a:lnTo>
                  <a:lnTo>
                    <a:pt x="78" y="63"/>
                  </a:lnTo>
                  <a:lnTo>
                    <a:pt x="56" y="84"/>
                  </a:lnTo>
                  <a:lnTo>
                    <a:pt x="0" y="68"/>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56365" name="Freeform 44"/>
            <p:cNvSpPr>
              <a:spLocks noChangeAspect="1"/>
            </p:cNvSpPr>
            <p:nvPr/>
          </p:nvSpPr>
          <p:spPr bwMode="auto">
            <a:xfrm>
              <a:off x="3530847" y="2108550"/>
              <a:ext cx="733793" cy="643193"/>
            </a:xfrm>
            <a:custGeom>
              <a:avLst/>
              <a:gdLst>
                <a:gd name="T0" fmla="*/ 0 w 212"/>
                <a:gd name="T1" fmla="*/ 2147483647 h 180"/>
                <a:gd name="T2" fmla="*/ 0 w 212"/>
                <a:gd name="T3" fmla="*/ 2147483647 h 180"/>
                <a:gd name="T4" fmla="*/ 2147483647 w 212"/>
                <a:gd name="T5" fmla="*/ 2147483647 h 180"/>
                <a:gd name="T6" fmla="*/ 2147483647 w 212"/>
                <a:gd name="T7" fmla="*/ 2147483647 h 180"/>
                <a:gd name="T8" fmla="*/ 2147483647 w 212"/>
                <a:gd name="T9" fmla="*/ 2147483647 h 180"/>
                <a:gd name="T10" fmla="*/ 2147483647 w 212"/>
                <a:gd name="T11" fmla="*/ 2147483647 h 180"/>
                <a:gd name="T12" fmla="*/ 2147483647 w 212"/>
                <a:gd name="T13" fmla="*/ 2147483647 h 180"/>
                <a:gd name="T14" fmla="*/ 2147483647 w 212"/>
                <a:gd name="T15" fmla="*/ 2147483647 h 180"/>
                <a:gd name="T16" fmla="*/ 2147483647 w 212"/>
                <a:gd name="T17" fmla="*/ 2147483647 h 180"/>
                <a:gd name="T18" fmla="*/ 2147483647 w 212"/>
                <a:gd name="T19" fmla="*/ 2147483647 h 180"/>
                <a:gd name="T20" fmla="*/ 2147483647 w 212"/>
                <a:gd name="T21" fmla="*/ 2147483647 h 180"/>
                <a:gd name="T22" fmla="*/ 2147483647 w 212"/>
                <a:gd name="T23" fmla="*/ 2147483647 h 180"/>
                <a:gd name="T24" fmla="*/ 2147483647 w 212"/>
                <a:gd name="T25" fmla="*/ 2147483647 h 180"/>
                <a:gd name="T26" fmla="*/ 2147483647 w 212"/>
                <a:gd name="T27" fmla="*/ 2147483647 h 180"/>
                <a:gd name="T28" fmla="*/ 2147483647 w 212"/>
                <a:gd name="T29" fmla="*/ 2147483647 h 180"/>
                <a:gd name="T30" fmla="*/ 2147483647 w 212"/>
                <a:gd name="T31" fmla="*/ 2147483647 h 180"/>
                <a:gd name="T32" fmla="*/ 2147483647 w 212"/>
                <a:gd name="T33" fmla="*/ 2147483647 h 180"/>
                <a:gd name="T34" fmla="*/ 2147483647 w 212"/>
                <a:gd name="T35" fmla="*/ 2147483647 h 180"/>
                <a:gd name="T36" fmla="*/ 2147483647 w 212"/>
                <a:gd name="T37" fmla="*/ 2147483647 h 180"/>
                <a:gd name="T38" fmla="*/ 2147483647 w 212"/>
                <a:gd name="T39" fmla="*/ 2147483647 h 180"/>
                <a:gd name="T40" fmla="*/ 2147483647 w 212"/>
                <a:gd name="T41" fmla="*/ 2147483647 h 180"/>
                <a:gd name="T42" fmla="*/ 2147483647 w 212"/>
                <a:gd name="T43" fmla="*/ 2147483647 h 180"/>
                <a:gd name="T44" fmla="*/ 2147483647 w 212"/>
                <a:gd name="T45" fmla="*/ 2147483647 h 180"/>
                <a:gd name="T46" fmla="*/ 2147483647 w 212"/>
                <a:gd name="T47" fmla="*/ 0 h 180"/>
                <a:gd name="T48" fmla="*/ 2147483647 w 212"/>
                <a:gd name="T49" fmla="*/ 2147483647 h 180"/>
                <a:gd name="T50" fmla="*/ 2147483647 w 212"/>
                <a:gd name="T51" fmla="*/ 2147483647 h 180"/>
                <a:gd name="T52" fmla="*/ 2147483647 w 212"/>
                <a:gd name="T53" fmla="*/ 2147483647 h 180"/>
                <a:gd name="T54" fmla="*/ 2147483647 w 212"/>
                <a:gd name="T55" fmla="*/ 2147483647 h 180"/>
                <a:gd name="T56" fmla="*/ 2147483647 w 212"/>
                <a:gd name="T57" fmla="*/ 2147483647 h 180"/>
                <a:gd name="T58" fmla="*/ 2147483647 w 212"/>
                <a:gd name="T59" fmla="*/ 2147483647 h 180"/>
                <a:gd name="T60" fmla="*/ 0 w 212"/>
                <a:gd name="T61" fmla="*/ 2147483647 h 180"/>
                <a:gd name="T62" fmla="*/ 0 w 212"/>
                <a:gd name="T63" fmla="*/ 2147483647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
                <a:gd name="T97" fmla="*/ 0 h 180"/>
                <a:gd name="T98" fmla="*/ 212 w 212"/>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 h="180">
                  <a:moveTo>
                    <a:pt x="0" y="49"/>
                  </a:moveTo>
                  <a:lnTo>
                    <a:pt x="0" y="49"/>
                  </a:lnTo>
                  <a:lnTo>
                    <a:pt x="19" y="80"/>
                  </a:lnTo>
                  <a:lnTo>
                    <a:pt x="50" y="84"/>
                  </a:lnTo>
                  <a:lnTo>
                    <a:pt x="60" y="97"/>
                  </a:lnTo>
                  <a:lnTo>
                    <a:pt x="91" y="95"/>
                  </a:lnTo>
                  <a:lnTo>
                    <a:pt x="86" y="149"/>
                  </a:lnTo>
                  <a:lnTo>
                    <a:pt x="100" y="172"/>
                  </a:lnTo>
                  <a:lnTo>
                    <a:pt x="118" y="179"/>
                  </a:lnTo>
                  <a:lnTo>
                    <a:pt x="156" y="158"/>
                  </a:lnTo>
                  <a:lnTo>
                    <a:pt x="141" y="154"/>
                  </a:lnTo>
                  <a:lnTo>
                    <a:pt x="133" y="125"/>
                  </a:lnTo>
                  <a:lnTo>
                    <a:pt x="160" y="130"/>
                  </a:lnTo>
                  <a:lnTo>
                    <a:pt x="199" y="112"/>
                  </a:lnTo>
                  <a:lnTo>
                    <a:pt x="188" y="97"/>
                  </a:lnTo>
                  <a:lnTo>
                    <a:pt x="202" y="83"/>
                  </a:lnTo>
                  <a:lnTo>
                    <a:pt x="196" y="73"/>
                  </a:lnTo>
                  <a:lnTo>
                    <a:pt x="211" y="62"/>
                  </a:lnTo>
                  <a:lnTo>
                    <a:pt x="192" y="59"/>
                  </a:lnTo>
                  <a:lnTo>
                    <a:pt x="192" y="45"/>
                  </a:lnTo>
                  <a:lnTo>
                    <a:pt x="162" y="30"/>
                  </a:lnTo>
                  <a:lnTo>
                    <a:pt x="175" y="25"/>
                  </a:lnTo>
                  <a:lnTo>
                    <a:pt x="83" y="28"/>
                  </a:lnTo>
                  <a:lnTo>
                    <a:pt x="52" y="0"/>
                  </a:lnTo>
                  <a:lnTo>
                    <a:pt x="54" y="13"/>
                  </a:lnTo>
                  <a:lnTo>
                    <a:pt x="28" y="23"/>
                  </a:lnTo>
                  <a:lnTo>
                    <a:pt x="36" y="45"/>
                  </a:lnTo>
                  <a:lnTo>
                    <a:pt x="26" y="53"/>
                  </a:lnTo>
                  <a:lnTo>
                    <a:pt x="19" y="33"/>
                  </a:lnTo>
                  <a:lnTo>
                    <a:pt x="30" y="7"/>
                  </a:lnTo>
                  <a:lnTo>
                    <a:pt x="0" y="49"/>
                  </a:lnTo>
                </a:path>
              </a:pathLst>
            </a:custGeom>
            <a:solidFill>
              <a:srgbClr val="2D7581">
                <a:alpha val="59999"/>
              </a:srgbClr>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42" name="CaixaDeTexto 22"/>
          <p:cNvSpPr txBox="1"/>
          <p:nvPr/>
        </p:nvSpPr>
        <p:spPr>
          <a:xfrm>
            <a:off x="519654" y="1177007"/>
            <a:ext cx="1604074" cy="307777"/>
          </a:xfrm>
          <a:prstGeom prst="rect">
            <a:avLst/>
          </a:prstGeom>
          <a:solidFill>
            <a:srgbClr val="2D7581"/>
          </a:solidFill>
          <a:ln w="28575">
            <a:noFill/>
          </a:ln>
          <a:scene3d>
            <a:camera prst="orthographicFront"/>
            <a:lightRig rig="threePt" dir="t"/>
          </a:scene3d>
          <a:sp3d>
            <a:bevelT w="165100" prst="coolSlan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México –  27%</a:t>
            </a:r>
            <a:r>
              <a:rPr kumimoji="0" lang="pt-BR" sz="1400" b="1" i="0" u="none" strike="noStrike" kern="0" cap="none" spc="0" normalizeH="0" baseline="3000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1</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endParaRPr>
          </a:p>
        </p:txBody>
      </p:sp>
      <p:sp>
        <p:nvSpPr>
          <p:cNvPr id="44" name="TextBox 43"/>
          <p:cNvSpPr txBox="1"/>
          <p:nvPr/>
        </p:nvSpPr>
        <p:spPr>
          <a:xfrm>
            <a:off x="1973484" y="6368377"/>
            <a:ext cx="6857967"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000066"/>
                </a:solidFill>
                <a:effectLst/>
                <a:uLnTx/>
                <a:uFillTx/>
                <a:latin typeface="Lucida Sans"/>
                <a:ea typeface="+mn-ea"/>
                <a:cs typeface="+mn-cs"/>
              </a:rPr>
              <a:t>Adaptado</a:t>
            </a:r>
            <a:r>
              <a:rPr kumimoji="0" lang="en-US" sz="1200" b="1" i="0" u="none" strike="noStrike" kern="0" cap="none" spc="0" normalizeH="0" baseline="0" noProof="0" dirty="0">
                <a:ln>
                  <a:noFill/>
                </a:ln>
                <a:solidFill>
                  <a:srgbClr val="000066"/>
                </a:solidFill>
                <a:effectLst/>
                <a:uLnTx/>
                <a:uFillTx/>
                <a:latin typeface="Lucida Sans"/>
                <a:ea typeface="+mn-ea"/>
                <a:cs typeface="+mn-cs"/>
              </a:rPr>
              <a:t> de </a:t>
            </a:r>
            <a:r>
              <a:rPr kumimoji="0" lang="en-US" sz="1200" b="1" i="1" u="none" strike="noStrike" kern="0" cap="none" spc="0" normalizeH="0" baseline="0" noProof="0" dirty="0">
                <a:ln>
                  <a:noFill/>
                </a:ln>
                <a:solidFill>
                  <a:srgbClr val="000066"/>
                </a:solidFill>
                <a:effectLst/>
                <a:uLnTx/>
                <a:uFillTx/>
                <a:latin typeface="Lucida Sans"/>
                <a:ea typeface="+mn-ea"/>
                <a:cs typeface="+mn-cs"/>
              </a:rPr>
              <a:t>1</a:t>
            </a:r>
            <a:r>
              <a:rPr kumimoji="0" lang="en-US" sz="1200" b="1" i="1" u="none" strike="noStrike" kern="0" cap="none" spc="0" normalizeH="0" baseline="30000" noProof="0" dirty="0">
                <a:ln>
                  <a:noFill/>
                </a:ln>
                <a:solidFill>
                  <a:srgbClr val="000066"/>
                </a:solidFill>
                <a:effectLst/>
                <a:uLnTx/>
                <a:uFillTx/>
                <a:latin typeface="Lucida Sans"/>
                <a:ea typeface="+mn-ea"/>
                <a:cs typeface="+mn-cs"/>
              </a:rPr>
              <a:t>st</a:t>
            </a:r>
            <a:r>
              <a:rPr kumimoji="0" lang="en-US" sz="1200" b="1" i="1" u="none" strike="noStrike" kern="0" cap="none" spc="0" normalizeH="0" baseline="0" noProof="0" dirty="0">
                <a:ln>
                  <a:noFill/>
                </a:ln>
                <a:solidFill>
                  <a:srgbClr val="000066"/>
                </a:solidFill>
                <a:effectLst/>
                <a:uLnTx/>
                <a:uFillTx/>
                <a:latin typeface="Lucida Sans"/>
                <a:ea typeface="+mn-ea"/>
                <a:cs typeface="+mn-cs"/>
              </a:rPr>
              <a:t> CPLA Advisory Panel meeting </a:t>
            </a:r>
            <a:r>
              <a:rPr kumimoji="0" lang="en-US" sz="1200" b="1" i="0" u="none" strike="noStrike" kern="0" cap="none" spc="0" normalizeH="0" baseline="0" noProof="0" dirty="0">
                <a:ln>
                  <a:noFill/>
                </a:ln>
                <a:solidFill>
                  <a:srgbClr val="000066"/>
                </a:solidFill>
                <a:effectLst/>
                <a:uLnTx/>
                <a:uFillTx/>
                <a:latin typeface="Lucida Sans"/>
                <a:ea typeface="+mn-ea"/>
                <a:cs typeface="+mn-cs"/>
              </a:rPr>
              <a:t>2012 – Dr </a:t>
            </a:r>
            <a:r>
              <a:rPr kumimoji="0" lang="en-GB" sz="1200" b="1" i="0" u="none" strike="noStrike" kern="0" cap="none" spc="0" normalizeH="0" baseline="0" noProof="0" dirty="0">
                <a:ln>
                  <a:noFill/>
                </a:ln>
                <a:solidFill>
                  <a:srgbClr val="000066"/>
                </a:solidFill>
                <a:effectLst/>
                <a:uLnTx/>
                <a:uFillTx/>
                <a:latin typeface="Lucida Sans"/>
                <a:ea typeface="+mn-ea"/>
                <a:cs typeface="+mn-cs"/>
              </a:rPr>
              <a:t>João Batista Santos Garcia.</a:t>
            </a:r>
            <a:endParaRPr kumimoji="0" lang="en-US" sz="1200" b="1" i="0" u="none" strike="noStrike" kern="0" cap="none" spc="0" normalizeH="0" baseline="0" noProof="0" dirty="0">
              <a:ln>
                <a:noFill/>
              </a:ln>
              <a:solidFill>
                <a:srgbClr val="000066"/>
              </a:solidFill>
              <a:effectLst/>
              <a:uLnTx/>
              <a:uFillTx/>
              <a:latin typeface="Lucida Sans"/>
              <a:ea typeface="+mn-ea"/>
              <a:cs typeface="+mn-cs"/>
            </a:endParaRPr>
          </a:p>
        </p:txBody>
      </p:sp>
      <p:sp>
        <p:nvSpPr>
          <p:cNvPr id="49" name="CaixaDeTexto 22"/>
          <p:cNvSpPr txBox="1"/>
          <p:nvPr/>
        </p:nvSpPr>
        <p:spPr>
          <a:xfrm>
            <a:off x="4192061" y="1484784"/>
            <a:ext cx="1703641" cy="307777"/>
          </a:xfrm>
          <a:prstGeom prst="rect">
            <a:avLst/>
          </a:prstGeom>
          <a:solidFill>
            <a:srgbClr val="2D7581"/>
          </a:solidFill>
          <a:ln w="28575">
            <a:noFill/>
          </a:ln>
          <a:scene3d>
            <a:camera prst="orthographicFront"/>
            <a:lightRig rig="threePt" dir="t"/>
          </a:scene3d>
          <a:sp3d>
            <a:bevelT w="165100" prst="coolSlan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Colombia – 31%</a:t>
            </a:r>
            <a:r>
              <a:rPr kumimoji="0" lang="pt-BR" sz="1400" b="1" i="0" u="none" strike="noStrike" kern="0" cap="none" spc="0" normalizeH="0" baseline="3000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2</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endParaRPr>
          </a:p>
        </p:txBody>
      </p:sp>
      <p:sp>
        <p:nvSpPr>
          <p:cNvPr id="50" name="CaixaDeTexto 27"/>
          <p:cNvSpPr txBox="1"/>
          <p:nvPr/>
        </p:nvSpPr>
        <p:spPr>
          <a:xfrm>
            <a:off x="6064270" y="2276872"/>
            <a:ext cx="2180138" cy="307777"/>
          </a:xfrm>
          <a:prstGeom prst="rect">
            <a:avLst/>
          </a:prstGeom>
          <a:solidFill>
            <a:srgbClr val="2D7581"/>
          </a:solidFill>
          <a:ln w="28575">
            <a:noFill/>
          </a:ln>
          <a:scene3d>
            <a:camera prst="orthographicFront"/>
            <a:lightRig rig="threePt" dir="t"/>
          </a:scene3d>
          <a:sp3d>
            <a:bevelT w="165100" prst="coolSlan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São Luís, Brasil – 42%</a:t>
            </a:r>
            <a:r>
              <a:rPr kumimoji="0" lang="pt-BR" sz="1400" b="1" i="0" u="none" strike="noStrike" kern="0" cap="none" spc="0" normalizeH="0" baseline="3000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2</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endParaRPr>
          </a:p>
        </p:txBody>
      </p:sp>
      <p:sp>
        <p:nvSpPr>
          <p:cNvPr id="51" name="CaixaDeTexto 28"/>
          <p:cNvSpPr txBox="1"/>
          <p:nvPr/>
        </p:nvSpPr>
        <p:spPr>
          <a:xfrm>
            <a:off x="6013976" y="4145652"/>
            <a:ext cx="2607510" cy="307777"/>
          </a:xfrm>
          <a:prstGeom prst="rect">
            <a:avLst/>
          </a:prstGeom>
          <a:solidFill>
            <a:srgbClr val="2D7581"/>
          </a:solidFill>
          <a:ln w="28575">
            <a:noFill/>
          </a:ln>
          <a:scene3d>
            <a:camera prst="orthographicFront"/>
            <a:lightRig rig="threePt" dir="t"/>
          </a:scene3d>
          <a:sp3d>
            <a:bevelT w="165100" prst="coolSlan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São Paulo, Brasil – 28.7%</a:t>
            </a:r>
            <a:r>
              <a:rPr kumimoji="0" lang="pt-BR" sz="1400" b="1" i="0" u="none" strike="noStrike" kern="0" cap="none" spc="0" normalizeH="0" baseline="3000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rPr>
              <a:t>2</a:t>
            </a:r>
            <a:endParaRPr kumimoji="0" lang="en-US" sz="1400" b="1" i="0" u="none" strike="noStrike" kern="0" cap="none" spc="0" normalizeH="0" baseline="0" noProof="0" dirty="0">
              <a:ln>
                <a:noFill/>
              </a:ln>
              <a:solidFill>
                <a:prstClr val="white"/>
              </a:solidFill>
              <a:effectLst/>
              <a:uLnTx/>
              <a:uFillTx/>
              <a:latin typeface="Arial" panose="020B0604020202020204" pitchFamily="34" charset="0"/>
              <a:ea typeface="Verdana" pitchFamily="34" charset="0"/>
              <a:cs typeface="Arial" panose="020B0604020202020204" pitchFamily="34" charset="0"/>
            </a:endParaRPr>
          </a:p>
        </p:txBody>
      </p:sp>
      <p:sp>
        <p:nvSpPr>
          <p:cNvPr id="52" name="CaixaDeTexto 33"/>
          <p:cNvSpPr txBox="1"/>
          <p:nvPr/>
        </p:nvSpPr>
        <p:spPr>
          <a:xfrm>
            <a:off x="6516216" y="3184168"/>
            <a:ext cx="2304256" cy="307777"/>
          </a:xfrm>
          <a:prstGeom prst="rect">
            <a:avLst/>
          </a:prstGeom>
          <a:solidFill>
            <a:srgbClr val="2D7581"/>
          </a:solidFill>
          <a:ln w="28575">
            <a:noFill/>
          </a:ln>
          <a:scene3d>
            <a:camera prst="orthographicFront"/>
            <a:lightRig rig="threePt" dir="t"/>
          </a:scene3d>
          <a:sp3d>
            <a:bevelT w="165100" prst="coolSlan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1" i="0" u="none" strike="noStrike" kern="0" cap="none" spc="0" normalizeH="0" baseline="0" noProof="0" dirty="0">
                <a:ln>
                  <a:noFill/>
                </a:ln>
                <a:solidFill>
                  <a:srgbClr val="FFFFFF"/>
                </a:solidFill>
                <a:effectLst/>
                <a:uLnTx/>
                <a:uFillTx/>
                <a:latin typeface="Arial" panose="020B0604020202020204" pitchFamily="34" charset="0"/>
                <a:ea typeface="Verdana" pitchFamily="34" charset="0"/>
                <a:cs typeface="Arial" panose="020B0604020202020204" pitchFamily="34" charset="0"/>
              </a:rPr>
              <a:t>Salvador, Brasil – 41.4%</a:t>
            </a:r>
            <a:r>
              <a:rPr kumimoji="0" lang="pt-BR" sz="1400" b="1" i="0" u="none" strike="noStrike" kern="0" cap="none" spc="0" normalizeH="0" baseline="30000" noProof="0" dirty="0">
                <a:ln>
                  <a:noFill/>
                </a:ln>
                <a:solidFill>
                  <a:srgbClr val="FFFFFF"/>
                </a:solidFill>
                <a:effectLst/>
                <a:uLnTx/>
                <a:uFillTx/>
                <a:latin typeface="Arial" panose="020B0604020202020204" pitchFamily="34" charset="0"/>
                <a:ea typeface="Verdana" pitchFamily="34" charset="0"/>
                <a:cs typeface="Arial" panose="020B0604020202020204" pitchFamily="34" charset="0"/>
              </a:rPr>
              <a:t>2</a:t>
            </a:r>
            <a:endPar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Verdana" pitchFamily="34" charset="0"/>
              <a:cs typeface="Arial" panose="020B0604020202020204" pitchFamily="34" charset="0"/>
            </a:endParaRPr>
          </a:p>
        </p:txBody>
      </p:sp>
      <p:sp>
        <p:nvSpPr>
          <p:cNvPr id="53" name="Freeform 36"/>
          <p:cNvSpPr>
            <a:spLocks noChangeAspect="1"/>
          </p:cNvSpPr>
          <p:nvPr/>
        </p:nvSpPr>
        <p:spPr bwMode="auto">
          <a:xfrm>
            <a:off x="2249638" y="1029876"/>
            <a:ext cx="1626753" cy="1063526"/>
          </a:xfrm>
          <a:custGeom>
            <a:avLst/>
            <a:gdLst>
              <a:gd name="T0" fmla="*/ 0 w 475"/>
              <a:gd name="T1" fmla="*/ 13 h 300"/>
              <a:gd name="T2" fmla="*/ 0 w 475"/>
              <a:gd name="T3" fmla="*/ 13 h 300"/>
              <a:gd name="T4" fmla="*/ 96 w 475"/>
              <a:gd name="T5" fmla="*/ 196 h 300"/>
              <a:gd name="T6" fmla="*/ 204 w 475"/>
              <a:gd name="T7" fmla="*/ 279 h 300"/>
              <a:gd name="T8" fmla="*/ 197 w 475"/>
              <a:gd name="T9" fmla="*/ 332 h 300"/>
              <a:gd name="T10" fmla="*/ 143 w 475"/>
              <a:gd name="T11" fmla="*/ 341 h 300"/>
              <a:gd name="T12" fmla="*/ 264 w 475"/>
              <a:gd name="T13" fmla="*/ 381 h 300"/>
              <a:gd name="T14" fmla="*/ 335 w 475"/>
              <a:gd name="T15" fmla="*/ 473 h 300"/>
              <a:gd name="T16" fmla="*/ 328 w 475"/>
              <a:gd name="T17" fmla="*/ 535 h 300"/>
              <a:gd name="T18" fmla="*/ 472 w 475"/>
              <a:gd name="T19" fmla="*/ 648 h 300"/>
              <a:gd name="T20" fmla="*/ 501 w 475"/>
              <a:gd name="T21" fmla="*/ 613 h 300"/>
              <a:gd name="T22" fmla="*/ 169 w 475"/>
              <a:gd name="T23" fmla="*/ 168 h 300"/>
              <a:gd name="T24" fmla="*/ 145 w 475"/>
              <a:gd name="T25" fmla="*/ 49 h 300"/>
              <a:gd name="T26" fmla="*/ 221 w 475"/>
              <a:gd name="T27" fmla="*/ 78 h 300"/>
              <a:gd name="T28" fmla="*/ 343 w 475"/>
              <a:gd name="T29" fmla="*/ 271 h 300"/>
              <a:gd name="T30" fmla="*/ 518 w 475"/>
              <a:gd name="T31" fmla="*/ 417 h 300"/>
              <a:gd name="T32" fmla="*/ 514 w 475"/>
              <a:gd name="T33" fmla="*/ 474 h 300"/>
              <a:gd name="T34" fmla="*/ 759 w 475"/>
              <a:gd name="T35" fmla="*/ 672 h 300"/>
              <a:gd name="T36" fmla="*/ 788 w 475"/>
              <a:gd name="T37" fmla="*/ 757 h 300"/>
              <a:gd name="T38" fmla="*/ 759 w 475"/>
              <a:gd name="T39" fmla="*/ 811 h 300"/>
              <a:gd name="T40" fmla="*/ 819 w 475"/>
              <a:gd name="T41" fmla="*/ 891 h 300"/>
              <a:gd name="T42" fmla="*/ 1285 w 475"/>
              <a:gd name="T43" fmla="*/ 1096 h 300"/>
              <a:gd name="T44" fmla="*/ 1490 w 475"/>
              <a:gd name="T45" fmla="*/ 1077 h 300"/>
              <a:gd name="T46" fmla="*/ 1629 w 475"/>
              <a:gd name="T47" fmla="*/ 1177 h 300"/>
              <a:gd name="T48" fmla="*/ 1680 w 475"/>
              <a:gd name="T49" fmla="*/ 1085 h 300"/>
              <a:gd name="T50" fmla="*/ 1752 w 475"/>
              <a:gd name="T51" fmla="*/ 1077 h 300"/>
              <a:gd name="T52" fmla="*/ 1678 w 475"/>
              <a:gd name="T53" fmla="*/ 999 h 300"/>
              <a:gd name="T54" fmla="*/ 1831 w 475"/>
              <a:gd name="T55" fmla="*/ 965 h 300"/>
              <a:gd name="T56" fmla="*/ 1883 w 475"/>
              <a:gd name="T57" fmla="*/ 930 h 300"/>
              <a:gd name="T58" fmla="*/ 1907 w 475"/>
              <a:gd name="T59" fmla="*/ 906 h 300"/>
              <a:gd name="T60" fmla="*/ 1916 w 475"/>
              <a:gd name="T61" fmla="*/ 954 h 300"/>
              <a:gd name="T62" fmla="*/ 1984 w 475"/>
              <a:gd name="T63" fmla="*/ 759 h 300"/>
              <a:gd name="T64" fmla="*/ 1898 w 475"/>
              <a:gd name="T65" fmla="*/ 728 h 300"/>
              <a:gd name="T66" fmla="*/ 1753 w 475"/>
              <a:gd name="T67" fmla="*/ 759 h 300"/>
              <a:gd name="T68" fmla="*/ 1673 w 475"/>
              <a:gd name="T69" fmla="*/ 930 h 300"/>
              <a:gd name="T70" fmla="*/ 1481 w 475"/>
              <a:gd name="T71" fmla="*/ 949 h 300"/>
              <a:gd name="T72" fmla="*/ 1404 w 475"/>
              <a:gd name="T73" fmla="*/ 905 h 300"/>
              <a:gd name="T74" fmla="*/ 1275 w 475"/>
              <a:gd name="T75" fmla="*/ 696 h 300"/>
              <a:gd name="T76" fmla="*/ 1269 w 475"/>
              <a:gd name="T77" fmla="*/ 535 h 300"/>
              <a:gd name="T78" fmla="*/ 1318 w 475"/>
              <a:gd name="T79" fmla="*/ 456 h 300"/>
              <a:gd name="T80" fmla="*/ 1184 w 475"/>
              <a:gd name="T81" fmla="*/ 416 h 300"/>
              <a:gd name="T82" fmla="*/ 1016 w 475"/>
              <a:gd name="T83" fmla="*/ 195 h 300"/>
              <a:gd name="T84" fmla="*/ 880 w 475"/>
              <a:gd name="T85" fmla="*/ 241 h 300"/>
              <a:gd name="T86" fmla="*/ 698 w 475"/>
              <a:gd name="T87" fmla="*/ 60 h 300"/>
              <a:gd name="T88" fmla="*/ 402 w 475"/>
              <a:gd name="T89" fmla="*/ 98 h 300"/>
              <a:gd name="T90" fmla="*/ 151 w 475"/>
              <a:gd name="T91" fmla="*/ 0 h 300"/>
              <a:gd name="T92" fmla="*/ 0 w 475"/>
              <a:gd name="T93" fmla="*/ 13 h 300"/>
              <a:gd name="T94" fmla="*/ 0 w 475"/>
              <a:gd name="T95" fmla="*/ 13 h 3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5"/>
              <a:gd name="T145" fmla="*/ 0 h 300"/>
              <a:gd name="T146" fmla="*/ 475 w 475"/>
              <a:gd name="T147" fmla="*/ 300 h 3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5" h="300">
                <a:moveTo>
                  <a:pt x="0" y="3"/>
                </a:moveTo>
                <a:lnTo>
                  <a:pt x="0" y="3"/>
                </a:lnTo>
                <a:lnTo>
                  <a:pt x="23" y="50"/>
                </a:lnTo>
                <a:lnTo>
                  <a:pt x="49" y="71"/>
                </a:lnTo>
                <a:lnTo>
                  <a:pt x="47" y="84"/>
                </a:lnTo>
                <a:lnTo>
                  <a:pt x="34" y="87"/>
                </a:lnTo>
                <a:lnTo>
                  <a:pt x="63" y="97"/>
                </a:lnTo>
                <a:lnTo>
                  <a:pt x="80" y="119"/>
                </a:lnTo>
                <a:lnTo>
                  <a:pt x="78" y="136"/>
                </a:lnTo>
                <a:lnTo>
                  <a:pt x="113" y="165"/>
                </a:lnTo>
                <a:lnTo>
                  <a:pt x="120" y="156"/>
                </a:lnTo>
                <a:lnTo>
                  <a:pt x="40" y="43"/>
                </a:lnTo>
                <a:lnTo>
                  <a:pt x="35" y="13"/>
                </a:lnTo>
                <a:lnTo>
                  <a:pt x="53" y="20"/>
                </a:lnTo>
                <a:lnTo>
                  <a:pt x="82" y="69"/>
                </a:lnTo>
                <a:lnTo>
                  <a:pt x="124" y="106"/>
                </a:lnTo>
                <a:lnTo>
                  <a:pt x="123" y="120"/>
                </a:lnTo>
                <a:lnTo>
                  <a:pt x="181" y="171"/>
                </a:lnTo>
                <a:lnTo>
                  <a:pt x="188" y="192"/>
                </a:lnTo>
                <a:lnTo>
                  <a:pt x="181" y="206"/>
                </a:lnTo>
                <a:lnTo>
                  <a:pt x="195" y="226"/>
                </a:lnTo>
                <a:lnTo>
                  <a:pt x="307" y="278"/>
                </a:lnTo>
                <a:lnTo>
                  <a:pt x="356" y="274"/>
                </a:lnTo>
                <a:lnTo>
                  <a:pt x="389" y="299"/>
                </a:lnTo>
                <a:lnTo>
                  <a:pt x="402" y="275"/>
                </a:lnTo>
                <a:lnTo>
                  <a:pt x="418" y="274"/>
                </a:lnTo>
                <a:lnTo>
                  <a:pt x="401" y="254"/>
                </a:lnTo>
                <a:lnTo>
                  <a:pt x="437" y="245"/>
                </a:lnTo>
                <a:lnTo>
                  <a:pt x="450" y="236"/>
                </a:lnTo>
                <a:lnTo>
                  <a:pt x="455" y="231"/>
                </a:lnTo>
                <a:lnTo>
                  <a:pt x="458" y="243"/>
                </a:lnTo>
                <a:lnTo>
                  <a:pt x="474" y="193"/>
                </a:lnTo>
                <a:lnTo>
                  <a:pt x="454" y="185"/>
                </a:lnTo>
                <a:lnTo>
                  <a:pt x="419" y="193"/>
                </a:lnTo>
                <a:lnTo>
                  <a:pt x="399" y="236"/>
                </a:lnTo>
                <a:lnTo>
                  <a:pt x="354" y="240"/>
                </a:lnTo>
                <a:lnTo>
                  <a:pt x="335" y="230"/>
                </a:lnTo>
                <a:lnTo>
                  <a:pt x="305" y="177"/>
                </a:lnTo>
                <a:lnTo>
                  <a:pt x="303" y="136"/>
                </a:lnTo>
                <a:lnTo>
                  <a:pt x="314" y="116"/>
                </a:lnTo>
                <a:lnTo>
                  <a:pt x="283" y="105"/>
                </a:lnTo>
                <a:lnTo>
                  <a:pt x="243" y="49"/>
                </a:lnTo>
                <a:lnTo>
                  <a:pt x="210" y="61"/>
                </a:lnTo>
                <a:lnTo>
                  <a:pt x="167" y="15"/>
                </a:lnTo>
                <a:lnTo>
                  <a:pt x="96" y="25"/>
                </a:lnTo>
                <a:lnTo>
                  <a:pt x="36" y="0"/>
                </a:lnTo>
                <a:lnTo>
                  <a:pt x="0" y="3"/>
                </a:lnTo>
              </a:path>
            </a:pathLst>
          </a:custGeom>
          <a:solidFill>
            <a:srgbClr val="2D7581"/>
          </a:solidFill>
          <a:ln w="635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black"/>
              </a:solidFill>
              <a:effectLst/>
              <a:uLnTx/>
              <a:uFillTx/>
              <a:latin typeface="Calibri"/>
              <a:ea typeface="+mn-ea"/>
              <a:cs typeface="+mn-cs"/>
            </a:endParaRPr>
          </a:p>
        </p:txBody>
      </p:sp>
      <p:sp>
        <p:nvSpPr>
          <p:cNvPr id="43" name="1 Título"/>
          <p:cNvSpPr txBox="1">
            <a:spLocks/>
          </p:cNvSpPr>
          <p:nvPr/>
        </p:nvSpPr>
        <p:spPr>
          <a:xfrm>
            <a:off x="2123728" y="125258"/>
            <a:ext cx="5349694" cy="612775"/>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all" spc="0" normalizeH="0" baseline="0" noProof="0" dirty="0">
                <a:ln>
                  <a:noFill/>
                </a:ln>
                <a:solidFill>
                  <a:srgbClr val="000099"/>
                </a:solidFill>
                <a:effectLst/>
                <a:uLnTx/>
                <a:uFillTx/>
                <a:latin typeface="Cambria" panose="02040503050406030204" pitchFamily="18" charset="0"/>
                <a:ea typeface="+mj-ea"/>
                <a:cs typeface="Arial" panose="020B0604020202020204" pitchFamily="34" charset="0"/>
              </a:rPr>
              <a:t>EPIDEMIOLOGÍA DEL DOLOR </a:t>
            </a:r>
          </a:p>
        </p:txBody>
      </p:sp>
    </p:spTree>
    <p:custDataLst>
      <p:tags r:id="rId1"/>
    </p:custDataLst>
    <p:extLst>
      <p:ext uri="{BB962C8B-B14F-4D97-AF65-F5344CB8AC3E}">
        <p14:creationId xmlns:p14="http://schemas.microsoft.com/office/powerpoint/2010/main" val="2132492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231" y="242504"/>
            <a:ext cx="9312932" cy="434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55" y="5035155"/>
            <a:ext cx="2753915" cy="46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059906" y="5035155"/>
            <a:ext cx="2862263" cy="553640"/>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s-MX"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11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1485900"/>
            <a:ext cx="23447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2 Marcador de contenido"/>
          <p:cNvSpPr txBox="1">
            <a:spLocks/>
          </p:cNvSpPr>
          <p:nvPr/>
        </p:nvSpPr>
        <p:spPr bwMode="auto">
          <a:xfrm>
            <a:off x="355600" y="1219200"/>
            <a:ext cx="61610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indent="-182563">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20000"/>
              </a:spcBef>
              <a:spcAft>
                <a:spcPct val="0"/>
              </a:spcAft>
              <a:buClrTx/>
              <a:buSzTx/>
              <a:buFont typeface="Arial" panose="020B0604020202020204" pitchFamily="34" charset="0"/>
              <a:buNone/>
              <a:tabLst/>
              <a:defRPr/>
            </a:pPr>
            <a:r>
              <a:rPr kumimoji="0" lang="es-MX" altLang="es-MX" sz="18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La magnitud del problema es enorme, considerando:</a:t>
            </a:r>
          </a:p>
          <a:p>
            <a:pPr marL="0" marR="0" lvl="0" indent="0" algn="just" defTabSz="914400" rtl="0" eaLnBrk="1" fontAlgn="auto"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800" b="1"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a:p>
            <a:pPr marL="0" marR="0" lvl="1" indent="-182563" algn="just" defTabSz="914400" rtl="0" eaLnBrk="1" fontAlgn="auto" latinLnBrk="0" hangingPunct="1">
              <a:lnSpc>
                <a:spcPct val="100000"/>
              </a:lnSpc>
              <a:spcBef>
                <a:spcPct val="20000"/>
              </a:spcBef>
              <a:spcAft>
                <a:spcPts val="0"/>
              </a:spcAft>
              <a:buClr>
                <a:srgbClr val="FF0066"/>
              </a:buClr>
              <a:buSzPct val="124000"/>
              <a:buFont typeface="Arial" panose="020B0604020202020204" pitchFamily="34" charset="0"/>
              <a:buChar char="•"/>
              <a:tabLst/>
              <a:defRPr/>
            </a:pPr>
            <a:r>
              <a:rPr kumimoji="0" lang="es-MX" altLang="es-MX" sz="1800" b="0"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De los 590 millones de habitantes en la región, 320 millones (54%) carecen de una adecuada cobertura de salud o cualquier tipo de acceso a la misma.</a:t>
            </a:r>
          </a:p>
          <a:p>
            <a:pPr marL="0" marR="0" lvl="1" indent="-182563" algn="just" defTabSz="914400" rtl="0" eaLnBrk="1" fontAlgn="auto" latinLnBrk="0" hangingPunct="1">
              <a:lnSpc>
                <a:spcPct val="100000"/>
              </a:lnSpc>
              <a:spcBef>
                <a:spcPct val="20000"/>
              </a:spcBef>
              <a:spcAft>
                <a:spcPts val="0"/>
              </a:spcAft>
              <a:buClr>
                <a:srgbClr val="FF0066"/>
              </a:buClr>
              <a:buSzPct val="124000"/>
              <a:buFont typeface="Arial" panose="020B0604020202020204" pitchFamily="34" charset="0"/>
              <a:buChar char="•"/>
              <a:tabLst/>
              <a:defRPr/>
            </a:pPr>
            <a:endParaRPr kumimoji="0" lang="es-MX" altLang="es-MX" sz="1800" b="0"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a:p>
            <a:pPr marL="0" marR="0" lvl="1" indent="-182563" algn="just" defTabSz="914400" rtl="0" eaLnBrk="1" fontAlgn="auto" latinLnBrk="0" hangingPunct="1">
              <a:lnSpc>
                <a:spcPct val="100000"/>
              </a:lnSpc>
              <a:spcBef>
                <a:spcPct val="20000"/>
              </a:spcBef>
              <a:spcAft>
                <a:spcPts val="0"/>
              </a:spcAft>
              <a:buClr>
                <a:srgbClr val="FF0066"/>
              </a:buClr>
              <a:buSzPct val="124000"/>
              <a:buFont typeface="Arial" panose="020B0604020202020204" pitchFamily="34" charset="0"/>
              <a:buChar char="•"/>
              <a:tabLst/>
              <a:defRPr/>
            </a:pPr>
            <a:r>
              <a:rPr kumimoji="0" lang="es-MX" altLang="es-MX" sz="1800" b="0"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rPr>
              <a:t>La mayoría de los pacientes con cáncer, serán diagnosticados cuando la enfermedad esté en fase avanzada o terminal.</a:t>
            </a:r>
          </a:p>
          <a:p>
            <a:pPr marL="0" marR="0" lvl="1" indent="-182563" algn="just" defTabSz="914400" rtl="0" eaLnBrk="1" fontAlgn="auto" latinLnBrk="0" hangingPunct="1">
              <a:lnSpc>
                <a:spcPct val="100000"/>
              </a:lnSpc>
              <a:spcBef>
                <a:spcPct val="20000"/>
              </a:spcBef>
              <a:spcAft>
                <a:spcPts val="0"/>
              </a:spcAft>
              <a:buClr>
                <a:srgbClr val="FF0066"/>
              </a:buClr>
              <a:buSzPct val="124000"/>
              <a:buFont typeface="Arial" panose="020B0604020202020204" pitchFamily="34" charset="0"/>
              <a:buChar char="•"/>
              <a:tabLst/>
              <a:defRPr/>
            </a:pPr>
            <a:endParaRPr kumimoji="0" lang="es-MX" altLang="es-MX" sz="1800" b="0"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a:p>
            <a:pPr marL="0" marR="0" lvl="1" indent="-182563" algn="just" defTabSz="914400" rtl="0" eaLnBrk="1" fontAlgn="auto" latinLnBrk="0" hangingPunct="1">
              <a:lnSpc>
                <a:spcPct val="100000"/>
              </a:lnSpc>
              <a:spcBef>
                <a:spcPct val="20000"/>
              </a:spcBef>
              <a:spcAft>
                <a:spcPts val="0"/>
              </a:spcAft>
              <a:buClr>
                <a:srgbClr val="44546A"/>
              </a:buClr>
              <a:buSzTx/>
              <a:buFont typeface="Arial" panose="020B0604020202020204" pitchFamily="34" charset="0"/>
              <a:buChar char="•"/>
              <a:tabLst/>
              <a:defRPr/>
            </a:pPr>
            <a:endParaRPr kumimoji="0" lang="es-MX" altLang="es-MX" sz="1800" b="0" i="0" u="none" strike="noStrike" kern="0" cap="none" spc="0" normalizeH="0" baseline="0" noProof="0" dirty="0">
              <a:ln>
                <a:noFill/>
              </a:ln>
              <a:solidFill>
                <a:srgbClr val="000066"/>
              </a:solidFill>
              <a:effectLst/>
              <a:uLnTx/>
              <a:uFillTx/>
              <a:latin typeface="Arial" panose="020B0604020202020204" pitchFamily="34" charset="0"/>
              <a:ea typeface="+mn-ea"/>
              <a:cs typeface="Arial" panose="020B0604020202020204" pitchFamily="34" charset="0"/>
            </a:endParaRPr>
          </a:p>
        </p:txBody>
      </p:sp>
      <p:sp>
        <p:nvSpPr>
          <p:cNvPr id="4" name="5 CuadroTexto"/>
          <p:cNvSpPr txBox="1">
            <a:spLocks noChangeArrowheads="1"/>
          </p:cNvSpPr>
          <p:nvPr/>
        </p:nvSpPr>
        <p:spPr bwMode="auto">
          <a:xfrm>
            <a:off x="2195513" y="6119813"/>
            <a:ext cx="6480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altLang="es-MX" sz="1200" b="1" i="0" u="none" strike="noStrike" kern="0" cap="none" spc="0" normalizeH="0" baseline="0" noProof="0" dirty="0" err="1">
                <a:ln>
                  <a:noFill/>
                </a:ln>
                <a:solidFill>
                  <a:srgbClr val="000000"/>
                </a:solidFill>
                <a:effectLst/>
                <a:uLnTx/>
                <a:uFillTx/>
                <a:latin typeface="Lucida Sans" pitchFamily="34" charset="0"/>
                <a:ea typeface="+mn-ea"/>
                <a:cs typeface="+mn-cs"/>
              </a:rPr>
              <a:t>Goss</a:t>
            </a:r>
            <a:r>
              <a:rPr kumimoji="0" lang="es-MX" altLang="es-MX" sz="1200" b="1" i="0" u="none" strike="noStrike" kern="0" cap="none" spc="0" normalizeH="0" baseline="0" noProof="0" dirty="0">
                <a:ln>
                  <a:noFill/>
                </a:ln>
                <a:solidFill>
                  <a:srgbClr val="000000"/>
                </a:solidFill>
                <a:effectLst/>
                <a:uLnTx/>
                <a:uFillTx/>
                <a:latin typeface="Lucida Sans" pitchFamily="34" charset="0"/>
                <a:ea typeface="+mn-ea"/>
                <a:cs typeface="+mn-cs"/>
              </a:rPr>
              <a:t> PE, Lee BL, </a:t>
            </a:r>
            <a:r>
              <a:rPr kumimoji="0" lang="es-MX" altLang="es-MX" sz="1200" b="1" i="0" u="none" strike="noStrike" kern="0" cap="none" spc="0" normalizeH="0" baseline="0" noProof="0" dirty="0" err="1">
                <a:ln>
                  <a:noFill/>
                </a:ln>
                <a:solidFill>
                  <a:srgbClr val="000000"/>
                </a:solidFill>
                <a:effectLst/>
                <a:uLnTx/>
                <a:uFillTx/>
                <a:latin typeface="Lucida Sans" pitchFamily="34" charset="0"/>
                <a:ea typeface="+mn-ea"/>
                <a:cs typeface="+mn-cs"/>
              </a:rPr>
              <a:t>Badovinac-Crnjevic</a:t>
            </a:r>
            <a:r>
              <a:rPr kumimoji="0" lang="es-MX" altLang="es-MX" sz="1200" b="1" i="0" u="none" strike="noStrike" kern="0" cap="none" spc="0" normalizeH="0" baseline="0" noProof="0" dirty="0">
                <a:ln>
                  <a:noFill/>
                </a:ln>
                <a:solidFill>
                  <a:srgbClr val="000000"/>
                </a:solidFill>
                <a:effectLst/>
                <a:uLnTx/>
                <a:uFillTx/>
                <a:latin typeface="Lucida Sans" pitchFamily="34" charset="0"/>
                <a:ea typeface="+mn-ea"/>
                <a:cs typeface="+mn-cs"/>
              </a:rPr>
              <a:t> T, et al. </a:t>
            </a:r>
            <a:r>
              <a:rPr kumimoji="0" lang="en-US" altLang="es-MX" sz="1200" b="1" i="0" u="none" strike="noStrike" kern="0" cap="none" spc="0" normalizeH="0" baseline="0" noProof="0" dirty="0">
                <a:ln>
                  <a:noFill/>
                </a:ln>
                <a:solidFill>
                  <a:srgbClr val="000000"/>
                </a:solidFill>
                <a:effectLst/>
                <a:uLnTx/>
                <a:uFillTx/>
                <a:latin typeface="Lucida Sans" pitchFamily="34" charset="0"/>
                <a:ea typeface="+mn-ea"/>
                <a:cs typeface="+mn-cs"/>
              </a:rPr>
              <a:t>Planning Cancer Control in Latin America and the Caribbean. </a:t>
            </a:r>
            <a:r>
              <a:rPr kumimoji="0" lang="es-MX" altLang="es-MX" sz="1200" b="1" i="1" u="none" strike="noStrike" kern="0" cap="none" spc="0" normalizeH="0" baseline="0" noProof="0" dirty="0" err="1">
                <a:ln>
                  <a:noFill/>
                </a:ln>
                <a:solidFill>
                  <a:srgbClr val="000000"/>
                </a:solidFill>
                <a:effectLst/>
                <a:uLnTx/>
                <a:uFillTx/>
                <a:latin typeface="Lucida Sans" pitchFamily="34" charset="0"/>
                <a:ea typeface="+mn-ea"/>
                <a:cs typeface="+mn-cs"/>
              </a:rPr>
              <a:t>Lancet</a:t>
            </a:r>
            <a:r>
              <a:rPr kumimoji="0" lang="es-MX" altLang="es-MX" sz="1200" b="1" i="1" u="none" strike="noStrike" kern="0" cap="none" spc="0" normalizeH="0" baseline="0" noProof="0" dirty="0">
                <a:ln>
                  <a:noFill/>
                </a:ln>
                <a:solidFill>
                  <a:srgbClr val="000000"/>
                </a:solidFill>
                <a:effectLst/>
                <a:uLnTx/>
                <a:uFillTx/>
                <a:latin typeface="Lucida Sans" pitchFamily="34" charset="0"/>
                <a:ea typeface="+mn-ea"/>
                <a:cs typeface="+mn-cs"/>
              </a:rPr>
              <a:t> </a:t>
            </a:r>
            <a:r>
              <a:rPr kumimoji="0" lang="es-MX" altLang="es-MX" sz="1200" b="1" i="1" u="none" strike="noStrike" kern="0" cap="none" spc="0" normalizeH="0" baseline="0" noProof="0" dirty="0" err="1">
                <a:ln>
                  <a:noFill/>
                </a:ln>
                <a:solidFill>
                  <a:srgbClr val="000000"/>
                </a:solidFill>
                <a:effectLst/>
                <a:uLnTx/>
                <a:uFillTx/>
                <a:latin typeface="Lucida Sans" pitchFamily="34" charset="0"/>
                <a:ea typeface="+mn-ea"/>
                <a:cs typeface="+mn-cs"/>
              </a:rPr>
              <a:t>Oncol</a:t>
            </a:r>
            <a:r>
              <a:rPr kumimoji="0" lang="es-MX" altLang="es-MX" sz="1200" b="1" i="1" u="none" strike="noStrike" kern="0" cap="none" spc="0" normalizeH="0" baseline="0" noProof="0" dirty="0">
                <a:ln>
                  <a:noFill/>
                </a:ln>
                <a:solidFill>
                  <a:srgbClr val="000000"/>
                </a:solidFill>
                <a:effectLst/>
                <a:uLnTx/>
                <a:uFillTx/>
                <a:latin typeface="Lucida Sans" pitchFamily="34" charset="0"/>
                <a:ea typeface="+mn-ea"/>
                <a:cs typeface="+mn-cs"/>
              </a:rPr>
              <a:t> </a:t>
            </a:r>
            <a:r>
              <a:rPr kumimoji="0" lang="es-MX" altLang="es-MX" sz="1200" b="1" i="0" u="none" strike="noStrike" kern="0" cap="none" spc="0" normalizeH="0" baseline="0" noProof="0" dirty="0">
                <a:ln>
                  <a:noFill/>
                </a:ln>
                <a:solidFill>
                  <a:srgbClr val="000000"/>
                </a:solidFill>
                <a:effectLst/>
                <a:uLnTx/>
                <a:uFillTx/>
                <a:latin typeface="Lucida Sans" pitchFamily="34" charset="0"/>
                <a:ea typeface="+mn-ea"/>
                <a:cs typeface="+mn-cs"/>
              </a:rPr>
              <a:t>2013; 14: 391 – 436.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altLang="es-MX" sz="1800" b="0" i="0" u="none" strike="noStrike" kern="0" cap="none" spc="0" normalizeH="0" baseline="0" noProof="0" dirty="0">
              <a:ln>
                <a:noFill/>
              </a:ln>
              <a:solidFill>
                <a:srgbClr val="000000"/>
              </a:solidFill>
              <a:effectLst/>
              <a:uLnTx/>
              <a:uFillTx/>
              <a:latin typeface="Arial" pitchFamily="34" charset="0"/>
              <a:ea typeface="+mn-ea"/>
              <a:cs typeface="+mn-cs"/>
            </a:endParaRPr>
          </a:p>
        </p:txBody>
      </p:sp>
      <p:sp>
        <p:nvSpPr>
          <p:cNvPr id="5" name="1 Título"/>
          <p:cNvSpPr txBox="1">
            <a:spLocks/>
          </p:cNvSpPr>
          <p:nvPr/>
        </p:nvSpPr>
        <p:spPr>
          <a:xfrm>
            <a:off x="44288" y="88107"/>
            <a:ext cx="9342779" cy="1143000"/>
          </a:xfrm>
          <a:prstGeom prst="rect">
            <a:avLst/>
          </a:prstGeom>
        </p:spPr>
        <p:txBody>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altLang="es-MX" sz="2800" b="1" i="0" u="none" strike="noStrike" kern="1200" cap="all" spc="-60" normalizeH="0" baseline="0" noProof="0" dirty="0">
                <a:ln>
                  <a:noFill/>
                </a:ln>
                <a:solidFill>
                  <a:srgbClr val="000099"/>
                </a:solidFill>
                <a:effectLst/>
                <a:uLnTx/>
                <a:uFillTx/>
                <a:latin typeface="Cambria" panose="02040503050406030204" pitchFamily="18" charset="0"/>
                <a:cs typeface="Arial" pitchFamily="34" charset="0"/>
              </a:rPr>
              <a:t>LANCET ONCOLOGY LATIN AMERICA COMMISSION</a:t>
            </a:r>
            <a:br>
              <a:rPr kumimoji="0" lang="es-MX" altLang="es-MX" sz="2800" b="1" i="0" u="none" strike="noStrike" kern="1200" cap="all" spc="-60" normalizeH="0" baseline="0" noProof="0" dirty="0">
                <a:ln>
                  <a:noFill/>
                </a:ln>
                <a:solidFill>
                  <a:srgbClr val="000099"/>
                </a:solidFill>
                <a:effectLst/>
                <a:uLnTx/>
                <a:uFillTx/>
                <a:latin typeface="Cambria" panose="02040503050406030204" pitchFamily="18" charset="0"/>
                <a:cs typeface="Arial" pitchFamily="34" charset="0"/>
              </a:rPr>
            </a:br>
            <a:r>
              <a:rPr kumimoji="0" lang="es-MX" altLang="es-MX" sz="2800" b="1" i="0" u="none" strike="noStrike" kern="1200" cap="all" spc="-60" normalizeH="0" baseline="0" noProof="0" dirty="0">
                <a:ln>
                  <a:noFill/>
                </a:ln>
                <a:solidFill>
                  <a:srgbClr val="000099"/>
                </a:solidFill>
                <a:effectLst/>
                <a:uLnTx/>
                <a:uFillTx/>
                <a:latin typeface="Cambria" panose="02040503050406030204" pitchFamily="18" charset="0"/>
                <a:cs typeface="Arial" pitchFamily="34" charset="0"/>
              </a:rPr>
              <a:t>CONCLUSIONES</a:t>
            </a:r>
          </a:p>
        </p:txBody>
      </p:sp>
      <p:sp>
        <p:nvSpPr>
          <p:cNvPr id="43014" name="2 Marcador de contenido"/>
          <p:cNvSpPr txBox="1">
            <a:spLocks/>
          </p:cNvSpPr>
          <p:nvPr/>
        </p:nvSpPr>
        <p:spPr bwMode="auto">
          <a:xfrm>
            <a:off x="487363" y="3068638"/>
            <a:ext cx="8374062"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defRPr>
            </a:lvl1pPr>
            <a:lvl2pPr indent="-182563">
              <a:spcBef>
                <a:spcPct val="20000"/>
              </a:spcBef>
              <a:buClr>
                <a:schemeClr val="tx2"/>
              </a:buClr>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20000"/>
              </a:spcBef>
              <a:spcAft>
                <a:spcPct val="0"/>
              </a:spcAft>
              <a:buClrTx/>
              <a:buSzTx/>
              <a:buFont typeface="Arial" panose="020B0604020202020204" pitchFamily="34" charset="0"/>
              <a:buNone/>
              <a:tabLst/>
              <a:defRPr/>
            </a:pPr>
            <a:endParaRPr kumimoji="0" lang="es-MX" altLang="es-MX" sz="1600" b="1" i="0" u="none" strike="noStrike" kern="0" cap="none" spc="0" normalizeH="0" baseline="0" noProof="0">
              <a:ln>
                <a:noFill/>
              </a:ln>
              <a:solidFill>
                <a:srgbClr val="000066"/>
              </a:solidFill>
              <a:effectLst/>
              <a:uLnTx/>
              <a:uFillTx/>
              <a:latin typeface="Lucida Sans" panose="020B0602030504020204" pitchFamily="34" charset="0"/>
              <a:ea typeface="+mn-ea"/>
              <a:cs typeface="Arial" panose="020B0604020202020204" pitchFamily="34" charset="0"/>
            </a:endParaRPr>
          </a:p>
        </p:txBody>
      </p:sp>
      <p:sp>
        <p:nvSpPr>
          <p:cNvPr id="8" name="CuadroTexto 7"/>
          <p:cNvSpPr txBox="1"/>
          <p:nvPr/>
        </p:nvSpPr>
        <p:spPr>
          <a:xfrm>
            <a:off x="107950" y="4187825"/>
            <a:ext cx="8753475" cy="1754188"/>
          </a:xfrm>
          <a:prstGeom prst="rect">
            <a:avLst/>
          </a:prstGeom>
          <a:noFill/>
        </p:spPr>
        <p:txBody>
          <a:bodyPr>
            <a:spAutoFit/>
          </a:bodyPr>
          <a:lstStyle/>
          <a:p>
            <a:pPr marL="742950" marR="0" lvl="1" indent="-285750" algn="just" defTabSz="914400" rtl="0" eaLnBrk="1" fontAlgn="auto" latinLnBrk="0" hangingPunct="1">
              <a:lnSpc>
                <a:spcPct val="100000"/>
              </a:lnSpc>
              <a:spcBef>
                <a:spcPts val="0"/>
              </a:spcBef>
              <a:spcAft>
                <a:spcPts val="0"/>
              </a:spcAft>
              <a:buClr>
                <a:srgbClr val="FF0066"/>
              </a:buClr>
              <a:buSzPct val="124000"/>
              <a:buFont typeface="Arial" panose="020B0604020202020204" pitchFamily="34" charset="0"/>
              <a:buChar char="•"/>
              <a:tabLst/>
              <a:defRPr/>
            </a:pPr>
            <a:r>
              <a:rPr kumimoji="0" lang="es-MX" sz="18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Muchos de estos casos sufrirán síntomas devastadores antes de morir e incluso urgencias paliativas, sin la infraestructura ni el personal capacitado para este fin.</a:t>
            </a:r>
          </a:p>
          <a:p>
            <a:pPr marL="742950" marR="0" lvl="1" indent="-285750" algn="just" defTabSz="914400" rtl="0" eaLnBrk="1" fontAlgn="auto" latinLnBrk="0" hangingPunct="1">
              <a:lnSpc>
                <a:spcPct val="100000"/>
              </a:lnSpc>
              <a:spcBef>
                <a:spcPts val="0"/>
              </a:spcBef>
              <a:spcAft>
                <a:spcPts val="0"/>
              </a:spcAft>
              <a:buClr>
                <a:srgbClr val="FF0066"/>
              </a:buClr>
              <a:buSzPct val="124000"/>
              <a:buFont typeface="Arial" panose="020B0604020202020204" pitchFamily="34" charset="0"/>
              <a:buChar char="•"/>
              <a:tabLst/>
              <a:defRPr/>
            </a:pPr>
            <a:endParaRPr kumimoji="0" lang="es-MX" sz="18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0"/>
              </a:spcAft>
              <a:buClr>
                <a:srgbClr val="FF0066"/>
              </a:buClr>
              <a:buSzPct val="124000"/>
              <a:buFont typeface="Arial" panose="020B0604020202020204" pitchFamily="34" charset="0"/>
              <a:buChar char="•"/>
              <a:tabLst/>
              <a:defRPr/>
            </a:pPr>
            <a:r>
              <a:rPr kumimoji="0" lang="es-MX" sz="1800" b="0" i="0" u="none" strike="noStrike" kern="0" cap="none" spc="0" normalizeH="0" baseline="0" noProof="0" dirty="0">
                <a:ln>
                  <a:noFill/>
                </a:ln>
                <a:solidFill>
                  <a:srgbClr val="000066"/>
                </a:solidFill>
                <a:effectLst/>
                <a:uLnTx/>
                <a:uFillTx/>
                <a:latin typeface="Arial" panose="020B0604020202020204" pitchFamily="34" charset="0"/>
                <a:cs typeface="Arial" panose="020B0604020202020204" pitchFamily="34" charset="0"/>
              </a:rPr>
              <a:t>El tema del manejo paliativo y de soporte cobra especial relevancia en esta realidad.</a:t>
            </a:r>
          </a:p>
        </p:txBody>
      </p:sp>
    </p:spTree>
    <p:extLst>
      <p:ext uri="{BB962C8B-B14F-4D97-AF65-F5344CB8AC3E}">
        <p14:creationId xmlns:p14="http://schemas.microsoft.com/office/powerpoint/2010/main" val="3622896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115" y="4179814"/>
            <a:ext cx="3301820" cy="2201213"/>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6982" y="4227366"/>
            <a:ext cx="2529154" cy="210610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832" y="2324912"/>
            <a:ext cx="2779332" cy="1854902"/>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6115" y="1820024"/>
            <a:ext cx="2932261" cy="2200652"/>
          </a:xfrm>
          <a:prstGeom prst="rect">
            <a:avLst/>
          </a:prstGeom>
        </p:spPr>
      </p:pic>
      <p:sp>
        <p:nvSpPr>
          <p:cNvPr id="7" name="1 Título"/>
          <p:cNvSpPr txBox="1">
            <a:spLocks/>
          </p:cNvSpPr>
          <p:nvPr/>
        </p:nvSpPr>
        <p:spPr>
          <a:xfrm>
            <a:off x="101156" y="389493"/>
            <a:ext cx="8741822" cy="612775"/>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all" spc="0" normalizeH="0" baseline="0" noProof="0" dirty="0">
                <a:ln>
                  <a:noFill/>
                </a:ln>
                <a:solidFill>
                  <a:srgbClr val="000099"/>
                </a:solidFill>
                <a:effectLst/>
                <a:uLnTx/>
                <a:uFillTx/>
                <a:latin typeface="Cambria" panose="02040503050406030204" pitchFamily="18" charset="0"/>
                <a:ea typeface="+mj-ea"/>
                <a:cs typeface="Arial" panose="020B0604020202020204" pitchFamily="34" charset="0"/>
              </a:rPr>
              <a:t>PARADÓJICAMENTE, MUCHOS PROCEDIMIENTOS MÉDICOS TAMBIÉN CAUSAN DOLOR</a:t>
            </a:r>
          </a:p>
        </p:txBody>
      </p:sp>
    </p:spTree>
    <p:extLst>
      <p:ext uri="{BB962C8B-B14F-4D97-AF65-F5344CB8AC3E}">
        <p14:creationId xmlns:p14="http://schemas.microsoft.com/office/powerpoint/2010/main" val="2819702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60" y="2643240"/>
            <a:ext cx="4211391" cy="2765892"/>
          </a:xfrm>
          <a:prstGeom prst="rect">
            <a:avLst/>
          </a:prstGeom>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2151" y="2643240"/>
            <a:ext cx="4318964" cy="2874293"/>
          </a:xfrm>
          <a:prstGeom prst="rect">
            <a:avLst/>
          </a:prstGeom>
        </p:spPr>
      </p:pic>
      <p:sp>
        <p:nvSpPr>
          <p:cNvPr id="4" name="1 Título"/>
          <p:cNvSpPr txBox="1">
            <a:spLocks/>
          </p:cNvSpPr>
          <p:nvPr/>
        </p:nvSpPr>
        <p:spPr>
          <a:xfrm>
            <a:off x="294603" y="666013"/>
            <a:ext cx="8735096" cy="612775"/>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MX" sz="2800" b="1" i="0" u="none" strike="noStrike" kern="1200" cap="all" spc="0" normalizeH="0" baseline="0" noProof="0" dirty="0">
                <a:ln>
                  <a:noFill/>
                </a:ln>
                <a:solidFill>
                  <a:srgbClr val="000099"/>
                </a:solidFill>
                <a:effectLst/>
                <a:uLnTx/>
                <a:uFillTx/>
                <a:latin typeface="Cambria" panose="02040503050406030204" pitchFamily="18" charset="0"/>
                <a:ea typeface="+mj-ea"/>
                <a:cs typeface="Arial" panose="020B0604020202020204" pitchFamily="34" charset="0"/>
              </a:rPr>
              <a:t>¿ES QUE NO HA HABIDO AVANCES TERAPÉUTICOS EN ESTE CAMPO DEL CONOCIMIENTO?</a:t>
            </a:r>
          </a:p>
        </p:txBody>
      </p:sp>
      <p:sp>
        <p:nvSpPr>
          <p:cNvPr id="5" name="3 CuadroTexto"/>
          <p:cNvSpPr txBox="1"/>
          <p:nvPr/>
        </p:nvSpPr>
        <p:spPr>
          <a:xfrm>
            <a:off x="2940562" y="6101523"/>
            <a:ext cx="583264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000066"/>
                </a:solidFill>
                <a:effectLst/>
                <a:uLnTx/>
                <a:uFillTx/>
                <a:latin typeface="Lucida Sans"/>
                <a:ea typeface="+mn-ea"/>
                <a:cs typeface="+mn-cs"/>
              </a:rPr>
              <a:t>Sessle</a:t>
            </a:r>
            <a:r>
              <a:rPr kumimoji="0" lang="en-US" sz="1200" b="1" i="0" u="none" strike="noStrike" kern="1200" cap="none" spc="0" normalizeH="0" baseline="0" noProof="0" dirty="0">
                <a:ln>
                  <a:noFill/>
                </a:ln>
                <a:solidFill>
                  <a:srgbClr val="000066"/>
                </a:solidFill>
                <a:effectLst/>
                <a:uLnTx/>
                <a:uFillTx/>
                <a:latin typeface="Lucida Sans"/>
                <a:ea typeface="+mn-ea"/>
                <a:cs typeface="+mn-cs"/>
              </a:rPr>
              <a:t> BJ. Pain Res Manage </a:t>
            </a:r>
            <a:r>
              <a:rPr kumimoji="0" lang="en-US" sz="1200" b="1" i="0" u="none" strike="noStrike" kern="1200" cap="none" spc="0" normalizeH="0" baseline="0" noProof="0" dirty="0" err="1">
                <a:ln>
                  <a:noFill/>
                </a:ln>
                <a:solidFill>
                  <a:srgbClr val="000066"/>
                </a:solidFill>
                <a:effectLst/>
                <a:uLnTx/>
                <a:uFillTx/>
                <a:latin typeface="Lucida Sans"/>
                <a:ea typeface="+mn-ea"/>
                <a:cs typeface="+mn-cs"/>
              </a:rPr>
              <a:t>Vol</a:t>
            </a:r>
            <a:r>
              <a:rPr kumimoji="0" lang="en-US" sz="1200" b="1" i="0" u="none" strike="noStrike" kern="1200" cap="none" spc="0" normalizeH="0" baseline="0" noProof="0" dirty="0">
                <a:ln>
                  <a:noFill/>
                </a:ln>
                <a:solidFill>
                  <a:srgbClr val="000066"/>
                </a:solidFill>
                <a:effectLst/>
                <a:uLnTx/>
                <a:uFillTx/>
                <a:latin typeface="Lucida Sans"/>
                <a:ea typeface="+mn-ea"/>
                <a:cs typeface="+mn-cs"/>
              </a:rPr>
              <a:t> 16 No 6 November/December 2011.</a:t>
            </a:r>
            <a:endParaRPr kumimoji="0" lang="es-MX" sz="1200" b="1" i="0" u="none" strike="noStrike" kern="1200" cap="none" spc="0" normalizeH="0" baseline="0" noProof="0" dirty="0">
              <a:ln>
                <a:noFill/>
              </a:ln>
              <a:solidFill>
                <a:srgbClr val="000066"/>
              </a:solidFill>
              <a:effectLst/>
              <a:uLnTx/>
              <a:uFillTx/>
              <a:latin typeface="Lucida Sans"/>
              <a:ea typeface="+mn-ea"/>
              <a:cs typeface="+mn-cs"/>
            </a:endParaRPr>
          </a:p>
        </p:txBody>
      </p:sp>
    </p:spTree>
    <p:extLst>
      <p:ext uri="{BB962C8B-B14F-4D97-AF65-F5344CB8AC3E}">
        <p14:creationId xmlns:p14="http://schemas.microsoft.com/office/powerpoint/2010/main" val="4286196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5566" y="2266681"/>
            <a:ext cx="3728434" cy="3728434"/>
          </a:xfrm>
          <a:prstGeom prst="rect">
            <a:avLst/>
          </a:prstGeom>
        </p:spPr>
      </p:pic>
      <p:sp>
        <p:nvSpPr>
          <p:cNvPr id="3" name="1 Título"/>
          <p:cNvSpPr txBox="1">
            <a:spLocks/>
          </p:cNvSpPr>
          <p:nvPr/>
        </p:nvSpPr>
        <p:spPr>
          <a:xfrm>
            <a:off x="38114" y="331323"/>
            <a:ext cx="8735096" cy="612775"/>
          </a:xfrm>
          <a:prstGeom prst="rect">
            <a:avLst/>
          </a:prstGeom>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s-MX" b="1" dirty="0">
                <a:solidFill>
                  <a:srgbClr val="000099"/>
                </a:solidFill>
                <a:latin typeface="Cambria" panose="02040503050406030204" pitchFamily="18" charset="0"/>
                <a:cs typeface="Arial" panose="020B0604020202020204" pitchFamily="34" charset="0"/>
              </a:rPr>
              <a:t>¿POR QUÉ LOS PACIENTES CON DOLOR SUFREN INNECESARIAMENTE POR LARGOS PLAZOS Y A VECES PARA TODA LA VIDA…? </a:t>
            </a:r>
          </a:p>
        </p:txBody>
      </p:sp>
      <p:sp>
        <p:nvSpPr>
          <p:cNvPr id="4" name="CuadroTexto 3"/>
          <p:cNvSpPr txBox="1"/>
          <p:nvPr/>
        </p:nvSpPr>
        <p:spPr>
          <a:xfrm>
            <a:off x="396984" y="2391960"/>
            <a:ext cx="5673616" cy="3477875"/>
          </a:xfrm>
          <a:prstGeom prst="rect">
            <a:avLst/>
          </a:prstGeom>
          <a:noFill/>
        </p:spPr>
        <p:txBody>
          <a:bodyPr wrap="square" rtlCol="0">
            <a:spAutoFit/>
          </a:bodyPr>
          <a:lstStyle/>
          <a:p>
            <a:pPr marL="285750" indent="-285750">
              <a:buFont typeface="Arial" panose="020B0604020202020204" pitchFamily="34" charset="0"/>
              <a:buChar char="•"/>
            </a:pPr>
            <a:r>
              <a:rPr lang="es-MX" sz="2000" b="1" dirty="0">
                <a:solidFill>
                  <a:srgbClr val="000000"/>
                </a:solidFill>
                <a:latin typeface="Arial" panose="020B0604020202020204" pitchFamily="34" charset="0"/>
                <a:cs typeface="Arial" panose="020B0604020202020204" pitchFamily="34" charset="0"/>
              </a:rPr>
              <a:t>Hay poca cultura de prevención</a:t>
            </a:r>
          </a:p>
          <a:p>
            <a:pPr marL="285750" indent="-285750">
              <a:buFont typeface="Arial" panose="020B0604020202020204" pitchFamily="34" charset="0"/>
              <a:buChar char="•"/>
            </a:pPr>
            <a:endParaRPr lang="es-MX" sz="20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b="1" dirty="0">
                <a:solidFill>
                  <a:srgbClr val="000000"/>
                </a:solidFill>
                <a:latin typeface="Arial" panose="020B0604020202020204" pitchFamily="34" charset="0"/>
                <a:cs typeface="Arial" panose="020B0604020202020204" pitchFamily="34" charset="0"/>
              </a:rPr>
              <a:t>El acceso oportuno a servicios médicos no está al alcance de todos</a:t>
            </a:r>
          </a:p>
          <a:p>
            <a:pPr marL="285750" indent="-285750">
              <a:buFont typeface="Arial" panose="020B0604020202020204" pitchFamily="34" charset="0"/>
              <a:buChar char="•"/>
            </a:pPr>
            <a:endParaRPr lang="es-MX" sz="2000" b="1"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sz="2000" b="1" dirty="0">
                <a:solidFill>
                  <a:srgbClr val="000000"/>
                </a:solidFill>
                <a:latin typeface="Arial" panose="020B0604020202020204" pitchFamily="34" charset="0"/>
                <a:cs typeface="Arial" panose="020B0604020202020204" pitchFamily="34" charset="0"/>
              </a:rPr>
              <a:t>Si busca ayuda tempranamente, se etiqueta al paciente como hipocondriaco, simulador o conflictivo</a:t>
            </a:r>
          </a:p>
          <a:p>
            <a:pPr marL="285750" indent="-285750">
              <a:buFont typeface="Arial" panose="020B0604020202020204" pitchFamily="34" charset="0"/>
              <a:buChar char="•"/>
            </a:pPr>
            <a:endParaRPr lang="es-MX" sz="2000" b="1"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2000" b="1" dirty="0">
                <a:solidFill>
                  <a:srgbClr val="000000"/>
                </a:solidFill>
                <a:latin typeface="Arial" panose="020B0604020202020204" pitchFamily="34" charset="0"/>
                <a:cs typeface="Arial" panose="020B0604020202020204" pitchFamily="34" charset="0"/>
              </a:rPr>
              <a:t>EL MEDICO NO SABE CÓMO TRATAR EL DOLOR </a:t>
            </a:r>
          </a:p>
        </p:txBody>
      </p:sp>
      <p:sp>
        <p:nvSpPr>
          <p:cNvPr id="5" name="3 CuadroTexto"/>
          <p:cNvSpPr txBox="1"/>
          <p:nvPr/>
        </p:nvSpPr>
        <p:spPr>
          <a:xfrm>
            <a:off x="2940562" y="6101523"/>
            <a:ext cx="5832648" cy="276999"/>
          </a:xfrm>
          <a:prstGeom prst="rect">
            <a:avLst/>
          </a:prstGeom>
          <a:noFill/>
        </p:spPr>
        <p:txBody>
          <a:bodyPr wrap="square" rtlCol="0">
            <a:spAutoFit/>
          </a:bodyPr>
          <a:lstStyle/>
          <a:p>
            <a:pPr algn="r"/>
            <a:r>
              <a:rPr lang="en-US" sz="1200" b="1" dirty="0" err="1">
                <a:solidFill>
                  <a:srgbClr val="000066"/>
                </a:solidFill>
                <a:latin typeface="Lucida Sans"/>
              </a:rPr>
              <a:t>Sessle</a:t>
            </a:r>
            <a:r>
              <a:rPr lang="en-US" sz="1200" b="1" dirty="0">
                <a:solidFill>
                  <a:srgbClr val="000066"/>
                </a:solidFill>
                <a:latin typeface="Lucida Sans"/>
              </a:rPr>
              <a:t> BJ. Pain Res Manage </a:t>
            </a:r>
            <a:r>
              <a:rPr lang="en-US" sz="1200" b="1" dirty="0" err="1">
                <a:solidFill>
                  <a:srgbClr val="000066"/>
                </a:solidFill>
                <a:latin typeface="Lucida Sans"/>
              </a:rPr>
              <a:t>Vol</a:t>
            </a:r>
            <a:r>
              <a:rPr lang="en-US" sz="1200" b="1" dirty="0">
                <a:solidFill>
                  <a:srgbClr val="000066"/>
                </a:solidFill>
                <a:latin typeface="Lucida Sans"/>
              </a:rPr>
              <a:t> 16 No 6 November/December 2011.</a:t>
            </a:r>
            <a:endParaRPr lang="es-MX" sz="1200" b="1" dirty="0">
              <a:solidFill>
                <a:srgbClr val="000066"/>
              </a:solidFill>
              <a:latin typeface="Lucida Sans"/>
            </a:endParaRPr>
          </a:p>
        </p:txBody>
      </p:sp>
    </p:spTree>
    <p:extLst>
      <p:ext uri="{BB962C8B-B14F-4D97-AF65-F5344CB8AC3E}">
        <p14:creationId xmlns:p14="http://schemas.microsoft.com/office/powerpoint/2010/main" val="1986728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XID" val="1"/>
  <p:tag name="SID" val="391"/>
  <p:tag name="NAME" val="Epidemiología del dolor crónico en América Latina"/>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orde">
  <a:themeElements>
    <a:clrScheme name="">
      <a:dk1>
        <a:srgbClr val="9999FF"/>
      </a:dk1>
      <a:lt1>
        <a:srgbClr val="CCCCFF"/>
      </a:lt1>
      <a:dk2>
        <a:srgbClr val="000066"/>
      </a:dk2>
      <a:lt2>
        <a:srgbClr val="FFFFFF"/>
      </a:lt2>
      <a:accent1>
        <a:srgbClr val="0000FF"/>
      </a:accent1>
      <a:accent2>
        <a:srgbClr val="6600FF"/>
      </a:accent2>
      <a:accent3>
        <a:srgbClr val="AAAAB8"/>
      </a:accent3>
      <a:accent4>
        <a:srgbClr val="AEAEDA"/>
      </a:accent4>
      <a:accent5>
        <a:srgbClr val="AAAAFF"/>
      </a:accent5>
      <a:accent6>
        <a:srgbClr val="5C00E7"/>
      </a:accent6>
      <a:hlink>
        <a:srgbClr val="FFCC00"/>
      </a:hlink>
      <a:folHlink>
        <a:srgbClr val="CCFF99"/>
      </a:folHlink>
    </a:clrScheme>
    <a:fontScheme name="1_Bord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Borde 10">
        <a:dk1>
          <a:srgbClr val="9966FF"/>
        </a:dk1>
        <a:lt1>
          <a:srgbClr val="CCCCFF"/>
        </a:lt1>
        <a:dk2>
          <a:srgbClr val="333399"/>
        </a:dk2>
        <a:lt2>
          <a:srgbClr val="FFFFFF"/>
        </a:lt2>
        <a:accent1>
          <a:srgbClr val="FF0066"/>
        </a:accent1>
        <a:accent2>
          <a:srgbClr val="FF5050"/>
        </a:accent2>
        <a:accent3>
          <a:srgbClr val="ADADCA"/>
        </a:accent3>
        <a:accent4>
          <a:srgbClr val="AEAEDA"/>
        </a:accent4>
        <a:accent5>
          <a:srgbClr val="FFAAB8"/>
        </a:accent5>
        <a:accent6>
          <a:srgbClr val="E74848"/>
        </a:accent6>
        <a:hlink>
          <a:srgbClr val="FFFF00"/>
        </a:hlink>
        <a:folHlink>
          <a:srgbClr val="99FFCC"/>
        </a:folHlink>
      </a:clrScheme>
      <a:clrMap bg1="dk2" tx1="lt1" bg2="dk1" tx2="lt2" accent1="accent1" accent2="accent2" accent3="accent3" accent4="accent4" accent5="accent5" accent6="accent6" hlink="hlink" folHlink="folHlink"/>
    </a:extraClrScheme>
    <a:extraClrScheme>
      <a:clrScheme name="1_Borde 11">
        <a:dk1>
          <a:srgbClr val="9999FF"/>
        </a:dk1>
        <a:lt1>
          <a:srgbClr val="CCCCFF"/>
        </a:lt1>
        <a:dk2>
          <a:srgbClr val="333399"/>
        </a:dk2>
        <a:lt2>
          <a:srgbClr val="FFFFFF"/>
        </a:lt2>
        <a:accent1>
          <a:srgbClr val="0099CC"/>
        </a:accent1>
        <a:accent2>
          <a:srgbClr val="6600FF"/>
        </a:accent2>
        <a:accent3>
          <a:srgbClr val="ADADCA"/>
        </a:accent3>
        <a:accent4>
          <a:srgbClr val="AEAEDA"/>
        </a:accent4>
        <a:accent5>
          <a:srgbClr val="AACAE2"/>
        </a:accent5>
        <a:accent6>
          <a:srgbClr val="5C00E7"/>
        </a:accent6>
        <a:hlink>
          <a:srgbClr val="FFCC00"/>
        </a:hlink>
        <a:folHlink>
          <a:srgbClr val="CCFF99"/>
        </a:folHlink>
      </a:clrScheme>
      <a:clrMap bg1="dk2" tx1="lt1" bg2="dk1" tx2="lt2" accent1="accent1" accent2="accent2" accent3="accent3" accent4="accent4" accent5="accent5" accent6="accent6" hlink="hlink" folHlink="folHlink"/>
    </a:extraClrScheme>
    <a:extraClrScheme>
      <a:clrScheme name="1_Borde 12">
        <a:dk1>
          <a:srgbClr val="9966FF"/>
        </a:dk1>
        <a:lt1>
          <a:srgbClr val="CCCCFF"/>
        </a:lt1>
        <a:dk2>
          <a:srgbClr val="333399"/>
        </a:dk2>
        <a:lt2>
          <a:srgbClr val="FFFFFF"/>
        </a:lt2>
        <a:accent1>
          <a:srgbClr val="D60093"/>
        </a:accent1>
        <a:accent2>
          <a:srgbClr val="FF7C80"/>
        </a:accent2>
        <a:accent3>
          <a:srgbClr val="ADADCA"/>
        </a:accent3>
        <a:accent4>
          <a:srgbClr val="AEAEDA"/>
        </a:accent4>
        <a:accent5>
          <a:srgbClr val="E8AAC8"/>
        </a:accent5>
        <a:accent6>
          <a:srgbClr val="E77073"/>
        </a:accent6>
        <a:hlink>
          <a:srgbClr val="FFFF00"/>
        </a:hlink>
        <a:folHlink>
          <a:srgbClr val="99FFCC"/>
        </a:folHlink>
      </a:clrScheme>
      <a:clrMap bg1="dk2" tx1="lt1" bg2="dk1" tx2="lt2" accent1="accent1" accent2="accent2" accent3="accent3" accent4="accent4" accent5="accent5" accent6="accent6" hlink="hlink" folHlink="folHlink"/>
    </a:extraClrScheme>
    <a:extraClrScheme>
      <a:clrScheme name="1_Borde 13">
        <a:dk1>
          <a:srgbClr val="333333"/>
        </a:dk1>
        <a:lt1>
          <a:srgbClr val="CCCCFF"/>
        </a:lt1>
        <a:dk2>
          <a:srgbClr val="000099"/>
        </a:dk2>
        <a:lt2>
          <a:srgbClr val="FFFFFF"/>
        </a:lt2>
        <a:accent1>
          <a:srgbClr val="3366CC"/>
        </a:accent1>
        <a:accent2>
          <a:srgbClr val="3333CC"/>
        </a:accent2>
        <a:accent3>
          <a:srgbClr val="AAAAC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Borde 14">
        <a:dk1>
          <a:srgbClr val="9999FF"/>
        </a:dk1>
        <a:lt1>
          <a:srgbClr val="CCCCFF"/>
        </a:lt1>
        <a:dk2>
          <a:srgbClr val="000066"/>
        </a:dk2>
        <a:lt2>
          <a:srgbClr val="FFFFFF"/>
        </a:lt2>
        <a:accent1>
          <a:srgbClr val="0099CC"/>
        </a:accent1>
        <a:accent2>
          <a:srgbClr val="6600FF"/>
        </a:accent2>
        <a:accent3>
          <a:srgbClr val="AAAAB8"/>
        </a:accent3>
        <a:accent4>
          <a:srgbClr val="AEAEDA"/>
        </a:accent4>
        <a:accent5>
          <a:srgbClr val="AACAE2"/>
        </a:accent5>
        <a:accent6>
          <a:srgbClr val="5C00E7"/>
        </a:accent6>
        <a:hlink>
          <a:srgbClr val="FFCC00"/>
        </a:hlink>
        <a:folHlink>
          <a:srgbClr val="CCFF99"/>
        </a:folHlink>
      </a:clrScheme>
      <a:clrMap bg1="dk2" tx1="lt1" bg2="dk1" tx2="lt2" accent1="accent1" accent2="accent2" accent3="accent3" accent4="accent4" accent5="accent5" accent6="accent6" hlink="hlink" folHlink="folHlink"/>
    </a:extraClrScheme>
    <a:extraClrScheme>
      <a:clrScheme name="1_Borde 15">
        <a:dk1>
          <a:srgbClr val="9999FF"/>
        </a:dk1>
        <a:lt1>
          <a:srgbClr val="CCCCFF"/>
        </a:lt1>
        <a:dk2>
          <a:srgbClr val="000099"/>
        </a:dk2>
        <a:lt2>
          <a:srgbClr val="FFFFFF"/>
        </a:lt2>
        <a:accent1>
          <a:srgbClr val="0099CC"/>
        </a:accent1>
        <a:accent2>
          <a:srgbClr val="6600FF"/>
        </a:accent2>
        <a:accent3>
          <a:srgbClr val="AAAACA"/>
        </a:accent3>
        <a:accent4>
          <a:srgbClr val="AEAEDA"/>
        </a:accent4>
        <a:accent5>
          <a:srgbClr val="AACAE2"/>
        </a:accent5>
        <a:accent6>
          <a:srgbClr val="5C00E7"/>
        </a:accent6>
        <a:hlink>
          <a:srgbClr val="FFCC00"/>
        </a:hlink>
        <a:folHlink>
          <a:srgbClr val="CCFF99"/>
        </a:folHlink>
      </a:clrScheme>
      <a:clrMap bg1="dk2" tx1="lt1" bg2="dk1" tx2="lt2" accent1="accent1" accent2="accent2" accent3="accent3" accent4="accent4" accent5="accent5" accent6="accent6" hlink="hlink" folHlink="folHlink"/>
    </a:extraClrScheme>
    <a:extraClrScheme>
      <a:clrScheme name="1_Borde 16">
        <a:dk1>
          <a:srgbClr val="9966FF"/>
        </a:dk1>
        <a:lt1>
          <a:srgbClr val="CCCCFF"/>
        </a:lt1>
        <a:dk2>
          <a:srgbClr val="000099"/>
        </a:dk2>
        <a:lt2>
          <a:srgbClr val="FFFFFF"/>
        </a:lt2>
        <a:accent1>
          <a:srgbClr val="D60093"/>
        </a:accent1>
        <a:accent2>
          <a:srgbClr val="FF7C80"/>
        </a:accent2>
        <a:accent3>
          <a:srgbClr val="AAAACA"/>
        </a:accent3>
        <a:accent4>
          <a:srgbClr val="AEAEDA"/>
        </a:accent4>
        <a:accent5>
          <a:srgbClr val="E8AAC8"/>
        </a:accent5>
        <a:accent6>
          <a:srgbClr val="E77073"/>
        </a:accent6>
        <a:hlink>
          <a:srgbClr val="FFFF00"/>
        </a:hlink>
        <a:folHlink>
          <a:srgbClr val="99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1826</Words>
  <Application>Microsoft Office PowerPoint</Application>
  <PresentationFormat>Presentación en pantalla (4:3)</PresentationFormat>
  <Paragraphs>161</Paragraphs>
  <Slides>22</Slides>
  <Notes>7</Notes>
  <HiddenSlides>0</HiddenSlides>
  <MMClips>0</MMClips>
  <ScaleCrop>false</ScaleCrop>
  <HeadingPairs>
    <vt:vector size="6" baseType="variant">
      <vt:variant>
        <vt:lpstr>Fuentes usadas</vt:lpstr>
      </vt:variant>
      <vt:variant>
        <vt:i4>15</vt:i4>
      </vt:variant>
      <vt:variant>
        <vt:lpstr>Tema</vt:lpstr>
      </vt:variant>
      <vt:variant>
        <vt:i4>2</vt:i4>
      </vt:variant>
      <vt:variant>
        <vt:lpstr>Títulos de diapositiva</vt:lpstr>
      </vt:variant>
      <vt:variant>
        <vt:i4>22</vt:i4>
      </vt:variant>
    </vt:vector>
  </HeadingPairs>
  <TitlesOfParts>
    <vt:vector size="39" baseType="lpstr">
      <vt:lpstr>等线</vt:lpstr>
      <vt:lpstr>MS PGothic</vt:lpstr>
      <vt:lpstr>MS PGothic</vt:lpstr>
      <vt:lpstr>SimSun</vt:lpstr>
      <vt:lpstr>Arial</vt:lpstr>
      <vt:lpstr>Calibri</vt:lpstr>
      <vt:lpstr>Calibri Light</vt:lpstr>
      <vt:lpstr>Cambria</vt:lpstr>
      <vt:lpstr>Garamond</vt:lpstr>
      <vt:lpstr>Gisha</vt:lpstr>
      <vt:lpstr>Lucida Sans</vt:lpstr>
      <vt:lpstr>Lucida Sans Unicode</vt:lpstr>
      <vt:lpstr>Times New Roman</vt:lpstr>
      <vt:lpstr>Verdana</vt:lpstr>
      <vt:lpstr>Wingdings</vt:lpstr>
      <vt:lpstr>Tema de Office</vt:lpstr>
      <vt:lpstr>4_Borde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EDUCACION UNIVERSITARIA FORMAL EN DOLOR (HORAS/ESTUDIO) CANADA</vt:lpstr>
      <vt:lpstr>Presentación de PowerPoint</vt:lpstr>
      <vt:lpstr>Presentación de PowerPoint</vt:lpstr>
      <vt:lpstr>RECONOCIENDO EL CONTROL DEL DOLOR COMO UN DERECHO DE LOS MEDICOS TAMBIÉN…</vt:lpstr>
      <vt:lpstr>Presentación de PowerPoint</vt:lpstr>
      <vt:lpstr>Presentación de PowerPoint</vt:lpstr>
      <vt:lpstr>Presentación de PowerPoint</vt:lpstr>
      <vt:lpstr>Presentación de PowerPoint</vt:lpstr>
      <vt:lpstr>Presentación de PowerPoint</vt:lpstr>
      <vt:lpstr>Presentación de PowerPoint</vt:lpstr>
      <vt:lpstr>MUCHA GENTE NO TIENE ACCESO A OPIOIDES PARA EL ALIVIO  DEL DOLOR EN CASO DE NECESITARLOS</vt:lpstr>
      <vt:lpstr>MANEJO DEL DOLOR EN ENFERMEDAD AVANZADA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1</dc:creator>
  <cp:lastModifiedBy>Usuario 1</cp:lastModifiedBy>
  <cp:revision>18</cp:revision>
  <dcterms:created xsi:type="dcterms:W3CDTF">2017-08-14T22:07:21Z</dcterms:created>
  <dcterms:modified xsi:type="dcterms:W3CDTF">2017-08-16T21:41:52Z</dcterms:modified>
</cp:coreProperties>
</file>