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404" r:id="rId4"/>
    <p:sldId id="414" r:id="rId5"/>
    <p:sldId id="415" r:id="rId6"/>
    <p:sldId id="410" r:id="rId7"/>
    <p:sldId id="422" r:id="rId8"/>
    <p:sldId id="417" r:id="rId9"/>
    <p:sldId id="421" r:id="rId10"/>
    <p:sldId id="420" r:id="rId11"/>
    <p:sldId id="423" r:id="rId12"/>
  </p:sldIdLst>
  <p:sldSz cx="9144000" cy="5143500" type="screen16x9"/>
  <p:notesSz cx="6797675" cy="9874250"/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87" autoAdjust="0"/>
  </p:normalViewPr>
  <p:slideViewPr>
    <p:cSldViewPr>
      <p:cViewPr varScale="1">
        <p:scale>
          <a:sx n="130" d="100"/>
          <a:sy n="130" d="100"/>
        </p:scale>
        <p:origin x="-784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B859218-39EC-4C49-ABF2-2ABDCBF007A7}" type="slidenum">
              <a:rPr lang="es-MX"/>
              <a:pPr>
                <a:defRPr/>
              </a:pPr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1403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Tahoma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Tahoma" charset="0"/>
              </a:defRPr>
            </a:lvl1pPr>
          </a:lstStyle>
          <a:p>
            <a:pPr>
              <a:defRPr/>
            </a:pPr>
            <a:fld id="{1344780D-0F72-4E7F-8375-6958E8767AD8}" type="datetimeFigureOut">
              <a:rPr lang="es-ES"/>
              <a:pPr>
                <a:defRPr/>
              </a:pPr>
              <a:t>16/08/17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Tahoma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Tahoma" charset="0"/>
              </a:defRPr>
            </a:lvl1pPr>
          </a:lstStyle>
          <a:p>
            <a:pPr>
              <a:defRPr/>
            </a:pPr>
            <a:fld id="{1D1C978B-48E1-4733-8348-B149083E8AE1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88460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28"/>
            <a:ext cx="7772400" cy="11025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3EE915-E92A-4212-A055-5A9DFE98A9BF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371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334C0-FEEB-4194-977F-9062793535E2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6073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F5EFBA-8E37-45F2-A4F5-B0DF841E333F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2939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260EB7-16F1-4FBB-8E3E-A73362D30E61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7472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54D300-BF3A-4205-A374-9D096E66393E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589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D82D7-F8E7-4861-A3CB-8EB1F9EA1BD7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148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793D87-D3AF-4B06-AEFF-4E4870552692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564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A4F38-714C-4C85-97F5-650FEF87DC61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8751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6EB49-C37B-41C5-A9A4-F25C7B24339C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1081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97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617558-279C-48F0-8880-057679B6E74D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839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1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5CEEE8-1AEB-494D-9C96-CEBC375EBCD3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1434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8ADF21-D8BF-435E-8ED7-A4A1D24B9B11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642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7494"/>
            <a:ext cx="9144000" cy="201622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s-MX" sz="5400" dirty="0" smtClean="0">
                <a:solidFill>
                  <a:srgbClr val="FF0000"/>
                </a:solidFill>
              </a:rPr>
              <a:t>El enfermo ante la muerte</a:t>
            </a:r>
            <a:endParaRPr lang="es-ES" sz="4000" dirty="0" smtClean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00150"/>
            <a:ext cx="8686800" cy="37478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es-MX" sz="3600" dirty="0" smtClean="0"/>
          </a:p>
          <a:p>
            <a:pPr eaLnBrk="1" hangingPunct="1">
              <a:defRPr/>
            </a:pPr>
            <a:endParaRPr lang="es-MX" sz="3600" dirty="0" smtClean="0"/>
          </a:p>
          <a:p>
            <a:pPr eaLnBrk="1" hangingPunct="1">
              <a:defRPr/>
            </a:pPr>
            <a:endParaRPr lang="es-MX" sz="3600" dirty="0" smtClean="0"/>
          </a:p>
          <a:p>
            <a:pPr marL="0" indent="0" algn="r" eaLnBrk="1" hangingPunct="1">
              <a:buNone/>
              <a:defRPr/>
            </a:pPr>
            <a:r>
              <a:rPr lang="es-MX" sz="3500" dirty="0" smtClean="0"/>
              <a:t>Asunción Álvarez del Río</a:t>
            </a:r>
          </a:p>
          <a:p>
            <a:pPr marL="0" indent="0" algn="r" eaLnBrk="1" hangingPunct="1">
              <a:buNone/>
              <a:defRPr/>
            </a:pPr>
            <a:r>
              <a:rPr lang="es-MX" sz="3500" dirty="0" smtClean="0"/>
              <a:t>asun57@gmail.com</a:t>
            </a:r>
            <a:endParaRPr lang="es-MX" sz="35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93508"/>
            <a:ext cx="9144000" cy="81009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s-ES" sz="3600" dirty="0" smtClean="0">
                <a:solidFill>
                  <a:srgbClr val="FF0000"/>
                </a:solidFill>
              </a:rPr>
              <a:t>Conclusiones</a:t>
            </a:r>
            <a:endParaRPr lang="es-ES" sz="3600" dirty="0">
              <a:solidFill>
                <a:srgbClr val="FF0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1059582"/>
            <a:ext cx="9144000" cy="4083918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Se puede hacer mucho para que el enfermo tenga una muerte digna</a:t>
            </a:r>
          </a:p>
          <a:p>
            <a:r>
              <a:rPr lang="es-ES" dirty="0" smtClean="0"/>
              <a:t>Se ha avanzado mucho, pero hay mucho por hacer</a:t>
            </a:r>
            <a:endParaRPr lang="es-MX" i="1" dirty="0"/>
          </a:p>
          <a:p>
            <a:r>
              <a:rPr lang="es-ES_tradnl" dirty="0" smtClean="0"/>
              <a:t>Cambiar actitudes, reconocer que vamos hacia la muerte</a:t>
            </a:r>
          </a:p>
          <a:p>
            <a:r>
              <a:rPr lang="es-ES_tradnl" dirty="0" smtClean="0"/>
              <a:t>Educar a la sociedad, incluir el tema en la formación de los médicos </a:t>
            </a:r>
          </a:p>
          <a:p>
            <a:r>
              <a:rPr lang="es-ES_tradnl" dirty="0" smtClean="0"/>
              <a:t>Que en la atención médica, ayudar en el final sea tan gratificante como curar cuando esto es posible</a:t>
            </a:r>
          </a:p>
        </p:txBody>
      </p:sp>
    </p:spTree>
    <p:extLst>
      <p:ext uri="{BB962C8B-B14F-4D97-AF65-F5344CB8AC3E}">
        <p14:creationId xmlns:p14="http://schemas.microsoft.com/office/powerpoint/2010/main" val="731539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pPr marL="0" indent="0">
              <a:buNone/>
            </a:pPr>
            <a:r>
              <a:rPr lang="es-ES"/>
              <a:t>	</a:t>
            </a:r>
            <a:r>
              <a:rPr lang="es-ES" smtClean="0"/>
              <a:t>	</a:t>
            </a:r>
            <a:r>
              <a:rPr lang="es-ES" sz="4800" smtClean="0">
                <a:solidFill>
                  <a:srgbClr val="FF0000"/>
                </a:solidFill>
              </a:rPr>
              <a:t>MUCHAS GRACIAS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8307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23478"/>
            <a:ext cx="8229600" cy="129614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MX" dirty="0" smtClean="0">
                <a:solidFill>
                  <a:srgbClr val="FF0000"/>
                </a:solidFill>
              </a:rPr>
              <a:t>Si hablamos del enfermo ante la muerte… hay al menos un médico</a:t>
            </a:r>
            <a:endParaRPr lang="es-ES" dirty="0" smtClean="0">
              <a:solidFill>
                <a:srgbClr val="FF0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419622"/>
            <a:ext cx="9036496" cy="3528392"/>
          </a:xfrm>
        </p:spPr>
        <p:txBody>
          <a:bodyPr>
            <a:normAutofit lnSpcReduction="10000"/>
          </a:bodyPr>
          <a:lstStyle/>
          <a:p>
            <a:r>
              <a:rPr lang="es-ES_tradnl" dirty="0"/>
              <a:t>Porque </a:t>
            </a:r>
            <a:r>
              <a:rPr lang="es-ES_tradnl" dirty="0" smtClean="0"/>
              <a:t>un enfermo generalmente está o estuvo recibiendo atención médica</a:t>
            </a:r>
            <a:endParaRPr lang="es-MX" dirty="0"/>
          </a:p>
          <a:p>
            <a:r>
              <a:rPr lang="es-ES_tradnl" dirty="0" smtClean="0"/>
              <a:t>La mayoría de las </a:t>
            </a:r>
            <a:r>
              <a:rPr lang="es-ES_tradnl" dirty="0"/>
              <a:t>personas </a:t>
            </a:r>
            <a:r>
              <a:rPr lang="es-ES_tradnl" dirty="0" smtClean="0"/>
              <a:t>así encuentran la muerte</a:t>
            </a:r>
            <a:endParaRPr lang="es-MX" dirty="0"/>
          </a:p>
          <a:p>
            <a:r>
              <a:rPr lang="es-ES_tradnl" dirty="0" smtClean="0"/>
              <a:t>Beneficios, más gracias a los avances</a:t>
            </a:r>
            <a:endParaRPr lang="es-ES" dirty="0" smtClean="0"/>
          </a:p>
          <a:p>
            <a:r>
              <a:rPr lang="es-ES" dirty="0" smtClean="0"/>
              <a:t>Problemas de la medicalización y </a:t>
            </a:r>
            <a:r>
              <a:rPr lang="es-ES_tradnl" dirty="0" smtClean="0"/>
              <a:t>dificultad para aceptar los límites de la medicina y de la vida</a:t>
            </a:r>
            <a:endParaRPr lang="es-MX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93508"/>
            <a:ext cx="8229600" cy="81009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s-MX" dirty="0" smtClean="0">
                <a:solidFill>
                  <a:srgbClr val="FF0000"/>
                </a:solidFill>
              </a:rPr>
              <a:t>Contenido</a:t>
            </a:r>
            <a:endParaRPr lang="es-ES" dirty="0" smtClean="0">
              <a:solidFill>
                <a:srgbClr val="FF0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203598"/>
            <a:ext cx="8856984" cy="3939902"/>
          </a:xfrm>
        </p:spPr>
        <p:txBody>
          <a:bodyPr>
            <a:normAutofit/>
          </a:bodyPr>
          <a:lstStyle/>
          <a:p>
            <a:r>
              <a:rPr lang="es-ES" dirty="0" smtClean="0"/>
              <a:t>Derechos del paciente en el final de su vida</a:t>
            </a:r>
            <a:endParaRPr lang="es-MX" dirty="0"/>
          </a:p>
          <a:p>
            <a:r>
              <a:rPr lang="es-ES" dirty="0" smtClean="0"/>
              <a:t>Reconocer que se está en el final de la vida</a:t>
            </a:r>
            <a:endParaRPr lang="es-MX" dirty="0"/>
          </a:p>
          <a:p>
            <a:r>
              <a:rPr lang="es-ES_tradnl" dirty="0" smtClean="0"/>
              <a:t>Decisiones “médicas” en el final de la vida</a:t>
            </a:r>
          </a:p>
          <a:p>
            <a:r>
              <a:rPr lang="es-ES" dirty="0"/>
              <a:t>Qué necesita, de su médico, el enfermo ante la muerte </a:t>
            </a:r>
            <a:endParaRPr lang="es-MX" dirty="0"/>
          </a:p>
          <a:p>
            <a:r>
              <a:rPr lang="es-ES_tradnl" dirty="0" smtClean="0"/>
              <a:t>Cómo prepararse para el final de la vida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36166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93508"/>
            <a:ext cx="9144000" cy="81009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dirty="0">
                <a:solidFill>
                  <a:srgbClr val="FF0000"/>
                </a:solidFill>
              </a:rPr>
              <a:t>Derechos del paciente en el final de su vida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203598"/>
            <a:ext cx="8640960" cy="3888432"/>
          </a:xfrm>
        </p:spPr>
        <p:txBody>
          <a:bodyPr>
            <a:normAutofit fontScale="92500"/>
          </a:bodyPr>
          <a:lstStyle/>
          <a:p>
            <a:r>
              <a:rPr lang="es-ES" dirty="0" smtClean="0"/>
              <a:t>A la mejor atención</a:t>
            </a:r>
            <a:endParaRPr lang="es-MX" dirty="0"/>
          </a:p>
          <a:p>
            <a:r>
              <a:rPr lang="es-ES_tradnl" dirty="0" smtClean="0"/>
              <a:t>A decidir qué quiere en el final de su vida</a:t>
            </a:r>
            <a:endParaRPr lang="es-MX" dirty="0"/>
          </a:p>
          <a:p>
            <a:r>
              <a:rPr lang="es-ES" dirty="0"/>
              <a:t>Decisiones sobre tratamientos, pero más que eso</a:t>
            </a:r>
            <a:endParaRPr lang="es-MX" dirty="0"/>
          </a:p>
          <a:p>
            <a:r>
              <a:rPr lang="es-ES_tradnl" dirty="0" smtClean="0"/>
              <a:t>Cómo quiere vivir la etapa de vida que precede su muerte, cómo no quiere </a:t>
            </a:r>
            <a:r>
              <a:rPr lang="es-ES_tradnl" dirty="0"/>
              <a:t>vivir, </a:t>
            </a:r>
            <a:r>
              <a:rPr lang="es-ES_tradnl" dirty="0" smtClean="0"/>
              <a:t>cómo </a:t>
            </a:r>
            <a:r>
              <a:rPr lang="es-ES_tradnl" dirty="0"/>
              <a:t>quiere </a:t>
            </a:r>
            <a:r>
              <a:rPr lang="es-ES_tradnl" dirty="0" smtClean="0"/>
              <a:t>morir </a:t>
            </a:r>
            <a:endParaRPr lang="es-MX" dirty="0"/>
          </a:p>
          <a:p>
            <a:r>
              <a:rPr lang="es-ES_tradnl" dirty="0" smtClean="0"/>
              <a:t>Diferentes situaciones: pacientes conscientes, inconscientes, incompetentes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90841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93508"/>
            <a:ext cx="9144000" cy="81009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dirty="0">
                <a:solidFill>
                  <a:srgbClr val="FF0000"/>
                </a:solidFill>
              </a:rPr>
              <a:t>Derechos del paciente en el final de su vida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203598"/>
            <a:ext cx="8640960" cy="3888432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A una muerte digna</a:t>
            </a:r>
            <a:endParaRPr lang="es-MX" dirty="0"/>
          </a:p>
          <a:p>
            <a:r>
              <a:rPr lang="es-ES" dirty="0" smtClean="0"/>
              <a:t>La mejor posible, aliviando su sufrimiento, atendiendo sus necesidades, respetando sus deseos y valores</a:t>
            </a:r>
          </a:p>
          <a:p>
            <a:r>
              <a:rPr lang="es-ES" dirty="0" smtClean="0"/>
              <a:t>Muchos factores: la enfermedad, la personalidad del enfermo, sus experiencias, su reflexión previa sobre la muerte, las redes de apoyo con que cuente…</a:t>
            </a:r>
          </a:p>
          <a:p>
            <a:r>
              <a:rPr lang="es-ES" dirty="0" smtClean="0"/>
              <a:t>Lo que diga y haga el médico es determinante…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21131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393508"/>
            <a:ext cx="9036496" cy="81009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dirty="0">
                <a:solidFill>
                  <a:srgbClr val="FF0000"/>
                </a:solidFill>
              </a:rPr>
              <a:t>Reconocer </a:t>
            </a:r>
            <a:r>
              <a:rPr lang="es-ES" dirty="0" smtClean="0">
                <a:solidFill>
                  <a:srgbClr val="FF0000"/>
                </a:solidFill>
              </a:rPr>
              <a:t>que </a:t>
            </a:r>
            <a:r>
              <a:rPr lang="es-ES" dirty="0">
                <a:solidFill>
                  <a:srgbClr val="FF0000"/>
                </a:solidFill>
              </a:rPr>
              <a:t>se está en el final de la </a:t>
            </a:r>
            <a:r>
              <a:rPr lang="es-ES" dirty="0" smtClean="0">
                <a:solidFill>
                  <a:srgbClr val="FF0000"/>
                </a:solidFill>
              </a:rPr>
              <a:t>vida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1275606"/>
            <a:ext cx="9036496" cy="3867894"/>
          </a:xfrm>
        </p:spPr>
        <p:txBody>
          <a:bodyPr>
            <a:normAutofit fontScale="92500"/>
          </a:bodyPr>
          <a:lstStyle/>
          <a:p>
            <a:r>
              <a:rPr lang="es-ES_tradnl" dirty="0" smtClean="0"/>
              <a:t>Solo así se puede decidir lo mejor</a:t>
            </a:r>
          </a:p>
          <a:p>
            <a:r>
              <a:rPr lang="es-ES_tradnl" dirty="0" smtClean="0"/>
              <a:t>Implica saber que lo que uno quisiera no es posible</a:t>
            </a:r>
            <a:endParaRPr lang="es-MX" dirty="0"/>
          </a:p>
          <a:p>
            <a:r>
              <a:rPr lang="es-ES_tradnl" dirty="0" smtClean="0"/>
              <a:t>Al médico corresponde dar esta información… una de las tareas más difíciles </a:t>
            </a:r>
            <a:endParaRPr lang="es-MX" dirty="0"/>
          </a:p>
          <a:p>
            <a:r>
              <a:rPr lang="es-ES_tradnl" dirty="0" smtClean="0"/>
              <a:t>La comunicaci</a:t>
            </a:r>
            <a:r>
              <a:rPr lang="es-ES_tradnl" dirty="0" smtClean="0"/>
              <a:t>ón para que paciente y médico hagan </a:t>
            </a:r>
            <a:r>
              <a:rPr lang="es-ES_tradnl" dirty="0" smtClean="0"/>
              <a:t>equipo </a:t>
            </a:r>
            <a:endParaRPr lang="es-ES_tradnl" dirty="0" smtClean="0"/>
          </a:p>
          <a:p>
            <a:r>
              <a:rPr lang="es-ES" dirty="0" smtClean="0"/>
              <a:t>Entender cuando la </a:t>
            </a:r>
            <a:r>
              <a:rPr lang="es-ES" dirty="0" smtClean="0"/>
              <a:t>muerte no </a:t>
            </a:r>
            <a:r>
              <a:rPr lang="es-ES" dirty="0" smtClean="0"/>
              <a:t>es </a:t>
            </a:r>
            <a:r>
              <a:rPr lang="es-ES" dirty="0" smtClean="0"/>
              <a:t>el enemigo a vencer</a:t>
            </a:r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1107205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93508"/>
            <a:ext cx="9144000" cy="81009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s-ES" sz="3600" dirty="0" smtClean="0">
                <a:solidFill>
                  <a:srgbClr val="FF0000"/>
                </a:solidFill>
              </a:rPr>
              <a:t>Decisiones médicas en </a:t>
            </a:r>
            <a:r>
              <a:rPr lang="es-ES" sz="3600" dirty="0">
                <a:solidFill>
                  <a:srgbClr val="FF0000"/>
                </a:solidFill>
              </a:rPr>
              <a:t>el final de la vida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1203598"/>
            <a:ext cx="9144000" cy="3939902"/>
          </a:xfrm>
        </p:spPr>
        <p:txBody>
          <a:bodyPr>
            <a:normAutofit lnSpcReduction="10000"/>
          </a:bodyPr>
          <a:lstStyle/>
          <a:p>
            <a:r>
              <a:rPr lang="es-ES_tradnl" dirty="0" smtClean="0"/>
              <a:t>Suspensión de tratamientos (ya no) curativos</a:t>
            </a:r>
          </a:p>
          <a:p>
            <a:r>
              <a:rPr lang="es-ES" dirty="0" smtClean="0"/>
              <a:t>Suspensión de tratamientos de soporte vital</a:t>
            </a:r>
          </a:p>
          <a:p>
            <a:r>
              <a:rPr lang="es-ES" dirty="0" smtClean="0"/>
              <a:t>Rechazo a tratamientos</a:t>
            </a:r>
            <a:endParaRPr lang="es-MX" dirty="0"/>
          </a:p>
          <a:p>
            <a:r>
              <a:rPr lang="es-ES_tradnl" i="1" dirty="0" smtClean="0"/>
              <a:t>En situaciones excepcionales: recibir ayuda para adelantar la muerte –prohibido en México- </a:t>
            </a:r>
          </a:p>
          <a:p>
            <a:r>
              <a:rPr lang="es-ES" i="1" dirty="0"/>
              <a:t>Dejar de comer y beber ¿?</a:t>
            </a:r>
            <a:endParaRPr lang="es-MX" i="1" dirty="0"/>
          </a:p>
          <a:p>
            <a:r>
              <a:rPr lang="es-ES_tradnl" dirty="0" smtClean="0"/>
              <a:t>Recibir cuidados paliativos</a:t>
            </a:r>
          </a:p>
        </p:txBody>
      </p:sp>
    </p:spTree>
    <p:extLst>
      <p:ext uri="{BB962C8B-B14F-4D97-AF65-F5344CB8AC3E}">
        <p14:creationId xmlns:p14="http://schemas.microsoft.com/office/powerpoint/2010/main" val="2962588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393508"/>
            <a:ext cx="9036496" cy="81009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s-ES" sz="3600" dirty="0">
                <a:solidFill>
                  <a:srgbClr val="FF0000"/>
                </a:solidFill>
              </a:rPr>
              <a:t>Qué </a:t>
            </a:r>
            <a:r>
              <a:rPr lang="es-ES" sz="3600" dirty="0" smtClean="0">
                <a:solidFill>
                  <a:srgbClr val="FF0000"/>
                </a:solidFill>
              </a:rPr>
              <a:t>necesita, de su médico, </a:t>
            </a:r>
            <a:r>
              <a:rPr lang="es-ES" sz="3600" dirty="0">
                <a:solidFill>
                  <a:srgbClr val="FF0000"/>
                </a:solidFill>
              </a:rPr>
              <a:t>el </a:t>
            </a:r>
            <a:r>
              <a:rPr lang="es-ES" sz="3600" dirty="0" smtClean="0">
                <a:solidFill>
                  <a:srgbClr val="FF0000"/>
                </a:solidFill>
              </a:rPr>
              <a:t>enfermo</a:t>
            </a:r>
            <a:endParaRPr lang="es-ES" sz="3600" dirty="0">
              <a:solidFill>
                <a:srgbClr val="FF0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419622"/>
            <a:ext cx="8856984" cy="3723878"/>
          </a:xfrm>
        </p:spPr>
        <p:txBody>
          <a:bodyPr>
            <a:normAutofit/>
          </a:bodyPr>
          <a:lstStyle/>
          <a:p>
            <a:r>
              <a:rPr lang="es-ES_tradnl" dirty="0" smtClean="0"/>
              <a:t>Que haya al menos un médico responsable</a:t>
            </a:r>
          </a:p>
          <a:p>
            <a:r>
              <a:rPr lang="es-ES" dirty="0" smtClean="0"/>
              <a:t>Conocimientos sobre condición médica</a:t>
            </a:r>
            <a:endParaRPr lang="es-MX" dirty="0"/>
          </a:p>
          <a:p>
            <a:r>
              <a:rPr lang="es-ES" dirty="0" smtClean="0"/>
              <a:t>Que sea honesto y claro para explicar</a:t>
            </a:r>
            <a:endParaRPr lang="es-MX" dirty="0"/>
          </a:p>
          <a:p>
            <a:r>
              <a:rPr lang="es-ES_tradnl" dirty="0" smtClean="0"/>
              <a:t>Que acompañe y sea sensible</a:t>
            </a:r>
          </a:p>
          <a:p>
            <a:r>
              <a:rPr lang="es-ES_tradnl" dirty="0" smtClean="0"/>
              <a:t>Que sea respetuoso e inspire confianza</a:t>
            </a:r>
          </a:p>
          <a:p>
            <a:r>
              <a:rPr lang="es-ES_tradnl" dirty="0" smtClean="0"/>
              <a:t>Que reconozca sus propias necesidades</a:t>
            </a:r>
          </a:p>
        </p:txBody>
      </p:sp>
    </p:spTree>
    <p:extLst>
      <p:ext uri="{BB962C8B-B14F-4D97-AF65-F5344CB8AC3E}">
        <p14:creationId xmlns:p14="http://schemas.microsoft.com/office/powerpoint/2010/main" val="1900201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393508"/>
            <a:ext cx="9036496" cy="81009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dirty="0" smtClean="0">
                <a:solidFill>
                  <a:srgbClr val="FF0000"/>
                </a:solidFill>
              </a:rPr>
              <a:t>Cómo prepararse para el </a:t>
            </a:r>
            <a:r>
              <a:rPr lang="es-ES" dirty="0">
                <a:solidFill>
                  <a:srgbClr val="FF0000"/>
                </a:solidFill>
              </a:rPr>
              <a:t>final de la </a:t>
            </a:r>
            <a:r>
              <a:rPr lang="es-ES" dirty="0" smtClean="0">
                <a:solidFill>
                  <a:srgbClr val="FF0000"/>
                </a:solidFill>
              </a:rPr>
              <a:t>vida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203598"/>
            <a:ext cx="8856984" cy="3939902"/>
          </a:xfrm>
        </p:spPr>
        <p:txBody>
          <a:bodyPr>
            <a:normAutofit lnSpcReduction="10000"/>
          </a:bodyPr>
          <a:lstStyle/>
          <a:p>
            <a:r>
              <a:rPr lang="es-ES_tradnl" dirty="0" smtClean="0"/>
              <a:t>Tener oportunamente las conversaciones sobre el final: con uno, con los familiares, con el médico</a:t>
            </a:r>
            <a:endParaRPr lang="es-MX" dirty="0"/>
          </a:p>
          <a:p>
            <a:r>
              <a:rPr lang="es-ES" dirty="0" smtClean="0"/>
              <a:t>Es la forma de influir y </a:t>
            </a:r>
            <a:r>
              <a:rPr lang="es-ES_tradnl" dirty="0" smtClean="0"/>
              <a:t>tomar las mejores decisiones, dejar instrucciones</a:t>
            </a:r>
          </a:p>
          <a:p>
            <a:r>
              <a:rPr lang="es-ES_tradnl" dirty="0" smtClean="0"/>
              <a:t>Para </a:t>
            </a:r>
            <a:r>
              <a:rPr lang="es-ES_tradnl" dirty="0" smtClean="0"/>
              <a:t>que el m</a:t>
            </a:r>
            <a:r>
              <a:rPr lang="es-ES_tradnl" dirty="0" smtClean="0"/>
              <a:t>édico pueda </a:t>
            </a:r>
            <a:r>
              <a:rPr lang="es-ES_tradnl" dirty="0" smtClean="0"/>
              <a:t>hablar </a:t>
            </a:r>
            <a:r>
              <a:rPr lang="es-ES_tradnl" dirty="0" smtClean="0"/>
              <a:t>con </a:t>
            </a:r>
            <a:r>
              <a:rPr lang="es-ES_tradnl" dirty="0" smtClean="0"/>
              <a:t>el enfermo sobre </a:t>
            </a:r>
            <a:r>
              <a:rPr lang="es-ES_tradnl" dirty="0" smtClean="0"/>
              <a:t>la </a:t>
            </a:r>
            <a:r>
              <a:rPr lang="es-ES_tradnl" dirty="0" smtClean="0"/>
              <a:t>muerte, necesita tener una </a:t>
            </a:r>
            <a:r>
              <a:rPr lang="es-ES_tradnl" dirty="0" smtClean="0"/>
              <a:t>respuesta sobre </a:t>
            </a:r>
            <a:r>
              <a:rPr lang="es-ES_tradnl" dirty="0" smtClean="0"/>
              <a:t>su </a:t>
            </a:r>
            <a:r>
              <a:rPr lang="es-ES_tradnl" dirty="0" smtClean="0"/>
              <a:t>propia muerte</a:t>
            </a:r>
          </a:p>
          <a:p>
            <a:r>
              <a:rPr lang="es-ES_tradnl" dirty="0" smtClean="0"/>
              <a:t>Viviendo lo mejor posible</a:t>
            </a:r>
          </a:p>
        </p:txBody>
      </p:sp>
    </p:spTree>
    <p:extLst>
      <p:ext uri="{BB962C8B-B14F-4D97-AF65-F5344CB8AC3E}">
        <p14:creationId xmlns:p14="http://schemas.microsoft.com/office/powerpoint/2010/main" val="3485550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4322</TotalTime>
  <Words>528</Words>
  <Application>Microsoft Macintosh PowerPoint</Application>
  <PresentationFormat>Presentación en pantalla (16:9)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El enfermo ante la muerte</vt:lpstr>
      <vt:lpstr>Si hablamos del enfermo ante la muerte… hay al menos un médico</vt:lpstr>
      <vt:lpstr>Contenido</vt:lpstr>
      <vt:lpstr>Derechos del paciente en el final de su vida</vt:lpstr>
      <vt:lpstr>Derechos del paciente en el final de su vida</vt:lpstr>
      <vt:lpstr>Reconocer que se está en el final de la vida</vt:lpstr>
      <vt:lpstr>Decisiones médicas en el final de la vida</vt:lpstr>
      <vt:lpstr>Qué necesita, de su médico, el enfermo</vt:lpstr>
      <vt:lpstr>Cómo prepararse para el final de la vida</vt:lpstr>
      <vt:lpstr>Conclusiones</vt:lpstr>
      <vt:lpstr>Presentación de PowerPoint</vt:lpstr>
    </vt:vector>
  </TitlesOfParts>
  <Company>UNAM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Ética y legislación en la atención médica al final de la vida</dc:title>
  <dc:creator>Asuncion</dc:creator>
  <cp:lastModifiedBy>Asuncion Alvarez</cp:lastModifiedBy>
  <cp:revision>254</cp:revision>
  <cp:lastPrinted>2017-08-16T19:11:12Z</cp:lastPrinted>
  <dcterms:created xsi:type="dcterms:W3CDTF">2009-10-05T20:07:17Z</dcterms:created>
  <dcterms:modified xsi:type="dcterms:W3CDTF">2017-08-16T21:48:01Z</dcterms:modified>
</cp:coreProperties>
</file>