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7" r:id="rId1"/>
  </p:sldMasterIdLst>
  <p:notesMasterIdLst>
    <p:notesMasterId r:id="rId19"/>
  </p:notesMasterIdLst>
  <p:sldIdLst>
    <p:sldId id="256" r:id="rId2"/>
    <p:sldId id="263" r:id="rId3"/>
    <p:sldId id="259" r:id="rId4"/>
    <p:sldId id="273" r:id="rId5"/>
    <p:sldId id="288" r:id="rId6"/>
    <p:sldId id="272" r:id="rId7"/>
    <p:sldId id="264" r:id="rId8"/>
    <p:sldId id="284" r:id="rId9"/>
    <p:sldId id="274" r:id="rId10"/>
    <p:sldId id="282" r:id="rId11"/>
    <p:sldId id="283" r:id="rId12"/>
    <p:sldId id="269" r:id="rId13"/>
    <p:sldId id="287" r:id="rId14"/>
    <p:sldId id="285" r:id="rId15"/>
    <p:sldId id="281" r:id="rId16"/>
    <p:sldId id="286" r:id="rId17"/>
    <p:sldId id="276" r:id="rId18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66"/>
    <p:restoredTop sz="93219"/>
  </p:normalViewPr>
  <p:slideViewPr>
    <p:cSldViewPr snapToGrid="0" snapToObjects="1">
      <p:cViewPr varScale="1">
        <p:scale>
          <a:sx n="93" d="100"/>
          <a:sy n="93" d="100"/>
        </p:scale>
        <p:origin x="24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67D78-FB8D-5E49-BB5D-37ABA91C2DA7}" type="datetimeFigureOut">
              <a:rPr lang="es-ES_tradnl" smtClean="0"/>
              <a:t>14/8/17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BBE1A-1A03-A941-A970-91421293C6E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962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BBE1A-1A03-A941-A970-91421293C6ED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166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BBE1A-1A03-A941-A970-91421293C6ED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539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B6D3-4EA3-B349-8E2A-A3779CF3611A}" type="datetimeFigureOut">
              <a:rPr lang="es-ES_tradnl" smtClean="0"/>
              <a:t>11/8/17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A6CE-220B-EA46-A1B8-F392B9484A94}" type="slidenum">
              <a:rPr lang="es-ES_tradnl" smtClean="0"/>
              <a:t>‹Nr.›</a:t>
            </a:fld>
            <a:endParaRPr lang="es-ES_trad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51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B6D3-4EA3-B349-8E2A-A3779CF3611A}" type="datetimeFigureOut">
              <a:rPr lang="es-ES_tradnl" smtClean="0"/>
              <a:t>11/8/17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A6CE-220B-EA46-A1B8-F392B9484A9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486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B6D3-4EA3-B349-8E2A-A3779CF3611A}" type="datetimeFigureOut">
              <a:rPr lang="es-ES_tradnl" smtClean="0"/>
              <a:t>11/8/17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A6CE-220B-EA46-A1B8-F392B9484A9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814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B6D3-4EA3-B349-8E2A-A3779CF3611A}" type="datetimeFigureOut">
              <a:rPr lang="es-ES_tradnl" smtClean="0"/>
              <a:t>11/8/17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A6CE-220B-EA46-A1B8-F392B9484A9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209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B6D3-4EA3-B349-8E2A-A3779CF3611A}" type="datetimeFigureOut">
              <a:rPr lang="es-ES_tradnl" smtClean="0"/>
              <a:t>11/8/17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A6CE-220B-EA46-A1B8-F392B9484A94}" type="slidenum">
              <a:rPr lang="es-ES_tradnl" smtClean="0"/>
              <a:t>‹Nr.›</a:t>
            </a:fld>
            <a:endParaRPr lang="es-ES_trad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07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B6D3-4EA3-B349-8E2A-A3779CF3611A}" type="datetimeFigureOut">
              <a:rPr lang="es-ES_tradnl" smtClean="0"/>
              <a:t>11/8/17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A6CE-220B-EA46-A1B8-F392B9484A9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075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B6D3-4EA3-B349-8E2A-A3779CF3611A}" type="datetimeFigureOut">
              <a:rPr lang="es-ES_tradnl" smtClean="0"/>
              <a:t>11/8/17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A6CE-220B-EA46-A1B8-F392B9484A9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872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B6D3-4EA3-B349-8E2A-A3779CF3611A}" type="datetimeFigureOut">
              <a:rPr lang="es-ES_tradnl" smtClean="0"/>
              <a:t>11/8/17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A6CE-220B-EA46-A1B8-F392B9484A9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247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B6D3-4EA3-B349-8E2A-A3779CF3611A}" type="datetimeFigureOut">
              <a:rPr lang="es-ES_tradnl" smtClean="0"/>
              <a:t>11/8/17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A6CE-220B-EA46-A1B8-F392B9484A9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905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562B6D3-4EA3-B349-8E2A-A3779CF3611A}" type="datetimeFigureOut">
              <a:rPr lang="es-ES_tradnl" smtClean="0"/>
              <a:t>11/8/17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63A6CE-220B-EA46-A1B8-F392B9484A9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583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B6D3-4EA3-B349-8E2A-A3779CF3611A}" type="datetimeFigureOut">
              <a:rPr lang="es-ES_tradnl" smtClean="0"/>
              <a:t>11/8/17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A6CE-220B-EA46-A1B8-F392B9484A9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593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562B6D3-4EA3-B349-8E2A-A3779CF3611A}" type="datetimeFigureOut">
              <a:rPr lang="es-ES_tradnl" smtClean="0"/>
              <a:t>11/8/17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63A6CE-220B-EA46-A1B8-F392B9484A94}" type="slidenum">
              <a:rPr lang="es-ES_tradnl" smtClean="0"/>
              <a:t>‹Nr.›</a:t>
            </a:fld>
            <a:endParaRPr lang="es-ES_trad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29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0051" y="527511"/>
            <a:ext cx="10058400" cy="3566160"/>
          </a:xfrm>
        </p:spPr>
        <p:txBody>
          <a:bodyPr>
            <a:normAutofit/>
          </a:bodyPr>
          <a:lstStyle/>
          <a:p>
            <a:r>
              <a:rPr lang="es-ES_tradnl" dirty="0" smtClean="0">
                <a:solidFill>
                  <a:schemeClr val="accent1"/>
                </a:solidFill>
              </a:rPr>
              <a:t>Tratamiento </a:t>
            </a:r>
            <a:r>
              <a:rPr lang="es-ES_tradnl" dirty="0" smtClean="0">
                <a:solidFill>
                  <a:schemeClr val="accent1"/>
                </a:solidFill>
              </a:rPr>
              <a:t>integral </a:t>
            </a:r>
            <a:r>
              <a:rPr lang="es-ES_tradnl" dirty="0" smtClean="0">
                <a:solidFill>
                  <a:schemeClr val="accent1"/>
                </a:solidFill>
              </a:rPr>
              <a:t>en cuidados paliativos</a:t>
            </a:r>
            <a:endParaRPr lang="es-ES_tradnl" dirty="0">
              <a:solidFill>
                <a:schemeClr val="accent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_tradnl" sz="2000" dirty="0" smtClean="0">
                <a:solidFill>
                  <a:schemeClr val="accent4"/>
                </a:solidFill>
                <a:latin typeface="+mn-lt"/>
              </a:rPr>
              <a:t>Dra. Mariana Navarro </a:t>
            </a:r>
            <a:r>
              <a:rPr lang="es-ES_tradnl" sz="2000" dirty="0" err="1" smtClean="0">
                <a:solidFill>
                  <a:schemeClr val="accent4"/>
                </a:solidFill>
                <a:latin typeface="+mn-lt"/>
              </a:rPr>
              <a:t>Hern</a:t>
            </a:r>
            <a:r>
              <a:rPr lang="es-ES" sz="2000" dirty="0" smtClean="0">
                <a:solidFill>
                  <a:schemeClr val="accent4"/>
                </a:solidFill>
                <a:latin typeface="+mn-lt"/>
              </a:rPr>
              <a:t>á</a:t>
            </a:r>
            <a:r>
              <a:rPr lang="es-ES_tradnl" sz="2000" dirty="0" err="1" smtClean="0">
                <a:solidFill>
                  <a:schemeClr val="accent4"/>
                </a:solidFill>
                <a:latin typeface="+mn-lt"/>
              </a:rPr>
              <a:t>ndez</a:t>
            </a:r>
            <a:endParaRPr lang="es-ES_tradnl" sz="2000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95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355601"/>
            <a:ext cx="10058400" cy="5513494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4"/>
              </a:buClr>
              <a:buSzPct val="118000"/>
              <a:buFont typeface="+mj-lt"/>
              <a:buAutoNum type="arabicPeriod" startAt="2"/>
            </a:pPr>
            <a:r>
              <a:rPr lang="es-ES" sz="3200" dirty="0">
                <a:solidFill>
                  <a:schemeClr val="accent1"/>
                </a:solidFill>
              </a:rPr>
              <a:t>Responder a las </a:t>
            </a:r>
            <a:r>
              <a:rPr lang="es-ES" sz="3200" b="1" dirty="0">
                <a:solidFill>
                  <a:schemeClr val="accent1"/>
                </a:solidFill>
              </a:rPr>
              <a:t>diferencias culturales e individuales</a:t>
            </a:r>
            <a:r>
              <a:rPr lang="es-ES" sz="3200" dirty="0">
                <a:solidFill>
                  <a:schemeClr val="accent1"/>
                </a:solidFill>
              </a:rPr>
              <a:t>, haciendo que cada experiencia de cuidado </a:t>
            </a:r>
            <a:r>
              <a:rPr lang="es-ES" sz="3200" dirty="0" smtClean="0">
                <a:solidFill>
                  <a:schemeClr val="accent1"/>
                </a:solidFill>
              </a:rPr>
              <a:t>sea </a:t>
            </a:r>
            <a:r>
              <a:rPr lang="es-ES" sz="3200" dirty="0">
                <a:solidFill>
                  <a:schemeClr val="accent1"/>
                </a:solidFill>
              </a:rPr>
              <a:t>única. En coherencia con los deseos del paciente y su familia.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15" y="2087894"/>
            <a:ext cx="1409700" cy="15621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36" y="2091282"/>
            <a:ext cx="2303923" cy="190669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8" y="4217877"/>
            <a:ext cx="2782718" cy="203613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9" y="4641112"/>
            <a:ext cx="2247900" cy="16129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42" y="2092977"/>
            <a:ext cx="2362200" cy="1905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36" y="2159848"/>
            <a:ext cx="2381250" cy="1905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915" y="4399812"/>
            <a:ext cx="22860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440267"/>
            <a:ext cx="10058400" cy="5428827"/>
          </a:xfrm>
        </p:spPr>
        <p:txBody>
          <a:bodyPr/>
          <a:lstStyle/>
          <a:p>
            <a:pPr marL="457200" indent="-457200">
              <a:buClr>
                <a:schemeClr val="accent4"/>
              </a:buClr>
              <a:buSzPct val="118000"/>
              <a:buFont typeface="+mj-lt"/>
              <a:buAutoNum type="arabicPeriod" startAt="3"/>
            </a:pPr>
            <a:r>
              <a:rPr lang="es-ES" sz="3200" dirty="0" smtClean="0">
                <a:solidFill>
                  <a:schemeClr val="accent1"/>
                </a:solidFill>
              </a:rPr>
              <a:t>Trabajo en </a:t>
            </a:r>
            <a:r>
              <a:rPr lang="es-ES" sz="3200" b="1" dirty="0" smtClean="0">
                <a:solidFill>
                  <a:schemeClr val="accent1"/>
                </a:solidFill>
              </a:rPr>
              <a:t>equipos </a:t>
            </a:r>
            <a:r>
              <a:rPr lang="es-ES" sz="3200" b="1" dirty="0" err="1" smtClean="0">
                <a:solidFill>
                  <a:schemeClr val="accent1"/>
                </a:solidFill>
              </a:rPr>
              <a:t>transdisciplianrios</a:t>
            </a:r>
            <a:r>
              <a:rPr lang="es-ES" sz="3200" dirty="0" smtClean="0">
                <a:solidFill>
                  <a:schemeClr val="accent1"/>
                </a:solidFill>
              </a:rPr>
              <a:t>, </a:t>
            </a:r>
            <a:r>
              <a:rPr lang="es-ES" sz="3200" dirty="0">
                <a:solidFill>
                  <a:schemeClr val="accent1"/>
                </a:solidFill>
              </a:rPr>
              <a:t>basados en la colaboración que permita la flexibilidad e innovación ante la experiencia de cada paciente y su familia. </a:t>
            </a:r>
          </a:p>
          <a:p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335" y="4343783"/>
            <a:ext cx="2646218" cy="17331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56" y="2664670"/>
            <a:ext cx="1557312" cy="27823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65" y="4264780"/>
            <a:ext cx="1990495" cy="180954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822" y="1878346"/>
            <a:ext cx="1879600" cy="18034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561" y="1886998"/>
            <a:ext cx="2247900" cy="21336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494" y="1886998"/>
            <a:ext cx="2247900" cy="21336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78" y="4179309"/>
            <a:ext cx="2780846" cy="189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chemeClr val="accent1"/>
                </a:solidFill>
              </a:rPr>
              <a:t>Diferenciadores </a:t>
            </a:r>
            <a:endParaRPr lang="es-ES_tradnl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2131484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s-ES_tradnl" sz="4000" dirty="0" smtClean="0">
                <a:solidFill>
                  <a:schemeClr val="accent1"/>
                </a:solidFill>
              </a:rPr>
              <a:t>Enfoque multidimensional</a:t>
            </a:r>
          </a:p>
          <a:p>
            <a:pPr marL="0" indent="0">
              <a:buNone/>
            </a:pPr>
            <a:endParaRPr lang="es-ES_tradnl" sz="4000" dirty="0">
              <a:solidFill>
                <a:schemeClr val="accent1"/>
              </a:solidFill>
            </a:endParaRPr>
          </a:p>
          <a:p>
            <a:pPr>
              <a:buFont typeface="Wingdings" charset="2"/>
              <a:buChar char="§"/>
            </a:pPr>
            <a:r>
              <a:rPr lang="es-ES_tradnl" sz="4000" dirty="0" smtClean="0">
                <a:solidFill>
                  <a:schemeClr val="accent1"/>
                </a:solidFill>
              </a:rPr>
              <a:t>Refuerza la Individualidad </a:t>
            </a:r>
            <a:r>
              <a:rPr lang="es-ES_tradnl" sz="4000" dirty="0">
                <a:solidFill>
                  <a:schemeClr val="accent1"/>
                </a:solidFill>
              </a:rPr>
              <a:t>y la </a:t>
            </a:r>
            <a:r>
              <a:rPr lang="es-ES_tradnl" sz="4000" dirty="0" smtClean="0">
                <a:solidFill>
                  <a:schemeClr val="accent1"/>
                </a:solidFill>
              </a:rPr>
              <a:t>autonomía</a:t>
            </a:r>
            <a:endParaRPr lang="es-ES_tradnl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_tradnl" b="1" dirty="0" smtClean="0">
                <a:solidFill>
                  <a:schemeClr val="accent1"/>
                </a:solidFill>
              </a:rPr>
              <a:t>Mejora calidad al final de la vida </a:t>
            </a:r>
            <a:endParaRPr lang="es-ES_tradnl" b="1" dirty="0">
              <a:solidFill>
                <a:schemeClr val="accent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8" y="1908810"/>
            <a:ext cx="12031623" cy="3177540"/>
          </a:xfrm>
        </p:spPr>
      </p:pic>
      <p:sp>
        <p:nvSpPr>
          <p:cNvPr id="5" name="CuadroTexto 4"/>
          <p:cNvSpPr txBox="1"/>
          <p:nvPr/>
        </p:nvSpPr>
        <p:spPr>
          <a:xfrm>
            <a:off x="2741023" y="5507832"/>
            <a:ext cx="945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accent4"/>
                </a:solidFill>
              </a:rPr>
              <a:t>Jennifer S. </a:t>
            </a:r>
            <a:r>
              <a:rPr lang="es-ES_tradnl" dirty="0" err="1" smtClean="0">
                <a:solidFill>
                  <a:schemeClr val="accent4"/>
                </a:solidFill>
              </a:rPr>
              <a:t>Temel</a:t>
            </a:r>
            <a:r>
              <a:rPr lang="es-ES_tradnl" dirty="0" smtClean="0">
                <a:solidFill>
                  <a:schemeClr val="accent4"/>
                </a:solidFill>
              </a:rPr>
              <a:t>, et al . </a:t>
            </a:r>
            <a:r>
              <a:rPr lang="es-ES_tradnl" dirty="0" err="1" smtClean="0">
                <a:solidFill>
                  <a:schemeClr val="accent4"/>
                </a:solidFill>
              </a:rPr>
              <a:t>Early</a:t>
            </a:r>
            <a:r>
              <a:rPr lang="es-ES_tradnl" dirty="0" smtClean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Palliative</a:t>
            </a:r>
            <a:r>
              <a:rPr lang="es-ES_tradnl" dirty="0">
                <a:solidFill>
                  <a:schemeClr val="accent4"/>
                </a:solidFill>
              </a:rPr>
              <a:t> Care </a:t>
            </a:r>
            <a:r>
              <a:rPr lang="es-ES_tradnl" dirty="0" err="1">
                <a:solidFill>
                  <a:schemeClr val="accent4"/>
                </a:solidFill>
              </a:rPr>
              <a:t>for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Patients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with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Metastatic</a:t>
            </a:r>
            <a:r>
              <a:rPr lang="es-ES_tradnl" dirty="0">
                <a:solidFill>
                  <a:schemeClr val="accent4"/>
                </a:solidFill>
              </a:rPr>
              <a:t> Non–Small-</a:t>
            </a:r>
            <a:r>
              <a:rPr lang="es-ES_tradnl" dirty="0" err="1">
                <a:solidFill>
                  <a:schemeClr val="accent4"/>
                </a:solidFill>
              </a:rPr>
              <a:t>Cell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Lung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 smtClean="0">
                <a:solidFill>
                  <a:schemeClr val="accent4"/>
                </a:solidFill>
              </a:rPr>
              <a:t>Cancer</a:t>
            </a:r>
            <a:r>
              <a:rPr lang="es-ES_tradnl" dirty="0" smtClean="0">
                <a:solidFill>
                  <a:schemeClr val="accent4"/>
                </a:solidFill>
              </a:rPr>
              <a:t>. </a:t>
            </a:r>
            <a:r>
              <a:rPr lang="nb-NO" dirty="0" smtClean="0">
                <a:solidFill>
                  <a:schemeClr val="accent4"/>
                </a:solidFill>
              </a:rPr>
              <a:t>N </a:t>
            </a:r>
            <a:r>
              <a:rPr lang="nb-NO" dirty="0" err="1">
                <a:solidFill>
                  <a:schemeClr val="accent4"/>
                </a:solidFill>
              </a:rPr>
              <a:t>Engl</a:t>
            </a:r>
            <a:r>
              <a:rPr lang="nb-NO" dirty="0">
                <a:solidFill>
                  <a:schemeClr val="accent4"/>
                </a:solidFill>
              </a:rPr>
              <a:t> J Med 2010;363:733-42. </a:t>
            </a:r>
            <a:endParaRPr lang="nb-NO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074920" y="164683"/>
            <a:ext cx="5989320" cy="1511717"/>
          </a:xfrm>
        </p:spPr>
        <p:txBody>
          <a:bodyPr>
            <a:normAutofit/>
          </a:bodyPr>
          <a:lstStyle/>
          <a:p>
            <a:pPr algn="r"/>
            <a:r>
              <a:rPr lang="es-ES_tradnl" sz="3600" b="1" dirty="0" smtClean="0">
                <a:solidFill>
                  <a:schemeClr val="accent1"/>
                </a:solidFill>
              </a:rPr>
              <a:t>Aumento de sobrevida</a:t>
            </a:r>
            <a:endParaRPr lang="es-ES_tradnl" sz="3600" b="1" dirty="0">
              <a:solidFill>
                <a:schemeClr val="accent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2108756"/>
            <a:ext cx="6313460" cy="2889964"/>
          </a:xfrm>
        </p:spPr>
      </p:pic>
      <p:sp>
        <p:nvSpPr>
          <p:cNvPr id="5" name="CuadroTexto 4"/>
          <p:cNvSpPr txBox="1"/>
          <p:nvPr/>
        </p:nvSpPr>
        <p:spPr>
          <a:xfrm>
            <a:off x="5074920" y="5383233"/>
            <a:ext cx="6733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accent4"/>
                </a:solidFill>
              </a:rPr>
              <a:t>Jennifer S. </a:t>
            </a:r>
            <a:r>
              <a:rPr lang="es-ES_tradnl" dirty="0" err="1">
                <a:solidFill>
                  <a:schemeClr val="accent4"/>
                </a:solidFill>
              </a:rPr>
              <a:t>Temel</a:t>
            </a:r>
            <a:r>
              <a:rPr lang="es-ES_tradnl" dirty="0">
                <a:solidFill>
                  <a:schemeClr val="accent4"/>
                </a:solidFill>
              </a:rPr>
              <a:t>, et al . </a:t>
            </a:r>
            <a:r>
              <a:rPr lang="es-ES_tradnl" dirty="0" err="1">
                <a:solidFill>
                  <a:schemeClr val="accent4"/>
                </a:solidFill>
              </a:rPr>
              <a:t>Early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Palliative</a:t>
            </a:r>
            <a:r>
              <a:rPr lang="es-ES_tradnl" dirty="0">
                <a:solidFill>
                  <a:schemeClr val="accent4"/>
                </a:solidFill>
              </a:rPr>
              <a:t> Care </a:t>
            </a:r>
            <a:r>
              <a:rPr lang="es-ES_tradnl" dirty="0" err="1">
                <a:solidFill>
                  <a:schemeClr val="accent4"/>
                </a:solidFill>
              </a:rPr>
              <a:t>for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Patients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with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Metastatic</a:t>
            </a:r>
            <a:r>
              <a:rPr lang="es-ES_tradnl" dirty="0">
                <a:solidFill>
                  <a:schemeClr val="accent4"/>
                </a:solidFill>
              </a:rPr>
              <a:t> Non–Small-</a:t>
            </a:r>
            <a:r>
              <a:rPr lang="es-ES_tradnl" dirty="0" err="1">
                <a:solidFill>
                  <a:schemeClr val="accent4"/>
                </a:solidFill>
              </a:rPr>
              <a:t>Cell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Lung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Cancer</a:t>
            </a:r>
            <a:r>
              <a:rPr lang="es-ES_tradnl" dirty="0">
                <a:solidFill>
                  <a:schemeClr val="accent4"/>
                </a:solidFill>
              </a:rPr>
              <a:t>. </a:t>
            </a:r>
            <a:r>
              <a:rPr lang="nb-NO" dirty="0">
                <a:solidFill>
                  <a:schemeClr val="accent4"/>
                </a:solidFill>
              </a:rPr>
              <a:t>N </a:t>
            </a:r>
            <a:r>
              <a:rPr lang="nb-NO" dirty="0" err="1">
                <a:solidFill>
                  <a:schemeClr val="accent4"/>
                </a:solidFill>
              </a:rPr>
              <a:t>Engl</a:t>
            </a:r>
            <a:r>
              <a:rPr lang="nb-NO" dirty="0">
                <a:solidFill>
                  <a:schemeClr val="accent4"/>
                </a:solidFill>
              </a:rPr>
              <a:t> J Med 2010;363:733-42. </a:t>
            </a:r>
            <a:endParaRPr lang="nb-NO" dirty="0">
              <a:solidFill>
                <a:schemeClr val="accent4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04" y="286603"/>
            <a:ext cx="4442382" cy="601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624300" y="240883"/>
            <a:ext cx="10058400" cy="1450757"/>
          </a:xfrm>
        </p:spPr>
        <p:txBody>
          <a:bodyPr/>
          <a:lstStyle/>
          <a:p>
            <a:pPr algn="r"/>
            <a:r>
              <a:rPr lang="es-ES_tradnl" b="1" smtClean="0">
                <a:solidFill>
                  <a:schemeClr val="accent1"/>
                </a:solidFill>
              </a:rPr>
              <a:t>Contención</a:t>
            </a:r>
            <a:r>
              <a:rPr lang="es-ES" b="1" dirty="0" smtClean="0">
                <a:solidFill>
                  <a:schemeClr val="accent1"/>
                </a:solidFill>
              </a:rPr>
              <a:t> de gastos</a:t>
            </a:r>
            <a:endParaRPr lang="es-ES_tradnl" b="1" dirty="0">
              <a:solidFill>
                <a:schemeClr val="accent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69" y="361196"/>
            <a:ext cx="5172811" cy="5733297"/>
          </a:xfrm>
        </p:spPr>
      </p:pic>
      <p:sp>
        <p:nvSpPr>
          <p:cNvPr id="6" name="CuadroTexto 5"/>
          <p:cNvSpPr txBox="1"/>
          <p:nvPr/>
        </p:nvSpPr>
        <p:spPr>
          <a:xfrm>
            <a:off x="6653500" y="3227844"/>
            <a:ext cx="5135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accent4"/>
                </a:solidFill>
              </a:rPr>
              <a:t>R</a:t>
            </a:r>
            <a:r>
              <a:rPr lang="es-ES_tradnl" dirty="0">
                <a:solidFill>
                  <a:schemeClr val="accent4"/>
                </a:solidFill>
              </a:rPr>
              <a:t>. Sean Morrison, </a:t>
            </a:r>
            <a:r>
              <a:rPr lang="es-ES_tradnl" dirty="0" smtClean="0">
                <a:solidFill>
                  <a:schemeClr val="accent4"/>
                </a:solidFill>
              </a:rPr>
              <a:t>et, </a:t>
            </a:r>
            <a:r>
              <a:rPr lang="es-ES_tradnl" dirty="0" err="1">
                <a:solidFill>
                  <a:schemeClr val="accent4"/>
                </a:solidFill>
              </a:rPr>
              <a:t>Cost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Savings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Associated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With</a:t>
            </a:r>
            <a:r>
              <a:rPr lang="es-ES_tradnl" dirty="0">
                <a:solidFill>
                  <a:schemeClr val="accent4"/>
                </a:solidFill>
              </a:rPr>
              <a:t> US Hospital </a:t>
            </a:r>
            <a:r>
              <a:rPr lang="es-ES_tradnl" dirty="0" err="1">
                <a:solidFill>
                  <a:schemeClr val="accent4"/>
                </a:solidFill>
              </a:rPr>
              <a:t>Palliative</a:t>
            </a:r>
            <a:r>
              <a:rPr lang="es-ES_tradnl" dirty="0">
                <a:solidFill>
                  <a:schemeClr val="accent4"/>
                </a:solidFill>
              </a:rPr>
              <a:t> Care </a:t>
            </a:r>
            <a:r>
              <a:rPr lang="es-ES_tradnl" dirty="0" err="1">
                <a:solidFill>
                  <a:schemeClr val="accent4"/>
                </a:solidFill>
              </a:rPr>
              <a:t>Cionsultation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Programs</a:t>
            </a:r>
            <a:r>
              <a:rPr lang="es-ES_tradnl" dirty="0">
                <a:solidFill>
                  <a:schemeClr val="accent4"/>
                </a:solidFill>
              </a:rPr>
              <a:t>.. </a:t>
            </a:r>
          </a:p>
          <a:p>
            <a:r>
              <a:rPr lang="es-ES_tradnl" dirty="0" err="1" smtClean="0">
                <a:solidFill>
                  <a:schemeClr val="accent4"/>
                </a:solidFill>
              </a:rPr>
              <a:t>Aalrch</a:t>
            </a:r>
            <a:r>
              <a:rPr lang="es-ES_tradnl" dirty="0" smtClean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Intern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Med</a:t>
            </a:r>
            <a:r>
              <a:rPr lang="es-ES_tradnl" dirty="0">
                <a:solidFill>
                  <a:schemeClr val="accent4"/>
                </a:solidFill>
              </a:rPr>
              <a:t>. 2008; 168 (16): </a:t>
            </a:r>
            <a:r>
              <a:rPr lang="es-ES_tradnl" dirty="0" smtClean="0">
                <a:solidFill>
                  <a:schemeClr val="accent4"/>
                </a:solidFill>
              </a:rPr>
              <a:t>1783-1790</a:t>
            </a:r>
            <a:endParaRPr lang="es-ES_tradnl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3" y="1311275"/>
            <a:ext cx="11945937" cy="392271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508206" y="5575200"/>
            <a:ext cx="719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accent4"/>
                </a:solidFill>
              </a:rPr>
              <a:t>R. Sean Morrison, et al. </a:t>
            </a:r>
            <a:r>
              <a:rPr lang="es-ES_tradnl" dirty="0" err="1" smtClean="0">
                <a:solidFill>
                  <a:schemeClr val="accent4"/>
                </a:solidFill>
              </a:rPr>
              <a:t>Cost</a:t>
            </a:r>
            <a:r>
              <a:rPr lang="es-ES_tradnl" dirty="0" smtClean="0">
                <a:solidFill>
                  <a:schemeClr val="accent4"/>
                </a:solidFill>
              </a:rPr>
              <a:t> </a:t>
            </a:r>
            <a:r>
              <a:rPr lang="es-ES_tradnl" dirty="0" err="1" smtClean="0">
                <a:solidFill>
                  <a:schemeClr val="accent4"/>
                </a:solidFill>
              </a:rPr>
              <a:t>Savings</a:t>
            </a:r>
            <a:r>
              <a:rPr lang="es-ES_tradnl" dirty="0" smtClean="0">
                <a:solidFill>
                  <a:schemeClr val="accent4"/>
                </a:solidFill>
              </a:rPr>
              <a:t> </a:t>
            </a:r>
            <a:r>
              <a:rPr lang="es-ES_tradnl" dirty="0" err="1" smtClean="0">
                <a:solidFill>
                  <a:schemeClr val="accent4"/>
                </a:solidFill>
              </a:rPr>
              <a:t>Associated</a:t>
            </a:r>
            <a:r>
              <a:rPr lang="es-ES_tradnl" dirty="0" smtClean="0">
                <a:solidFill>
                  <a:schemeClr val="accent4"/>
                </a:solidFill>
              </a:rPr>
              <a:t> </a:t>
            </a:r>
            <a:r>
              <a:rPr lang="es-ES_tradnl" dirty="0" err="1" smtClean="0">
                <a:solidFill>
                  <a:schemeClr val="accent4"/>
                </a:solidFill>
              </a:rPr>
              <a:t>With</a:t>
            </a:r>
            <a:r>
              <a:rPr lang="es-ES_tradnl" dirty="0" smtClean="0">
                <a:solidFill>
                  <a:schemeClr val="accent4"/>
                </a:solidFill>
              </a:rPr>
              <a:t> US Hospital </a:t>
            </a:r>
            <a:r>
              <a:rPr lang="es-ES_tradnl" dirty="0" err="1" smtClean="0">
                <a:solidFill>
                  <a:schemeClr val="accent4"/>
                </a:solidFill>
              </a:rPr>
              <a:t>Palliative</a:t>
            </a:r>
            <a:r>
              <a:rPr lang="es-ES_tradnl" dirty="0" smtClean="0">
                <a:solidFill>
                  <a:schemeClr val="accent4"/>
                </a:solidFill>
              </a:rPr>
              <a:t> Care </a:t>
            </a:r>
            <a:r>
              <a:rPr lang="es-ES_tradnl" dirty="0" err="1" smtClean="0">
                <a:solidFill>
                  <a:schemeClr val="accent4"/>
                </a:solidFill>
              </a:rPr>
              <a:t>Cionsultation</a:t>
            </a:r>
            <a:r>
              <a:rPr lang="es-ES_tradnl" dirty="0" smtClean="0">
                <a:solidFill>
                  <a:schemeClr val="accent4"/>
                </a:solidFill>
              </a:rPr>
              <a:t> </a:t>
            </a:r>
            <a:r>
              <a:rPr lang="es-ES_tradnl" dirty="0" err="1" smtClean="0">
                <a:solidFill>
                  <a:schemeClr val="accent4"/>
                </a:solidFill>
              </a:rPr>
              <a:t>Programs</a:t>
            </a:r>
            <a:r>
              <a:rPr lang="es-ES_tradnl" dirty="0" smtClean="0">
                <a:solidFill>
                  <a:schemeClr val="accent4"/>
                </a:solidFill>
              </a:rPr>
              <a:t>  </a:t>
            </a:r>
            <a:r>
              <a:rPr lang="es-ES_tradnl" dirty="0" err="1" smtClean="0">
                <a:solidFill>
                  <a:schemeClr val="accent4"/>
                </a:solidFill>
              </a:rPr>
              <a:t>Arch</a:t>
            </a:r>
            <a:r>
              <a:rPr lang="es-ES_tradnl" dirty="0" smtClean="0">
                <a:solidFill>
                  <a:schemeClr val="accent4"/>
                </a:solidFill>
              </a:rPr>
              <a:t> </a:t>
            </a:r>
            <a:r>
              <a:rPr lang="es-ES_tradnl" dirty="0" err="1" smtClean="0">
                <a:solidFill>
                  <a:schemeClr val="accent4"/>
                </a:solidFill>
              </a:rPr>
              <a:t>Intern</a:t>
            </a:r>
            <a:r>
              <a:rPr lang="es-ES_tradnl" dirty="0" smtClean="0">
                <a:solidFill>
                  <a:schemeClr val="accent4"/>
                </a:solidFill>
              </a:rPr>
              <a:t> </a:t>
            </a:r>
            <a:r>
              <a:rPr lang="es-ES_tradnl" dirty="0" err="1" smtClean="0">
                <a:solidFill>
                  <a:schemeClr val="accent4"/>
                </a:solidFill>
              </a:rPr>
              <a:t>Med</a:t>
            </a:r>
            <a:r>
              <a:rPr lang="es-ES_tradnl" dirty="0" smtClean="0">
                <a:solidFill>
                  <a:schemeClr val="accent4"/>
                </a:solidFill>
              </a:rPr>
              <a:t>. 2008; 168 (16): 1783-1790</a:t>
            </a:r>
            <a:endParaRPr lang="es-ES_tradnl" dirty="0">
              <a:solidFill>
                <a:schemeClr val="accent4"/>
              </a:solidFill>
            </a:endParaRPr>
          </a:p>
        </p:txBody>
      </p:sp>
      <p:sp>
        <p:nvSpPr>
          <p:cNvPr id="7" name="Marco 6"/>
          <p:cNvSpPr/>
          <p:nvPr/>
        </p:nvSpPr>
        <p:spPr>
          <a:xfrm>
            <a:off x="685801" y="3200400"/>
            <a:ext cx="6457949" cy="81438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8" name="Marco 7"/>
          <p:cNvSpPr/>
          <p:nvPr/>
        </p:nvSpPr>
        <p:spPr>
          <a:xfrm>
            <a:off x="6983414" y="3200400"/>
            <a:ext cx="4846636" cy="81438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430" y="2836334"/>
            <a:ext cx="10058400" cy="26310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4400" dirty="0" smtClean="0">
                <a:solidFill>
                  <a:schemeClr val="accent1"/>
                </a:solidFill>
              </a:rPr>
              <a:t>El abordaje integral es el nuevo horizonte de nuestra disciplina. </a:t>
            </a:r>
          </a:p>
          <a:p>
            <a:pPr marL="0" indent="0" algn="ctr">
              <a:buNone/>
            </a:pPr>
            <a:endParaRPr lang="es-ES_tradnl" sz="4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chemeClr val="accent1"/>
                </a:solidFill>
              </a:rPr>
              <a:t>Oportunidades en Salud P</a:t>
            </a:r>
            <a:r>
              <a:rPr lang="es-ES" b="1" dirty="0" err="1" smtClean="0">
                <a:solidFill>
                  <a:schemeClr val="accent1"/>
                </a:solidFill>
              </a:rPr>
              <a:t>ública</a:t>
            </a:r>
            <a:endParaRPr lang="es-ES_tradnl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0079" y="2004922"/>
            <a:ext cx="8562287" cy="4259691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s-ES_tradnl" sz="3600" dirty="0">
                <a:solidFill>
                  <a:schemeClr val="accent1"/>
                </a:solidFill>
              </a:rPr>
              <a:t>Solo el 10% de las personas mueren repentinamente </a:t>
            </a:r>
            <a:r>
              <a:rPr lang="es-ES_tradnl" sz="3600" dirty="0" smtClean="0">
                <a:solidFill>
                  <a:schemeClr val="accent1"/>
                </a:solidFill>
              </a:rPr>
              <a:t>.</a:t>
            </a:r>
          </a:p>
          <a:p>
            <a:pPr>
              <a:buFont typeface="Wingdings" charset="2"/>
              <a:buChar char="§"/>
            </a:pPr>
            <a:r>
              <a:rPr lang="es-ES_tradnl" sz="3600" dirty="0">
                <a:solidFill>
                  <a:schemeClr val="accent1"/>
                </a:solidFill>
              </a:rPr>
              <a:t>Servicios insuficientes y de distribución</a:t>
            </a:r>
            <a:r>
              <a:rPr lang="es-ES" sz="3600" dirty="0">
                <a:solidFill>
                  <a:schemeClr val="accent1"/>
                </a:solidFill>
              </a:rPr>
              <a:t> desigual. </a:t>
            </a:r>
          </a:p>
          <a:p>
            <a:pPr lvl="0">
              <a:buFont typeface="Wingdings" charset="2"/>
              <a:buChar char="§"/>
            </a:pPr>
            <a:r>
              <a:rPr lang="es-ES_tradnl" sz="3600" dirty="0" smtClean="0">
                <a:solidFill>
                  <a:schemeClr val="accent1"/>
                </a:solidFill>
              </a:rPr>
              <a:t>Es urgente acortar </a:t>
            </a:r>
            <a:r>
              <a:rPr lang="es-ES_tradnl" sz="3600" dirty="0">
                <a:solidFill>
                  <a:schemeClr val="accent1"/>
                </a:solidFill>
              </a:rPr>
              <a:t>la brecha de servicios, en medida en que la población envejece. </a:t>
            </a:r>
          </a:p>
          <a:p>
            <a:pPr>
              <a:buFont typeface="Wingdings" charset="2"/>
              <a:buChar char="§"/>
            </a:pPr>
            <a:endParaRPr lang="es-ES_tradnl" sz="3600" dirty="0" smtClean="0">
              <a:solidFill>
                <a:schemeClr val="accent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b="4056"/>
          <a:stretch/>
        </p:blipFill>
        <p:spPr>
          <a:xfrm>
            <a:off x="8305554" y="2004922"/>
            <a:ext cx="3672437" cy="222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3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247" y="584705"/>
            <a:ext cx="5514753" cy="3748114"/>
          </a:xfrm>
        </p:spPr>
      </p:pic>
      <p:sp>
        <p:nvSpPr>
          <p:cNvPr id="3" name="Marcador de contenido 2"/>
          <p:cNvSpPr>
            <a:spLocks noGrp="1"/>
          </p:cNvSpPr>
          <p:nvPr>
            <p:ph sz="half" idx="4294967295"/>
          </p:nvPr>
        </p:nvSpPr>
        <p:spPr>
          <a:xfrm>
            <a:off x="501650" y="1351598"/>
            <a:ext cx="7126288" cy="446246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s-ES_tradnl" sz="3500" dirty="0" smtClean="0">
                <a:solidFill>
                  <a:schemeClr val="accent1"/>
                </a:solidFill>
              </a:rPr>
              <a:t>En el 2050 </a:t>
            </a:r>
            <a:r>
              <a:rPr lang="es-ES_tradnl" sz="3500" dirty="0" err="1" smtClean="0">
                <a:solidFill>
                  <a:schemeClr val="accent1"/>
                </a:solidFill>
              </a:rPr>
              <a:t>habr</a:t>
            </a:r>
            <a:r>
              <a:rPr lang="es-ES" sz="3500" dirty="0" smtClean="0">
                <a:solidFill>
                  <a:schemeClr val="accent1"/>
                </a:solidFill>
              </a:rPr>
              <a:t>á </a:t>
            </a:r>
            <a:r>
              <a:rPr lang="es-ES_tradnl" sz="3500" dirty="0" smtClean="0">
                <a:solidFill>
                  <a:schemeClr val="accent1"/>
                </a:solidFill>
              </a:rPr>
              <a:t>36 </a:t>
            </a:r>
            <a:r>
              <a:rPr lang="es-ES_tradnl" sz="3500" dirty="0">
                <a:solidFill>
                  <a:schemeClr val="accent1"/>
                </a:solidFill>
              </a:rPr>
              <a:t>millones de adultos </a:t>
            </a:r>
            <a:r>
              <a:rPr lang="es-ES_tradnl" sz="3500" dirty="0" smtClean="0">
                <a:solidFill>
                  <a:schemeClr val="accent1"/>
                </a:solidFill>
              </a:rPr>
              <a:t>mayores.</a:t>
            </a:r>
          </a:p>
          <a:p>
            <a:pPr marL="0" indent="0">
              <a:buNone/>
            </a:pPr>
            <a:endParaRPr lang="es-ES_tradnl" sz="3500" dirty="0" smtClean="0">
              <a:solidFill>
                <a:schemeClr val="accent1"/>
              </a:solidFill>
            </a:endParaRPr>
          </a:p>
          <a:p>
            <a:pPr>
              <a:buFont typeface="Wingdings" charset="2"/>
              <a:buChar char="§"/>
            </a:pPr>
            <a:r>
              <a:rPr lang="es-ES_tradnl" sz="3500" dirty="0" smtClean="0">
                <a:solidFill>
                  <a:schemeClr val="accent1"/>
                </a:solidFill>
              </a:rPr>
              <a:t>L</a:t>
            </a:r>
            <a:r>
              <a:rPr lang="es-ES_tradnl" sz="3500" dirty="0" smtClean="0">
                <a:solidFill>
                  <a:schemeClr val="accent1"/>
                </a:solidFill>
              </a:rPr>
              <a:t>os </a:t>
            </a:r>
            <a:r>
              <a:rPr lang="es-ES_tradnl" sz="3500" dirty="0" smtClean="0">
                <a:solidFill>
                  <a:schemeClr val="accent1"/>
                </a:solidFill>
              </a:rPr>
              <a:t>mexicanos en edad adulta </a:t>
            </a:r>
            <a:r>
              <a:rPr lang="es-ES_tradnl" sz="3500" dirty="0" err="1" smtClean="0">
                <a:solidFill>
                  <a:schemeClr val="accent1"/>
                </a:solidFill>
              </a:rPr>
              <a:t>tendr</a:t>
            </a:r>
            <a:r>
              <a:rPr lang="es-ES" sz="3500" dirty="0" err="1" smtClean="0">
                <a:solidFill>
                  <a:schemeClr val="accent1"/>
                </a:solidFill>
              </a:rPr>
              <a:t>emos</a:t>
            </a:r>
            <a:r>
              <a:rPr lang="es-ES" sz="3500" dirty="0" smtClean="0">
                <a:solidFill>
                  <a:schemeClr val="accent1"/>
                </a:solidFill>
              </a:rPr>
              <a:t> </a:t>
            </a:r>
            <a:r>
              <a:rPr lang="es-ES_tradnl" sz="3500" dirty="0" smtClean="0">
                <a:solidFill>
                  <a:schemeClr val="accent1"/>
                </a:solidFill>
              </a:rPr>
              <a:t> </a:t>
            </a:r>
            <a:r>
              <a:rPr lang="es-ES_tradnl" sz="3500" dirty="0" smtClean="0">
                <a:solidFill>
                  <a:schemeClr val="accent1"/>
                </a:solidFill>
              </a:rPr>
              <a:t>dos o mas enfermedades </a:t>
            </a:r>
            <a:r>
              <a:rPr lang="es-ES_tradnl" sz="3500" dirty="0" err="1" smtClean="0">
                <a:solidFill>
                  <a:schemeClr val="accent1"/>
                </a:solidFill>
              </a:rPr>
              <a:t>cr</a:t>
            </a:r>
            <a:r>
              <a:rPr lang="es-ES" sz="3500" dirty="0" err="1" smtClean="0">
                <a:solidFill>
                  <a:schemeClr val="accent1"/>
                </a:solidFill>
              </a:rPr>
              <a:t>ónicas</a:t>
            </a:r>
            <a:r>
              <a:rPr lang="es-ES" sz="3500" dirty="0" smtClean="0">
                <a:solidFill>
                  <a:schemeClr val="accent1"/>
                </a:solidFill>
              </a:rPr>
              <a:t> y </a:t>
            </a:r>
            <a:r>
              <a:rPr lang="es-ES" sz="3500" dirty="0" smtClean="0">
                <a:solidFill>
                  <a:schemeClr val="accent1"/>
                </a:solidFill>
              </a:rPr>
              <a:t>habremos vivido los últimos años con</a:t>
            </a:r>
            <a:r>
              <a:rPr lang="es-ES" sz="3500" dirty="0" smtClean="0">
                <a:solidFill>
                  <a:schemeClr val="accent1"/>
                </a:solidFill>
              </a:rPr>
              <a:t> </a:t>
            </a:r>
            <a:r>
              <a:rPr lang="es-ES" sz="3500" dirty="0" smtClean="0">
                <a:solidFill>
                  <a:schemeClr val="accent1"/>
                </a:solidFill>
              </a:rPr>
              <a:t>fragilidad</a:t>
            </a:r>
            <a:r>
              <a:rPr lang="es-ES" sz="3500" dirty="0" smtClean="0">
                <a:solidFill>
                  <a:schemeClr val="accent1"/>
                </a:solidFill>
              </a:rPr>
              <a:t>. </a:t>
            </a:r>
            <a:endParaRPr lang="es-ES" sz="3500" dirty="0" smtClean="0">
              <a:solidFill>
                <a:schemeClr val="accent1"/>
              </a:solidFill>
            </a:endParaRPr>
          </a:p>
          <a:p>
            <a:pPr>
              <a:buFont typeface="Wingdings" charset="2"/>
              <a:buChar char="§"/>
            </a:pPr>
            <a:endParaRPr lang="es-ES" sz="4100" dirty="0" smtClean="0">
              <a:solidFill>
                <a:schemeClr val="accent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547942" y="5380624"/>
            <a:ext cx="8872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accent1"/>
                </a:solidFill>
              </a:rPr>
              <a:t>Envejecimiento </a:t>
            </a:r>
            <a:r>
              <a:rPr lang="es-ES_tradnl" dirty="0">
                <a:solidFill>
                  <a:schemeClr val="accent1"/>
                </a:solidFill>
              </a:rPr>
              <a:t>de la población de </a:t>
            </a:r>
            <a:r>
              <a:rPr lang="es-ES_tradnl" dirty="0" smtClean="0">
                <a:solidFill>
                  <a:schemeClr val="accent1"/>
                </a:solidFill>
              </a:rPr>
              <a:t>México: </a:t>
            </a:r>
            <a:r>
              <a:rPr lang="es-ES_tradnl" dirty="0">
                <a:solidFill>
                  <a:schemeClr val="accent1"/>
                </a:solidFill>
              </a:rPr>
              <a:t>reto del Siglo XXI / Elena Zúñiga, Daniel Vega ; colaboradores Ma. Eulalia Mendoza... [ et. al</a:t>
            </a:r>
            <a:r>
              <a:rPr lang="es-ES_tradnl" dirty="0" smtClean="0">
                <a:solidFill>
                  <a:schemeClr val="accent1"/>
                </a:solidFill>
              </a:rPr>
              <a:t>.]</a:t>
            </a:r>
            <a:r>
              <a:rPr lang="es-ES_tradnl" dirty="0">
                <a:solidFill>
                  <a:schemeClr val="accent1"/>
                </a:solidFill>
              </a:rPr>
              <a:t> Consejo Nacional de </a:t>
            </a:r>
            <a:r>
              <a:rPr lang="es-ES_tradnl" dirty="0" smtClean="0">
                <a:solidFill>
                  <a:schemeClr val="accent1"/>
                </a:solidFill>
              </a:rPr>
              <a:t>Población, </a:t>
            </a:r>
            <a:r>
              <a:rPr lang="es-ES_tradnl" dirty="0">
                <a:solidFill>
                  <a:schemeClr val="accent1"/>
                </a:solidFill>
              </a:rPr>
              <a:t>2004</a:t>
            </a:r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570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42165" y="5467646"/>
            <a:ext cx="8649835" cy="802895"/>
          </a:xfrm>
        </p:spPr>
        <p:txBody>
          <a:bodyPr>
            <a:noAutofit/>
          </a:bodyPr>
          <a:lstStyle/>
          <a:p>
            <a:r>
              <a:rPr lang="es-ES_tradnl" sz="2800" dirty="0" smtClean="0">
                <a:solidFill>
                  <a:schemeClr val="accent1"/>
                </a:solidFill>
              </a:rPr>
              <a:t> 67th </a:t>
            </a:r>
            <a:r>
              <a:rPr lang="es-ES_tradnl" sz="2800" dirty="0" err="1" smtClean="0">
                <a:solidFill>
                  <a:schemeClr val="accent1"/>
                </a:solidFill>
              </a:rPr>
              <a:t>World</a:t>
            </a:r>
            <a:r>
              <a:rPr lang="es-ES_tradnl" sz="2800" dirty="0" smtClean="0">
                <a:solidFill>
                  <a:schemeClr val="accent1"/>
                </a:solidFill>
              </a:rPr>
              <a:t> </a:t>
            </a:r>
            <a:r>
              <a:rPr lang="es-ES_tradnl" sz="2800" dirty="0" err="1">
                <a:solidFill>
                  <a:schemeClr val="accent1"/>
                </a:solidFill>
              </a:rPr>
              <a:t>Health</a:t>
            </a:r>
            <a:r>
              <a:rPr lang="es-ES_tradnl" sz="2800" dirty="0">
                <a:solidFill>
                  <a:schemeClr val="accent1"/>
                </a:solidFill>
              </a:rPr>
              <a:t> </a:t>
            </a:r>
            <a:r>
              <a:rPr lang="es-ES_tradnl" sz="2800" dirty="0" err="1">
                <a:solidFill>
                  <a:schemeClr val="accent1"/>
                </a:solidFill>
              </a:rPr>
              <a:t>Assembly</a:t>
            </a:r>
            <a:r>
              <a:rPr lang="es-ES_tradnl" sz="2800" dirty="0">
                <a:solidFill>
                  <a:schemeClr val="accent1"/>
                </a:solidFill>
              </a:rPr>
              <a:t> </a:t>
            </a:r>
            <a:r>
              <a:rPr lang="es-ES_tradnl" sz="2800" dirty="0" smtClean="0">
                <a:solidFill>
                  <a:schemeClr val="accent1"/>
                </a:solidFill>
              </a:rPr>
              <a:t>2014:2). </a:t>
            </a:r>
            <a:r>
              <a:rPr lang="es-ES_tradnl" sz="2800" dirty="0">
                <a:solidFill>
                  <a:schemeClr val="accent1"/>
                </a:solidFill>
              </a:rPr>
              <a:t/>
            </a:r>
            <a:br>
              <a:rPr lang="es-ES_tradnl" sz="2800" dirty="0">
                <a:solidFill>
                  <a:schemeClr val="accent1"/>
                </a:solidFill>
              </a:rPr>
            </a:br>
            <a:endParaRPr lang="es-ES_tradn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sz="3200" i="1" dirty="0" smtClean="0">
                <a:solidFill>
                  <a:schemeClr val="accent1"/>
                </a:solidFill>
              </a:rPr>
              <a:t>“Somos </a:t>
            </a:r>
            <a:r>
              <a:rPr lang="es-ES_tradnl" sz="3200" i="1" dirty="0">
                <a:solidFill>
                  <a:schemeClr val="accent1"/>
                </a:solidFill>
              </a:rPr>
              <a:t>conscientes de la necesidad urgente de incluir cuidados paliativos en la </a:t>
            </a:r>
            <a:r>
              <a:rPr lang="es-ES_tradnl" sz="3200" b="1" i="1" dirty="0">
                <a:solidFill>
                  <a:schemeClr val="accent1"/>
                </a:solidFill>
              </a:rPr>
              <a:t>atención sanitaria </a:t>
            </a:r>
            <a:r>
              <a:rPr lang="es-ES_tradnl" sz="3200" b="1" i="1" dirty="0" smtClean="0">
                <a:solidFill>
                  <a:schemeClr val="accent1"/>
                </a:solidFill>
              </a:rPr>
              <a:t>continua</a:t>
            </a:r>
            <a:r>
              <a:rPr lang="es-ES_tradnl" sz="3200" i="1" dirty="0" smtClean="0">
                <a:solidFill>
                  <a:schemeClr val="accent1"/>
                </a:solidFill>
              </a:rPr>
              <a:t>, </a:t>
            </a:r>
            <a:r>
              <a:rPr lang="es-ES_tradnl" sz="3200" i="1" dirty="0">
                <a:solidFill>
                  <a:schemeClr val="accent1"/>
                </a:solidFill>
              </a:rPr>
              <a:t>sobre todo en la </a:t>
            </a:r>
            <a:r>
              <a:rPr lang="es-ES_tradnl" sz="3200" b="1" i="1" dirty="0">
                <a:solidFill>
                  <a:schemeClr val="accent1"/>
                </a:solidFill>
              </a:rPr>
              <a:t>atención primaria</a:t>
            </a:r>
            <a:r>
              <a:rPr lang="es-ES_tradnl" sz="3200" i="1" dirty="0">
                <a:solidFill>
                  <a:schemeClr val="accent1"/>
                </a:solidFill>
              </a:rPr>
              <a:t>, y reconocemos que una integración inadecuada de los cuidados paliativos en los sistemas de asistencia sanitaria y social es un factor clave en la inequidad en el acceso a dicha </a:t>
            </a:r>
            <a:r>
              <a:rPr lang="es-ES_tradnl" sz="3200" i="1" dirty="0" smtClean="0">
                <a:solidFill>
                  <a:schemeClr val="accent1"/>
                </a:solidFill>
              </a:rPr>
              <a:t>asistencia</a:t>
            </a:r>
            <a:r>
              <a:rPr lang="es-ES_tradnl" sz="3200" dirty="0" smtClean="0">
                <a:solidFill>
                  <a:schemeClr val="accent1"/>
                </a:solidFill>
              </a:rPr>
              <a:t>.”</a:t>
            </a:r>
            <a:endParaRPr lang="es-ES_tradnl" sz="3200" i="1" dirty="0" smtClean="0">
              <a:solidFill>
                <a:schemeClr val="accent1"/>
              </a:solidFill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192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00" y="753361"/>
            <a:ext cx="8480425" cy="4932363"/>
          </a:xfrm>
        </p:spPr>
      </p:pic>
    </p:spTree>
    <p:extLst>
      <p:ext uri="{BB962C8B-B14F-4D97-AF65-F5344CB8AC3E}">
        <p14:creationId xmlns:p14="http://schemas.microsoft.com/office/powerpoint/2010/main" val="20572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accent1"/>
                </a:solidFill>
              </a:rPr>
              <a:t>El modelo integral</a:t>
            </a:r>
            <a:endParaRPr lang="es-ES_tradnl" b="1" dirty="0">
              <a:solidFill>
                <a:schemeClr val="accent1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5026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s-ES" sz="3600" dirty="0" smtClean="0">
                <a:solidFill>
                  <a:schemeClr val="accent1"/>
                </a:solidFill>
              </a:rPr>
              <a:t>Acercamientos innovadores y enfoques novedosos comprometidos con la comunidad.</a:t>
            </a:r>
          </a:p>
          <a:p>
            <a:pPr>
              <a:buFont typeface="Wingdings" charset="2"/>
              <a:buChar char="§"/>
            </a:pPr>
            <a:r>
              <a:rPr lang="es-ES_tradnl" sz="3600" dirty="0" smtClean="0">
                <a:solidFill>
                  <a:schemeClr val="accent1"/>
                </a:solidFill>
              </a:rPr>
              <a:t>El reto:</a:t>
            </a:r>
          </a:p>
          <a:p>
            <a:r>
              <a:rPr lang="es-ES" sz="2800" dirty="0" smtClean="0">
                <a:solidFill>
                  <a:schemeClr val="accent1"/>
                </a:solidFill>
              </a:rPr>
              <a:t>P</a:t>
            </a:r>
            <a:r>
              <a:rPr lang="es-ES_tradnl" sz="2800" dirty="0" err="1" smtClean="0">
                <a:solidFill>
                  <a:schemeClr val="accent1"/>
                </a:solidFill>
              </a:rPr>
              <a:t>roveer</a:t>
            </a:r>
            <a:r>
              <a:rPr lang="es-ES_tradnl" sz="2800" dirty="0" smtClean="0">
                <a:solidFill>
                  <a:schemeClr val="accent1"/>
                </a:solidFill>
              </a:rPr>
              <a:t> de sistemas fuertes y sensibles para simplificar las soluciones.</a:t>
            </a:r>
          </a:p>
          <a:p>
            <a:r>
              <a:rPr lang="es-ES_tradnl" sz="2800" dirty="0" smtClean="0">
                <a:solidFill>
                  <a:schemeClr val="accent1"/>
                </a:solidFill>
              </a:rPr>
              <a:t>Integrarlos a los sistemas que requerirá de recurso y reorientación de los servicios de salud.</a:t>
            </a:r>
          </a:p>
          <a:p>
            <a:endParaRPr lang="es-ES_tradnl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843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>
                <a:solidFill>
                  <a:schemeClr val="accent1"/>
                </a:solidFill>
              </a:rPr>
              <a:t>Transformar la oferta </a:t>
            </a:r>
            <a:r>
              <a:rPr lang="es-ES_tradnl" b="1" dirty="0" smtClean="0">
                <a:solidFill>
                  <a:schemeClr val="accent1"/>
                </a:solidFill>
              </a:rPr>
              <a:t>existente</a:t>
            </a:r>
            <a:endParaRPr lang="es-ES_tradnl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_tradnl" dirty="0">
              <a:solidFill>
                <a:schemeClr val="accent1"/>
              </a:solidFill>
            </a:endParaRPr>
          </a:p>
          <a:p>
            <a:pPr>
              <a:buFont typeface="Wingdings" charset="2"/>
              <a:buChar char="§"/>
            </a:pPr>
            <a:r>
              <a:rPr lang="es-ES_tradnl" sz="2800" dirty="0" smtClean="0">
                <a:solidFill>
                  <a:schemeClr val="accent1"/>
                </a:solidFill>
              </a:rPr>
              <a:t>Atención simplificada y de calidad </a:t>
            </a:r>
          </a:p>
          <a:p>
            <a:pPr>
              <a:buFont typeface="Wingdings" charset="2"/>
              <a:buChar char="§"/>
            </a:pPr>
            <a:r>
              <a:rPr lang="es-ES_tradnl" sz="2800" dirty="0">
                <a:solidFill>
                  <a:schemeClr val="accent1"/>
                </a:solidFill>
              </a:rPr>
              <a:t>Culturalmente </a:t>
            </a:r>
            <a:r>
              <a:rPr lang="es-ES_tradnl" sz="2800" dirty="0" smtClean="0">
                <a:solidFill>
                  <a:schemeClr val="accent1"/>
                </a:solidFill>
              </a:rPr>
              <a:t>competente</a:t>
            </a:r>
          </a:p>
          <a:p>
            <a:pPr>
              <a:buFont typeface="Wingdings" charset="2"/>
              <a:buChar char="§"/>
            </a:pPr>
            <a:r>
              <a:rPr lang="es-ES_tradnl" sz="2800" dirty="0" smtClean="0">
                <a:solidFill>
                  <a:schemeClr val="accent1"/>
                </a:solidFill>
              </a:rPr>
              <a:t>Centrada en la persona y no en el sistema</a:t>
            </a:r>
            <a:endParaRPr lang="es-ES_tradnl" sz="2800" dirty="0">
              <a:solidFill>
                <a:schemeClr val="accent1"/>
              </a:solidFill>
            </a:endParaRPr>
          </a:p>
          <a:p>
            <a:pPr>
              <a:buFont typeface="Wingdings" charset="2"/>
              <a:buChar char="§"/>
            </a:pPr>
            <a:r>
              <a:rPr lang="es-ES_tradnl" sz="2800" dirty="0" smtClean="0">
                <a:solidFill>
                  <a:schemeClr val="accent1"/>
                </a:solidFill>
              </a:rPr>
              <a:t>Accesible y asequible</a:t>
            </a:r>
          </a:p>
          <a:p>
            <a:pPr>
              <a:buFont typeface="Wingdings" charset="2"/>
              <a:buChar char="§"/>
            </a:pPr>
            <a:r>
              <a:rPr lang="es-ES" sz="2800" dirty="0" smtClean="0">
                <a:solidFill>
                  <a:schemeClr val="accent1"/>
                </a:solidFill>
              </a:rPr>
              <a:t>Colaborativa</a:t>
            </a:r>
            <a:endParaRPr lang="es-ES" sz="2800" dirty="0">
              <a:solidFill>
                <a:schemeClr val="accent1"/>
              </a:solidFill>
            </a:endParaRPr>
          </a:p>
          <a:p>
            <a:pPr>
              <a:buFont typeface="Wingdings" charset="2"/>
              <a:buChar char="§"/>
            </a:pPr>
            <a:r>
              <a:rPr lang="es-ES" sz="2800" dirty="0" smtClean="0">
                <a:solidFill>
                  <a:schemeClr val="accent1"/>
                </a:solidFill>
              </a:rPr>
              <a:t>Interactiva</a:t>
            </a:r>
            <a:endParaRPr lang="es-ES" sz="2800" dirty="0">
              <a:solidFill>
                <a:schemeClr val="accent1"/>
              </a:solidFill>
            </a:endParaRP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90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>
            <a:spLocks noGrp="1"/>
          </p:cNvSpPr>
          <p:nvPr>
            <p:ph type="title"/>
          </p:nvPr>
        </p:nvSpPr>
        <p:spPr>
          <a:xfrm>
            <a:off x="956603" y="872756"/>
            <a:ext cx="10058400" cy="1450757"/>
          </a:xfrm>
        </p:spPr>
        <p:txBody>
          <a:bodyPr>
            <a:normAutofit/>
          </a:bodyPr>
          <a:lstStyle/>
          <a:p>
            <a:pPr algn="r"/>
            <a:r>
              <a:rPr lang="es-ES_tradnl" b="1" dirty="0" smtClean="0">
                <a:solidFill>
                  <a:schemeClr val="accent1"/>
                </a:solidFill>
              </a:rPr>
              <a:t>Estrategias</a:t>
            </a:r>
            <a:br>
              <a:rPr lang="es-ES_tradnl" b="1" dirty="0" smtClean="0">
                <a:solidFill>
                  <a:schemeClr val="accent1"/>
                </a:solidFill>
              </a:rPr>
            </a:br>
            <a:endParaRPr lang="es-ES_tradnl" b="1" dirty="0">
              <a:solidFill>
                <a:schemeClr val="accent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" y="0"/>
            <a:ext cx="4479387" cy="629020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245710" y="5099124"/>
            <a:ext cx="5623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olidFill>
                  <a:schemeClr val="accent4"/>
                </a:solidFill>
              </a:rPr>
              <a:t>Jeroen</a:t>
            </a:r>
            <a:r>
              <a:rPr lang="es-ES_tradnl" dirty="0" smtClean="0">
                <a:solidFill>
                  <a:schemeClr val="accent4"/>
                </a:solidFill>
              </a:rPr>
              <a:t> </a:t>
            </a:r>
            <a:r>
              <a:rPr lang="es-ES_tradnl" dirty="0" err="1" smtClean="0">
                <a:solidFill>
                  <a:schemeClr val="accent4"/>
                </a:solidFill>
              </a:rPr>
              <a:t>Hasselaar</a:t>
            </a:r>
            <a:r>
              <a:rPr lang="es-ES_tradnl" dirty="0" smtClean="0">
                <a:solidFill>
                  <a:schemeClr val="accent4"/>
                </a:solidFill>
              </a:rPr>
              <a:t>, Sheila </a:t>
            </a:r>
            <a:r>
              <a:rPr lang="es-ES_tradnl" dirty="0" err="1" smtClean="0">
                <a:solidFill>
                  <a:schemeClr val="accent4"/>
                </a:solidFill>
              </a:rPr>
              <a:t>Payne</a:t>
            </a:r>
            <a:r>
              <a:rPr lang="es-ES_tradnl" dirty="0" smtClean="0">
                <a:solidFill>
                  <a:schemeClr val="accent4"/>
                </a:solidFill>
              </a:rPr>
              <a:t>, 2016 </a:t>
            </a:r>
            <a:r>
              <a:rPr lang="es-ES_tradnl" dirty="0" err="1" smtClean="0">
                <a:solidFill>
                  <a:schemeClr val="accent4"/>
                </a:solidFill>
              </a:rPr>
              <a:t>Payne</a:t>
            </a:r>
            <a:r>
              <a:rPr lang="es-ES_tradnl" dirty="0" smtClean="0">
                <a:solidFill>
                  <a:schemeClr val="accent4"/>
                </a:solidFill>
              </a:rPr>
              <a:t> </a:t>
            </a:r>
            <a:r>
              <a:rPr lang="es-ES_tradnl" dirty="0" err="1" smtClean="0">
                <a:solidFill>
                  <a:schemeClr val="accent4"/>
                </a:solidFill>
              </a:rPr>
              <a:t>Integrared</a:t>
            </a:r>
            <a:r>
              <a:rPr lang="es-ES_tradnl" dirty="0" smtClean="0">
                <a:solidFill>
                  <a:schemeClr val="accent4"/>
                </a:solidFill>
              </a:rPr>
              <a:t> </a:t>
            </a:r>
            <a:r>
              <a:rPr lang="es-ES_tradnl" dirty="0" err="1" smtClean="0">
                <a:solidFill>
                  <a:schemeClr val="accent4"/>
                </a:solidFill>
              </a:rPr>
              <a:t>care</a:t>
            </a:r>
            <a:r>
              <a:rPr lang="es-ES_tradnl" dirty="0" smtClean="0">
                <a:solidFill>
                  <a:schemeClr val="accent4"/>
                </a:solidFill>
              </a:rPr>
              <a:t> </a:t>
            </a:r>
            <a:r>
              <a:rPr lang="es-ES_tradnl" dirty="0" err="1" smtClean="0">
                <a:solidFill>
                  <a:schemeClr val="accent4"/>
                </a:solidFill>
              </a:rPr>
              <a:t>for</a:t>
            </a:r>
            <a:r>
              <a:rPr lang="es-ES_tradnl" dirty="0" smtClean="0">
                <a:solidFill>
                  <a:schemeClr val="accent4"/>
                </a:solidFill>
              </a:rPr>
              <a:t> </a:t>
            </a:r>
            <a:r>
              <a:rPr lang="es-ES_tradnl" dirty="0" err="1" smtClean="0">
                <a:solidFill>
                  <a:schemeClr val="accent4"/>
                </a:solidFill>
              </a:rPr>
              <a:t>people</a:t>
            </a:r>
            <a:r>
              <a:rPr lang="es-ES_tradnl" dirty="0" smtClean="0">
                <a:solidFill>
                  <a:schemeClr val="accent4"/>
                </a:solidFill>
              </a:rPr>
              <a:t> </a:t>
            </a:r>
            <a:r>
              <a:rPr lang="es-ES_tradnl" dirty="0" err="1" smtClean="0">
                <a:solidFill>
                  <a:schemeClr val="accent4"/>
                </a:solidFill>
              </a:rPr>
              <a:t>wirth</a:t>
            </a:r>
            <a:r>
              <a:rPr lang="es-ES_tradnl" dirty="0" smtClean="0">
                <a:solidFill>
                  <a:schemeClr val="accent4"/>
                </a:solidFill>
              </a:rPr>
              <a:t> </a:t>
            </a:r>
            <a:r>
              <a:rPr lang="es-ES_tradnl" dirty="0" err="1" smtClean="0">
                <a:solidFill>
                  <a:schemeClr val="accent4"/>
                </a:solidFill>
              </a:rPr>
              <a:t>palliative</a:t>
            </a:r>
            <a:r>
              <a:rPr lang="es-ES_tradnl" dirty="0" smtClean="0">
                <a:solidFill>
                  <a:schemeClr val="accent4"/>
                </a:solidFill>
              </a:rPr>
              <a:t> </a:t>
            </a:r>
            <a:r>
              <a:rPr lang="es-ES_tradnl" dirty="0" err="1" smtClean="0">
                <a:solidFill>
                  <a:schemeClr val="accent4"/>
                </a:solidFill>
              </a:rPr>
              <a:t>care</a:t>
            </a:r>
            <a:r>
              <a:rPr lang="es-ES_tradnl" dirty="0" smtClean="0">
                <a:solidFill>
                  <a:schemeClr val="accent4"/>
                </a:solidFill>
              </a:rPr>
              <a:t> </a:t>
            </a:r>
            <a:r>
              <a:rPr lang="es-ES_tradnl" dirty="0" err="1" smtClean="0">
                <a:solidFill>
                  <a:schemeClr val="accent4"/>
                </a:solidFill>
              </a:rPr>
              <a:t>needs</a:t>
            </a:r>
            <a:r>
              <a:rPr lang="es-ES_tradnl" dirty="0" smtClean="0">
                <a:solidFill>
                  <a:schemeClr val="accent4"/>
                </a:solidFill>
              </a:rPr>
              <a:t>. </a:t>
            </a:r>
            <a:r>
              <a:rPr lang="es-ES_tradnl" dirty="0" err="1">
                <a:solidFill>
                  <a:schemeClr val="accent4"/>
                </a:solidFill>
              </a:rPr>
              <a:t>Radboud</a:t>
            </a:r>
            <a:r>
              <a:rPr lang="es-ES_tradnl" dirty="0">
                <a:solidFill>
                  <a:schemeClr val="accent4"/>
                </a:solidFill>
              </a:rPr>
              <a:t> </a:t>
            </a:r>
            <a:r>
              <a:rPr lang="es-ES_tradnl" dirty="0" err="1">
                <a:solidFill>
                  <a:schemeClr val="accent4"/>
                </a:solidFill>
              </a:rPr>
              <a:t>University</a:t>
            </a:r>
            <a:r>
              <a:rPr lang="es-ES_tradnl" dirty="0">
                <a:solidFill>
                  <a:schemeClr val="accent4"/>
                </a:solidFill>
              </a:rPr>
              <a:t> Medical </a:t>
            </a:r>
            <a:r>
              <a:rPr lang="es-ES_tradnl" dirty="0" smtClean="0">
                <a:solidFill>
                  <a:schemeClr val="accent4"/>
                </a:solidFill>
              </a:rPr>
              <a:t>Center, </a:t>
            </a:r>
            <a:r>
              <a:rPr lang="es-ES_tradnl" dirty="0" err="1" smtClean="0">
                <a:solidFill>
                  <a:schemeClr val="accent4"/>
                </a:solidFill>
              </a:rPr>
              <a:t>Netherlands</a:t>
            </a:r>
            <a:endParaRPr lang="es-ES_tradnl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7159" y="286603"/>
            <a:ext cx="10058400" cy="1285393"/>
          </a:xfrm>
        </p:spPr>
        <p:txBody>
          <a:bodyPr>
            <a:noAutofit/>
          </a:bodyPr>
          <a:lstStyle/>
          <a:p>
            <a:pPr marL="514350" indent="-514350">
              <a:buClr>
                <a:schemeClr val="accent4"/>
              </a:buClr>
              <a:buSzPct val="118000"/>
              <a:buFont typeface="+mj-lt"/>
              <a:buAutoNum type="arabicPeriod"/>
            </a:pPr>
            <a:r>
              <a:rPr lang="es-ES" sz="3200" dirty="0">
                <a:solidFill>
                  <a:schemeClr val="accent1"/>
                </a:solidFill>
              </a:rPr>
              <a:t>No se trata de crear un lugar </a:t>
            </a:r>
            <a:r>
              <a:rPr lang="es-ES" sz="3200" dirty="0" smtClean="0">
                <a:solidFill>
                  <a:schemeClr val="accent1"/>
                </a:solidFill>
              </a:rPr>
              <a:t>para prestar </a:t>
            </a:r>
            <a:r>
              <a:rPr lang="es-ES" sz="3200" dirty="0">
                <a:solidFill>
                  <a:schemeClr val="accent1"/>
                </a:solidFill>
              </a:rPr>
              <a:t>los </a:t>
            </a:r>
            <a:r>
              <a:rPr lang="es-ES" sz="3200" dirty="0" smtClean="0">
                <a:solidFill>
                  <a:schemeClr val="accent1"/>
                </a:solidFill>
              </a:rPr>
              <a:t>cuidados, </a:t>
            </a:r>
            <a:r>
              <a:rPr lang="es-ES" sz="3200" dirty="0">
                <a:solidFill>
                  <a:schemeClr val="accent1"/>
                </a:solidFill>
              </a:rPr>
              <a:t>si no </a:t>
            </a:r>
            <a:r>
              <a:rPr lang="es-ES" sz="3200" dirty="0" smtClean="0">
                <a:solidFill>
                  <a:schemeClr val="accent1"/>
                </a:solidFill>
              </a:rPr>
              <a:t>de brindar</a:t>
            </a:r>
            <a:r>
              <a:rPr lang="es-ES" sz="3200" b="1" dirty="0" smtClean="0">
                <a:solidFill>
                  <a:schemeClr val="accent1"/>
                </a:solidFill>
              </a:rPr>
              <a:t> </a:t>
            </a:r>
            <a:r>
              <a:rPr lang="es-ES" sz="3200" b="1" dirty="0">
                <a:solidFill>
                  <a:schemeClr val="accent1"/>
                </a:solidFill>
              </a:rPr>
              <a:t>los cuidados en el lugar </a:t>
            </a:r>
            <a:r>
              <a:rPr lang="es-ES" sz="3200" b="1" dirty="0" smtClean="0">
                <a:solidFill>
                  <a:schemeClr val="accent1"/>
                </a:solidFill>
              </a:rPr>
              <a:t>adecuado para cada caso.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192" y="3370536"/>
            <a:ext cx="2651108" cy="19569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35" y="3078833"/>
            <a:ext cx="1001486" cy="1701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83" y="2531932"/>
            <a:ext cx="3514681" cy="279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7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12428</TotalTime>
  <Words>496</Words>
  <Application>Microsoft Macintosh PowerPoint</Application>
  <PresentationFormat>Panorámica</PresentationFormat>
  <Paragraphs>51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Wingdings</vt:lpstr>
      <vt:lpstr>Retrospección</vt:lpstr>
      <vt:lpstr>Tratamiento integral en cuidados paliativos</vt:lpstr>
      <vt:lpstr>Oportunidades en Salud Pública</vt:lpstr>
      <vt:lpstr>Presentación de PowerPoint</vt:lpstr>
      <vt:lpstr> 67th World Health Assembly 2014:2).  </vt:lpstr>
      <vt:lpstr>Presentación de PowerPoint</vt:lpstr>
      <vt:lpstr>El modelo integral</vt:lpstr>
      <vt:lpstr>Transformar la oferta existente</vt:lpstr>
      <vt:lpstr>Estrategias </vt:lpstr>
      <vt:lpstr>Presentación de PowerPoint</vt:lpstr>
      <vt:lpstr>Presentación de PowerPoint</vt:lpstr>
      <vt:lpstr>Presentación de PowerPoint</vt:lpstr>
      <vt:lpstr>Diferenciadores </vt:lpstr>
      <vt:lpstr>Mejora calidad al final de la vida </vt:lpstr>
      <vt:lpstr>Aumento de sobrevida</vt:lpstr>
      <vt:lpstr>Contención de gastos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Tratamiento integrativo en cuidados paliativos</dc:title>
  <dc:creator>Usuario de Microsoft Office</dc:creator>
  <cp:lastModifiedBy>Usuario de Microsoft Office</cp:lastModifiedBy>
  <cp:revision>85</cp:revision>
  <dcterms:created xsi:type="dcterms:W3CDTF">2017-08-07T01:19:55Z</dcterms:created>
  <dcterms:modified xsi:type="dcterms:W3CDTF">2017-08-16T22:31:56Z</dcterms:modified>
</cp:coreProperties>
</file>