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9" r:id="rId3"/>
    <p:sldId id="260" r:id="rId4"/>
    <p:sldId id="267" r:id="rId5"/>
    <p:sldId id="278" r:id="rId6"/>
    <p:sldId id="263" r:id="rId7"/>
    <p:sldId id="272" r:id="rId8"/>
    <p:sldId id="274" r:id="rId9"/>
    <p:sldId id="277" r:id="rId10"/>
    <p:sldId id="284" r:id="rId11"/>
    <p:sldId id="282" r:id="rId12"/>
    <p:sldId id="289" r:id="rId13"/>
    <p:sldId id="288" r:id="rId14"/>
    <p:sldId id="283" r:id="rId15"/>
    <p:sldId id="281" r:id="rId16"/>
    <p:sldId id="286" r:id="rId17"/>
    <p:sldId id="290" r:id="rId18"/>
    <p:sldId id="287" r:id="rId19"/>
    <p:sldId id="276" r:id="rId20"/>
    <p:sldId id="261" r:id="rId2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5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9" autoAdjust="0"/>
    <p:restoredTop sz="83201" autoAdjust="0"/>
  </p:normalViewPr>
  <p:slideViewPr>
    <p:cSldViewPr>
      <p:cViewPr varScale="1">
        <p:scale>
          <a:sx n="71" d="100"/>
          <a:sy n="71" d="100"/>
        </p:scale>
        <p:origin x="4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ZoilaTrujillo:Desktop:mortalidad%20innn%202012-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ZoilaTrujillo:Desktop:mortalidad%20innn%202012-20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KINGSTON:Base%20de%20DATOS%20GENERAL%20Coordinaci&#243;n%20de%20donaci&#243;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ZoilaTrujillo:Desktop:Base%20de%20DATOS%20GENERAL%20Coordinacio&#769;n%20de%20donacio&#769;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Gr&#225;fico%20en%20Microsoft%20Office%20Word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399283917948501E-2"/>
          <c:y val="0.11244019862405399"/>
          <c:w val="0.88836131002279195"/>
          <c:h val="0.85579247561362204"/>
        </c:manualLayout>
      </c:layout>
      <c:ofPieChart>
        <c:ofPieType val="pie"/>
        <c:varyColors val="1"/>
        <c:ser>
          <c:idx val="0"/>
          <c:order val="0"/>
          <c:explosion val="6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Hoja1!$A$15:$A$16</c:f>
              <c:strCache>
                <c:ptCount val="2"/>
                <c:pt idx="0">
                  <c:v>Mortalidad INNN</c:v>
                </c:pt>
                <c:pt idx="1">
                  <c:v>Muerte encefàlica </c:v>
                </c:pt>
              </c:strCache>
            </c:strRef>
          </c:cat>
          <c:val>
            <c:numRef>
              <c:f>Hoja1!$B$15:$B$16</c:f>
              <c:numCache>
                <c:formatCode>General</c:formatCode>
                <c:ptCount val="2"/>
                <c:pt idx="0">
                  <c:v>222</c:v>
                </c:pt>
                <c:pt idx="1">
                  <c:v>5</c:v>
                </c:pt>
              </c:numCache>
            </c:numRef>
          </c:val>
        </c:ser>
        <c:dLbls>
          <c:dLblPos val="bestFit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100"/>
        <c:secondPieSize val="75"/>
        <c:serLines/>
      </c:of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/>
              <a:t>Mortalidad</a:t>
            </a:r>
            <a:r>
              <a:rPr lang="es-ES" baseline="0" dirty="0"/>
              <a:t> en el INNN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Hoja1!$A$1:$A$12</c:f>
              <c:strCache>
                <c:ptCount val="12"/>
                <c:pt idx="0">
                  <c:v>Infarto cerebral</c:v>
                </c:pt>
                <c:pt idx="1">
                  <c:v>Hemorragia subaracnoidea</c:v>
                </c:pt>
                <c:pt idx="2">
                  <c:v>Hemorragia intraencefálica</c:v>
                </c:pt>
                <c:pt idx="3">
                  <c:v>Tumor maligno del encéfalo</c:v>
                </c:pt>
                <c:pt idx="4">
                  <c:v>Tumor inespecifico encefalo ySNC</c:v>
                </c:pt>
                <c:pt idx="5">
                  <c:v>Enf CEREBRO VASCULAR</c:v>
                </c:pt>
                <c:pt idx="6">
                  <c:v>Tumores benignos de meninges</c:v>
                </c:pt>
                <c:pt idx="7">
                  <c:v>TB SNC</c:v>
                </c:pt>
                <c:pt idx="8">
                  <c:v>ENCEFALITIS VIRAL</c:v>
                </c:pt>
                <c:pt idx="9">
                  <c:v>TUMOR BENINGNO GLANDULAS ENDOCRINAS</c:v>
                </c:pt>
                <c:pt idx="10">
                  <c:v>HIV</c:v>
                </c:pt>
                <c:pt idx="11">
                  <c:v>TUMOR BENIGNO DEL ENCEFALO</c:v>
                </c:pt>
              </c:strCache>
            </c:strRef>
          </c:cat>
          <c:val>
            <c:numRef>
              <c:f>Hoja1!$B$1:$B$12</c:f>
              <c:numCache>
                <c:formatCode>General</c:formatCode>
                <c:ptCount val="12"/>
                <c:pt idx="0">
                  <c:v>31</c:v>
                </c:pt>
                <c:pt idx="1">
                  <c:v>15</c:v>
                </c:pt>
                <c:pt idx="2">
                  <c:v>23</c:v>
                </c:pt>
                <c:pt idx="3">
                  <c:v>53</c:v>
                </c:pt>
                <c:pt idx="4">
                  <c:v>15</c:v>
                </c:pt>
                <c:pt idx="5">
                  <c:v>24</c:v>
                </c:pt>
                <c:pt idx="6">
                  <c:v>19</c:v>
                </c:pt>
                <c:pt idx="7">
                  <c:v>8</c:v>
                </c:pt>
                <c:pt idx="8">
                  <c:v>1</c:v>
                </c:pt>
                <c:pt idx="9">
                  <c:v>18</c:v>
                </c:pt>
                <c:pt idx="10">
                  <c:v>10</c:v>
                </c:pt>
                <c:pt idx="11">
                  <c:v>5</c:v>
                </c:pt>
              </c:numCache>
            </c:numRef>
          </c:val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Hoja1!$A$1:$A$12</c:f>
              <c:strCache>
                <c:ptCount val="12"/>
                <c:pt idx="0">
                  <c:v>Infarto cerebral</c:v>
                </c:pt>
                <c:pt idx="1">
                  <c:v>Hemorragia subaracnoidea</c:v>
                </c:pt>
                <c:pt idx="2">
                  <c:v>Hemorragia intraencefálica</c:v>
                </c:pt>
                <c:pt idx="3">
                  <c:v>Tumor maligno del encéfalo</c:v>
                </c:pt>
                <c:pt idx="4">
                  <c:v>Tumor inespecifico encefalo ySNC</c:v>
                </c:pt>
                <c:pt idx="5">
                  <c:v>Enf CEREBRO VASCULAR</c:v>
                </c:pt>
                <c:pt idx="6">
                  <c:v>Tumores benignos de meninges</c:v>
                </c:pt>
                <c:pt idx="7">
                  <c:v>TB SNC</c:v>
                </c:pt>
                <c:pt idx="8">
                  <c:v>ENCEFALITIS VIRAL</c:v>
                </c:pt>
                <c:pt idx="9">
                  <c:v>TUMOR BENINGNO GLANDULAS ENDOCRINAS</c:v>
                </c:pt>
                <c:pt idx="10">
                  <c:v>HIV</c:v>
                </c:pt>
                <c:pt idx="11">
                  <c:v>TUMOR BENIGNO DEL ENCEFALO</c:v>
                </c:pt>
              </c:strCache>
            </c:strRef>
          </c:cat>
          <c:val>
            <c:numRef>
              <c:f>Hoja1!$C$1:$C$12</c:f>
              <c:numCache>
                <c:formatCode>General</c:formatCode>
                <c:ptCount val="12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329006171525797"/>
          <c:y val="0.14419708356500999"/>
          <c:w val="0.310703932278735"/>
          <c:h val="0.5489634638494790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/>
              <a:t>Causas</a:t>
            </a:r>
            <a:r>
              <a:rPr lang="es-ES" baseline="0" dirty="0"/>
              <a:t> de Muerte encefálica en UTI</a:t>
            </a:r>
            <a:endParaRPr lang="es-E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Hoja1!$J$2:$J$17</c:f>
              <c:strCache>
                <c:ptCount val="16"/>
                <c:pt idx="0">
                  <c:v>Adenomas</c:v>
                </c:pt>
                <c:pt idx="1">
                  <c:v>Aneurisma</c:v>
                </c:pt>
                <c:pt idx="3">
                  <c:v>Encefalítis</c:v>
                </c:pt>
                <c:pt idx="4">
                  <c:v>Encefalopatía anoxoisquémica</c:v>
                </c:pt>
                <c:pt idx="5">
                  <c:v>Enfermedad Desmielinizante</c:v>
                </c:pt>
                <c:pt idx="6">
                  <c:v>Epilepsia</c:v>
                </c:pt>
                <c:pt idx="7">
                  <c:v>EVC Hemorrágico</c:v>
                </c:pt>
                <c:pt idx="8">
                  <c:v>EVC Isquemico</c:v>
                </c:pt>
                <c:pt idx="9">
                  <c:v>Hemorragia Subaracnoidea </c:v>
                </c:pt>
                <c:pt idx="10">
                  <c:v>Hidrocefalia</c:v>
                </c:pt>
                <c:pt idx="11">
                  <c:v>Infecciones SNC</c:v>
                </c:pt>
                <c:pt idx="12">
                  <c:v>Parada Cardiaca</c:v>
                </c:pt>
                <c:pt idx="13">
                  <c:v>TCE</c:v>
                </c:pt>
                <c:pt idx="14">
                  <c:v>Tumor Maligno del encéfalo</c:v>
                </c:pt>
                <c:pt idx="15">
                  <c:v>Otros</c:v>
                </c:pt>
              </c:strCache>
            </c:strRef>
          </c:cat>
          <c:val>
            <c:numRef>
              <c:f>Hoja1!$K$2:$K$17</c:f>
              <c:numCache>
                <c:formatCode>General</c:formatCode>
                <c:ptCount val="16"/>
                <c:pt idx="0">
                  <c:v>20</c:v>
                </c:pt>
                <c:pt idx="1">
                  <c:v>9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4</c:v>
                </c:pt>
                <c:pt idx="7">
                  <c:v>38</c:v>
                </c:pt>
                <c:pt idx="8">
                  <c:v>21</c:v>
                </c:pt>
                <c:pt idx="9">
                  <c:v>118</c:v>
                </c:pt>
                <c:pt idx="10">
                  <c:v>2</c:v>
                </c:pt>
                <c:pt idx="11">
                  <c:v>3</c:v>
                </c:pt>
                <c:pt idx="12">
                  <c:v>8</c:v>
                </c:pt>
                <c:pt idx="13">
                  <c:v>4</c:v>
                </c:pt>
                <c:pt idx="14">
                  <c:v>45</c:v>
                </c:pt>
                <c:pt idx="15">
                  <c:v>13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/>
              <a:t>Donación de órganos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Hoja1!$M$1</c:f>
              <c:strCache>
                <c:ptCount val="1"/>
                <c:pt idx="0">
                  <c:v>f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Hoja1!$L$2:$L$3</c:f>
              <c:strCache>
                <c:ptCount val="2"/>
                <c:pt idx="0">
                  <c:v>Si </c:v>
                </c:pt>
                <c:pt idx="1">
                  <c:v>No</c:v>
                </c:pt>
              </c:strCache>
            </c:strRef>
          </c:cat>
          <c:val>
            <c:numRef>
              <c:f>Hoja1!$M$2:$M$3</c:f>
              <c:numCache>
                <c:formatCode>General</c:formatCode>
                <c:ptCount val="2"/>
                <c:pt idx="0">
                  <c:v>125</c:v>
                </c:pt>
                <c:pt idx="1">
                  <c:v>166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/>
              <a:t>Enfermedades</a:t>
            </a:r>
            <a:r>
              <a:rPr lang="es-ES" baseline="0" dirty="0"/>
              <a:t> Terminales en Cuidados Paliativos INNN (2009-2016)</a:t>
            </a:r>
            <a:endParaRPr lang="es-E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'[Gráfico en Microsoft Office Word]Hoja1'!$T$1</c:f>
              <c:strCache>
                <c:ptCount val="1"/>
                <c:pt idx="0">
                  <c:v>TOTAL </c:v>
                </c:pt>
              </c:strCache>
            </c:strRef>
          </c:tx>
          <c:dLbls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dirty="0"/>
                      <a:t>OTROS 
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'[Gráfico en Microsoft Office Word]Hoja1'!$S$2:$S$9</c:f>
              <c:strCache>
                <c:ptCount val="8"/>
                <c:pt idx="0">
                  <c:v>NEOPLASIAS SNC</c:v>
                </c:pt>
                <c:pt idx="1">
                  <c:v>INFECCIONES SNC</c:v>
                </c:pt>
                <c:pt idx="2">
                  <c:v>OTRAS NEOPLASIAS </c:v>
                </c:pt>
                <c:pt idx="3">
                  <c:v>EVC</c:v>
                </c:pt>
                <c:pt idx="4">
                  <c:v>DEMENCIAS </c:v>
                </c:pt>
                <c:pt idx="5">
                  <c:v>TRASTORNOS DE COLUMNA </c:v>
                </c:pt>
                <c:pt idx="6">
                  <c:v>ENFERMEDAD DE NEURONA MOTORA</c:v>
                </c:pt>
                <c:pt idx="7">
                  <c:v>OTOS </c:v>
                </c:pt>
              </c:strCache>
            </c:strRef>
          </c:cat>
          <c:val>
            <c:numRef>
              <c:f>'[Gráfico en Microsoft Office Word]Hoja1'!$T$2:$T$9</c:f>
              <c:numCache>
                <c:formatCode>General</c:formatCode>
                <c:ptCount val="8"/>
                <c:pt idx="0">
                  <c:v>213</c:v>
                </c:pt>
                <c:pt idx="1">
                  <c:v>32</c:v>
                </c:pt>
                <c:pt idx="2">
                  <c:v>11</c:v>
                </c:pt>
                <c:pt idx="3">
                  <c:v>88</c:v>
                </c:pt>
                <c:pt idx="4">
                  <c:v>46</c:v>
                </c:pt>
                <c:pt idx="5">
                  <c:v>3</c:v>
                </c:pt>
                <c:pt idx="6">
                  <c:v>25</c:v>
                </c:pt>
                <c:pt idx="7">
                  <c:v>31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B15308-1602-3C41-AA22-2E4629044A94}" type="doc">
      <dgm:prSet loTypeId="urn:microsoft.com/office/officeart/2005/8/layout/hierarchy1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A423669-FF4B-5545-A10F-56F997881B9B}">
      <dgm:prSet phldrT="[Texto]"/>
      <dgm:spPr/>
      <dgm:t>
        <a:bodyPr/>
        <a:lstStyle/>
        <a:p>
          <a:r>
            <a:rPr lang="es-ES" dirty="0" smtClean="0"/>
            <a:t>Daño cerebral agudo</a:t>
          </a:r>
          <a:endParaRPr lang="es-ES" dirty="0"/>
        </a:p>
      </dgm:t>
    </dgm:pt>
    <dgm:pt modelId="{C86FB86C-AFC0-2D46-A506-8AEC0DF205FF}" type="parTrans" cxnId="{D0288C06-F335-9545-9140-27EBC3A2823D}">
      <dgm:prSet/>
      <dgm:spPr/>
      <dgm:t>
        <a:bodyPr/>
        <a:lstStyle/>
        <a:p>
          <a:endParaRPr lang="es-ES"/>
        </a:p>
      </dgm:t>
    </dgm:pt>
    <dgm:pt modelId="{ABCEF14A-2F02-5A4D-B2C5-CA358E0CE516}" type="sibTrans" cxnId="{D0288C06-F335-9545-9140-27EBC3A2823D}">
      <dgm:prSet/>
      <dgm:spPr/>
      <dgm:t>
        <a:bodyPr/>
        <a:lstStyle/>
        <a:p>
          <a:endParaRPr lang="es-ES"/>
        </a:p>
      </dgm:t>
    </dgm:pt>
    <dgm:pt modelId="{345621D6-905B-9449-9236-0F378992F43E}">
      <dgm:prSet phldrT="[Texto]"/>
      <dgm:spPr/>
      <dgm:t>
        <a:bodyPr/>
        <a:lstStyle/>
        <a:p>
          <a:r>
            <a:rPr lang="es-ES" dirty="0" smtClean="0"/>
            <a:t>Muerte encefálica</a:t>
          </a:r>
          <a:endParaRPr lang="es-ES" dirty="0"/>
        </a:p>
      </dgm:t>
    </dgm:pt>
    <dgm:pt modelId="{1009A96D-FB7E-A640-8FA5-B515A4CF0EF3}" type="parTrans" cxnId="{290D9191-D886-1245-AD35-B1D08C0BE3AA}">
      <dgm:prSet/>
      <dgm:spPr/>
      <dgm:t>
        <a:bodyPr/>
        <a:lstStyle/>
        <a:p>
          <a:endParaRPr lang="es-ES"/>
        </a:p>
      </dgm:t>
    </dgm:pt>
    <dgm:pt modelId="{93A9396A-1F49-414D-9F9A-D95D7ABA9E35}" type="sibTrans" cxnId="{290D9191-D886-1245-AD35-B1D08C0BE3AA}">
      <dgm:prSet/>
      <dgm:spPr/>
      <dgm:t>
        <a:bodyPr/>
        <a:lstStyle/>
        <a:p>
          <a:endParaRPr lang="es-ES"/>
        </a:p>
      </dgm:t>
    </dgm:pt>
    <dgm:pt modelId="{2DC3EFD7-FEEE-6D47-8924-ADF2FB2BEB08}">
      <dgm:prSet phldrT="[Texto]"/>
      <dgm:spPr/>
      <dgm:t>
        <a:bodyPr/>
        <a:lstStyle/>
        <a:p>
          <a:r>
            <a:rPr lang="es-ES" dirty="0" smtClean="0"/>
            <a:t>Coma</a:t>
          </a:r>
          <a:endParaRPr lang="es-ES" dirty="0"/>
        </a:p>
      </dgm:t>
    </dgm:pt>
    <dgm:pt modelId="{EDE1619A-8939-EE43-B16F-038B71A8F4D7}" type="parTrans" cxnId="{DCE445BE-EABC-3D4A-8E1C-EF76F3336E38}">
      <dgm:prSet/>
      <dgm:spPr/>
      <dgm:t>
        <a:bodyPr/>
        <a:lstStyle/>
        <a:p>
          <a:endParaRPr lang="es-ES"/>
        </a:p>
      </dgm:t>
    </dgm:pt>
    <dgm:pt modelId="{5B711D1C-2797-1E4C-9F7B-B1A430B1A691}" type="sibTrans" cxnId="{DCE445BE-EABC-3D4A-8E1C-EF76F3336E38}">
      <dgm:prSet/>
      <dgm:spPr/>
      <dgm:t>
        <a:bodyPr/>
        <a:lstStyle/>
        <a:p>
          <a:endParaRPr lang="es-ES"/>
        </a:p>
      </dgm:t>
    </dgm:pt>
    <dgm:pt modelId="{D793117B-00D2-B942-816A-451D229C8569}">
      <dgm:prSet phldrT="[Texto]"/>
      <dgm:spPr/>
      <dgm:t>
        <a:bodyPr/>
        <a:lstStyle/>
        <a:p>
          <a:r>
            <a:rPr lang="es-ES" dirty="0" smtClean="0"/>
            <a:t>Conciencia mínima</a:t>
          </a:r>
          <a:endParaRPr lang="es-ES" dirty="0"/>
        </a:p>
      </dgm:t>
    </dgm:pt>
    <dgm:pt modelId="{1F2241A6-BA27-1141-B3A5-A2DE7E069450}" type="parTrans" cxnId="{DC8B3E94-EA22-5B40-A0C7-8A698125A2B8}">
      <dgm:prSet/>
      <dgm:spPr/>
      <dgm:t>
        <a:bodyPr/>
        <a:lstStyle/>
        <a:p>
          <a:endParaRPr lang="es-ES"/>
        </a:p>
      </dgm:t>
    </dgm:pt>
    <dgm:pt modelId="{C0D55A82-4BEF-D845-9CD9-EA864F70D2C0}" type="sibTrans" cxnId="{DC8B3E94-EA22-5B40-A0C7-8A698125A2B8}">
      <dgm:prSet/>
      <dgm:spPr/>
      <dgm:t>
        <a:bodyPr/>
        <a:lstStyle/>
        <a:p>
          <a:endParaRPr lang="es-ES"/>
        </a:p>
      </dgm:t>
    </dgm:pt>
    <dgm:pt modelId="{3F4F9F88-D001-0D43-A6DB-B155B0C7EC30}">
      <dgm:prSet phldrT="[Texto]"/>
      <dgm:spPr/>
      <dgm:t>
        <a:bodyPr/>
        <a:lstStyle/>
        <a:p>
          <a:r>
            <a:rPr lang="es-ES" dirty="0" smtClean="0"/>
            <a:t>Estado Vegetativo</a:t>
          </a:r>
          <a:endParaRPr lang="es-ES" dirty="0"/>
        </a:p>
      </dgm:t>
    </dgm:pt>
    <dgm:pt modelId="{736AB565-0502-4348-A959-9BD33E083C24}" type="parTrans" cxnId="{3EDA36F8-C534-8C48-94C2-57B61A64DF0B}">
      <dgm:prSet/>
      <dgm:spPr/>
      <dgm:t>
        <a:bodyPr/>
        <a:lstStyle/>
        <a:p>
          <a:endParaRPr lang="es-ES"/>
        </a:p>
      </dgm:t>
    </dgm:pt>
    <dgm:pt modelId="{F327C17D-C834-914D-9CC4-AA3D5987DF0C}" type="sibTrans" cxnId="{3EDA36F8-C534-8C48-94C2-57B61A64DF0B}">
      <dgm:prSet/>
      <dgm:spPr/>
      <dgm:t>
        <a:bodyPr/>
        <a:lstStyle/>
        <a:p>
          <a:endParaRPr lang="es-ES"/>
        </a:p>
      </dgm:t>
    </dgm:pt>
    <dgm:pt modelId="{0A939FBA-2227-0145-9E52-1491539B67F7}" type="pres">
      <dgm:prSet presAssocID="{14B15308-1602-3C41-AA22-2E4629044A9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380AD18-D6AC-CB40-BE58-BF8AACFF0E98}" type="pres">
      <dgm:prSet presAssocID="{8A423669-FF4B-5545-A10F-56F997881B9B}" presName="hierRoot1" presStyleCnt="0"/>
      <dgm:spPr/>
    </dgm:pt>
    <dgm:pt modelId="{5426ECC1-73E5-1A45-86D2-F6A333B12FBC}" type="pres">
      <dgm:prSet presAssocID="{8A423669-FF4B-5545-A10F-56F997881B9B}" presName="composite" presStyleCnt="0"/>
      <dgm:spPr/>
    </dgm:pt>
    <dgm:pt modelId="{9C81E4AD-667D-A341-9602-CD0728A5FD57}" type="pres">
      <dgm:prSet presAssocID="{8A423669-FF4B-5545-A10F-56F997881B9B}" presName="background" presStyleLbl="node0" presStyleIdx="0" presStyleCnt="3"/>
      <dgm:spPr/>
    </dgm:pt>
    <dgm:pt modelId="{C7A2CC7A-F8D8-7B4D-8412-001CB32BA58D}" type="pres">
      <dgm:prSet presAssocID="{8A423669-FF4B-5545-A10F-56F997881B9B}" presName="text" presStyleLbl="fgAcc0" presStyleIdx="0" presStyleCnt="3" custLinFactX="4792" custLinFactNeighborX="100000" custLinFactNeighborY="-667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7D2A96F-E717-8549-9252-AB46EA7E2D57}" type="pres">
      <dgm:prSet presAssocID="{8A423669-FF4B-5545-A10F-56F997881B9B}" presName="hierChild2" presStyleCnt="0"/>
      <dgm:spPr/>
    </dgm:pt>
    <dgm:pt modelId="{BC522133-79D3-9844-ACFB-C0864CBE2C5D}" type="pres">
      <dgm:prSet presAssocID="{1009A96D-FB7E-A640-8FA5-B515A4CF0EF3}" presName="Name10" presStyleLbl="parChTrans1D2" presStyleIdx="0" presStyleCnt="1"/>
      <dgm:spPr/>
      <dgm:t>
        <a:bodyPr/>
        <a:lstStyle/>
        <a:p>
          <a:endParaRPr lang="es-ES"/>
        </a:p>
      </dgm:t>
    </dgm:pt>
    <dgm:pt modelId="{549E3C0B-3CD0-2843-832E-83ACD4A1BF75}" type="pres">
      <dgm:prSet presAssocID="{345621D6-905B-9449-9236-0F378992F43E}" presName="hierRoot2" presStyleCnt="0"/>
      <dgm:spPr/>
    </dgm:pt>
    <dgm:pt modelId="{5CDB75EE-0BC2-FC40-9DF4-D18F67A5DDD1}" type="pres">
      <dgm:prSet presAssocID="{345621D6-905B-9449-9236-0F378992F43E}" presName="composite2" presStyleCnt="0"/>
      <dgm:spPr/>
    </dgm:pt>
    <dgm:pt modelId="{2A4CA09B-0BA3-934B-A2A2-EE9F795BB4B4}" type="pres">
      <dgm:prSet presAssocID="{345621D6-905B-9449-9236-0F378992F43E}" presName="background2" presStyleLbl="node2" presStyleIdx="0" presStyleCnt="1"/>
      <dgm:spPr/>
    </dgm:pt>
    <dgm:pt modelId="{3AEEFD23-B32E-2E43-AF31-8BDFC0E8C956}" type="pres">
      <dgm:prSet presAssocID="{345621D6-905B-9449-9236-0F378992F43E}" presName="text2" presStyleLbl="fgAcc2" presStyleIdx="0" presStyleCnt="1" custLinFactX="1169" custLinFactNeighborX="100000" custLinFactNeighborY="-2126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ED4A588-BCBD-DF47-9C93-2C03BD69ADA3}" type="pres">
      <dgm:prSet presAssocID="{345621D6-905B-9449-9236-0F378992F43E}" presName="hierChild3" presStyleCnt="0"/>
      <dgm:spPr/>
    </dgm:pt>
    <dgm:pt modelId="{5710C158-D224-ED46-91A4-C7211FCC42F4}" type="pres">
      <dgm:prSet presAssocID="{EDE1619A-8939-EE43-B16F-038B71A8F4D7}" presName="Name17" presStyleLbl="parChTrans1D3" presStyleIdx="0" presStyleCnt="1"/>
      <dgm:spPr/>
      <dgm:t>
        <a:bodyPr/>
        <a:lstStyle/>
        <a:p>
          <a:endParaRPr lang="es-ES"/>
        </a:p>
      </dgm:t>
    </dgm:pt>
    <dgm:pt modelId="{7025D74A-BED9-A546-B4C4-9E34EA44B864}" type="pres">
      <dgm:prSet presAssocID="{2DC3EFD7-FEEE-6D47-8924-ADF2FB2BEB08}" presName="hierRoot3" presStyleCnt="0"/>
      <dgm:spPr/>
    </dgm:pt>
    <dgm:pt modelId="{6C9D1F25-1C6A-F54B-BAC4-4982DED9CA32}" type="pres">
      <dgm:prSet presAssocID="{2DC3EFD7-FEEE-6D47-8924-ADF2FB2BEB08}" presName="composite3" presStyleCnt="0"/>
      <dgm:spPr/>
    </dgm:pt>
    <dgm:pt modelId="{43DF7843-8CB9-9340-B2C1-D6448C8A4F76}" type="pres">
      <dgm:prSet presAssocID="{2DC3EFD7-FEEE-6D47-8924-ADF2FB2BEB08}" presName="background3" presStyleLbl="node3" presStyleIdx="0" presStyleCnt="1"/>
      <dgm:spPr/>
    </dgm:pt>
    <dgm:pt modelId="{2901BFB3-35C8-D94B-A644-2F727C95ABCD}" type="pres">
      <dgm:prSet presAssocID="{2DC3EFD7-FEEE-6D47-8924-ADF2FB2BEB08}" presName="text3" presStyleLbl="fgAcc3" presStyleIdx="0" presStyleCnt="1" custLinFactX="-7184" custLinFactNeighborX="-100000" custLinFactNeighborY="-317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A5F17E6-402C-7044-A099-23D12E787576}" type="pres">
      <dgm:prSet presAssocID="{2DC3EFD7-FEEE-6D47-8924-ADF2FB2BEB08}" presName="hierChild4" presStyleCnt="0"/>
      <dgm:spPr/>
    </dgm:pt>
    <dgm:pt modelId="{EE74C152-E4FC-0549-8015-2FB253AD007F}" type="pres">
      <dgm:prSet presAssocID="{D793117B-00D2-B942-816A-451D229C8569}" presName="hierRoot1" presStyleCnt="0"/>
      <dgm:spPr/>
    </dgm:pt>
    <dgm:pt modelId="{83B6C8C9-DA9A-874F-BEE2-5F69B5A02BF8}" type="pres">
      <dgm:prSet presAssocID="{D793117B-00D2-B942-816A-451D229C8569}" presName="composite" presStyleCnt="0"/>
      <dgm:spPr/>
    </dgm:pt>
    <dgm:pt modelId="{C8FC4354-9F08-1A4E-B417-D892CECF10F6}" type="pres">
      <dgm:prSet presAssocID="{D793117B-00D2-B942-816A-451D229C8569}" presName="background" presStyleLbl="node0" presStyleIdx="1" presStyleCnt="3"/>
      <dgm:spPr/>
    </dgm:pt>
    <dgm:pt modelId="{18095BF6-366A-544E-A485-5854E9EED328}" type="pres">
      <dgm:prSet presAssocID="{D793117B-00D2-B942-816A-451D229C8569}" presName="text" presStyleLbl="fgAcc0" presStyleIdx="1" presStyleCnt="3" custScaleX="99414" custLinFactY="100000" custLinFactNeighborX="-24675" custLinFactNeighborY="15574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3D6B953-A080-2E48-8ABC-D55374AAD5DC}" type="pres">
      <dgm:prSet presAssocID="{D793117B-00D2-B942-816A-451D229C8569}" presName="hierChild2" presStyleCnt="0"/>
      <dgm:spPr/>
    </dgm:pt>
    <dgm:pt modelId="{5A712B77-654C-784D-89E0-F3F479D48E3C}" type="pres">
      <dgm:prSet presAssocID="{3F4F9F88-D001-0D43-A6DB-B155B0C7EC30}" presName="hierRoot1" presStyleCnt="0"/>
      <dgm:spPr/>
    </dgm:pt>
    <dgm:pt modelId="{5575FDCF-E59B-FA4C-AA37-1F6274543EA6}" type="pres">
      <dgm:prSet presAssocID="{3F4F9F88-D001-0D43-A6DB-B155B0C7EC30}" presName="composite" presStyleCnt="0"/>
      <dgm:spPr/>
    </dgm:pt>
    <dgm:pt modelId="{7E1782F4-425B-0640-A7B0-C8290A154CB9}" type="pres">
      <dgm:prSet presAssocID="{3F4F9F88-D001-0D43-A6DB-B155B0C7EC30}" presName="background" presStyleLbl="node0" presStyleIdx="2" presStyleCnt="3"/>
      <dgm:spPr/>
    </dgm:pt>
    <dgm:pt modelId="{88A1FDEE-B0B6-084E-AEC7-B71929A0148D}" type="pres">
      <dgm:prSet presAssocID="{3F4F9F88-D001-0D43-A6DB-B155B0C7EC30}" presName="text" presStyleLbl="fgAcc0" presStyleIdx="2" presStyleCnt="3" custLinFactY="100000" custLinFactNeighborX="-34015" custLinFactNeighborY="16144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8E99B09-1056-2A41-AEC3-8807BD0AB9D4}" type="pres">
      <dgm:prSet presAssocID="{3F4F9F88-D001-0D43-A6DB-B155B0C7EC30}" presName="hierChild2" presStyleCnt="0"/>
      <dgm:spPr/>
    </dgm:pt>
  </dgm:ptLst>
  <dgm:cxnLst>
    <dgm:cxn modelId="{3EDA36F8-C534-8C48-94C2-57B61A64DF0B}" srcId="{14B15308-1602-3C41-AA22-2E4629044A94}" destId="{3F4F9F88-D001-0D43-A6DB-B155B0C7EC30}" srcOrd="2" destOrd="0" parTransId="{736AB565-0502-4348-A959-9BD33E083C24}" sibTransId="{F327C17D-C834-914D-9CC4-AA3D5987DF0C}"/>
    <dgm:cxn modelId="{290D9191-D886-1245-AD35-B1D08C0BE3AA}" srcId="{8A423669-FF4B-5545-A10F-56F997881B9B}" destId="{345621D6-905B-9449-9236-0F378992F43E}" srcOrd="0" destOrd="0" parTransId="{1009A96D-FB7E-A640-8FA5-B515A4CF0EF3}" sibTransId="{93A9396A-1F49-414D-9F9A-D95D7ABA9E35}"/>
    <dgm:cxn modelId="{D15FEEEB-4532-2A4B-A93F-A9DA745E5B86}" type="presOf" srcId="{345621D6-905B-9449-9236-0F378992F43E}" destId="{3AEEFD23-B32E-2E43-AF31-8BDFC0E8C956}" srcOrd="0" destOrd="0" presId="urn:microsoft.com/office/officeart/2005/8/layout/hierarchy1"/>
    <dgm:cxn modelId="{8EE767DA-4569-2342-8469-AB58AD0E08A5}" type="presOf" srcId="{D793117B-00D2-B942-816A-451D229C8569}" destId="{18095BF6-366A-544E-A485-5854E9EED328}" srcOrd="0" destOrd="0" presId="urn:microsoft.com/office/officeart/2005/8/layout/hierarchy1"/>
    <dgm:cxn modelId="{AA7F5D97-841B-D24B-8C01-D1FAE50BAB6F}" type="presOf" srcId="{14B15308-1602-3C41-AA22-2E4629044A94}" destId="{0A939FBA-2227-0145-9E52-1491539B67F7}" srcOrd="0" destOrd="0" presId="urn:microsoft.com/office/officeart/2005/8/layout/hierarchy1"/>
    <dgm:cxn modelId="{E12F3C4A-8265-4E42-920E-51DAE1E1C5E1}" type="presOf" srcId="{EDE1619A-8939-EE43-B16F-038B71A8F4D7}" destId="{5710C158-D224-ED46-91A4-C7211FCC42F4}" srcOrd="0" destOrd="0" presId="urn:microsoft.com/office/officeart/2005/8/layout/hierarchy1"/>
    <dgm:cxn modelId="{278CA4BB-5FB8-B047-ABF6-21D8A6996547}" type="presOf" srcId="{3F4F9F88-D001-0D43-A6DB-B155B0C7EC30}" destId="{88A1FDEE-B0B6-084E-AEC7-B71929A0148D}" srcOrd="0" destOrd="0" presId="urn:microsoft.com/office/officeart/2005/8/layout/hierarchy1"/>
    <dgm:cxn modelId="{DCE445BE-EABC-3D4A-8E1C-EF76F3336E38}" srcId="{345621D6-905B-9449-9236-0F378992F43E}" destId="{2DC3EFD7-FEEE-6D47-8924-ADF2FB2BEB08}" srcOrd="0" destOrd="0" parTransId="{EDE1619A-8939-EE43-B16F-038B71A8F4D7}" sibTransId="{5B711D1C-2797-1E4C-9F7B-B1A430B1A691}"/>
    <dgm:cxn modelId="{DC8B3E94-EA22-5B40-A0C7-8A698125A2B8}" srcId="{14B15308-1602-3C41-AA22-2E4629044A94}" destId="{D793117B-00D2-B942-816A-451D229C8569}" srcOrd="1" destOrd="0" parTransId="{1F2241A6-BA27-1141-B3A5-A2DE7E069450}" sibTransId="{C0D55A82-4BEF-D845-9CD9-EA864F70D2C0}"/>
    <dgm:cxn modelId="{8E09BD80-D74D-6545-B949-A00563E4E3AD}" type="presOf" srcId="{1009A96D-FB7E-A640-8FA5-B515A4CF0EF3}" destId="{BC522133-79D3-9844-ACFB-C0864CBE2C5D}" srcOrd="0" destOrd="0" presId="urn:microsoft.com/office/officeart/2005/8/layout/hierarchy1"/>
    <dgm:cxn modelId="{D0288C06-F335-9545-9140-27EBC3A2823D}" srcId="{14B15308-1602-3C41-AA22-2E4629044A94}" destId="{8A423669-FF4B-5545-A10F-56F997881B9B}" srcOrd="0" destOrd="0" parTransId="{C86FB86C-AFC0-2D46-A506-8AEC0DF205FF}" sibTransId="{ABCEF14A-2F02-5A4D-B2C5-CA358E0CE516}"/>
    <dgm:cxn modelId="{287A46AD-FCDB-5849-9BDF-E68680C0A678}" type="presOf" srcId="{2DC3EFD7-FEEE-6D47-8924-ADF2FB2BEB08}" destId="{2901BFB3-35C8-D94B-A644-2F727C95ABCD}" srcOrd="0" destOrd="0" presId="urn:microsoft.com/office/officeart/2005/8/layout/hierarchy1"/>
    <dgm:cxn modelId="{2A269072-76B6-824E-85EE-1250BDFEC0B3}" type="presOf" srcId="{8A423669-FF4B-5545-A10F-56F997881B9B}" destId="{C7A2CC7A-F8D8-7B4D-8412-001CB32BA58D}" srcOrd="0" destOrd="0" presId="urn:microsoft.com/office/officeart/2005/8/layout/hierarchy1"/>
    <dgm:cxn modelId="{8E8C8882-2E96-A44A-A7DA-1BC97A5DDABF}" type="presParOf" srcId="{0A939FBA-2227-0145-9E52-1491539B67F7}" destId="{9380AD18-D6AC-CB40-BE58-BF8AACFF0E98}" srcOrd="0" destOrd="0" presId="urn:microsoft.com/office/officeart/2005/8/layout/hierarchy1"/>
    <dgm:cxn modelId="{0F28C1F8-7D95-DB4A-8FF1-EC79C8F45189}" type="presParOf" srcId="{9380AD18-D6AC-CB40-BE58-BF8AACFF0E98}" destId="{5426ECC1-73E5-1A45-86D2-F6A333B12FBC}" srcOrd="0" destOrd="0" presId="urn:microsoft.com/office/officeart/2005/8/layout/hierarchy1"/>
    <dgm:cxn modelId="{9EC3E006-DFC7-374B-90C4-22CAAA0E2531}" type="presParOf" srcId="{5426ECC1-73E5-1A45-86D2-F6A333B12FBC}" destId="{9C81E4AD-667D-A341-9602-CD0728A5FD57}" srcOrd="0" destOrd="0" presId="urn:microsoft.com/office/officeart/2005/8/layout/hierarchy1"/>
    <dgm:cxn modelId="{34430440-0D0C-6046-B376-1F1DA1D05E0D}" type="presParOf" srcId="{5426ECC1-73E5-1A45-86D2-F6A333B12FBC}" destId="{C7A2CC7A-F8D8-7B4D-8412-001CB32BA58D}" srcOrd="1" destOrd="0" presId="urn:microsoft.com/office/officeart/2005/8/layout/hierarchy1"/>
    <dgm:cxn modelId="{F634A94C-94D1-7844-8F86-493C700E91A7}" type="presParOf" srcId="{9380AD18-D6AC-CB40-BE58-BF8AACFF0E98}" destId="{67D2A96F-E717-8549-9252-AB46EA7E2D57}" srcOrd="1" destOrd="0" presId="urn:microsoft.com/office/officeart/2005/8/layout/hierarchy1"/>
    <dgm:cxn modelId="{DA11AD17-7522-434D-BDD6-23FAD2B19C74}" type="presParOf" srcId="{67D2A96F-E717-8549-9252-AB46EA7E2D57}" destId="{BC522133-79D3-9844-ACFB-C0864CBE2C5D}" srcOrd="0" destOrd="0" presId="urn:microsoft.com/office/officeart/2005/8/layout/hierarchy1"/>
    <dgm:cxn modelId="{0B07D901-8794-A248-A0A0-C6AD24D9D541}" type="presParOf" srcId="{67D2A96F-E717-8549-9252-AB46EA7E2D57}" destId="{549E3C0B-3CD0-2843-832E-83ACD4A1BF75}" srcOrd="1" destOrd="0" presId="urn:microsoft.com/office/officeart/2005/8/layout/hierarchy1"/>
    <dgm:cxn modelId="{050DD54A-ABE4-434A-8B13-51E1F6D7901A}" type="presParOf" srcId="{549E3C0B-3CD0-2843-832E-83ACD4A1BF75}" destId="{5CDB75EE-0BC2-FC40-9DF4-D18F67A5DDD1}" srcOrd="0" destOrd="0" presId="urn:microsoft.com/office/officeart/2005/8/layout/hierarchy1"/>
    <dgm:cxn modelId="{E2BE6862-4347-184E-98F6-E6519E8CFC01}" type="presParOf" srcId="{5CDB75EE-0BC2-FC40-9DF4-D18F67A5DDD1}" destId="{2A4CA09B-0BA3-934B-A2A2-EE9F795BB4B4}" srcOrd="0" destOrd="0" presId="urn:microsoft.com/office/officeart/2005/8/layout/hierarchy1"/>
    <dgm:cxn modelId="{C16E1ABB-A88A-1F4D-94D3-31F3E953A492}" type="presParOf" srcId="{5CDB75EE-0BC2-FC40-9DF4-D18F67A5DDD1}" destId="{3AEEFD23-B32E-2E43-AF31-8BDFC0E8C956}" srcOrd="1" destOrd="0" presId="urn:microsoft.com/office/officeart/2005/8/layout/hierarchy1"/>
    <dgm:cxn modelId="{C008C379-8D2C-C84A-A125-EF3DCD19E16B}" type="presParOf" srcId="{549E3C0B-3CD0-2843-832E-83ACD4A1BF75}" destId="{5ED4A588-BCBD-DF47-9C93-2C03BD69ADA3}" srcOrd="1" destOrd="0" presId="urn:microsoft.com/office/officeart/2005/8/layout/hierarchy1"/>
    <dgm:cxn modelId="{6E0FBA3A-99AD-7C4D-A875-6C505E1D71F1}" type="presParOf" srcId="{5ED4A588-BCBD-DF47-9C93-2C03BD69ADA3}" destId="{5710C158-D224-ED46-91A4-C7211FCC42F4}" srcOrd="0" destOrd="0" presId="urn:microsoft.com/office/officeart/2005/8/layout/hierarchy1"/>
    <dgm:cxn modelId="{65DC9231-6B80-034D-B60A-356C767AB0AD}" type="presParOf" srcId="{5ED4A588-BCBD-DF47-9C93-2C03BD69ADA3}" destId="{7025D74A-BED9-A546-B4C4-9E34EA44B864}" srcOrd="1" destOrd="0" presId="urn:microsoft.com/office/officeart/2005/8/layout/hierarchy1"/>
    <dgm:cxn modelId="{DDCE91C7-EBF9-DB46-936C-FF930655EF69}" type="presParOf" srcId="{7025D74A-BED9-A546-B4C4-9E34EA44B864}" destId="{6C9D1F25-1C6A-F54B-BAC4-4982DED9CA32}" srcOrd="0" destOrd="0" presId="urn:microsoft.com/office/officeart/2005/8/layout/hierarchy1"/>
    <dgm:cxn modelId="{DC1E8399-B97E-F742-8E2D-7BC40648DF10}" type="presParOf" srcId="{6C9D1F25-1C6A-F54B-BAC4-4982DED9CA32}" destId="{43DF7843-8CB9-9340-B2C1-D6448C8A4F76}" srcOrd="0" destOrd="0" presId="urn:microsoft.com/office/officeart/2005/8/layout/hierarchy1"/>
    <dgm:cxn modelId="{D66FF62C-BB6F-A141-A17A-A2B7FFC02A7A}" type="presParOf" srcId="{6C9D1F25-1C6A-F54B-BAC4-4982DED9CA32}" destId="{2901BFB3-35C8-D94B-A644-2F727C95ABCD}" srcOrd="1" destOrd="0" presId="urn:microsoft.com/office/officeart/2005/8/layout/hierarchy1"/>
    <dgm:cxn modelId="{6A83432F-861E-E14A-9F53-0A00C9D1AAE0}" type="presParOf" srcId="{7025D74A-BED9-A546-B4C4-9E34EA44B864}" destId="{6A5F17E6-402C-7044-A099-23D12E787576}" srcOrd="1" destOrd="0" presId="urn:microsoft.com/office/officeart/2005/8/layout/hierarchy1"/>
    <dgm:cxn modelId="{08FF01E0-70EE-A944-92E7-6B2F8DA3C4CC}" type="presParOf" srcId="{0A939FBA-2227-0145-9E52-1491539B67F7}" destId="{EE74C152-E4FC-0549-8015-2FB253AD007F}" srcOrd="1" destOrd="0" presId="urn:microsoft.com/office/officeart/2005/8/layout/hierarchy1"/>
    <dgm:cxn modelId="{F8F4F05A-3E6B-F542-A45B-305EC652BE12}" type="presParOf" srcId="{EE74C152-E4FC-0549-8015-2FB253AD007F}" destId="{83B6C8C9-DA9A-874F-BEE2-5F69B5A02BF8}" srcOrd="0" destOrd="0" presId="urn:microsoft.com/office/officeart/2005/8/layout/hierarchy1"/>
    <dgm:cxn modelId="{23EA56AE-50B2-F84B-9CB0-EF7A079D07A9}" type="presParOf" srcId="{83B6C8C9-DA9A-874F-BEE2-5F69B5A02BF8}" destId="{C8FC4354-9F08-1A4E-B417-D892CECF10F6}" srcOrd="0" destOrd="0" presId="urn:microsoft.com/office/officeart/2005/8/layout/hierarchy1"/>
    <dgm:cxn modelId="{4629B733-3051-C748-ADB8-F3325BD815F9}" type="presParOf" srcId="{83B6C8C9-DA9A-874F-BEE2-5F69B5A02BF8}" destId="{18095BF6-366A-544E-A485-5854E9EED328}" srcOrd="1" destOrd="0" presId="urn:microsoft.com/office/officeart/2005/8/layout/hierarchy1"/>
    <dgm:cxn modelId="{F1B6ECB5-7FB0-2343-9B71-AEA39E086336}" type="presParOf" srcId="{EE74C152-E4FC-0549-8015-2FB253AD007F}" destId="{53D6B953-A080-2E48-8ABC-D55374AAD5DC}" srcOrd="1" destOrd="0" presId="urn:microsoft.com/office/officeart/2005/8/layout/hierarchy1"/>
    <dgm:cxn modelId="{638E5300-6772-5C45-B859-45776032BAB3}" type="presParOf" srcId="{0A939FBA-2227-0145-9E52-1491539B67F7}" destId="{5A712B77-654C-784D-89E0-F3F479D48E3C}" srcOrd="2" destOrd="0" presId="urn:microsoft.com/office/officeart/2005/8/layout/hierarchy1"/>
    <dgm:cxn modelId="{D740FDC2-37A4-E14E-ACAD-63817681E068}" type="presParOf" srcId="{5A712B77-654C-784D-89E0-F3F479D48E3C}" destId="{5575FDCF-E59B-FA4C-AA37-1F6274543EA6}" srcOrd="0" destOrd="0" presId="urn:microsoft.com/office/officeart/2005/8/layout/hierarchy1"/>
    <dgm:cxn modelId="{2C41128D-4CC1-9E47-AFAD-B5AD34D39623}" type="presParOf" srcId="{5575FDCF-E59B-FA4C-AA37-1F6274543EA6}" destId="{7E1782F4-425B-0640-A7B0-C8290A154CB9}" srcOrd="0" destOrd="0" presId="urn:microsoft.com/office/officeart/2005/8/layout/hierarchy1"/>
    <dgm:cxn modelId="{A5E316E5-C70C-D746-8479-4FA4C3A4FD51}" type="presParOf" srcId="{5575FDCF-E59B-FA4C-AA37-1F6274543EA6}" destId="{88A1FDEE-B0B6-084E-AEC7-B71929A0148D}" srcOrd="1" destOrd="0" presId="urn:microsoft.com/office/officeart/2005/8/layout/hierarchy1"/>
    <dgm:cxn modelId="{7EA6DA5B-82F7-7D45-A478-E87C89B4F0A7}" type="presParOf" srcId="{5A712B77-654C-784D-89E0-F3F479D48E3C}" destId="{A8E99B09-1056-2A41-AEC3-8807BD0AB9D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B15308-1602-3C41-AA22-2E4629044A94}" type="doc">
      <dgm:prSet loTypeId="urn:microsoft.com/office/officeart/2005/8/layout/hierarchy1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F4F9F88-D001-0D43-A6DB-B155B0C7EC30}">
      <dgm:prSet phldrT="[Texto]"/>
      <dgm:spPr>
        <a:solidFill>
          <a:srgbClr val="008000">
            <a:alpha val="90000"/>
          </a:srgbClr>
        </a:solidFill>
      </dgm:spPr>
      <dgm:t>
        <a:bodyPr/>
        <a:lstStyle/>
        <a:p>
          <a:r>
            <a:rPr lang="es-ES" dirty="0" smtClean="0"/>
            <a:t>Muerte</a:t>
          </a:r>
          <a:r>
            <a:rPr lang="es-ES" baseline="0" dirty="0" smtClean="0"/>
            <a:t> Encefálica</a:t>
          </a:r>
          <a:endParaRPr lang="es-ES" dirty="0"/>
        </a:p>
      </dgm:t>
    </dgm:pt>
    <dgm:pt modelId="{736AB565-0502-4348-A959-9BD33E083C24}" type="parTrans" cxnId="{3EDA36F8-C534-8C48-94C2-57B61A64DF0B}">
      <dgm:prSet/>
      <dgm:spPr/>
      <dgm:t>
        <a:bodyPr/>
        <a:lstStyle/>
        <a:p>
          <a:endParaRPr lang="es-ES"/>
        </a:p>
      </dgm:t>
    </dgm:pt>
    <dgm:pt modelId="{F327C17D-C834-914D-9CC4-AA3D5987DF0C}" type="sibTrans" cxnId="{3EDA36F8-C534-8C48-94C2-57B61A64DF0B}">
      <dgm:prSet/>
      <dgm:spPr/>
      <dgm:t>
        <a:bodyPr/>
        <a:lstStyle/>
        <a:p>
          <a:endParaRPr lang="es-ES"/>
        </a:p>
      </dgm:t>
    </dgm:pt>
    <dgm:pt modelId="{0A939FBA-2227-0145-9E52-1491539B67F7}" type="pres">
      <dgm:prSet presAssocID="{14B15308-1602-3C41-AA22-2E4629044A9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5A712B77-654C-784D-89E0-F3F479D48E3C}" type="pres">
      <dgm:prSet presAssocID="{3F4F9F88-D001-0D43-A6DB-B155B0C7EC30}" presName="hierRoot1" presStyleCnt="0"/>
      <dgm:spPr/>
    </dgm:pt>
    <dgm:pt modelId="{5575FDCF-E59B-FA4C-AA37-1F6274543EA6}" type="pres">
      <dgm:prSet presAssocID="{3F4F9F88-D001-0D43-A6DB-B155B0C7EC30}" presName="composite" presStyleCnt="0"/>
      <dgm:spPr/>
    </dgm:pt>
    <dgm:pt modelId="{7E1782F4-425B-0640-A7B0-C8290A154CB9}" type="pres">
      <dgm:prSet presAssocID="{3F4F9F88-D001-0D43-A6DB-B155B0C7EC30}" presName="background" presStyleLbl="node0" presStyleIdx="0" presStyleCnt="1"/>
      <dgm:spPr/>
    </dgm:pt>
    <dgm:pt modelId="{88A1FDEE-B0B6-084E-AEC7-B71929A0148D}" type="pres">
      <dgm:prSet presAssocID="{3F4F9F88-D001-0D43-A6DB-B155B0C7EC30}" presName="text" presStyleLbl="fgAcc0" presStyleIdx="0" presStyleCnt="1" custLinFactNeighborX="-7966" custLinFactNeighborY="-1278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8E99B09-1056-2A41-AEC3-8807BD0AB9D4}" type="pres">
      <dgm:prSet presAssocID="{3F4F9F88-D001-0D43-A6DB-B155B0C7EC30}" presName="hierChild2" presStyleCnt="0"/>
      <dgm:spPr/>
    </dgm:pt>
  </dgm:ptLst>
  <dgm:cxnLst>
    <dgm:cxn modelId="{3EDA36F8-C534-8C48-94C2-57B61A64DF0B}" srcId="{14B15308-1602-3C41-AA22-2E4629044A94}" destId="{3F4F9F88-D001-0D43-A6DB-B155B0C7EC30}" srcOrd="0" destOrd="0" parTransId="{736AB565-0502-4348-A959-9BD33E083C24}" sibTransId="{F327C17D-C834-914D-9CC4-AA3D5987DF0C}"/>
    <dgm:cxn modelId="{E964BBB5-7C39-FA4D-9153-D57C2995527D}" type="presOf" srcId="{14B15308-1602-3C41-AA22-2E4629044A94}" destId="{0A939FBA-2227-0145-9E52-1491539B67F7}" srcOrd="0" destOrd="0" presId="urn:microsoft.com/office/officeart/2005/8/layout/hierarchy1"/>
    <dgm:cxn modelId="{F86EE5EE-A351-5F4C-BC29-9EFBD2F4D631}" type="presOf" srcId="{3F4F9F88-D001-0D43-A6DB-B155B0C7EC30}" destId="{88A1FDEE-B0B6-084E-AEC7-B71929A0148D}" srcOrd="0" destOrd="0" presId="urn:microsoft.com/office/officeart/2005/8/layout/hierarchy1"/>
    <dgm:cxn modelId="{2496376F-4D78-444E-8D90-EC3A7080D056}" type="presParOf" srcId="{0A939FBA-2227-0145-9E52-1491539B67F7}" destId="{5A712B77-654C-784D-89E0-F3F479D48E3C}" srcOrd="0" destOrd="0" presId="urn:microsoft.com/office/officeart/2005/8/layout/hierarchy1"/>
    <dgm:cxn modelId="{6BD0BBC4-5EE9-4C4A-9EA7-292C21DE25F5}" type="presParOf" srcId="{5A712B77-654C-784D-89E0-F3F479D48E3C}" destId="{5575FDCF-E59B-FA4C-AA37-1F6274543EA6}" srcOrd="0" destOrd="0" presId="urn:microsoft.com/office/officeart/2005/8/layout/hierarchy1"/>
    <dgm:cxn modelId="{088B66F1-3C96-B546-9731-4292FD0D7673}" type="presParOf" srcId="{5575FDCF-E59B-FA4C-AA37-1F6274543EA6}" destId="{7E1782F4-425B-0640-A7B0-C8290A154CB9}" srcOrd="0" destOrd="0" presId="urn:microsoft.com/office/officeart/2005/8/layout/hierarchy1"/>
    <dgm:cxn modelId="{3999FB3B-0CD3-6E4B-ACE5-6FD5DFA05E6B}" type="presParOf" srcId="{5575FDCF-E59B-FA4C-AA37-1F6274543EA6}" destId="{88A1FDEE-B0B6-084E-AEC7-B71929A0148D}" srcOrd="1" destOrd="0" presId="urn:microsoft.com/office/officeart/2005/8/layout/hierarchy1"/>
    <dgm:cxn modelId="{1EC505FA-EF53-3F40-A81F-CFD21AB2486F}" type="presParOf" srcId="{5A712B77-654C-784D-89E0-F3F479D48E3C}" destId="{A8E99B09-1056-2A41-AEC3-8807BD0AB9D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0C158-D224-ED46-91A4-C7211FCC42F4}">
      <dsp:nvSpPr>
        <dsp:cNvPr id="0" name=""/>
        <dsp:cNvSpPr/>
      </dsp:nvSpPr>
      <dsp:spPr>
        <a:xfrm>
          <a:off x="836147" y="3303194"/>
          <a:ext cx="2414463" cy="482111"/>
        </a:xfrm>
        <a:custGeom>
          <a:avLst/>
          <a:gdLst/>
          <a:ahLst/>
          <a:cxnLst/>
          <a:rect l="0" t="0" r="0" b="0"/>
          <a:pathLst>
            <a:path>
              <a:moveTo>
                <a:pt x="2414463" y="0"/>
              </a:moveTo>
              <a:lnTo>
                <a:pt x="2414463" y="282929"/>
              </a:lnTo>
              <a:lnTo>
                <a:pt x="0" y="282929"/>
              </a:lnTo>
              <a:lnTo>
                <a:pt x="0" y="4821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522133-79D3-9844-ACFB-C0864CBE2C5D}">
      <dsp:nvSpPr>
        <dsp:cNvPr id="0" name=""/>
        <dsp:cNvSpPr/>
      </dsp:nvSpPr>
      <dsp:spPr>
        <a:xfrm>
          <a:off x="3204890" y="1511819"/>
          <a:ext cx="91440" cy="426065"/>
        </a:xfrm>
        <a:custGeom>
          <a:avLst/>
          <a:gdLst/>
          <a:ahLst/>
          <a:cxnLst/>
          <a:rect l="0" t="0" r="0" b="0"/>
          <a:pathLst>
            <a:path>
              <a:moveTo>
                <a:pt x="123617" y="0"/>
              </a:moveTo>
              <a:lnTo>
                <a:pt x="123617" y="226883"/>
              </a:lnTo>
              <a:lnTo>
                <a:pt x="45720" y="226883"/>
              </a:lnTo>
              <a:lnTo>
                <a:pt x="45720" y="4260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81E4AD-667D-A341-9602-CD0728A5FD57}">
      <dsp:nvSpPr>
        <dsp:cNvPr id="0" name=""/>
        <dsp:cNvSpPr/>
      </dsp:nvSpPr>
      <dsp:spPr>
        <a:xfrm>
          <a:off x="2253461" y="146510"/>
          <a:ext cx="2150092" cy="1365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2CC7A-F8D8-7B4D-8412-001CB32BA58D}">
      <dsp:nvSpPr>
        <dsp:cNvPr id="0" name=""/>
        <dsp:cNvSpPr/>
      </dsp:nvSpPr>
      <dsp:spPr>
        <a:xfrm>
          <a:off x="2492361" y="373464"/>
          <a:ext cx="2150092" cy="1365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Daño cerebral agudo</a:t>
          </a:r>
          <a:endParaRPr lang="es-ES" sz="2500" kern="1200" dirty="0"/>
        </a:p>
      </dsp:txBody>
      <dsp:txXfrm>
        <a:off x="2532350" y="413453"/>
        <a:ext cx="2070114" cy="1285330"/>
      </dsp:txXfrm>
    </dsp:sp>
    <dsp:sp modelId="{2A4CA09B-0BA3-934B-A2A2-EE9F795BB4B4}">
      <dsp:nvSpPr>
        <dsp:cNvPr id="0" name=""/>
        <dsp:cNvSpPr/>
      </dsp:nvSpPr>
      <dsp:spPr>
        <a:xfrm>
          <a:off x="2175563" y="1937885"/>
          <a:ext cx="2150092" cy="1365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EFD23-B32E-2E43-AF31-8BDFC0E8C956}">
      <dsp:nvSpPr>
        <dsp:cNvPr id="0" name=""/>
        <dsp:cNvSpPr/>
      </dsp:nvSpPr>
      <dsp:spPr>
        <a:xfrm>
          <a:off x="2414463" y="2164839"/>
          <a:ext cx="2150092" cy="1365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Muerte encefálica</a:t>
          </a:r>
          <a:endParaRPr lang="es-ES" sz="2500" kern="1200" dirty="0"/>
        </a:p>
      </dsp:txBody>
      <dsp:txXfrm>
        <a:off x="2454452" y="2204828"/>
        <a:ext cx="2070114" cy="1285330"/>
      </dsp:txXfrm>
    </dsp:sp>
    <dsp:sp modelId="{43DF7843-8CB9-9340-B2C1-D6448C8A4F76}">
      <dsp:nvSpPr>
        <dsp:cNvPr id="0" name=""/>
        <dsp:cNvSpPr/>
      </dsp:nvSpPr>
      <dsp:spPr>
        <a:xfrm>
          <a:off x="-238899" y="3785305"/>
          <a:ext cx="2150092" cy="1365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1BFB3-35C8-D94B-A644-2F727C95ABCD}">
      <dsp:nvSpPr>
        <dsp:cNvPr id="0" name=""/>
        <dsp:cNvSpPr/>
      </dsp:nvSpPr>
      <dsp:spPr>
        <a:xfrm>
          <a:off x="0" y="4012259"/>
          <a:ext cx="2150092" cy="1365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Coma</a:t>
          </a:r>
          <a:endParaRPr lang="es-ES" sz="2500" kern="1200" dirty="0"/>
        </a:p>
      </dsp:txBody>
      <dsp:txXfrm>
        <a:off x="39989" y="4052248"/>
        <a:ext cx="2070114" cy="1285330"/>
      </dsp:txXfrm>
    </dsp:sp>
    <dsp:sp modelId="{C8FC4354-9F08-1A4E-B417-D892CECF10F6}">
      <dsp:nvSpPr>
        <dsp:cNvPr id="0" name=""/>
        <dsp:cNvSpPr/>
      </dsp:nvSpPr>
      <dsp:spPr>
        <a:xfrm>
          <a:off x="2097692" y="3729272"/>
          <a:ext cx="2137493" cy="1365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95BF6-366A-544E-A485-5854E9EED328}">
      <dsp:nvSpPr>
        <dsp:cNvPr id="0" name=""/>
        <dsp:cNvSpPr/>
      </dsp:nvSpPr>
      <dsp:spPr>
        <a:xfrm>
          <a:off x="2336591" y="3956226"/>
          <a:ext cx="2137493" cy="1365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Conciencia mínima</a:t>
          </a:r>
          <a:endParaRPr lang="es-ES" sz="2500" kern="1200" dirty="0"/>
        </a:p>
      </dsp:txBody>
      <dsp:txXfrm>
        <a:off x="2376580" y="3996215"/>
        <a:ext cx="2057515" cy="1285330"/>
      </dsp:txXfrm>
    </dsp:sp>
    <dsp:sp modelId="{7E1782F4-425B-0640-A7B0-C8290A154CB9}">
      <dsp:nvSpPr>
        <dsp:cNvPr id="0" name=""/>
        <dsp:cNvSpPr/>
      </dsp:nvSpPr>
      <dsp:spPr>
        <a:xfrm>
          <a:off x="4512165" y="3807163"/>
          <a:ext cx="2150092" cy="1365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1FDEE-B0B6-084E-AEC7-B71929A0148D}">
      <dsp:nvSpPr>
        <dsp:cNvPr id="0" name=""/>
        <dsp:cNvSpPr/>
      </dsp:nvSpPr>
      <dsp:spPr>
        <a:xfrm>
          <a:off x="4751064" y="4034117"/>
          <a:ext cx="2150092" cy="1365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Estado Vegetativo</a:t>
          </a:r>
          <a:endParaRPr lang="es-ES" sz="2500" kern="1200" dirty="0"/>
        </a:p>
      </dsp:txBody>
      <dsp:txXfrm>
        <a:off x="4791053" y="4074106"/>
        <a:ext cx="2070114" cy="12853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782F4-425B-0640-A7B0-C8290A154CB9}">
      <dsp:nvSpPr>
        <dsp:cNvPr id="0" name=""/>
        <dsp:cNvSpPr/>
      </dsp:nvSpPr>
      <dsp:spPr>
        <a:xfrm>
          <a:off x="-547229" y="-77057"/>
          <a:ext cx="6869563" cy="43621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1FDEE-B0B6-084E-AEC7-B71929A0148D}">
      <dsp:nvSpPr>
        <dsp:cNvPr id="0" name=""/>
        <dsp:cNvSpPr/>
      </dsp:nvSpPr>
      <dsp:spPr>
        <a:xfrm>
          <a:off x="216055" y="648062"/>
          <a:ext cx="6869563" cy="4362172"/>
        </a:xfrm>
        <a:prstGeom prst="roundRect">
          <a:avLst>
            <a:gd name="adj" fmla="val 10000"/>
          </a:avLst>
        </a:prstGeom>
        <a:solidFill>
          <a:srgbClr val="008000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kern="1200" dirty="0" smtClean="0"/>
            <a:t>Muerte</a:t>
          </a:r>
          <a:r>
            <a:rPr lang="es-ES" sz="6500" kern="1200" baseline="0" dirty="0" smtClean="0"/>
            <a:t> Encefálica</a:t>
          </a:r>
          <a:endParaRPr lang="es-ES" sz="6500" kern="1200" dirty="0"/>
        </a:p>
      </dsp:txBody>
      <dsp:txXfrm>
        <a:off x="343819" y="775826"/>
        <a:ext cx="6614035" cy="41066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0.30303</cdr:x>
      <cdr:y>0.04641</cdr:y>
    </cdr:from>
    <cdr:to>
      <cdr:x>0.8053</cdr:x>
      <cdr:y>0.17425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440160" y="153429"/>
          <a:ext cx="2387051" cy="4226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800" dirty="0" smtClean="0"/>
            <a:t>MUERTE ENCEFALICA</a:t>
          </a:r>
          <a:endParaRPr lang="es-ES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3FE0D-50B7-AF46-B6B1-F159EA3708BE}" type="datetimeFigureOut">
              <a:rPr lang="es-ES" smtClean="0"/>
              <a:t>16/08/2017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D21C5-4059-5F4C-BD05-CB97C3A7E0E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558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D21C5-4059-5F4C-BD05-CB97C3A7E0E3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1366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D21C5-4059-5F4C-BD05-CB97C3A7E0E3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745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D21C5-4059-5F4C-BD05-CB97C3A7E0E3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3938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FE7B-9104-47C9-B42C-06DA060B526E}" type="datetimeFigureOut">
              <a:rPr lang="es-MX" smtClean="0"/>
              <a:t>16/08/2017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8B49-7584-4A82-8FB5-7ED336E3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686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FE7B-9104-47C9-B42C-06DA060B526E}" type="datetimeFigureOut">
              <a:rPr lang="es-MX" smtClean="0"/>
              <a:t>16/08/2017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8B49-7584-4A82-8FB5-7ED336E3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5577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FE7B-9104-47C9-B42C-06DA060B526E}" type="datetimeFigureOut">
              <a:rPr lang="es-MX" smtClean="0"/>
              <a:t>16/08/2017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8B49-7584-4A82-8FB5-7ED336E3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517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FE7B-9104-47C9-B42C-06DA060B526E}" type="datetimeFigureOut">
              <a:rPr lang="es-MX" smtClean="0"/>
              <a:t>16/08/2017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8B49-7584-4A82-8FB5-7ED336E3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96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FE7B-9104-47C9-B42C-06DA060B526E}" type="datetimeFigureOut">
              <a:rPr lang="es-MX" smtClean="0"/>
              <a:t>16/08/2017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8B49-7584-4A82-8FB5-7ED336E3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988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FE7B-9104-47C9-B42C-06DA060B526E}" type="datetimeFigureOut">
              <a:rPr lang="es-MX" smtClean="0"/>
              <a:t>16/08/2017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8B49-7584-4A82-8FB5-7ED336E3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295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FE7B-9104-47C9-B42C-06DA060B526E}" type="datetimeFigureOut">
              <a:rPr lang="es-MX" smtClean="0"/>
              <a:t>16/08/2017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8B49-7584-4A82-8FB5-7ED336E3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671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FE7B-9104-47C9-B42C-06DA060B526E}" type="datetimeFigureOut">
              <a:rPr lang="es-MX" smtClean="0"/>
              <a:t>16/08/2017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8B49-7584-4A82-8FB5-7ED336E3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222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FE7B-9104-47C9-B42C-06DA060B526E}" type="datetimeFigureOut">
              <a:rPr lang="es-MX" smtClean="0"/>
              <a:t>16/08/2017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8B49-7584-4A82-8FB5-7ED336E3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94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FE7B-9104-47C9-B42C-06DA060B526E}" type="datetimeFigureOut">
              <a:rPr lang="es-MX" smtClean="0"/>
              <a:t>16/08/2017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8B49-7584-4A82-8FB5-7ED336E3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4008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FE7B-9104-47C9-B42C-06DA060B526E}" type="datetimeFigureOut">
              <a:rPr lang="es-MX" smtClean="0"/>
              <a:t>16/08/2017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C8B49-7584-4A82-8FB5-7ED336E3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820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EFE7B-9104-47C9-B42C-06DA060B526E}" type="datetimeFigureOut">
              <a:rPr lang="es-MX" smtClean="0"/>
              <a:t>16/08/2017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C8B49-7584-4A82-8FB5-7ED336E3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29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ov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5" Type="http://schemas.microsoft.com/office/2007/relationships/media" Target="../media/media3.mov"/><Relationship Id="rId10" Type="http://schemas.openxmlformats.org/officeDocument/2006/relationships/image" Target="../media/image6.png"/><Relationship Id="rId4" Type="http://schemas.openxmlformats.org/officeDocument/2006/relationships/video" Target="../media/media2.mov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 cerebro terminal</a:t>
            </a:r>
            <a:endParaRPr lang="es-MX" sz="3200" b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2339752" y="4797152"/>
            <a:ext cx="6400800" cy="694928"/>
          </a:xfrm>
        </p:spPr>
        <p:txBody>
          <a:bodyPr>
            <a:normAutofit/>
          </a:bodyPr>
          <a:lstStyle/>
          <a:p>
            <a:pPr algn="r"/>
            <a:r>
              <a:rPr lang="es-MX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s-MX" sz="2800" b="1" dirty="0">
              <a:solidFill>
                <a:schemeClr val="tx2">
                  <a:lumMod val="40000"/>
                  <a:lumOff val="6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7407"/>
            <a:ext cx="734087" cy="737364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1881651" y="329090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tx2"/>
                </a:solidFill>
                <a:latin typeface="Century Schoolbook" pitchFamily="18" charset="0"/>
              </a:rPr>
              <a:t>Instituto Nacional de Neurología y Neurocirugía</a:t>
            </a:r>
          </a:p>
          <a:p>
            <a:pPr algn="ctr"/>
            <a:r>
              <a:rPr lang="es-MX" sz="1400" b="1" dirty="0">
                <a:solidFill>
                  <a:schemeClr val="tx2"/>
                </a:solidFill>
                <a:latin typeface="Century Schoolbook" pitchFamily="18" charset="0"/>
              </a:rPr>
              <a:t>Manuel Velasco Suárez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34364"/>
            <a:ext cx="1065475" cy="93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41168"/>
            <a:ext cx="2705581" cy="99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076056" y="544522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0090"/>
                </a:solidFill>
                <a:latin typeface="+mj-lt"/>
              </a:rPr>
              <a:t>Zoila Trujillo De Los S</a:t>
            </a:r>
            <a:endParaRPr lang="es-ES" sz="2400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208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619672" y="116632"/>
            <a:ext cx="5472608" cy="42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MX" dirty="0" smtClean="0"/>
              <a:t>MUERTE CEREBRAL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0" t="18555" r="23096" b="10156"/>
          <a:stretch>
            <a:fillRect/>
          </a:stretch>
        </p:blipFill>
        <p:spPr bwMode="auto">
          <a:xfrm>
            <a:off x="6060859" y="3284984"/>
            <a:ext cx="3083141" cy="2928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5" t="26563" r="23633" b="9961"/>
          <a:stretch>
            <a:fillRect/>
          </a:stretch>
        </p:blipFill>
        <p:spPr bwMode="auto">
          <a:xfrm>
            <a:off x="5985877" y="332656"/>
            <a:ext cx="3176242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95536" y="548680"/>
            <a:ext cx="5400600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altLang="es-MX" dirty="0"/>
              <a:t>Masculino </a:t>
            </a:r>
          </a:p>
          <a:p>
            <a:pPr>
              <a:lnSpc>
                <a:spcPct val="90000"/>
              </a:lnSpc>
            </a:pPr>
            <a:r>
              <a:rPr lang="es-ES" altLang="es-MX" dirty="0"/>
              <a:t>Edad: 32 años </a:t>
            </a:r>
          </a:p>
          <a:p>
            <a:pPr>
              <a:lnSpc>
                <a:spcPct val="90000"/>
              </a:lnSpc>
            </a:pPr>
            <a:r>
              <a:rPr lang="es-ES" altLang="es-MX" dirty="0"/>
              <a:t>Diagnostico: HSA  aneurismática ACoA, FISHER 3, HH 2</a:t>
            </a:r>
          </a:p>
          <a:p>
            <a:pPr>
              <a:lnSpc>
                <a:spcPct val="90000"/>
              </a:lnSpc>
            </a:pPr>
            <a:r>
              <a:rPr lang="es-ES" altLang="es-MX" dirty="0"/>
              <a:t>Embolización y colocación de  Stent con rescate vascular fallido. </a:t>
            </a:r>
          </a:p>
          <a:p>
            <a:pPr>
              <a:lnSpc>
                <a:spcPct val="90000"/>
              </a:lnSpc>
            </a:pPr>
            <a:r>
              <a:rPr lang="es-ES" altLang="es-MX" dirty="0"/>
              <a:t>En coma con datos clínicos de MC.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4" b="11073"/>
          <a:stretch>
            <a:fillRect/>
          </a:stretch>
        </p:blipFill>
        <p:spPr bwMode="auto">
          <a:xfrm>
            <a:off x="611560" y="2204864"/>
            <a:ext cx="5040560" cy="290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9 CuadroTexto"/>
          <p:cNvSpPr txBox="1">
            <a:spLocks noChangeArrowheads="1"/>
          </p:cNvSpPr>
          <p:nvPr/>
        </p:nvSpPr>
        <p:spPr bwMode="auto">
          <a:xfrm>
            <a:off x="683568" y="5157193"/>
            <a:ext cx="15121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800" b="1" dirty="0">
                <a:solidFill>
                  <a:srgbClr val="FF0000"/>
                </a:solidFill>
              </a:rPr>
              <a:t> </a:t>
            </a:r>
            <a:r>
              <a:rPr lang="es-MX" altLang="es-MX" sz="1400" b="1" dirty="0">
                <a:solidFill>
                  <a:srgbClr val="FF0000"/>
                </a:solidFill>
              </a:rPr>
              <a:t>2 µV/mm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400" b="1" dirty="0">
                <a:solidFill>
                  <a:srgbClr val="FF0000"/>
                </a:solidFill>
              </a:rPr>
              <a:t>LF:1 Hz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400" b="1" dirty="0">
                <a:solidFill>
                  <a:srgbClr val="FF0000"/>
                </a:solidFill>
              </a:rPr>
              <a:t>   HF:50 Hz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400" b="1" dirty="0">
                <a:solidFill>
                  <a:srgbClr val="FF0000"/>
                </a:solidFill>
              </a:rPr>
              <a:t>NOTCH </a:t>
            </a:r>
            <a:endParaRPr lang="es-MX" altLang="es-MX" sz="1800" dirty="0"/>
          </a:p>
        </p:txBody>
      </p:sp>
    </p:spTree>
    <p:extLst>
      <p:ext uri="{BB962C8B-B14F-4D97-AF65-F5344CB8AC3E}">
        <p14:creationId xmlns:p14="http://schemas.microsoft.com/office/powerpoint/2010/main" val="91185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619672" y="116632"/>
            <a:ext cx="5472608" cy="42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MX" dirty="0" smtClean="0"/>
              <a:t>Doppler Transcraneal  </a:t>
            </a:r>
          </a:p>
        </p:txBody>
      </p:sp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xmlns="" id="{F8A943F0-AF66-4C05-A642-D3E16D2F23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9" b="18406"/>
          <a:stretch/>
        </p:blipFill>
        <p:spPr>
          <a:xfrm>
            <a:off x="4283968" y="3634156"/>
            <a:ext cx="4708274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xmlns="" id="{04AAE94C-DA96-4889-8A2B-F4EB814AE2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 b="23841"/>
          <a:stretch/>
        </p:blipFill>
        <p:spPr>
          <a:xfrm>
            <a:off x="4139952" y="836712"/>
            <a:ext cx="5004047" cy="2616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20170327100757953">
            <a:hlinkClick r:id="" action="ppaction://media"/>
            <a:extLst>
              <a:ext uri="{FF2B5EF4-FFF2-40B4-BE49-F238E27FC236}">
                <a16:creationId xmlns:a16="http://schemas.microsoft.com/office/drawing/2014/main" xmlns="" id="{525017E5-55C4-4C8F-BC20-902A103F33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764703"/>
            <a:ext cx="3672408" cy="2754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539552" y="5949280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Cortesía Dra. Liliana Escobar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85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755576" y="476672"/>
            <a:ext cx="74168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            </a:t>
            </a:r>
            <a:r>
              <a:rPr lang="es-ES" sz="2400" dirty="0" smtClean="0">
                <a:solidFill>
                  <a:srgbClr val="000090"/>
                </a:solidFill>
              </a:rPr>
              <a:t>ENFOQUE PALIATIVO</a:t>
            </a:r>
          </a:p>
          <a:p>
            <a:endParaRPr lang="es-ES" sz="2400" dirty="0" smtClean="0">
              <a:solidFill>
                <a:srgbClr val="000090"/>
              </a:solidFill>
            </a:endParaRPr>
          </a:p>
          <a:p>
            <a:r>
              <a:rPr lang="es-ES" sz="2400" dirty="0" smtClean="0">
                <a:solidFill>
                  <a:srgbClr val="000090"/>
                </a:solidFill>
              </a:rPr>
              <a:t>Muerte Encefálica</a:t>
            </a:r>
          </a:p>
          <a:p>
            <a:pPr algn="ctr"/>
            <a:endParaRPr lang="es-ES" sz="2400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s-ES" sz="2400" dirty="0">
                <a:solidFill>
                  <a:srgbClr val="000090"/>
                </a:solidFill>
              </a:rPr>
              <a:t>Acompañamiento y contención a la </a:t>
            </a:r>
            <a:r>
              <a:rPr lang="es-ES" sz="2400" dirty="0" smtClean="0">
                <a:solidFill>
                  <a:srgbClr val="000090"/>
                </a:solidFill>
              </a:rPr>
              <a:t>familia</a:t>
            </a:r>
          </a:p>
          <a:p>
            <a:pPr marL="285750" indent="-285750">
              <a:buFont typeface="Wingdings" charset="2"/>
              <a:buChar char="q"/>
            </a:pPr>
            <a:endParaRPr lang="es-ES" sz="2400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s-ES" sz="2400" dirty="0" smtClean="0">
                <a:solidFill>
                  <a:srgbClr val="000090"/>
                </a:solidFill>
              </a:rPr>
              <a:t>Dar </a:t>
            </a:r>
            <a:r>
              <a:rPr lang="es-ES" sz="2400" dirty="0">
                <a:solidFill>
                  <a:srgbClr val="000090"/>
                </a:solidFill>
              </a:rPr>
              <a:t>la mala noticia </a:t>
            </a:r>
            <a:endParaRPr lang="es-ES" sz="2400" dirty="0" smtClean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q"/>
            </a:pPr>
            <a:endParaRPr lang="es-ES" sz="2400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s-ES" sz="2400" dirty="0" smtClean="0">
                <a:solidFill>
                  <a:srgbClr val="000090"/>
                </a:solidFill>
              </a:rPr>
              <a:t>Comunicación</a:t>
            </a:r>
            <a:r>
              <a:rPr lang="es-ES" sz="2400" dirty="0">
                <a:solidFill>
                  <a:srgbClr val="000090"/>
                </a:solidFill>
              </a:rPr>
              <a:t>: empática, validando las </a:t>
            </a:r>
            <a:r>
              <a:rPr lang="es-ES" sz="2400" dirty="0" smtClean="0">
                <a:solidFill>
                  <a:srgbClr val="000090"/>
                </a:solidFill>
              </a:rPr>
              <a:t>emociones</a:t>
            </a:r>
          </a:p>
          <a:p>
            <a:pPr marL="285750" indent="-285750">
              <a:buFont typeface="Wingdings" charset="2"/>
              <a:buChar char="q"/>
            </a:pPr>
            <a:endParaRPr lang="es-ES" sz="2400" dirty="0" smtClean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s-ES" sz="2400" dirty="0" smtClean="0">
                <a:solidFill>
                  <a:srgbClr val="000090"/>
                </a:solidFill>
              </a:rPr>
              <a:t>Solicitud de donación de órganos</a:t>
            </a:r>
          </a:p>
          <a:p>
            <a:pPr marL="285750" indent="-285750">
              <a:buFont typeface="Wingdings" charset="2"/>
              <a:buChar char="q"/>
            </a:pPr>
            <a:endParaRPr lang="es-ES" sz="2400" dirty="0" smtClean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s-ES" sz="2400" dirty="0" smtClean="0">
                <a:solidFill>
                  <a:srgbClr val="000090"/>
                </a:solidFill>
              </a:rPr>
              <a:t>Cierre y manejo del duelo</a:t>
            </a:r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96972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539552" y="210027"/>
            <a:ext cx="82089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90"/>
                </a:solidFill>
              </a:rPr>
              <a:t>           </a:t>
            </a:r>
            <a:r>
              <a:rPr lang="es-ES" sz="2400" dirty="0" smtClean="0">
                <a:solidFill>
                  <a:srgbClr val="000090"/>
                </a:solidFill>
              </a:rPr>
              <a:t> L G C</a:t>
            </a:r>
          </a:p>
          <a:p>
            <a:r>
              <a:rPr lang="es-ES" sz="2400" dirty="0" smtClean="0">
                <a:solidFill>
                  <a:srgbClr val="000090"/>
                </a:solidFill>
              </a:rPr>
              <a:t>Femenina; 43 años. Originaria de la Cd. De Oaxaca</a:t>
            </a:r>
          </a:p>
          <a:p>
            <a:r>
              <a:rPr lang="es-ES" sz="2400" dirty="0" smtClean="0">
                <a:solidFill>
                  <a:srgbClr val="000090"/>
                </a:solidFill>
              </a:rPr>
              <a:t>Casada, 3 hijos (16,13 y 10 años). Religión católica.</a:t>
            </a:r>
          </a:p>
          <a:p>
            <a:r>
              <a:rPr lang="es-ES" sz="2400" dirty="0" smtClean="0">
                <a:solidFill>
                  <a:srgbClr val="000090"/>
                </a:solidFill>
              </a:rPr>
              <a:t>30/06/17 Cefalea intensa 03/07/17 TCG. TAC: Hemorragia SA</a:t>
            </a:r>
          </a:p>
          <a:p>
            <a:r>
              <a:rPr lang="es-ES" sz="2400" dirty="0" smtClean="0">
                <a:solidFill>
                  <a:srgbClr val="000090"/>
                </a:solidFill>
              </a:rPr>
              <a:t>Ingreso INNN 07/07/17</a:t>
            </a:r>
          </a:p>
          <a:p>
            <a:r>
              <a:rPr lang="es-ES" sz="2400" dirty="0" smtClean="0">
                <a:solidFill>
                  <a:srgbClr val="000090"/>
                </a:solidFill>
              </a:rPr>
              <a:t>AngioTAC: HSA,  aneurisma A. carótida Interna Izq. 15X6 mm HHII FII .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932040" y="551723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Cortesía. Dra. Sandra Porcayo</a:t>
            </a:r>
          </a:p>
          <a:p>
            <a:r>
              <a:rPr lang="es-ES" dirty="0" smtClean="0"/>
              <a:t>Jefa de UTI INNN</a:t>
            </a:r>
            <a:endParaRPr lang="es-ES" dirty="0"/>
          </a:p>
        </p:txBody>
      </p:sp>
      <p:pic>
        <p:nvPicPr>
          <p:cNvPr id="3" name="Imagen 2" descr="doppler lg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5464" r="33819" b="12283"/>
          <a:stretch/>
        </p:blipFill>
        <p:spPr>
          <a:xfrm>
            <a:off x="5148064" y="2780928"/>
            <a:ext cx="3728740" cy="2722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TAC  LG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t="13605" r="36903" b="10998"/>
          <a:stretch/>
        </p:blipFill>
        <p:spPr>
          <a:xfrm>
            <a:off x="611560" y="3212976"/>
            <a:ext cx="2430040" cy="2759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573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2017-07-12-VIDEO-00000017.mo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968" y="355789"/>
            <a:ext cx="3528392" cy="4713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/>
          <p:cNvSpPr txBox="1"/>
          <p:nvPr/>
        </p:nvSpPr>
        <p:spPr>
          <a:xfrm>
            <a:off x="4932040" y="5517232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Cortesía. Dra. LILIANA ESCOBAR</a:t>
            </a:r>
          </a:p>
          <a:p>
            <a:r>
              <a:rPr lang="es-ES" dirty="0" smtClean="0"/>
              <a:t>UNIDAD VASCULAR CEREBRAL.DOPPLER. INNN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899592" y="162880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DONACIÓN DE ORGANOS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85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7736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2929327743"/>
              </p:ext>
            </p:extLst>
          </p:nvPr>
        </p:nvGraphicFramePr>
        <p:xfrm>
          <a:off x="3995936" y="116632"/>
          <a:ext cx="514806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Imagen 1" descr="Diapositiva1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Diapositiva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1048"/>
            <a:ext cx="3958380" cy="2968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1475656" y="29969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24/07/2016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4427984" y="65253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18/07/2017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13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395536" y="116632"/>
            <a:ext cx="42484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s-ES" sz="2800" dirty="0" smtClean="0">
                <a:solidFill>
                  <a:srgbClr val="000090"/>
                </a:solidFill>
              </a:rPr>
              <a:t>Comunicación del diagnóstico y pronóstico</a:t>
            </a:r>
          </a:p>
          <a:p>
            <a:pPr marL="285750" indent="-285750">
              <a:buFont typeface="Wingdings" charset="2"/>
              <a:buChar char="u"/>
            </a:pPr>
            <a:r>
              <a:rPr lang="es-ES" sz="2800" dirty="0" smtClean="0">
                <a:solidFill>
                  <a:srgbClr val="000090"/>
                </a:solidFill>
              </a:rPr>
              <a:t>Preparación para el cuidado básico</a:t>
            </a:r>
          </a:p>
          <a:p>
            <a:pPr marL="285750" indent="-285750">
              <a:buFont typeface="Wingdings" charset="2"/>
              <a:buChar char="u"/>
            </a:pPr>
            <a:r>
              <a:rPr lang="es-ES" sz="2800" dirty="0" smtClean="0">
                <a:solidFill>
                  <a:srgbClr val="000090"/>
                </a:solidFill>
              </a:rPr>
              <a:t>Enfoque bioético</a:t>
            </a:r>
          </a:p>
          <a:p>
            <a:pPr marL="285750" indent="-285750">
              <a:buFont typeface="Wingdings" charset="2"/>
              <a:buChar char="u"/>
            </a:pPr>
            <a:r>
              <a:rPr lang="es-ES" sz="2800" dirty="0" smtClean="0">
                <a:solidFill>
                  <a:srgbClr val="000090"/>
                </a:solidFill>
              </a:rPr>
              <a:t>Aspectos legales</a:t>
            </a:r>
          </a:p>
          <a:p>
            <a:pPr marL="285750" indent="-285750">
              <a:buFont typeface="Wingdings" charset="2"/>
              <a:buChar char="u"/>
            </a:pPr>
            <a:r>
              <a:rPr lang="es-ES" sz="2800" dirty="0" smtClean="0">
                <a:solidFill>
                  <a:srgbClr val="000090"/>
                </a:solidFill>
              </a:rPr>
              <a:t>Voluntad anticipada</a:t>
            </a:r>
          </a:p>
          <a:p>
            <a:pPr marL="285750" indent="-285750">
              <a:buFont typeface="Wingdings" charset="2"/>
              <a:buChar char="u"/>
            </a:pPr>
            <a:r>
              <a:rPr lang="es-ES" sz="2800" dirty="0" smtClean="0">
                <a:solidFill>
                  <a:srgbClr val="000090"/>
                </a:solidFill>
              </a:rPr>
              <a:t>Tratamiento médico de síntomas</a:t>
            </a:r>
          </a:p>
          <a:p>
            <a:pPr marL="285750" indent="-285750">
              <a:buFont typeface="Wingdings" charset="2"/>
              <a:buChar char="u"/>
            </a:pPr>
            <a:r>
              <a:rPr lang="es-ES" sz="2800" dirty="0" smtClean="0">
                <a:solidFill>
                  <a:srgbClr val="000090"/>
                </a:solidFill>
              </a:rPr>
              <a:t>Rehabilitación y confort 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3" t="7731" r="34898" b="5530"/>
          <a:stretch/>
        </p:blipFill>
        <p:spPr bwMode="auto">
          <a:xfrm>
            <a:off x="5220072" y="260648"/>
            <a:ext cx="3672408" cy="4049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547665" y="4581128"/>
            <a:ext cx="7596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90"/>
                </a:solidFill>
              </a:rPr>
              <a:t>EFC: Mujer, 39 años, casada 4 hijos (22,18,16,13 años de edad).</a:t>
            </a:r>
          </a:p>
          <a:p>
            <a:r>
              <a:rPr lang="es-ES" dirty="0" smtClean="0">
                <a:solidFill>
                  <a:srgbClr val="000090"/>
                </a:solidFill>
              </a:rPr>
              <a:t>02/2017 INNN: Sindrome pancerebeloso, afectación pares craneales. </a:t>
            </a:r>
          </a:p>
          <a:p>
            <a:r>
              <a:rPr lang="es-ES" dirty="0" smtClean="0">
                <a:solidFill>
                  <a:srgbClr val="000090"/>
                </a:solidFill>
              </a:rPr>
              <a:t>03/17 IRM lesión extensa en región dorsal de tallo. Choque séptico x pielonefritis, hidronefrosis x lito. CIV. Compromiso respiratorio. Ventilación asistida. Traqueostomia, Gastrostomía.04/17 Biopsia de tallo. Dx. Astrocitona difuso de tallo grado II. I  05/17:sesión de radioterapia. Depresión respiratoria y Ventilación asistida. 16/05/17 Protocoliza LET.  22/06/17 Egreso a domicilio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846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G_339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1864694" y="-204418"/>
            <a:ext cx="4982567" cy="7056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264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Esperanz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0328" y="476672"/>
            <a:ext cx="3407881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674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NORMALBRAIN (convertido).mo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4008" y="836712"/>
            <a:ext cx="3645198" cy="2728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2915816" y="40466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               Cerebro normal</a:t>
            </a:r>
            <a:endParaRPr lang="es-ES" dirty="0"/>
          </a:p>
        </p:txBody>
      </p:sp>
      <p:pic>
        <p:nvPicPr>
          <p:cNvPr id="8" name="Picture 2" descr="CEREBRO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2950095" cy="2206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11560" y="3284984"/>
            <a:ext cx="6984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 cerebro-es más amplio que el cielo-</a:t>
            </a:r>
          </a:p>
          <a:p>
            <a:r>
              <a:rPr lang="es-ES" dirty="0" smtClean="0"/>
              <a:t>Colócalos juntos-</a:t>
            </a:r>
          </a:p>
          <a:p>
            <a:r>
              <a:rPr lang="es-ES" dirty="0" smtClean="0"/>
              <a:t>El uno contendrá  al otro holgadamente-y a Ti -también</a:t>
            </a:r>
          </a:p>
          <a:p>
            <a:r>
              <a:rPr lang="es-ES" dirty="0" smtClean="0"/>
              <a:t>El cerebro es más hondo que el mar-retenlos –azul contra -azul-</a:t>
            </a:r>
          </a:p>
          <a:p>
            <a:r>
              <a:rPr lang="es-ES" dirty="0" smtClean="0"/>
              <a:t> El uno absorberá al otro-</a:t>
            </a:r>
          </a:p>
          <a:p>
            <a:r>
              <a:rPr lang="es-ES" dirty="0" smtClean="0"/>
              <a:t>Como la esponja -al balde-</a:t>
            </a:r>
          </a:p>
          <a:p>
            <a:r>
              <a:rPr lang="es-ES" dirty="0" smtClean="0"/>
              <a:t>El cerebro pesa lo mismo que  Dios-</a:t>
            </a:r>
          </a:p>
          <a:p>
            <a:r>
              <a:rPr lang="es-ES" dirty="0" smtClean="0"/>
              <a:t>Y si lo calculas – libra a libra- </a:t>
            </a:r>
          </a:p>
          <a:p>
            <a:r>
              <a:rPr lang="es-ES" dirty="0" smtClean="0"/>
              <a:t>Hallarás la misma diferencia-si la hubiere-</a:t>
            </a:r>
          </a:p>
          <a:p>
            <a:r>
              <a:rPr lang="es-ES" dirty="0" smtClean="0"/>
              <a:t>Que separa a una  </a:t>
            </a:r>
            <a:r>
              <a:rPr lang="es-ES" dirty="0"/>
              <a:t>S</a:t>
            </a:r>
            <a:r>
              <a:rPr lang="es-ES" dirty="0" smtClean="0"/>
              <a:t>ílaba de un  </a:t>
            </a:r>
            <a:r>
              <a:rPr lang="es-ES" dirty="0"/>
              <a:t>S</a:t>
            </a:r>
            <a:r>
              <a:rPr lang="es-ES" dirty="0" smtClean="0"/>
              <a:t>onido </a:t>
            </a:r>
          </a:p>
          <a:p>
            <a:r>
              <a:rPr lang="es-ES" dirty="0" smtClean="0"/>
              <a:t>                                                                   Emile Dickinson (1830-86)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587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NORMALBRAIN (convertido)">
            <a:hlinkClick r:id="" action="ppaction://media"/>
            <a:hlinkHover r:id="" action="ppaction://ole?verb=0"/>
            <a:extLst>
              <a:ext uri="{FF2B5EF4-FFF2-40B4-BE49-F238E27FC236}">
                <a16:creationId xmlns="" xmlns:a16="http://schemas.microsoft.com/office/drawing/2014/main" id="{7EC4BA62-4E6B-4198-8E9B-CBDAA64DA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32656"/>
            <a:ext cx="2736304" cy="2644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EA (convertido)">
            <a:hlinkClick r:id="" action="ppaction://media"/>
            <a:hlinkHover r:id="" action="ppaction://ole?verb=0"/>
            <a:extLst>
              <a:ext uri="{FF2B5EF4-FFF2-40B4-BE49-F238E27FC236}">
                <a16:creationId xmlns="" xmlns:a16="http://schemas.microsoft.com/office/drawing/2014/main" id="{586E2A8C-89EC-4D69-88AF-00EC1FF478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5856" y="1988840"/>
            <a:ext cx="2736304" cy="2265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muertecerebral">
            <a:hlinkClick r:id="" action="ppaction://media"/>
            <a:hlinkHover r:id="" action="ppaction://ole?verb=0"/>
            <a:extLst>
              <a:ext uri="{FF2B5EF4-FFF2-40B4-BE49-F238E27FC236}">
                <a16:creationId xmlns="" xmlns:a16="http://schemas.microsoft.com/office/drawing/2014/main" id="{5C32E531-80F8-4FF8-A8CC-0B85B9A19A6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84168" y="3645910"/>
            <a:ext cx="2880320" cy="2519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/>
          <p:cNvSpPr txBox="1"/>
          <p:nvPr/>
        </p:nvSpPr>
        <p:spPr>
          <a:xfrm>
            <a:off x="683568" y="35010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Cerebro normal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3707904" y="49411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Alzheimer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6372200" y="609329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Muerte encefálica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187624" y="558924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Cortesía Dra. Nora Kerik </a:t>
            </a:r>
          </a:p>
          <a:p>
            <a:r>
              <a:rPr lang="es-ES" dirty="0" smtClean="0"/>
              <a:t>Jefa Servicio PET INNN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1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3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827584" y="1556792"/>
            <a:ext cx="806489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3366FF"/>
                </a:solidFill>
                <a:latin typeface="+mj-lt"/>
              </a:rPr>
              <a:t>Agradecimientos</a:t>
            </a:r>
          </a:p>
          <a:p>
            <a:r>
              <a:rPr lang="es-ES" sz="2400" dirty="0" smtClean="0">
                <a:solidFill>
                  <a:srgbClr val="3366FF"/>
                </a:solidFill>
                <a:latin typeface="+mj-lt"/>
              </a:rPr>
              <a:t>Dra. Leora Velásquez Pérez.   Depto. Epidemiología</a:t>
            </a:r>
          </a:p>
          <a:p>
            <a:r>
              <a:rPr lang="es-ES" sz="2400" dirty="0" smtClean="0">
                <a:solidFill>
                  <a:srgbClr val="3366FF"/>
                </a:solidFill>
                <a:latin typeface="+mj-lt"/>
              </a:rPr>
              <a:t>Dra. Sandra Porcayo.  Servicio de UTI.</a:t>
            </a:r>
          </a:p>
          <a:p>
            <a:r>
              <a:rPr lang="es-ES" sz="2400" dirty="0" smtClean="0">
                <a:solidFill>
                  <a:srgbClr val="3366FF"/>
                </a:solidFill>
                <a:latin typeface="+mj-lt"/>
              </a:rPr>
              <a:t>Dra. Jocelyn Cruz  Pérez. Coordinación de Donación  de órganos y tejidos con fines de transplantes y e integrantes del Diplomado</a:t>
            </a:r>
          </a:p>
          <a:p>
            <a:r>
              <a:rPr lang="es-ES" sz="2400" dirty="0" smtClean="0">
                <a:solidFill>
                  <a:srgbClr val="3366FF"/>
                </a:solidFill>
                <a:latin typeface="+mj-lt"/>
              </a:rPr>
              <a:t>Dra. Nora Kerik Rotemberg. Unidad de PET. </a:t>
            </a:r>
          </a:p>
          <a:p>
            <a:r>
              <a:rPr lang="es-ES" sz="2400" dirty="0" smtClean="0">
                <a:solidFill>
                  <a:srgbClr val="3366FF"/>
                </a:solidFill>
                <a:latin typeface="+mj-lt"/>
              </a:rPr>
              <a:t>Dra. Liliana Escobar. Unidad de Doppler. </a:t>
            </a:r>
          </a:p>
          <a:p>
            <a:r>
              <a:rPr lang="es-ES" sz="2400" dirty="0" smtClean="0">
                <a:solidFill>
                  <a:srgbClr val="3366FF"/>
                </a:solidFill>
                <a:latin typeface="+mj-lt"/>
              </a:rPr>
              <a:t>Mtra. Ma Guadalupe Nava Galán. PRACUP. Pasante Psicol. Joel Espinoza Ramírez</a:t>
            </a:r>
          </a:p>
          <a:p>
            <a:endParaRPr lang="es-ES" sz="2400" dirty="0">
              <a:solidFill>
                <a:srgbClr val="3366FF"/>
              </a:solidFill>
              <a:latin typeface="+mj-lt"/>
            </a:endParaRPr>
          </a:p>
        </p:txBody>
      </p:sp>
      <p:pic>
        <p:nvPicPr>
          <p:cNvPr id="5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7407"/>
            <a:ext cx="734087" cy="737364"/>
          </a:xfrm>
          <a:prstGeom prst="rect">
            <a:avLst/>
          </a:prstGeom>
        </p:spPr>
      </p:pic>
      <p:sp>
        <p:nvSpPr>
          <p:cNvPr id="6" name="7 CuadroTexto"/>
          <p:cNvSpPr txBox="1"/>
          <p:nvPr/>
        </p:nvSpPr>
        <p:spPr>
          <a:xfrm>
            <a:off x="1881651" y="329090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tx2"/>
                </a:solidFill>
                <a:latin typeface="Century Schoolbook" pitchFamily="18" charset="0"/>
              </a:rPr>
              <a:t>Instituto Nacional de Neurología y Neurocirugía</a:t>
            </a:r>
          </a:p>
          <a:p>
            <a:pPr algn="ctr"/>
            <a:r>
              <a:rPr lang="es-MX" sz="1400" b="1" dirty="0">
                <a:solidFill>
                  <a:schemeClr val="tx2"/>
                </a:solidFill>
                <a:latin typeface="Century Schoolbook" pitchFamily="18" charset="0"/>
              </a:rPr>
              <a:t>Manuel Velasco Suárez </a:t>
            </a:r>
          </a:p>
        </p:txBody>
      </p:sp>
    </p:spTree>
    <p:extLst>
      <p:ext uri="{BB962C8B-B14F-4D97-AF65-F5344CB8AC3E}">
        <p14:creationId xmlns:p14="http://schemas.microsoft.com/office/powerpoint/2010/main" val="103118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218816337"/>
              </p:ext>
            </p:extLst>
          </p:nvPr>
        </p:nvGraphicFramePr>
        <p:xfrm>
          <a:off x="1187624" y="404664"/>
          <a:ext cx="763284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12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980550692"/>
              </p:ext>
            </p:extLst>
          </p:nvPr>
        </p:nvGraphicFramePr>
        <p:xfrm>
          <a:off x="1187624" y="404664"/>
          <a:ext cx="763284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957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Imagen 1" descr="Articulo origina Doppler.tiff"/>
          <p:cNvSpPr>
            <a:spLocks noChangeAspect="1"/>
          </p:cNvSpPr>
          <p:nvPr/>
        </p:nvSpPr>
        <p:spPr bwMode="auto">
          <a:xfrm>
            <a:off x="1403350" y="1412875"/>
            <a:ext cx="6588125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/>
          </a:p>
        </p:txBody>
      </p:sp>
      <p:sp>
        <p:nvSpPr>
          <p:cNvPr id="12" name="CuadroTexto 1"/>
          <p:cNvSpPr txBox="1">
            <a:spLocks noChangeArrowheads="1"/>
          </p:cNvSpPr>
          <p:nvPr/>
        </p:nvSpPr>
        <p:spPr bwMode="auto">
          <a:xfrm>
            <a:off x="539552" y="1484784"/>
            <a:ext cx="3960813" cy="4524375"/>
          </a:xfrm>
          <a:prstGeom prst="rect">
            <a:avLst/>
          </a:prstGeom>
          <a:noFill/>
          <a:ln w="50800" cap="sq">
            <a:solidFill>
              <a:srgbClr val="763ACE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Wingdings" charset="0"/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Wingdings" charset="0"/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Wingdings" charset="0"/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Wingdings" charset="0"/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800" dirty="0">
                <a:latin typeface="Noteworthy Light" charset="0"/>
              </a:rPr>
              <a:t>Evaluación clínica:</a:t>
            </a:r>
          </a:p>
          <a:p>
            <a:pPr eaLnBrk="1" hangingPunct="1"/>
            <a:endParaRPr lang="es-ES" sz="1800" b="0" dirty="0">
              <a:latin typeface="Noteworthy Light" charset="0"/>
            </a:endParaRPr>
          </a:p>
          <a:p>
            <a:pPr eaLnBrk="1" hangingPunct="1"/>
            <a:r>
              <a:rPr lang="es-ES" sz="1800" b="0" dirty="0">
                <a:latin typeface="Noteworthy Light" charset="0"/>
              </a:rPr>
              <a:t>Coma profundo sin respuesta</a:t>
            </a:r>
          </a:p>
          <a:p>
            <a:pPr eaLnBrk="1" hangingPunct="1"/>
            <a:endParaRPr lang="es-ES" sz="1800" b="0" dirty="0">
              <a:latin typeface="Noteworthy Light" charset="0"/>
            </a:endParaRPr>
          </a:p>
          <a:p>
            <a:pPr eaLnBrk="1" hangingPunct="1"/>
            <a:r>
              <a:rPr lang="es-ES" sz="1800" b="0" dirty="0">
                <a:latin typeface="Noteworthy Light" charset="0"/>
              </a:rPr>
              <a:t>Sin respuesta motora, incluyendo respuesta a estímulos dolorosos por arriba del cuello</a:t>
            </a:r>
          </a:p>
          <a:p>
            <a:pPr eaLnBrk="1" hangingPunct="1"/>
            <a:endParaRPr lang="es-ES" sz="1800" b="0" dirty="0">
              <a:latin typeface="Noteworthy Light" charset="0"/>
            </a:endParaRPr>
          </a:p>
          <a:p>
            <a:pPr eaLnBrk="1" hangingPunct="1"/>
            <a:r>
              <a:rPr lang="es-ES" sz="1800" b="0" dirty="0">
                <a:latin typeface="Noteworthy Light" charset="0"/>
              </a:rPr>
              <a:t>Sin reflejo pupilar</a:t>
            </a:r>
          </a:p>
          <a:p>
            <a:pPr eaLnBrk="1" hangingPunct="1"/>
            <a:endParaRPr lang="es-ES" sz="1800" b="0" dirty="0">
              <a:latin typeface="Noteworthy Light" charset="0"/>
            </a:endParaRPr>
          </a:p>
          <a:p>
            <a:pPr eaLnBrk="1" hangingPunct="1"/>
            <a:r>
              <a:rPr lang="es-ES" sz="1800" b="0" dirty="0">
                <a:latin typeface="Noteworthy Light" charset="0"/>
              </a:rPr>
              <a:t>Sin tos con succión traqueal</a:t>
            </a:r>
          </a:p>
          <a:p>
            <a:pPr eaLnBrk="1" hangingPunct="1"/>
            <a:endParaRPr lang="es-ES" sz="1800" b="0" dirty="0">
              <a:latin typeface="Noteworthy Light" charset="0"/>
            </a:endParaRPr>
          </a:p>
          <a:p>
            <a:pPr eaLnBrk="1" hangingPunct="1"/>
            <a:r>
              <a:rPr lang="es-ES" sz="1800" b="0" dirty="0">
                <a:latin typeface="Noteworthy Light" charset="0"/>
              </a:rPr>
              <a:t>Sin reflejo corneal o tusígeno</a:t>
            </a:r>
          </a:p>
          <a:p>
            <a:pPr eaLnBrk="1" hangingPunct="1"/>
            <a:endParaRPr lang="es-ES" sz="1800" b="0" dirty="0">
              <a:latin typeface="Noteworthy Light" charset="0"/>
            </a:endParaRPr>
          </a:p>
          <a:p>
            <a:pPr eaLnBrk="1" hangingPunct="1"/>
            <a:r>
              <a:rPr lang="es-ES" sz="1800" b="0" dirty="0">
                <a:latin typeface="Noteworthy Light" charset="0"/>
              </a:rPr>
              <a:t>Sin reflejos oculovestibulares</a:t>
            </a:r>
          </a:p>
          <a:p>
            <a:pPr eaLnBrk="1" hangingPunct="1"/>
            <a:endParaRPr lang="es-ES" sz="1800" b="0" dirty="0">
              <a:latin typeface="Noteworthy Light" charset="0"/>
            </a:endParaRPr>
          </a:p>
        </p:txBody>
      </p:sp>
      <p:sp>
        <p:nvSpPr>
          <p:cNvPr id="13" name="Rectangle 125"/>
          <p:cNvSpPr>
            <a:spLocks noChangeArrowheads="1"/>
          </p:cNvSpPr>
          <p:nvPr/>
        </p:nvSpPr>
        <p:spPr bwMode="auto">
          <a:xfrm>
            <a:off x="755650" y="0"/>
            <a:ext cx="72358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s-UY" sz="3200" b="1">
                <a:solidFill>
                  <a:srgbClr val="800000"/>
                </a:solidFill>
                <a:latin typeface="Noteworthy Bold" charset="0"/>
              </a:rPr>
              <a:t>CRITERIOS MUERTE CEREBRAL</a:t>
            </a:r>
            <a:endParaRPr lang="es-ES" sz="3200" b="1" dirty="0">
              <a:solidFill>
                <a:srgbClr val="800000"/>
              </a:solidFill>
              <a:latin typeface="Noteworthy Bold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787900" y="3284538"/>
            <a:ext cx="3960813" cy="923925"/>
          </a:xfrm>
          <a:prstGeom prst="rect">
            <a:avLst/>
          </a:prstGeom>
          <a:noFill/>
          <a:ln w="50800" cap="sq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s-MX" b="1" dirty="0">
                <a:latin typeface="Noteworthy Light" charset="0"/>
                <a:cs typeface="Noteworthy Light" charset="0"/>
              </a:rPr>
              <a:t>Prueba de apnea:</a:t>
            </a:r>
          </a:p>
          <a:p>
            <a:pPr eaLnBrk="1" hangingPunct="1">
              <a:defRPr/>
            </a:pPr>
            <a:endParaRPr lang="es-ES" altLang="es-MX" dirty="0">
              <a:latin typeface="Noteworthy Light" charset="0"/>
              <a:cs typeface="Noteworthy Light" charset="0"/>
            </a:endParaRPr>
          </a:p>
          <a:p>
            <a:pPr eaLnBrk="1" hangingPunct="1">
              <a:defRPr/>
            </a:pPr>
            <a:r>
              <a:rPr lang="es-ES" altLang="es-MX" dirty="0">
                <a:latin typeface="Noteworthy Light" charset="0"/>
                <a:cs typeface="Noteworthy Light" charset="0"/>
              </a:rPr>
              <a:t>Sin respuesta respiratoria</a:t>
            </a:r>
          </a:p>
        </p:txBody>
      </p:sp>
    </p:spTree>
    <p:extLst>
      <p:ext uri="{BB962C8B-B14F-4D97-AF65-F5344CB8AC3E}">
        <p14:creationId xmlns:p14="http://schemas.microsoft.com/office/powerpoint/2010/main" val="340014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010169"/>
              </p:ext>
            </p:extLst>
          </p:nvPr>
        </p:nvGraphicFramePr>
        <p:xfrm>
          <a:off x="323528" y="19058"/>
          <a:ext cx="4752528" cy="3305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5090088"/>
              </p:ext>
            </p:extLst>
          </p:nvPr>
        </p:nvGraphicFramePr>
        <p:xfrm>
          <a:off x="2483768" y="2636912"/>
          <a:ext cx="6628470" cy="422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4994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3491107"/>
              </p:ext>
            </p:extLst>
          </p:nvPr>
        </p:nvGraphicFramePr>
        <p:xfrm>
          <a:off x="323528" y="0"/>
          <a:ext cx="6336704" cy="4913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8521535"/>
              </p:ext>
            </p:extLst>
          </p:nvPr>
        </p:nvGraphicFramePr>
        <p:xfrm>
          <a:off x="5004048" y="3789040"/>
          <a:ext cx="4032448" cy="3049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5657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5" name="Conector recto de flecha 4"/>
          <p:cNvCxnSpPr>
            <a:cxnSpLocks noChangeShapeType="1"/>
          </p:cNvCxnSpPr>
          <p:nvPr/>
        </p:nvCxnSpPr>
        <p:spPr bwMode="auto">
          <a:xfrm flipV="1">
            <a:off x="3203575" y="3213100"/>
            <a:ext cx="0" cy="360363"/>
          </a:xfrm>
          <a:prstGeom prst="straightConnector1">
            <a:avLst/>
          </a:prstGeom>
          <a:noFill/>
          <a:ln w="31750">
            <a:solidFill>
              <a:srgbClr val="0D0D0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6" name="Agrupar 2"/>
          <p:cNvGrpSpPr>
            <a:grpSpLocks/>
          </p:cNvGrpSpPr>
          <p:nvPr/>
        </p:nvGrpSpPr>
        <p:grpSpPr bwMode="auto">
          <a:xfrm>
            <a:off x="611560" y="404664"/>
            <a:ext cx="7704856" cy="5688632"/>
            <a:chOff x="1476375" y="1303338"/>
            <a:chExt cx="6551613" cy="46926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62" t="36188" r="14885" b="44386"/>
            <a:stretch>
              <a:fillRect/>
            </a:stretch>
          </p:blipFill>
          <p:spPr bwMode="auto">
            <a:xfrm>
              <a:off x="1547735" y="4654248"/>
              <a:ext cx="6256750" cy="1341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06" t="24522" r="15410" b="28732"/>
            <a:stretch>
              <a:fillRect/>
            </a:stretch>
          </p:blipFill>
          <p:spPr bwMode="auto">
            <a:xfrm>
              <a:off x="1547735" y="1303338"/>
              <a:ext cx="6255404" cy="325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1 Rectángulo redondeado"/>
            <p:cNvSpPr/>
            <p:nvPr/>
          </p:nvSpPr>
          <p:spPr>
            <a:xfrm>
              <a:off x="1476375" y="5590026"/>
              <a:ext cx="6551613" cy="405962"/>
            </a:xfrm>
            <a:prstGeom prst="roundRect">
              <a:avLst/>
            </a:prstGeom>
            <a:noFill/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29019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79512" y="0"/>
            <a:ext cx="1440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Imagen 1" descr="Articulo origina Doppler.tiff"/>
          <p:cNvSpPr>
            <a:spLocks noChangeAspect="1"/>
          </p:cNvSpPr>
          <p:nvPr/>
        </p:nvSpPr>
        <p:spPr bwMode="auto">
          <a:xfrm>
            <a:off x="1403350" y="1412875"/>
            <a:ext cx="6588125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/>
          </a:p>
        </p:txBody>
      </p:sp>
      <p:sp>
        <p:nvSpPr>
          <p:cNvPr id="12" name="Rectangle 90"/>
          <p:cNvSpPr txBox="1">
            <a:spLocks noChangeArrowheads="1"/>
          </p:cNvSpPr>
          <p:nvPr/>
        </p:nvSpPr>
        <p:spPr>
          <a:xfrm>
            <a:off x="2051720" y="764704"/>
            <a:ext cx="5688235" cy="504056"/>
          </a:xfrm>
          <a:prstGeom prst="rect">
            <a:avLst/>
          </a:prstGeom>
          <a:ln w="50800" cap="sq" cmpd="sng">
            <a:solidFill>
              <a:schemeClr val="accent6">
                <a:lumMod val="75000"/>
              </a:schemeClr>
            </a:solidFill>
            <a:round/>
          </a:ln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UY" sz="2400" b="1" dirty="0">
                <a:solidFill>
                  <a:srgbClr val="36000A"/>
                </a:solidFill>
                <a:latin typeface="Noteworthy Light"/>
                <a:cs typeface="Noteworthy Light"/>
              </a:rPr>
              <a:t>Pruebas</a:t>
            </a:r>
            <a:r>
              <a:rPr lang="es-UY" b="1" dirty="0">
                <a:solidFill>
                  <a:srgbClr val="36000A"/>
                </a:solidFill>
                <a:latin typeface="Noteworthy Light"/>
                <a:cs typeface="Noteworthy Light"/>
              </a:rPr>
              <a:t> </a:t>
            </a:r>
            <a:r>
              <a:rPr lang="es-UY" sz="2400" b="1" dirty="0">
                <a:solidFill>
                  <a:srgbClr val="36000A"/>
                </a:solidFill>
                <a:latin typeface="Noteworthy Light"/>
                <a:cs typeface="Noteworthy Light"/>
              </a:rPr>
              <a:t>confirmatorias</a:t>
            </a:r>
            <a:endParaRPr lang="es-ES" sz="2400" b="1" dirty="0">
              <a:solidFill>
                <a:srgbClr val="36000A"/>
              </a:solidFill>
              <a:latin typeface="Noteworthy Light"/>
              <a:cs typeface="Noteworthy Light"/>
            </a:endParaRPr>
          </a:p>
        </p:txBody>
      </p:sp>
      <p:cxnSp>
        <p:nvCxnSpPr>
          <p:cNvPr id="13" name="Conector recto de flecha 12"/>
          <p:cNvCxnSpPr>
            <a:cxnSpLocks noChangeShapeType="1"/>
          </p:cNvCxnSpPr>
          <p:nvPr/>
        </p:nvCxnSpPr>
        <p:spPr bwMode="auto">
          <a:xfrm flipH="1">
            <a:off x="3275856" y="1340768"/>
            <a:ext cx="720080" cy="1440160"/>
          </a:xfrm>
          <a:prstGeom prst="straightConnector1">
            <a:avLst/>
          </a:prstGeom>
          <a:noFill/>
          <a:ln w="38100" cmpd="dbl">
            <a:solidFill>
              <a:srgbClr val="0000FF"/>
            </a:solidFill>
            <a:prstDash val="lgDash"/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Rectángulo 4"/>
          <p:cNvSpPr>
            <a:spLocks noChangeArrowheads="1"/>
          </p:cNvSpPr>
          <p:nvPr/>
        </p:nvSpPr>
        <p:spPr bwMode="auto">
          <a:xfrm>
            <a:off x="2339752" y="2780928"/>
            <a:ext cx="2287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s-ES" sz="1400" b="1" dirty="0">
                <a:latin typeface="Noteworthy Light" charset="0"/>
              </a:rPr>
              <a:t>AUSENCIA DE FLUJO</a:t>
            </a:r>
          </a:p>
          <a:p>
            <a:pPr algn="ctr" eaLnBrk="1" hangingPunct="1"/>
            <a:r>
              <a:rPr lang="es-ES" sz="1400" b="1" dirty="0">
                <a:latin typeface="Noteworthy Light" charset="0"/>
              </a:rPr>
              <a:t>SANGUÍNEO CEREBRAL</a:t>
            </a:r>
          </a:p>
        </p:txBody>
      </p:sp>
      <p:cxnSp>
        <p:nvCxnSpPr>
          <p:cNvPr id="15" name="Conector recto de flecha 14"/>
          <p:cNvCxnSpPr>
            <a:cxnSpLocks noChangeShapeType="1"/>
          </p:cNvCxnSpPr>
          <p:nvPr/>
        </p:nvCxnSpPr>
        <p:spPr bwMode="auto">
          <a:xfrm>
            <a:off x="6372200" y="1340768"/>
            <a:ext cx="801092" cy="1440507"/>
          </a:xfrm>
          <a:prstGeom prst="straightConnector1">
            <a:avLst/>
          </a:prstGeom>
          <a:noFill/>
          <a:ln w="38100" cmpd="dbl">
            <a:solidFill>
              <a:srgbClr val="FF6700"/>
            </a:solidFill>
            <a:prstDash val="lgDash"/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6" name="Rectángulo 8"/>
          <p:cNvSpPr>
            <a:spLocks noChangeArrowheads="1"/>
          </p:cNvSpPr>
          <p:nvPr/>
        </p:nvSpPr>
        <p:spPr bwMode="auto">
          <a:xfrm>
            <a:off x="6156176" y="2780928"/>
            <a:ext cx="22746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s-ES" sz="1400" b="1" dirty="0">
                <a:latin typeface="Noteworthy Light" charset="0"/>
              </a:rPr>
              <a:t>PÉRDIDA DE ACTIVIDAD</a:t>
            </a:r>
          </a:p>
          <a:p>
            <a:pPr algn="ctr" eaLnBrk="1" hangingPunct="1"/>
            <a:r>
              <a:rPr lang="es-ES" sz="1400" b="1" dirty="0">
                <a:latin typeface="Noteworthy Light" charset="0"/>
              </a:rPr>
              <a:t>BIOELÉCTRICA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868144" y="4293096"/>
            <a:ext cx="2628800" cy="1200328"/>
          </a:xfrm>
          <a:prstGeom prst="rect">
            <a:avLst/>
          </a:prstGeom>
          <a:noFill/>
          <a:ln w="50800" cap="sq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Wingdings" charset="0"/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Wingdings" charset="0"/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Wingdings" charset="0"/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Wingdings" charset="0"/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9pPr>
          </a:lstStyle>
          <a:p>
            <a:r>
              <a:rPr lang="es-ES" sz="1200" dirty="0">
                <a:solidFill>
                  <a:srgbClr val="000090"/>
                </a:solidFill>
                <a:latin typeface="Noteworthy Light" charset="0"/>
              </a:rPr>
              <a:t>ELECTROENCEFALOGRÁMA</a:t>
            </a:r>
          </a:p>
          <a:p>
            <a:endParaRPr lang="es-ES" sz="1200" dirty="0">
              <a:solidFill>
                <a:srgbClr val="000090"/>
              </a:solidFill>
              <a:latin typeface="Noteworthy Light" charset="0"/>
            </a:endParaRPr>
          </a:p>
          <a:p>
            <a:r>
              <a:rPr lang="es-ES" sz="1200" dirty="0">
                <a:solidFill>
                  <a:srgbClr val="000090"/>
                </a:solidFill>
                <a:latin typeface="Noteworthy Light" charset="0"/>
              </a:rPr>
              <a:t>POTENCIALES EVOCADOS</a:t>
            </a:r>
          </a:p>
          <a:p>
            <a:r>
              <a:rPr lang="es-ES" sz="1400" dirty="0" smtClean="0">
                <a:solidFill>
                  <a:schemeClr val="bg1"/>
                </a:solidFill>
                <a:latin typeface="Noteworthy Light" charset="0"/>
              </a:rPr>
              <a:t>ELECTROE</a:t>
            </a:r>
            <a:r>
              <a:rPr lang="es-ES" sz="1800" dirty="0" smtClean="0">
                <a:solidFill>
                  <a:schemeClr val="bg1"/>
                </a:solidFill>
                <a:latin typeface="Noteworthy Light" charset="0"/>
              </a:rPr>
              <a:t>ENCIALES </a:t>
            </a:r>
            <a:r>
              <a:rPr lang="es-ES" sz="1800" dirty="0">
                <a:solidFill>
                  <a:schemeClr val="bg1"/>
                </a:solidFill>
                <a:latin typeface="Noteworthy Light" charset="0"/>
              </a:rPr>
              <a:t>EVOCADOS</a:t>
            </a:r>
            <a:endParaRPr lang="es-ES" sz="1800" dirty="0">
              <a:latin typeface="Noteworthy Light" charset="0"/>
            </a:endParaRPr>
          </a:p>
        </p:txBody>
      </p:sp>
      <p:sp>
        <p:nvSpPr>
          <p:cNvPr id="18" name="CuadroTexto 11"/>
          <p:cNvSpPr txBox="1">
            <a:spLocks noChangeArrowheads="1"/>
          </p:cNvSpPr>
          <p:nvPr/>
        </p:nvSpPr>
        <p:spPr bwMode="auto">
          <a:xfrm>
            <a:off x="1475656" y="4293096"/>
            <a:ext cx="3240360" cy="1446550"/>
          </a:xfrm>
          <a:prstGeom prst="rect">
            <a:avLst/>
          </a:prstGeom>
          <a:noFill/>
          <a:ln w="50800" cap="sq">
            <a:solidFill>
              <a:srgbClr val="7029E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Wingdings" charset="0"/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Wingdings" charset="0"/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Wingdings" charset="0"/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Wingdings" charset="0"/>
              <a:defRPr sz="1600">
                <a:solidFill>
                  <a:schemeClr val="tx1"/>
                </a:solidFill>
                <a:latin typeface="Franklin Gothic Book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400" dirty="0" smtClean="0">
                <a:solidFill>
                  <a:srgbClr val="000090"/>
                </a:solidFill>
                <a:latin typeface="Noteworthy Light" charset="0"/>
              </a:rPr>
              <a:t>ANGIOGRAFÍA </a:t>
            </a:r>
            <a:r>
              <a:rPr lang="es-ES" sz="1400" dirty="0">
                <a:solidFill>
                  <a:srgbClr val="000090"/>
                </a:solidFill>
                <a:latin typeface="Noteworthy Light" charset="0"/>
              </a:rPr>
              <a:t>CEREBRAL</a:t>
            </a:r>
          </a:p>
          <a:p>
            <a:r>
              <a:rPr lang="es-ES" sz="1400" dirty="0">
                <a:solidFill>
                  <a:srgbClr val="000090"/>
                </a:solidFill>
                <a:latin typeface="Noteworthy Light" charset="0"/>
              </a:rPr>
              <a:t>IRM</a:t>
            </a:r>
          </a:p>
          <a:p>
            <a:r>
              <a:rPr lang="es-ES" sz="1400" dirty="0">
                <a:solidFill>
                  <a:srgbClr val="000090"/>
                </a:solidFill>
                <a:latin typeface="Noteworthy Light" charset="0"/>
              </a:rPr>
              <a:t>TAC</a:t>
            </a:r>
          </a:p>
          <a:p>
            <a:r>
              <a:rPr lang="es-ES" sz="1400" dirty="0">
                <a:solidFill>
                  <a:srgbClr val="660066"/>
                </a:solidFill>
                <a:latin typeface="Noteworthy Light" charset="0"/>
              </a:rPr>
              <a:t>DOPPLER TRANSCRANEAL</a:t>
            </a:r>
          </a:p>
          <a:p>
            <a:r>
              <a:rPr lang="es-ES" sz="1400" dirty="0">
                <a:solidFill>
                  <a:srgbClr val="000090"/>
                </a:solidFill>
                <a:latin typeface="Noteworthy Light" charset="0"/>
              </a:rPr>
              <a:t>MEDICINA </a:t>
            </a:r>
            <a:r>
              <a:rPr lang="es-ES" sz="1400" dirty="0" smtClean="0">
                <a:solidFill>
                  <a:srgbClr val="000090"/>
                </a:solidFill>
                <a:latin typeface="Noteworthy Light" charset="0"/>
              </a:rPr>
              <a:t>NUCLEAR</a:t>
            </a:r>
          </a:p>
          <a:p>
            <a:r>
              <a:rPr lang="es-ES" sz="1400" dirty="0" smtClean="0">
                <a:solidFill>
                  <a:srgbClr val="000090"/>
                </a:solidFill>
                <a:latin typeface="Noteworthy Light" charset="0"/>
              </a:rPr>
              <a:t>PET </a:t>
            </a:r>
            <a:r>
              <a:rPr lang="es-ES" sz="1400" baseline="30000" dirty="0" smtClean="0">
                <a:solidFill>
                  <a:srgbClr val="000090"/>
                </a:solidFill>
                <a:latin typeface="Noteworthy Light" charset="0"/>
              </a:rPr>
              <a:t>18</a:t>
            </a:r>
            <a:r>
              <a:rPr lang="es-ES" sz="1400" dirty="0" smtClean="0">
                <a:solidFill>
                  <a:srgbClr val="000090"/>
                </a:solidFill>
                <a:latin typeface="Noteworthy Light" charset="0"/>
              </a:rPr>
              <a:t>FDG</a:t>
            </a:r>
            <a:r>
              <a:rPr lang="es-ES" sz="1400" dirty="0" smtClean="0">
                <a:solidFill>
                  <a:schemeClr val="bg1"/>
                </a:solidFill>
                <a:latin typeface="Noteworthy Light" charset="0"/>
              </a:rPr>
              <a:t>NUCLEA</a:t>
            </a:r>
            <a:r>
              <a:rPr lang="es-ES" sz="1800" dirty="0" smtClean="0">
                <a:solidFill>
                  <a:schemeClr val="bg1"/>
                </a:solidFill>
                <a:latin typeface="Noteworthy Light" charset="0"/>
              </a:rPr>
              <a:t>R</a:t>
            </a:r>
            <a:endParaRPr lang="es-ES" sz="1800" dirty="0">
              <a:latin typeface="Noteworthy Light" charset="0"/>
            </a:endParaRPr>
          </a:p>
        </p:txBody>
      </p:sp>
      <p:cxnSp>
        <p:nvCxnSpPr>
          <p:cNvPr id="19" name="Conector angular 18"/>
          <p:cNvCxnSpPr>
            <a:cxnSpLocks noChangeShapeType="1"/>
          </p:cNvCxnSpPr>
          <p:nvPr/>
        </p:nvCxnSpPr>
        <p:spPr bwMode="auto">
          <a:xfrm rot="5400000">
            <a:off x="2771800" y="3573016"/>
            <a:ext cx="864096" cy="432048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0080FF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ector angular 19"/>
          <p:cNvCxnSpPr>
            <a:cxnSpLocks noChangeShapeType="1"/>
          </p:cNvCxnSpPr>
          <p:nvPr/>
        </p:nvCxnSpPr>
        <p:spPr bwMode="auto">
          <a:xfrm rot="16200000" flipH="1">
            <a:off x="6876256" y="3573016"/>
            <a:ext cx="936104" cy="504056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80B226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0837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</TotalTime>
  <Words>589</Words>
  <Application>Microsoft Office PowerPoint</Application>
  <PresentationFormat>Presentación en pantalla (4:3)</PresentationFormat>
  <Paragraphs>126</Paragraphs>
  <Slides>20</Slides>
  <Notes>3</Notes>
  <HiddenSlides>0</HiddenSlides>
  <MMClips>8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9" baseType="lpstr">
      <vt:lpstr>MS PGothic</vt:lpstr>
      <vt:lpstr>Arial</vt:lpstr>
      <vt:lpstr>Calibri</vt:lpstr>
      <vt:lpstr>Century Schoolbook</vt:lpstr>
      <vt:lpstr>Noteworthy Bold</vt:lpstr>
      <vt:lpstr>Noteworthy Light</vt:lpstr>
      <vt:lpstr>Verdana</vt:lpstr>
      <vt:lpstr>Wingdings</vt:lpstr>
      <vt:lpstr>Tema de Office</vt:lpstr>
      <vt:lpstr>El cerebro terminal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cerebro terminal</dc:title>
  <dc:creator>DR.Zoila</dc:creator>
  <cp:lastModifiedBy>Cabina-ANM</cp:lastModifiedBy>
  <cp:revision>87</cp:revision>
  <dcterms:created xsi:type="dcterms:W3CDTF">2017-07-11T20:27:04Z</dcterms:created>
  <dcterms:modified xsi:type="dcterms:W3CDTF">2017-08-16T23:47:05Z</dcterms:modified>
</cp:coreProperties>
</file>