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7"/>
  </p:notesMasterIdLst>
  <p:sldIdLst>
    <p:sldId id="256" r:id="rId3"/>
    <p:sldId id="257" r:id="rId4"/>
    <p:sldId id="307" r:id="rId5"/>
    <p:sldId id="308" r:id="rId6"/>
    <p:sldId id="295" r:id="rId7"/>
    <p:sldId id="302" r:id="rId8"/>
    <p:sldId id="304" r:id="rId9"/>
    <p:sldId id="349" r:id="rId10"/>
    <p:sldId id="348" r:id="rId11"/>
    <p:sldId id="296" r:id="rId12"/>
    <p:sldId id="297" r:id="rId13"/>
    <p:sldId id="350" r:id="rId14"/>
    <p:sldId id="298" r:id="rId15"/>
    <p:sldId id="299" r:id="rId16"/>
    <p:sldId id="300" r:id="rId17"/>
    <p:sldId id="344" r:id="rId18"/>
    <p:sldId id="351" r:id="rId19"/>
    <p:sldId id="352" r:id="rId20"/>
    <p:sldId id="353" r:id="rId21"/>
    <p:sldId id="346" r:id="rId22"/>
    <p:sldId id="347" r:id="rId23"/>
    <p:sldId id="321" r:id="rId24"/>
    <p:sldId id="320" r:id="rId25"/>
    <p:sldId id="332" r:id="rId26"/>
    <p:sldId id="335" r:id="rId27"/>
    <p:sldId id="333" r:id="rId28"/>
    <p:sldId id="265" r:id="rId29"/>
    <p:sldId id="274" r:id="rId30"/>
    <p:sldId id="337" r:id="rId31"/>
    <p:sldId id="338" r:id="rId32"/>
    <p:sldId id="341" r:id="rId33"/>
    <p:sldId id="342" r:id="rId34"/>
    <p:sldId id="345" r:id="rId35"/>
    <p:sldId id="343" r:id="rId36"/>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598" autoAdjust="0"/>
    <p:restoredTop sz="94685" autoAdjust="0"/>
  </p:normalViewPr>
  <p:slideViewPr>
    <p:cSldViewPr>
      <p:cViewPr>
        <p:scale>
          <a:sx n="70" d="100"/>
          <a:sy n="70" d="100"/>
        </p:scale>
        <p:origin x="-2515" y="-470"/>
      </p:cViewPr>
      <p:guideLst>
        <p:guide orient="horz" pos="2160"/>
        <p:guide pos="2880"/>
      </p:guideLst>
    </p:cSldViewPr>
  </p:slideViewPr>
  <p:notesTextViewPr>
    <p:cViewPr>
      <p:scale>
        <a:sx n="1" d="1"/>
        <a:sy n="1" d="1"/>
      </p:scale>
      <p:origin x="0" y="0"/>
    </p:cViewPr>
  </p:notesTextViewPr>
  <p:sorterViewPr>
    <p:cViewPr>
      <p:scale>
        <a:sx n="120" d="100"/>
        <a:sy n="120" d="100"/>
      </p:scale>
      <p:origin x="0" y="6619"/>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7E78B9-A482-4F45-B4DB-E4A5D32BAE25}" type="datetimeFigureOut">
              <a:rPr lang="es-ES" smtClean="0"/>
              <a:t>03/05/2017</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0DFC32-92A4-49CF-AFDD-4E3DDCC2E8CA}" type="slidenum">
              <a:rPr lang="es-ES" smtClean="0"/>
              <a:t>‹Nº›</a:t>
            </a:fld>
            <a:endParaRPr lang="es-ES"/>
          </a:p>
        </p:txBody>
      </p:sp>
    </p:spTree>
    <p:extLst>
      <p:ext uri="{BB962C8B-B14F-4D97-AF65-F5344CB8AC3E}">
        <p14:creationId xmlns:p14="http://schemas.microsoft.com/office/powerpoint/2010/main" val="2688183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encabezado"/>
          <p:cNvSpPr>
            <a:spLocks noGrp="1"/>
          </p:cNvSpPr>
          <p:nvPr>
            <p:ph type="hdr" sz="quarter" idx="10"/>
          </p:nvPr>
        </p:nvSpPr>
        <p:spPr/>
        <p:txBody>
          <a:bodyPr/>
          <a:lstStyle/>
          <a:p>
            <a:pPr>
              <a:defRPr/>
            </a:pPr>
            <a:r>
              <a:rPr lang="es-ES_tradnl" dirty="0" smtClean="0">
                <a:solidFill>
                  <a:prstClr val="black"/>
                </a:solidFill>
              </a:rPr>
              <a:t>DGICADEFIS</a:t>
            </a:r>
            <a:endParaRPr lang="es-ES_tradnl" dirty="0">
              <a:solidFill>
                <a:prstClr val="black"/>
              </a:solidFill>
            </a:endParaRPr>
          </a:p>
        </p:txBody>
      </p:sp>
      <p:sp>
        <p:nvSpPr>
          <p:cNvPr id="5" name="4 Marcador de número de diapositiva"/>
          <p:cNvSpPr>
            <a:spLocks noGrp="1"/>
          </p:cNvSpPr>
          <p:nvPr>
            <p:ph type="sldNum" sz="quarter" idx="11"/>
          </p:nvPr>
        </p:nvSpPr>
        <p:spPr/>
        <p:txBody>
          <a:bodyPr/>
          <a:lstStyle/>
          <a:p>
            <a:pPr>
              <a:defRPr/>
            </a:pPr>
            <a:fld id="{405C1D27-C00B-41CB-ACF1-03DF7422DC46}" type="slidenum">
              <a:rPr lang="es-ES_tradnl" smtClean="0">
                <a:solidFill>
                  <a:prstClr val="black"/>
                </a:solidFill>
              </a:rPr>
              <a:pPr>
                <a:defRPr/>
              </a:pPr>
              <a:t>2</a:t>
            </a:fld>
            <a:endParaRPr lang="es-ES_tradnl"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s-MX" smtClean="0"/>
          </a:p>
          <a:p>
            <a:r>
              <a:rPr lang="en-GB" altLang="es-MX" smtClean="0"/>
              <a:t>…and they called the area in the middle of the circle ‘a safe operating space for humanity’.</a:t>
            </a:r>
          </a:p>
          <a:p>
            <a:r>
              <a:rPr lang="en-GB" altLang="es-MX" smtClean="0"/>
              <a:t>(this diagram is just the same as the last one, but it zooms in on the green circle at the middle of the previous picture)</a:t>
            </a:r>
          </a:p>
          <a:p>
            <a:endParaRPr lang="en-GB" altLang="es-MX" smtClean="0"/>
          </a:p>
          <a:p>
            <a:r>
              <a:rPr lang="en-GB" altLang="es-MX" smtClean="0"/>
              <a:t>That space may be environmentally safe, but it could also be deeply socially unjust, leaving many people living in poverty and facing extreme inequality.</a:t>
            </a:r>
          </a:p>
          <a:p>
            <a:endParaRPr lang="en-GB" altLang="es-MX"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C0F652B-BCC3-43AC-9B9B-EF906F4BD8E2}" type="slidenum">
              <a:rPr lang="en-GB" altLang="es-MX" smtClean="0">
                <a:latin typeface="Arial" charset="0"/>
              </a:rPr>
              <a:pPr eaLnBrk="1" hangingPunct="1">
                <a:spcBef>
                  <a:spcPct val="0"/>
                </a:spcBef>
              </a:pPr>
              <a:t>13</a:t>
            </a:fld>
            <a:endParaRPr lang="en-GB" altLang="es-MX"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s-MX" dirty="0" smtClean="0"/>
              <a:t>So how about adding the idea of social boundaries to the picture. Just as there in an environmental ceiling, above which lies unacceptable environmental degradation, (</a:t>
            </a:r>
            <a:r>
              <a:rPr lang="en-GB" altLang="es-MX" b="1" dirty="0" smtClean="0"/>
              <a:t>4)</a:t>
            </a:r>
            <a:r>
              <a:rPr lang="en-GB" altLang="es-MX" dirty="0" smtClean="0"/>
              <a:t> so too there is a social foundation, below which lies unacceptable human deprivation.</a:t>
            </a:r>
          </a:p>
          <a:p>
            <a:endParaRPr lang="en-GB" altLang="es-MX" dirty="0" smtClean="0"/>
          </a:p>
          <a:p>
            <a:r>
              <a:rPr lang="en-GB" altLang="es-MX" dirty="0" smtClean="0"/>
              <a:t>What should the dimensions of deprivation be? Human rights are the cornerstone for defining that – and identifying the most critical priorities is at the heart of debate about what comes after the Millennium Development Goals. But one early indication of emerging consensus on those priorities comes from what governments have put forward in the run-up to the UN’s Rio+20 Conference on Environment and Development. The top priorities that governments have raised form these 11 social dimensions, such as freedom from hunger, from income poverty and energy poverty, from gender inequality, from ill-health and illiteracy. </a:t>
            </a:r>
          </a:p>
          <a:p>
            <a:endParaRPr lang="en-GB" altLang="es-MX" dirty="0" smtClean="0"/>
          </a:p>
          <a:p>
            <a:r>
              <a:rPr lang="en-GB" altLang="es-MX" dirty="0" smtClean="0"/>
              <a:t>Between the social foundation and the environmental ceiling lies a space – shaped like a doughnut – which is the </a:t>
            </a:r>
            <a:r>
              <a:rPr lang="en-GB" altLang="es-MX" i="1" dirty="0" smtClean="0"/>
              <a:t>safe and just</a:t>
            </a:r>
            <a:r>
              <a:rPr lang="en-GB" altLang="es-MX" dirty="0" smtClean="0"/>
              <a:t> space for humanity. If economic development were inclusive and sustainable, it would bring humanity into this space, and allow us to thrive there.</a:t>
            </a:r>
          </a:p>
          <a:p>
            <a:endParaRPr lang="en-GB" altLang="es-MX" dirty="0" smtClean="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8708B85-4600-47BA-A5F8-860CF5EF37B8}" type="slidenum">
              <a:rPr lang="en-GB" altLang="es-MX" smtClean="0">
                <a:latin typeface="Arial" charset="0"/>
              </a:rPr>
              <a:pPr eaLnBrk="1" hangingPunct="1">
                <a:spcBef>
                  <a:spcPct val="0"/>
                </a:spcBef>
              </a:pPr>
              <a:t>14</a:t>
            </a:fld>
            <a:endParaRPr lang="en-GB" altLang="es-MX"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s-MX" smtClean="0"/>
              <a:t>In 2009, Johan Rockstrom of the Stockholm Resilience Centre brought together a group of leading Earth-system scientists and they came up with the concept of planetary boundaries. They identified a set of nine Earth-system processes – like the freshwater cycle, climate regulation, and the nitrogen cycle, which are critical for keeping the planet in the stable state, called the Holocene, that has been so beneficial to humanity over the past 10,000 years. </a:t>
            </a:r>
          </a:p>
          <a:p>
            <a:endParaRPr lang="en-GB" altLang="es-MX" smtClean="0"/>
          </a:p>
          <a:p>
            <a:r>
              <a:rPr lang="en-GB" altLang="es-MX" smtClean="0"/>
              <a:t>Under too much pressure from human activity, any one of these processes could be pushed into abrupt and often irreversible change. To avoid that, the scientists drew up a set of boundaries below their danger zones….</a:t>
            </a: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A0CE05F-436D-4994-864D-DA9C1702BB1A}" type="slidenum">
              <a:rPr lang="en-GB" altLang="es-MX" smtClean="0">
                <a:latin typeface="Arial" charset="0"/>
              </a:rPr>
              <a:pPr eaLnBrk="1" hangingPunct="1">
                <a:spcBef>
                  <a:spcPct val="0"/>
                </a:spcBef>
              </a:pPr>
              <a:t>15</a:t>
            </a:fld>
            <a:endParaRPr lang="en-GB" altLang="es-MX"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Una lectura del registro del dióxido de carbono (CO2), un gas contaminante, en la atmósfera de la Tierra estableció un nuevo pico en las últimas dos semanas, y se espera que se mantenga así o incluso que suba y supere un nivel histórico por algún tiempo.</a:t>
            </a:r>
          </a:p>
          <a:p>
            <a:r>
              <a:rPr lang="es-MX" dirty="0" smtClean="0"/>
              <a:t>Instrumentos del Observatorio de Mauna Loa en Hawaii primero registraron niveles de dióxido de carbono arriba de las 400 partículas por millón en mayo de 2013, subiendo a un 400,5. Este año, el número de fluctuaciones estacionales han superado las 401 partículas por millón tres veces en este mes y llegó a un récord de 401.6 el pasado miércoles, dijo Ralph </a:t>
            </a:r>
            <a:r>
              <a:rPr lang="es-MX" dirty="0" err="1" smtClean="0"/>
              <a:t>Keeling</a:t>
            </a:r>
            <a:r>
              <a:rPr lang="es-MX" dirty="0" smtClean="0"/>
              <a:t> de la Institución de Oceanografía de </a:t>
            </a:r>
            <a:r>
              <a:rPr lang="es-MX" dirty="0" err="1" smtClean="0"/>
              <a:t>Scripps</a:t>
            </a:r>
            <a:r>
              <a:rPr lang="es-MX" dirty="0" smtClean="0"/>
              <a:t> en San Diego, California.</a:t>
            </a:r>
          </a:p>
          <a:p>
            <a:r>
              <a:rPr lang="es-MX" dirty="0" smtClean="0"/>
              <a:t>Esa es una cifra muy por arriba de los niveles pre-industriales y quizás no se haya visto antes en la historia de la humanidad.</a:t>
            </a:r>
          </a:p>
          <a:p>
            <a:r>
              <a:rPr lang="es-MX" dirty="0" smtClean="0"/>
              <a:t>“El valor diario es más alto que cualquier valor diario que hemos visto en 2013, y no se detendrá”, dijo </a:t>
            </a:r>
            <a:r>
              <a:rPr lang="es-MX" dirty="0" err="1" smtClean="0"/>
              <a:t>Keeling</a:t>
            </a:r>
            <a:r>
              <a:rPr lang="es-MX" dirty="0" smtClean="0"/>
              <a:t>. “Estamos en un período en donde continuará escalando”.</a:t>
            </a:r>
          </a:p>
          <a:p>
            <a:r>
              <a:rPr lang="es-MX" dirty="0" smtClean="0"/>
              <a:t>Las concentraciones se incrementarán y se reducirán por temporadas mientras el océano y las plantas absorban más CO2 en la primavera y el verano. Pero las altas concentraciones registradas la semana pasada se presentan dos meses antes que en comparación con el año pasado y deben de mantenerse arriba del nivel de 400 hasta julio, dijo </a:t>
            </a:r>
            <a:r>
              <a:rPr lang="es-MX" dirty="0" err="1" smtClean="0"/>
              <a:t>Keeling</a:t>
            </a:r>
            <a:r>
              <a:rPr lang="es-MX" dirty="0" smtClean="0"/>
              <a:t>.</a:t>
            </a:r>
          </a:p>
          <a:p>
            <a:r>
              <a:rPr lang="es-MX" dirty="0" smtClean="0"/>
              <a:t>“Creo que probablemente estaremos alrededor de las 400 partículas por millón aquí por un par de meses”, dijo. En los próximos años, estará por arriba de los 400, agregó.</a:t>
            </a:r>
          </a:p>
          <a:p>
            <a:r>
              <a:rPr lang="es-MX" dirty="0" smtClean="0"/>
              <a:t>Las lecturas diarias en Mauna Loa comenzaron con el padre de </a:t>
            </a:r>
            <a:r>
              <a:rPr lang="es-MX" dirty="0" err="1" smtClean="0"/>
              <a:t>Keeling</a:t>
            </a:r>
            <a:r>
              <a:rPr lang="es-MX" dirty="0" smtClean="0"/>
              <a:t>, Charles, en 1958, cuando la contabilidad era de menos de 320 partículas por millón. </a:t>
            </a:r>
          </a:p>
          <a:p>
            <a:r>
              <a:rPr lang="es-MX" dirty="0" smtClean="0"/>
              <a:t>La idea de que esas emisiones están cambiando el clima de la Tierra es políticamente controversial, pero generalmente aceptado como un hecho por una abrumadora mayoría de científicos.</a:t>
            </a:r>
          </a:p>
          <a:p>
            <a:r>
              <a:rPr lang="es-MX" dirty="0" smtClean="0"/>
              <a:t>La cifra de 400 es grandemente simbólico, pero “nos está diciendo que debemos estar muy preocupados”, dijo Donald </a:t>
            </a:r>
            <a:r>
              <a:rPr lang="es-MX" dirty="0" err="1" smtClean="0"/>
              <a:t>Wuebbles</a:t>
            </a:r>
            <a:r>
              <a:rPr lang="es-MX" dirty="0" smtClean="0"/>
              <a:t>, uno de los principales autores del último reporte de las Naciones Unidas sobre el cambio climático.</a:t>
            </a:r>
          </a:p>
          <a:p>
            <a:r>
              <a:rPr lang="es-MX" dirty="0" smtClean="0"/>
              <a:t>“Esto es muy inusual, y es un indicador de lo que los humanos están haciendo a nuestro clima”, dijo </a:t>
            </a:r>
            <a:r>
              <a:rPr lang="es-MX" dirty="0" err="1" smtClean="0"/>
              <a:t>Wuebbles</a:t>
            </a:r>
            <a:r>
              <a:rPr lang="es-MX" dirty="0" smtClean="0"/>
              <a:t>, un profesor de la Universidad de Illinois de ciencia atmosférica.</a:t>
            </a:r>
          </a:p>
          <a:p>
            <a:r>
              <a:rPr lang="es-MX" dirty="0" smtClean="0"/>
              <a:t>Han pasado varios millones de años desde que la Tierra registrara niveles de dióxido de carbono tan altos como los actuales, explicó </a:t>
            </a:r>
            <a:r>
              <a:rPr lang="es-MX" dirty="0" err="1" smtClean="0"/>
              <a:t>Wuebbles</a:t>
            </a:r>
            <a:r>
              <a:rPr lang="es-MX" dirty="0" smtClean="0"/>
              <a:t>. Si las presentes tendencias continúan, “podríamos fácilmente alcanzar 600 partículas por millón al final del siglo”, dijo.</a:t>
            </a:r>
          </a:p>
          <a:p>
            <a:r>
              <a:rPr lang="es-MX" dirty="0" smtClean="0"/>
              <a:t>“Eso nos pondría dentro de los niveles de CO2 de la era de los dinosaurios, y sabemos con seguridad que eso era un mundo mucho más caliente”.</a:t>
            </a:r>
          </a:p>
          <a:p>
            <a:r>
              <a:rPr lang="es-MX" dirty="0" smtClean="0"/>
              <a:t>El actual ritmo del cambio climático es unas 10 veces más rápido que otros movimientos históricos, dijo.</a:t>
            </a:r>
          </a:p>
          <a:p>
            <a:r>
              <a:rPr lang="es-MX" dirty="0" smtClean="0"/>
              <a:t>La Administración Nacional Atmosférica y Oceánica (NOOA por sus siglas en inglés) también registra las concentraciones de CO2 y sus cifras son “muy consistentes”, con las lecturas </a:t>
            </a:r>
            <a:r>
              <a:rPr lang="es-MX" dirty="0" err="1" smtClean="0"/>
              <a:t>Scripps</a:t>
            </a:r>
            <a:r>
              <a:rPr lang="es-MX" dirty="0" smtClean="0"/>
              <a:t>, dijo </a:t>
            </a:r>
            <a:r>
              <a:rPr lang="es-MX" dirty="0" err="1" smtClean="0"/>
              <a:t>Pieter</a:t>
            </a:r>
            <a:r>
              <a:rPr lang="es-MX" dirty="0" smtClean="0"/>
              <a:t> </a:t>
            </a:r>
            <a:r>
              <a:rPr lang="es-MX" dirty="0" err="1" smtClean="0"/>
              <a:t>Tans</a:t>
            </a:r>
            <a:r>
              <a:rPr lang="es-MX" dirty="0" smtClean="0"/>
              <a:t>, quién es el encargado del programa de medición de gases de efecto invernadero.</a:t>
            </a:r>
          </a:p>
          <a:p>
            <a:r>
              <a:rPr lang="es-MX" dirty="0" smtClean="0"/>
              <a:t>Las lecturas diarias de la NOAA son de arriba de 400 la mayor parte de los últimos días y en un día de la semana pasada, dijo.</a:t>
            </a:r>
          </a:p>
          <a:p>
            <a:r>
              <a:rPr lang="es-MX" dirty="0" smtClean="0"/>
              <a:t>Un incremento en las concentraciones de dióxido de carbono “sin precedentes” en los últimos 20.000 años ha ayudado a elevar las temperaturas promedio cerca de 0,6 grados Celsius desde 1950, reportó el Grupo Intergubernamental de Expertos sobre el Cambio Climático (IPCC, por sus siglas en inglés) de las Naciones Unidas en septiembre.</a:t>
            </a:r>
          </a:p>
          <a:p>
            <a:r>
              <a:rPr lang="es-MX" dirty="0" smtClean="0"/>
              <a:t>Para el 2100, las temperaturas pudieran incrementar de 2 a 3,7 grados Celsius, concluyó el reporte. Se espera que el resultado sea un aumento mundial de los océanos así como tormentas y sequías más intensas.</a:t>
            </a:r>
          </a:p>
          <a:p>
            <a:r>
              <a:rPr lang="es-MX" dirty="0" smtClean="0"/>
              <a:t>El IPCC encontró evidencia de que las capas de hielo están perdiendo masa, los glaciares están encogiéndose, que el hielo del mar Ártico y la cubierta de nieve están decreciendo y que el permafrost (la capa de hielo permanente en los niveles superficiales del suelo de las regiones muy frías o </a:t>
            </a:r>
            <a:r>
              <a:rPr lang="es-MX" dirty="0" err="1" smtClean="0"/>
              <a:t>periglaciares</a:t>
            </a:r>
            <a:r>
              <a:rPr lang="es-MX" dirty="0" smtClean="0"/>
              <a:t>) se está derritiendo en el Hemisferio Norte.</a:t>
            </a:r>
          </a:p>
          <a:p>
            <a:r>
              <a:rPr lang="es-MX" dirty="0" smtClean="0"/>
              <a:t>“El mensaje real es que todavía nos estamos moviendo en la dirección equivocada”, dijo </a:t>
            </a:r>
            <a:r>
              <a:rPr lang="es-MX" dirty="0" err="1" smtClean="0"/>
              <a:t>Tans</a:t>
            </a:r>
            <a:r>
              <a:rPr lang="es-MX" dirty="0" smtClean="0"/>
              <a:t>. “El problema del CO2 no se ha ido. Continúa empeorando cada año”.</a:t>
            </a:r>
          </a:p>
          <a:p>
            <a:endParaRPr lang="es-MX" dirty="0"/>
          </a:p>
        </p:txBody>
      </p:sp>
      <p:sp>
        <p:nvSpPr>
          <p:cNvPr id="4" name="3 Marcador de número de diapositiva"/>
          <p:cNvSpPr>
            <a:spLocks noGrp="1"/>
          </p:cNvSpPr>
          <p:nvPr>
            <p:ph type="sldNum" sz="quarter" idx="10"/>
          </p:nvPr>
        </p:nvSpPr>
        <p:spPr/>
        <p:txBody>
          <a:bodyPr/>
          <a:lstStyle/>
          <a:p>
            <a:fld id="{96E70A37-2845-4231-BC9A-89C2B9FFBB53}" type="slidenum">
              <a:rPr lang="es-MX" smtClean="0"/>
              <a:t>16</a:t>
            </a:fld>
            <a:endParaRPr lang="es-MX"/>
          </a:p>
        </p:txBody>
      </p:sp>
    </p:spTree>
    <p:extLst>
      <p:ext uri="{BB962C8B-B14F-4D97-AF65-F5344CB8AC3E}">
        <p14:creationId xmlns:p14="http://schemas.microsoft.com/office/powerpoint/2010/main" val="2606611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MX" smtClean="0"/>
          </a:p>
        </p:txBody>
      </p:sp>
      <p:sp>
        <p:nvSpPr>
          <p:cNvPr id="8" name="7 Marcador de fecha"/>
          <p:cNvSpPr>
            <a:spLocks noGrp="1"/>
          </p:cNvSpPr>
          <p:nvPr>
            <p:ph type="dt" sz="quarter" idx="1"/>
          </p:nvPr>
        </p:nvSpPr>
        <p:spPr/>
        <p:txBody>
          <a:bodyPr/>
          <a:lstStyle/>
          <a:p>
            <a:pPr>
              <a:defRPr/>
            </a:pPr>
            <a:endParaRPr lang="es-MX"/>
          </a:p>
        </p:txBody>
      </p:sp>
      <p:sp>
        <p:nvSpPr>
          <p:cNvPr id="9" name="8 Marcador de número de diapositiva"/>
          <p:cNvSpPr>
            <a:spLocks noGrp="1"/>
          </p:cNvSpPr>
          <p:nvPr>
            <p:ph type="sldNum" sz="quarter" idx="5"/>
          </p:nvPr>
        </p:nvSpPr>
        <p:spPr/>
        <p:txBody>
          <a:bodyPr/>
          <a:lstStyle/>
          <a:p>
            <a:pPr>
              <a:defRPr/>
            </a:pPr>
            <a:fld id="{4DA0489B-C87A-4170-A00D-55425B95D4AC}" type="slidenum">
              <a:rPr lang="es-MX" smtClean="0"/>
              <a:pPr>
                <a:defRPr/>
              </a:pPr>
              <a:t>29</a:t>
            </a:fld>
            <a:endParaRPr lang="es-MX"/>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CC07A48A-F608-411E-8086-7DF3D2D982E2}" type="datetimeFigureOut">
              <a:rPr lang="es-ES" smtClean="0"/>
              <a:t>03/05/2017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8DE341F-8BE2-4241-98C3-349347E2E58C}" type="slidenum">
              <a:rPr lang="es-ES" smtClean="0"/>
              <a:t>‹Nº›</a:t>
            </a:fld>
            <a:endParaRPr lang="es-ES"/>
          </a:p>
        </p:txBody>
      </p:sp>
    </p:spTree>
    <p:extLst>
      <p:ext uri="{BB962C8B-B14F-4D97-AF65-F5344CB8AC3E}">
        <p14:creationId xmlns:p14="http://schemas.microsoft.com/office/powerpoint/2010/main" val="483527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CC07A48A-F608-411E-8086-7DF3D2D982E2}" type="datetimeFigureOut">
              <a:rPr lang="es-ES" smtClean="0"/>
              <a:t>03/05/2017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8DE341F-8BE2-4241-98C3-349347E2E58C}" type="slidenum">
              <a:rPr lang="es-ES" smtClean="0"/>
              <a:t>‹Nº›</a:t>
            </a:fld>
            <a:endParaRPr lang="es-ES"/>
          </a:p>
        </p:txBody>
      </p:sp>
    </p:spTree>
    <p:extLst>
      <p:ext uri="{BB962C8B-B14F-4D97-AF65-F5344CB8AC3E}">
        <p14:creationId xmlns:p14="http://schemas.microsoft.com/office/powerpoint/2010/main" val="1194443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CC07A48A-F608-411E-8086-7DF3D2D982E2}" type="datetimeFigureOut">
              <a:rPr lang="es-ES" smtClean="0"/>
              <a:t>03/05/2017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8DE341F-8BE2-4241-98C3-349347E2E58C}" type="slidenum">
              <a:rPr lang="es-ES" smtClean="0"/>
              <a:t>‹Nº›</a:t>
            </a:fld>
            <a:endParaRPr lang="es-ES"/>
          </a:p>
        </p:txBody>
      </p:sp>
    </p:spTree>
    <p:extLst>
      <p:ext uri="{BB962C8B-B14F-4D97-AF65-F5344CB8AC3E}">
        <p14:creationId xmlns:p14="http://schemas.microsoft.com/office/powerpoint/2010/main" val="3101473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69984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dirty="0" smtClean="0"/>
              <a:t>Haga clic para modificar el estilo de título del patrón</a:t>
            </a:r>
            <a:endParaRPr lang="es-MX" dirty="0"/>
          </a:p>
        </p:txBody>
      </p:sp>
      <p:sp>
        <p:nvSpPr>
          <p:cNvPr id="3" name="2 Marcador de contenido"/>
          <p:cNvSpPr>
            <a:spLocks noGrp="1"/>
          </p:cNvSpPr>
          <p:nvPr>
            <p:ph idx="1"/>
          </p:nvPr>
        </p:nvSpPr>
        <p:spPr>
          <a:xfrm>
            <a:off x="539552" y="1916832"/>
            <a:ext cx="8229600" cy="41370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dirty="0">
              <a:solidFill>
                <a:srgbClr val="000000"/>
              </a:solidFill>
            </a:endParaRPr>
          </a:p>
        </p:txBody>
      </p:sp>
    </p:spTree>
    <p:extLst>
      <p:ext uri="{BB962C8B-B14F-4D97-AF65-F5344CB8AC3E}">
        <p14:creationId xmlns:p14="http://schemas.microsoft.com/office/powerpoint/2010/main" val="265848377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dirty="0">
              <a:solidFill>
                <a:srgbClr val="000000"/>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s-ES" dirty="0">
              <a:solidFill>
                <a:srgbClr val="000000"/>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89CF9178-F81E-419B-9CEB-ABCBCC03F042}" type="slidenum">
              <a:rPr lang="es-ES">
                <a:solidFill>
                  <a:srgbClr val="000000"/>
                </a:solidFill>
              </a:rPr>
              <a:pPr>
                <a:defRPr/>
              </a:pPr>
              <a:t>‹Nº›</a:t>
            </a:fld>
            <a:endParaRPr lang="es-ES" dirty="0">
              <a:solidFill>
                <a:srgbClr val="000000"/>
              </a:solidFill>
            </a:endParaRPr>
          </a:p>
        </p:txBody>
      </p:sp>
    </p:spTree>
    <p:extLst>
      <p:ext uri="{BB962C8B-B14F-4D97-AF65-F5344CB8AC3E}">
        <p14:creationId xmlns:p14="http://schemas.microsoft.com/office/powerpoint/2010/main" val="265577773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989138"/>
            <a:ext cx="4038600" cy="4137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989138"/>
            <a:ext cx="4038600" cy="4137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dirty="0">
              <a:solidFill>
                <a:srgbClr val="000000"/>
              </a:solidFill>
            </a:endParaRPr>
          </a:p>
        </p:txBody>
      </p:sp>
      <p:sp>
        <p:nvSpPr>
          <p:cNvPr id="6"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s-ES" dirty="0">
              <a:solidFill>
                <a:srgbClr val="000000"/>
              </a:solidFill>
            </a:endParaRPr>
          </a:p>
        </p:txBody>
      </p:sp>
      <p:sp>
        <p:nvSpPr>
          <p:cNvPr id="7"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714C6C18-A4C8-4F0D-9B2D-C9728A71EF70}" type="slidenum">
              <a:rPr lang="es-ES">
                <a:solidFill>
                  <a:srgbClr val="000000"/>
                </a:solidFill>
              </a:rPr>
              <a:pPr>
                <a:defRPr/>
              </a:pPr>
              <a:t>‹Nº›</a:t>
            </a:fld>
            <a:endParaRPr lang="es-ES" dirty="0">
              <a:solidFill>
                <a:srgbClr val="000000"/>
              </a:solidFill>
            </a:endParaRPr>
          </a:p>
        </p:txBody>
      </p:sp>
    </p:spTree>
    <p:extLst>
      <p:ext uri="{BB962C8B-B14F-4D97-AF65-F5344CB8AC3E}">
        <p14:creationId xmlns:p14="http://schemas.microsoft.com/office/powerpoint/2010/main" val="131296886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dirty="0">
              <a:solidFill>
                <a:srgbClr val="000000"/>
              </a:solidFill>
            </a:endParaRPr>
          </a:p>
        </p:txBody>
      </p:sp>
      <p:sp>
        <p:nvSpPr>
          <p:cNvPr id="8"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s-ES" dirty="0">
              <a:solidFill>
                <a:srgbClr val="000000"/>
              </a:solidFill>
            </a:endParaRPr>
          </a:p>
        </p:txBody>
      </p:sp>
      <p:sp>
        <p:nvSpPr>
          <p:cNvPr id="9"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62919BBB-93D3-4688-99E1-492D9A0B786E}" type="slidenum">
              <a:rPr lang="es-ES">
                <a:solidFill>
                  <a:srgbClr val="000000"/>
                </a:solidFill>
              </a:rPr>
              <a:pPr>
                <a:defRPr/>
              </a:pPr>
              <a:t>‹Nº›</a:t>
            </a:fld>
            <a:endParaRPr lang="es-ES" dirty="0">
              <a:solidFill>
                <a:srgbClr val="000000"/>
              </a:solidFill>
            </a:endParaRPr>
          </a:p>
        </p:txBody>
      </p:sp>
    </p:spTree>
    <p:extLst>
      <p:ext uri="{BB962C8B-B14F-4D97-AF65-F5344CB8AC3E}">
        <p14:creationId xmlns:p14="http://schemas.microsoft.com/office/powerpoint/2010/main" val="383601850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dirty="0">
              <a:solidFill>
                <a:srgbClr val="000000"/>
              </a:solidFill>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s-ES" dirty="0">
              <a:solidFill>
                <a:srgbClr val="000000"/>
              </a:solidFill>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C4C52405-66B1-429E-998F-6AEF2BB3C7FE}" type="slidenum">
              <a:rPr lang="es-ES">
                <a:solidFill>
                  <a:srgbClr val="000000"/>
                </a:solidFill>
              </a:rPr>
              <a:pPr>
                <a:defRPr/>
              </a:pPr>
              <a:t>‹Nº›</a:t>
            </a:fld>
            <a:endParaRPr lang="es-ES" dirty="0">
              <a:solidFill>
                <a:srgbClr val="000000"/>
              </a:solidFill>
            </a:endParaRPr>
          </a:p>
        </p:txBody>
      </p:sp>
    </p:spTree>
    <p:extLst>
      <p:ext uri="{BB962C8B-B14F-4D97-AF65-F5344CB8AC3E}">
        <p14:creationId xmlns:p14="http://schemas.microsoft.com/office/powerpoint/2010/main" val="235454199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dirty="0">
              <a:solidFill>
                <a:srgbClr val="000000"/>
              </a:solidFill>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s-ES" dirty="0">
              <a:solidFill>
                <a:srgbClr val="000000"/>
              </a:solidFill>
            </a:endParaRPr>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37CED6BF-EE05-4D50-A8A1-0C0E29A93A8C}" type="slidenum">
              <a:rPr lang="es-ES">
                <a:solidFill>
                  <a:srgbClr val="000000"/>
                </a:solidFill>
              </a:rPr>
              <a:pPr>
                <a:defRPr/>
              </a:pPr>
              <a:t>‹Nº›</a:t>
            </a:fld>
            <a:endParaRPr lang="es-ES" dirty="0">
              <a:solidFill>
                <a:srgbClr val="000000"/>
              </a:solidFill>
            </a:endParaRPr>
          </a:p>
        </p:txBody>
      </p:sp>
    </p:spTree>
    <p:extLst>
      <p:ext uri="{BB962C8B-B14F-4D97-AF65-F5344CB8AC3E}">
        <p14:creationId xmlns:p14="http://schemas.microsoft.com/office/powerpoint/2010/main" val="144837233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dirty="0">
              <a:solidFill>
                <a:srgbClr val="000000"/>
              </a:solidFill>
            </a:endParaRPr>
          </a:p>
        </p:txBody>
      </p:sp>
      <p:sp>
        <p:nvSpPr>
          <p:cNvPr id="6"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s-ES" dirty="0">
              <a:solidFill>
                <a:srgbClr val="000000"/>
              </a:solidFill>
            </a:endParaRPr>
          </a:p>
        </p:txBody>
      </p:sp>
      <p:sp>
        <p:nvSpPr>
          <p:cNvPr id="7"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D332E2D5-DD87-4D93-8853-EA6252AACB20}" type="slidenum">
              <a:rPr lang="es-ES">
                <a:solidFill>
                  <a:srgbClr val="000000"/>
                </a:solidFill>
              </a:rPr>
              <a:pPr>
                <a:defRPr/>
              </a:pPr>
              <a:t>‹Nº›</a:t>
            </a:fld>
            <a:endParaRPr lang="es-ES" dirty="0">
              <a:solidFill>
                <a:srgbClr val="000000"/>
              </a:solidFill>
            </a:endParaRPr>
          </a:p>
        </p:txBody>
      </p:sp>
    </p:spTree>
    <p:extLst>
      <p:ext uri="{BB962C8B-B14F-4D97-AF65-F5344CB8AC3E}">
        <p14:creationId xmlns:p14="http://schemas.microsoft.com/office/powerpoint/2010/main" val="308590133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CC07A48A-F608-411E-8086-7DF3D2D982E2}" type="datetimeFigureOut">
              <a:rPr lang="es-ES" smtClean="0"/>
              <a:t>03/05/2017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8DE341F-8BE2-4241-98C3-349347E2E58C}" type="slidenum">
              <a:rPr lang="es-ES" smtClean="0"/>
              <a:t>‹Nº›</a:t>
            </a:fld>
            <a:endParaRPr lang="es-ES"/>
          </a:p>
        </p:txBody>
      </p:sp>
    </p:spTree>
    <p:extLst>
      <p:ext uri="{BB962C8B-B14F-4D97-AF65-F5344CB8AC3E}">
        <p14:creationId xmlns:p14="http://schemas.microsoft.com/office/powerpoint/2010/main" val="2825118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dirty="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dirty="0">
              <a:solidFill>
                <a:srgbClr val="000000"/>
              </a:solidFill>
            </a:endParaRPr>
          </a:p>
        </p:txBody>
      </p:sp>
      <p:sp>
        <p:nvSpPr>
          <p:cNvPr id="6"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s-ES" dirty="0">
              <a:solidFill>
                <a:srgbClr val="000000"/>
              </a:solidFill>
            </a:endParaRPr>
          </a:p>
        </p:txBody>
      </p:sp>
      <p:sp>
        <p:nvSpPr>
          <p:cNvPr id="7"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DE50D35D-E96C-46BE-A8C8-067A43016A3F}" type="slidenum">
              <a:rPr lang="es-ES">
                <a:solidFill>
                  <a:srgbClr val="000000"/>
                </a:solidFill>
              </a:rPr>
              <a:pPr>
                <a:defRPr/>
              </a:pPr>
              <a:t>‹Nº›</a:t>
            </a:fld>
            <a:endParaRPr lang="es-ES" dirty="0">
              <a:solidFill>
                <a:srgbClr val="000000"/>
              </a:solidFill>
            </a:endParaRPr>
          </a:p>
        </p:txBody>
      </p:sp>
    </p:spTree>
    <p:extLst>
      <p:ext uri="{BB962C8B-B14F-4D97-AF65-F5344CB8AC3E}">
        <p14:creationId xmlns:p14="http://schemas.microsoft.com/office/powerpoint/2010/main" val="316243109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dirty="0">
              <a:solidFill>
                <a:srgbClr val="000000"/>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s-ES" dirty="0">
              <a:solidFill>
                <a:srgbClr val="000000"/>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1048A804-A91E-4A16-834C-B1B1DEB2F4B4}" type="slidenum">
              <a:rPr lang="es-ES">
                <a:solidFill>
                  <a:srgbClr val="000000"/>
                </a:solidFill>
              </a:rPr>
              <a:pPr>
                <a:defRPr/>
              </a:pPr>
              <a:t>‹Nº›</a:t>
            </a:fld>
            <a:endParaRPr lang="es-ES" dirty="0">
              <a:solidFill>
                <a:srgbClr val="000000"/>
              </a:solidFill>
            </a:endParaRPr>
          </a:p>
        </p:txBody>
      </p:sp>
    </p:spTree>
    <p:extLst>
      <p:ext uri="{BB962C8B-B14F-4D97-AF65-F5344CB8AC3E}">
        <p14:creationId xmlns:p14="http://schemas.microsoft.com/office/powerpoint/2010/main" val="1013877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dirty="0">
              <a:solidFill>
                <a:srgbClr val="000000"/>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s-ES" dirty="0">
              <a:solidFill>
                <a:srgbClr val="000000"/>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12B8C04C-E98E-416A-B568-8171CDAAEAD8}" type="slidenum">
              <a:rPr lang="es-ES">
                <a:solidFill>
                  <a:srgbClr val="000000"/>
                </a:solidFill>
              </a:rPr>
              <a:pPr>
                <a:defRPr/>
              </a:pPr>
              <a:t>‹Nº›</a:t>
            </a:fld>
            <a:endParaRPr lang="es-ES" dirty="0">
              <a:solidFill>
                <a:srgbClr val="000000"/>
              </a:solidFill>
            </a:endParaRPr>
          </a:p>
        </p:txBody>
      </p:sp>
    </p:spTree>
    <p:extLst>
      <p:ext uri="{BB962C8B-B14F-4D97-AF65-F5344CB8AC3E}">
        <p14:creationId xmlns:p14="http://schemas.microsoft.com/office/powerpoint/2010/main" val="2539746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704852"/>
            <a:ext cx="8229600" cy="561975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3" name="2 Marcador de fecha"/>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s-ES_tradnl" dirty="0">
              <a:solidFill>
                <a:srgbClr val="000000"/>
              </a:solidFill>
            </a:endParaRPr>
          </a:p>
        </p:txBody>
      </p:sp>
      <p:sp>
        <p:nvSpPr>
          <p:cNvPr id="4" name="3 Marcador de pie de página"/>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s-ES_tradnl" dirty="0">
              <a:solidFill>
                <a:srgbClr val="000000"/>
              </a:solidFill>
            </a:endParaRPr>
          </a:p>
        </p:txBody>
      </p:sp>
      <p:sp>
        <p:nvSpPr>
          <p:cNvPr id="5" name="4 Marcador de número de diapositiva"/>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AAF9E6BC-E37D-49C8-A7EF-12B4E08A7C3C}" type="slidenum">
              <a:rPr lang="es-ES_tradnl">
                <a:solidFill>
                  <a:srgbClr val="000000"/>
                </a:solidFill>
              </a:rPr>
              <a:pPr>
                <a:defRPr/>
              </a:pPr>
              <a:t>‹Nº›</a:t>
            </a:fld>
            <a:endParaRPr lang="es-ES_tradnl" dirty="0">
              <a:solidFill>
                <a:srgbClr val="000000"/>
              </a:solidFill>
            </a:endParaRPr>
          </a:p>
        </p:txBody>
      </p:sp>
    </p:spTree>
    <p:extLst>
      <p:ext uri="{BB962C8B-B14F-4D97-AF65-F5344CB8AC3E}">
        <p14:creationId xmlns:p14="http://schemas.microsoft.com/office/powerpoint/2010/main" val="4048880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1370013" y="301625"/>
            <a:ext cx="7313612" cy="1143000"/>
          </a:xfrm>
          <a:prstGeom prst="rect">
            <a:avLst/>
          </a:prstGeom>
        </p:spPr>
        <p:txBody>
          <a:bodyPr/>
          <a:lstStyle/>
          <a:p>
            <a:r>
              <a:rPr lang="es-ES" smtClean="0"/>
              <a:t>Haga clic para modificar el estilo de título del patrón</a:t>
            </a:r>
            <a:endParaRPr lang="es-MX"/>
          </a:p>
        </p:txBody>
      </p:sp>
      <p:sp>
        <p:nvSpPr>
          <p:cNvPr id="3" name="2 Marcador de tabla"/>
          <p:cNvSpPr>
            <a:spLocks noGrp="1"/>
          </p:cNvSpPr>
          <p:nvPr>
            <p:ph type="tbl" idx="1"/>
          </p:nvPr>
        </p:nvSpPr>
        <p:spPr>
          <a:xfrm>
            <a:off x="1370013" y="1827213"/>
            <a:ext cx="7313612" cy="4114800"/>
          </a:xfrm>
        </p:spPr>
        <p:txBody>
          <a:bodyPr/>
          <a:lstStyle/>
          <a:p>
            <a:pPr lvl="0"/>
            <a:endParaRPr lang="es-MX" noProof="0" dirty="0" smtClean="0"/>
          </a:p>
        </p:txBody>
      </p:sp>
      <p:sp>
        <p:nvSpPr>
          <p:cNvPr id="4" name="Rectangle 8"/>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dirty="0">
              <a:solidFill>
                <a:srgbClr val="000000"/>
              </a:solidFill>
            </a:endParaRPr>
          </a:p>
        </p:txBody>
      </p:sp>
      <p:sp>
        <p:nvSpPr>
          <p:cNvPr id="5" name="Rectangle 9"/>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s-ES" dirty="0">
              <a:solidFill>
                <a:srgbClr val="000000"/>
              </a:solidFill>
            </a:endParaRPr>
          </a:p>
        </p:txBody>
      </p:sp>
      <p:sp>
        <p:nvSpPr>
          <p:cNvPr id="6" name="Rectangle 10"/>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62311E86-E1BE-45C8-B488-4CCB443DC9CC}" type="slidenum">
              <a:rPr lang="es-ES">
                <a:solidFill>
                  <a:srgbClr val="000000"/>
                </a:solidFill>
              </a:rPr>
              <a:pPr>
                <a:defRPr/>
              </a:pPr>
              <a:t>‹Nº›</a:t>
            </a:fld>
            <a:endParaRPr lang="es-ES" dirty="0">
              <a:solidFill>
                <a:srgbClr val="000000"/>
              </a:solidFill>
            </a:endParaRPr>
          </a:p>
        </p:txBody>
      </p:sp>
    </p:spTree>
    <p:extLst>
      <p:ext uri="{BB962C8B-B14F-4D97-AF65-F5344CB8AC3E}">
        <p14:creationId xmlns:p14="http://schemas.microsoft.com/office/powerpoint/2010/main" val="2828884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A8680D5A-CD04-4797-A0A5-BFC6879C58CE}" type="datetimeFigureOut">
              <a:rPr lang="es-MX">
                <a:solidFill>
                  <a:srgbClr val="000000"/>
                </a:solidFill>
              </a:rPr>
              <a:pPr/>
              <a:t>03/05/2017</a:t>
            </a:fld>
            <a:endParaRPr lang="es-MX" dirty="0">
              <a:solidFill>
                <a:srgbClr val="000000"/>
              </a:solidFill>
            </a:endParaRP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dirty="0">
              <a:solidFill>
                <a:srgbClr val="000000"/>
              </a:solidFill>
            </a:endParaRP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40D5B19F-8B70-4E71-81B8-164A211DA557}" type="slidenum">
              <a:rPr lang="es-MX">
                <a:solidFill>
                  <a:srgbClr val="000000"/>
                </a:solidFill>
              </a:rPr>
              <a:pPr/>
              <a:t>‹Nº›</a:t>
            </a:fld>
            <a:endParaRPr lang="es-MX" dirty="0">
              <a:solidFill>
                <a:srgbClr val="000000"/>
              </a:solidFill>
            </a:endParaRPr>
          </a:p>
        </p:txBody>
      </p:sp>
    </p:spTree>
    <p:extLst>
      <p:ext uri="{BB962C8B-B14F-4D97-AF65-F5344CB8AC3E}">
        <p14:creationId xmlns:p14="http://schemas.microsoft.com/office/powerpoint/2010/main" val="30454363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0947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En blanco">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123825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a:xfrm>
            <a:off x="442913" y="1381125"/>
            <a:ext cx="8291512" cy="46116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extLst>
      <p:ext uri="{BB962C8B-B14F-4D97-AF65-F5344CB8AC3E}">
        <p14:creationId xmlns:p14="http://schemas.microsoft.com/office/powerpoint/2010/main" val="28295833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650357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123825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a:xfrm>
            <a:off x="442913" y="1381125"/>
            <a:ext cx="8291512" cy="46116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extLst>
      <p:ext uri="{BB962C8B-B14F-4D97-AF65-F5344CB8AC3E}">
        <p14:creationId xmlns:p14="http://schemas.microsoft.com/office/powerpoint/2010/main" val="533284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CC07A48A-F608-411E-8086-7DF3D2D982E2}" type="datetimeFigureOut">
              <a:rPr lang="es-ES" smtClean="0"/>
              <a:t>03/05/2017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8DE341F-8BE2-4241-98C3-349347E2E58C}" type="slidenum">
              <a:rPr lang="es-ES" smtClean="0"/>
              <a:t>‹Nº›</a:t>
            </a:fld>
            <a:endParaRPr lang="es-ES"/>
          </a:p>
        </p:txBody>
      </p:sp>
    </p:spTree>
    <p:extLst>
      <p:ext uri="{BB962C8B-B14F-4D97-AF65-F5344CB8AC3E}">
        <p14:creationId xmlns:p14="http://schemas.microsoft.com/office/powerpoint/2010/main" val="9412789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chart">
  <p:cSld name="Títul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gráfico"/>
          <p:cNvSpPr>
            <a:spLocks noGrp="1"/>
          </p:cNvSpPr>
          <p:nvPr>
            <p:ph type="chart" idx="1"/>
          </p:nvPr>
        </p:nvSpPr>
        <p:spPr>
          <a:xfrm>
            <a:off x="457200" y="1600200"/>
            <a:ext cx="8229600" cy="4525963"/>
          </a:xfrm>
        </p:spPr>
        <p:txBody>
          <a:bodyPr/>
          <a:lstStyle/>
          <a:p>
            <a:pPr lvl="0"/>
            <a:endParaRPr lang="es-MX" noProof="0" dirty="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dirty="0">
              <a:solidFill>
                <a:srgbClr val="000000"/>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s-ES" dirty="0">
              <a:solidFill>
                <a:srgbClr val="000000"/>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62FD853D-6239-41FB-A6E8-9825DDD01997}" type="slidenum">
              <a:rPr lang="es-ES">
                <a:solidFill>
                  <a:srgbClr val="000000"/>
                </a:solidFill>
              </a:rPr>
              <a:pPr>
                <a:defRPr/>
              </a:pPr>
              <a:t>‹Nº›</a:t>
            </a:fld>
            <a:endParaRPr lang="es-ES" dirty="0">
              <a:solidFill>
                <a:srgbClr val="000000"/>
              </a:solidFill>
            </a:endParaRPr>
          </a:p>
        </p:txBody>
      </p:sp>
    </p:spTree>
    <p:extLst>
      <p:ext uri="{BB962C8B-B14F-4D97-AF65-F5344CB8AC3E}">
        <p14:creationId xmlns:p14="http://schemas.microsoft.com/office/powerpoint/2010/main" val="1276425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
          <p:cNvSpPr>
            <a:spLocks noGrp="1"/>
          </p:cNvSpPr>
          <p:nvPr>
            <p:ph type="title"/>
          </p:nvPr>
        </p:nvSpPr>
        <p:spPr>
          <a:xfrm>
            <a:off x="457200" y="274638"/>
            <a:ext cx="8229600" cy="1143000"/>
          </a:xfrm>
          <a:prstGeom prst="rect">
            <a:avLst/>
          </a:prstGeom>
        </p:spPr>
        <p:txBody>
          <a:bodyPr rtlCol="0">
            <a:noAutofit/>
          </a:bodyPr>
          <a:lstStyle/>
          <a:p>
            <a:r>
              <a:rPr lang="en-US" dirty="0" err="1" smtClean="0"/>
              <a:t>Título</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4B8BCEB3-1785-4390-8D3A-0DADE705B95B}" type="slidenum">
              <a:rPr lang="en-US">
                <a:solidFill>
                  <a:srgbClr val="000000"/>
                </a:solidFill>
              </a:rPr>
              <a:pPr>
                <a:defRPr/>
              </a:pPr>
              <a:t>‹Nº›</a:t>
            </a:fld>
            <a:endParaRPr lang="en-US">
              <a:solidFill>
                <a:srgbClr val="000000"/>
              </a:solidFill>
            </a:endParaRPr>
          </a:p>
        </p:txBody>
      </p:sp>
    </p:spTree>
    <p:extLst>
      <p:ext uri="{BB962C8B-B14F-4D97-AF65-F5344CB8AC3E}">
        <p14:creationId xmlns:p14="http://schemas.microsoft.com/office/powerpoint/2010/main" val="3493801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CC07A48A-F608-411E-8086-7DF3D2D982E2}" type="datetimeFigureOut">
              <a:rPr lang="es-ES" smtClean="0"/>
              <a:t>03/05/2017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8DE341F-8BE2-4241-98C3-349347E2E58C}" type="slidenum">
              <a:rPr lang="es-ES" smtClean="0"/>
              <a:t>‹Nº›</a:t>
            </a:fld>
            <a:endParaRPr lang="es-ES"/>
          </a:p>
        </p:txBody>
      </p:sp>
    </p:spTree>
    <p:extLst>
      <p:ext uri="{BB962C8B-B14F-4D97-AF65-F5344CB8AC3E}">
        <p14:creationId xmlns:p14="http://schemas.microsoft.com/office/powerpoint/2010/main" val="404949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CC07A48A-F608-411E-8086-7DF3D2D982E2}" type="datetimeFigureOut">
              <a:rPr lang="es-ES" smtClean="0"/>
              <a:t>03/05/2017</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F8DE341F-8BE2-4241-98C3-349347E2E58C}" type="slidenum">
              <a:rPr lang="es-ES" smtClean="0"/>
              <a:t>‹Nº›</a:t>
            </a:fld>
            <a:endParaRPr lang="es-ES"/>
          </a:p>
        </p:txBody>
      </p:sp>
    </p:spTree>
    <p:extLst>
      <p:ext uri="{BB962C8B-B14F-4D97-AF65-F5344CB8AC3E}">
        <p14:creationId xmlns:p14="http://schemas.microsoft.com/office/powerpoint/2010/main" val="1313667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CC07A48A-F608-411E-8086-7DF3D2D982E2}" type="datetimeFigureOut">
              <a:rPr lang="es-ES" smtClean="0"/>
              <a:t>03/05/2017</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F8DE341F-8BE2-4241-98C3-349347E2E58C}" type="slidenum">
              <a:rPr lang="es-ES" smtClean="0"/>
              <a:t>‹Nº›</a:t>
            </a:fld>
            <a:endParaRPr lang="es-ES"/>
          </a:p>
        </p:txBody>
      </p:sp>
    </p:spTree>
    <p:extLst>
      <p:ext uri="{BB962C8B-B14F-4D97-AF65-F5344CB8AC3E}">
        <p14:creationId xmlns:p14="http://schemas.microsoft.com/office/powerpoint/2010/main" val="1861839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C07A48A-F608-411E-8086-7DF3D2D982E2}" type="datetimeFigureOut">
              <a:rPr lang="es-ES" smtClean="0"/>
              <a:t>03/05/2017</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F8DE341F-8BE2-4241-98C3-349347E2E58C}" type="slidenum">
              <a:rPr lang="es-ES" smtClean="0"/>
              <a:t>‹Nº›</a:t>
            </a:fld>
            <a:endParaRPr lang="es-ES"/>
          </a:p>
        </p:txBody>
      </p:sp>
    </p:spTree>
    <p:extLst>
      <p:ext uri="{BB962C8B-B14F-4D97-AF65-F5344CB8AC3E}">
        <p14:creationId xmlns:p14="http://schemas.microsoft.com/office/powerpoint/2010/main" val="3985469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C07A48A-F608-411E-8086-7DF3D2D982E2}" type="datetimeFigureOut">
              <a:rPr lang="es-ES" smtClean="0"/>
              <a:t>03/05/2017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8DE341F-8BE2-4241-98C3-349347E2E58C}" type="slidenum">
              <a:rPr lang="es-ES" smtClean="0"/>
              <a:t>‹Nº›</a:t>
            </a:fld>
            <a:endParaRPr lang="es-ES"/>
          </a:p>
        </p:txBody>
      </p:sp>
    </p:spTree>
    <p:extLst>
      <p:ext uri="{BB962C8B-B14F-4D97-AF65-F5344CB8AC3E}">
        <p14:creationId xmlns:p14="http://schemas.microsoft.com/office/powerpoint/2010/main" val="2381261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C07A48A-F608-411E-8086-7DF3D2D982E2}" type="datetimeFigureOut">
              <a:rPr lang="es-ES" smtClean="0"/>
              <a:t>03/05/2017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8DE341F-8BE2-4241-98C3-349347E2E58C}" type="slidenum">
              <a:rPr lang="es-ES" smtClean="0"/>
              <a:t>‹Nº›</a:t>
            </a:fld>
            <a:endParaRPr lang="es-ES"/>
          </a:p>
        </p:txBody>
      </p:sp>
    </p:spTree>
    <p:extLst>
      <p:ext uri="{BB962C8B-B14F-4D97-AF65-F5344CB8AC3E}">
        <p14:creationId xmlns:p14="http://schemas.microsoft.com/office/powerpoint/2010/main" val="2623751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07A48A-F608-411E-8086-7DF3D2D982E2}" type="datetimeFigureOut">
              <a:rPr lang="es-ES" smtClean="0"/>
              <a:t>03/05/2017</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DE341F-8BE2-4241-98C3-349347E2E58C}" type="slidenum">
              <a:rPr lang="es-ES" smtClean="0"/>
              <a:t>‹Nº›</a:t>
            </a:fld>
            <a:endParaRPr lang="es-ES"/>
          </a:p>
        </p:txBody>
      </p:sp>
    </p:spTree>
    <p:extLst>
      <p:ext uri="{BB962C8B-B14F-4D97-AF65-F5344CB8AC3E}">
        <p14:creationId xmlns:p14="http://schemas.microsoft.com/office/powerpoint/2010/main" val="3690857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989138"/>
            <a:ext cx="8229600" cy="4137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p>
        </p:txBody>
      </p:sp>
      <p:sp>
        <p:nvSpPr>
          <p:cNvPr id="1031" name="Line 7"/>
          <p:cNvSpPr>
            <a:spLocks noChangeShapeType="1"/>
          </p:cNvSpPr>
          <p:nvPr/>
        </p:nvSpPr>
        <p:spPr bwMode="auto">
          <a:xfrm>
            <a:off x="648539" y="260350"/>
            <a:ext cx="7740000" cy="0"/>
          </a:xfrm>
          <a:prstGeom prst="line">
            <a:avLst/>
          </a:prstGeom>
          <a:noFill/>
          <a:ln w="57150">
            <a:solidFill>
              <a:schemeClr val="bg2"/>
            </a:solidFill>
            <a:round/>
            <a:headEnd/>
            <a:tailEnd/>
          </a:ln>
          <a:effectLst/>
        </p:spPr>
        <p:txBody>
          <a:bodyPr/>
          <a:lstStyle/>
          <a:p>
            <a:pPr fontAlgn="base">
              <a:spcBef>
                <a:spcPct val="0"/>
              </a:spcBef>
              <a:spcAft>
                <a:spcPct val="0"/>
              </a:spcAft>
              <a:defRPr/>
            </a:pPr>
            <a:endParaRPr lang="es-MX" dirty="0">
              <a:solidFill>
                <a:srgbClr val="000000"/>
              </a:solidFill>
            </a:endParaRPr>
          </a:p>
        </p:txBody>
      </p:sp>
      <p:sp>
        <p:nvSpPr>
          <p:cNvPr id="1032" name="Rectangle 8"/>
          <p:cNvSpPr>
            <a:spLocks noChangeArrowheads="1"/>
          </p:cNvSpPr>
          <p:nvPr/>
        </p:nvSpPr>
        <p:spPr bwMode="auto">
          <a:xfrm>
            <a:off x="651185" y="333375"/>
            <a:ext cx="7740000" cy="214313"/>
          </a:xfrm>
          <a:prstGeom prst="rect">
            <a:avLst/>
          </a:prstGeom>
          <a:gradFill rotWithShape="1">
            <a:gsLst>
              <a:gs pos="0">
                <a:srgbClr val="B2B2B2"/>
              </a:gs>
              <a:gs pos="100000">
                <a:schemeClr val="bg1"/>
              </a:gs>
            </a:gsLst>
            <a:lin ang="5400000" scaled="1"/>
          </a:gradFill>
          <a:ln w="9525">
            <a:noFill/>
            <a:miter lim="800000"/>
            <a:headEnd/>
            <a:tailEnd/>
          </a:ln>
          <a:effectLst/>
        </p:spPr>
        <p:txBody>
          <a:bodyPr wrap="none" anchor="ctr"/>
          <a:lstStyle/>
          <a:p>
            <a:pPr fontAlgn="base">
              <a:spcBef>
                <a:spcPct val="0"/>
              </a:spcBef>
              <a:spcAft>
                <a:spcPct val="0"/>
              </a:spcAft>
              <a:defRPr/>
            </a:pPr>
            <a:endParaRPr lang="es-MX" dirty="0">
              <a:solidFill>
                <a:srgbClr val="000000"/>
              </a:solidFill>
            </a:endParaRPr>
          </a:p>
        </p:txBody>
      </p:sp>
      <p:sp>
        <p:nvSpPr>
          <p:cNvPr id="1036" name="Line 12"/>
          <p:cNvSpPr>
            <a:spLocks noChangeShapeType="1"/>
          </p:cNvSpPr>
          <p:nvPr/>
        </p:nvSpPr>
        <p:spPr bwMode="auto">
          <a:xfrm>
            <a:off x="4546600" y="6537325"/>
            <a:ext cx="3313113" cy="0"/>
          </a:xfrm>
          <a:prstGeom prst="line">
            <a:avLst/>
          </a:prstGeom>
          <a:noFill/>
          <a:ln w="57150">
            <a:solidFill>
              <a:schemeClr val="bg2"/>
            </a:solidFill>
            <a:round/>
            <a:headEnd/>
            <a:tailEnd/>
          </a:ln>
          <a:effectLst/>
        </p:spPr>
        <p:txBody>
          <a:bodyPr/>
          <a:lstStyle/>
          <a:p>
            <a:pPr fontAlgn="base">
              <a:spcBef>
                <a:spcPct val="0"/>
              </a:spcBef>
              <a:spcAft>
                <a:spcPct val="0"/>
              </a:spcAft>
              <a:defRPr/>
            </a:pPr>
            <a:endParaRPr lang="es-MX" dirty="0">
              <a:solidFill>
                <a:srgbClr val="000000"/>
              </a:solidFill>
            </a:endParaRPr>
          </a:p>
        </p:txBody>
      </p:sp>
      <p:sp>
        <p:nvSpPr>
          <p:cNvPr id="1037" name="Rectangle 13"/>
          <p:cNvSpPr>
            <a:spLocks noChangeArrowheads="1"/>
          </p:cNvSpPr>
          <p:nvPr/>
        </p:nvSpPr>
        <p:spPr bwMode="auto">
          <a:xfrm>
            <a:off x="611188" y="549275"/>
            <a:ext cx="8229600" cy="503238"/>
          </a:xfrm>
          <a:prstGeom prst="rect">
            <a:avLst/>
          </a:prstGeom>
          <a:noFill/>
          <a:ln w="9525">
            <a:noFill/>
            <a:miter lim="800000"/>
            <a:headEnd/>
            <a:tailEnd/>
          </a:ln>
          <a:effectLst/>
        </p:spPr>
        <p:txBody>
          <a:bodyPr anchor="ctr"/>
          <a:lstStyle/>
          <a:p>
            <a:pPr algn="ctr" fontAlgn="base">
              <a:spcBef>
                <a:spcPct val="0"/>
              </a:spcBef>
              <a:spcAft>
                <a:spcPct val="0"/>
              </a:spcAft>
              <a:defRPr/>
            </a:pPr>
            <a:endParaRPr lang="es-ES_tradnl" sz="2400" dirty="0">
              <a:solidFill>
                <a:srgbClr val="000000"/>
              </a:solidFill>
            </a:endParaRPr>
          </a:p>
        </p:txBody>
      </p:sp>
      <p:pic>
        <p:nvPicPr>
          <p:cNvPr id="8" name="0 Imagen" descr="Logo ANMM2.jpg"/>
          <p:cNvPicPr/>
          <p:nvPr/>
        </p:nvPicPr>
        <p:blipFill>
          <a:blip r:embed="rId22" cstate="print"/>
          <a:srcRect/>
          <a:stretch>
            <a:fillRect/>
          </a:stretch>
        </p:blipFill>
        <p:spPr bwMode="auto">
          <a:xfrm>
            <a:off x="3923928" y="6295975"/>
            <a:ext cx="576064" cy="517401"/>
          </a:xfrm>
          <a:prstGeom prst="rect">
            <a:avLst/>
          </a:prstGeom>
          <a:noFill/>
          <a:ln w="9525">
            <a:noFill/>
            <a:miter lim="800000"/>
            <a:headEnd/>
            <a:tailEnd/>
          </a:ln>
        </p:spPr>
      </p:pic>
    </p:spTree>
    <p:extLst>
      <p:ext uri="{BB962C8B-B14F-4D97-AF65-F5344CB8AC3E}">
        <p14:creationId xmlns:p14="http://schemas.microsoft.com/office/powerpoint/2010/main" val="61187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8" r:id="rId17"/>
    <p:sldLayoutId id="2147483679" r:id="rId18"/>
    <p:sldLayoutId id="2147483680" r:id="rId19"/>
    <p:sldLayoutId id="2147483681" r:id="rId20"/>
  </p:sldLayoutIdLst>
  <p:timing>
    <p:tnLst>
      <p:par>
        <p:cTn id="1" dur="indefinite" restart="never" nodeType="tmRoot"/>
      </p:par>
    </p:tnLst>
  </p:timing>
  <p:txStyles>
    <p:title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400">
          <a:solidFill>
            <a:schemeClr val="tx2"/>
          </a:solidFill>
          <a:latin typeface="Arial" charset="0"/>
        </a:defRPr>
      </a:lvl2pPr>
      <a:lvl3pPr algn="ctr" rtl="0" eaLnBrk="0" fontAlgn="base" hangingPunct="0">
        <a:spcBef>
          <a:spcPct val="0"/>
        </a:spcBef>
        <a:spcAft>
          <a:spcPct val="0"/>
        </a:spcAft>
        <a:defRPr sz="2400">
          <a:solidFill>
            <a:schemeClr val="tx2"/>
          </a:solidFill>
          <a:latin typeface="Arial" charset="0"/>
        </a:defRPr>
      </a:lvl3pPr>
      <a:lvl4pPr algn="ctr" rtl="0" eaLnBrk="0" fontAlgn="base" hangingPunct="0">
        <a:spcBef>
          <a:spcPct val="0"/>
        </a:spcBef>
        <a:spcAft>
          <a:spcPct val="0"/>
        </a:spcAft>
        <a:defRPr sz="2400">
          <a:solidFill>
            <a:schemeClr val="tx2"/>
          </a:solidFill>
          <a:latin typeface="Arial" charset="0"/>
        </a:defRPr>
      </a:lvl4pPr>
      <a:lvl5pPr algn="ctr" rtl="0" eaLnBrk="0" fontAlgn="base" hangingPunct="0">
        <a:spcBef>
          <a:spcPct val="0"/>
        </a:spcBef>
        <a:spcAft>
          <a:spcPct val="0"/>
        </a:spcAft>
        <a:defRPr sz="2400">
          <a:solidFill>
            <a:schemeClr val="tx2"/>
          </a:solidFill>
          <a:latin typeface="Arial" charset="0"/>
        </a:defRPr>
      </a:lvl5pPr>
      <a:lvl6pPr marL="457200" algn="ctr" rtl="0" fontAlgn="base">
        <a:spcBef>
          <a:spcPct val="0"/>
        </a:spcBef>
        <a:spcAft>
          <a:spcPct val="0"/>
        </a:spcAft>
        <a:defRPr sz="2400">
          <a:solidFill>
            <a:schemeClr val="tx2"/>
          </a:solidFill>
          <a:latin typeface="Arial" charset="0"/>
        </a:defRPr>
      </a:lvl6pPr>
      <a:lvl7pPr marL="914400" algn="ctr" rtl="0" fontAlgn="base">
        <a:spcBef>
          <a:spcPct val="0"/>
        </a:spcBef>
        <a:spcAft>
          <a:spcPct val="0"/>
        </a:spcAft>
        <a:defRPr sz="2400">
          <a:solidFill>
            <a:schemeClr val="tx2"/>
          </a:solidFill>
          <a:latin typeface="Arial" charset="0"/>
        </a:defRPr>
      </a:lvl7pPr>
      <a:lvl8pPr marL="1371600" algn="ctr" rtl="0" fontAlgn="base">
        <a:spcBef>
          <a:spcPct val="0"/>
        </a:spcBef>
        <a:spcAft>
          <a:spcPct val="0"/>
        </a:spcAft>
        <a:defRPr sz="2400">
          <a:solidFill>
            <a:schemeClr val="tx2"/>
          </a:solidFill>
          <a:latin typeface="Arial" charset="0"/>
        </a:defRPr>
      </a:lvl8pPr>
      <a:lvl9pPr marL="1828800" algn="ctr" rtl="0" fontAlgn="base">
        <a:spcBef>
          <a:spcPct val="0"/>
        </a:spcBef>
        <a:spcAft>
          <a:spcPct val="0"/>
        </a:spcAft>
        <a:defRPr sz="2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31.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31.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s://www.elsoldemexico.com.mx/mexico/627904-existen-dos-millones-de-pobres-mas-en-el-pais-coneval" TargetMode="External"/><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eg"/><Relationship Id="rId1" Type="http://schemas.openxmlformats.org/officeDocument/2006/relationships/slideLayout" Target="../slideLayouts/slideLayout1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5.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5517232"/>
            <a:ext cx="8496944" cy="1008112"/>
          </a:xfrm>
        </p:spPr>
        <p:txBody>
          <a:bodyPr/>
          <a:lstStyle/>
          <a:p>
            <a:pPr marL="0" indent="0" algn="ctr">
              <a:buNone/>
            </a:pPr>
            <a:r>
              <a:rPr lang="es-MX" b="1" i="1" dirty="0" smtClean="0">
                <a:latin typeface="Lucida Sans Unicode" pitchFamily="34" charset="0"/>
                <a:cs typeface="Lucida Sans Unicode" pitchFamily="34" charset="0"/>
              </a:rPr>
              <a:t>Dr. Manuel Urbina Fuentes </a:t>
            </a:r>
          </a:p>
          <a:p>
            <a:pPr marL="0" indent="0" algn="r">
              <a:buNone/>
            </a:pPr>
            <a:endParaRPr lang="es-MX" sz="1800" b="1" i="1" dirty="0" smtClean="0">
              <a:latin typeface="Lucida Sans Unicode" pitchFamily="34" charset="0"/>
              <a:cs typeface="Lucida Sans Unicode" pitchFamily="34" charset="0"/>
            </a:endParaRPr>
          </a:p>
          <a:p>
            <a:pPr marL="0" indent="0" algn="r">
              <a:buNone/>
            </a:pPr>
            <a:r>
              <a:rPr lang="es-MX" sz="1600" b="1" i="1" dirty="0" smtClean="0">
                <a:latin typeface="Lucida Sans Unicode" pitchFamily="34" charset="0"/>
                <a:cs typeface="Lucida Sans Unicode" pitchFamily="34" charset="0"/>
              </a:rPr>
              <a:t>Mayo 3 del  2017</a:t>
            </a:r>
            <a:endParaRPr lang="es-MX" sz="1600" b="1" i="1" dirty="0">
              <a:latin typeface="Lucida Sans Unicode" pitchFamily="34" charset="0"/>
              <a:cs typeface="Lucida Sans Unicode" pitchFamily="34" charset="0"/>
            </a:endParaRPr>
          </a:p>
          <a:p>
            <a:pPr marL="0" indent="0" algn="r">
              <a:buNone/>
            </a:pPr>
            <a:r>
              <a:rPr lang="es-MX" sz="1600" b="1" i="1" dirty="0" smtClean="0">
                <a:latin typeface="Lucida Sans Unicode" pitchFamily="34" charset="0"/>
                <a:cs typeface="Lucida Sans Unicode" pitchFamily="34" charset="0"/>
              </a:rPr>
              <a:t>                                  </a:t>
            </a:r>
          </a:p>
        </p:txBody>
      </p:sp>
      <p:sp>
        <p:nvSpPr>
          <p:cNvPr id="5" name="4 CuadroTexto"/>
          <p:cNvSpPr txBox="1"/>
          <p:nvPr/>
        </p:nvSpPr>
        <p:spPr>
          <a:xfrm>
            <a:off x="467544" y="1700808"/>
            <a:ext cx="8352928" cy="3200876"/>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es-MX" sz="2300" b="1" i="1" dirty="0">
              <a:solidFill>
                <a:srgbClr val="FFFFFF"/>
              </a:solidFill>
              <a:latin typeface="Lucida Sans" panose="020B0602040502020204" pitchFamily="34" charset="0"/>
              <a:cs typeface="Lucida Sans" panose="020B0602040502020204" pitchFamily="34" charset="0"/>
            </a:endParaRPr>
          </a:p>
          <a:p>
            <a:pPr algn="ctr"/>
            <a:r>
              <a:rPr lang="es-MX" b="1" i="1" dirty="0">
                <a:solidFill>
                  <a:srgbClr val="FFFFFF"/>
                </a:solidFill>
                <a:latin typeface="Lucida Sans" panose="020B0602040502020204" pitchFamily="34" charset="0"/>
                <a:cs typeface="Lucida Sans" panose="020B0602040502020204" pitchFamily="34" charset="0"/>
              </a:rPr>
              <a:t>ACADEMIA NACIONAL DE MEDICINA DE MÉXIICO</a:t>
            </a:r>
          </a:p>
          <a:p>
            <a:pPr algn="ctr"/>
            <a:endParaRPr lang="es-MX" b="1" i="1" dirty="0">
              <a:solidFill>
                <a:srgbClr val="FFFFFF"/>
              </a:solidFill>
              <a:latin typeface="Lucida Sans" panose="020B0602040502020204" pitchFamily="34" charset="0"/>
              <a:cs typeface="Lucida Sans" panose="020B0602040502020204" pitchFamily="34" charset="0"/>
            </a:endParaRPr>
          </a:p>
          <a:p>
            <a:pPr algn="ctr"/>
            <a:r>
              <a:rPr lang="es-MX" b="1" i="1" dirty="0">
                <a:solidFill>
                  <a:srgbClr val="FFFFFF"/>
                </a:solidFill>
                <a:latin typeface="Lucida Sans" panose="020B0602040502020204" pitchFamily="34" charset="0"/>
                <a:cs typeface="Lucida Sans" panose="020B0602040502020204" pitchFamily="34" charset="0"/>
              </a:rPr>
              <a:t>“EL CAMINO HACIA UNA SALUD, LOS DETERMINATES SOCIALES DE LA SALUD Y LAS BUENAS PRÁCTICAS DE PRODUCCIÓN”</a:t>
            </a:r>
          </a:p>
          <a:p>
            <a:pPr algn="ctr"/>
            <a:endParaRPr lang="es-MX" b="1" i="1" dirty="0">
              <a:solidFill>
                <a:srgbClr val="FFFFFF"/>
              </a:solidFill>
              <a:latin typeface="Lucida Sans" panose="020B0602040502020204" pitchFamily="34" charset="0"/>
              <a:cs typeface="Lucida Sans" panose="020B0602040502020204" pitchFamily="34" charset="0"/>
            </a:endParaRPr>
          </a:p>
          <a:p>
            <a:pPr algn="ctr"/>
            <a:r>
              <a:rPr lang="es-MX" b="1" i="1" dirty="0">
                <a:solidFill>
                  <a:srgbClr val="FFFFFF"/>
                </a:solidFill>
                <a:latin typeface="Lucida Sans" panose="020B0602040502020204" pitchFamily="34" charset="0"/>
                <a:cs typeface="Lucida Sans" panose="020B0602040502020204" pitchFamily="34" charset="0"/>
              </a:rPr>
              <a:t>Simposio</a:t>
            </a:r>
          </a:p>
          <a:p>
            <a:pPr algn="ctr"/>
            <a:endParaRPr lang="es-MX" sz="2300" b="1" i="1" dirty="0">
              <a:solidFill>
                <a:srgbClr val="FFFFFF"/>
              </a:solidFill>
              <a:latin typeface="Lucida Sans" panose="020B0602040502020204" pitchFamily="34" charset="0"/>
              <a:cs typeface="Lucida Sans" panose="020B0602040502020204" pitchFamily="34" charset="0"/>
            </a:endParaRPr>
          </a:p>
          <a:p>
            <a:pPr algn="ctr"/>
            <a:r>
              <a:rPr lang="es-MX" sz="2400" b="1" i="1" dirty="0">
                <a:solidFill>
                  <a:srgbClr val="FFFFFF"/>
                </a:solidFill>
                <a:latin typeface="Lucida Sans" panose="020B0602040502020204" pitchFamily="34" charset="0"/>
                <a:cs typeface="Lucida Sans" panose="020B0602040502020204" pitchFamily="34" charset="0"/>
              </a:rPr>
              <a:t>“El crecimiento poblacional y la inequidad”  </a:t>
            </a:r>
          </a:p>
          <a:p>
            <a:pPr algn="ctr"/>
            <a:endParaRPr lang="es-MX" sz="2400" b="1" i="1" dirty="0">
              <a:solidFill>
                <a:srgbClr val="FFFFFF"/>
              </a:solidFill>
              <a:latin typeface="Lucida Sans" panose="020B0602040502020204" pitchFamily="34" charset="0"/>
              <a:cs typeface="Lucida Sans" panose="020B0602040502020204" pitchFamily="34" charset="0"/>
            </a:endParaRPr>
          </a:p>
        </p:txBody>
      </p:sp>
      <p:pic>
        <p:nvPicPr>
          <p:cNvPr id="2050" name="0 Imagen" descr="Logo ANMM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1859" y="490885"/>
            <a:ext cx="1084197" cy="108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47669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11760" y="374835"/>
            <a:ext cx="4176463" cy="5906597"/>
          </a:xfrm>
          <a:prstGeom prst="rect">
            <a:avLst/>
          </a:prstGeom>
          <a:ln/>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35962385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496" y="1772816"/>
            <a:ext cx="9073008" cy="4365315"/>
          </a:xfrm>
          <a:prstGeom prst="rect">
            <a:avLst/>
          </a:prstGeom>
          <a:ln/>
        </p:spPr>
        <p:style>
          <a:lnRef idx="2">
            <a:schemeClr val="accent2"/>
          </a:lnRef>
          <a:fillRef idx="1">
            <a:schemeClr val="lt1"/>
          </a:fillRef>
          <a:effectRef idx="0">
            <a:schemeClr val="accent2"/>
          </a:effectRef>
          <a:fontRef idx="minor">
            <a:schemeClr val="dk1"/>
          </a:fontRef>
        </p:style>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3" y="548680"/>
            <a:ext cx="1656183" cy="102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107504" y="2127169"/>
            <a:ext cx="1558440" cy="307777"/>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algn="ctr"/>
            <a:r>
              <a:rPr lang="es-MX" sz="1400" b="1" i="1" dirty="0" smtClean="0">
                <a:latin typeface="Lucida Sans" panose="020B0602030504020204" pitchFamily="34" charset="0"/>
                <a:cs typeface="Lucida Sans" panose="020B0602040502020204" pitchFamily="34" charset="0"/>
              </a:rPr>
              <a:t>PROBABILIDAD</a:t>
            </a:r>
            <a:endParaRPr lang="es-MX" sz="1400" b="1" i="1" dirty="0">
              <a:latin typeface="Lucida Sans" panose="020B0602030504020204" pitchFamily="34" charset="0"/>
              <a:cs typeface="Lucida Sans" panose="020B0602040502020204" pitchFamily="34" charset="0"/>
            </a:endParaRPr>
          </a:p>
        </p:txBody>
      </p:sp>
      <p:sp>
        <p:nvSpPr>
          <p:cNvPr id="3" name="2 Rectángulo"/>
          <p:cNvSpPr/>
          <p:nvPr/>
        </p:nvSpPr>
        <p:spPr>
          <a:xfrm>
            <a:off x="3923928" y="2132856"/>
            <a:ext cx="1045479" cy="307777"/>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algn="ctr"/>
            <a:r>
              <a:rPr lang="es-MX" sz="1400" b="1" i="1" dirty="0">
                <a:latin typeface="Lucida Sans" panose="020B0602030504020204" pitchFamily="34" charset="0"/>
                <a:cs typeface="Lucida Sans" panose="020B0602040502020204" pitchFamily="34" charset="0"/>
              </a:rPr>
              <a:t>IMPACTO</a:t>
            </a:r>
            <a:endParaRPr lang="es-MX" sz="1400" i="1" dirty="0">
              <a:latin typeface="Lucida Sans" panose="020B0602030504020204" pitchFamily="34" charset="0"/>
            </a:endParaRPr>
          </a:p>
        </p:txBody>
      </p:sp>
      <p:sp>
        <p:nvSpPr>
          <p:cNvPr id="4" name="3 CuadroTexto"/>
          <p:cNvSpPr txBox="1"/>
          <p:nvPr/>
        </p:nvSpPr>
        <p:spPr>
          <a:xfrm>
            <a:off x="399519" y="2607726"/>
            <a:ext cx="3456384" cy="348557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MX" sz="1050" b="1" dirty="0" smtClean="0">
                <a:latin typeface="Lucida Sans" panose="020B0602040502020204" pitchFamily="34" charset="0"/>
                <a:cs typeface="Lucida Sans" panose="020B0602040502020204" pitchFamily="34" charset="0"/>
              </a:rPr>
              <a:t>Migración involuntaria masiva</a:t>
            </a:r>
          </a:p>
          <a:p>
            <a:endParaRPr lang="es-MX" sz="1050" b="1" dirty="0">
              <a:latin typeface="Lucida Sans" panose="020B0602040502020204" pitchFamily="34" charset="0"/>
              <a:cs typeface="Lucida Sans" panose="020B0602040502020204" pitchFamily="34" charset="0"/>
            </a:endParaRPr>
          </a:p>
          <a:p>
            <a:r>
              <a:rPr lang="es-MX" sz="1050" b="1" dirty="0" smtClean="0">
                <a:latin typeface="Lucida Sans" panose="020B0602040502020204" pitchFamily="34" charset="0"/>
                <a:cs typeface="Lucida Sans" panose="020B0602040502020204" pitchFamily="34" charset="0"/>
              </a:rPr>
              <a:t>Eventos climáticos extremos</a:t>
            </a:r>
          </a:p>
          <a:p>
            <a:endParaRPr lang="es-MX" sz="1050" b="1" dirty="0">
              <a:latin typeface="Lucida Sans" panose="020B0602040502020204" pitchFamily="34" charset="0"/>
              <a:cs typeface="Lucida Sans" panose="020B0602040502020204" pitchFamily="34" charset="0"/>
            </a:endParaRPr>
          </a:p>
          <a:p>
            <a:r>
              <a:rPr lang="es-MX" sz="1050" b="1" dirty="0" smtClean="0">
                <a:latin typeface="Lucida Sans" panose="020B0602040502020204" pitchFamily="34" charset="0"/>
                <a:cs typeface="Lucida Sans" panose="020B0602040502020204" pitchFamily="34" charset="0"/>
              </a:rPr>
              <a:t>Falla en la control y adaptación del cambio climático</a:t>
            </a:r>
          </a:p>
          <a:p>
            <a:endParaRPr lang="es-MX" sz="1050" b="1" dirty="0">
              <a:latin typeface="Lucida Sans" panose="020B0602040502020204" pitchFamily="34" charset="0"/>
              <a:cs typeface="Lucida Sans" panose="020B0602040502020204" pitchFamily="34" charset="0"/>
            </a:endParaRPr>
          </a:p>
          <a:p>
            <a:r>
              <a:rPr lang="es-MX" sz="1050" b="1" dirty="0" smtClean="0">
                <a:latin typeface="Lucida Sans" panose="020B0602040502020204" pitchFamily="34" charset="0"/>
                <a:cs typeface="Lucida Sans" panose="020B0602040502020204" pitchFamily="34" charset="0"/>
              </a:rPr>
              <a:t>Conflictos interestatales</a:t>
            </a:r>
          </a:p>
          <a:p>
            <a:endParaRPr lang="es-MX" sz="1050" b="1" dirty="0">
              <a:latin typeface="Lucida Sans" panose="020B0602040502020204" pitchFamily="34" charset="0"/>
              <a:cs typeface="Lucida Sans" panose="020B0602040502020204" pitchFamily="34" charset="0"/>
            </a:endParaRPr>
          </a:p>
          <a:p>
            <a:r>
              <a:rPr lang="es-MX" sz="1050" b="1" dirty="0" smtClean="0">
                <a:latin typeface="Lucida Sans" panose="020B0602040502020204" pitchFamily="34" charset="0"/>
                <a:cs typeface="Lucida Sans" panose="020B0602040502020204" pitchFamily="34" charset="0"/>
              </a:rPr>
              <a:t>Catástrofes naturales</a:t>
            </a:r>
          </a:p>
          <a:p>
            <a:endParaRPr lang="es-MX" sz="1050" b="1" dirty="0">
              <a:latin typeface="Lucida Sans" panose="020B0602040502020204" pitchFamily="34" charset="0"/>
              <a:cs typeface="Lucida Sans" panose="020B0602040502020204" pitchFamily="34" charset="0"/>
            </a:endParaRPr>
          </a:p>
          <a:p>
            <a:r>
              <a:rPr lang="es-MX" sz="1050" b="1" dirty="0" smtClean="0">
                <a:latin typeface="Lucida Sans" panose="020B0602040502020204" pitchFamily="34" charset="0"/>
                <a:cs typeface="Lucida Sans" panose="020B0602040502020204" pitchFamily="34" charset="0"/>
              </a:rPr>
              <a:t>Fallas en la governanza nacional</a:t>
            </a:r>
          </a:p>
          <a:p>
            <a:endParaRPr lang="es-MX" sz="1050" b="1" dirty="0">
              <a:latin typeface="Lucida Sans" panose="020B0602040502020204" pitchFamily="34" charset="0"/>
              <a:cs typeface="Lucida Sans" panose="020B0602040502020204" pitchFamily="34" charset="0"/>
            </a:endParaRPr>
          </a:p>
          <a:p>
            <a:r>
              <a:rPr lang="es-MX" sz="1050" b="1" dirty="0" smtClean="0">
                <a:latin typeface="Lucida Sans" panose="020B0602040502020204" pitchFamily="34" charset="0"/>
                <a:cs typeface="Lucida Sans" panose="020B0602040502020204" pitchFamily="34" charset="0"/>
              </a:rPr>
              <a:t>Desempleo y subempleo</a:t>
            </a:r>
          </a:p>
          <a:p>
            <a:endParaRPr lang="es-MX" sz="1050" b="1" dirty="0" smtClean="0">
              <a:latin typeface="Lucida Sans" panose="020B0602040502020204" pitchFamily="34" charset="0"/>
              <a:cs typeface="Lucida Sans" panose="020B0602040502020204" pitchFamily="34" charset="0"/>
            </a:endParaRPr>
          </a:p>
          <a:p>
            <a:r>
              <a:rPr lang="es-MX" sz="1050" b="1" dirty="0" smtClean="0">
                <a:latin typeface="Lucida Sans" panose="020B0602040502020204" pitchFamily="34" charset="0"/>
                <a:cs typeface="Lucida Sans" panose="020B0602040502020204" pitchFamily="34" charset="0"/>
              </a:rPr>
              <a:t>Robo y fraude de datos</a:t>
            </a:r>
          </a:p>
          <a:p>
            <a:endParaRPr lang="es-MX" sz="1050" b="1" dirty="0" smtClean="0">
              <a:latin typeface="Lucida Sans" panose="020B0602040502020204" pitchFamily="34" charset="0"/>
              <a:cs typeface="Lucida Sans" panose="020B0602040502020204" pitchFamily="34" charset="0"/>
            </a:endParaRPr>
          </a:p>
          <a:p>
            <a:r>
              <a:rPr lang="es-MX" sz="1050" b="1" dirty="0" smtClean="0">
                <a:latin typeface="Lucida Sans" panose="020B0602040502020204" pitchFamily="34" charset="0"/>
                <a:cs typeface="Lucida Sans" panose="020B0602040502020204" pitchFamily="34" charset="0"/>
              </a:rPr>
              <a:t>Crisis del agua</a:t>
            </a:r>
          </a:p>
          <a:p>
            <a:endParaRPr lang="es-MX" sz="1050" b="1" dirty="0" smtClean="0">
              <a:latin typeface="Lucida Sans" panose="020B0602040502020204" pitchFamily="34" charset="0"/>
              <a:cs typeface="Lucida Sans" panose="020B0602040502020204" pitchFamily="34" charset="0"/>
            </a:endParaRPr>
          </a:p>
          <a:p>
            <a:r>
              <a:rPr lang="es-MX" sz="1050" b="1" dirty="0" smtClean="0">
                <a:latin typeface="Lucida Sans" panose="020B0602040502020204" pitchFamily="34" charset="0"/>
                <a:cs typeface="Lucida Sans" panose="020B0602040502020204" pitchFamily="34" charset="0"/>
              </a:rPr>
              <a:t>Comercio ilegal</a:t>
            </a:r>
          </a:p>
          <a:p>
            <a:endParaRPr lang="es-MX" sz="1050" b="1" dirty="0">
              <a:latin typeface="Lucida Sans" panose="020B0602040502020204" pitchFamily="34" charset="0"/>
              <a:cs typeface="Lucida Sans" panose="020B0602040502020204" pitchFamily="34" charset="0"/>
            </a:endParaRPr>
          </a:p>
        </p:txBody>
      </p:sp>
      <p:sp>
        <p:nvSpPr>
          <p:cNvPr id="5" name="4 Rectángulo"/>
          <p:cNvSpPr/>
          <p:nvPr/>
        </p:nvSpPr>
        <p:spPr>
          <a:xfrm>
            <a:off x="4139952" y="2671028"/>
            <a:ext cx="3240360" cy="332398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a:r>
              <a:rPr lang="es-MX" sz="1050" b="1" dirty="0">
                <a:solidFill>
                  <a:srgbClr val="000000"/>
                </a:solidFill>
                <a:latin typeface="Lucida Sans" panose="020B0602040502020204" pitchFamily="34" charset="0"/>
                <a:cs typeface="Lucida Sans" panose="020B0602040502020204" pitchFamily="34" charset="0"/>
              </a:rPr>
              <a:t>Falla en la control y adaptación del </a:t>
            </a:r>
            <a:r>
              <a:rPr lang="es-MX" sz="1050" b="1" dirty="0" smtClean="0">
                <a:solidFill>
                  <a:srgbClr val="000000"/>
                </a:solidFill>
                <a:latin typeface="Lucida Sans" panose="020B0602040502020204" pitchFamily="34" charset="0"/>
                <a:cs typeface="Lucida Sans" panose="020B0602040502020204" pitchFamily="34" charset="0"/>
              </a:rPr>
              <a:t>cambio</a:t>
            </a:r>
          </a:p>
          <a:p>
            <a:pPr lvl="0"/>
            <a:r>
              <a:rPr lang="es-MX" sz="1050" b="1" dirty="0" smtClean="0">
                <a:solidFill>
                  <a:srgbClr val="000000"/>
                </a:solidFill>
                <a:latin typeface="Lucida Sans" panose="020B0602040502020204" pitchFamily="34" charset="0"/>
                <a:cs typeface="Lucida Sans" panose="020B0602040502020204" pitchFamily="34" charset="0"/>
              </a:rPr>
              <a:t>Climático</a:t>
            </a:r>
          </a:p>
          <a:p>
            <a:pPr lvl="0"/>
            <a:r>
              <a:rPr lang="es-MX" sz="1050" b="1" dirty="0" smtClean="0">
                <a:solidFill>
                  <a:srgbClr val="000000"/>
                </a:solidFill>
                <a:latin typeface="Lucida Sans" panose="020B0602040502020204" pitchFamily="34" charset="0"/>
                <a:cs typeface="Lucida Sans" panose="020B0602040502020204" pitchFamily="34" charset="0"/>
              </a:rPr>
              <a:t>Armas de destrucción masiva</a:t>
            </a:r>
          </a:p>
          <a:p>
            <a:pPr lvl="0"/>
            <a:endParaRPr lang="es-MX" sz="1050" b="1" dirty="0">
              <a:solidFill>
                <a:srgbClr val="000000"/>
              </a:solidFill>
              <a:latin typeface="Lucida Sans" panose="020B0602040502020204" pitchFamily="34" charset="0"/>
              <a:cs typeface="Lucida Sans" panose="020B0602040502020204" pitchFamily="34" charset="0"/>
            </a:endParaRPr>
          </a:p>
          <a:p>
            <a:pPr lvl="0"/>
            <a:r>
              <a:rPr lang="es-MX" sz="1050" b="1" dirty="0" smtClean="0">
                <a:solidFill>
                  <a:srgbClr val="000000"/>
                </a:solidFill>
                <a:latin typeface="Lucida Sans" panose="020B0602040502020204" pitchFamily="34" charset="0"/>
                <a:cs typeface="Lucida Sans" panose="020B0602040502020204" pitchFamily="34" charset="0"/>
              </a:rPr>
              <a:t>Crisis del agua </a:t>
            </a:r>
          </a:p>
          <a:p>
            <a:pPr lvl="0"/>
            <a:endParaRPr lang="es-MX" sz="1050" b="1" dirty="0">
              <a:solidFill>
                <a:srgbClr val="000000"/>
              </a:solidFill>
              <a:latin typeface="Lucida Sans" panose="020B0602040502020204" pitchFamily="34" charset="0"/>
              <a:cs typeface="Lucida Sans" panose="020B0602040502020204" pitchFamily="34" charset="0"/>
            </a:endParaRPr>
          </a:p>
          <a:p>
            <a:pPr lvl="0"/>
            <a:r>
              <a:rPr lang="es-MX" sz="1050" b="1" dirty="0" smtClean="0">
                <a:solidFill>
                  <a:srgbClr val="000000"/>
                </a:solidFill>
                <a:latin typeface="Lucida Sans" panose="020B0602040502020204" pitchFamily="34" charset="0"/>
                <a:cs typeface="Lucida Sans" panose="020B0602040502020204" pitchFamily="34" charset="0"/>
              </a:rPr>
              <a:t>Migración involuntaria masiva</a:t>
            </a:r>
          </a:p>
          <a:p>
            <a:pPr lvl="0"/>
            <a:endParaRPr lang="es-MX" sz="1050" b="1" dirty="0">
              <a:solidFill>
                <a:srgbClr val="000000"/>
              </a:solidFill>
              <a:latin typeface="Lucida Sans" panose="020B0602040502020204" pitchFamily="34" charset="0"/>
              <a:cs typeface="Lucida Sans" panose="020B0602040502020204" pitchFamily="34" charset="0"/>
            </a:endParaRPr>
          </a:p>
          <a:p>
            <a:pPr lvl="0"/>
            <a:r>
              <a:rPr lang="es-MX" sz="1050" b="1" dirty="0" smtClean="0">
                <a:solidFill>
                  <a:srgbClr val="000000"/>
                </a:solidFill>
                <a:latin typeface="Lucida Sans" panose="020B0602040502020204" pitchFamily="34" charset="0"/>
                <a:cs typeface="Lucida Sans" panose="020B0602040502020204" pitchFamily="34" charset="0"/>
              </a:rPr>
              <a:t>Crisis de precios para energía </a:t>
            </a:r>
          </a:p>
          <a:p>
            <a:pPr lvl="0"/>
            <a:endParaRPr lang="es-MX" sz="1050" b="1" dirty="0">
              <a:solidFill>
                <a:srgbClr val="000000"/>
              </a:solidFill>
              <a:latin typeface="Lucida Sans" panose="020B0602040502020204" pitchFamily="34" charset="0"/>
              <a:cs typeface="Lucida Sans" panose="020B0602040502020204" pitchFamily="34" charset="0"/>
            </a:endParaRPr>
          </a:p>
          <a:p>
            <a:pPr lvl="0"/>
            <a:r>
              <a:rPr lang="es-MX" sz="1050" b="1" dirty="0" smtClean="0">
                <a:solidFill>
                  <a:srgbClr val="000000"/>
                </a:solidFill>
                <a:latin typeface="Lucida Sans" panose="020B0602040502020204" pitchFamily="34" charset="0"/>
                <a:cs typeface="Lucida Sans" panose="020B0602040502020204" pitchFamily="34" charset="0"/>
              </a:rPr>
              <a:t>Pérdida de la biodiversidad y colapso de ecosistemas</a:t>
            </a:r>
          </a:p>
          <a:p>
            <a:pPr lvl="0"/>
            <a:endParaRPr lang="es-MX" sz="1050" b="1" dirty="0">
              <a:solidFill>
                <a:srgbClr val="000000"/>
              </a:solidFill>
              <a:latin typeface="Lucida Sans" panose="020B0602040502020204" pitchFamily="34" charset="0"/>
              <a:cs typeface="Lucida Sans" panose="020B0602040502020204" pitchFamily="34" charset="0"/>
            </a:endParaRPr>
          </a:p>
          <a:p>
            <a:pPr lvl="0"/>
            <a:r>
              <a:rPr lang="es-MX" sz="1050" b="1" dirty="0" smtClean="0">
                <a:solidFill>
                  <a:srgbClr val="000000"/>
                </a:solidFill>
                <a:latin typeface="Lucida Sans" panose="020B0602040502020204" pitchFamily="34" charset="0"/>
                <a:cs typeface="Lucida Sans" panose="020B0602040502020204" pitchFamily="34" charset="0"/>
              </a:rPr>
              <a:t>Crisis financieras </a:t>
            </a:r>
          </a:p>
          <a:p>
            <a:pPr lvl="0"/>
            <a:endParaRPr lang="es-MX" sz="1050" b="1" dirty="0">
              <a:solidFill>
                <a:srgbClr val="000000"/>
              </a:solidFill>
              <a:latin typeface="Lucida Sans" panose="020B0602040502020204" pitchFamily="34" charset="0"/>
              <a:cs typeface="Lucida Sans" panose="020B0602040502020204" pitchFamily="34" charset="0"/>
            </a:endParaRPr>
          </a:p>
          <a:p>
            <a:pPr lvl="0"/>
            <a:r>
              <a:rPr lang="es-MX" sz="1050" b="1" dirty="0" smtClean="0">
                <a:solidFill>
                  <a:srgbClr val="000000"/>
                </a:solidFill>
                <a:latin typeface="Lucida Sans" panose="020B0602040502020204" pitchFamily="34" charset="0"/>
                <a:cs typeface="Lucida Sans" panose="020B0602040502020204" pitchFamily="34" charset="0"/>
              </a:rPr>
              <a:t>Propagación de enfermedades infecciosas</a:t>
            </a:r>
          </a:p>
          <a:p>
            <a:pPr lvl="0"/>
            <a:endParaRPr lang="es-MX" sz="1050" b="1" dirty="0">
              <a:solidFill>
                <a:srgbClr val="000000"/>
              </a:solidFill>
              <a:latin typeface="Lucida Sans" panose="020B0602040502020204" pitchFamily="34" charset="0"/>
              <a:cs typeface="Lucida Sans" panose="020B0602040502020204" pitchFamily="34" charset="0"/>
            </a:endParaRPr>
          </a:p>
          <a:p>
            <a:pPr lvl="0"/>
            <a:r>
              <a:rPr lang="es-MX" sz="1050" b="1" dirty="0" smtClean="0">
                <a:solidFill>
                  <a:srgbClr val="000000"/>
                </a:solidFill>
                <a:latin typeface="Lucida Sans" panose="020B0602040502020204" pitchFamily="34" charset="0"/>
                <a:cs typeface="Lucida Sans" panose="020B0602040502020204" pitchFamily="34" charset="0"/>
              </a:rPr>
              <a:t>Burbuja de activos financieros</a:t>
            </a:r>
          </a:p>
          <a:p>
            <a:pPr lvl="0"/>
            <a:endParaRPr lang="es-MX" sz="1050" b="1" dirty="0">
              <a:solidFill>
                <a:srgbClr val="000000"/>
              </a:solidFill>
              <a:latin typeface="Lucida Sans" panose="020B0602040502020204" pitchFamily="34" charset="0"/>
              <a:cs typeface="Lucida Sans" panose="020B0602040502020204" pitchFamily="34" charset="0"/>
            </a:endParaRPr>
          </a:p>
          <a:p>
            <a:pPr lvl="0"/>
            <a:r>
              <a:rPr lang="es-MX" sz="1050" b="1" dirty="0" smtClean="0">
                <a:solidFill>
                  <a:srgbClr val="000000"/>
                </a:solidFill>
                <a:latin typeface="Lucida Sans" panose="020B0602040502020204" pitchFamily="34" charset="0"/>
                <a:cs typeface="Lucida Sans" panose="020B0602040502020204" pitchFamily="34" charset="0"/>
              </a:rPr>
              <a:t>Inestabilidad social profunda </a:t>
            </a:r>
            <a:endParaRPr lang="es-MX" sz="1050" b="1" dirty="0">
              <a:solidFill>
                <a:srgbClr val="000000"/>
              </a:solidFill>
              <a:latin typeface="Lucida Sans" panose="020B0602040502020204" pitchFamily="34" charset="0"/>
              <a:cs typeface="Lucida Sans" panose="020B0602040502020204" pitchFamily="34" charset="0"/>
            </a:endParaRPr>
          </a:p>
        </p:txBody>
      </p:sp>
      <p:sp>
        <p:nvSpPr>
          <p:cNvPr id="6" name="5 CuadroTexto"/>
          <p:cNvSpPr txBox="1"/>
          <p:nvPr/>
        </p:nvSpPr>
        <p:spPr>
          <a:xfrm>
            <a:off x="7956376" y="3086958"/>
            <a:ext cx="1130438" cy="286232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s-MX" sz="1200" b="1" dirty="0" smtClean="0">
                <a:latin typeface="Lucida Sans" panose="020B0602040502020204" pitchFamily="34" charset="0"/>
                <a:cs typeface="Lucida Sans" panose="020B0602040502020204" pitchFamily="34" charset="0"/>
              </a:rPr>
              <a:t>Económica</a:t>
            </a:r>
          </a:p>
          <a:p>
            <a:endParaRPr lang="es-MX" sz="1200" b="1" dirty="0">
              <a:latin typeface="Lucida Sans" panose="020B0602040502020204" pitchFamily="34" charset="0"/>
              <a:cs typeface="Lucida Sans" panose="020B0602040502020204" pitchFamily="34" charset="0"/>
            </a:endParaRPr>
          </a:p>
          <a:p>
            <a:endParaRPr lang="es-MX" sz="1200" b="1" dirty="0" smtClean="0">
              <a:latin typeface="Lucida Sans" panose="020B0602040502020204" pitchFamily="34" charset="0"/>
              <a:cs typeface="Lucida Sans" panose="020B0602040502020204" pitchFamily="34" charset="0"/>
            </a:endParaRPr>
          </a:p>
          <a:p>
            <a:endParaRPr lang="es-MX" sz="1200" b="1" dirty="0" smtClean="0">
              <a:latin typeface="Lucida Sans" panose="020B0602040502020204" pitchFamily="34" charset="0"/>
              <a:cs typeface="Lucida Sans" panose="020B0602040502020204" pitchFamily="34" charset="0"/>
            </a:endParaRPr>
          </a:p>
          <a:p>
            <a:r>
              <a:rPr lang="es-MX" sz="1200" b="1" dirty="0" smtClean="0">
                <a:latin typeface="Lucida Sans" panose="020B0602040502020204" pitchFamily="34" charset="0"/>
                <a:cs typeface="Lucida Sans" panose="020B0602040502020204" pitchFamily="34" charset="0"/>
              </a:rPr>
              <a:t>Ambiental</a:t>
            </a:r>
          </a:p>
          <a:p>
            <a:endParaRPr lang="es-MX" sz="1200" b="1" dirty="0">
              <a:latin typeface="Lucida Sans" panose="020B0602040502020204" pitchFamily="34" charset="0"/>
              <a:cs typeface="Lucida Sans" panose="020B0602040502020204" pitchFamily="34" charset="0"/>
            </a:endParaRPr>
          </a:p>
          <a:p>
            <a:endParaRPr lang="es-MX" sz="1200" b="1" dirty="0" smtClean="0">
              <a:latin typeface="Lucida Sans" panose="020B0602040502020204" pitchFamily="34" charset="0"/>
              <a:cs typeface="Lucida Sans" panose="020B0602040502020204" pitchFamily="34" charset="0"/>
            </a:endParaRPr>
          </a:p>
          <a:p>
            <a:r>
              <a:rPr lang="es-MX" sz="1200" b="1" dirty="0" smtClean="0">
                <a:latin typeface="Lucida Sans" panose="020B0602040502020204" pitchFamily="34" charset="0"/>
                <a:cs typeface="Lucida Sans" panose="020B0602040502020204" pitchFamily="34" charset="0"/>
              </a:rPr>
              <a:t>Geopolítica</a:t>
            </a:r>
          </a:p>
          <a:p>
            <a:endParaRPr lang="es-MX" sz="1200" b="1" dirty="0" smtClean="0">
              <a:latin typeface="Lucida Sans" panose="020B0602040502020204" pitchFamily="34" charset="0"/>
              <a:cs typeface="Lucida Sans" panose="020B0602040502020204" pitchFamily="34" charset="0"/>
            </a:endParaRPr>
          </a:p>
          <a:p>
            <a:endParaRPr lang="es-MX" sz="1200" b="1" dirty="0">
              <a:latin typeface="Lucida Sans" panose="020B0602040502020204" pitchFamily="34" charset="0"/>
              <a:cs typeface="Lucida Sans" panose="020B0602040502020204" pitchFamily="34" charset="0"/>
            </a:endParaRPr>
          </a:p>
          <a:p>
            <a:r>
              <a:rPr lang="es-MX" sz="1200" b="1" dirty="0" smtClean="0">
                <a:latin typeface="Lucida Sans" panose="020B0602040502020204" pitchFamily="34" charset="0"/>
                <a:cs typeface="Lucida Sans" panose="020B0602040502020204" pitchFamily="34" charset="0"/>
              </a:rPr>
              <a:t>Social</a:t>
            </a:r>
          </a:p>
          <a:p>
            <a:endParaRPr lang="es-MX" sz="1200" b="1" dirty="0">
              <a:latin typeface="Lucida Sans" panose="020B0602040502020204" pitchFamily="34" charset="0"/>
              <a:cs typeface="Lucida Sans" panose="020B0602040502020204" pitchFamily="34" charset="0"/>
            </a:endParaRPr>
          </a:p>
          <a:p>
            <a:endParaRPr lang="es-MX" sz="1200" b="1" dirty="0" smtClean="0">
              <a:latin typeface="Lucida Sans" panose="020B0602040502020204" pitchFamily="34" charset="0"/>
              <a:cs typeface="Lucida Sans" panose="020B0602040502020204" pitchFamily="34" charset="0"/>
            </a:endParaRPr>
          </a:p>
          <a:p>
            <a:r>
              <a:rPr lang="es-MX" sz="1200" b="1" dirty="0" smtClean="0">
                <a:latin typeface="Lucida Sans" panose="020B0602040502020204" pitchFamily="34" charset="0"/>
                <a:cs typeface="Lucida Sans" panose="020B0602040502020204" pitchFamily="34" charset="0"/>
              </a:rPr>
              <a:t>Tecnológica</a:t>
            </a:r>
          </a:p>
          <a:p>
            <a:endParaRPr lang="es-MX" sz="1200" b="1" dirty="0">
              <a:latin typeface="Lucida Sans" panose="020B0602040502020204" pitchFamily="34" charset="0"/>
              <a:cs typeface="Lucida Sans" panose="020B0602040502020204" pitchFamily="34" charset="0"/>
            </a:endParaRPr>
          </a:p>
        </p:txBody>
      </p:sp>
      <p:sp>
        <p:nvSpPr>
          <p:cNvPr id="7" name="6 CuadroTexto"/>
          <p:cNvSpPr txBox="1"/>
          <p:nvPr/>
        </p:nvSpPr>
        <p:spPr>
          <a:xfrm>
            <a:off x="3851920" y="1844824"/>
            <a:ext cx="3586238" cy="276999"/>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s-MX" sz="1200" b="1" i="1" dirty="0" smtClean="0">
                <a:solidFill>
                  <a:srgbClr val="C00000"/>
                </a:solidFill>
                <a:latin typeface="Lucida Sans" panose="020B0602030504020204" pitchFamily="34" charset="0"/>
              </a:rPr>
              <a:t>Los 10 riesgos importantes en términos de</a:t>
            </a:r>
            <a:endParaRPr lang="es-MX" sz="1200" b="1" i="1" dirty="0">
              <a:solidFill>
                <a:srgbClr val="C00000"/>
              </a:solidFill>
              <a:latin typeface="Lucida Sans" panose="020B0602030504020204" pitchFamily="34" charset="0"/>
            </a:endParaRPr>
          </a:p>
        </p:txBody>
      </p:sp>
      <p:sp>
        <p:nvSpPr>
          <p:cNvPr id="8" name="7 Rectángulo"/>
          <p:cNvSpPr/>
          <p:nvPr/>
        </p:nvSpPr>
        <p:spPr>
          <a:xfrm>
            <a:off x="35496" y="1844824"/>
            <a:ext cx="3586238" cy="276999"/>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lvl="0"/>
            <a:r>
              <a:rPr lang="es-MX" sz="1200" b="1" i="1" dirty="0">
                <a:solidFill>
                  <a:srgbClr val="C00000"/>
                </a:solidFill>
                <a:latin typeface="Lucida Sans" panose="020B0602030504020204" pitchFamily="34" charset="0"/>
              </a:rPr>
              <a:t>Los 10 riesgos importantes en términos de</a:t>
            </a:r>
          </a:p>
        </p:txBody>
      </p:sp>
      <p:sp>
        <p:nvSpPr>
          <p:cNvPr id="9" name="8 CuadroTexto"/>
          <p:cNvSpPr txBox="1"/>
          <p:nvPr/>
        </p:nvSpPr>
        <p:spPr>
          <a:xfrm>
            <a:off x="7668344" y="1836113"/>
            <a:ext cx="1418470"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endParaRPr lang="es-MX" sz="1600" dirty="0" smtClean="0"/>
          </a:p>
          <a:p>
            <a:endParaRPr lang="es-MX" sz="1600" dirty="0"/>
          </a:p>
        </p:txBody>
      </p:sp>
    </p:spTree>
    <p:extLst>
      <p:ext uri="{BB962C8B-B14F-4D97-AF65-F5344CB8AC3E}">
        <p14:creationId xmlns:p14="http://schemas.microsoft.com/office/powerpoint/2010/main" val="28486370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4624"/>
            <a:ext cx="8229600" cy="1143000"/>
          </a:xfrm>
        </p:spPr>
        <p:txBody>
          <a:bodyPr/>
          <a:lstStyle/>
          <a:p>
            <a:r>
              <a:rPr lang="es-MX" b="1" i="1" dirty="0">
                <a:solidFill>
                  <a:srgbClr val="C00000"/>
                </a:solidFill>
                <a:latin typeface="Lucida Sans" panose="020B0602030504020204" pitchFamily="34" charset="0"/>
              </a:rPr>
              <a:t/>
            </a:r>
            <a:br>
              <a:rPr lang="es-MX" b="1" i="1" dirty="0">
                <a:solidFill>
                  <a:srgbClr val="C00000"/>
                </a:solidFill>
                <a:latin typeface="Lucida Sans" panose="020B0602030504020204" pitchFamily="34" charset="0"/>
              </a:rPr>
            </a:br>
            <a:r>
              <a:rPr lang="es-MX" b="1" i="1" dirty="0">
                <a:solidFill>
                  <a:srgbClr val="C00000"/>
                </a:solidFill>
                <a:latin typeface="Lucida Sans" panose="020B0602030504020204" pitchFamily="34" charset="0"/>
              </a:rPr>
              <a:t>En todo el mundo el comercio ha aumentado los ingresos y </a:t>
            </a:r>
            <a:r>
              <a:rPr lang="es-MX" b="1" i="1" dirty="0" smtClean="0">
                <a:solidFill>
                  <a:srgbClr val="C00000"/>
                </a:solidFill>
                <a:latin typeface="Lucida Sans" panose="020B0602030504020204" pitchFamily="34" charset="0"/>
              </a:rPr>
              <a:t>puede reducir las inequidades, pero… </a:t>
            </a:r>
            <a:endParaRPr lang="es-ES" b="1" i="1" dirty="0">
              <a:solidFill>
                <a:srgbClr val="C00000"/>
              </a:solidFill>
              <a:latin typeface="Lucida Sans" panose="020B0602030504020204" pitchFamily="34" charset="0"/>
            </a:endParaRP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98268" y="1484784"/>
            <a:ext cx="4410236" cy="3059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72008" y="1268760"/>
            <a:ext cx="4716016" cy="2862322"/>
          </a:xfrm>
          <a:prstGeom prst="rect">
            <a:avLst/>
          </a:prstGeom>
        </p:spPr>
        <p:txBody>
          <a:bodyPr wrap="square">
            <a:spAutoFit/>
          </a:bodyPr>
          <a:lstStyle/>
          <a:p>
            <a:r>
              <a:rPr lang="es-MX" b="1" i="1" dirty="0">
                <a:latin typeface="Lucida Sans" panose="020B0602030504020204" pitchFamily="34" charset="0"/>
              </a:rPr>
              <a:t>Un estudio de 27 industrias y 13 países en desarrollo considera que cerrar el comercio </a:t>
            </a:r>
            <a:r>
              <a:rPr lang="es-MX" b="1" i="1" dirty="0" smtClean="0">
                <a:solidFill>
                  <a:srgbClr val="0000CC"/>
                </a:solidFill>
                <a:latin typeface="Lucida Sans" panose="020B0602030504020204" pitchFamily="34" charset="0"/>
              </a:rPr>
              <a:t>privaría:</a:t>
            </a:r>
          </a:p>
          <a:p>
            <a:endParaRPr lang="es-MX" b="1" i="1" dirty="0">
              <a:solidFill>
                <a:srgbClr val="0000CC"/>
              </a:solidFill>
              <a:latin typeface="Lucida Sans" panose="020B0602030504020204" pitchFamily="34" charset="0"/>
            </a:endParaRPr>
          </a:p>
          <a:p>
            <a:r>
              <a:rPr lang="es-MX" b="1" i="1" dirty="0" smtClean="0">
                <a:solidFill>
                  <a:srgbClr val="0000CC"/>
                </a:solidFill>
                <a:latin typeface="Lucida Sans" panose="020B0602030504020204" pitchFamily="34" charset="0"/>
              </a:rPr>
              <a:t> </a:t>
            </a:r>
            <a:r>
              <a:rPr lang="es-MX" b="1" i="1" dirty="0">
                <a:solidFill>
                  <a:srgbClr val="0000CC"/>
                </a:solidFill>
                <a:latin typeface="Lucida Sans" panose="020B0602030504020204" pitchFamily="34" charset="0"/>
              </a:rPr>
              <a:t>al 10% más rico del 28 por ciento de su poder adquisitivo</a:t>
            </a:r>
            <a:r>
              <a:rPr lang="es-MX" b="1" i="1" dirty="0">
                <a:latin typeface="Lucida Sans" panose="020B0602030504020204" pitchFamily="34" charset="0"/>
              </a:rPr>
              <a:t>, </a:t>
            </a:r>
            <a:endParaRPr lang="es-MX" b="1" i="1" dirty="0" smtClean="0">
              <a:latin typeface="Lucida Sans" panose="020B0602030504020204" pitchFamily="34" charset="0"/>
            </a:endParaRPr>
          </a:p>
          <a:p>
            <a:endParaRPr lang="es-MX" b="1" i="1" dirty="0">
              <a:latin typeface="Lucida Sans" panose="020B0602030504020204" pitchFamily="34" charset="0"/>
            </a:endParaRPr>
          </a:p>
          <a:p>
            <a:r>
              <a:rPr lang="es-MX" b="1" i="1" dirty="0" smtClean="0">
                <a:latin typeface="Lucida Sans" panose="020B0602030504020204" pitchFamily="34" charset="0"/>
              </a:rPr>
              <a:t> </a:t>
            </a:r>
            <a:r>
              <a:rPr lang="es-MX" b="1" i="1" dirty="0">
                <a:solidFill>
                  <a:srgbClr val="0000CC"/>
                </a:solidFill>
                <a:latin typeface="Lucida Sans" panose="020B0602030504020204" pitchFamily="34" charset="0"/>
              </a:rPr>
              <a:t>el 10 </a:t>
            </a:r>
            <a:r>
              <a:rPr lang="es-MX" b="1" i="1" dirty="0" smtClean="0">
                <a:solidFill>
                  <a:srgbClr val="0000CC"/>
                </a:solidFill>
                <a:latin typeface="Lucida Sans" panose="020B0602030504020204" pitchFamily="34" charset="0"/>
              </a:rPr>
              <a:t>% </a:t>
            </a:r>
            <a:r>
              <a:rPr lang="es-MX" b="1" i="1" dirty="0">
                <a:solidFill>
                  <a:srgbClr val="0000CC"/>
                </a:solidFill>
                <a:latin typeface="Lucida Sans" panose="020B0602030504020204" pitchFamily="34" charset="0"/>
              </a:rPr>
              <a:t>más pobre perdería 63 </a:t>
            </a:r>
            <a:r>
              <a:rPr lang="es-MX" b="1" i="1" dirty="0" smtClean="0">
                <a:solidFill>
                  <a:srgbClr val="0000CC"/>
                </a:solidFill>
                <a:latin typeface="Lucida Sans" panose="020B0602030504020204" pitchFamily="34" charset="0"/>
              </a:rPr>
              <a:t>% </a:t>
            </a:r>
            <a:r>
              <a:rPr lang="es-MX" b="1" i="1" dirty="0" smtClean="0">
                <a:latin typeface="Lucida Sans" panose="020B0602030504020204" pitchFamily="34" charset="0"/>
              </a:rPr>
              <a:t>porque </a:t>
            </a:r>
            <a:r>
              <a:rPr lang="es-MX" b="1" i="1" dirty="0">
                <a:latin typeface="Lucida Sans" panose="020B0602030504020204" pitchFamily="34" charset="0"/>
              </a:rPr>
              <a:t>compra relativamente más bienes importados.</a:t>
            </a:r>
            <a:endParaRPr lang="es-ES" b="1" i="1" dirty="0">
              <a:latin typeface="Lucida Sans" panose="020B0602030504020204" pitchFamily="34" charset="0"/>
            </a:endParaRPr>
          </a:p>
        </p:txBody>
      </p:sp>
      <p:sp>
        <p:nvSpPr>
          <p:cNvPr id="5" name="4 Rectángulo"/>
          <p:cNvSpPr/>
          <p:nvPr/>
        </p:nvSpPr>
        <p:spPr>
          <a:xfrm>
            <a:off x="144016" y="4293096"/>
            <a:ext cx="8964488" cy="1938992"/>
          </a:xfrm>
          <a:prstGeom prst="rect">
            <a:avLst/>
          </a:prstGeom>
        </p:spPr>
        <p:txBody>
          <a:bodyPr wrap="square">
            <a:spAutoFit/>
          </a:bodyPr>
          <a:lstStyle/>
          <a:p>
            <a:endParaRPr lang="es-MX" sz="2000" b="1" i="1" dirty="0"/>
          </a:p>
          <a:p>
            <a:r>
              <a:rPr lang="es-MX" sz="2000" b="1" i="1" dirty="0">
                <a:solidFill>
                  <a:srgbClr val="0000CC"/>
                </a:solidFill>
              </a:rPr>
              <a:t>Un retroceso de la integración mundial </a:t>
            </a:r>
            <a:r>
              <a:rPr lang="es-MX" sz="2000" b="1" i="1" dirty="0"/>
              <a:t>erosionaría estos logros, especialmente en los países en desarrollo. </a:t>
            </a:r>
            <a:r>
              <a:rPr lang="es-MX" sz="2000" b="1" i="1" dirty="0" smtClean="0"/>
              <a:t>El </a:t>
            </a:r>
            <a:r>
              <a:rPr lang="es-MX" sz="2000" b="1" i="1" dirty="0"/>
              <a:t>abandono de los acuerdos existentes en las Américas tendría efectos </a:t>
            </a:r>
            <a:r>
              <a:rPr lang="es-MX" sz="2000" b="1" i="1" dirty="0" smtClean="0">
                <a:solidFill>
                  <a:srgbClr val="0000CC"/>
                </a:solidFill>
              </a:rPr>
              <a:t>negativos </a:t>
            </a:r>
            <a:r>
              <a:rPr lang="es-MX" sz="2000" b="1" i="1" dirty="0">
                <a:solidFill>
                  <a:srgbClr val="0000CC"/>
                </a:solidFill>
              </a:rPr>
              <a:t>en el bienestar de países</a:t>
            </a:r>
            <a:r>
              <a:rPr lang="es-MX" sz="2000" b="1" i="1" dirty="0"/>
              <a:t> como México (4 a 9 por ciento), El Salvador (2 a 5 por ciento) y Honduras (2 a 5 por ciento) el Banco Mundial.</a:t>
            </a:r>
            <a:endParaRPr lang="es-ES" sz="2000" b="1" i="1" dirty="0"/>
          </a:p>
        </p:txBody>
      </p:sp>
    </p:spTree>
    <p:extLst>
      <p:ext uri="{BB962C8B-B14F-4D97-AF65-F5344CB8AC3E}">
        <p14:creationId xmlns:p14="http://schemas.microsoft.com/office/powerpoint/2010/main" val="20622341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p:cNvSpPr>
            <a:spLocks noGrp="1"/>
          </p:cNvSpPr>
          <p:nvPr>
            <p:ph type="title"/>
          </p:nvPr>
        </p:nvSpPr>
        <p:spPr>
          <a:xfrm>
            <a:off x="542825" y="404664"/>
            <a:ext cx="8229600" cy="664245"/>
          </a:xfrm>
        </p:spPr>
        <p:txBody>
          <a:bodyPr/>
          <a:lstStyle/>
          <a:p>
            <a:pPr>
              <a:defRPr/>
            </a:pPr>
            <a:r>
              <a:rPr lang="en-GB" sz="2800" b="1" i="1" dirty="0" smtClean="0">
                <a:solidFill>
                  <a:srgbClr val="C00000"/>
                </a:solidFill>
                <a:latin typeface="Lucida Sans" panose="020B0602030504020204" pitchFamily="34" charset="0"/>
              </a:rPr>
              <a:t>Los </a:t>
            </a:r>
            <a:r>
              <a:rPr lang="en-GB" sz="2800" b="1" i="1" dirty="0">
                <a:solidFill>
                  <a:srgbClr val="C00000"/>
                </a:solidFill>
                <a:latin typeface="Lucida Sans" panose="020B0602030504020204" pitchFamily="34" charset="0"/>
              </a:rPr>
              <a:t>nueve límites planetarios</a:t>
            </a:r>
          </a:p>
        </p:txBody>
      </p:sp>
      <p:pic>
        <p:nvPicPr>
          <p:cNvPr id="4099" name="Picture 1" descr="life-ring-graph-generic.jpg"/>
          <p:cNvPicPr>
            <a:picLocks noChangeAspect="1"/>
          </p:cNvPicPr>
          <p:nvPr/>
        </p:nvPicPr>
        <p:blipFill>
          <a:blip r:embed="rId3" cstate="print">
            <a:extLst>
              <a:ext uri="{28A0092B-C50C-407E-A947-70E740481C1C}">
                <a14:useLocalDpi xmlns:a14="http://schemas.microsoft.com/office/drawing/2010/main" val="0"/>
              </a:ext>
            </a:extLst>
          </a:blip>
          <a:srcRect l="3140" t="1385" r="1694" b="2910"/>
          <a:stretch>
            <a:fillRect/>
          </a:stretch>
        </p:blipFill>
        <p:spPr bwMode="auto">
          <a:xfrm>
            <a:off x="3866547" y="1049104"/>
            <a:ext cx="5241957" cy="526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8"/>
          <p:cNvGrpSpPr>
            <a:grpSpLocks noChangeAspect="1"/>
          </p:cNvGrpSpPr>
          <p:nvPr/>
        </p:nvGrpSpPr>
        <p:grpSpPr bwMode="auto">
          <a:xfrm>
            <a:off x="8028384" y="5949280"/>
            <a:ext cx="936104" cy="290912"/>
            <a:chOff x="4857423" y="5162479"/>
            <a:chExt cx="3600777" cy="1119322"/>
          </a:xfrm>
        </p:grpSpPr>
        <p:pic>
          <p:nvPicPr>
            <p:cNvPr id="10" name="Picture 3" descr="OXG_3COL_P_RGB_BSTR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38878" y="5162479"/>
              <a:ext cx="1119322" cy="111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OXG_3COL_P_RGB_BSTRP.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7423" y="5210133"/>
              <a:ext cx="2192728" cy="1016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1 Rectángulo"/>
          <p:cNvSpPr/>
          <p:nvPr/>
        </p:nvSpPr>
        <p:spPr>
          <a:xfrm>
            <a:off x="288032" y="1219974"/>
            <a:ext cx="4572000" cy="4801314"/>
          </a:xfrm>
          <a:prstGeom prst="rect">
            <a:avLst/>
          </a:prstGeom>
        </p:spPr>
        <p:txBody>
          <a:bodyPr>
            <a:spAutoFit/>
          </a:bodyPr>
          <a:lstStyle/>
          <a:p>
            <a:r>
              <a:rPr lang="es-ES" b="1" i="1" dirty="0"/>
              <a:t>1. Cambio climático</a:t>
            </a:r>
            <a:br>
              <a:rPr lang="es-ES" b="1" i="1" dirty="0"/>
            </a:br>
            <a:r>
              <a:rPr lang="es-ES" b="1" i="1" dirty="0"/>
              <a:t/>
            </a:r>
            <a:br>
              <a:rPr lang="es-ES" b="1" i="1" dirty="0"/>
            </a:br>
            <a:r>
              <a:rPr lang="es-ES" b="1" i="1" dirty="0"/>
              <a:t>2. Uso del Agua</a:t>
            </a:r>
            <a:br>
              <a:rPr lang="es-ES" b="1" i="1" dirty="0"/>
            </a:br>
            <a:r>
              <a:rPr lang="es-ES" b="1" i="1" dirty="0"/>
              <a:t/>
            </a:r>
            <a:br>
              <a:rPr lang="es-ES" b="1" i="1" dirty="0"/>
            </a:br>
            <a:r>
              <a:rPr lang="es-ES" b="1" i="1" dirty="0"/>
              <a:t>3. Ciclos del nitrógeno y fósforo</a:t>
            </a:r>
            <a:br>
              <a:rPr lang="es-ES" b="1" i="1" dirty="0"/>
            </a:br>
            <a:r>
              <a:rPr lang="es-ES" b="1" i="1" dirty="0"/>
              <a:t/>
            </a:r>
            <a:br>
              <a:rPr lang="es-ES" b="1" i="1" dirty="0"/>
            </a:br>
            <a:r>
              <a:rPr lang="es-ES" b="1" i="1" dirty="0"/>
              <a:t>4. Acidificación oceánica</a:t>
            </a:r>
            <a:br>
              <a:rPr lang="es-ES" b="1" i="1" dirty="0"/>
            </a:br>
            <a:r>
              <a:rPr lang="es-ES" b="1" i="1" dirty="0"/>
              <a:t/>
            </a:r>
            <a:br>
              <a:rPr lang="es-ES" b="1" i="1" dirty="0"/>
            </a:br>
            <a:r>
              <a:rPr lang="es-ES" b="1" i="1" dirty="0"/>
              <a:t>5. Contaminación química</a:t>
            </a:r>
            <a:br>
              <a:rPr lang="es-ES" b="1" i="1" dirty="0"/>
            </a:br>
            <a:r>
              <a:rPr lang="es-ES" b="1" i="1" dirty="0"/>
              <a:t/>
            </a:r>
            <a:br>
              <a:rPr lang="es-ES" b="1" i="1" dirty="0"/>
            </a:br>
            <a:r>
              <a:rPr lang="es-ES" b="1" i="1" dirty="0"/>
              <a:t>6.-Carga atmosférica de aerosoles</a:t>
            </a:r>
            <a:br>
              <a:rPr lang="es-ES" b="1" i="1" dirty="0"/>
            </a:br>
            <a:r>
              <a:rPr lang="es-ES" b="1" i="1" dirty="0"/>
              <a:t/>
            </a:r>
            <a:br>
              <a:rPr lang="es-ES" b="1" i="1" dirty="0"/>
            </a:br>
            <a:r>
              <a:rPr lang="es-ES" b="1" i="1" dirty="0"/>
              <a:t>7. Agotamiento del ozono</a:t>
            </a:r>
            <a:br>
              <a:rPr lang="es-ES" b="1" i="1" dirty="0"/>
            </a:br>
            <a:r>
              <a:rPr lang="es-ES" b="1" i="1" dirty="0"/>
              <a:t/>
            </a:r>
            <a:br>
              <a:rPr lang="es-ES" b="1" i="1" dirty="0"/>
            </a:br>
            <a:r>
              <a:rPr lang="es-ES" b="1" i="1" dirty="0"/>
              <a:t>8. Pérdida de la biodiversidad</a:t>
            </a:r>
            <a:br>
              <a:rPr lang="es-ES" b="1" i="1" dirty="0"/>
            </a:br>
            <a:r>
              <a:rPr lang="es-ES" b="1" i="1" dirty="0"/>
              <a:t/>
            </a:r>
            <a:br>
              <a:rPr lang="es-ES" b="1" i="1" dirty="0"/>
            </a:br>
            <a:r>
              <a:rPr lang="es-ES" b="1" i="1" dirty="0"/>
              <a:t>9. Cambio del uso de la tierra</a:t>
            </a:r>
            <a:endParaRPr lang="es-ES" dirty="0"/>
          </a:p>
        </p:txBody>
      </p:sp>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2341" y="6279852"/>
            <a:ext cx="2316163"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84495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wholedoughnut"/>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l="3111" t="1537" r="1193" b="3227"/>
          <a:stretch>
            <a:fillRect/>
          </a:stretch>
        </p:blipFill>
        <p:spPr>
          <a:xfrm>
            <a:off x="3587501" y="827377"/>
            <a:ext cx="5521003" cy="5481943"/>
          </a:xfrm>
        </p:spPr>
      </p:pic>
      <p:sp>
        <p:nvSpPr>
          <p:cNvPr id="13" name="Title 9"/>
          <p:cNvSpPr txBox="1">
            <a:spLocks/>
          </p:cNvSpPr>
          <p:nvPr/>
        </p:nvSpPr>
        <p:spPr>
          <a:xfrm>
            <a:off x="0" y="482278"/>
            <a:ext cx="9144000" cy="714474"/>
          </a:xfrm>
          <a:prstGeom prst="rect">
            <a:avLst/>
          </a:prstGeom>
        </p:spPr>
        <p:txBody>
          <a:bodyPr/>
          <a:lstStyle/>
          <a:p>
            <a:pPr algn="ctr" eaLnBrk="0" hangingPunct="0">
              <a:defRPr/>
            </a:pPr>
            <a:endParaRPr lang="en-GB" sz="2800" b="1" i="1" cap="all" dirty="0">
              <a:solidFill>
                <a:srgbClr val="C00000"/>
              </a:solidFill>
              <a:latin typeface="Lucida Sans" panose="020B0602030504020204" pitchFamily="34" charset="0"/>
              <a:cs typeface="Arial"/>
            </a:endParaRPr>
          </a:p>
        </p:txBody>
      </p:sp>
      <p:grpSp>
        <p:nvGrpSpPr>
          <p:cNvPr id="7" name="Group 8"/>
          <p:cNvGrpSpPr>
            <a:grpSpLocks noChangeAspect="1"/>
          </p:cNvGrpSpPr>
          <p:nvPr/>
        </p:nvGrpSpPr>
        <p:grpSpPr bwMode="auto">
          <a:xfrm>
            <a:off x="8028384" y="5949280"/>
            <a:ext cx="936104" cy="290912"/>
            <a:chOff x="4857423" y="5162479"/>
            <a:chExt cx="3600777" cy="1119322"/>
          </a:xfrm>
        </p:grpSpPr>
        <p:pic>
          <p:nvPicPr>
            <p:cNvPr id="8" name="Picture 3" descr="OXG_3COL_P_RGB_BSTR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38878" y="5162479"/>
              <a:ext cx="1119322" cy="111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OXG_3COL_P_RGB_BSTRP.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7423" y="5210133"/>
              <a:ext cx="2192728" cy="1016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2 Rectángulo"/>
          <p:cNvSpPr/>
          <p:nvPr/>
        </p:nvSpPr>
        <p:spPr>
          <a:xfrm>
            <a:off x="683569" y="404664"/>
            <a:ext cx="7629840" cy="461665"/>
          </a:xfrm>
          <a:prstGeom prst="rect">
            <a:avLst/>
          </a:prstGeom>
        </p:spPr>
        <p:txBody>
          <a:bodyPr wrap="square">
            <a:spAutoFit/>
          </a:bodyPr>
          <a:lstStyle/>
          <a:p>
            <a:pPr algn="ctr"/>
            <a:r>
              <a:rPr lang="es-ES" sz="2400" b="1" i="1" dirty="0">
                <a:solidFill>
                  <a:srgbClr val="000099"/>
                </a:solidFill>
                <a:latin typeface="Lucida Sans" panose="020B0602030504020204" pitchFamily="34" charset="0"/>
              </a:rPr>
              <a:t>Un espacio seguro y justo para la humanidad</a:t>
            </a:r>
            <a:endParaRPr lang="es-ES" sz="2400" dirty="0">
              <a:solidFill>
                <a:srgbClr val="000099"/>
              </a:solidFill>
              <a:latin typeface="Lucida Sans" panose="020B0602030504020204" pitchFamily="34" charset="0"/>
            </a:endParaRPr>
          </a:p>
        </p:txBody>
      </p:sp>
      <p:sp>
        <p:nvSpPr>
          <p:cNvPr id="2" name="1 Rectángulo"/>
          <p:cNvSpPr/>
          <p:nvPr/>
        </p:nvSpPr>
        <p:spPr>
          <a:xfrm>
            <a:off x="-108520" y="1556792"/>
            <a:ext cx="5904656" cy="4808496"/>
          </a:xfrm>
          <a:prstGeom prst="rect">
            <a:avLst/>
          </a:prstGeom>
        </p:spPr>
        <p:txBody>
          <a:bodyPr wrap="square">
            <a:spAutoFit/>
          </a:bodyPr>
          <a:lstStyle/>
          <a:p>
            <a:pPr marL="228600">
              <a:lnSpc>
                <a:spcPct val="115000"/>
              </a:lnSpc>
              <a:spcAft>
                <a:spcPts val="1000"/>
              </a:spcAft>
            </a:pPr>
            <a:r>
              <a:rPr lang="es-ES" b="1" i="1" dirty="0" smtClean="0">
                <a:solidFill>
                  <a:srgbClr val="C00000"/>
                </a:solidFill>
                <a:latin typeface="Lucida Sans"/>
                <a:ea typeface="Calibri"/>
                <a:cs typeface="Times New Roman"/>
              </a:rPr>
              <a:t>A. Techo </a:t>
            </a:r>
            <a:r>
              <a:rPr lang="es-ES" b="1" i="1" dirty="0">
                <a:solidFill>
                  <a:srgbClr val="C00000"/>
                </a:solidFill>
                <a:latin typeface="Lucida Sans"/>
                <a:ea typeface="Calibri"/>
                <a:cs typeface="Times New Roman"/>
              </a:rPr>
              <a:t>del Medio Ambiente</a:t>
            </a:r>
            <a:endParaRPr lang="es-ES" sz="1400" dirty="0">
              <a:latin typeface="Calibri"/>
              <a:ea typeface="Calibri"/>
              <a:cs typeface="Times New Roman"/>
            </a:endParaRPr>
          </a:p>
          <a:p>
            <a:pPr marL="228600">
              <a:lnSpc>
                <a:spcPct val="115000"/>
              </a:lnSpc>
              <a:spcAft>
                <a:spcPts val="1000"/>
              </a:spcAft>
            </a:pPr>
            <a:r>
              <a:rPr lang="es-ES" b="1" i="1" dirty="0" smtClean="0">
                <a:solidFill>
                  <a:srgbClr val="C00000"/>
                </a:solidFill>
                <a:latin typeface="Lucida Sans"/>
                <a:ea typeface="Calibri"/>
                <a:cs typeface="Times New Roman"/>
              </a:rPr>
              <a:t>B. Base </a:t>
            </a:r>
            <a:r>
              <a:rPr lang="es-ES" b="1" i="1" dirty="0">
                <a:solidFill>
                  <a:srgbClr val="C00000"/>
                </a:solidFill>
                <a:latin typeface="Lucida Sans"/>
                <a:ea typeface="Calibri"/>
                <a:cs typeface="Times New Roman"/>
              </a:rPr>
              <a:t>social</a:t>
            </a:r>
            <a:endParaRPr lang="es-ES" sz="1400" dirty="0">
              <a:latin typeface="Calibri"/>
              <a:ea typeface="Calibri"/>
              <a:cs typeface="Times New Roman"/>
            </a:endParaRPr>
          </a:p>
          <a:p>
            <a:pPr marL="804863">
              <a:lnSpc>
                <a:spcPct val="115000"/>
              </a:lnSpc>
              <a:spcAft>
                <a:spcPts val="0"/>
              </a:spcAft>
              <a:buFont typeface="Wingdings" panose="05000000000000000000" pitchFamily="2" charset="2"/>
              <a:buChar char="Ø"/>
            </a:pPr>
            <a:r>
              <a:rPr lang="es-ES" b="1" i="1" dirty="0" smtClean="0">
                <a:latin typeface="Lucida Sans"/>
                <a:ea typeface="Calibri"/>
                <a:cs typeface="Times New Roman"/>
              </a:rPr>
              <a:t>    Agua</a:t>
            </a:r>
            <a:endParaRPr lang="es-ES" sz="1400" dirty="0">
              <a:latin typeface="Calibri"/>
              <a:ea typeface="Calibri"/>
              <a:cs typeface="Times New Roman"/>
            </a:endParaRPr>
          </a:p>
          <a:p>
            <a:pPr marL="804863">
              <a:lnSpc>
                <a:spcPct val="115000"/>
              </a:lnSpc>
              <a:spcAft>
                <a:spcPts val="0"/>
              </a:spcAft>
              <a:buFont typeface="Wingdings" panose="05000000000000000000" pitchFamily="2" charset="2"/>
              <a:buChar char="Ø"/>
            </a:pPr>
            <a:r>
              <a:rPr lang="es-ES" b="1" i="1" dirty="0" smtClean="0">
                <a:latin typeface="Lucida Sans"/>
                <a:ea typeface="Calibri"/>
                <a:cs typeface="Times New Roman"/>
              </a:rPr>
              <a:t>    Ingresos</a:t>
            </a:r>
            <a:endParaRPr lang="es-ES" sz="1400" dirty="0">
              <a:latin typeface="Calibri"/>
              <a:ea typeface="Calibri"/>
              <a:cs typeface="Times New Roman"/>
            </a:endParaRPr>
          </a:p>
          <a:p>
            <a:pPr marL="804863">
              <a:lnSpc>
                <a:spcPct val="115000"/>
              </a:lnSpc>
              <a:spcAft>
                <a:spcPts val="0"/>
              </a:spcAft>
              <a:buFont typeface="Wingdings" panose="05000000000000000000" pitchFamily="2" charset="2"/>
              <a:buChar char="Ø"/>
            </a:pPr>
            <a:r>
              <a:rPr lang="es-ES" b="1" i="1" dirty="0" smtClean="0">
                <a:latin typeface="Lucida Sans"/>
                <a:ea typeface="Calibri"/>
                <a:cs typeface="Times New Roman"/>
              </a:rPr>
              <a:t>    Educación</a:t>
            </a:r>
            <a:endParaRPr lang="es-ES" sz="1400" dirty="0">
              <a:latin typeface="Calibri"/>
              <a:ea typeface="Calibri"/>
              <a:cs typeface="Times New Roman"/>
            </a:endParaRPr>
          </a:p>
          <a:p>
            <a:pPr marL="804863">
              <a:lnSpc>
                <a:spcPct val="115000"/>
              </a:lnSpc>
              <a:spcAft>
                <a:spcPts val="0"/>
              </a:spcAft>
              <a:buFont typeface="Wingdings" panose="05000000000000000000" pitchFamily="2" charset="2"/>
              <a:buChar char="Ø"/>
            </a:pPr>
            <a:r>
              <a:rPr lang="es-ES" b="1" i="1" dirty="0" smtClean="0">
                <a:latin typeface="Lucida Sans"/>
                <a:ea typeface="Calibri"/>
                <a:cs typeface="Times New Roman"/>
              </a:rPr>
              <a:t>    Resiliencia</a:t>
            </a:r>
            <a:endParaRPr lang="es-ES" sz="1400" dirty="0">
              <a:latin typeface="Calibri"/>
              <a:ea typeface="Calibri"/>
              <a:cs typeface="Times New Roman"/>
            </a:endParaRPr>
          </a:p>
          <a:p>
            <a:pPr marL="804863">
              <a:lnSpc>
                <a:spcPct val="115000"/>
              </a:lnSpc>
              <a:spcAft>
                <a:spcPts val="0"/>
              </a:spcAft>
              <a:buFont typeface="Wingdings" panose="05000000000000000000" pitchFamily="2" charset="2"/>
              <a:buChar char="Ø"/>
            </a:pPr>
            <a:r>
              <a:rPr lang="es-ES" b="1" i="1" dirty="0" smtClean="0">
                <a:latin typeface="Lucida Sans"/>
                <a:ea typeface="Calibri"/>
                <a:cs typeface="Times New Roman"/>
              </a:rPr>
              <a:t>    Voz</a:t>
            </a:r>
            <a:endParaRPr lang="es-ES" sz="1400" dirty="0">
              <a:latin typeface="Calibri"/>
              <a:ea typeface="Calibri"/>
              <a:cs typeface="Times New Roman"/>
            </a:endParaRPr>
          </a:p>
          <a:p>
            <a:pPr marL="804863">
              <a:lnSpc>
                <a:spcPct val="115000"/>
              </a:lnSpc>
              <a:spcAft>
                <a:spcPts val="0"/>
              </a:spcAft>
              <a:buFont typeface="Wingdings" panose="05000000000000000000" pitchFamily="2" charset="2"/>
              <a:buChar char="Ø"/>
            </a:pPr>
            <a:r>
              <a:rPr lang="es-ES" b="1" i="1" dirty="0" smtClean="0">
                <a:latin typeface="Lucida Sans"/>
                <a:ea typeface="Calibri"/>
                <a:cs typeface="Times New Roman"/>
              </a:rPr>
              <a:t>    Trabajos</a:t>
            </a:r>
            <a:endParaRPr lang="es-ES" sz="1400" dirty="0">
              <a:latin typeface="Calibri"/>
              <a:ea typeface="Calibri"/>
              <a:cs typeface="Times New Roman"/>
            </a:endParaRPr>
          </a:p>
          <a:p>
            <a:pPr marL="804863">
              <a:lnSpc>
                <a:spcPct val="115000"/>
              </a:lnSpc>
              <a:spcAft>
                <a:spcPts val="0"/>
              </a:spcAft>
              <a:buFont typeface="Wingdings" panose="05000000000000000000" pitchFamily="2" charset="2"/>
              <a:buChar char="Ø"/>
            </a:pPr>
            <a:r>
              <a:rPr lang="es-ES" b="1" i="1" dirty="0" smtClean="0">
                <a:latin typeface="Lucida Sans"/>
                <a:ea typeface="Calibri"/>
                <a:cs typeface="Times New Roman"/>
              </a:rPr>
              <a:t>    Energía</a:t>
            </a:r>
            <a:endParaRPr lang="es-ES" sz="1400" dirty="0">
              <a:latin typeface="Calibri"/>
              <a:ea typeface="Calibri"/>
              <a:cs typeface="Times New Roman"/>
            </a:endParaRPr>
          </a:p>
          <a:p>
            <a:pPr marL="804863">
              <a:lnSpc>
                <a:spcPct val="115000"/>
              </a:lnSpc>
              <a:spcAft>
                <a:spcPts val="0"/>
              </a:spcAft>
              <a:buFont typeface="Wingdings" panose="05000000000000000000" pitchFamily="2" charset="2"/>
              <a:buChar char="Ø"/>
            </a:pPr>
            <a:r>
              <a:rPr lang="es-ES" b="1" i="1" dirty="0" smtClean="0">
                <a:latin typeface="Lucida Sans"/>
                <a:ea typeface="Calibri"/>
                <a:cs typeface="Times New Roman"/>
              </a:rPr>
              <a:t>    Igualdad social </a:t>
            </a:r>
            <a:endParaRPr lang="es-ES" sz="1400" dirty="0">
              <a:latin typeface="Calibri"/>
              <a:ea typeface="Calibri"/>
              <a:cs typeface="Times New Roman"/>
            </a:endParaRPr>
          </a:p>
          <a:p>
            <a:pPr marL="804863">
              <a:lnSpc>
                <a:spcPct val="115000"/>
              </a:lnSpc>
              <a:spcAft>
                <a:spcPts val="0"/>
              </a:spcAft>
              <a:buFont typeface="Wingdings" panose="05000000000000000000" pitchFamily="2" charset="2"/>
              <a:buChar char="Ø"/>
            </a:pPr>
            <a:r>
              <a:rPr lang="es-ES" b="1" i="1" dirty="0" smtClean="0">
                <a:latin typeface="Lucida Sans"/>
                <a:ea typeface="Calibri"/>
                <a:cs typeface="Times New Roman"/>
              </a:rPr>
              <a:t>    Equidad </a:t>
            </a:r>
            <a:r>
              <a:rPr lang="es-ES" b="1" i="1" dirty="0">
                <a:latin typeface="Lucida Sans"/>
                <a:ea typeface="Calibri"/>
                <a:cs typeface="Times New Roman"/>
              </a:rPr>
              <a:t>de género</a:t>
            </a:r>
            <a:endParaRPr lang="es-ES" sz="1400" dirty="0">
              <a:latin typeface="Calibri"/>
              <a:ea typeface="Calibri"/>
              <a:cs typeface="Times New Roman"/>
            </a:endParaRPr>
          </a:p>
          <a:p>
            <a:pPr marL="804863">
              <a:lnSpc>
                <a:spcPct val="115000"/>
              </a:lnSpc>
              <a:spcAft>
                <a:spcPts val="0"/>
              </a:spcAft>
              <a:buFont typeface="Wingdings" panose="05000000000000000000" pitchFamily="2" charset="2"/>
              <a:buChar char="Ø"/>
            </a:pPr>
            <a:r>
              <a:rPr lang="es-ES" b="1" i="1" dirty="0" smtClean="0">
                <a:latin typeface="Lucida Sans"/>
                <a:ea typeface="Calibri"/>
                <a:cs typeface="Times New Roman"/>
              </a:rPr>
              <a:t>    Salud</a:t>
            </a:r>
            <a:endParaRPr lang="es-ES" sz="1400" dirty="0">
              <a:latin typeface="Calibri"/>
              <a:ea typeface="Calibri"/>
              <a:cs typeface="Times New Roman"/>
            </a:endParaRPr>
          </a:p>
          <a:p>
            <a:pPr marL="804863">
              <a:lnSpc>
                <a:spcPct val="115000"/>
              </a:lnSpc>
              <a:spcAft>
                <a:spcPts val="0"/>
              </a:spcAft>
              <a:buFont typeface="Wingdings" panose="05000000000000000000" pitchFamily="2" charset="2"/>
              <a:buChar char="Ø"/>
            </a:pPr>
            <a:r>
              <a:rPr lang="es-ES" b="1" i="1" dirty="0" smtClean="0">
                <a:latin typeface="Lucida Sans"/>
                <a:ea typeface="Calibri"/>
                <a:cs typeface="Times New Roman"/>
              </a:rPr>
              <a:t>    Comida</a:t>
            </a:r>
            <a:endParaRPr lang="es-ES" sz="1400" dirty="0">
              <a:latin typeface="Calibri"/>
              <a:ea typeface="Calibri"/>
              <a:cs typeface="Times New Roman"/>
            </a:endParaRPr>
          </a:p>
          <a:p>
            <a:pPr marL="228600">
              <a:lnSpc>
                <a:spcPct val="115000"/>
              </a:lnSpc>
              <a:spcAft>
                <a:spcPts val="1000"/>
              </a:spcAft>
            </a:pPr>
            <a:r>
              <a:rPr lang="es-ES" b="1" i="1" dirty="0" smtClean="0">
                <a:solidFill>
                  <a:srgbClr val="C00000"/>
                </a:solidFill>
                <a:latin typeface="Lucida Sans"/>
                <a:ea typeface="Calibri"/>
                <a:cs typeface="Times New Roman"/>
              </a:rPr>
              <a:t>C. Desarrollo </a:t>
            </a:r>
            <a:r>
              <a:rPr lang="es-ES" b="1" i="1" dirty="0">
                <a:solidFill>
                  <a:srgbClr val="C00000"/>
                </a:solidFill>
                <a:latin typeface="Lucida Sans"/>
                <a:ea typeface="Calibri"/>
                <a:cs typeface="Times New Roman"/>
              </a:rPr>
              <a:t>económico </a:t>
            </a:r>
            <a:r>
              <a:rPr lang="es-ES" b="1" i="1" dirty="0" smtClean="0">
                <a:solidFill>
                  <a:srgbClr val="C00000"/>
                </a:solidFill>
                <a:latin typeface="Lucida Sans"/>
                <a:ea typeface="Calibri"/>
                <a:cs typeface="Times New Roman"/>
              </a:rPr>
              <a:t>inclusivo </a:t>
            </a:r>
            <a:r>
              <a:rPr lang="es-ES" b="1" i="1" dirty="0">
                <a:solidFill>
                  <a:srgbClr val="C00000"/>
                </a:solidFill>
                <a:latin typeface="Lucida Sans"/>
                <a:ea typeface="Calibri"/>
                <a:cs typeface="Times New Roman"/>
              </a:rPr>
              <a:t>y sostenible</a:t>
            </a:r>
            <a:endParaRPr lang="es-ES" sz="1400" dirty="0">
              <a:effectLst/>
              <a:latin typeface="Calibri"/>
              <a:ea typeface="Calibri"/>
              <a:cs typeface="Times New Roman"/>
            </a:endParaRPr>
          </a:p>
        </p:txBody>
      </p:sp>
    </p:spTree>
    <p:extLst>
      <p:ext uri="{BB962C8B-B14F-4D97-AF65-F5344CB8AC3E}">
        <p14:creationId xmlns:p14="http://schemas.microsoft.com/office/powerpoint/2010/main" val="6206874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descr="461472a-f1"/>
          <p:cNvPicPr>
            <a:picLocks noChangeAspect="1" noChangeArrowheads="1"/>
          </p:cNvPicPr>
          <p:nvPr/>
        </p:nvPicPr>
        <p:blipFill>
          <a:blip r:embed="rId3">
            <a:lum bright="-24000" contrast="34000"/>
            <a:extLst>
              <a:ext uri="{28A0092B-C50C-407E-A947-70E740481C1C}">
                <a14:useLocalDpi xmlns:a14="http://schemas.microsoft.com/office/drawing/2010/main" val="0"/>
              </a:ext>
            </a:extLst>
          </a:blip>
          <a:srcRect/>
          <a:stretch>
            <a:fillRect/>
          </a:stretch>
        </p:blipFill>
        <p:spPr bwMode="auto">
          <a:xfrm>
            <a:off x="3004765" y="1052736"/>
            <a:ext cx="6031731" cy="522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Box 6"/>
          <p:cNvSpPr txBox="1">
            <a:spLocks noChangeArrowheads="1"/>
          </p:cNvSpPr>
          <p:nvPr/>
        </p:nvSpPr>
        <p:spPr bwMode="auto">
          <a:xfrm>
            <a:off x="611560" y="5949280"/>
            <a:ext cx="23352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000">
                <a:solidFill>
                  <a:schemeClr val="tx1"/>
                </a:solidFill>
                <a:latin typeface="Arial" charset="0"/>
                <a:ea typeface="ＭＳ Ｐゴシック" charset="-128"/>
                <a:cs typeface="Arial" charset="0"/>
              </a:defRPr>
            </a:lvl1pPr>
            <a:lvl2pPr marL="742950" indent="-285750" eaLnBrk="0" hangingPunct="0">
              <a:spcBef>
                <a:spcPct val="20000"/>
              </a:spcBef>
              <a:buFont typeface="Arial" charset="0"/>
              <a:buChar char="•"/>
              <a:defRPr sz="2600">
                <a:solidFill>
                  <a:schemeClr val="tx1"/>
                </a:solidFill>
                <a:latin typeface="Arial" charset="0"/>
                <a:ea typeface="ＭＳ Ｐゴシック" charset="-128"/>
                <a:cs typeface="Arial" charset="0"/>
              </a:defRPr>
            </a:lvl2pPr>
            <a:lvl3pPr marL="1143000" indent="-228600" eaLnBrk="0" hangingPunct="0">
              <a:spcBef>
                <a:spcPct val="20000"/>
              </a:spcBef>
              <a:buFont typeface="Arial" charset="0"/>
              <a:buChar char="•"/>
              <a:defRPr sz="2200">
                <a:solidFill>
                  <a:schemeClr val="tx1"/>
                </a:solidFill>
                <a:latin typeface="Arial" charset="0"/>
                <a:ea typeface="ＭＳ Ｐゴシック" charset="-128"/>
                <a:cs typeface="Arial" charset="0"/>
              </a:defRPr>
            </a:lvl3pPr>
            <a:lvl4pPr marL="1600200" indent="-228600" eaLnBrk="0" hangingPunct="0">
              <a:spcBef>
                <a:spcPct val="20000"/>
              </a:spcBef>
              <a:buFont typeface="Arial" charset="0"/>
              <a:buChar char="•"/>
              <a:defRPr sz="2000">
                <a:solidFill>
                  <a:schemeClr val="tx1"/>
                </a:solidFill>
                <a:latin typeface="Arial" charset="0"/>
                <a:ea typeface="ＭＳ Ｐゴシック" charset="-128"/>
                <a:cs typeface="Arial" charset="0"/>
              </a:defRPr>
            </a:lvl4pPr>
            <a:lvl5pPr marL="2057400" indent="-228600" eaLnBrk="0" hangingPunct="0">
              <a:spcBef>
                <a:spcPct val="20000"/>
              </a:spcBef>
              <a:buFont typeface="Arial" charset="0"/>
              <a:buChar char="•"/>
              <a:defRPr>
                <a:solidFill>
                  <a:schemeClr val="tx1"/>
                </a:solidFill>
                <a:latin typeface="Arial" charset="0"/>
                <a:ea typeface="ＭＳ Ｐゴシック" charset="-128"/>
                <a:cs typeface="Arial" charset="0"/>
              </a:defRPr>
            </a:lvl5pPr>
            <a:lvl6pPr marL="2514600" indent="-228600" defTabSz="457200" eaLnBrk="0" fontAlgn="base" hangingPunct="0">
              <a:spcBef>
                <a:spcPct val="20000"/>
              </a:spcBef>
              <a:spcAft>
                <a:spcPct val="0"/>
              </a:spcAft>
              <a:buFont typeface="Arial" charset="0"/>
              <a:buChar char="•"/>
              <a:defRPr>
                <a:solidFill>
                  <a:schemeClr val="tx1"/>
                </a:solidFill>
                <a:latin typeface="Arial" charset="0"/>
                <a:ea typeface="ＭＳ Ｐゴシック" charset="-128"/>
                <a:cs typeface="Arial" charset="0"/>
              </a:defRPr>
            </a:lvl6pPr>
            <a:lvl7pPr marL="2971800" indent="-228600" defTabSz="457200" eaLnBrk="0" fontAlgn="base" hangingPunct="0">
              <a:spcBef>
                <a:spcPct val="20000"/>
              </a:spcBef>
              <a:spcAft>
                <a:spcPct val="0"/>
              </a:spcAft>
              <a:buFont typeface="Arial" charset="0"/>
              <a:buChar char="•"/>
              <a:defRPr>
                <a:solidFill>
                  <a:schemeClr val="tx1"/>
                </a:solidFill>
                <a:latin typeface="Arial" charset="0"/>
                <a:ea typeface="ＭＳ Ｐゴシック" charset="-128"/>
                <a:cs typeface="Arial" charset="0"/>
              </a:defRPr>
            </a:lvl7pPr>
            <a:lvl8pPr marL="3429000" indent="-228600" defTabSz="457200" eaLnBrk="0" fontAlgn="base" hangingPunct="0">
              <a:spcBef>
                <a:spcPct val="20000"/>
              </a:spcBef>
              <a:spcAft>
                <a:spcPct val="0"/>
              </a:spcAft>
              <a:buFont typeface="Arial" charset="0"/>
              <a:buChar char="•"/>
              <a:defRPr>
                <a:solidFill>
                  <a:schemeClr val="tx1"/>
                </a:solidFill>
                <a:latin typeface="Arial" charset="0"/>
                <a:ea typeface="ＭＳ Ｐゴシック" charset="-128"/>
                <a:cs typeface="Arial" charset="0"/>
              </a:defRPr>
            </a:lvl8pPr>
            <a:lvl9pPr marL="3886200" indent="-228600" defTabSz="457200" eaLnBrk="0" fontAlgn="base" hangingPunct="0">
              <a:spcBef>
                <a:spcPct val="20000"/>
              </a:spcBef>
              <a:spcAft>
                <a:spcPct val="0"/>
              </a:spcAft>
              <a:buFont typeface="Arial" charset="0"/>
              <a:buChar char="•"/>
              <a:defRPr>
                <a:solidFill>
                  <a:schemeClr val="tx1"/>
                </a:solidFill>
                <a:latin typeface="Arial" charset="0"/>
                <a:ea typeface="ＭＳ Ｐゴシック" charset="-128"/>
                <a:cs typeface="Arial" charset="0"/>
              </a:defRPr>
            </a:lvl9pPr>
          </a:lstStyle>
          <a:p>
            <a:pPr eaLnBrk="1" hangingPunct="1">
              <a:spcBef>
                <a:spcPct val="0"/>
              </a:spcBef>
              <a:buFontTx/>
              <a:buNone/>
            </a:pPr>
            <a:r>
              <a:rPr lang="en-GB" altLang="es-MX" sz="1200" b="1" dirty="0"/>
              <a:t>Source: </a:t>
            </a:r>
            <a:r>
              <a:rPr lang="en-GB" altLang="es-MX" sz="1200" b="1" dirty="0" err="1"/>
              <a:t>Rockström</a:t>
            </a:r>
            <a:r>
              <a:rPr lang="en-GB" altLang="es-MX" sz="1200" b="1" dirty="0"/>
              <a:t> et al 2009</a:t>
            </a:r>
          </a:p>
        </p:txBody>
      </p:sp>
      <p:sp>
        <p:nvSpPr>
          <p:cNvPr id="9" name="Title 9"/>
          <p:cNvSpPr>
            <a:spLocks noGrp="1"/>
          </p:cNvSpPr>
          <p:nvPr>
            <p:ph type="title"/>
          </p:nvPr>
        </p:nvSpPr>
        <p:spPr>
          <a:xfrm>
            <a:off x="107504" y="476672"/>
            <a:ext cx="8795320" cy="566936"/>
          </a:xfrm>
        </p:spPr>
        <p:txBody>
          <a:bodyPr/>
          <a:lstStyle/>
          <a:p>
            <a:pPr>
              <a:defRPr/>
            </a:pPr>
            <a:r>
              <a:rPr lang="en-GB" b="1" i="1" dirty="0" smtClean="0">
                <a:solidFill>
                  <a:srgbClr val="C00000"/>
                </a:solidFill>
                <a:latin typeface="Lucida Sans" panose="020B0602030504020204" pitchFamily="34" charset="0"/>
              </a:rPr>
              <a:t>Tres de los nueve límites planetarios </a:t>
            </a:r>
            <a:r>
              <a:rPr lang="en-GB" b="1" i="1" dirty="0" err="1" smtClean="0">
                <a:solidFill>
                  <a:srgbClr val="C00000"/>
                </a:solidFill>
                <a:latin typeface="Lucida Sans" panose="020B0602030504020204" pitchFamily="34" charset="0"/>
              </a:rPr>
              <a:t>más</a:t>
            </a:r>
            <a:r>
              <a:rPr lang="en-GB" b="1" i="1" dirty="0" smtClean="0">
                <a:solidFill>
                  <a:srgbClr val="C00000"/>
                </a:solidFill>
                <a:latin typeface="Lucida Sans" panose="020B0602030504020204" pitchFamily="34" charset="0"/>
              </a:rPr>
              <a:t> </a:t>
            </a:r>
            <a:r>
              <a:rPr lang="en-GB" b="1" i="1" dirty="0" err="1" smtClean="0">
                <a:solidFill>
                  <a:srgbClr val="C00000"/>
                </a:solidFill>
                <a:latin typeface="Lucida Sans" panose="020B0602030504020204" pitchFamily="34" charset="0"/>
              </a:rPr>
              <a:t>afectados</a:t>
            </a:r>
            <a:endParaRPr lang="en-GB" dirty="0"/>
          </a:p>
        </p:txBody>
      </p:sp>
      <p:grpSp>
        <p:nvGrpSpPr>
          <p:cNvPr id="3077" name="Group 8"/>
          <p:cNvGrpSpPr>
            <a:grpSpLocks noChangeAspect="1"/>
          </p:cNvGrpSpPr>
          <p:nvPr/>
        </p:nvGrpSpPr>
        <p:grpSpPr bwMode="auto">
          <a:xfrm>
            <a:off x="8028384" y="5949280"/>
            <a:ext cx="936104" cy="290912"/>
            <a:chOff x="4857423" y="5162479"/>
            <a:chExt cx="3600777" cy="1119322"/>
          </a:xfrm>
        </p:grpSpPr>
        <p:pic>
          <p:nvPicPr>
            <p:cNvPr id="3078" name="Picture 3" descr="OXG_3COL_P_RGB_BSTRP.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38878" y="5162479"/>
              <a:ext cx="1119322" cy="111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3" descr="OXG_3COL_P_RGB_BSTRP.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7423" y="5210133"/>
              <a:ext cx="2192728" cy="1016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1 Rectángulo"/>
          <p:cNvSpPr/>
          <p:nvPr/>
        </p:nvSpPr>
        <p:spPr>
          <a:xfrm>
            <a:off x="35496" y="3140968"/>
            <a:ext cx="2460930" cy="400110"/>
          </a:xfrm>
          <a:prstGeom prst="rect">
            <a:avLst/>
          </a:prstGeom>
        </p:spPr>
        <p:txBody>
          <a:bodyPr wrap="none">
            <a:spAutoFit/>
          </a:bodyPr>
          <a:lstStyle/>
          <a:p>
            <a:r>
              <a:rPr lang="es-ES" sz="2000" b="1" i="1" dirty="0">
                <a:solidFill>
                  <a:srgbClr val="0000CC"/>
                </a:solidFill>
                <a:latin typeface="Lucida Sans" panose="020B0602030504020204" pitchFamily="34" charset="0"/>
              </a:rPr>
              <a:t>Cambio climático</a:t>
            </a:r>
            <a:endParaRPr lang="es-ES" sz="2000" dirty="0">
              <a:solidFill>
                <a:srgbClr val="0000CC"/>
              </a:solidFill>
              <a:latin typeface="Lucida Sans" panose="020B0602030504020204" pitchFamily="34" charset="0"/>
            </a:endParaRPr>
          </a:p>
        </p:txBody>
      </p:sp>
      <p:sp>
        <p:nvSpPr>
          <p:cNvPr id="3" name="2 Rectángulo"/>
          <p:cNvSpPr/>
          <p:nvPr/>
        </p:nvSpPr>
        <p:spPr>
          <a:xfrm>
            <a:off x="45425" y="2276872"/>
            <a:ext cx="2877711" cy="400110"/>
          </a:xfrm>
          <a:prstGeom prst="rect">
            <a:avLst/>
          </a:prstGeom>
        </p:spPr>
        <p:txBody>
          <a:bodyPr wrap="none">
            <a:spAutoFit/>
          </a:bodyPr>
          <a:lstStyle/>
          <a:p>
            <a:r>
              <a:rPr lang="es-ES" sz="2000" b="1" i="1" dirty="0">
                <a:solidFill>
                  <a:srgbClr val="0000CC"/>
                </a:solidFill>
                <a:latin typeface="Lucida Sans" panose="020B0602030504020204" pitchFamily="34" charset="0"/>
              </a:rPr>
              <a:t>Ciclos del nitrógeno </a:t>
            </a:r>
            <a:endParaRPr lang="es-ES" sz="2000" dirty="0">
              <a:solidFill>
                <a:srgbClr val="0000CC"/>
              </a:solidFill>
              <a:latin typeface="Lucida Sans" panose="020B0602030504020204" pitchFamily="34" charset="0"/>
            </a:endParaRPr>
          </a:p>
        </p:txBody>
      </p:sp>
      <p:sp>
        <p:nvSpPr>
          <p:cNvPr id="4" name="3 Rectángulo"/>
          <p:cNvSpPr/>
          <p:nvPr/>
        </p:nvSpPr>
        <p:spPr>
          <a:xfrm>
            <a:off x="45425" y="1484784"/>
            <a:ext cx="3794629" cy="400110"/>
          </a:xfrm>
          <a:prstGeom prst="rect">
            <a:avLst/>
          </a:prstGeom>
        </p:spPr>
        <p:txBody>
          <a:bodyPr wrap="none">
            <a:spAutoFit/>
          </a:bodyPr>
          <a:lstStyle/>
          <a:p>
            <a:r>
              <a:rPr lang="es-ES" sz="2000" b="1" i="1" dirty="0">
                <a:solidFill>
                  <a:srgbClr val="0000CC"/>
                </a:solidFill>
                <a:latin typeface="Lucida Sans" panose="020B0602030504020204" pitchFamily="34" charset="0"/>
              </a:rPr>
              <a:t>Pérdida de la biodiversidad</a:t>
            </a:r>
            <a:endParaRPr lang="es-ES" sz="2000" dirty="0">
              <a:solidFill>
                <a:srgbClr val="0000CC"/>
              </a:solidFill>
              <a:latin typeface="Lucida Sans" panose="020B0602030504020204" pitchFamily="34" charset="0"/>
            </a:endParaRPr>
          </a:p>
        </p:txBody>
      </p:sp>
    </p:spTree>
    <p:extLst>
      <p:ext uri="{BB962C8B-B14F-4D97-AF65-F5344CB8AC3E}">
        <p14:creationId xmlns:p14="http://schemas.microsoft.com/office/powerpoint/2010/main" val="29501246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18356" y="434954"/>
            <a:ext cx="8507288" cy="1143000"/>
          </a:xfrm>
        </p:spPr>
        <p:txBody>
          <a:bodyPr>
            <a:noAutofit/>
          </a:bodyPr>
          <a:lstStyle/>
          <a:p>
            <a:r>
              <a:rPr lang="es-MX" sz="1800" b="1" i="1" dirty="0" smtClean="0">
                <a:solidFill>
                  <a:srgbClr val="C00000"/>
                </a:solidFill>
                <a:latin typeface="Lucida Sans" panose="020B0602040502020204" pitchFamily="34" charset="0"/>
                <a:cs typeface="Lucida Sans" panose="020B0602040502020204" pitchFamily="34" charset="0"/>
              </a:rPr>
              <a:t>Nuevo record en el registro del dióxido de carbono (CO2) en la atmósfera de la Tierra, se espera que se mantenga así o incluso que suba y supere un nivel histórico de 400 partículas por millón</a:t>
            </a:r>
            <a:endParaRPr lang="es-MX" sz="1800" b="1" i="1" dirty="0">
              <a:solidFill>
                <a:srgbClr val="C00000"/>
              </a:solidFill>
              <a:latin typeface="Lucida Sans" panose="020B0602040502020204" pitchFamily="34" charset="0"/>
              <a:cs typeface="Lucida Sans" panose="020B0602040502020204" pitchFamily="34" charset="0"/>
            </a:endParaRPr>
          </a:p>
        </p:txBody>
      </p:sp>
      <p:sp>
        <p:nvSpPr>
          <p:cNvPr id="3" name="2 Marcador de contenido"/>
          <p:cNvSpPr>
            <a:spLocks noGrp="1"/>
          </p:cNvSpPr>
          <p:nvPr>
            <p:ph idx="1"/>
          </p:nvPr>
        </p:nvSpPr>
        <p:spPr/>
        <p:txBody>
          <a:bodyPr/>
          <a:lstStyle/>
          <a:p>
            <a:endParaRPr lang="es-MX"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56792"/>
            <a:ext cx="8208912" cy="4658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395536" y="6300028"/>
            <a:ext cx="2220480" cy="246221"/>
          </a:xfrm>
          <a:prstGeom prst="rect">
            <a:avLst/>
          </a:prstGeom>
        </p:spPr>
        <p:txBody>
          <a:bodyPr wrap="none">
            <a:spAutoFit/>
          </a:bodyPr>
          <a:lstStyle/>
          <a:p>
            <a:r>
              <a:rPr lang="es-MX" sz="1000" b="1" dirty="0" smtClean="0"/>
              <a:t>Observatorio de Mauna Loa en Hawaii</a:t>
            </a:r>
            <a:endParaRPr lang="es-MX" sz="1000" b="1" dirty="0"/>
          </a:p>
        </p:txBody>
      </p:sp>
    </p:spTree>
    <p:extLst>
      <p:ext uri="{BB962C8B-B14F-4D97-AF65-F5344CB8AC3E}">
        <p14:creationId xmlns:p14="http://schemas.microsoft.com/office/powerpoint/2010/main" val="34059491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http://jeffsachs.org/wp-content/uploads/2014/12/Cover_final1.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496" y="1308917"/>
            <a:ext cx="3851921" cy="4856387"/>
          </a:xfrm>
          <a:prstGeom prst="rect">
            <a:avLst/>
          </a:prstGeom>
          <a:ln/>
        </p:spPr>
        <p:style>
          <a:lnRef idx="2">
            <a:schemeClr val="accent4"/>
          </a:lnRef>
          <a:fillRef idx="1">
            <a:schemeClr val="lt1"/>
          </a:fillRef>
          <a:effectRef idx="0">
            <a:schemeClr val="accent4"/>
          </a:effectRef>
          <a:fontRef idx="minor">
            <a:schemeClr val="dk1"/>
          </a:fontRef>
        </p:style>
      </p:pic>
      <p:sp>
        <p:nvSpPr>
          <p:cNvPr id="5" name="4 Rectángulo"/>
          <p:cNvSpPr/>
          <p:nvPr/>
        </p:nvSpPr>
        <p:spPr>
          <a:xfrm>
            <a:off x="3923928" y="1280212"/>
            <a:ext cx="5112568" cy="4708981"/>
          </a:xfrm>
          <a:prstGeom prst="rect">
            <a:avLst/>
          </a:prstGeom>
        </p:spPr>
        <p:txBody>
          <a:bodyPr wrap="square">
            <a:spAutoFit/>
          </a:bodyPr>
          <a:lstStyle/>
          <a:p>
            <a:endParaRPr lang="es-MX" sz="2000" b="1" dirty="0">
              <a:solidFill>
                <a:srgbClr val="000000"/>
              </a:solidFill>
              <a:latin typeface="Lucida Sans" panose="020B0602040502020204" pitchFamily="34" charset="0"/>
              <a:cs typeface="Lucida Sans" panose="020B0602040502020204" pitchFamily="34" charset="0"/>
            </a:endParaRPr>
          </a:p>
          <a:p>
            <a:r>
              <a:rPr lang="es-MX" sz="2000" b="1" dirty="0">
                <a:solidFill>
                  <a:srgbClr val="000000"/>
                </a:solidFill>
                <a:latin typeface="Lucida Sans" panose="020B0602040502020204" pitchFamily="34" charset="0"/>
                <a:cs typeface="Lucida Sans" panose="020B0602040502020204" pitchFamily="34" charset="0"/>
              </a:rPr>
              <a:t>Explica el concepto central de nuestra época, </a:t>
            </a:r>
            <a:r>
              <a:rPr lang="es-MX" sz="2000" b="1" dirty="0" smtClean="0">
                <a:solidFill>
                  <a:srgbClr val="000000"/>
                </a:solidFill>
                <a:latin typeface="Lucida Sans" panose="020B0602040502020204" pitchFamily="34" charset="0"/>
                <a:cs typeface="Lucida Sans" panose="020B0602040502020204" pitchFamily="34" charset="0"/>
              </a:rPr>
              <a:t>entender </a:t>
            </a:r>
            <a:r>
              <a:rPr lang="es-MX" sz="2000" b="1" dirty="0">
                <a:solidFill>
                  <a:srgbClr val="000000"/>
                </a:solidFill>
                <a:latin typeface="Lucida Sans" panose="020B0602040502020204" pitchFamily="34" charset="0"/>
                <a:cs typeface="Lucida Sans" panose="020B0602040502020204" pitchFamily="34" charset="0"/>
              </a:rPr>
              <a:t>el mundo y un método para </a:t>
            </a:r>
            <a:r>
              <a:rPr lang="es-MX" sz="2000" b="1" dirty="0">
                <a:solidFill>
                  <a:srgbClr val="0000CC"/>
                </a:solidFill>
                <a:latin typeface="Lucida Sans" panose="020B0602040502020204" pitchFamily="34" charset="0"/>
                <a:cs typeface="Lucida Sans" panose="020B0602040502020204" pitchFamily="34" charset="0"/>
              </a:rPr>
              <a:t>resolver los problemas globales </a:t>
            </a:r>
            <a:r>
              <a:rPr lang="es-MX" sz="2000" b="1" dirty="0" smtClean="0">
                <a:solidFill>
                  <a:srgbClr val="0000CC"/>
                </a:solidFill>
                <a:latin typeface="Lucida Sans" panose="020B0602040502020204" pitchFamily="34" charset="0"/>
                <a:cs typeface="Lucida Sans" panose="020B0602040502020204" pitchFamily="34" charset="0"/>
              </a:rPr>
              <a:t>del  Desarrollo Sostenible</a:t>
            </a:r>
            <a:r>
              <a:rPr lang="es-MX" sz="2000" b="1" dirty="0">
                <a:solidFill>
                  <a:srgbClr val="000000"/>
                </a:solidFill>
                <a:latin typeface="Lucida Sans" panose="020B0602040502020204" pitchFamily="34" charset="0"/>
                <a:cs typeface="Lucida Sans" panose="020B0602040502020204" pitchFamily="34" charset="0"/>
              </a:rPr>
              <a:t>.</a:t>
            </a:r>
          </a:p>
          <a:p>
            <a:endParaRPr lang="es-MX" sz="2000" b="1" dirty="0">
              <a:solidFill>
                <a:srgbClr val="000000"/>
              </a:solidFill>
              <a:latin typeface="Lucida Sans" panose="020B0602040502020204" pitchFamily="34" charset="0"/>
              <a:cs typeface="Lucida Sans" panose="020B0602040502020204" pitchFamily="34" charset="0"/>
            </a:endParaRPr>
          </a:p>
          <a:p>
            <a:r>
              <a:rPr lang="es-MX" sz="2000" b="1" dirty="0">
                <a:solidFill>
                  <a:srgbClr val="000000"/>
                </a:solidFill>
                <a:latin typeface="Lucida Sans" panose="020B0602040502020204" pitchFamily="34" charset="0"/>
                <a:cs typeface="Lucida Sans" panose="020B0602040502020204" pitchFamily="34" charset="0"/>
              </a:rPr>
              <a:t>El </a:t>
            </a:r>
            <a:r>
              <a:rPr lang="es-MX" sz="2000" b="1" dirty="0" smtClean="0">
                <a:solidFill>
                  <a:srgbClr val="000000"/>
                </a:solidFill>
                <a:latin typeface="Lucida Sans" panose="020B0602040502020204" pitchFamily="34" charset="0"/>
                <a:cs typeface="Lucida Sans" panose="020B0602040502020204" pitchFamily="34" charset="0"/>
              </a:rPr>
              <a:t>Desarrollo Sostenible </a:t>
            </a:r>
            <a:r>
              <a:rPr lang="es-MX" sz="2000" b="1" dirty="0">
                <a:solidFill>
                  <a:srgbClr val="000000"/>
                </a:solidFill>
                <a:latin typeface="Lucida Sans" panose="020B0602040502020204" pitchFamily="34" charset="0"/>
                <a:cs typeface="Lucida Sans" panose="020B0602040502020204" pitchFamily="34" charset="0"/>
              </a:rPr>
              <a:t>trata de dar sentido a las interacciones de </a:t>
            </a:r>
            <a:r>
              <a:rPr lang="es-MX" sz="2000" b="1" dirty="0" smtClean="0">
                <a:solidFill>
                  <a:srgbClr val="000000"/>
                </a:solidFill>
                <a:latin typeface="Lucida Sans" panose="020B0602040502020204" pitchFamily="34" charset="0"/>
                <a:cs typeface="Lucida Sans" panose="020B0602040502020204" pitchFamily="34" charset="0"/>
              </a:rPr>
              <a:t>tres </a:t>
            </a:r>
            <a:r>
              <a:rPr lang="es-MX" sz="2000" b="1" dirty="0">
                <a:solidFill>
                  <a:srgbClr val="000000"/>
                </a:solidFill>
                <a:latin typeface="Lucida Sans" panose="020B0602040502020204" pitchFamily="34" charset="0"/>
                <a:cs typeface="Lucida Sans" panose="020B0602040502020204" pitchFamily="34" charset="0"/>
              </a:rPr>
              <a:t>sistemas complejos: </a:t>
            </a:r>
            <a:endParaRPr lang="es-MX" sz="2000" b="1" dirty="0" smtClean="0">
              <a:solidFill>
                <a:srgbClr val="000000"/>
              </a:solidFill>
              <a:latin typeface="Lucida Sans" panose="020B0602040502020204" pitchFamily="34" charset="0"/>
              <a:cs typeface="Lucida Sans" panose="020B0602040502020204" pitchFamily="34" charset="0"/>
            </a:endParaRPr>
          </a:p>
          <a:p>
            <a:endParaRPr lang="es-MX" sz="2000" b="1" dirty="0" smtClean="0">
              <a:solidFill>
                <a:srgbClr val="0000CC"/>
              </a:solidFill>
              <a:latin typeface="Lucida Sans" panose="020B0602040502020204" pitchFamily="34" charset="0"/>
              <a:cs typeface="Lucida Sans" panose="020B0602040502020204" pitchFamily="34" charset="0"/>
            </a:endParaRPr>
          </a:p>
          <a:p>
            <a:pPr marL="342900" indent="-342900">
              <a:buFont typeface="Wingdings" panose="05000000000000000000" pitchFamily="2" charset="2"/>
              <a:buChar char="ü"/>
            </a:pPr>
            <a:r>
              <a:rPr lang="es-MX" sz="2000" b="1" dirty="0" smtClean="0">
                <a:solidFill>
                  <a:srgbClr val="0000CC"/>
                </a:solidFill>
                <a:latin typeface="Lucida Sans" panose="020B0602040502020204" pitchFamily="34" charset="0"/>
                <a:cs typeface="Lucida Sans" panose="020B0602040502020204" pitchFamily="34" charset="0"/>
              </a:rPr>
              <a:t>la </a:t>
            </a:r>
            <a:r>
              <a:rPr lang="es-MX" sz="2000" b="1" dirty="0">
                <a:solidFill>
                  <a:srgbClr val="0000CC"/>
                </a:solidFill>
                <a:latin typeface="Lucida Sans" panose="020B0602040502020204" pitchFamily="34" charset="0"/>
                <a:cs typeface="Lucida Sans" panose="020B0602040502020204" pitchFamily="34" charset="0"/>
              </a:rPr>
              <a:t>sociedad global, </a:t>
            </a:r>
            <a:endParaRPr lang="es-MX" sz="2000" b="1" dirty="0" smtClean="0">
              <a:solidFill>
                <a:srgbClr val="0000CC"/>
              </a:solidFill>
              <a:latin typeface="Lucida Sans" panose="020B0602040502020204" pitchFamily="34" charset="0"/>
              <a:cs typeface="Lucida Sans" panose="020B0602040502020204" pitchFamily="34" charset="0"/>
            </a:endParaRPr>
          </a:p>
          <a:p>
            <a:pPr marL="342900" indent="-342900">
              <a:buFont typeface="Wingdings" panose="05000000000000000000" pitchFamily="2" charset="2"/>
              <a:buChar char="ü"/>
            </a:pPr>
            <a:r>
              <a:rPr lang="es-MX" sz="2000" b="1" dirty="0">
                <a:solidFill>
                  <a:srgbClr val="0000CC"/>
                </a:solidFill>
                <a:latin typeface="Lucida Sans" panose="020B0602040502020204" pitchFamily="34" charset="0"/>
                <a:cs typeface="Lucida Sans" panose="020B0602040502020204" pitchFamily="34" charset="0"/>
              </a:rPr>
              <a:t>la economía mundial, </a:t>
            </a:r>
          </a:p>
          <a:p>
            <a:pPr marL="342900" indent="-342900">
              <a:buFont typeface="Wingdings" panose="05000000000000000000" pitchFamily="2" charset="2"/>
              <a:buChar char="ü"/>
            </a:pPr>
            <a:r>
              <a:rPr lang="es-MX" sz="2000" b="1" dirty="0" smtClean="0">
                <a:solidFill>
                  <a:srgbClr val="0000CC"/>
                </a:solidFill>
                <a:latin typeface="Lucida Sans" panose="020B0602040502020204" pitchFamily="34" charset="0"/>
                <a:cs typeface="Lucida Sans" panose="020B0602040502020204" pitchFamily="34" charset="0"/>
              </a:rPr>
              <a:t>el </a:t>
            </a:r>
            <a:r>
              <a:rPr lang="es-MX" sz="2000" b="1" dirty="0">
                <a:solidFill>
                  <a:srgbClr val="0000CC"/>
                </a:solidFill>
                <a:latin typeface="Lucida Sans" panose="020B0602040502020204" pitchFamily="34" charset="0"/>
                <a:cs typeface="Lucida Sans" panose="020B0602040502020204" pitchFamily="34" charset="0"/>
              </a:rPr>
              <a:t>medio ambiente físico de la Tierra</a:t>
            </a:r>
            <a:r>
              <a:rPr lang="es-MX" sz="2000" b="1" dirty="0" smtClean="0">
                <a:solidFill>
                  <a:srgbClr val="0000CC"/>
                </a:solidFill>
                <a:latin typeface="Lucida Sans" panose="020B0602040502020204" pitchFamily="34" charset="0"/>
                <a:cs typeface="Lucida Sans" panose="020B0602040502020204" pitchFamily="34" charset="0"/>
              </a:rPr>
              <a:t>.</a:t>
            </a:r>
            <a:endParaRPr lang="es-MX" sz="2200" dirty="0">
              <a:solidFill>
                <a:srgbClr val="000000"/>
              </a:solidFill>
              <a:latin typeface="Lucida Sans" panose="020B0602040502020204" pitchFamily="34" charset="0"/>
              <a:cs typeface="Lucida Sans" panose="020B0602040502020204" pitchFamily="34" charset="0"/>
            </a:endParaRPr>
          </a:p>
        </p:txBody>
      </p:sp>
      <p:sp>
        <p:nvSpPr>
          <p:cNvPr id="3" name="2 Rectángulo"/>
          <p:cNvSpPr/>
          <p:nvPr/>
        </p:nvSpPr>
        <p:spPr>
          <a:xfrm>
            <a:off x="1979712" y="519063"/>
            <a:ext cx="5128327" cy="461665"/>
          </a:xfrm>
          <a:prstGeom prst="rect">
            <a:avLst/>
          </a:prstGeom>
        </p:spPr>
        <p:txBody>
          <a:bodyPr wrap="none">
            <a:spAutoFit/>
          </a:bodyPr>
          <a:lstStyle/>
          <a:p>
            <a:r>
              <a:rPr lang="es-MX" sz="2400" b="1" i="1" dirty="0">
                <a:solidFill>
                  <a:srgbClr val="C00000"/>
                </a:solidFill>
                <a:latin typeface="Lucida Sans" panose="020B0602040502020204" pitchFamily="34" charset="0"/>
                <a:cs typeface="Lucida Sans" panose="020B0602040502020204" pitchFamily="34" charset="0"/>
              </a:rPr>
              <a:t>La era de Desarrollo Sostenible</a:t>
            </a:r>
          </a:p>
        </p:txBody>
      </p:sp>
      <p:sp>
        <p:nvSpPr>
          <p:cNvPr id="2" name="1 Rectángulo"/>
          <p:cNvSpPr/>
          <p:nvPr/>
        </p:nvSpPr>
        <p:spPr>
          <a:xfrm>
            <a:off x="330061" y="6309320"/>
            <a:ext cx="1999265" cy="253916"/>
          </a:xfrm>
          <a:prstGeom prst="rect">
            <a:avLst/>
          </a:prstGeom>
        </p:spPr>
        <p:txBody>
          <a:bodyPr wrap="none">
            <a:spAutoFit/>
          </a:bodyPr>
          <a:lstStyle/>
          <a:p>
            <a:r>
              <a:rPr lang="en-US" sz="1050" b="1" dirty="0">
                <a:solidFill>
                  <a:srgbClr val="000000"/>
                </a:solidFill>
                <a:latin typeface="Lucida Sans" panose="020B0602040502020204" pitchFamily="34" charset="0"/>
                <a:cs typeface="Lucida Sans" panose="020B0602040502020204" pitchFamily="34" charset="0"/>
              </a:rPr>
              <a:t> Release date: March 2015</a:t>
            </a:r>
            <a:endParaRPr lang="es-MX" sz="1050" dirty="0"/>
          </a:p>
        </p:txBody>
      </p:sp>
    </p:spTree>
    <p:extLst>
      <p:ext uri="{BB962C8B-B14F-4D97-AF65-F5344CB8AC3E}">
        <p14:creationId xmlns:p14="http://schemas.microsoft.com/office/powerpoint/2010/main" val="29554257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57200" y="197768"/>
            <a:ext cx="8229600" cy="1143000"/>
          </a:xfrm>
        </p:spPr>
        <p:txBody>
          <a:bodyPr/>
          <a:lstStyle/>
          <a:p>
            <a:r>
              <a:rPr lang="es-MX" dirty="0" smtClean="0"/>
              <a:t> </a:t>
            </a:r>
            <a:endParaRPr lang="es-ES" dirty="0"/>
          </a:p>
        </p:txBody>
      </p:sp>
      <p:sp>
        <p:nvSpPr>
          <p:cNvPr id="2" name="1 Rectángulo"/>
          <p:cNvSpPr/>
          <p:nvPr/>
        </p:nvSpPr>
        <p:spPr>
          <a:xfrm>
            <a:off x="611560" y="2780928"/>
            <a:ext cx="7848872" cy="9144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4" name="3 Rectángulo"/>
          <p:cNvSpPr/>
          <p:nvPr/>
        </p:nvSpPr>
        <p:spPr>
          <a:xfrm>
            <a:off x="849288" y="1340768"/>
            <a:ext cx="914400" cy="2880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pic>
        <p:nvPicPr>
          <p:cNvPr id="9" name="3 Marcador de contenido"/>
          <p:cNvPicPr>
            <a:picLocks/>
          </p:cNvPicPr>
          <p:nvPr/>
        </p:nvPicPr>
        <p:blipFill>
          <a:blip r:embed="rId2"/>
          <a:stretch>
            <a:fillRect/>
          </a:stretch>
        </p:blipFill>
        <p:spPr bwMode="auto">
          <a:xfrm>
            <a:off x="4067944" y="2060848"/>
            <a:ext cx="5040560" cy="4230554"/>
          </a:xfrm>
          <a:prstGeom prst="rect">
            <a:avLst/>
          </a:prstGeom>
          <a:noFill/>
          <a:ln w="9525">
            <a:noFill/>
            <a:miter lim="800000"/>
            <a:headEnd/>
            <a:tailEnd/>
          </a:ln>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32656"/>
            <a:ext cx="8039100"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619672" y="1269132"/>
            <a:ext cx="5976664" cy="647700"/>
          </a:xfrm>
          <a:prstGeom prst="rect">
            <a:avLst/>
          </a:prstGeom>
          <a:ln/>
        </p:spPr>
        <p:style>
          <a:lnRef idx="2">
            <a:schemeClr val="accent5"/>
          </a:lnRef>
          <a:fillRef idx="1">
            <a:schemeClr val="lt1"/>
          </a:fillRef>
          <a:effectRef idx="0">
            <a:schemeClr val="accent5"/>
          </a:effectRef>
          <a:fontRef idx="minor">
            <a:schemeClr val="dk1"/>
          </a:fontRef>
        </p:style>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0568" y="1621557"/>
            <a:ext cx="3733800"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3 Marcador de contenido"/>
          <p:cNvPicPr>
            <a:picLocks/>
          </p:cNvPicPr>
          <p:nvPr/>
        </p:nvPicPr>
        <p:blipFill>
          <a:blip r:embed="rId6"/>
          <a:stretch>
            <a:fillRect/>
          </a:stretch>
        </p:blipFill>
        <p:spPr bwMode="auto">
          <a:xfrm>
            <a:off x="35496" y="2060848"/>
            <a:ext cx="3744416" cy="4752528"/>
          </a:xfrm>
          <a:prstGeom prst="rect">
            <a:avLst/>
          </a:prstGeom>
          <a:noFill/>
          <a:ln w="9525">
            <a:noFill/>
            <a:miter lim="800000"/>
            <a:headEnd/>
            <a:tailEnd/>
          </a:ln>
        </p:spPr>
      </p:pic>
    </p:spTree>
    <p:extLst>
      <p:ext uri="{BB962C8B-B14F-4D97-AF65-F5344CB8AC3E}">
        <p14:creationId xmlns:p14="http://schemas.microsoft.com/office/powerpoint/2010/main" val="3840200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p:cNvPicPr>
            <a:picLocks noGrp="1"/>
          </p:cNvPicPr>
          <p:nvPr>
            <p:ph idx="1"/>
          </p:nvPr>
        </p:nvPicPr>
        <p:blipFill>
          <a:blip r:embed="rId2"/>
          <a:stretch>
            <a:fillRect/>
          </a:stretch>
        </p:blipFill>
        <p:spPr>
          <a:xfrm>
            <a:off x="467544" y="476672"/>
            <a:ext cx="8208912" cy="5832648"/>
          </a:xfrm>
          <a:prstGeom prst="rect">
            <a:avLst/>
          </a:prstGeom>
        </p:spPr>
      </p:pic>
    </p:spTree>
    <p:extLst>
      <p:ext uri="{BB962C8B-B14F-4D97-AF65-F5344CB8AC3E}">
        <p14:creationId xmlns:p14="http://schemas.microsoft.com/office/powerpoint/2010/main" val="29263136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Rectángulo"/>
          <p:cNvSpPr/>
          <p:nvPr/>
        </p:nvSpPr>
        <p:spPr>
          <a:xfrm>
            <a:off x="114536" y="836712"/>
            <a:ext cx="8856984" cy="1015663"/>
          </a:xfrm>
          <a:prstGeom prst="rect">
            <a:avLst/>
          </a:prstGeom>
        </p:spPr>
        <p:txBody>
          <a:bodyPr wrap="square">
            <a:spAutoFit/>
          </a:bodyPr>
          <a:lstStyle/>
          <a:p>
            <a:pPr algn="ctr"/>
            <a:r>
              <a:rPr lang="es-MX" sz="2000" b="1" i="1" dirty="0">
                <a:solidFill>
                  <a:srgbClr val="C00000"/>
                </a:solidFill>
                <a:latin typeface="Lucida Sans" pitchFamily="34" charset="0"/>
              </a:rPr>
              <a:t>A nombre del Comité Permanente para el Estudio de los DSS en México de la ANMM agradecimiento por la invitación al </a:t>
            </a:r>
          </a:p>
          <a:p>
            <a:pPr algn="ctr"/>
            <a:endParaRPr lang="es-MX" sz="2000" b="1" i="1" dirty="0">
              <a:solidFill>
                <a:srgbClr val="003300"/>
              </a:solidFill>
              <a:latin typeface="Lucida Sans" pitchFamily="34" charset="0"/>
            </a:endParaRPr>
          </a:p>
        </p:txBody>
      </p:sp>
      <p:sp>
        <p:nvSpPr>
          <p:cNvPr id="3" name="2 Rectángulo"/>
          <p:cNvSpPr/>
          <p:nvPr/>
        </p:nvSpPr>
        <p:spPr>
          <a:xfrm>
            <a:off x="252129" y="1577692"/>
            <a:ext cx="8720000" cy="4555093"/>
          </a:xfrm>
          <a:prstGeom prst="rect">
            <a:avLst/>
          </a:prstGeom>
        </p:spPr>
        <p:txBody>
          <a:bodyPr wrap="square">
            <a:spAutoFit/>
          </a:bodyPr>
          <a:lstStyle/>
          <a:p>
            <a:pPr algn="ctr"/>
            <a:endParaRPr lang="es-MX" sz="2000" b="1" i="1" dirty="0">
              <a:solidFill>
                <a:srgbClr val="000000"/>
              </a:solidFill>
              <a:latin typeface="Lucida Sans" pitchFamily="34" charset="0"/>
            </a:endParaRPr>
          </a:p>
          <a:p>
            <a:pPr algn="ctr"/>
            <a:r>
              <a:rPr lang="es-MX" sz="2000" b="1" i="1" dirty="0">
                <a:solidFill>
                  <a:srgbClr val="000000"/>
                </a:solidFill>
                <a:latin typeface="Lucida Sans" pitchFamily="34" charset="0"/>
              </a:rPr>
              <a:t>Dr. Juan Garza Ramos</a:t>
            </a:r>
          </a:p>
          <a:p>
            <a:pPr algn="ctr"/>
            <a:endParaRPr lang="es-MX" sz="2000" b="1" i="1" dirty="0">
              <a:solidFill>
                <a:srgbClr val="000000"/>
              </a:solidFill>
              <a:latin typeface="Lucida Sans" pitchFamily="34" charset="0"/>
            </a:endParaRPr>
          </a:p>
          <a:p>
            <a:pPr algn="ctr"/>
            <a:r>
              <a:rPr lang="es-MX" sz="2000" b="1" i="1" dirty="0">
                <a:solidFill>
                  <a:srgbClr val="000000"/>
                </a:solidFill>
                <a:latin typeface="Lucida Sans" pitchFamily="34" charset="0"/>
              </a:rPr>
              <a:t>Asimismo, por la oportunidad de participar en el simposio </a:t>
            </a:r>
          </a:p>
          <a:p>
            <a:pPr algn="ctr"/>
            <a:r>
              <a:rPr lang="es-MX" sz="2000" b="1" i="1" dirty="0">
                <a:solidFill>
                  <a:srgbClr val="000000"/>
                </a:solidFill>
                <a:latin typeface="Lucida Sans" pitchFamily="34" charset="0"/>
              </a:rPr>
              <a:t>con mis colegas y amigos los Doctores </a:t>
            </a:r>
          </a:p>
          <a:p>
            <a:pPr algn="ctr"/>
            <a:r>
              <a:rPr lang="es-MX" sz="2000" b="1" i="1" dirty="0">
                <a:solidFill>
                  <a:srgbClr val="000000"/>
                </a:solidFill>
                <a:latin typeface="Lucida Sans" pitchFamily="34" charset="0"/>
              </a:rPr>
              <a:t> </a:t>
            </a:r>
          </a:p>
          <a:p>
            <a:pPr algn="ctr"/>
            <a:r>
              <a:rPr lang="es-MX" sz="2000" b="1" i="1" dirty="0">
                <a:solidFill>
                  <a:srgbClr val="000000"/>
                </a:solidFill>
                <a:latin typeface="Lucida Sans" pitchFamily="34" charset="0"/>
              </a:rPr>
              <a:t>Carlos </a:t>
            </a:r>
            <a:r>
              <a:rPr lang="es-MX" sz="2000" b="1" i="1" dirty="0" smtClean="0">
                <a:solidFill>
                  <a:srgbClr val="000000"/>
                </a:solidFill>
                <a:latin typeface="Lucida Sans" pitchFamily="34" charset="0"/>
              </a:rPr>
              <a:t>Viesca Treviño</a:t>
            </a:r>
            <a:endParaRPr lang="es-MX" sz="2000" b="1" i="1" dirty="0">
              <a:solidFill>
                <a:srgbClr val="000000"/>
              </a:solidFill>
              <a:latin typeface="Lucida Sans" pitchFamily="34" charset="0"/>
            </a:endParaRPr>
          </a:p>
          <a:p>
            <a:pPr algn="ctr"/>
            <a:r>
              <a:rPr lang="es-MX" sz="2000" b="1" i="1" dirty="0">
                <a:solidFill>
                  <a:srgbClr val="000000"/>
                </a:solidFill>
                <a:latin typeface="Lucida Sans" pitchFamily="34" charset="0"/>
              </a:rPr>
              <a:t>Everardo González </a:t>
            </a:r>
            <a:r>
              <a:rPr lang="es-MX" sz="2000" b="1" i="1" dirty="0" smtClean="0">
                <a:solidFill>
                  <a:srgbClr val="000000"/>
                </a:solidFill>
                <a:latin typeface="Lucida Sans" pitchFamily="34" charset="0"/>
              </a:rPr>
              <a:t>Padilla</a:t>
            </a:r>
          </a:p>
          <a:p>
            <a:pPr algn="ctr"/>
            <a:endParaRPr lang="es-MX" sz="2000" b="1" i="1" dirty="0">
              <a:solidFill>
                <a:srgbClr val="000000"/>
              </a:solidFill>
              <a:latin typeface="Lucida Sans" pitchFamily="34" charset="0"/>
            </a:endParaRPr>
          </a:p>
          <a:p>
            <a:pPr algn="ctr"/>
            <a:r>
              <a:rPr lang="es-MX" sz="2000" b="1" i="1" dirty="0">
                <a:solidFill>
                  <a:srgbClr val="000000"/>
                </a:solidFill>
                <a:latin typeface="Lucida Sans" pitchFamily="34" charset="0"/>
              </a:rPr>
              <a:t>Luis Durán </a:t>
            </a:r>
            <a:r>
              <a:rPr lang="es-MX" sz="2000" b="1" i="1" dirty="0" smtClean="0">
                <a:solidFill>
                  <a:srgbClr val="000000"/>
                </a:solidFill>
                <a:latin typeface="Lucida Sans" pitchFamily="34" charset="0"/>
              </a:rPr>
              <a:t>Arenas</a:t>
            </a:r>
          </a:p>
          <a:p>
            <a:pPr algn="ctr"/>
            <a:endParaRPr lang="es-MX" sz="2000" b="1" i="1" dirty="0">
              <a:solidFill>
                <a:srgbClr val="000000"/>
              </a:solidFill>
              <a:latin typeface="Lucida Sans" pitchFamily="34" charset="0"/>
            </a:endParaRPr>
          </a:p>
          <a:p>
            <a:pPr algn="ctr"/>
            <a:r>
              <a:rPr lang="es-MX" sz="2000" b="1" i="1" dirty="0">
                <a:solidFill>
                  <a:srgbClr val="000000"/>
                </a:solidFill>
                <a:latin typeface="Lucida Sans" pitchFamily="34" charset="0"/>
              </a:rPr>
              <a:t>Malaquías López Cervantes</a:t>
            </a:r>
          </a:p>
          <a:p>
            <a:pPr algn="ctr"/>
            <a:r>
              <a:rPr lang="es-MX" sz="2000" b="1" i="1" dirty="0">
                <a:solidFill>
                  <a:srgbClr val="000000"/>
                </a:solidFill>
                <a:latin typeface="Lucida Sans" pitchFamily="34" charset="0"/>
              </a:rPr>
              <a:t>Simón Barquera Cervera</a:t>
            </a:r>
          </a:p>
          <a:p>
            <a:pPr algn="ctr">
              <a:lnSpc>
                <a:spcPct val="150000"/>
              </a:lnSpc>
            </a:pPr>
            <a:endParaRPr lang="es-MX" sz="2000" b="1" i="1" dirty="0">
              <a:solidFill>
                <a:srgbClr val="000000"/>
              </a:solidFill>
              <a:latin typeface="Lucida Sans" pitchFamily="34" charset="0"/>
            </a:endParaRPr>
          </a:p>
        </p:txBody>
      </p:sp>
    </p:spTree>
    <p:extLst>
      <p:ext uri="{BB962C8B-B14F-4D97-AF65-F5344CB8AC3E}">
        <p14:creationId xmlns:p14="http://schemas.microsoft.com/office/powerpoint/2010/main" val="32289225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496" y="902325"/>
            <a:ext cx="4032448" cy="526297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MX" sz="1600" b="1" i="1" dirty="0" smtClean="0">
                <a:solidFill>
                  <a:srgbClr val="C00000"/>
                </a:solidFill>
                <a:latin typeface="Lucida Sans" panose="020B0602040502020204" pitchFamily="34" charset="0"/>
                <a:cs typeface="Lucida Sans" panose="020B0602040502020204" pitchFamily="34" charset="0"/>
              </a:rPr>
              <a:t>40 % de la población mundial </a:t>
            </a:r>
            <a:r>
              <a:rPr lang="es-MX" sz="1600" b="1" i="1" dirty="0" smtClean="0">
                <a:latin typeface="Lucida Sans" panose="020B0602040502020204" pitchFamily="34" charset="0"/>
                <a:cs typeface="Lucida Sans" panose="020B0602040502020204" pitchFamily="34" charset="0"/>
              </a:rPr>
              <a:t>estará </a:t>
            </a:r>
            <a:r>
              <a:rPr lang="es-MX" sz="1600" b="1" i="1" dirty="0" smtClean="0">
                <a:latin typeface="Lucida Sans" panose="020B0602040502020204" pitchFamily="34" charset="0"/>
                <a:cs typeface="Lucida Sans" panose="020B0602040502020204" pitchFamily="34" charset="0"/>
              </a:rPr>
              <a:t>viviendo estrés </a:t>
            </a:r>
            <a:r>
              <a:rPr lang="es-MX" sz="1600" b="1" i="1" dirty="0" smtClean="0">
                <a:latin typeface="Lucida Sans" panose="020B0602040502020204" pitchFamily="34" charset="0"/>
                <a:cs typeface="Lucida Sans" panose="020B0602040502020204" pitchFamily="34" charset="0"/>
              </a:rPr>
              <a:t>hídrico severo  en 2050</a:t>
            </a:r>
          </a:p>
          <a:p>
            <a:endParaRPr lang="es-MX" sz="1600" b="1" i="1" dirty="0">
              <a:latin typeface="Lucida Sans" panose="020B0602040502020204" pitchFamily="34" charset="0"/>
              <a:cs typeface="Lucida Sans" panose="020B0602040502020204" pitchFamily="34" charset="0"/>
            </a:endParaRPr>
          </a:p>
          <a:p>
            <a:r>
              <a:rPr lang="es-MX" sz="1600" b="1" i="1" dirty="0" smtClean="0">
                <a:solidFill>
                  <a:srgbClr val="C00000"/>
                </a:solidFill>
                <a:latin typeface="Lucida Sans" panose="020B0602040502020204" pitchFamily="34" charset="0"/>
                <a:cs typeface="Lucida Sans" panose="020B0602040502020204" pitchFamily="34" charset="0"/>
              </a:rPr>
              <a:t>Se pierden al año 1 a 2,3 millones  de hectáreas agrícolas</a:t>
            </a:r>
            <a:r>
              <a:rPr lang="es-MX" sz="1600" b="1" i="1" dirty="0" smtClean="0">
                <a:latin typeface="Lucida Sans" panose="020B0602040502020204" pitchFamily="34" charset="0"/>
                <a:cs typeface="Lucida Sans" panose="020B0602040502020204" pitchFamily="34" charset="0"/>
              </a:rPr>
              <a:t> por la degradación del suelo </a:t>
            </a:r>
          </a:p>
          <a:p>
            <a:endParaRPr lang="es-MX" sz="1600" b="1" i="1" dirty="0">
              <a:latin typeface="Lucida Sans" panose="020B0602040502020204" pitchFamily="34" charset="0"/>
              <a:cs typeface="Lucida Sans" panose="020B0602040502020204" pitchFamily="34" charset="0"/>
            </a:endParaRPr>
          </a:p>
          <a:p>
            <a:r>
              <a:rPr lang="es-MX" sz="1600" b="1" i="1" dirty="0" smtClean="0">
                <a:solidFill>
                  <a:srgbClr val="C00000"/>
                </a:solidFill>
                <a:latin typeface="Lucida Sans" panose="020B0602040502020204" pitchFamily="34" charset="0"/>
                <a:cs typeface="Lucida Sans" panose="020B0602040502020204" pitchFamily="34" charset="0"/>
              </a:rPr>
              <a:t>300,000 muertes al año por el humo de los </a:t>
            </a:r>
            <a:r>
              <a:rPr lang="es-MX" sz="1600" b="1" i="1" dirty="0" smtClean="0">
                <a:solidFill>
                  <a:srgbClr val="C00000"/>
                </a:solidFill>
                <a:latin typeface="Lucida Sans" panose="020B0602040502020204" pitchFamily="34" charset="0"/>
                <a:cs typeface="Lucida Sans" panose="020B0602040502020204" pitchFamily="34" charset="0"/>
              </a:rPr>
              <a:t>Incendios </a:t>
            </a:r>
            <a:r>
              <a:rPr lang="es-MX" sz="1600" b="1" i="1" dirty="0" smtClean="0">
                <a:latin typeface="Lucida Sans" panose="020B0602040502020204" pitchFamily="34" charset="0"/>
                <a:cs typeface="Lucida Sans" panose="020B0602040502020204" pitchFamily="34" charset="0"/>
              </a:rPr>
              <a:t>y el mal uso de la tierra contribuye al aumento del Paludismo</a:t>
            </a:r>
          </a:p>
          <a:p>
            <a:endParaRPr lang="es-MX" sz="1600" b="1" i="1" dirty="0">
              <a:latin typeface="Lucida Sans" panose="020B0602040502020204" pitchFamily="34" charset="0"/>
              <a:cs typeface="Lucida Sans" panose="020B0602040502020204" pitchFamily="34" charset="0"/>
            </a:endParaRPr>
          </a:p>
          <a:p>
            <a:r>
              <a:rPr lang="es-MX" sz="1600" b="1" i="1" dirty="0" smtClean="0">
                <a:latin typeface="Lucida Sans" panose="020B0602040502020204" pitchFamily="34" charset="0"/>
                <a:cs typeface="Lucida Sans" panose="020B0602040502020204" pitchFamily="34" charset="0"/>
              </a:rPr>
              <a:t>El consumo elevado de pescados y mariscos ha provocado el </a:t>
            </a:r>
            <a:r>
              <a:rPr lang="es-MX" sz="1600" b="1" i="1" dirty="0" smtClean="0">
                <a:solidFill>
                  <a:srgbClr val="C00000"/>
                </a:solidFill>
                <a:latin typeface="Lucida Sans" panose="020B0602040502020204" pitchFamily="34" charset="0"/>
                <a:cs typeface="Lucida Sans" panose="020B0602040502020204" pitchFamily="34" charset="0"/>
              </a:rPr>
              <a:t>90% de sobre explotación de las aguas </a:t>
            </a:r>
            <a:r>
              <a:rPr lang="es-MX" sz="1600" b="1" i="1" dirty="0" smtClean="0">
                <a:solidFill>
                  <a:srgbClr val="C00000"/>
                </a:solidFill>
                <a:latin typeface="Lucida Sans" panose="020B0602040502020204" pitchFamily="34" charset="0"/>
                <a:cs typeface="Lucida Sans" panose="020B0602040502020204" pitchFamily="34" charset="0"/>
              </a:rPr>
              <a:t>marinas</a:t>
            </a:r>
          </a:p>
          <a:p>
            <a:endParaRPr lang="es-MX" sz="1600" b="1" i="1" dirty="0">
              <a:solidFill>
                <a:srgbClr val="C00000"/>
              </a:solidFill>
              <a:latin typeface="Lucida Sans" panose="020B0602040502020204" pitchFamily="34" charset="0"/>
              <a:cs typeface="Lucida Sans" panose="020B0602040502020204" pitchFamily="34" charset="0"/>
            </a:endParaRPr>
          </a:p>
          <a:p>
            <a:r>
              <a:rPr lang="es-MX" sz="1600" b="1" i="1" dirty="0">
                <a:solidFill>
                  <a:srgbClr val="C00000"/>
                </a:solidFill>
                <a:latin typeface="Lucida Sans" panose="020B0602040502020204" pitchFamily="34" charset="0"/>
                <a:cs typeface="Lucida Sans" panose="020B0602040502020204" pitchFamily="34" charset="0"/>
              </a:rPr>
              <a:t>250,000  vidas anualmente se pueden </a:t>
            </a:r>
            <a:r>
              <a:rPr lang="es-MX" sz="1600" b="1" i="1" dirty="0" smtClean="0">
                <a:solidFill>
                  <a:srgbClr val="C00000"/>
                </a:solidFill>
                <a:latin typeface="Lucida Sans" panose="020B0602040502020204" pitchFamily="34" charset="0"/>
                <a:cs typeface="Lucida Sans" panose="020B0602040502020204" pitchFamily="34" charset="0"/>
              </a:rPr>
              <a:t>perder  </a:t>
            </a:r>
            <a:r>
              <a:rPr lang="es-MX" sz="1600" b="1" i="1" dirty="0">
                <a:solidFill>
                  <a:schemeClr val="tx1"/>
                </a:solidFill>
                <a:latin typeface="Lucida Sans" panose="020B0602040502020204" pitchFamily="34" charset="0"/>
                <a:cs typeface="Lucida Sans" panose="020B0602040502020204" pitchFamily="34" charset="0"/>
              </a:rPr>
              <a:t>entre 2030  y 2050  por el </a:t>
            </a:r>
            <a:r>
              <a:rPr lang="es-MX" sz="1600" b="1" i="1" dirty="0" smtClean="0">
                <a:solidFill>
                  <a:schemeClr val="tx1"/>
                </a:solidFill>
                <a:latin typeface="Lucida Sans" panose="020B0602040502020204" pitchFamily="34" charset="0"/>
                <a:cs typeface="Lucida Sans" panose="020B0602040502020204" pitchFamily="34" charset="0"/>
              </a:rPr>
              <a:t> cambio </a:t>
            </a:r>
            <a:r>
              <a:rPr lang="es-MX" sz="1600" b="1" i="1" dirty="0">
                <a:solidFill>
                  <a:schemeClr val="tx1"/>
                </a:solidFill>
                <a:latin typeface="Lucida Sans" panose="020B0602040502020204" pitchFamily="34" charset="0"/>
                <a:cs typeface="Lucida Sans" panose="020B0602040502020204" pitchFamily="34" charset="0"/>
              </a:rPr>
              <a:t>climático y salud </a:t>
            </a:r>
            <a:endParaRPr lang="es-MX" sz="1600" b="1" i="1" dirty="0">
              <a:solidFill>
                <a:srgbClr val="C00000"/>
              </a:solidFill>
              <a:latin typeface="Lucida Sans" panose="020B0602040502020204" pitchFamily="34" charset="0"/>
              <a:cs typeface="Lucida Sans" panose="020B0602040502020204" pitchFamily="34" charset="0"/>
            </a:endParaRPr>
          </a:p>
        </p:txBody>
      </p:sp>
      <p:pic>
        <p:nvPicPr>
          <p:cNvPr id="9" name="8 Imagen" descr="http://thewaterchannel.tv/images/likedeltaalliance.png"/>
          <p:cNvPicPr/>
          <p:nvPr/>
        </p:nvPicPr>
        <p:blipFill>
          <a:blip r:embed="rId2">
            <a:extLst>
              <a:ext uri="{28A0092B-C50C-407E-A947-70E740481C1C}">
                <a14:useLocalDpi xmlns:a14="http://schemas.microsoft.com/office/drawing/2010/main" val="0"/>
              </a:ext>
            </a:extLst>
          </a:blip>
          <a:srcRect/>
          <a:stretch>
            <a:fillRect/>
          </a:stretch>
        </p:blipFill>
        <p:spPr bwMode="auto">
          <a:xfrm>
            <a:off x="4139952" y="548680"/>
            <a:ext cx="4932039" cy="3909070"/>
          </a:xfrm>
          <a:prstGeom prst="rect">
            <a:avLst/>
          </a:prstGeom>
          <a:noFill/>
          <a:ln>
            <a:noFill/>
          </a:ln>
        </p:spPr>
      </p:pic>
      <p:pic>
        <p:nvPicPr>
          <p:cNvPr id="10" name="9 Imagen"/>
          <p:cNvPicPr/>
          <p:nvPr/>
        </p:nvPicPr>
        <p:blipFill>
          <a:blip r:embed="rId3"/>
          <a:stretch>
            <a:fillRect/>
          </a:stretch>
        </p:blipFill>
        <p:spPr>
          <a:xfrm>
            <a:off x="4519986" y="4509120"/>
            <a:ext cx="4552005" cy="1944216"/>
          </a:xfrm>
          <a:prstGeom prst="rect">
            <a:avLst/>
          </a:prstGeom>
        </p:spPr>
      </p:pic>
    </p:spTree>
    <p:extLst>
      <p:ext uri="{BB962C8B-B14F-4D97-AF65-F5344CB8AC3E}">
        <p14:creationId xmlns:p14="http://schemas.microsoft.com/office/powerpoint/2010/main" val="17960402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1 de cada 4 niños  vivirá en 2040 en una zona donde el estrés por falta de agua será extremadamente elevado"/>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5617" y="4587676"/>
            <a:ext cx="1790700" cy="2153692"/>
          </a:xfrm>
          <a:prstGeom prst="rect">
            <a:avLst/>
          </a:prstGeom>
          <a:noFill/>
          <a:ln>
            <a:noFill/>
          </a:ln>
        </p:spPr>
      </p:pic>
      <p:pic>
        <p:nvPicPr>
          <p:cNvPr id="5" name="4 Imagen" descr="530 millones de niños viven en zonas altamente propensas a las inundaciones"/>
          <p:cNvPicPr/>
          <p:nvPr/>
        </p:nvPicPr>
        <p:blipFill>
          <a:blip r:embed="rId3">
            <a:extLst>
              <a:ext uri="{28A0092B-C50C-407E-A947-70E740481C1C}">
                <a14:useLocalDpi xmlns:a14="http://schemas.microsoft.com/office/drawing/2010/main" val="0"/>
              </a:ext>
            </a:extLst>
          </a:blip>
          <a:srcRect/>
          <a:stretch>
            <a:fillRect/>
          </a:stretch>
        </p:blipFill>
        <p:spPr bwMode="auto">
          <a:xfrm>
            <a:off x="6215608" y="4587676"/>
            <a:ext cx="1740768" cy="2153692"/>
          </a:xfrm>
          <a:prstGeom prst="rect">
            <a:avLst/>
          </a:prstGeom>
          <a:noFill/>
          <a:ln>
            <a:noFill/>
          </a:ln>
        </p:spPr>
      </p:pic>
      <p:pic>
        <p:nvPicPr>
          <p:cNvPr id="7" name="6 Imagen"/>
          <p:cNvPicPr/>
          <p:nvPr/>
        </p:nvPicPr>
        <p:blipFill>
          <a:blip r:embed="rId4"/>
          <a:stretch>
            <a:fillRect/>
          </a:stretch>
        </p:blipFill>
        <p:spPr>
          <a:xfrm>
            <a:off x="1115617" y="1412776"/>
            <a:ext cx="6840759" cy="3096343"/>
          </a:xfrm>
          <a:prstGeom prst="rect">
            <a:avLst/>
          </a:prstGeom>
        </p:spPr>
      </p:pic>
      <p:sp>
        <p:nvSpPr>
          <p:cNvPr id="8" name="7 Rectángulo"/>
          <p:cNvSpPr/>
          <p:nvPr/>
        </p:nvSpPr>
        <p:spPr>
          <a:xfrm>
            <a:off x="-1" y="489446"/>
            <a:ext cx="8891669" cy="923330"/>
          </a:xfrm>
          <a:prstGeom prst="rect">
            <a:avLst/>
          </a:prstGeom>
        </p:spPr>
        <p:txBody>
          <a:bodyPr wrap="square">
            <a:spAutoFit/>
          </a:bodyPr>
          <a:lstStyle/>
          <a:p>
            <a:pPr algn="ctr"/>
            <a:r>
              <a:rPr lang="es-ES" b="1" i="1" dirty="0">
                <a:solidFill>
                  <a:srgbClr val="C00000"/>
                </a:solidFill>
              </a:rPr>
              <a:t>Cuando </a:t>
            </a:r>
            <a:r>
              <a:rPr lang="es-ES" b="1" i="1" dirty="0" err="1">
                <a:solidFill>
                  <a:srgbClr val="C00000"/>
                </a:solidFill>
              </a:rPr>
              <a:t>Swapna</a:t>
            </a:r>
            <a:r>
              <a:rPr lang="es-ES" b="1" i="1" dirty="0">
                <a:solidFill>
                  <a:srgbClr val="C00000"/>
                </a:solidFill>
              </a:rPr>
              <a:t>, de 12 años, regresó a su hogar un día después de que el ciclón </a:t>
            </a:r>
            <a:r>
              <a:rPr lang="es-ES" b="1" i="1" dirty="0" err="1">
                <a:solidFill>
                  <a:srgbClr val="C00000"/>
                </a:solidFill>
              </a:rPr>
              <a:t>Roanu</a:t>
            </a:r>
            <a:r>
              <a:rPr lang="es-ES" b="1" i="1" dirty="0">
                <a:solidFill>
                  <a:srgbClr val="C00000"/>
                </a:solidFill>
              </a:rPr>
              <a:t> golpeara a Bangladesh en 2016, no podía creer lo que veía: toda la vecindad, incluidos los árboles, había desaparecido. </a:t>
            </a:r>
            <a:endParaRPr lang="es-ES" dirty="0">
              <a:solidFill>
                <a:srgbClr val="C00000"/>
              </a:solidFill>
            </a:endParaRPr>
          </a:p>
        </p:txBody>
      </p:sp>
    </p:spTree>
    <p:extLst>
      <p:ext uri="{BB962C8B-B14F-4D97-AF65-F5344CB8AC3E}">
        <p14:creationId xmlns:p14="http://schemas.microsoft.com/office/powerpoint/2010/main" val="27062065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485800"/>
            <a:ext cx="8229600" cy="1070992"/>
          </a:xfrm>
        </p:spPr>
        <p:txBody>
          <a:bodyPr/>
          <a:lstStyle/>
          <a:p>
            <a:r>
              <a:rPr lang="es-ES" sz="2000" b="1" i="1" dirty="0">
                <a:solidFill>
                  <a:srgbClr val="C00000"/>
                </a:solidFill>
              </a:rPr>
              <a:t>La </a:t>
            </a:r>
            <a:r>
              <a:rPr lang="es-ES" sz="2000" b="1" i="1" dirty="0" smtClean="0">
                <a:solidFill>
                  <a:srgbClr val="C00000"/>
                </a:solidFill>
              </a:rPr>
              <a:t>inequidad está </a:t>
            </a:r>
            <a:r>
              <a:rPr lang="es-ES" sz="2000" b="1" i="1" dirty="0">
                <a:solidFill>
                  <a:srgbClr val="C00000"/>
                </a:solidFill>
              </a:rPr>
              <a:t>empeorando, pero no lo estamos </a:t>
            </a:r>
            <a:r>
              <a:rPr lang="es-ES" sz="2000" b="1" i="1" dirty="0" smtClean="0">
                <a:solidFill>
                  <a:srgbClr val="C00000"/>
                </a:solidFill>
              </a:rPr>
              <a:t>viendo </a:t>
            </a:r>
            <a:r>
              <a:rPr lang="es-ES" sz="2000" b="1" i="1" dirty="0">
                <a:solidFill>
                  <a:srgbClr val="C00000"/>
                </a:solidFill>
              </a:rPr>
              <a:t>es cada vez peor, pero menos gente que nunca es consciente de </a:t>
            </a:r>
            <a:r>
              <a:rPr lang="es-ES" sz="2000" b="1" i="1" dirty="0" smtClean="0">
                <a:solidFill>
                  <a:srgbClr val="C00000"/>
                </a:solidFill>
              </a:rPr>
              <a:t>ello y el crecimiento poblacional la magnificará</a:t>
            </a:r>
            <a:endParaRPr lang="es-ES" sz="2000" dirty="0">
              <a:solidFill>
                <a:srgbClr val="C00000"/>
              </a:solidFill>
            </a:endParaRPr>
          </a:p>
        </p:txBody>
      </p:sp>
      <p:sp>
        <p:nvSpPr>
          <p:cNvPr id="3" name="2 Marcador de contenido"/>
          <p:cNvSpPr>
            <a:spLocks noGrp="1"/>
          </p:cNvSpPr>
          <p:nvPr>
            <p:ph idx="1"/>
          </p:nvPr>
        </p:nvSpPr>
        <p:spPr/>
        <p:txBody>
          <a:bodyPr/>
          <a:lstStyle/>
          <a:p>
            <a:endParaRPr lang="es-E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556792"/>
            <a:ext cx="8556106"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02286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04664"/>
            <a:ext cx="8229600" cy="720080"/>
          </a:xfrm>
        </p:spPr>
        <p:txBody>
          <a:bodyPr/>
          <a:lstStyle/>
          <a:p>
            <a:r>
              <a:rPr lang="es-MX" sz="2200" b="1" i="1" dirty="0" smtClean="0">
                <a:solidFill>
                  <a:srgbClr val="C00000"/>
                </a:solidFill>
                <a:latin typeface="Lucida Sans" panose="020B0602030504020204" pitchFamily="34" charset="0"/>
              </a:rPr>
              <a:t>La inequidad es el fenómeno social, político y económico de nuestro tiempo </a:t>
            </a:r>
            <a:br>
              <a:rPr lang="es-MX" sz="2200" b="1" i="1" dirty="0" smtClean="0">
                <a:solidFill>
                  <a:srgbClr val="C00000"/>
                </a:solidFill>
                <a:latin typeface="Lucida Sans" panose="020B0602030504020204" pitchFamily="34" charset="0"/>
              </a:rPr>
            </a:br>
            <a:r>
              <a:rPr lang="es-MX" sz="2200" b="1" i="1" dirty="0" smtClean="0">
                <a:solidFill>
                  <a:srgbClr val="C00000"/>
                </a:solidFill>
                <a:latin typeface="Lucida Sans" panose="020B0602030504020204" pitchFamily="34" charset="0"/>
              </a:rPr>
              <a:t/>
            </a:r>
            <a:br>
              <a:rPr lang="es-MX" sz="2200" b="1" i="1" dirty="0" smtClean="0">
                <a:solidFill>
                  <a:srgbClr val="C00000"/>
                </a:solidFill>
                <a:latin typeface="Lucida Sans" panose="020B0602030504020204" pitchFamily="34" charset="0"/>
              </a:rPr>
            </a:br>
            <a:endParaRPr lang="es-ES" sz="2200" b="1" i="1" dirty="0">
              <a:solidFill>
                <a:srgbClr val="C00000"/>
              </a:solidFill>
              <a:latin typeface="Lucida Sans" panose="020B0602030504020204" pitchFamily="34" charset="0"/>
            </a:endParaRPr>
          </a:p>
        </p:txBody>
      </p:sp>
      <p:pic>
        <p:nvPicPr>
          <p:cNvPr id="7" name="6 Imagen"/>
          <p:cNvPicPr/>
          <p:nvPr/>
        </p:nvPicPr>
        <p:blipFill>
          <a:blip r:embed="rId2"/>
          <a:stretch>
            <a:fillRect/>
          </a:stretch>
        </p:blipFill>
        <p:spPr>
          <a:xfrm>
            <a:off x="444212" y="1628800"/>
            <a:ext cx="6144012" cy="3888634"/>
          </a:xfrm>
          <a:prstGeom prst="rect">
            <a:avLst/>
          </a:prstGeom>
        </p:spPr>
      </p:pic>
      <p:pic>
        <p:nvPicPr>
          <p:cNvPr id="9" name="5 Marcador de contenido" descr="Existen dos millones de pobres más en el país: Coneval">
            <a:hlinkClick r:id="rId3"/>
          </p:cNvPr>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572000" y="3645024"/>
            <a:ext cx="4248472" cy="2808312"/>
          </a:xfrm>
          <a:prstGeom prst="rect">
            <a:avLst/>
          </a:prstGeom>
          <a:noFill/>
          <a:ln>
            <a:noFill/>
          </a:ln>
        </p:spPr>
      </p:pic>
      <p:sp>
        <p:nvSpPr>
          <p:cNvPr id="8" name="7 CuadroTexto"/>
          <p:cNvSpPr txBox="1"/>
          <p:nvPr/>
        </p:nvSpPr>
        <p:spPr>
          <a:xfrm>
            <a:off x="5076056" y="1268760"/>
            <a:ext cx="3727302" cy="261610"/>
          </a:xfrm>
          <a:prstGeom prst="rect">
            <a:avLst/>
          </a:prstGeom>
          <a:noFill/>
        </p:spPr>
        <p:txBody>
          <a:bodyPr wrap="none" rtlCol="0">
            <a:spAutoFit/>
          </a:bodyPr>
          <a:lstStyle/>
          <a:p>
            <a:r>
              <a:rPr lang="es-MX" sz="1100" b="1" i="1" dirty="0" err="1"/>
              <a:t>Jaipdeep</a:t>
            </a:r>
            <a:r>
              <a:rPr lang="es-MX" sz="1100" b="1" i="1" dirty="0"/>
              <a:t> </a:t>
            </a:r>
            <a:r>
              <a:rPr lang="es-MX" sz="1100" b="1" i="1" dirty="0" err="1"/>
              <a:t>Prabhu</a:t>
            </a:r>
            <a:r>
              <a:rPr lang="es-MX" sz="1100" b="1" i="1" dirty="0"/>
              <a:t> Profesor, Universidad de </a:t>
            </a:r>
            <a:r>
              <a:rPr lang="es-MX" sz="1100" b="1" i="1" dirty="0" err="1"/>
              <a:t>Cambridg</a:t>
            </a:r>
            <a:endParaRPr lang="es-ES" sz="1100" dirty="0"/>
          </a:p>
        </p:txBody>
      </p:sp>
    </p:spTree>
    <p:extLst>
      <p:ext uri="{BB962C8B-B14F-4D97-AF65-F5344CB8AC3E}">
        <p14:creationId xmlns:p14="http://schemas.microsoft.com/office/powerpoint/2010/main" val="17898018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3" name="2 Imagen" descr="This May 12, 2006 file photograph shows a slum resident (L) as he uses a toilet that opens into the water below as children swim in the water near a protest rally against the government for demolishing make-shift huts at Mandala in Mankhurd in north central Mumbai. "/>
          <p:cNvPicPr/>
          <p:nvPr/>
        </p:nvPicPr>
        <p:blipFill>
          <a:blip r:embed="rId2">
            <a:extLst>
              <a:ext uri="{28A0092B-C50C-407E-A947-70E740481C1C}">
                <a14:useLocalDpi xmlns:a14="http://schemas.microsoft.com/office/drawing/2010/main" val="0"/>
              </a:ext>
            </a:extLst>
          </a:blip>
          <a:srcRect/>
          <a:stretch>
            <a:fillRect/>
          </a:stretch>
        </p:blipFill>
        <p:spPr bwMode="auto">
          <a:xfrm>
            <a:off x="0" y="332656"/>
            <a:ext cx="5612130" cy="3302134"/>
          </a:xfrm>
          <a:prstGeom prst="rect">
            <a:avLst/>
          </a:prstGeom>
          <a:noFill/>
          <a:ln>
            <a:noFill/>
          </a:ln>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4367" y="287585"/>
            <a:ext cx="3894137" cy="4636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4996333"/>
            <a:ext cx="3488829"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5724128" y="4924325"/>
            <a:ext cx="3151825" cy="1384995"/>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a:lnSpc>
                <a:spcPct val="150000"/>
              </a:lnSpc>
            </a:pPr>
            <a:r>
              <a:rPr lang="es-MX" sz="1400" b="1" i="1" dirty="0" smtClean="0">
                <a:latin typeface="Lucida Sans" panose="020B0602040502020204" pitchFamily="34" charset="0"/>
                <a:cs typeface="Lucida Sans" panose="020B0602040502020204" pitchFamily="34" charset="0"/>
              </a:rPr>
              <a:t>Defecación abierta: </a:t>
            </a:r>
            <a:r>
              <a:rPr lang="es-MX" sz="1400" b="1" i="1" dirty="0" smtClean="0">
                <a:solidFill>
                  <a:srgbClr val="C00000"/>
                </a:solidFill>
                <a:latin typeface="Lucida Sans" panose="020B0602040502020204" pitchFamily="34" charset="0"/>
                <a:cs typeface="Lucida Sans" panose="020B0602040502020204" pitchFamily="34" charset="0"/>
              </a:rPr>
              <a:t>mil millones</a:t>
            </a:r>
            <a:endParaRPr lang="es-MX" sz="1400" b="1" i="1" dirty="0">
              <a:solidFill>
                <a:srgbClr val="C00000"/>
              </a:solidFill>
              <a:latin typeface="Lucida Sans" panose="020B0602040502020204" pitchFamily="34" charset="0"/>
              <a:cs typeface="Lucida Sans" panose="020B0602040502020204" pitchFamily="34" charset="0"/>
            </a:endParaRPr>
          </a:p>
          <a:p>
            <a:pPr>
              <a:lnSpc>
                <a:spcPct val="150000"/>
              </a:lnSpc>
            </a:pPr>
            <a:r>
              <a:rPr lang="es-MX" sz="1400" b="1" i="1" dirty="0" smtClean="0">
                <a:latin typeface="Lucida Sans" panose="020B0602040502020204" pitchFamily="34" charset="0"/>
                <a:cs typeface="Lucida Sans" panose="020B0602040502020204" pitchFamily="34" charset="0"/>
              </a:rPr>
              <a:t>En malas condiciones: </a:t>
            </a:r>
            <a:r>
              <a:rPr lang="es-MX" sz="1400" b="1" i="1" dirty="0" smtClean="0">
                <a:solidFill>
                  <a:srgbClr val="C00000"/>
                </a:solidFill>
                <a:latin typeface="Lucida Sans" panose="020B0602040502020204" pitchFamily="34" charset="0"/>
                <a:cs typeface="Lucida Sans" panose="020B0602040502020204" pitchFamily="34" charset="0"/>
              </a:rPr>
              <a:t>800,000</a:t>
            </a:r>
          </a:p>
          <a:p>
            <a:pPr>
              <a:lnSpc>
                <a:spcPct val="150000"/>
              </a:lnSpc>
            </a:pPr>
            <a:r>
              <a:rPr lang="es-MX" sz="1400" b="1" i="1" dirty="0" smtClean="0">
                <a:latin typeface="Lucida Sans" panose="020B0602040502020204" pitchFamily="34" charset="0"/>
                <a:cs typeface="Lucida Sans" panose="020B0602040502020204" pitchFamily="34" charset="0"/>
              </a:rPr>
              <a:t> Compartida: </a:t>
            </a:r>
            <a:r>
              <a:rPr lang="es-MX" sz="1400" b="1" i="1" dirty="0" smtClean="0">
                <a:solidFill>
                  <a:srgbClr val="C00000"/>
                </a:solidFill>
                <a:latin typeface="Lucida Sans" panose="020B0602040502020204" pitchFamily="34" charset="0"/>
                <a:cs typeface="Lucida Sans" panose="020B0602040502020204" pitchFamily="34" charset="0"/>
              </a:rPr>
              <a:t>800,000</a:t>
            </a:r>
          </a:p>
          <a:p>
            <a:pPr>
              <a:lnSpc>
                <a:spcPct val="150000"/>
              </a:lnSpc>
            </a:pPr>
            <a:r>
              <a:rPr lang="es-MX" sz="1400" b="1" i="1" dirty="0" smtClean="0">
                <a:latin typeface="Lucida Sans" panose="020B0602040502020204" pitchFamily="34" charset="0"/>
                <a:cs typeface="Lucida Sans" panose="020B0602040502020204" pitchFamily="34" charset="0"/>
              </a:rPr>
              <a:t>Con mejoras: </a:t>
            </a:r>
            <a:r>
              <a:rPr lang="es-MX" sz="1400" b="1" i="1" dirty="0" smtClean="0">
                <a:solidFill>
                  <a:srgbClr val="C00000"/>
                </a:solidFill>
                <a:latin typeface="Lucida Sans" panose="020B0602040502020204" pitchFamily="34" charset="0"/>
                <a:cs typeface="Lucida Sans" panose="020B0602040502020204" pitchFamily="34" charset="0"/>
              </a:rPr>
              <a:t>4,500 millones</a:t>
            </a:r>
            <a:endParaRPr lang="es-MX" sz="1400" b="1" i="1" dirty="0">
              <a:solidFill>
                <a:srgbClr val="C00000"/>
              </a:solidFill>
              <a:latin typeface="Lucida Sans" panose="020B0602040502020204" pitchFamily="34" charset="0"/>
              <a:cs typeface="Lucida Sans" panose="020B0602040502020204" pitchFamily="34" charset="0"/>
            </a:endParaRPr>
          </a:p>
        </p:txBody>
      </p:sp>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44" y="3634790"/>
            <a:ext cx="4680520" cy="2674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278" y="3888343"/>
            <a:ext cx="4444632"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Rectángulo"/>
          <p:cNvSpPr/>
          <p:nvPr/>
        </p:nvSpPr>
        <p:spPr>
          <a:xfrm>
            <a:off x="2108050" y="3717032"/>
            <a:ext cx="2448272" cy="1015663"/>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s-MX" sz="2000" b="1" i="1" dirty="0" smtClean="0">
                <a:solidFill>
                  <a:srgbClr val="C00000"/>
                </a:solidFill>
                <a:latin typeface="Lucida Sans" panose="020B0602040502020204" pitchFamily="34" charset="0"/>
                <a:cs typeface="Lucida Sans" panose="020B0602040502020204" pitchFamily="34" charset="0"/>
              </a:rPr>
              <a:t>No </a:t>
            </a:r>
            <a:r>
              <a:rPr lang="es-MX" sz="2000" b="1" i="1" dirty="0">
                <a:solidFill>
                  <a:srgbClr val="C00000"/>
                </a:solidFill>
                <a:latin typeface="Lucida Sans" panose="020B0602040502020204" pitchFamily="34" charset="0"/>
                <a:cs typeface="Lucida Sans" panose="020B0602040502020204" pitchFamily="34" charset="0"/>
              </a:rPr>
              <a:t>hay baños </a:t>
            </a:r>
            <a:r>
              <a:rPr lang="es-MX" sz="2000" b="1" i="1" dirty="0">
                <a:latin typeface="Lucida Sans" panose="020B0602040502020204" pitchFamily="34" charset="0"/>
                <a:cs typeface="Lucida Sans" panose="020B0602040502020204" pitchFamily="34" charset="0"/>
              </a:rPr>
              <a:t>en </a:t>
            </a:r>
            <a:r>
              <a:rPr lang="es-MX" sz="2000" b="1" i="1" dirty="0" smtClean="0">
                <a:latin typeface="Lucida Sans" panose="020B0602040502020204" pitchFamily="34" charset="0"/>
                <a:cs typeface="Lucida Sans" panose="020B0602040502020204" pitchFamily="34" charset="0"/>
              </a:rPr>
              <a:t>lugares públicos </a:t>
            </a:r>
          </a:p>
          <a:p>
            <a:r>
              <a:rPr lang="es-MX" sz="2000" b="1" i="1" dirty="0" smtClean="0">
                <a:latin typeface="Lucida Sans" panose="020B0602040502020204" pitchFamily="34" charset="0"/>
                <a:cs typeface="Lucida Sans" panose="020B0602040502020204" pitchFamily="34" charset="0"/>
              </a:rPr>
              <a:t>ni en el trabajo</a:t>
            </a:r>
            <a:endParaRPr lang="es-MX" sz="2000" b="1" i="1" dirty="0">
              <a:latin typeface="Lucida Sans" panose="020B0602040502020204" pitchFamily="34" charset="0"/>
              <a:cs typeface="Lucida Sans" panose="020B0602040502020204" pitchFamily="34" charset="0"/>
            </a:endParaRPr>
          </a:p>
        </p:txBody>
      </p:sp>
      <p:sp>
        <p:nvSpPr>
          <p:cNvPr id="11" name="10 CuadroTexto"/>
          <p:cNvSpPr txBox="1"/>
          <p:nvPr/>
        </p:nvSpPr>
        <p:spPr>
          <a:xfrm>
            <a:off x="2411760" y="4725144"/>
            <a:ext cx="2448272" cy="147732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MX" b="1" i="1" dirty="0" smtClean="0"/>
              <a:t>   </a:t>
            </a:r>
            <a:r>
              <a:rPr lang="es-MX" b="1" i="1" dirty="0" smtClean="0">
                <a:solidFill>
                  <a:srgbClr val="C00000"/>
                </a:solidFill>
              </a:rPr>
              <a:t>Mil millones   no tiene acceso </a:t>
            </a:r>
            <a:r>
              <a:rPr lang="es-MX" b="1" i="1" dirty="0" smtClean="0"/>
              <a:t>a un baño  por lo que tienen que defecar al aire libre</a:t>
            </a:r>
            <a:endParaRPr lang="es-MX" b="1" i="1" dirty="0"/>
          </a:p>
        </p:txBody>
      </p:sp>
    </p:spTree>
    <p:extLst>
      <p:ext uri="{BB962C8B-B14F-4D97-AF65-F5344CB8AC3E}">
        <p14:creationId xmlns:p14="http://schemas.microsoft.com/office/powerpoint/2010/main" val="34254459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04" y="413792"/>
            <a:ext cx="8879961" cy="1143000"/>
          </a:xfrm>
        </p:spPr>
        <p:txBody>
          <a:bodyPr/>
          <a:lstStyle/>
          <a:p>
            <a:r>
              <a:rPr lang="es-MX" sz="1800" b="1" i="1" dirty="0" smtClean="0">
                <a:solidFill>
                  <a:srgbClr val="C00000"/>
                </a:solidFill>
                <a:latin typeface="Lucida Sans" panose="020B0602030504020204" pitchFamily="34" charset="0"/>
              </a:rPr>
              <a:t>La inequidad </a:t>
            </a:r>
            <a:r>
              <a:rPr lang="es-MX" sz="1800" b="1" i="1" dirty="0">
                <a:solidFill>
                  <a:srgbClr val="C00000"/>
                </a:solidFill>
                <a:latin typeface="Lucida Sans" panose="020B0602030504020204" pitchFamily="34" charset="0"/>
              </a:rPr>
              <a:t>y la exclusión </a:t>
            </a:r>
            <a:r>
              <a:rPr lang="es-MX" sz="1800" b="1" i="1" dirty="0" smtClean="0">
                <a:solidFill>
                  <a:srgbClr val="C00000"/>
                </a:solidFill>
                <a:latin typeface="Lucida Sans" panose="020B0602030504020204" pitchFamily="34" charset="0"/>
              </a:rPr>
              <a:t>que son </a:t>
            </a:r>
            <a:r>
              <a:rPr lang="es-MX" sz="1800" b="1" i="1" dirty="0">
                <a:solidFill>
                  <a:srgbClr val="C00000"/>
                </a:solidFill>
                <a:latin typeface="Lucida Sans" panose="020B0602030504020204" pitchFamily="34" charset="0"/>
              </a:rPr>
              <a:t>los desafíos más importantes para la salud y el </a:t>
            </a:r>
            <a:r>
              <a:rPr lang="es-MX" sz="1800" b="1" i="1" dirty="0" smtClean="0">
                <a:solidFill>
                  <a:srgbClr val="C00000"/>
                </a:solidFill>
                <a:latin typeface="Lucida Sans" panose="020B0602030504020204" pitchFamily="34" charset="0"/>
              </a:rPr>
              <a:t>bienestar. La </a:t>
            </a:r>
            <a:r>
              <a:rPr lang="es-MX" sz="1800" b="1" i="1" dirty="0">
                <a:solidFill>
                  <a:srgbClr val="C00000"/>
                </a:solidFill>
                <a:latin typeface="Lucida Sans" panose="020B0602030504020204" pitchFamily="34" charset="0"/>
              </a:rPr>
              <a:t>pobreza y la falta de oportunidades afecta negativamente a niños y ancianos </a:t>
            </a:r>
            <a:endParaRPr lang="es-ES" sz="1800" b="1" i="1" dirty="0">
              <a:solidFill>
                <a:srgbClr val="C00000"/>
              </a:solidFill>
              <a:latin typeface="Lucida Sans" panose="020B0602030504020204" pitchFamily="34" charset="0"/>
            </a:endParaRPr>
          </a:p>
        </p:txBody>
      </p:sp>
      <p:pic>
        <p:nvPicPr>
          <p:cNvPr id="4" name="3 Marcador de contenido" descr="C:\Users\Manuel\AppData\Local\Microsoft\Windows\INetCache\Content.Outlook\FRNMDSSD\IMG-20170430-WA0078.jpg"/>
          <p:cNvPicPr>
            <a:picLocks noGrp="1"/>
          </p:cNvPicPr>
          <p:nvPr>
            <p:ph idx="1"/>
          </p:nvPr>
        </p:nvPicPr>
        <p:blipFill rotWithShape="1">
          <a:blip r:embed="rId2">
            <a:extLst>
              <a:ext uri="{28A0092B-C50C-407E-A947-70E740481C1C}">
                <a14:useLocalDpi xmlns:a14="http://schemas.microsoft.com/office/drawing/2010/main" val="0"/>
              </a:ext>
            </a:extLst>
          </a:blip>
          <a:srcRect t="5849" b="33427"/>
          <a:stretch/>
        </p:blipFill>
        <p:spPr bwMode="auto">
          <a:xfrm>
            <a:off x="287016" y="1456243"/>
            <a:ext cx="4717032" cy="4853077"/>
          </a:xfrm>
          <a:prstGeom prst="rect">
            <a:avLst/>
          </a:prstGeom>
          <a:noFill/>
          <a:ln>
            <a:noFill/>
          </a:ln>
        </p:spPr>
      </p:pic>
      <p:pic>
        <p:nvPicPr>
          <p:cNvPr id="5" name="4 Imagen"/>
          <p:cNvPicPr/>
          <p:nvPr/>
        </p:nvPicPr>
        <p:blipFill>
          <a:blip r:embed="rId3"/>
          <a:stretch>
            <a:fillRect/>
          </a:stretch>
        </p:blipFill>
        <p:spPr>
          <a:xfrm>
            <a:off x="4536504" y="2924944"/>
            <a:ext cx="4572000" cy="3274465"/>
          </a:xfrm>
          <a:prstGeom prst="rect">
            <a:avLst/>
          </a:prstGeom>
        </p:spPr>
      </p:pic>
      <p:sp>
        <p:nvSpPr>
          <p:cNvPr id="7" name="6 Rectángulo"/>
          <p:cNvSpPr/>
          <p:nvPr/>
        </p:nvSpPr>
        <p:spPr>
          <a:xfrm>
            <a:off x="7110028" y="6237312"/>
            <a:ext cx="1877437" cy="215444"/>
          </a:xfrm>
          <a:prstGeom prst="rect">
            <a:avLst/>
          </a:prstGeom>
        </p:spPr>
        <p:txBody>
          <a:bodyPr wrap="none">
            <a:spAutoFit/>
          </a:bodyPr>
          <a:lstStyle/>
          <a:p>
            <a:r>
              <a:rPr lang="es-MX" sz="800" b="1" dirty="0"/>
              <a:t>© Proporcionado por Sin Embargo</a:t>
            </a:r>
            <a:endParaRPr lang="es-ES" sz="800" b="1" dirty="0"/>
          </a:p>
        </p:txBody>
      </p:sp>
    </p:spTree>
    <p:extLst>
      <p:ext uri="{BB962C8B-B14F-4D97-AF65-F5344CB8AC3E}">
        <p14:creationId xmlns:p14="http://schemas.microsoft.com/office/powerpoint/2010/main" val="1750904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404664"/>
            <a:ext cx="9144000" cy="1296144"/>
          </a:xfrm>
        </p:spPr>
        <p:txBody>
          <a:bodyPr>
            <a:noAutofit/>
          </a:bodyPr>
          <a:lstStyle/>
          <a:p>
            <a:r>
              <a:rPr lang="es-MX" sz="2000" b="1" i="1" dirty="0" smtClean="0">
                <a:solidFill>
                  <a:srgbClr val="C00000"/>
                </a:solidFill>
                <a:latin typeface="Lucida Sans" panose="020B0602030504020204" pitchFamily="34" charset="0"/>
              </a:rPr>
              <a:t>La </a:t>
            </a:r>
            <a:r>
              <a:rPr lang="es-MX" sz="2000" b="1" i="1" dirty="0">
                <a:solidFill>
                  <a:srgbClr val="C00000"/>
                </a:solidFill>
                <a:latin typeface="Lucida Sans" panose="020B0602030504020204" pitchFamily="34" charset="0"/>
              </a:rPr>
              <a:t>educación primaria en México </a:t>
            </a:r>
            <a:r>
              <a:rPr lang="es-MX" sz="2000" b="1" i="1" dirty="0" smtClean="0">
                <a:solidFill>
                  <a:srgbClr val="C00000"/>
                </a:solidFill>
                <a:latin typeface="Lucida Sans" panose="020B0602030504020204" pitchFamily="34" charset="0"/>
              </a:rPr>
              <a:t/>
            </a:r>
            <a:br>
              <a:rPr lang="es-MX" sz="2000" b="1" i="1" dirty="0" smtClean="0">
                <a:solidFill>
                  <a:srgbClr val="C00000"/>
                </a:solidFill>
                <a:latin typeface="Lucida Sans" panose="020B0602030504020204" pitchFamily="34" charset="0"/>
              </a:rPr>
            </a:br>
            <a:r>
              <a:rPr lang="es-MX" sz="2000" b="1" i="1" dirty="0" smtClean="0">
                <a:solidFill>
                  <a:srgbClr val="C00000"/>
                </a:solidFill>
                <a:latin typeface="Lucida Sans" panose="020B0602030504020204" pitchFamily="34" charset="0"/>
              </a:rPr>
              <a:t>mantiene </a:t>
            </a:r>
            <a:r>
              <a:rPr lang="es-MX" sz="2000" b="1" i="1" dirty="0">
                <a:solidFill>
                  <a:srgbClr val="C00000"/>
                </a:solidFill>
                <a:latin typeface="Lucida Sans" panose="020B0602030504020204" pitchFamily="34" charset="0"/>
              </a:rPr>
              <a:t>un retraso de 19 años en cobertura universal, </a:t>
            </a:r>
            <a:r>
              <a:rPr lang="es-MX" sz="2000" b="1" i="1" dirty="0" smtClean="0">
                <a:solidFill>
                  <a:srgbClr val="C00000"/>
                </a:solidFill>
                <a:latin typeface="Lucida Sans" panose="020B0602030504020204" pitchFamily="34" charset="0"/>
              </a:rPr>
              <a:t/>
            </a:r>
            <a:br>
              <a:rPr lang="es-MX" sz="2000" b="1" i="1" dirty="0" smtClean="0">
                <a:solidFill>
                  <a:srgbClr val="C00000"/>
                </a:solidFill>
                <a:latin typeface="Lucida Sans" panose="020B0602030504020204" pitchFamily="34" charset="0"/>
              </a:rPr>
            </a:br>
            <a:r>
              <a:rPr lang="es-MX" sz="2000" b="1" i="1" dirty="0" smtClean="0">
                <a:solidFill>
                  <a:srgbClr val="C00000"/>
                </a:solidFill>
                <a:latin typeface="Lucida Sans" panose="020B0602030504020204" pitchFamily="34" charset="0"/>
              </a:rPr>
              <a:t>de </a:t>
            </a:r>
            <a:r>
              <a:rPr lang="es-MX" sz="2000" b="1" i="1" dirty="0">
                <a:solidFill>
                  <a:srgbClr val="C00000"/>
                </a:solidFill>
                <a:latin typeface="Lucida Sans" panose="020B0602030504020204" pitchFamily="34" charset="0"/>
              </a:rPr>
              <a:t>44 años en secundaría y de 70 años en </a:t>
            </a:r>
            <a:r>
              <a:rPr lang="es-MX" sz="2000" b="1" i="1" dirty="0" smtClean="0">
                <a:solidFill>
                  <a:srgbClr val="C00000"/>
                </a:solidFill>
                <a:latin typeface="Lucida Sans" panose="020B0602030504020204" pitchFamily="34" charset="0"/>
              </a:rPr>
              <a:t>preparatoria </a:t>
            </a:r>
            <a:br>
              <a:rPr lang="es-MX" sz="2000" b="1" i="1" dirty="0" smtClean="0">
                <a:solidFill>
                  <a:srgbClr val="C00000"/>
                </a:solidFill>
                <a:latin typeface="Lucida Sans" panose="020B0602030504020204" pitchFamily="34" charset="0"/>
              </a:rPr>
            </a:br>
            <a:r>
              <a:rPr lang="es-MX" sz="2000" b="1" i="1" dirty="0" smtClean="0">
                <a:solidFill>
                  <a:srgbClr val="C00000"/>
                </a:solidFill>
                <a:latin typeface="Lucida Sans" panose="020B0602030504020204" pitchFamily="34" charset="0"/>
              </a:rPr>
              <a:t>Informe </a:t>
            </a:r>
            <a:r>
              <a:rPr lang="es-MX" sz="2000" b="1" i="1" dirty="0">
                <a:solidFill>
                  <a:srgbClr val="C00000"/>
                </a:solidFill>
                <a:latin typeface="Lucida Sans" panose="020B0602030504020204" pitchFamily="34" charset="0"/>
              </a:rPr>
              <a:t>de Seguimiento de la Educación en el </a:t>
            </a:r>
            <a:r>
              <a:rPr lang="es-MX" sz="2000" b="1" i="1" dirty="0" smtClean="0">
                <a:solidFill>
                  <a:srgbClr val="C00000"/>
                </a:solidFill>
                <a:latin typeface="Lucida Sans" panose="020B0602030504020204" pitchFamily="34" charset="0"/>
              </a:rPr>
              <a:t>Mundo 2016 (Unesco)</a:t>
            </a:r>
            <a:endParaRPr lang="es-ES" sz="2000" dirty="0">
              <a:solidFill>
                <a:srgbClr val="C00000"/>
              </a:solidFill>
              <a:latin typeface="Lucida Sans" panose="020B0602030504020204" pitchFamily="34" charset="0"/>
            </a:endParaRPr>
          </a:p>
        </p:txBody>
      </p:sp>
      <p:pic>
        <p:nvPicPr>
          <p:cNvPr id="4" name="3 Marcador de contenido" descr="http://img-s-msn-com.akamaized.net/tenant/amp/entityid/BBwI3du.img?h=384&amp;w=728&amp;m=6&amp;q=60&amp;o=f&amp;l=f"/>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700807"/>
            <a:ext cx="8928992" cy="4536505"/>
          </a:xfrm>
          <a:prstGeom prst="rect">
            <a:avLst/>
          </a:prstGeom>
          <a:noFill/>
          <a:ln>
            <a:noFill/>
          </a:ln>
        </p:spPr>
      </p:pic>
    </p:spTree>
    <p:extLst>
      <p:ext uri="{BB962C8B-B14F-4D97-AF65-F5344CB8AC3E}">
        <p14:creationId xmlns:p14="http://schemas.microsoft.com/office/powerpoint/2010/main" val="20764148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496" y="332656"/>
            <a:ext cx="4516016" cy="5916661"/>
          </a:xfrm>
          <a:prstGeom prst="rect">
            <a:avLst/>
          </a:prstGeom>
          <a:ln/>
        </p:spPr>
        <p:style>
          <a:lnRef idx="2">
            <a:schemeClr val="accent2"/>
          </a:lnRef>
          <a:fillRef idx="1">
            <a:schemeClr val="lt1"/>
          </a:fillRef>
          <a:effectRef idx="0">
            <a:schemeClr val="accent2"/>
          </a:effectRef>
          <a:fontRef idx="minor">
            <a:schemeClr val="dk1"/>
          </a:fontRef>
        </p:style>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1772816"/>
            <a:ext cx="5911468" cy="3240360"/>
          </a:xfrm>
          <a:prstGeom prst="rect">
            <a:avLst/>
          </a:prstGeom>
          <a:ln/>
        </p:spPr>
        <p:style>
          <a:lnRef idx="2">
            <a:schemeClr val="accent2"/>
          </a:lnRef>
          <a:fillRef idx="1">
            <a:schemeClr val="lt1"/>
          </a:fillRef>
          <a:effectRef idx="0">
            <a:schemeClr val="accent2"/>
          </a:effectRef>
          <a:fontRef idx="minor">
            <a:schemeClr val="dk1"/>
          </a:fontRef>
        </p:style>
      </p:pic>
      <p:sp>
        <p:nvSpPr>
          <p:cNvPr id="3" name="2 CuadroTexto"/>
          <p:cNvSpPr txBox="1"/>
          <p:nvPr/>
        </p:nvSpPr>
        <p:spPr>
          <a:xfrm>
            <a:off x="4499992" y="548680"/>
            <a:ext cx="4693914" cy="1015663"/>
          </a:xfrm>
          <a:prstGeom prst="rect">
            <a:avLst/>
          </a:prstGeom>
          <a:noFill/>
        </p:spPr>
        <p:txBody>
          <a:bodyPr wrap="none" rtlCol="0">
            <a:spAutoFit/>
          </a:bodyPr>
          <a:lstStyle/>
          <a:p>
            <a:pPr algn="ctr"/>
            <a:r>
              <a:rPr lang="es-MX" sz="2000" b="1" i="1" dirty="0" smtClean="0">
                <a:solidFill>
                  <a:srgbClr val="C00000"/>
                </a:solidFill>
                <a:latin typeface="Lucida Sans" panose="020B0602040502020204" pitchFamily="34" charset="0"/>
                <a:cs typeface="Lucida Sans" panose="020B0602040502020204" pitchFamily="34" charset="0"/>
              </a:rPr>
              <a:t>Evolución de la pobreza </a:t>
            </a:r>
          </a:p>
          <a:p>
            <a:pPr algn="ctr"/>
            <a:r>
              <a:rPr lang="es-MX" sz="2000" b="1" i="1" dirty="0" smtClean="0">
                <a:solidFill>
                  <a:srgbClr val="C00000"/>
                </a:solidFill>
                <a:latin typeface="Lucida Sans" panose="020B0602040502020204" pitchFamily="34" charset="0"/>
                <a:cs typeface="Lucida Sans" panose="020B0602040502020204" pitchFamily="34" charset="0"/>
              </a:rPr>
              <a:t>y la pobreza extrema ( indigencia)</a:t>
            </a:r>
          </a:p>
          <a:p>
            <a:pPr algn="ctr"/>
            <a:r>
              <a:rPr lang="es-MX" sz="2000" b="1" i="1" dirty="0" smtClean="0">
                <a:solidFill>
                  <a:srgbClr val="C00000"/>
                </a:solidFill>
                <a:latin typeface="Lucida Sans" panose="020B0602040502020204" pitchFamily="34" charset="0"/>
                <a:cs typeface="Lucida Sans" panose="020B0602040502020204" pitchFamily="34" charset="0"/>
              </a:rPr>
              <a:t>en America Latina </a:t>
            </a:r>
            <a:endParaRPr lang="es-MX" sz="2000" b="1" i="1" dirty="0">
              <a:solidFill>
                <a:srgbClr val="C00000"/>
              </a:solidFill>
              <a:latin typeface="Lucida Sans" panose="020B0602040502020204" pitchFamily="34" charset="0"/>
              <a:cs typeface="Lucida Sans" panose="020B0602040502020204" pitchFamily="34" charset="0"/>
            </a:endParaRPr>
          </a:p>
        </p:txBody>
      </p:sp>
    </p:spTree>
    <p:extLst>
      <p:ext uri="{BB962C8B-B14F-4D97-AF65-F5344CB8AC3E}">
        <p14:creationId xmlns:p14="http://schemas.microsoft.com/office/powerpoint/2010/main" val="17137419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MX" dirty="0"/>
          </a:p>
        </p:txBody>
      </p:sp>
      <p:sp>
        <p:nvSpPr>
          <p:cNvPr id="3" name="2 Subtítulo"/>
          <p:cNvSpPr>
            <a:spLocks noGrp="1"/>
          </p:cNvSpPr>
          <p:nvPr>
            <p:ph type="subTitle" idx="1"/>
          </p:nvPr>
        </p:nvSpPr>
        <p:spPr/>
        <p:txBody>
          <a:bodyPr/>
          <a:lstStyle/>
          <a:p>
            <a:endParaRPr lang="es-MX"/>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71" y="332656"/>
            <a:ext cx="7876161"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3059832" y="4581128"/>
            <a:ext cx="793807" cy="430887"/>
          </a:xfrm>
          <a:prstGeom prst="rect">
            <a:avLst/>
          </a:prstGeom>
          <a:noFill/>
        </p:spPr>
        <p:txBody>
          <a:bodyPr wrap="none" rtlCol="0">
            <a:spAutoFit/>
          </a:bodyPr>
          <a:lstStyle/>
          <a:p>
            <a:pPr algn="ctr"/>
            <a:r>
              <a:rPr lang="es-MX" sz="1050" b="1" dirty="0" smtClean="0">
                <a:solidFill>
                  <a:srgbClr val="C00000"/>
                </a:solidFill>
              </a:rPr>
              <a:t>2.4</a:t>
            </a:r>
          </a:p>
          <a:p>
            <a:pPr algn="ctr"/>
            <a:r>
              <a:rPr lang="es-MX" sz="1050" b="1" dirty="0" smtClean="0">
                <a:solidFill>
                  <a:srgbClr val="C00000"/>
                </a:solidFill>
              </a:rPr>
              <a:t> millones</a:t>
            </a:r>
            <a:endParaRPr lang="es-ES" sz="1050" b="1" dirty="0">
              <a:solidFill>
                <a:srgbClr val="C00000"/>
              </a:solidFill>
            </a:endParaRPr>
          </a:p>
        </p:txBody>
      </p:sp>
      <p:sp>
        <p:nvSpPr>
          <p:cNvPr id="6" name="5 Flecha derecha"/>
          <p:cNvSpPr/>
          <p:nvPr/>
        </p:nvSpPr>
        <p:spPr>
          <a:xfrm rot="19263169">
            <a:off x="329831" y="1981038"/>
            <a:ext cx="1393949" cy="29990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2624001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Elipse"/>
          <p:cNvSpPr/>
          <p:nvPr/>
        </p:nvSpPr>
        <p:spPr>
          <a:xfrm>
            <a:off x="468313" y="3159125"/>
            <a:ext cx="4248150" cy="33655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6" name="5 Elipse"/>
          <p:cNvSpPr/>
          <p:nvPr/>
        </p:nvSpPr>
        <p:spPr>
          <a:xfrm>
            <a:off x="1368425" y="5138738"/>
            <a:ext cx="2266950" cy="13858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7" name="6 Elipse"/>
          <p:cNvSpPr/>
          <p:nvPr/>
        </p:nvSpPr>
        <p:spPr>
          <a:xfrm>
            <a:off x="736600" y="3951288"/>
            <a:ext cx="1223963" cy="576262"/>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8" name="7 Elipse"/>
          <p:cNvSpPr/>
          <p:nvPr/>
        </p:nvSpPr>
        <p:spPr>
          <a:xfrm>
            <a:off x="606425" y="4887913"/>
            <a:ext cx="1271588" cy="466725"/>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9" name="8 Elipse"/>
          <p:cNvSpPr/>
          <p:nvPr/>
        </p:nvSpPr>
        <p:spPr>
          <a:xfrm>
            <a:off x="1312863" y="3375025"/>
            <a:ext cx="1331912" cy="50482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0" name="9 Elipse"/>
          <p:cNvSpPr/>
          <p:nvPr/>
        </p:nvSpPr>
        <p:spPr>
          <a:xfrm>
            <a:off x="1979613" y="3778250"/>
            <a:ext cx="1169987" cy="676275"/>
          </a:xfrm>
          <a:prstGeom prst="ellipse">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1" name="10 Elipse"/>
          <p:cNvSpPr/>
          <p:nvPr/>
        </p:nvSpPr>
        <p:spPr>
          <a:xfrm>
            <a:off x="2678113" y="3422650"/>
            <a:ext cx="1119187" cy="45720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2" name="11 Elipse"/>
          <p:cNvSpPr/>
          <p:nvPr/>
        </p:nvSpPr>
        <p:spPr>
          <a:xfrm>
            <a:off x="3041650" y="3951288"/>
            <a:ext cx="1223963" cy="503237"/>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3" name="12 Elipse"/>
          <p:cNvSpPr/>
          <p:nvPr/>
        </p:nvSpPr>
        <p:spPr>
          <a:xfrm>
            <a:off x="2933700" y="4508500"/>
            <a:ext cx="1150938" cy="3603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4" name="13 Elipse"/>
          <p:cNvSpPr/>
          <p:nvPr/>
        </p:nvSpPr>
        <p:spPr>
          <a:xfrm>
            <a:off x="3348038" y="4887913"/>
            <a:ext cx="936625" cy="574675"/>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5" name="14 Elipse"/>
          <p:cNvSpPr/>
          <p:nvPr/>
        </p:nvSpPr>
        <p:spPr>
          <a:xfrm>
            <a:off x="2051050" y="5246688"/>
            <a:ext cx="1081088" cy="288925"/>
          </a:xfrm>
          <a:prstGeom prst="ellipse">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6" name="15 Elipse"/>
          <p:cNvSpPr/>
          <p:nvPr/>
        </p:nvSpPr>
        <p:spPr>
          <a:xfrm>
            <a:off x="1547813" y="5751513"/>
            <a:ext cx="1079500" cy="431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7" name="16 Elipse"/>
          <p:cNvSpPr/>
          <p:nvPr/>
        </p:nvSpPr>
        <p:spPr>
          <a:xfrm>
            <a:off x="2771775" y="5751513"/>
            <a:ext cx="863600" cy="4318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8" name="17 Elipse"/>
          <p:cNvSpPr/>
          <p:nvPr/>
        </p:nvSpPr>
        <p:spPr>
          <a:xfrm>
            <a:off x="2051050" y="6183313"/>
            <a:ext cx="1008063" cy="288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9" name="18 Elipse"/>
          <p:cNvSpPr/>
          <p:nvPr/>
        </p:nvSpPr>
        <p:spPr>
          <a:xfrm>
            <a:off x="4211638" y="3375025"/>
            <a:ext cx="4032250" cy="28082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0" name="19 Elipse"/>
          <p:cNvSpPr/>
          <p:nvPr/>
        </p:nvSpPr>
        <p:spPr>
          <a:xfrm>
            <a:off x="5867400" y="3567113"/>
            <a:ext cx="1728788" cy="74453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1" name="20 Elipse"/>
          <p:cNvSpPr/>
          <p:nvPr/>
        </p:nvSpPr>
        <p:spPr>
          <a:xfrm>
            <a:off x="6443663" y="4246563"/>
            <a:ext cx="1749425" cy="85725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2" name="21 Elipse"/>
          <p:cNvSpPr/>
          <p:nvPr/>
        </p:nvSpPr>
        <p:spPr>
          <a:xfrm>
            <a:off x="6732588" y="5103813"/>
            <a:ext cx="1223962" cy="43180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3" name="22 Elipse"/>
          <p:cNvSpPr/>
          <p:nvPr/>
        </p:nvSpPr>
        <p:spPr>
          <a:xfrm>
            <a:off x="4787900" y="4710113"/>
            <a:ext cx="1728788" cy="741362"/>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4" name="23 Elipse"/>
          <p:cNvSpPr/>
          <p:nvPr/>
        </p:nvSpPr>
        <p:spPr>
          <a:xfrm>
            <a:off x="5219700" y="5462588"/>
            <a:ext cx="2016125" cy="6492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6" name="25 CuadroTexto"/>
          <p:cNvSpPr txBox="1"/>
          <p:nvPr/>
        </p:nvSpPr>
        <p:spPr>
          <a:xfrm>
            <a:off x="1376363" y="3419475"/>
            <a:ext cx="1166812" cy="415925"/>
          </a:xfrm>
          <a:prstGeom prst="rect">
            <a:avLst/>
          </a:prstGeom>
          <a:noFill/>
        </p:spPr>
        <p:txBody>
          <a:bodyPr wrap="none">
            <a:spAutoFit/>
          </a:bodyPr>
          <a:lstStyle/>
          <a:p>
            <a:pPr algn="ctr">
              <a:defRPr/>
            </a:pPr>
            <a:r>
              <a:rPr lang="es-MX" sz="1000" b="1" dirty="0"/>
              <a:t>INFECCIONES</a:t>
            </a:r>
            <a:r>
              <a:rPr lang="es-MX" sz="1050" b="1" dirty="0"/>
              <a:t> </a:t>
            </a:r>
          </a:p>
          <a:p>
            <a:pPr algn="ctr">
              <a:defRPr/>
            </a:pPr>
            <a:r>
              <a:rPr lang="es-MX" sz="1050" b="1" dirty="0"/>
              <a:t>BACTERIANAS</a:t>
            </a:r>
            <a:endParaRPr lang="es-ES" sz="1050" b="1" dirty="0"/>
          </a:p>
        </p:txBody>
      </p:sp>
      <p:sp>
        <p:nvSpPr>
          <p:cNvPr id="31768" name="26 CuadroTexto"/>
          <p:cNvSpPr txBox="1">
            <a:spLocks noChangeArrowheads="1"/>
          </p:cNvSpPr>
          <p:nvPr/>
        </p:nvSpPr>
        <p:spPr bwMode="auto">
          <a:xfrm>
            <a:off x="2571750" y="3479800"/>
            <a:ext cx="1404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s-MX" altLang="es-MX" sz="1000" b="1">
                <a:latin typeface="Arial" pitchFamily="34" charset="0"/>
              </a:rPr>
              <a:t>INFECCIONES </a:t>
            </a:r>
          </a:p>
          <a:p>
            <a:pPr algn="ctr" eaLnBrk="1" hangingPunct="1">
              <a:spcBef>
                <a:spcPct val="0"/>
              </a:spcBef>
              <a:buFontTx/>
              <a:buNone/>
            </a:pPr>
            <a:r>
              <a:rPr lang="es-MX" altLang="es-MX" sz="1000" b="1">
                <a:latin typeface="Arial" pitchFamily="34" charset="0"/>
              </a:rPr>
              <a:t>VIRALES</a:t>
            </a:r>
            <a:endParaRPr lang="es-ES" altLang="es-MX" sz="1000" b="1">
              <a:latin typeface="Arial" pitchFamily="34" charset="0"/>
            </a:endParaRPr>
          </a:p>
        </p:txBody>
      </p:sp>
      <p:sp>
        <p:nvSpPr>
          <p:cNvPr id="31769" name="27 CuadroTexto"/>
          <p:cNvSpPr txBox="1">
            <a:spLocks noChangeArrowheads="1"/>
          </p:cNvSpPr>
          <p:nvPr/>
        </p:nvSpPr>
        <p:spPr bwMode="auto">
          <a:xfrm>
            <a:off x="2949575" y="3983038"/>
            <a:ext cx="1406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s-MX" altLang="es-MX" sz="1000" b="1">
                <a:latin typeface="Arial" pitchFamily="34" charset="0"/>
              </a:rPr>
              <a:t>INFECCIONES</a:t>
            </a:r>
          </a:p>
          <a:p>
            <a:pPr algn="ctr" eaLnBrk="1" hangingPunct="1">
              <a:spcBef>
                <a:spcPct val="0"/>
              </a:spcBef>
              <a:buFontTx/>
              <a:buNone/>
            </a:pPr>
            <a:r>
              <a:rPr lang="es-MX" altLang="es-MX" sz="1000" b="1">
                <a:latin typeface="Arial" pitchFamily="34" charset="0"/>
              </a:rPr>
              <a:t>PARASITARIAS</a:t>
            </a:r>
          </a:p>
        </p:txBody>
      </p:sp>
      <p:sp>
        <p:nvSpPr>
          <p:cNvPr id="31770" name="28 CuadroTexto"/>
          <p:cNvSpPr txBox="1">
            <a:spLocks noChangeArrowheads="1"/>
          </p:cNvSpPr>
          <p:nvPr/>
        </p:nvSpPr>
        <p:spPr bwMode="auto">
          <a:xfrm>
            <a:off x="3094038" y="4973638"/>
            <a:ext cx="1406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s-MX" altLang="es-MX" sz="1000" b="1">
                <a:latin typeface="Arial" pitchFamily="34" charset="0"/>
              </a:rPr>
              <a:t>SALUD </a:t>
            </a:r>
          </a:p>
          <a:p>
            <a:pPr algn="ctr" eaLnBrk="1" hangingPunct="1">
              <a:spcBef>
                <a:spcPct val="0"/>
              </a:spcBef>
              <a:buFontTx/>
              <a:buNone/>
            </a:pPr>
            <a:r>
              <a:rPr lang="es-MX" altLang="es-MX" sz="1000" b="1">
                <a:latin typeface="Arial" pitchFamily="34" charset="0"/>
              </a:rPr>
              <a:t>GLOBAL</a:t>
            </a:r>
          </a:p>
        </p:txBody>
      </p:sp>
      <p:sp>
        <p:nvSpPr>
          <p:cNvPr id="31771" name="29 CuadroTexto"/>
          <p:cNvSpPr txBox="1">
            <a:spLocks noChangeArrowheads="1"/>
          </p:cNvSpPr>
          <p:nvPr/>
        </p:nvSpPr>
        <p:spPr bwMode="auto">
          <a:xfrm>
            <a:off x="2806700" y="4551363"/>
            <a:ext cx="14049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s-MX" altLang="es-MX" sz="1000" b="1">
                <a:latin typeface="Arial" pitchFamily="34" charset="0"/>
              </a:rPr>
              <a:t>BIO AMENAZAS</a:t>
            </a:r>
          </a:p>
        </p:txBody>
      </p:sp>
      <p:sp>
        <p:nvSpPr>
          <p:cNvPr id="31772" name="30 CuadroTexto"/>
          <p:cNvSpPr txBox="1">
            <a:spLocks noChangeArrowheads="1"/>
          </p:cNvSpPr>
          <p:nvPr/>
        </p:nvSpPr>
        <p:spPr bwMode="auto">
          <a:xfrm>
            <a:off x="539750" y="4921250"/>
            <a:ext cx="1404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s-MX" altLang="es-MX" sz="1000" b="1">
                <a:latin typeface="Arial" pitchFamily="34" charset="0"/>
              </a:rPr>
              <a:t>SEGURIDAD</a:t>
            </a:r>
          </a:p>
          <a:p>
            <a:pPr algn="ctr" eaLnBrk="1" hangingPunct="1">
              <a:spcBef>
                <a:spcPct val="0"/>
              </a:spcBef>
              <a:buFontTx/>
              <a:buNone/>
            </a:pPr>
            <a:r>
              <a:rPr lang="es-MX" altLang="es-MX" sz="1000" b="1">
                <a:latin typeface="Arial" pitchFamily="34" charset="0"/>
              </a:rPr>
              <a:t>ALIMENTARIA</a:t>
            </a:r>
          </a:p>
        </p:txBody>
      </p:sp>
      <p:sp>
        <p:nvSpPr>
          <p:cNvPr id="31773" name="31 CuadroTexto"/>
          <p:cNvSpPr txBox="1">
            <a:spLocks noChangeArrowheads="1"/>
          </p:cNvSpPr>
          <p:nvPr/>
        </p:nvSpPr>
        <p:spPr bwMode="auto">
          <a:xfrm>
            <a:off x="1870075" y="3916363"/>
            <a:ext cx="1406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s-MX" altLang="es-MX" sz="1000" b="1">
                <a:latin typeface="Arial" pitchFamily="34" charset="0"/>
              </a:rPr>
              <a:t>INFECCIONES </a:t>
            </a:r>
          </a:p>
          <a:p>
            <a:pPr algn="ctr" eaLnBrk="1" hangingPunct="1">
              <a:spcBef>
                <a:spcPct val="0"/>
              </a:spcBef>
              <a:buFontTx/>
              <a:buNone/>
            </a:pPr>
            <a:r>
              <a:rPr lang="es-MX" altLang="es-MX" sz="1000" b="1">
                <a:latin typeface="Arial" pitchFamily="34" charset="0"/>
              </a:rPr>
              <a:t>POR VECTORES</a:t>
            </a:r>
            <a:endParaRPr lang="es-ES" altLang="es-MX" sz="1000" b="1">
              <a:latin typeface="Arial" pitchFamily="34" charset="0"/>
            </a:endParaRPr>
          </a:p>
        </p:txBody>
      </p:sp>
      <p:sp>
        <p:nvSpPr>
          <p:cNvPr id="31774" name="32 CuadroTexto"/>
          <p:cNvSpPr txBox="1">
            <a:spLocks noChangeArrowheads="1"/>
          </p:cNvSpPr>
          <p:nvPr/>
        </p:nvSpPr>
        <p:spPr bwMode="auto">
          <a:xfrm>
            <a:off x="665163" y="4022725"/>
            <a:ext cx="1404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s-MX" altLang="es-MX" sz="1000" b="1">
                <a:latin typeface="Arial" pitchFamily="34" charset="0"/>
              </a:rPr>
              <a:t>RESISTENCIA</a:t>
            </a:r>
          </a:p>
          <a:p>
            <a:pPr algn="ctr" eaLnBrk="1" hangingPunct="1">
              <a:spcBef>
                <a:spcPct val="0"/>
              </a:spcBef>
              <a:buFontTx/>
              <a:buNone/>
            </a:pPr>
            <a:r>
              <a:rPr lang="es-MX" altLang="es-MX" sz="1000" b="1">
                <a:latin typeface="Arial" pitchFamily="34" charset="0"/>
              </a:rPr>
              <a:t>ANTIMICROBIANA</a:t>
            </a:r>
            <a:endParaRPr lang="es-ES" altLang="es-MX" sz="1000" b="1">
              <a:latin typeface="Arial" pitchFamily="34" charset="0"/>
            </a:endParaRPr>
          </a:p>
        </p:txBody>
      </p:sp>
      <p:sp>
        <p:nvSpPr>
          <p:cNvPr id="31775" name="33 CuadroTexto"/>
          <p:cNvSpPr txBox="1">
            <a:spLocks noChangeArrowheads="1"/>
          </p:cNvSpPr>
          <p:nvPr/>
        </p:nvSpPr>
        <p:spPr bwMode="auto">
          <a:xfrm>
            <a:off x="1931988" y="5246688"/>
            <a:ext cx="140493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s-MX" altLang="es-MX" sz="1000" b="1">
                <a:latin typeface="Arial" pitchFamily="34" charset="0"/>
              </a:rPr>
              <a:t>VIGILANCIA</a:t>
            </a:r>
          </a:p>
        </p:txBody>
      </p:sp>
      <p:sp>
        <p:nvSpPr>
          <p:cNvPr id="31776" name="34 CuadroTexto"/>
          <p:cNvSpPr txBox="1">
            <a:spLocks noChangeArrowheads="1"/>
          </p:cNvSpPr>
          <p:nvPr/>
        </p:nvSpPr>
        <p:spPr bwMode="auto">
          <a:xfrm>
            <a:off x="1293813" y="5505450"/>
            <a:ext cx="14065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s-MX" altLang="es-MX" sz="1000" b="1">
                <a:latin typeface="Arial Black" pitchFamily="34" charset="0"/>
              </a:rPr>
              <a:t>INTERVENCIÓN</a:t>
            </a:r>
          </a:p>
        </p:txBody>
      </p:sp>
      <p:sp>
        <p:nvSpPr>
          <p:cNvPr id="31777" name="35 CuadroTexto"/>
          <p:cNvSpPr txBox="1">
            <a:spLocks noChangeArrowheads="1"/>
          </p:cNvSpPr>
          <p:nvPr/>
        </p:nvSpPr>
        <p:spPr bwMode="auto">
          <a:xfrm>
            <a:off x="1870075" y="6183313"/>
            <a:ext cx="14065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s-MX" altLang="es-MX" sz="1000" b="1">
                <a:latin typeface="Arial" pitchFamily="34" charset="0"/>
              </a:rPr>
              <a:t>SANEAMIENTO</a:t>
            </a:r>
          </a:p>
        </p:txBody>
      </p:sp>
      <p:sp>
        <p:nvSpPr>
          <p:cNvPr id="31778" name="36 CuadroTexto"/>
          <p:cNvSpPr txBox="1">
            <a:spLocks noChangeArrowheads="1"/>
          </p:cNvSpPr>
          <p:nvPr/>
        </p:nvSpPr>
        <p:spPr bwMode="auto">
          <a:xfrm>
            <a:off x="2411413" y="5751513"/>
            <a:ext cx="1406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s-MX" altLang="es-MX" sz="1000" b="1">
                <a:latin typeface="Arial" pitchFamily="34" charset="0"/>
              </a:rPr>
              <a:t>CONTROL</a:t>
            </a:r>
          </a:p>
          <a:p>
            <a:pPr algn="ctr" eaLnBrk="1" hangingPunct="1">
              <a:spcBef>
                <a:spcPct val="0"/>
              </a:spcBef>
              <a:buFontTx/>
              <a:buNone/>
            </a:pPr>
            <a:r>
              <a:rPr lang="es-MX" altLang="es-MX" sz="1000" b="1">
                <a:latin typeface="Arial" pitchFamily="34" charset="0"/>
              </a:rPr>
              <a:t>VECTORES</a:t>
            </a:r>
          </a:p>
        </p:txBody>
      </p:sp>
      <p:sp>
        <p:nvSpPr>
          <p:cNvPr id="31779" name="37 CuadroTexto"/>
          <p:cNvSpPr txBox="1">
            <a:spLocks noChangeArrowheads="1"/>
          </p:cNvSpPr>
          <p:nvPr/>
        </p:nvSpPr>
        <p:spPr bwMode="auto">
          <a:xfrm>
            <a:off x="1349375" y="5788025"/>
            <a:ext cx="1404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s-MX" altLang="es-MX" sz="1000" b="1">
                <a:latin typeface="Arial" pitchFamily="34" charset="0"/>
              </a:rPr>
              <a:t>FÁRMACOS Y</a:t>
            </a:r>
          </a:p>
          <a:p>
            <a:pPr algn="ctr" eaLnBrk="1" hangingPunct="1">
              <a:spcBef>
                <a:spcPct val="0"/>
              </a:spcBef>
              <a:buFontTx/>
              <a:buNone/>
            </a:pPr>
            <a:r>
              <a:rPr lang="es-MX" altLang="es-MX" sz="1000" b="1">
                <a:latin typeface="Arial" pitchFamily="34" charset="0"/>
              </a:rPr>
              <a:t>VACUNAS</a:t>
            </a:r>
            <a:endParaRPr lang="es-ES" altLang="es-MX" sz="1000" b="1">
              <a:latin typeface="Arial" pitchFamily="34" charset="0"/>
            </a:endParaRPr>
          </a:p>
        </p:txBody>
      </p:sp>
      <p:sp>
        <p:nvSpPr>
          <p:cNvPr id="31780" name="38 CuadroTexto"/>
          <p:cNvSpPr txBox="1">
            <a:spLocks noChangeArrowheads="1"/>
          </p:cNvSpPr>
          <p:nvPr/>
        </p:nvSpPr>
        <p:spPr bwMode="auto">
          <a:xfrm>
            <a:off x="311150" y="4572000"/>
            <a:ext cx="2820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s-MX" altLang="es-MX" sz="1200" b="1">
                <a:latin typeface="Arial Black" pitchFamily="34" charset="0"/>
              </a:rPr>
              <a:t>INFECCIONES ZOONÓTICAS</a:t>
            </a:r>
          </a:p>
        </p:txBody>
      </p:sp>
      <p:sp>
        <p:nvSpPr>
          <p:cNvPr id="31781" name="39 CuadroTexto"/>
          <p:cNvSpPr txBox="1">
            <a:spLocks noChangeArrowheads="1"/>
          </p:cNvSpPr>
          <p:nvPr/>
        </p:nvSpPr>
        <p:spPr bwMode="auto">
          <a:xfrm>
            <a:off x="4400550" y="3694113"/>
            <a:ext cx="1917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s-MX" altLang="es-MX" sz="1200" b="1">
                <a:latin typeface="Arial Black" pitchFamily="34" charset="0"/>
              </a:rPr>
              <a:t>MEDICINA COMPARADA / </a:t>
            </a:r>
          </a:p>
          <a:p>
            <a:pPr algn="ctr" eaLnBrk="1" hangingPunct="1">
              <a:spcBef>
                <a:spcPct val="0"/>
              </a:spcBef>
              <a:buFontTx/>
              <a:buNone/>
            </a:pPr>
            <a:r>
              <a:rPr lang="es-MX" altLang="es-MX" sz="1200" b="1">
                <a:latin typeface="Arial Black" pitchFamily="34" charset="0"/>
              </a:rPr>
              <a:t>MEDICINA </a:t>
            </a:r>
          </a:p>
          <a:p>
            <a:pPr algn="ctr" eaLnBrk="1" hangingPunct="1">
              <a:spcBef>
                <a:spcPct val="0"/>
              </a:spcBef>
              <a:buFontTx/>
              <a:buNone/>
            </a:pPr>
            <a:r>
              <a:rPr lang="es-MX" altLang="es-MX" sz="1200" b="1">
                <a:latin typeface="Arial Black" pitchFamily="34" charset="0"/>
              </a:rPr>
              <a:t>TRASLACIONAL </a:t>
            </a:r>
          </a:p>
          <a:p>
            <a:pPr algn="ctr" eaLnBrk="1" hangingPunct="1">
              <a:spcBef>
                <a:spcPct val="0"/>
              </a:spcBef>
              <a:buFontTx/>
              <a:buNone/>
            </a:pPr>
            <a:r>
              <a:rPr lang="es-MX" altLang="es-MX" sz="1200" b="1">
                <a:latin typeface="Arial Black" pitchFamily="34" charset="0"/>
              </a:rPr>
              <a:t>«DE TRADUCCIÓN»</a:t>
            </a:r>
          </a:p>
        </p:txBody>
      </p:sp>
      <p:sp>
        <p:nvSpPr>
          <p:cNvPr id="31782" name="40 CuadroTexto"/>
          <p:cNvSpPr txBox="1">
            <a:spLocks noChangeArrowheads="1"/>
          </p:cNvSpPr>
          <p:nvPr/>
        </p:nvSpPr>
        <p:spPr bwMode="auto">
          <a:xfrm>
            <a:off x="6084888" y="3590925"/>
            <a:ext cx="14049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s-MX" altLang="es-MX" sz="1000" b="1">
                <a:latin typeface="Arial" pitchFamily="34" charset="0"/>
              </a:rPr>
              <a:t>TRASTORNOS METABÓLICOS EN</a:t>
            </a:r>
          </a:p>
          <a:p>
            <a:pPr algn="ctr" eaLnBrk="1" hangingPunct="1">
              <a:spcBef>
                <a:spcPct val="0"/>
              </a:spcBef>
              <a:buFontTx/>
              <a:buNone/>
            </a:pPr>
            <a:r>
              <a:rPr lang="es-MX" altLang="es-MX" sz="1000" b="1">
                <a:latin typeface="Arial" pitchFamily="34" charset="0"/>
              </a:rPr>
              <a:t>ANIMALES Y PERSONAS</a:t>
            </a:r>
            <a:endParaRPr lang="es-ES" altLang="es-MX" sz="1000" b="1">
              <a:latin typeface="Arial" pitchFamily="34" charset="0"/>
            </a:endParaRPr>
          </a:p>
        </p:txBody>
      </p:sp>
      <p:sp>
        <p:nvSpPr>
          <p:cNvPr id="31783" name="41 CuadroTexto"/>
          <p:cNvSpPr txBox="1">
            <a:spLocks noChangeArrowheads="1"/>
          </p:cNvSpPr>
          <p:nvPr/>
        </p:nvSpPr>
        <p:spPr bwMode="auto">
          <a:xfrm>
            <a:off x="4857750" y="4727575"/>
            <a:ext cx="1638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s-MX" altLang="es-MX" sz="900" b="1">
                <a:latin typeface="Arial" pitchFamily="34" charset="0"/>
              </a:rPr>
              <a:t>CÁNCER Y ENFERMEDADES CARDIOVASCULARES EN HUMANOS Y ANIMALES</a:t>
            </a:r>
            <a:endParaRPr lang="es-ES" altLang="es-MX" sz="900" b="1">
              <a:latin typeface="Arial" pitchFamily="34" charset="0"/>
            </a:endParaRPr>
          </a:p>
        </p:txBody>
      </p:sp>
      <p:sp>
        <p:nvSpPr>
          <p:cNvPr id="31784" name="42 CuadroTexto"/>
          <p:cNvSpPr txBox="1">
            <a:spLocks noChangeArrowheads="1"/>
          </p:cNvSpPr>
          <p:nvPr/>
        </p:nvSpPr>
        <p:spPr bwMode="auto">
          <a:xfrm>
            <a:off x="6443663" y="4394200"/>
            <a:ext cx="181451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s-MX" altLang="es-MX" sz="1000" b="1">
                <a:latin typeface="Arial" pitchFamily="34" charset="0"/>
              </a:rPr>
              <a:t>ENFERMEDADES ÓSEAS Y ARTÍCULARES EN ANIMALES Y HUMANOS</a:t>
            </a:r>
            <a:endParaRPr lang="es-ES" altLang="es-MX" sz="1000" b="1">
              <a:latin typeface="Arial" pitchFamily="34" charset="0"/>
            </a:endParaRPr>
          </a:p>
        </p:txBody>
      </p:sp>
      <p:sp>
        <p:nvSpPr>
          <p:cNvPr id="31785" name="43 CuadroTexto"/>
          <p:cNvSpPr txBox="1">
            <a:spLocks noChangeArrowheads="1"/>
          </p:cNvSpPr>
          <p:nvPr/>
        </p:nvSpPr>
        <p:spPr bwMode="auto">
          <a:xfrm>
            <a:off x="5321300" y="5535613"/>
            <a:ext cx="18129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s-MX" altLang="es-MX" sz="1000" b="1">
                <a:latin typeface="Arial" pitchFamily="34" charset="0"/>
              </a:rPr>
              <a:t>EXPOSICIÓN A RIESGOS AMBIENTALES PARA HUMANOS Y ANIMALES</a:t>
            </a:r>
            <a:endParaRPr lang="es-ES" altLang="es-MX" sz="1000" b="1">
              <a:latin typeface="Arial" pitchFamily="34" charset="0"/>
            </a:endParaRPr>
          </a:p>
        </p:txBody>
      </p:sp>
      <p:sp>
        <p:nvSpPr>
          <p:cNvPr id="45" name="44 CuadroTexto"/>
          <p:cNvSpPr txBox="1"/>
          <p:nvPr/>
        </p:nvSpPr>
        <p:spPr>
          <a:xfrm>
            <a:off x="3364830" y="908720"/>
            <a:ext cx="2503314" cy="646331"/>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MX" sz="3600" b="1" spc="50" dirty="0">
                <a:ln w="11430"/>
                <a:solidFill>
                  <a:schemeClr val="bg1"/>
                </a:solidFill>
                <a:effectLst>
                  <a:outerShdw blurRad="76200" dist="50800" dir="5400000" algn="tl" rotWithShape="0">
                    <a:srgbClr val="000000">
                      <a:alpha val="65000"/>
                    </a:srgbClr>
                  </a:outerShdw>
                </a:effectLst>
                <a:latin typeface="Arial" charset="0"/>
                <a:cs typeface="Arial" charset="0"/>
              </a:rPr>
              <a:t>UNA SALUD</a:t>
            </a:r>
            <a:endParaRPr lang="es-ES" sz="3600" b="1" spc="50" dirty="0">
              <a:ln w="11430"/>
              <a:solidFill>
                <a:schemeClr val="bg1"/>
              </a:solidFill>
              <a:effectLst>
                <a:outerShdw blurRad="76200" dist="50800" dir="5400000" algn="tl" rotWithShape="0">
                  <a:srgbClr val="000000">
                    <a:alpha val="65000"/>
                  </a:srgbClr>
                </a:outerShdw>
              </a:effectLst>
              <a:latin typeface="Arial" charset="0"/>
              <a:cs typeface="Arial" charset="0"/>
            </a:endParaRPr>
          </a:p>
        </p:txBody>
      </p:sp>
      <p:sp>
        <p:nvSpPr>
          <p:cNvPr id="46" name="45 Elipse"/>
          <p:cNvSpPr/>
          <p:nvPr/>
        </p:nvSpPr>
        <p:spPr>
          <a:xfrm>
            <a:off x="1073150" y="2636838"/>
            <a:ext cx="1295400" cy="360362"/>
          </a:xfrm>
          <a:prstGeom prst="ellipse">
            <a:avLst/>
          </a:prstGeom>
          <a:solidFill>
            <a:schemeClr val="accent2">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47" name="46 Elipse"/>
          <p:cNvSpPr/>
          <p:nvPr/>
        </p:nvSpPr>
        <p:spPr>
          <a:xfrm>
            <a:off x="2124075" y="2349500"/>
            <a:ext cx="935038" cy="466725"/>
          </a:xfrm>
          <a:prstGeom prst="ellipse">
            <a:avLst/>
          </a:prstGeom>
          <a:solidFill>
            <a:schemeClr val="accent2">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48" name="47 Elipse"/>
          <p:cNvSpPr/>
          <p:nvPr/>
        </p:nvSpPr>
        <p:spPr>
          <a:xfrm>
            <a:off x="2843213" y="2205038"/>
            <a:ext cx="1152525" cy="377825"/>
          </a:xfrm>
          <a:prstGeom prst="ellipse">
            <a:avLst/>
          </a:prstGeom>
          <a:solidFill>
            <a:schemeClr val="accent2">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49" name="48 Elipse"/>
          <p:cNvSpPr/>
          <p:nvPr/>
        </p:nvSpPr>
        <p:spPr>
          <a:xfrm>
            <a:off x="3851275" y="2060575"/>
            <a:ext cx="1152525" cy="522288"/>
          </a:xfrm>
          <a:prstGeom prst="ellipse">
            <a:avLst/>
          </a:prstGeom>
          <a:solidFill>
            <a:schemeClr val="accent2">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50" name="49 Elipse"/>
          <p:cNvSpPr/>
          <p:nvPr/>
        </p:nvSpPr>
        <p:spPr>
          <a:xfrm>
            <a:off x="4859338" y="2205038"/>
            <a:ext cx="1008062" cy="431800"/>
          </a:xfrm>
          <a:prstGeom prst="ellipse">
            <a:avLst/>
          </a:prstGeom>
          <a:solidFill>
            <a:schemeClr val="accent2">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51" name="50 Elipse"/>
          <p:cNvSpPr/>
          <p:nvPr/>
        </p:nvSpPr>
        <p:spPr>
          <a:xfrm>
            <a:off x="5867400" y="2276475"/>
            <a:ext cx="1225550" cy="495300"/>
          </a:xfrm>
          <a:prstGeom prst="ellipse">
            <a:avLst/>
          </a:prstGeom>
          <a:solidFill>
            <a:schemeClr val="accent2">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52" name="51 Elipse"/>
          <p:cNvSpPr/>
          <p:nvPr/>
        </p:nvSpPr>
        <p:spPr>
          <a:xfrm>
            <a:off x="6948488" y="2420938"/>
            <a:ext cx="1152525" cy="395287"/>
          </a:xfrm>
          <a:prstGeom prst="ellipse">
            <a:avLst/>
          </a:prstGeom>
          <a:solidFill>
            <a:schemeClr val="accent2">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53" name="52 Elipse"/>
          <p:cNvSpPr/>
          <p:nvPr/>
        </p:nvSpPr>
        <p:spPr>
          <a:xfrm>
            <a:off x="3059113" y="2781300"/>
            <a:ext cx="1008062" cy="360363"/>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54" name="53 Elipse"/>
          <p:cNvSpPr/>
          <p:nvPr/>
        </p:nvSpPr>
        <p:spPr>
          <a:xfrm>
            <a:off x="4056063" y="2781300"/>
            <a:ext cx="1008062" cy="360363"/>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55" name="54 Elipse"/>
          <p:cNvSpPr/>
          <p:nvPr/>
        </p:nvSpPr>
        <p:spPr>
          <a:xfrm>
            <a:off x="5051425" y="2781300"/>
            <a:ext cx="1008063" cy="360363"/>
          </a:xfrm>
          <a:prstGeom prst="ellipse">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56" name="55 CuadroTexto"/>
          <p:cNvSpPr txBox="1"/>
          <p:nvPr/>
        </p:nvSpPr>
        <p:spPr>
          <a:xfrm>
            <a:off x="2146300" y="2462213"/>
            <a:ext cx="868363" cy="246062"/>
          </a:xfrm>
          <a:prstGeom prst="rect">
            <a:avLst/>
          </a:prstGeom>
          <a:noFill/>
        </p:spPr>
        <p:txBody>
          <a:bodyPr wrap="none">
            <a:spAutoFit/>
          </a:bodyPr>
          <a:lstStyle/>
          <a:p>
            <a:pPr algn="ctr">
              <a:defRPr/>
            </a:pPr>
            <a:r>
              <a:rPr lang="es-MX" sz="1000" b="1" dirty="0"/>
              <a:t>ECOLOGÍA</a:t>
            </a:r>
            <a:endParaRPr lang="es-ES" sz="1050" b="1" dirty="0"/>
          </a:p>
        </p:txBody>
      </p:sp>
      <p:sp>
        <p:nvSpPr>
          <p:cNvPr id="57" name="56 CuadroTexto"/>
          <p:cNvSpPr txBox="1"/>
          <p:nvPr/>
        </p:nvSpPr>
        <p:spPr>
          <a:xfrm>
            <a:off x="2916238" y="2205038"/>
            <a:ext cx="1052512" cy="400050"/>
          </a:xfrm>
          <a:prstGeom prst="rect">
            <a:avLst/>
          </a:prstGeom>
          <a:noFill/>
        </p:spPr>
        <p:txBody>
          <a:bodyPr wrap="none">
            <a:spAutoFit/>
          </a:bodyPr>
          <a:lstStyle/>
          <a:p>
            <a:pPr algn="ctr">
              <a:defRPr/>
            </a:pPr>
            <a:r>
              <a:rPr lang="es-MX" sz="1000" b="1" dirty="0"/>
              <a:t>MEDICINA</a:t>
            </a:r>
          </a:p>
          <a:p>
            <a:pPr algn="ctr">
              <a:defRPr/>
            </a:pPr>
            <a:r>
              <a:rPr lang="es-MX" sz="1000" b="1" dirty="0"/>
              <a:t>VETERINARIA</a:t>
            </a:r>
            <a:endParaRPr lang="es-ES" sz="1050" b="1" dirty="0"/>
          </a:p>
        </p:txBody>
      </p:sp>
      <p:sp>
        <p:nvSpPr>
          <p:cNvPr id="58" name="57 CuadroTexto"/>
          <p:cNvSpPr txBox="1"/>
          <p:nvPr/>
        </p:nvSpPr>
        <p:spPr>
          <a:xfrm>
            <a:off x="3779838" y="2176463"/>
            <a:ext cx="1233487" cy="246062"/>
          </a:xfrm>
          <a:prstGeom prst="rect">
            <a:avLst/>
          </a:prstGeom>
          <a:noFill/>
        </p:spPr>
        <p:txBody>
          <a:bodyPr wrap="none">
            <a:spAutoFit/>
          </a:bodyPr>
          <a:lstStyle/>
          <a:p>
            <a:pPr algn="ctr">
              <a:defRPr/>
            </a:pPr>
            <a:r>
              <a:rPr lang="es-MX" sz="1000" b="1" dirty="0"/>
              <a:t>SALUD PÚBLICA</a:t>
            </a:r>
            <a:endParaRPr lang="es-ES" sz="1050" b="1" dirty="0"/>
          </a:p>
        </p:txBody>
      </p:sp>
      <p:sp>
        <p:nvSpPr>
          <p:cNvPr id="59" name="58 CuadroTexto"/>
          <p:cNvSpPr txBox="1"/>
          <p:nvPr/>
        </p:nvSpPr>
        <p:spPr>
          <a:xfrm>
            <a:off x="4973638" y="2219325"/>
            <a:ext cx="820737" cy="400050"/>
          </a:xfrm>
          <a:prstGeom prst="rect">
            <a:avLst/>
          </a:prstGeom>
          <a:noFill/>
        </p:spPr>
        <p:txBody>
          <a:bodyPr wrap="none">
            <a:spAutoFit/>
          </a:bodyPr>
          <a:lstStyle/>
          <a:p>
            <a:pPr algn="ctr">
              <a:defRPr/>
            </a:pPr>
            <a:r>
              <a:rPr lang="es-MX" sz="1000" b="1" dirty="0"/>
              <a:t>MEDICINA</a:t>
            </a:r>
          </a:p>
          <a:p>
            <a:pPr algn="ctr">
              <a:defRPr/>
            </a:pPr>
            <a:r>
              <a:rPr lang="es-MX" sz="1000" b="1" dirty="0"/>
              <a:t>HUMANA</a:t>
            </a:r>
            <a:endParaRPr lang="es-ES" sz="1050" b="1" dirty="0"/>
          </a:p>
        </p:txBody>
      </p:sp>
      <p:sp>
        <p:nvSpPr>
          <p:cNvPr id="60" name="59 CuadroTexto"/>
          <p:cNvSpPr txBox="1"/>
          <p:nvPr/>
        </p:nvSpPr>
        <p:spPr>
          <a:xfrm>
            <a:off x="5853113" y="2276475"/>
            <a:ext cx="1246187" cy="400050"/>
          </a:xfrm>
          <a:prstGeom prst="rect">
            <a:avLst/>
          </a:prstGeom>
          <a:noFill/>
        </p:spPr>
        <p:txBody>
          <a:bodyPr wrap="none">
            <a:spAutoFit/>
          </a:bodyPr>
          <a:lstStyle/>
          <a:p>
            <a:pPr algn="ctr">
              <a:defRPr/>
            </a:pPr>
            <a:r>
              <a:rPr lang="es-MX" sz="1000" b="1" dirty="0"/>
              <a:t>GENÓMICA Y</a:t>
            </a:r>
          </a:p>
          <a:p>
            <a:pPr algn="ctr">
              <a:defRPr/>
            </a:pPr>
            <a:r>
              <a:rPr lang="es-MX" sz="1000" b="1" dirty="0"/>
              <a:t>MICROBIOLOGÍA</a:t>
            </a:r>
            <a:endParaRPr lang="es-ES" sz="1050" b="1" dirty="0"/>
          </a:p>
        </p:txBody>
      </p:sp>
      <p:sp>
        <p:nvSpPr>
          <p:cNvPr id="31802" name="60 CuadroTexto"/>
          <p:cNvSpPr txBox="1">
            <a:spLocks noChangeArrowheads="1"/>
          </p:cNvSpPr>
          <p:nvPr/>
        </p:nvSpPr>
        <p:spPr bwMode="auto">
          <a:xfrm>
            <a:off x="6948488" y="2419350"/>
            <a:ext cx="1082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s-MX" altLang="es-MX" sz="1000" b="1">
                <a:latin typeface="Arial" pitchFamily="34" charset="0"/>
              </a:rPr>
              <a:t>ECONOMÍA</a:t>
            </a:r>
          </a:p>
          <a:p>
            <a:pPr algn="ctr" eaLnBrk="1" hangingPunct="1">
              <a:spcBef>
                <a:spcPct val="0"/>
              </a:spcBef>
              <a:buFontTx/>
              <a:buNone/>
            </a:pPr>
            <a:r>
              <a:rPr lang="es-MX" altLang="es-MX" sz="1000" b="1">
                <a:latin typeface="Arial" pitchFamily="34" charset="0"/>
              </a:rPr>
              <a:t> DE LA SALUD</a:t>
            </a:r>
          </a:p>
        </p:txBody>
      </p:sp>
      <p:sp>
        <p:nvSpPr>
          <p:cNvPr id="31803" name="61 CuadroTexto"/>
          <p:cNvSpPr txBox="1">
            <a:spLocks noChangeArrowheads="1"/>
          </p:cNvSpPr>
          <p:nvPr/>
        </p:nvSpPr>
        <p:spPr bwMode="auto">
          <a:xfrm>
            <a:off x="1246188" y="2597150"/>
            <a:ext cx="941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s-MX" altLang="es-MX" sz="1000" b="1" dirty="0">
                <a:latin typeface="Arial" pitchFamily="34" charset="0"/>
              </a:rPr>
              <a:t>SALUD </a:t>
            </a:r>
          </a:p>
          <a:p>
            <a:pPr algn="ctr" eaLnBrk="1" hangingPunct="1">
              <a:spcBef>
                <a:spcPct val="0"/>
              </a:spcBef>
              <a:buFontTx/>
              <a:buNone/>
            </a:pPr>
            <a:r>
              <a:rPr lang="es-MX" altLang="es-MX" sz="1000" b="1" dirty="0">
                <a:latin typeface="Arial" pitchFamily="34" charset="0"/>
              </a:rPr>
              <a:t>AMBIENTAL</a:t>
            </a:r>
          </a:p>
        </p:txBody>
      </p:sp>
      <p:sp>
        <p:nvSpPr>
          <p:cNvPr id="63" name="62 CuadroTexto"/>
          <p:cNvSpPr txBox="1"/>
          <p:nvPr/>
        </p:nvSpPr>
        <p:spPr>
          <a:xfrm>
            <a:off x="3119438" y="2747963"/>
            <a:ext cx="896937" cy="400050"/>
          </a:xfrm>
          <a:prstGeom prst="rect">
            <a:avLst/>
          </a:prstGeom>
          <a:noFill/>
        </p:spPr>
        <p:txBody>
          <a:bodyPr wrap="none">
            <a:spAutoFit/>
          </a:bodyPr>
          <a:lstStyle/>
          <a:p>
            <a:pPr algn="ctr">
              <a:defRPr/>
            </a:pPr>
            <a:r>
              <a:rPr lang="es-MX" sz="1000" b="1" dirty="0">
                <a:solidFill>
                  <a:schemeClr val="bg1"/>
                </a:solidFill>
              </a:rPr>
              <a:t>SALUD</a:t>
            </a:r>
          </a:p>
          <a:p>
            <a:pPr algn="ctr">
              <a:defRPr/>
            </a:pPr>
            <a:r>
              <a:rPr lang="es-MX" sz="1000" b="1" dirty="0">
                <a:solidFill>
                  <a:schemeClr val="bg1"/>
                </a:solidFill>
              </a:rPr>
              <a:t>PERSONAL</a:t>
            </a:r>
            <a:endParaRPr lang="es-ES" sz="1050" b="1" dirty="0">
              <a:solidFill>
                <a:schemeClr val="bg1"/>
              </a:solidFill>
            </a:endParaRPr>
          </a:p>
        </p:txBody>
      </p:sp>
      <p:sp>
        <p:nvSpPr>
          <p:cNvPr id="64" name="63 CuadroTexto"/>
          <p:cNvSpPr txBox="1"/>
          <p:nvPr/>
        </p:nvSpPr>
        <p:spPr>
          <a:xfrm>
            <a:off x="4027488" y="2774950"/>
            <a:ext cx="1046162" cy="400050"/>
          </a:xfrm>
          <a:prstGeom prst="rect">
            <a:avLst/>
          </a:prstGeom>
          <a:noFill/>
        </p:spPr>
        <p:txBody>
          <a:bodyPr wrap="none">
            <a:spAutoFit/>
          </a:bodyPr>
          <a:lstStyle/>
          <a:p>
            <a:pPr algn="ctr">
              <a:defRPr/>
            </a:pPr>
            <a:r>
              <a:rPr lang="es-MX" sz="1000" b="1" dirty="0">
                <a:solidFill>
                  <a:schemeClr val="bg1"/>
                </a:solidFill>
              </a:rPr>
              <a:t>SALUD DE LA</a:t>
            </a:r>
          </a:p>
          <a:p>
            <a:pPr algn="ctr">
              <a:defRPr/>
            </a:pPr>
            <a:r>
              <a:rPr lang="es-MX" sz="1000" b="1" dirty="0">
                <a:solidFill>
                  <a:schemeClr val="bg1"/>
                </a:solidFill>
              </a:rPr>
              <a:t>POBLACIÓN</a:t>
            </a:r>
            <a:endParaRPr lang="es-ES" sz="1050" b="1" dirty="0">
              <a:solidFill>
                <a:schemeClr val="bg1"/>
              </a:solidFill>
            </a:endParaRPr>
          </a:p>
        </p:txBody>
      </p:sp>
      <p:sp>
        <p:nvSpPr>
          <p:cNvPr id="65" name="64 CuadroTexto"/>
          <p:cNvSpPr txBox="1"/>
          <p:nvPr/>
        </p:nvSpPr>
        <p:spPr>
          <a:xfrm>
            <a:off x="5072063" y="2747963"/>
            <a:ext cx="1030287" cy="400050"/>
          </a:xfrm>
          <a:prstGeom prst="rect">
            <a:avLst/>
          </a:prstGeom>
          <a:noFill/>
        </p:spPr>
        <p:txBody>
          <a:bodyPr wrap="none">
            <a:spAutoFit/>
          </a:bodyPr>
          <a:lstStyle/>
          <a:p>
            <a:pPr algn="ctr">
              <a:defRPr/>
            </a:pPr>
            <a:r>
              <a:rPr lang="es-MX" sz="1000" b="1" dirty="0">
                <a:solidFill>
                  <a:schemeClr val="bg1"/>
                </a:solidFill>
              </a:rPr>
              <a:t>SALUD DEL</a:t>
            </a:r>
          </a:p>
          <a:p>
            <a:pPr algn="ctr">
              <a:defRPr/>
            </a:pPr>
            <a:r>
              <a:rPr lang="es-MX" sz="1000" b="1" dirty="0">
                <a:solidFill>
                  <a:schemeClr val="bg1"/>
                </a:solidFill>
              </a:rPr>
              <a:t>ECOSISTEMA</a:t>
            </a:r>
            <a:endParaRPr lang="es-ES" sz="1050" b="1" dirty="0">
              <a:solidFill>
                <a:schemeClr val="bg1"/>
              </a:solidFill>
            </a:endParaRPr>
          </a:p>
        </p:txBody>
      </p:sp>
      <p:sp>
        <p:nvSpPr>
          <p:cNvPr id="31807" name="65 CuadroTexto"/>
          <p:cNvSpPr txBox="1">
            <a:spLocks noChangeArrowheads="1"/>
          </p:cNvSpPr>
          <p:nvPr/>
        </p:nvSpPr>
        <p:spPr bwMode="auto">
          <a:xfrm>
            <a:off x="6588125" y="5103813"/>
            <a:ext cx="1406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s-MX" altLang="es-MX" sz="1000" b="1">
                <a:latin typeface="Arial" pitchFamily="34" charset="0"/>
              </a:rPr>
              <a:t>CONVIVENCIA</a:t>
            </a:r>
          </a:p>
          <a:p>
            <a:pPr algn="ctr" eaLnBrk="1" hangingPunct="1">
              <a:spcBef>
                <a:spcPct val="0"/>
              </a:spcBef>
              <a:buFontTx/>
              <a:buNone/>
            </a:pPr>
            <a:r>
              <a:rPr lang="es-MX" altLang="es-MX" sz="1000" b="1">
                <a:latin typeface="Arial" pitchFamily="34" charset="0"/>
              </a:rPr>
              <a:t>HUMANA-ANIMAL</a:t>
            </a:r>
          </a:p>
        </p:txBody>
      </p:sp>
      <p:pic>
        <p:nvPicPr>
          <p:cNvPr id="3180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950" y="6132513"/>
            <a:ext cx="1674813"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53978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476672"/>
            <a:ext cx="8229600" cy="5112568"/>
          </a:xfrm>
        </p:spPr>
        <p:txBody>
          <a:bodyPr/>
          <a:lstStyle/>
          <a:p>
            <a:pPr marL="0" indent="0">
              <a:buNone/>
            </a:pPr>
            <a:r>
              <a:rPr lang="es-MX" sz="2200" b="1" i="1" dirty="0">
                <a:solidFill>
                  <a:srgbClr val="C00000"/>
                </a:solidFill>
                <a:latin typeface="Lucida Sans" pitchFamily="34" charset="0"/>
              </a:rPr>
              <a:t>Antecedentes y contexto </a:t>
            </a:r>
            <a:endParaRPr lang="es-MX" sz="2200" b="1" i="1" dirty="0" smtClean="0">
              <a:solidFill>
                <a:srgbClr val="C00000"/>
              </a:solidFill>
              <a:latin typeface="Lucida Sans" pitchFamily="34" charset="0"/>
            </a:endParaRPr>
          </a:p>
          <a:p>
            <a:endParaRPr lang="es-MX" sz="2200" b="1" i="1" dirty="0">
              <a:solidFill>
                <a:srgbClr val="0000CC"/>
              </a:solidFill>
              <a:latin typeface="Lucida Sans" pitchFamily="34" charset="0"/>
            </a:endParaRPr>
          </a:p>
          <a:p>
            <a:endParaRPr lang="es-MX" sz="2200" b="1" i="1" dirty="0" smtClean="0">
              <a:solidFill>
                <a:srgbClr val="0000CC"/>
              </a:solidFill>
              <a:latin typeface="Lucida Sans" pitchFamily="34" charset="0"/>
            </a:endParaRPr>
          </a:p>
          <a:p>
            <a:pPr marL="0" indent="0" algn="just">
              <a:lnSpc>
                <a:spcPct val="150000"/>
              </a:lnSpc>
              <a:buNone/>
            </a:pPr>
            <a:r>
              <a:rPr lang="es-MX" sz="2200" b="1" i="1" dirty="0" smtClean="0">
                <a:solidFill>
                  <a:srgbClr val="0000CC"/>
                </a:solidFill>
                <a:latin typeface="Lucida Sans" pitchFamily="34" charset="0"/>
              </a:rPr>
              <a:t>La </a:t>
            </a:r>
            <a:r>
              <a:rPr lang="es-MX" sz="2200" b="1" i="1" dirty="0">
                <a:solidFill>
                  <a:srgbClr val="0000CC"/>
                </a:solidFill>
                <a:latin typeface="Lucida Sans" pitchFamily="34" charset="0"/>
              </a:rPr>
              <a:t>población</a:t>
            </a:r>
            <a:r>
              <a:rPr lang="es-MX" sz="2200" i="1" dirty="0">
                <a:latin typeface="Lucida Sans" pitchFamily="34" charset="0"/>
              </a:rPr>
              <a:t>, desde la perspectiva de “Una Salud” y de los </a:t>
            </a:r>
            <a:r>
              <a:rPr lang="es-MX" sz="2200" i="1" dirty="0" smtClean="0">
                <a:latin typeface="Lucida Sans" pitchFamily="34" charset="0"/>
              </a:rPr>
              <a:t>“</a:t>
            </a:r>
            <a:r>
              <a:rPr lang="es-MX" sz="2200" i="1" dirty="0" smtClean="0">
                <a:latin typeface="Lucida Sans" pitchFamily="34" charset="0"/>
              </a:rPr>
              <a:t>DSS”, </a:t>
            </a:r>
            <a:r>
              <a:rPr lang="es-MX" sz="2200" i="1" dirty="0" smtClean="0">
                <a:latin typeface="Lucida Sans" pitchFamily="34" charset="0"/>
              </a:rPr>
              <a:t>adquiere mayor importancia por </a:t>
            </a:r>
            <a:r>
              <a:rPr lang="es-MX" sz="2200" i="1" dirty="0" smtClean="0">
                <a:latin typeface="Lucida Sans" pitchFamily="34" charset="0"/>
              </a:rPr>
              <a:t>su </a:t>
            </a:r>
            <a:r>
              <a:rPr lang="es-MX" sz="2200" b="1" i="1" dirty="0" smtClean="0">
                <a:solidFill>
                  <a:srgbClr val="0000CC"/>
                </a:solidFill>
                <a:latin typeface="Lucida Sans" pitchFamily="34" charset="0"/>
              </a:rPr>
              <a:t>incremento</a:t>
            </a:r>
            <a:r>
              <a:rPr lang="es-MX" sz="2200" i="1" dirty="0" smtClean="0">
                <a:latin typeface="Lucida Sans" pitchFamily="34" charset="0"/>
              </a:rPr>
              <a:t> acelerado, principalmente en países de bajo y medio desarrollo, y por el </a:t>
            </a:r>
            <a:r>
              <a:rPr lang="es-MX" sz="2200" b="1" i="1" dirty="0" smtClean="0">
                <a:solidFill>
                  <a:srgbClr val="0000CC"/>
                </a:solidFill>
                <a:latin typeface="Lucida Sans" pitchFamily="34" charset="0"/>
              </a:rPr>
              <a:t>impacto</a:t>
            </a:r>
            <a:r>
              <a:rPr lang="es-MX" sz="2200" i="1" dirty="0" smtClean="0">
                <a:latin typeface="Lucida Sans" pitchFamily="34" charset="0"/>
              </a:rPr>
              <a:t> </a:t>
            </a:r>
            <a:r>
              <a:rPr lang="es-MX" sz="2200" i="1" dirty="0" smtClean="0">
                <a:latin typeface="Lucida Sans" pitchFamily="34" charset="0"/>
              </a:rPr>
              <a:t>que ha tenido y que ahora tendrá para poder enfrentar los </a:t>
            </a:r>
            <a:r>
              <a:rPr lang="es-MX" sz="2200" i="1" dirty="0">
                <a:latin typeface="Lucida Sans" pitchFamily="34" charset="0"/>
              </a:rPr>
              <a:t>desafíos </a:t>
            </a:r>
            <a:r>
              <a:rPr lang="es-MX" sz="2200" i="1" dirty="0" smtClean="0">
                <a:latin typeface="Lucida Sans" pitchFamily="34" charset="0"/>
              </a:rPr>
              <a:t>para un </a:t>
            </a:r>
            <a:r>
              <a:rPr lang="es-MX" sz="2200" b="1" i="1" dirty="0" smtClean="0">
                <a:solidFill>
                  <a:srgbClr val="0000CC"/>
                </a:solidFill>
                <a:latin typeface="Lucida Sans" pitchFamily="34" charset="0"/>
              </a:rPr>
              <a:t>desarrollo </a:t>
            </a:r>
            <a:r>
              <a:rPr lang="es-MX" sz="2200" b="1" i="1" dirty="0" smtClean="0">
                <a:solidFill>
                  <a:srgbClr val="0000CC"/>
                </a:solidFill>
                <a:latin typeface="Lucida Sans" pitchFamily="34" charset="0"/>
              </a:rPr>
              <a:t>sostenible con equidad </a:t>
            </a:r>
            <a:endParaRPr lang="es-MX" sz="2200" b="1" i="1" dirty="0">
              <a:solidFill>
                <a:srgbClr val="0000CC"/>
              </a:solidFill>
              <a:latin typeface="Lucida Sans" pitchFamily="34" charset="0"/>
            </a:endParaRPr>
          </a:p>
          <a:p>
            <a:pPr marL="0" indent="0">
              <a:lnSpc>
                <a:spcPct val="150000"/>
              </a:lnSpc>
              <a:buNone/>
            </a:pPr>
            <a:endParaRPr lang="es-MX" sz="2200" b="1" i="1" dirty="0">
              <a:latin typeface="Lucida Sans" pitchFamily="34" charset="0"/>
            </a:endParaRPr>
          </a:p>
          <a:p>
            <a:pPr marL="0" indent="0">
              <a:buNone/>
            </a:pPr>
            <a:endParaRPr lang="es-ES" sz="2200" dirty="0"/>
          </a:p>
        </p:txBody>
      </p:sp>
    </p:spTree>
    <p:extLst>
      <p:ext uri="{BB962C8B-B14F-4D97-AF65-F5344CB8AC3E}">
        <p14:creationId xmlns:p14="http://schemas.microsoft.com/office/powerpoint/2010/main" val="18221372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1811"/>
            <a:ext cx="6120407" cy="4736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2" name="1 CuadroTexto"/>
          <p:cNvSpPr txBox="1">
            <a:spLocks noChangeArrowheads="1"/>
          </p:cNvSpPr>
          <p:nvPr/>
        </p:nvSpPr>
        <p:spPr bwMode="auto">
          <a:xfrm>
            <a:off x="178692" y="5157192"/>
            <a:ext cx="8713788" cy="1015663"/>
          </a:xfrm>
          <a:prstGeom prst="rect">
            <a:avLst/>
          </a:prstGeom>
          <a:ln/>
          <a:extLst/>
        </p:spPr>
        <p:style>
          <a:lnRef idx="2">
            <a:schemeClr val="accent6"/>
          </a:lnRef>
          <a:fillRef idx="1">
            <a:schemeClr val="lt1"/>
          </a:fillRef>
          <a:effectRef idx="0">
            <a:schemeClr val="accent6"/>
          </a:effectRef>
          <a:fontRef idx="minor">
            <a:schemeClr val="dk1"/>
          </a:fontRef>
        </p:style>
        <p:txBody>
          <a:bodyPr>
            <a:spAutoFit/>
          </a:bodyPr>
          <a:lstStyle>
            <a:lvl1pPr eaLnBrk="0" hangingPunct="0">
              <a:defRPr>
                <a:solidFill>
                  <a:schemeClr val="tx1"/>
                </a:solidFill>
                <a:latin typeface="Tahoma" pitchFamily="34" charset="0"/>
                <a:ea typeface="MS PGothic" pitchFamily="34" charset="-128"/>
              </a:defRPr>
            </a:lvl1pPr>
            <a:lvl2pPr marL="742950" indent="-285750" eaLnBrk="0" hangingPunct="0">
              <a:defRPr>
                <a:solidFill>
                  <a:schemeClr val="tx1"/>
                </a:solidFill>
                <a:latin typeface="Tahoma" pitchFamily="34" charset="0"/>
                <a:ea typeface="MS PGothic" pitchFamily="34" charset="-128"/>
              </a:defRPr>
            </a:lvl2pPr>
            <a:lvl3pPr marL="1143000" indent="-228600" eaLnBrk="0" hangingPunct="0">
              <a:defRPr>
                <a:solidFill>
                  <a:schemeClr val="tx1"/>
                </a:solidFill>
                <a:latin typeface="Tahoma" pitchFamily="34" charset="0"/>
                <a:ea typeface="MS PGothic" pitchFamily="34" charset="-128"/>
              </a:defRPr>
            </a:lvl3pPr>
            <a:lvl4pPr marL="1600200" indent="-228600" eaLnBrk="0" hangingPunct="0">
              <a:defRPr>
                <a:solidFill>
                  <a:schemeClr val="tx1"/>
                </a:solidFill>
                <a:latin typeface="Tahoma" pitchFamily="34" charset="0"/>
                <a:ea typeface="MS PGothic" pitchFamily="34" charset="-128"/>
              </a:defRPr>
            </a:lvl4pPr>
            <a:lvl5pPr marL="2057400" indent="-228600" eaLnBrk="0" hangingPunct="0">
              <a:defRPr>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Tahoma" pitchFamily="34" charset="0"/>
                <a:ea typeface="MS PGothic" pitchFamily="34" charset="-128"/>
              </a:defRPr>
            </a:lvl9pPr>
          </a:lstStyle>
          <a:p>
            <a:pPr algn="ctr" eaLnBrk="1" hangingPunct="1"/>
            <a:r>
              <a:rPr lang="es-MX" altLang="es-MX" sz="2000" b="1" i="1" dirty="0" smtClean="0">
                <a:solidFill>
                  <a:srgbClr val="000000"/>
                </a:solidFill>
                <a:latin typeface="Lucida Sans" pitchFamily="34" charset="0"/>
                <a:cs typeface="Lucida Sans" pitchFamily="34" charset="0"/>
              </a:rPr>
              <a:t>Los </a:t>
            </a:r>
            <a:r>
              <a:rPr lang="es-MX" altLang="es-MX" sz="2000" b="1" i="1" dirty="0">
                <a:solidFill>
                  <a:srgbClr val="0000CC"/>
                </a:solidFill>
                <a:latin typeface="Lucida Sans" pitchFamily="34" charset="0"/>
                <a:cs typeface="Lucida Sans" pitchFamily="34" charset="0"/>
              </a:rPr>
              <a:t>Determinantes Sociales </a:t>
            </a:r>
            <a:r>
              <a:rPr lang="es-MX" altLang="es-MX" sz="2000" b="1" i="1" dirty="0" smtClean="0">
                <a:solidFill>
                  <a:srgbClr val="0000CC"/>
                </a:solidFill>
                <a:latin typeface="Lucida Sans" pitchFamily="34" charset="0"/>
                <a:cs typeface="Lucida Sans" pitchFamily="34" charset="0"/>
              </a:rPr>
              <a:t>de la Salud  </a:t>
            </a:r>
            <a:r>
              <a:rPr lang="es-MX" altLang="es-MX" sz="2000" b="1" i="1" dirty="0" smtClean="0">
                <a:solidFill>
                  <a:srgbClr val="000000"/>
                </a:solidFill>
                <a:latin typeface="Lucida Sans" pitchFamily="34" charset="0"/>
                <a:cs typeface="Lucida Sans" pitchFamily="34" charset="0"/>
              </a:rPr>
              <a:t>son </a:t>
            </a:r>
            <a:r>
              <a:rPr lang="es-MX" altLang="es-MX" sz="2000" b="1" i="1" dirty="0">
                <a:solidFill>
                  <a:srgbClr val="000000"/>
                </a:solidFill>
                <a:latin typeface="Lucida Sans" pitchFamily="34" charset="0"/>
                <a:cs typeface="Lucida Sans" pitchFamily="34" charset="0"/>
              </a:rPr>
              <a:t>las condiciones en </a:t>
            </a:r>
            <a:r>
              <a:rPr lang="es-MX" altLang="es-MX" sz="2000" b="1" i="1" dirty="0" smtClean="0">
                <a:solidFill>
                  <a:srgbClr val="000000"/>
                </a:solidFill>
                <a:latin typeface="Lucida Sans" pitchFamily="34" charset="0"/>
                <a:cs typeface="Lucida Sans" pitchFamily="34" charset="0"/>
              </a:rPr>
              <a:t>las que nacemos, crecemos, vivimos, educamos, trabajamos, divertimos, envejecemos </a:t>
            </a:r>
            <a:r>
              <a:rPr lang="es-MX" altLang="es-MX" sz="2000" b="1" i="1" dirty="0">
                <a:solidFill>
                  <a:srgbClr val="000000"/>
                </a:solidFill>
                <a:latin typeface="Lucida Sans" pitchFamily="34" charset="0"/>
                <a:cs typeface="Lucida Sans" pitchFamily="34" charset="0"/>
              </a:rPr>
              <a:t>y </a:t>
            </a:r>
            <a:r>
              <a:rPr lang="es-MX" altLang="es-MX" sz="2000" b="1" i="1" dirty="0" smtClean="0">
                <a:solidFill>
                  <a:srgbClr val="000000"/>
                </a:solidFill>
                <a:latin typeface="Lucida Sans" pitchFamily="34" charset="0"/>
                <a:cs typeface="Lucida Sans" pitchFamily="34" charset="0"/>
              </a:rPr>
              <a:t>morimos</a:t>
            </a:r>
            <a:endParaRPr lang="es-MX" altLang="es-MX" sz="2000" b="1" i="1" dirty="0">
              <a:solidFill>
                <a:srgbClr val="000000"/>
              </a:solidFill>
              <a:latin typeface="Lucida Sans" pitchFamily="34" charset="0"/>
              <a:cs typeface="Lucida Sans" pitchFamily="34" charset="0"/>
            </a:endParaRPr>
          </a:p>
        </p:txBody>
      </p:sp>
      <p:pic>
        <p:nvPicPr>
          <p:cNvPr id="43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29220"/>
            <a:ext cx="6544716" cy="4551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4380508"/>
            <a:ext cx="4032448" cy="704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73246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5292080" y="634618"/>
            <a:ext cx="3851920" cy="5401479"/>
          </a:xfrm>
          <a:prstGeom prst="rect">
            <a:avLst/>
          </a:prstGeom>
        </p:spPr>
        <p:txBody>
          <a:bodyPr wrap="square">
            <a:spAutoFit/>
          </a:bodyPr>
          <a:lstStyle/>
          <a:p>
            <a:pPr marL="285750" indent="-285750">
              <a:buFont typeface="Wingdings" panose="05000000000000000000" pitchFamily="2" charset="2"/>
              <a:buChar char="ü"/>
            </a:pPr>
            <a:r>
              <a:rPr lang="es-ES" sz="1500" b="1" dirty="0" smtClean="0">
                <a:solidFill>
                  <a:srgbClr val="C00000"/>
                </a:solidFill>
                <a:latin typeface="Lucida Sans" panose="020B0602040502020204" pitchFamily="34" charset="0"/>
                <a:cs typeface="Lucida Sans" panose="020B0602040502020204" pitchFamily="34" charset="0"/>
              </a:rPr>
              <a:t>Los 17 ODS y sus 169 </a:t>
            </a:r>
            <a:r>
              <a:rPr lang="es-ES" sz="1500" b="1" dirty="0">
                <a:solidFill>
                  <a:srgbClr val="C00000"/>
                </a:solidFill>
                <a:latin typeface="Lucida Sans" panose="020B0602040502020204" pitchFamily="34" charset="0"/>
                <a:cs typeface="Lucida Sans" panose="020B0602040502020204" pitchFamily="34" charset="0"/>
              </a:rPr>
              <a:t>metas </a:t>
            </a:r>
            <a:r>
              <a:rPr lang="es-ES" sz="1500" b="1" dirty="0">
                <a:latin typeface="Lucida Sans" panose="020B0602040502020204" pitchFamily="34" charset="0"/>
                <a:cs typeface="Lucida Sans" panose="020B0602040502020204" pitchFamily="34" charset="0"/>
              </a:rPr>
              <a:t>que </a:t>
            </a:r>
            <a:r>
              <a:rPr lang="es-ES" sz="1500" b="1" dirty="0" smtClean="0">
                <a:latin typeface="Lucida Sans" panose="020B0602040502020204" pitchFamily="34" charset="0"/>
                <a:cs typeface="Lucida Sans" panose="020B0602040502020204" pitchFamily="34" charset="0"/>
              </a:rPr>
              <a:t>hace un año comprometieron 193 países muestran </a:t>
            </a:r>
            <a:r>
              <a:rPr lang="es-ES" sz="1500" b="1" dirty="0">
                <a:latin typeface="Lucida Sans" panose="020B0602040502020204" pitchFamily="34" charset="0"/>
                <a:cs typeface="Lucida Sans" panose="020B0602040502020204" pitchFamily="34" charset="0"/>
              </a:rPr>
              <a:t>la escala y la ambición de </a:t>
            </a:r>
            <a:r>
              <a:rPr lang="es-ES" sz="1500" b="1" dirty="0" smtClean="0">
                <a:latin typeface="Lucida Sans" panose="020B0602040502020204" pitchFamily="34" charset="0"/>
                <a:cs typeface="Lucida Sans" panose="020B0602040502020204" pitchFamily="34" charset="0"/>
              </a:rPr>
              <a:t>la </a:t>
            </a:r>
            <a:r>
              <a:rPr lang="es-ES" sz="1500" b="1" dirty="0" smtClean="0">
                <a:solidFill>
                  <a:srgbClr val="C00000"/>
                </a:solidFill>
                <a:latin typeface="Lucida Sans" panose="020B0602040502020204" pitchFamily="34" charset="0"/>
                <a:cs typeface="Lucida Sans" panose="020B0602040502020204" pitchFamily="34" charset="0"/>
              </a:rPr>
              <a:t>Nueva Agenda Universal</a:t>
            </a:r>
          </a:p>
          <a:p>
            <a:pPr marL="285750" indent="-285750">
              <a:buFont typeface="Wingdings" panose="05000000000000000000" pitchFamily="2" charset="2"/>
              <a:buChar char="ü"/>
            </a:pPr>
            <a:endParaRPr lang="es-ES" sz="1500" b="1" dirty="0" smtClean="0">
              <a:solidFill>
                <a:srgbClr val="C00000"/>
              </a:solidFill>
              <a:latin typeface="Lucida Sans" panose="020B0602040502020204" pitchFamily="34" charset="0"/>
              <a:cs typeface="Lucida Sans" panose="020B0602040502020204" pitchFamily="34" charset="0"/>
            </a:endParaRPr>
          </a:p>
          <a:p>
            <a:pPr marL="285750" indent="-285750">
              <a:buFont typeface="Wingdings" panose="05000000000000000000" pitchFamily="2" charset="2"/>
              <a:buChar char="ü"/>
            </a:pPr>
            <a:endParaRPr lang="es-MX" sz="1500" b="1" dirty="0" smtClean="0">
              <a:latin typeface="Lucida Sans" panose="020B0602040502020204" pitchFamily="34" charset="0"/>
              <a:cs typeface="Lucida Sans" panose="020B0602040502020204" pitchFamily="34" charset="0"/>
            </a:endParaRPr>
          </a:p>
          <a:p>
            <a:pPr marL="285750" indent="-285750">
              <a:buFont typeface="Wingdings" panose="05000000000000000000" pitchFamily="2" charset="2"/>
              <a:buChar char="ü"/>
            </a:pPr>
            <a:r>
              <a:rPr lang="es-MX" sz="1500" b="1" dirty="0" smtClean="0">
                <a:latin typeface="Lucida Sans" panose="020B0602040502020204" pitchFamily="34" charset="0"/>
                <a:cs typeface="Lucida Sans" panose="020B0602040502020204" pitchFamily="34" charset="0"/>
              </a:rPr>
              <a:t>En vigor desde enero de este año  y hasta el </a:t>
            </a:r>
            <a:r>
              <a:rPr lang="es-MX" sz="1500" b="1" dirty="0" smtClean="0">
                <a:solidFill>
                  <a:srgbClr val="C00000"/>
                </a:solidFill>
                <a:latin typeface="Lucida Sans" panose="020B0602040502020204" pitchFamily="34" charset="0"/>
                <a:cs typeface="Lucida Sans" panose="020B0602040502020204" pitchFamily="34" charset="0"/>
              </a:rPr>
              <a:t>2030 </a:t>
            </a:r>
            <a:r>
              <a:rPr lang="es-MX" sz="1500" b="1" dirty="0" smtClean="0">
                <a:latin typeface="Lucida Sans" panose="020B0602040502020204" pitchFamily="34" charset="0"/>
                <a:cs typeface="Lucida Sans" panose="020B0602040502020204" pitchFamily="34" charset="0"/>
              </a:rPr>
              <a:t>se implementarán </a:t>
            </a:r>
            <a:r>
              <a:rPr lang="es-MX" sz="1500" b="1" dirty="0">
                <a:latin typeface="Lucida Sans" panose="020B0602040502020204" pitchFamily="34" charset="0"/>
                <a:cs typeface="Lucida Sans" panose="020B0602040502020204" pitchFamily="34" charset="0"/>
              </a:rPr>
              <a:t>desde el nivel </a:t>
            </a:r>
            <a:r>
              <a:rPr lang="es-MX" sz="1500" b="1" dirty="0" smtClean="0">
                <a:latin typeface="Lucida Sans" panose="020B0602040502020204" pitchFamily="34" charset="0"/>
                <a:cs typeface="Lucida Sans" panose="020B0602040502020204" pitchFamily="34" charset="0"/>
              </a:rPr>
              <a:t>global, </a:t>
            </a:r>
            <a:r>
              <a:rPr lang="es-MX" sz="1500" b="1" dirty="0">
                <a:latin typeface="Lucida Sans" panose="020B0602040502020204" pitchFamily="34" charset="0"/>
                <a:cs typeface="Lucida Sans" panose="020B0602040502020204" pitchFamily="34" charset="0"/>
              </a:rPr>
              <a:t>multilateral, </a:t>
            </a:r>
            <a:r>
              <a:rPr lang="es-MX" sz="1500" b="1" dirty="0" smtClean="0">
                <a:latin typeface="Lucida Sans" panose="020B0602040502020204" pitchFamily="34" charset="0"/>
                <a:cs typeface="Lucida Sans" panose="020B0602040502020204" pitchFamily="34" charset="0"/>
              </a:rPr>
              <a:t>el regional, </a:t>
            </a:r>
            <a:r>
              <a:rPr lang="es-MX" sz="1500" b="1" dirty="0">
                <a:latin typeface="Lucida Sans" panose="020B0602040502020204" pitchFamily="34" charset="0"/>
                <a:cs typeface="Lucida Sans" panose="020B0602040502020204" pitchFamily="34" charset="0"/>
              </a:rPr>
              <a:t>nacional </a:t>
            </a:r>
            <a:r>
              <a:rPr lang="es-MX" sz="1500" b="1" dirty="0" smtClean="0">
                <a:latin typeface="Lucida Sans" panose="020B0602040502020204" pitchFamily="34" charset="0"/>
                <a:cs typeface="Lucida Sans" panose="020B0602040502020204" pitchFamily="34" charset="0"/>
              </a:rPr>
              <a:t>y local,</a:t>
            </a:r>
          </a:p>
          <a:p>
            <a:pPr marL="285750" indent="-285750">
              <a:buFont typeface="Wingdings" panose="05000000000000000000" pitchFamily="2" charset="2"/>
              <a:buChar char="ü"/>
            </a:pPr>
            <a:endParaRPr lang="es-MX" sz="1500" b="1" dirty="0" smtClean="0">
              <a:latin typeface="Lucida Sans" panose="020B0602040502020204" pitchFamily="34" charset="0"/>
              <a:cs typeface="Lucida Sans" panose="020B0602040502020204" pitchFamily="34" charset="0"/>
            </a:endParaRPr>
          </a:p>
          <a:p>
            <a:pPr marL="285750" indent="-285750">
              <a:buFont typeface="Wingdings" panose="05000000000000000000" pitchFamily="2" charset="2"/>
              <a:buChar char="ü"/>
            </a:pPr>
            <a:r>
              <a:rPr lang="es-MX" sz="1500" b="1" dirty="0" err="1" smtClean="0">
                <a:latin typeface="Lucida Sans" panose="020B0602040502020204" pitchFamily="34" charset="0"/>
                <a:cs typeface="Lucida Sans" panose="020B0602040502020204" pitchFamily="34" charset="0"/>
              </a:rPr>
              <a:t>Busacn</a:t>
            </a:r>
            <a:r>
              <a:rPr lang="es-MX" sz="1500" b="1" dirty="0" smtClean="0">
                <a:latin typeface="Lucida Sans" panose="020B0602040502020204" pitchFamily="34" charset="0"/>
                <a:cs typeface="Lucida Sans" panose="020B0602040502020204" pitchFamily="34" charset="0"/>
              </a:rPr>
              <a:t> </a:t>
            </a:r>
            <a:r>
              <a:rPr lang="es-MX" sz="1500" b="1" dirty="0">
                <a:latin typeface="Lucida Sans" panose="020B0602040502020204" pitchFamily="34" charset="0"/>
                <a:cs typeface="Lucida Sans" panose="020B0602040502020204" pitchFamily="34" charset="0"/>
              </a:rPr>
              <a:t>poner fin a la pobreza en todas sus formas, reducir la desigualdad y luchar contra el cambio climático garantizando, al mismo tiempo, que nadie se quede </a:t>
            </a:r>
            <a:r>
              <a:rPr lang="es-MX" sz="1500" b="1" dirty="0" smtClean="0">
                <a:latin typeface="Lucida Sans" panose="020B0602040502020204" pitchFamily="34" charset="0"/>
                <a:cs typeface="Lucida Sans" panose="020B0602040502020204" pitchFamily="34" charset="0"/>
              </a:rPr>
              <a:t>atrás </a:t>
            </a:r>
          </a:p>
          <a:p>
            <a:pPr marL="285750" indent="-285750">
              <a:buFont typeface="Wingdings" panose="05000000000000000000" pitchFamily="2" charset="2"/>
              <a:buChar char="ü"/>
            </a:pPr>
            <a:endParaRPr lang="es-MX" sz="1500" b="1" dirty="0" smtClean="0">
              <a:latin typeface="Lucida Sans" panose="020B0602040502020204" pitchFamily="34" charset="0"/>
              <a:cs typeface="Lucida Sans" panose="020B0602040502020204" pitchFamily="34" charset="0"/>
            </a:endParaRPr>
          </a:p>
          <a:p>
            <a:pPr marL="285750" indent="-285750">
              <a:buFont typeface="Wingdings" panose="05000000000000000000" pitchFamily="2" charset="2"/>
              <a:buChar char="ü"/>
            </a:pPr>
            <a:r>
              <a:rPr lang="es-MX" sz="1500" b="1" dirty="0" smtClean="0">
                <a:latin typeface="Lucida Sans" panose="020B0602040502020204" pitchFamily="34" charset="0"/>
                <a:cs typeface="Lucida Sans" panose="020B0602040502020204" pitchFamily="34" charset="0"/>
              </a:rPr>
              <a:t>Se exige </a:t>
            </a:r>
            <a:r>
              <a:rPr lang="es-MX" sz="1500" b="1" dirty="0">
                <a:latin typeface="Lucida Sans" panose="020B0602040502020204" pitchFamily="34" charset="0"/>
                <a:cs typeface="Lucida Sans" panose="020B0602040502020204" pitchFamily="34" charset="0"/>
              </a:rPr>
              <a:t>que las tres dimensiones </a:t>
            </a:r>
            <a:r>
              <a:rPr lang="es-MX" sz="1500" b="1" dirty="0" smtClean="0">
                <a:latin typeface="Lucida Sans" panose="020B0602040502020204" pitchFamily="34" charset="0"/>
                <a:cs typeface="Lucida Sans" panose="020B0602040502020204" pitchFamily="34" charset="0"/>
              </a:rPr>
              <a:t>que abarcan, </a:t>
            </a:r>
            <a:r>
              <a:rPr lang="es-MX" sz="1500" b="1" dirty="0" smtClean="0">
                <a:solidFill>
                  <a:srgbClr val="C00000"/>
                </a:solidFill>
                <a:latin typeface="Lucida Sans" panose="020B0602040502020204" pitchFamily="34" charset="0"/>
                <a:cs typeface="Lucida Sans" panose="020B0602040502020204" pitchFamily="34" charset="0"/>
              </a:rPr>
              <a:t>económica</a:t>
            </a:r>
            <a:r>
              <a:rPr lang="es-MX" sz="1500" b="1" dirty="0">
                <a:solidFill>
                  <a:srgbClr val="C00000"/>
                </a:solidFill>
                <a:latin typeface="Lucida Sans" panose="020B0602040502020204" pitchFamily="34" charset="0"/>
                <a:cs typeface="Lucida Sans" panose="020B0602040502020204" pitchFamily="34" charset="0"/>
              </a:rPr>
              <a:t>, social y </a:t>
            </a:r>
            <a:r>
              <a:rPr lang="es-MX" sz="1500" b="1" dirty="0" smtClean="0">
                <a:solidFill>
                  <a:srgbClr val="C00000"/>
                </a:solidFill>
                <a:latin typeface="Lucida Sans" panose="020B0602040502020204" pitchFamily="34" charset="0"/>
                <a:cs typeface="Lucida Sans" panose="020B0602040502020204" pitchFamily="34" charset="0"/>
              </a:rPr>
              <a:t>ambiental,</a:t>
            </a:r>
            <a:r>
              <a:rPr lang="es-MX" sz="1500" b="1" dirty="0" smtClean="0">
                <a:latin typeface="Lucida Sans" panose="020B0602040502020204" pitchFamily="34" charset="0"/>
                <a:cs typeface="Lucida Sans" panose="020B0602040502020204" pitchFamily="34" charset="0"/>
              </a:rPr>
              <a:t> </a:t>
            </a:r>
            <a:r>
              <a:rPr lang="es-MX" sz="1500" b="1" dirty="0">
                <a:latin typeface="Lucida Sans" panose="020B0602040502020204" pitchFamily="34" charset="0"/>
                <a:cs typeface="Lucida Sans" panose="020B0602040502020204" pitchFamily="34" charset="0"/>
              </a:rPr>
              <a:t>se aborden de manera integrada</a:t>
            </a:r>
          </a:p>
        </p:txBody>
      </p:sp>
      <p:pic>
        <p:nvPicPr>
          <p:cNvPr id="11" name="10 Marcador de contenido" descr="http://www.un.org/sustainabledevelopment/es/wp-content/uploads/sites/3/2015/01/S-SDG-Poster_-Letter.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4752" y="1772816"/>
            <a:ext cx="5329336" cy="4320480"/>
          </a:xfrm>
          <a:prstGeom prst="rect">
            <a:avLst/>
          </a:prstGeom>
          <a:noFill/>
          <a:ln>
            <a:noFill/>
          </a:ln>
        </p:spPr>
      </p:pic>
      <p:pic>
        <p:nvPicPr>
          <p:cNvPr id="13" name="12 Imagen" descr="http://www.un.org/sustainabledevelopment/es/wp-content/uploads/sites/3/2015/01/SVS_Logo_S.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88640"/>
            <a:ext cx="4849485" cy="1872208"/>
          </a:xfrm>
          <a:prstGeom prst="rect">
            <a:avLst/>
          </a:prstGeom>
          <a:noFill/>
          <a:ln>
            <a:noFill/>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5885581"/>
            <a:ext cx="893762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90900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Infografía sobre las dimensiones regionales y globales de la Agenda 2030."/>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5496" y="188640"/>
            <a:ext cx="9108504" cy="5904656"/>
          </a:xfrm>
          <a:prstGeom prst="rect">
            <a:avLst/>
          </a:prstGeom>
          <a:noFill/>
          <a:ln>
            <a:noFill/>
          </a:ln>
        </p:spPr>
      </p:pic>
    </p:spTree>
    <p:extLst>
      <p:ext uri="{BB962C8B-B14F-4D97-AF65-F5344CB8AC3E}">
        <p14:creationId xmlns:p14="http://schemas.microsoft.com/office/powerpoint/2010/main" val="24520677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1" y="836712"/>
            <a:ext cx="7704855" cy="3565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p:cNvPicPr/>
          <p:nvPr/>
        </p:nvPicPr>
        <p:blipFill>
          <a:blip r:embed="rId3"/>
          <a:stretch>
            <a:fillRect/>
          </a:stretch>
        </p:blipFill>
        <p:spPr>
          <a:xfrm>
            <a:off x="683568" y="2996952"/>
            <a:ext cx="7632848" cy="2592288"/>
          </a:xfrm>
          <a:prstGeom prst="rect">
            <a:avLst/>
          </a:prstGeom>
        </p:spPr>
      </p:pic>
    </p:spTree>
    <p:extLst>
      <p:ext uri="{BB962C8B-B14F-4D97-AF65-F5344CB8AC3E}">
        <p14:creationId xmlns:p14="http://schemas.microsoft.com/office/powerpoint/2010/main" val="34643745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To Improve Health and Health Care XV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132856"/>
            <a:ext cx="3168352" cy="42559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560570"/>
            <a:ext cx="7058744" cy="1644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4067944" y="3856980"/>
            <a:ext cx="4572000" cy="2308324"/>
          </a:xfrm>
          <a:prstGeom prst="rect">
            <a:avLst/>
          </a:prstGeom>
        </p:spPr>
        <p:txBody>
          <a:bodyPr>
            <a:spAutoFit/>
          </a:bodyPr>
          <a:lstStyle/>
          <a:p>
            <a:pPr marL="342900" indent="-342900">
              <a:buFont typeface="Wingdings" panose="05000000000000000000" pitchFamily="2" charset="2"/>
              <a:buChar char="Ø"/>
            </a:pPr>
            <a:r>
              <a:rPr lang="es-MX" altLang="es-MX" sz="2400" b="1" dirty="0">
                <a:solidFill>
                  <a:srgbClr val="000000"/>
                </a:solidFill>
                <a:latin typeface="Lucida Sans" panose="020B0602040502020204" pitchFamily="34" charset="0"/>
                <a:cs typeface="Lucida Sans" panose="020B0602040502020204" pitchFamily="34" charset="0"/>
              </a:rPr>
              <a:t>lo que hay</a:t>
            </a:r>
          </a:p>
          <a:p>
            <a:pPr marL="342900" indent="-342900">
              <a:buFont typeface="Wingdings" panose="05000000000000000000" pitchFamily="2" charset="2"/>
              <a:buChar char="Ø"/>
            </a:pPr>
            <a:r>
              <a:rPr lang="es-MX" altLang="es-MX" sz="2400" b="1" dirty="0">
                <a:solidFill>
                  <a:srgbClr val="000000"/>
                </a:solidFill>
                <a:latin typeface="Lucida Sans" panose="020B0602040502020204" pitchFamily="34" charset="0"/>
                <a:cs typeface="Lucida Sans" panose="020B0602040502020204" pitchFamily="34" charset="0"/>
              </a:rPr>
              <a:t>lo que hay que resolver</a:t>
            </a:r>
          </a:p>
          <a:p>
            <a:pPr marL="342900" indent="-342900">
              <a:buFont typeface="Wingdings" panose="05000000000000000000" pitchFamily="2" charset="2"/>
              <a:buChar char="Ø"/>
            </a:pPr>
            <a:r>
              <a:rPr lang="es-MX" altLang="es-MX" sz="2400" b="1" dirty="0">
                <a:solidFill>
                  <a:srgbClr val="000000"/>
                </a:solidFill>
                <a:latin typeface="Lucida Sans" panose="020B0602040502020204" pitchFamily="34" charset="0"/>
                <a:cs typeface="Lucida Sans" panose="020B0602040502020204" pitchFamily="34" charset="0"/>
              </a:rPr>
              <a:t>lo que hay que proponer</a:t>
            </a:r>
          </a:p>
          <a:p>
            <a:pPr marL="342900" indent="-342900">
              <a:buFont typeface="Wingdings" panose="05000000000000000000" pitchFamily="2" charset="2"/>
              <a:buChar char="Ø"/>
            </a:pPr>
            <a:r>
              <a:rPr lang="es-MX" altLang="es-MX" sz="2400" b="1" dirty="0">
                <a:solidFill>
                  <a:srgbClr val="000000"/>
                </a:solidFill>
                <a:latin typeface="Lucida Sans" panose="020B0602040502020204" pitchFamily="34" charset="0"/>
                <a:cs typeface="Lucida Sans" panose="020B0602040502020204" pitchFamily="34" charset="0"/>
              </a:rPr>
              <a:t>lo que hay que gestionar</a:t>
            </a:r>
          </a:p>
          <a:p>
            <a:pPr marL="342900" indent="-342900">
              <a:buFont typeface="Wingdings" panose="05000000000000000000" pitchFamily="2" charset="2"/>
              <a:buChar char="Ø"/>
            </a:pPr>
            <a:r>
              <a:rPr lang="es-MX" altLang="es-MX" sz="2400" b="1" dirty="0">
                <a:solidFill>
                  <a:srgbClr val="000000"/>
                </a:solidFill>
                <a:latin typeface="Lucida Sans" panose="020B0602040502020204" pitchFamily="34" charset="0"/>
                <a:cs typeface="Lucida Sans" panose="020B0602040502020204" pitchFamily="34" charset="0"/>
              </a:rPr>
              <a:t>lo que hay que hacer</a:t>
            </a:r>
          </a:p>
          <a:p>
            <a:pPr marL="342900" indent="-342900">
              <a:buFont typeface="Wingdings" panose="05000000000000000000" pitchFamily="2" charset="2"/>
              <a:buChar char="Ø"/>
            </a:pPr>
            <a:r>
              <a:rPr lang="es-MX" altLang="es-MX" sz="2400" b="1" dirty="0">
                <a:solidFill>
                  <a:srgbClr val="000000"/>
                </a:solidFill>
                <a:latin typeface="Lucida Sans" panose="020B0602040502020204" pitchFamily="34" charset="0"/>
                <a:cs typeface="Lucida Sans" panose="020B0602040502020204" pitchFamily="34" charset="0"/>
              </a:rPr>
              <a:t>lo que hay que evaluar</a:t>
            </a:r>
          </a:p>
        </p:txBody>
      </p:sp>
      <p:sp>
        <p:nvSpPr>
          <p:cNvPr id="6" name="5 Rectángulo"/>
          <p:cNvSpPr/>
          <p:nvPr/>
        </p:nvSpPr>
        <p:spPr>
          <a:xfrm>
            <a:off x="3635897" y="2147372"/>
            <a:ext cx="5472607" cy="1708160"/>
          </a:xfrm>
          <a:prstGeom prst="rect">
            <a:avLst/>
          </a:prstGeom>
        </p:spPr>
        <p:txBody>
          <a:bodyPr wrap="square">
            <a:spAutoFit/>
          </a:bodyPr>
          <a:lstStyle/>
          <a:p>
            <a:pPr algn="ctr"/>
            <a:r>
              <a:rPr lang="es-MX" altLang="es-MX" sz="2100" b="1" dirty="0" smtClean="0">
                <a:latin typeface="Lucida Sans" panose="020B0602040502020204" pitchFamily="34" charset="0"/>
                <a:cs typeface="Lucida Sans" panose="020B0602040502020204" pitchFamily="34" charset="0"/>
              </a:rPr>
              <a:t>Son las áreas </a:t>
            </a:r>
            <a:r>
              <a:rPr lang="es-MX" altLang="es-MX" sz="2100" b="1" dirty="0">
                <a:latin typeface="Lucida Sans" panose="020B0602040502020204" pitchFamily="34" charset="0"/>
                <a:cs typeface="Lucida Sans" panose="020B0602040502020204" pitchFamily="34" charset="0"/>
              </a:rPr>
              <a:t>de oportunidad para intervenir en los </a:t>
            </a:r>
            <a:r>
              <a:rPr lang="es-MX" altLang="es-MX" sz="2100" b="1" dirty="0" smtClean="0">
                <a:solidFill>
                  <a:srgbClr val="0000CC"/>
                </a:solidFill>
                <a:latin typeface="Lucida Sans" panose="020B0602040502020204" pitchFamily="34" charset="0"/>
                <a:cs typeface="Lucida Sans" panose="020B0602040502020204" pitchFamily="34" charset="0"/>
              </a:rPr>
              <a:t>Una Salud, DS </a:t>
            </a:r>
            <a:r>
              <a:rPr lang="es-MX" altLang="es-MX" sz="2100" b="1" dirty="0" smtClean="0">
                <a:solidFill>
                  <a:srgbClr val="0000CC"/>
                </a:solidFill>
                <a:latin typeface="Lucida Sans" panose="020B0602040502020204" pitchFamily="34" charset="0"/>
                <a:cs typeface="Lucida Sans" panose="020B0602040502020204" pitchFamily="34" charset="0"/>
              </a:rPr>
              <a:t>de la Salud</a:t>
            </a:r>
            <a:r>
              <a:rPr lang="es-MX" altLang="es-MX" sz="2100" b="1" dirty="0" smtClean="0">
                <a:latin typeface="Lucida Sans" panose="020B0602040502020204" pitchFamily="34" charset="0"/>
                <a:cs typeface="Lucida Sans" panose="020B0602040502020204" pitchFamily="34" charset="0"/>
              </a:rPr>
              <a:t> </a:t>
            </a:r>
            <a:r>
              <a:rPr lang="es-MX" altLang="es-MX" sz="2100" b="1" dirty="0" smtClean="0">
                <a:latin typeface="Lucida Sans" panose="020B0602040502020204" pitchFamily="34" charset="0"/>
                <a:cs typeface="Lucida Sans" panose="020B0602040502020204" pitchFamily="34" charset="0"/>
              </a:rPr>
              <a:t>considerando </a:t>
            </a:r>
            <a:r>
              <a:rPr lang="es-MX" altLang="es-MX" sz="2100" b="1" dirty="0" smtClean="0">
                <a:latin typeface="Lucida Sans" panose="020B0602040502020204" pitchFamily="34" charset="0"/>
                <a:cs typeface="Lucida Sans" panose="020B0602040502020204" pitchFamily="34" charset="0"/>
              </a:rPr>
              <a:t>los ODS en el nivel nacional, estatal y </a:t>
            </a:r>
            <a:r>
              <a:rPr lang="es-MX" altLang="es-MX" sz="2100" b="1" dirty="0" smtClean="0">
                <a:latin typeface="Lucida Sans" panose="020B0602040502020204" pitchFamily="34" charset="0"/>
                <a:cs typeface="Lucida Sans" panose="020B0602040502020204" pitchFamily="34" charset="0"/>
              </a:rPr>
              <a:t>municipal porque sabemos:  </a:t>
            </a:r>
            <a:endParaRPr lang="es-MX" altLang="es-MX" sz="2100" b="1" dirty="0">
              <a:latin typeface="Lucida Sans" panose="020B0602040502020204" pitchFamily="34" charset="0"/>
              <a:cs typeface="Lucida Sans" panose="020B0602040502020204" pitchFamily="34" charset="0"/>
            </a:endParaRPr>
          </a:p>
        </p:txBody>
      </p:sp>
    </p:spTree>
    <p:extLst>
      <p:ext uri="{BB962C8B-B14F-4D97-AF65-F5344CB8AC3E}">
        <p14:creationId xmlns:p14="http://schemas.microsoft.com/office/powerpoint/2010/main" val="22979993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04664"/>
            <a:ext cx="3960441" cy="5836685"/>
          </a:xfrm>
          <a:prstGeom prst="rect">
            <a:avLst/>
          </a:prstGeom>
          <a:ln/>
        </p:spPr>
        <p:style>
          <a:lnRef idx="3">
            <a:schemeClr val="lt1"/>
          </a:lnRef>
          <a:fillRef idx="1">
            <a:schemeClr val="accent1"/>
          </a:fillRef>
          <a:effectRef idx="1">
            <a:schemeClr val="accent1"/>
          </a:effectRef>
          <a:fontRef idx="minor">
            <a:schemeClr val="lt1"/>
          </a:fontRef>
        </p:style>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32657"/>
            <a:ext cx="3760684" cy="591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97305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p:cNvPicPr>
            <a:picLocks noGrp="1"/>
          </p:cNvPicPr>
          <p:nvPr>
            <p:ph idx="1"/>
          </p:nvPr>
        </p:nvPicPr>
        <p:blipFill>
          <a:blip r:embed="rId2"/>
          <a:stretch>
            <a:fillRect/>
          </a:stretch>
        </p:blipFill>
        <p:spPr>
          <a:xfrm>
            <a:off x="539552" y="332656"/>
            <a:ext cx="7920880" cy="5976663"/>
          </a:xfrm>
          <a:prstGeom prst="rect">
            <a:avLst/>
          </a:prstGeom>
        </p:spPr>
      </p:pic>
      <p:sp>
        <p:nvSpPr>
          <p:cNvPr id="5" name="4 CuadroTexto"/>
          <p:cNvSpPr txBox="1"/>
          <p:nvPr/>
        </p:nvSpPr>
        <p:spPr>
          <a:xfrm>
            <a:off x="1075068" y="828616"/>
            <a:ext cx="6960560" cy="1938992"/>
          </a:xfrm>
          <a:prstGeom prst="rect">
            <a:avLst/>
          </a:prstGeom>
          <a:noFill/>
        </p:spPr>
        <p:txBody>
          <a:bodyPr wrap="none" rtlCol="0">
            <a:spAutoFit/>
          </a:bodyPr>
          <a:lstStyle/>
          <a:p>
            <a:pPr algn="ctr"/>
            <a:r>
              <a:rPr lang="es-MX" sz="6000" b="1" i="1" dirty="0" smtClean="0">
                <a:solidFill>
                  <a:srgbClr val="C00000"/>
                </a:solidFill>
                <a:latin typeface="Lucida Sans" panose="020B0602030504020204" pitchFamily="34" charset="0"/>
              </a:rPr>
              <a:t>SOMOS</a:t>
            </a:r>
          </a:p>
          <a:p>
            <a:pPr algn="ctr"/>
            <a:r>
              <a:rPr lang="es-MX" sz="6000" b="1" i="1" dirty="0" smtClean="0">
                <a:solidFill>
                  <a:srgbClr val="C00000"/>
                </a:solidFill>
                <a:latin typeface="Lucida Sans" panose="020B0602030504020204" pitchFamily="34" charset="0"/>
              </a:rPr>
              <a:t>7.515 MILLONES </a:t>
            </a:r>
            <a:endParaRPr lang="es-ES" sz="6000" b="1" i="1" dirty="0">
              <a:solidFill>
                <a:srgbClr val="C00000"/>
              </a:solidFill>
              <a:latin typeface="Lucida Sans" panose="020B0602030504020204" pitchFamily="34" charset="0"/>
            </a:endParaRPr>
          </a:p>
        </p:txBody>
      </p:sp>
      <p:sp>
        <p:nvSpPr>
          <p:cNvPr id="3" name="2 Rectángulo"/>
          <p:cNvSpPr/>
          <p:nvPr/>
        </p:nvSpPr>
        <p:spPr>
          <a:xfrm>
            <a:off x="539552" y="3573016"/>
            <a:ext cx="7848872" cy="33855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s-ES" sz="1600" b="1" i="1" dirty="0" smtClean="0">
                <a:solidFill>
                  <a:srgbClr val="C00000"/>
                </a:solidFill>
              </a:rPr>
              <a:t>La </a:t>
            </a:r>
            <a:r>
              <a:rPr lang="es-ES" sz="1600" b="1" i="1" dirty="0">
                <a:solidFill>
                  <a:srgbClr val="C00000"/>
                </a:solidFill>
              </a:rPr>
              <a:t>población en el mundo (2017) crece a una tasa de alrededor del 1,11% </a:t>
            </a:r>
            <a:r>
              <a:rPr lang="es-ES" sz="1600" b="1" i="1" dirty="0" smtClean="0">
                <a:solidFill>
                  <a:srgbClr val="C00000"/>
                </a:solidFill>
              </a:rPr>
              <a:t>anual</a:t>
            </a:r>
            <a:endParaRPr lang="es-ES" sz="1600" b="1" i="1" dirty="0">
              <a:solidFill>
                <a:srgbClr val="C00000"/>
              </a:solidFill>
            </a:endParaRPr>
          </a:p>
        </p:txBody>
      </p:sp>
      <p:sp>
        <p:nvSpPr>
          <p:cNvPr id="6" name="5 Rectángulo"/>
          <p:cNvSpPr/>
          <p:nvPr/>
        </p:nvSpPr>
        <p:spPr>
          <a:xfrm>
            <a:off x="1115616" y="4437112"/>
            <a:ext cx="6696744"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s-ES" b="1" i="1" dirty="0">
                <a:solidFill>
                  <a:srgbClr val="C00000"/>
                </a:solidFill>
              </a:rPr>
              <a:t>El promedio de población se estima en </a:t>
            </a:r>
            <a:r>
              <a:rPr lang="es-ES" b="1" i="1" dirty="0" smtClean="0">
                <a:solidFill>
                  <a:srgbClr val="C00000"/>
                </a:solidFill>
              </a:rPr>
              <a:t>80 </a:t>
            </a:r>
            <a:r>
              <a:rPr lang="es-ES" b="1" i="1" dirty="0">
                <a:solidFill>
                  <a:srgbClr val="C00000"/>
                </a:solidFill>
              </a:rPr>
              <a:t>millones por año</a:t>
            </a:r>
          </a:p>
        </p:txBody>
      </p:sp>
      <p:sp>
        <p:nvSpPr>
          <p:cNvPr id="7" name="6 Rectángulo"/>
          <p:cNvSpPr/>
          <p:nvPr/>
        </p:nvSpPr>
        <p:spPr>
          <a:xfrm>
            <a:off x="323528" y="5466710"/>
            <a:ext cx="8208912" cy="33855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s-ES" sz="1600" b="1" i="1" dirty="0" smtClean="0">
                <a:solidFill>
                  <a:srgbClr val="C00000"/>
                </a:solidFill>
              </a:rPr>
              <a:t>Llegará </a:t>
            </a:r>
            <a:r>
              <a:rPr lang="es-ES" sz="1600" b="1" i="1" dirty="0">
                <a:solidFill>
                  <a:srgbClr val="C00000"/>
                </a:solidFill>
              </a:rPr>
              <a:t>a 10 </a:t>
            </a:r>
            <a:r>
              <a:rPr lang="es-ES" sz="1600" b="1" i="1" dirty="0" smtClean="0">
                <a:solidFill>
                  <a:srgbClr val="C00000"/>
                </a:solidFill>
              </a:rPr>
              <a:t>mil </a:t>
            </a:r>
            <a:r>
              <a:rPr lang="es-ES" sz="1600" b="1" i="1" dirty="0">
                <a:solidFill>
                  <a:srgbClr val="C00000"/>
                </a:solidFill>
              </a:rPr>
              <a:t>millones </a:t>
            </a:r>
            <a:r>
              <a:rPr lang="es-ES" sz="1600" b="1" i="1" dirty="0" smtClean="0">
                <a:solidFill>
                  <a:srgbClr val="C00000"/>
                </a:solidFill>
              </a:rPr>
              <a:t>en </a:t>
            </a:r>
            <a:r>
              <a:rPr lang="es-ES" sz="1600" b="1" i="1" dirty="0">
                <a:solidFill>
                  <a:srgbClr val="C00000"/>
                </a:solidFill>
              </a:rPr>
              <a:t>el </a:t>
            </a:r>
            <a:r>
              <a:rPr lang="es-ES" sz="1600" b="1" i="1" dirty="0" smtClean="0">
                <a:solidFill>
                  <a:srgbClr val="C00000"/>
                </a:solidFill>
              </a:rPr>
              <a:t>2056 </a:t>
            </a:r>
            <a:r>
              <a:rPr lang="es-ES" sz="1600" b="1" i="1" dirty="0">
                <a:solidFill>
                  <a:srgbClr val="C00000"/>
                </a:solidFill>
              </a:rPr>
              <a:t>(seis años antes de lo estimado </a:t>
            </a:r>
            <a:r>
              <a:rPr lang="es-ES" sz="1600" b="1" i="1" dirty="0" smtClean="0">
                <a:solidFill>
                  <a:srgbClr val="C00000"/>
                </a:solidFill>
              </a:rPr>
              <a:t>anteriormente</a:t>
            </a:r>
            <a:endParaRPr lang="es-ES" sz="1600" b="1" i="1" dirty="0">
              <a:solidFill>
                <a:srgbClr val="C00000"/>
              </a:solidFill>
            </a:endParaRPr>
          </a:p>
        </p:txBody>
      </p:sp>
    </p:spTree>
    <p:extLst>
      <p:ext uri="{BB962C8B-B14F-4D97-AF65-F5344CB8AC3E}">
        <p14:creationId xmlns:p14="http://schemas.microsoft.com/office/powerpoint/2010/main" val="16210009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404664"/>
            <a:ext cx="8229600" cy="706090"/>
          </a:xfrm>
        </p:spPr>
        <p:txBody>
          <a:bodyPr/>
          <a:lstStyle/>
          <a:p>
            <a:r>
              <a:rPr lang="es-MX" sz="2000" b="1" i="1" dirty="0" smtClean="0">
                <a:solidFill>
                  <a:srgbClr val="C00000"/>
                </a:solidFill>
                <a:latin typeface="Lucida Sans" panose="020B0602030504020204" pitchFamily="34" charset="0"/>
              </a:rPr>
              <a:t>Crecimiento poblacional, % de cambio anual, mediana de edad, tasa de fecundidad, densidad y población urbana 1970-2017</a:t>
            </a:r>
            <a:endParaRPr lang="es-ES" sz="2000" b="1" i="1" dirty="0">
              <a:solidFill>
                <a:srgbClr val="C00000"/>
              </a:solidFill>
              <a:latin typeface="Lucida Sans" panose="020B0602030504020204" pitchFamily="34" charset="0"/>
            </a:endParaRPr>
          </a:p>
        </p:txBody>
      </p:sp>
      <p:pic>
        <p:nvPicPr>
          <p:cNvPr id="4" name="3 Marcador de contenido"/>
          <p:cNvPicPr>
            <a:picLocks noGrp="1"/>
          </p:cNvPicPr>
          <p:nvPr>
            <p:ph idx="1"/>
          </p:nvPr>
        </p:nvPicPr>
        <p:blipFill>
          <a:blip r:embed="rId2"/>
          <a:stretch>
            <a:fillRect/>
          </a:stretch>
        </p:blipFill>
        <p:spPr>
          <a:xfrm>
            <a:off x="35496" y="1425692"/>
            <a:ext cx="9001000" cy="4811620"/>
          </a:xfrm>
          <a:prstGeom prst="rect">
            <a:avLst/>
          </a:prstGeom>
          <a:ln>
            <a:solidFill>
              <a:srgbClr val="92D050"/>
            </a:solidFill>
          </a:ln>
        </p:spPr>
      </p:pic>
      <p:sp>
        <p:nvSpPr>
          <p:cNvPr id="5" name="4 Flecha derecha"/>
          <p:cNvSpPr/>
          <p:nvPr/>
        </p:nvSpPr>
        <p:spPr>
          <a:xfrm rot="18763851">
            <a:off x="459560" y="6167470"/>
            <a:ext cx="504056" cy="24231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Flecha derecha"/>
          <p:cNvSpPr/>
          <p:nvPr/>
        </p:nvSpPr>
        <p:spPr>
          <a:xfrm rot="18763851">
            <a:off x="7588352" y="6136846"/>
            <a:ext cx="504056" cy="24231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8" name="7 Conector recto"/>
          <p:cNvCxnSpPr/>
          <p:nvPr/>
        </p:nvCxnSpPr>
        <p:spPr>
          <a:xfrm>
            <a:off x="0" y="2348880"/>
            <a:ext cx="903649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a:off x="0" y="1988840"/>
            <a:ext cx="903649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8931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idx="1"/>
          </p:nvPr>
        </p:nvPicPr>
        <p:blipFill>
          <a:blip r:embed="rId2"/>
          <a:stretch>
            <a:fillRect/>
          </a:stretch>
        </p:blipFill>
        <p:spPr>
          <a:xfrm>
            <a:off x="107504" y="3212975"/>
            <a:ext cx="8928992" cy="3024337"/>
          </a:xfrm>
          <a:prstGeom prst="rect">
            <a:avLst/>
          </a:prstGeom>
          <a:ln/>
        </p:spPr>
        <p:style>
          <a:lnRef idx="2">
            <a:schemeClr val="accent1"/>
          </a:lnRef>
          <a:fillRef idx="1">
            <a:schemeClr val="lt1"/>
          </a:fillRef>
          <a:effectRef idx="0">
            <a:schemeClr val="accent1"/>
          </a:effectRef>
          <a:fontRef idx="minor">
            <a:schemeClr val="dk1"/>
          </a:fontRef>
        </p:style>
      </p:pic>
      <p:pic>
        <p:nvPicPr>
          <p:cNvPr id="5" name="4 Imagen"/>
          <p:cNvPicPr/>
          <p:nvPr/>
        </p:nvPicPr>
        <p:blipFill>
          <a:blip r:embed="rId3"/>
          <a:stretch>
            <a:fillRect/>
          </a:stretch>
        </p:blipFill>
        <p:spPr>
          <a:xfrm>
            <a:off x="611560" y="332656"/>
            <a:ext cx="7920880" cy="2952328"/>
          </a:xfrm>
          <a:prstGeom prst="rect">
            <a:avLst/>
          </a:prstGeom>
        </p:spPr>
      </p:pic>
      <p:sp>
        <p:nvSpPr>
          <p:cNvPr id="6" name="5 Flecha derecha"/>
          <p:cNvSpPr/>
          <p:nvPr/>
        </p:nvSpPr>
        <p:spPr>
          <a:xfrm rot="18763851">
            <a:off x="531568" y="6167470"/>
            <a:ext cx="504056" cy="24231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Flecha derecha"/>
          <p:cNvSpPr/>
          <p:nvPr/>
        </p:nvSpPr>
        <p:spPr>
          <a:xfrm rot="18763851">
            <a:off x="7604320" y="6167470"/>
            <a:ext cx="504056" cy="24231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Flecha derecha"/>
          <p:cNvSpPr/>
          <p:nvPr/>
        </p:nvSpPr>
        <p:spPr>
          <a:xfrm rot="3048547">
            <a:off x="540685" y="3651744"/>
            <a:ext cx="504056" cy="24231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9252975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3 Marcador de contenido"/>
          <p:cNvPicPr>
            <a:picLocks noGrp="1"/>
          </p:cNvPicPr>
          <p:nvPr>
            <p:ph idx="1"/>
          </p:nvPr>
        </p:nvPicPr>
        <p:blipFill>
          <a:blip r:embed="rId2"/>
          <a:stretch>
            <a:fillRect/>
          </a:stretch>
        </p:blipFill>
        <p:spPr>
          <a:xfrm>
            <a:off x="539552" y="332656"/>
            <a:ext cx="7920880" cy="5832647"/>
          </a:xfrm>
          <a:prstGeom prst="rect">
            <a:avLst/>
          </a:prstGeom>
        </p:spPr>
      </p:pic>
      <p:sp>
        <p:nvSpPr>
          <p:cNvPr id="6" name="5 CuadroTexto"/>
          <p:cNvSpPr txBox="1"/>
          <p:nvPr/>
        </p:nvSpPr>
        <p:spPr>
          <a:xfrm>
            <a:off x="827584" y="332656"/>
            <a:ext cx="7383753" cy="40011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MX" sz="2000" b="1" i="1" dirty="0" smtClean="0">
                <a:solidFill>
                  <a:srgbClr val="C00000"/>
                </a:solidFill>
                <a:latin typeface="Lucida Sans" panose="020B0602030504020204" pitchFamily="34" charset="0"/>
              </a:rPr>
              <a:t>LOS 20 PAÍSES CON MAYOR POBLACIÓN EN EL MUNDO</a:t>
            </a:r>
            <a:endParaRPr lang="es-ES" sz="2000" b="1" i="1" dirty="0">
              <a:solidFill>
                <a:srgbClr val="C00000"/>
              </a:solidFill>
              <a:latin typeface="Lucida Sans" panose="020B0602030504020204" pitchFamily="34" charset="0"/>
            </a:endParaRPr>
          </a:p>
        </p:txBody>
      </p:sp>
    </p:spTree>
    <p:extLst>
      <p:ext uri="{BB962C8B-B14F-4D97-AF65-F5344CB8AC3E}">
        <p14:creationId xmlns:p14="http://schemas.microsoft.com/office/powerpoint/2010/main" val="18016002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346646"/>
            <a:ext cx="8229600" cy="634082"/>
          </a:xfrm>
        </p:spPr>
        <p:txBody>
          <a:bodyPr/>
          <a:lstStyle/>
          <a:p>
            <a:r>
              <a:rPr lang="es-ES" b="1" i="1" dirty="0">
                <a:solidFill>
                  <a:srgbClr val="C00000"/>
                </a:solidFill>
                <a:latin typeface="Lucida Sans" panose="020B0602030504020204" pitchFamily="34" charset="0"/>
              </a:rPr>
              <a:t>Las 10 mayores economías del mundo en </a:t>
            </a:r>
            <a:r>
              <a:rPr lang="es-ES" b="1" i="1" dirty="0" smtClean="0">
                <a:solidFill>
                  <a:srgbClr val="C00000"/>
                </a:solidFill>
                <a:latin typeface="Lucida Sans" panose="020B0602030504020204" pitchFamily="34" charset="0"/>
              </a:rPr>
              <a:t>2017</a:t>
            </a:r>
            <a:br>
              <a:rPr lang="es-ES" b="1" i="1" dirty="0" smtClean="0">
                <a:solidFill>
                  <a:srgbClr val="C00000"/>
                </a:solidFill>
                <a:latin typeface="Lucida Sans" panose="020B0602030504020204" pitchFamily="34" charset="0"/>
              </a:rPr>
            </a:br>
            <a:r>
              <a:rPr lang="es-ES" b="1" i="1" dirty="0" smtClean="0">
                <a:solidFill>
                  <a:srgbClr val="C00000"/>
                </a:solidFill>
                <a:latin typeface="Lucida Sans" panose="020B0602030504020204" pitchFamily="34" charset="0"/>
              </a:rPr>
              <a:t>(Trillones de dólares</a:t>
            </a:r>
            <a:endParaRPr lang="es-ES" b="1" i="1" dirty="0">
              <a:solidFill>
                <a:srgbClr val="C00000"/>
              </a:solidFill>
              <a:latin typeface="Lucida Sans" panose="020B0602030504020204" pitchFamily="34" charset="0"/>
            </a:endParaRPr>
          </a:p>
        </p:txBody>
      </p:sp>
      <p:sp>
        <p:nvSpPr>
          <p:cNvPr id="4" name="3 Flecha abajo"/>
          <p:cNvSpPr/>
          <p:nvPr/>
        </p:nvSpPr>
        <p:spPr>
          <a:xfrm>
            <a:off x="-324544" y="3018104"/>
            <a:ext cx="216024" cy="474352"/>
          </a:xfrm>
          <a:prstGeom prst="down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196752"/>
            <a:ext cx="4896544" cy="4306449"/>
          </a:xfrm>
          <a:prstGeom prst="rect">
            <a:avLst/>
          </a:prstGeom>
          <a:ln/>
        </p:spPr>
        <p:style>
          <a:lnRef idx="2">
            <a:schemeClr val="accent5"/>
          </a:lnRef>
          <a:fillRef idx="1">
            <a:schemeClr val="lt1"/>
          </a:fillRef>
          <a:effectRef idx="0">
            <a:schemeClr val="accent5"/>
          </a:effectRef>
          <a:fontRef idx="minor">
            <a:schemeClr val="dk1"/>
          </a:fontRef>
        </p:style>
      </p:pic>
      <p:sp>
        <p:nvSpPr>
          <p:cNvPr id="11" name="10 Rectángulo"/>
          <p:cNvSpPr/>
          <p:nvPr/>
        </p:nvSpPr>
        <p:spPr>
          <a:xfrm>
            <a:off x="5580112" y="1268760"/>
            <a:ext cx="3240360" cy="429900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nSpc>
                <a:spcPct val="150000"/>
              </a:lnSpc>
            </a:pPr>
            <a:r>
              <a:rPr lang="es-ES" sz="1600" b="1" i="1" dirty="0"/>
              <a:t>USA </a:t>
            </a:r>
            <a:r>
              <a:rPr lang="es-ES" sz="1600" b="1" i="1" dirty="0" smtClean="0"/>
              <a:t>con18, </a:t>
            </a:r>
            <a:r>
              <a:rPr lang="es-ES" sz="1600" b="1" i="1" dirty="0"/>
              <a:t>el 24,3%</a:t>
            </a:r>
          </a:p>
          <a:p>
            <a:pPr>
              <a:lnSpc>
                <a:spcPct val="150000"/>
              </a:lnSpc>
            </a:pPr>
            <a:r>
              <a:rPr lang="es-ES" sz="1600" b="1" i="1" dirty="0"/>
              <a:t>China  con $ </a:t>
            </a:r>
            <a:r>
              <a:rPr lang="es-ES" sz="1600" b="1" i="1" dirty="0" smtClean="0"/>
              <a:t>11, </a:t>
            </a:r>
            <a:r>
              <a:rPr lang="es-ES" sz="1600" b="1" i="1" dirty="0"/>
              <a:t>o el 14.8% </a:t>
            </a:r>
          </a:p>
          <a:p>
            <a:pPr>
              <a:lnSpc>
                <a:spcPct val="150000"/>
              </a:lnSpc>
            </a:pPr>
            <a:r>
              <a:rPr lang="es-ES" sz="1600" b="1" i="1" dirty="0"/>
              <a:t>Japón con $ </a:t>
            </a:r>
            <a:r>
              <a:rPr lang="es-ES" sz="1600" b="1" i="1" dirty="0" smtClean="0"/>
              <a:t>4.4, </a:t>
            </a:r>
            <a:r>
              <a:rPr lang="es-ES" sz="1600" b="1" i="1" dirty="0"/>
              <a:t>casi el 6% .</a:t>
            </a:r>
          </a:p>
          <a:p>
            <a:pPr>
              <a:lnSpc>
                <a:spcPct val="150000"/>
              </a:lnSpc>
            </a:pPr>
            <a:r>
              <a:rPr lang="es-ES" sz="1600" b="1" i="1" dirty="0"/>
              <a:t>Alemania con $ </a:t>
            </a:r>
            <a:r>
              <a:rPr lang="es-ES" sz="1600" b="1" i="1" dirty="0" smtClean="0"/>
              <a:t>3.3</a:t>
            </a:r>
            <a:endParaRPr lang="es-ES" sz="1600" b="1" i="1" dirty="0"/>
          </a:p>
          <a:p>
            <a:pPr>
              <a:lnSpc>
                <a:spcPct val="150000"/>
              </a:lnSpc>
            </a:pPr>
            <a:r>
              <a:rPr lang="es-ES" sz="1600" b="1" i="1" dirty="0"/>
              <a:t>Reino Unido $ 2,9 </a:t>
            </a:r>
          </a:p>
          <a:p>
            <a:pPr>
              <a:lnSpc>
                <a:spcPct val="150000"/>
              </a:lnSpc>
            </a:pPr>
            <a:r>
              <a:rPr lang="es-ES" sz="1600" b="1" i="1" dirty="0"/>
              <a:t>Francia  con $ 2,4 </a:t>
            </a:r>
          </a:p>
          <a:p>
            <a:pPr>
              <a:lnSpc>
                <a:spcPct val="150000"/>
              </a:lnSpc>
            </a:pPr>
            <a:r>
              <a:rPr lang="es-ES" sz="1600" b="1" i="1" dirty="0"/>
              <a:t>India con $ </a:t>
            </a:r>
            <a:r>
              <a:rPr lang="es-ES" sz="1600" b="1" i="1" dirty="0" smtClean="0"/>
              <a:t>2.0</a:t>
            </a:r>
            <a:endParaRPr lang="es-ES" sz="1600" b="1" i="1" dirty="0"/>
          </a:p>
          <a:p>
            <a:pPr>
              <a:lnSpc>
                <a:spcPct val="150000"/>
              </a:lnSpc>
            </a:pPr>
            <a:r>
              <a:rPr lang="es-ES" sz="1600" b="1" i="1" dirty="0"/>
              <a:t>Italia $ 1,8 </a:t>
            </a:r>
          </a:p>
          <a:p>
            <a:pPr>
              <a:lnSpc>
                <a:spcPct val="150000"/>
              </a:lnSpc>
            </a:pPr>
            <a:r>
              <a:rPr lang="es-ES" sz="1600" b="1" i="1" dirty="0"/>
              <a:t>Brasil con casi $ </a:t>
            </a:r>
            <a:r>
              <a:rPr lang="es-ES" sz="1600" b="1" i="1" dirty="0" smtClean="0"/>
              <a:t>1.8</a:t>
            </a:r>
            <a:endParaRPr lang="es-ES" sz="1600" b="1" i="1" dirty="0"/>
          </a:p>
          <a:p>
            <a:pPr>
              <a:lnSpc>
                <a:spcPct val="150000"/>
              </a:lnSpc>
            </a:pPr>
            <a:r>
              <a:rPr lang="es-ES" sz="1600" b="1" i="1" dirty="0"/>
              <a:t>Canadá, con más de $ </a:t>
            </a:r>
            <a:r>
              <a:rPr lang="es-ES" sz="1600" b="1" i="1" dirty="0" smtClean="0"/>
              <a:t>1,5</a:t>
            </a:r>
          </a:p>
          <a:p>
            <a:pPr>
              <a:lnSpc>
                <a:spcPct val="150000"/>
              </a:lnSpc>
            </a:pPr>
            <a:endParaRPr lang="es-ES" sz="1600" b="1" i="1" dirty="0"/>
          </a:p>
        </p:txBody>
      </p:sp>
      <p:sp>
        <p:nvSpPr>
          <p:cNvPr id="8" name="7 Rectángulo"/>
          <p:cNvSpPr/>
          <p:nvPr/>
        </p:nvSpPr>
        <p:spPr>
          <a:xfrm>
            <a:off x="0" y="5385990"/>
            <a:ext cx="9144000" cy="923330"/>
          </a:xfrm>
          <a:prstGeom prst="rect">
            <a:avLst/>
          </a:prstGeom>
        </p:spPr>
        <p:txBody>
          <a:bodyPr wrap="square">
            <a:spAutoFit/>
          </a:bodyPr>
          <a:lstStyle/>
          <a:p>
            <a:pPr algn="ctr"/>
            <a:r>
              <a:rPr lang="es-ES" b="1" i="1" dirty="0"/>
              <a:t>Un nuevo estudio de </a:t>
            </a:r>
            <a:r>
              <a:rPr lang="es-ES" b="1" i="1" dirty="0" err="1" smtClean="0"/>
              <a:t>Pwc</a:t>
            </a:r>
            <a:r>
              <a:rPr lang="es-ES" b="1" i="1" dirty="0" smtClean="0"/>
              <a:t> </a:t>
            </a:r>
            <a:r>
              <a:rPr lang="es-ES" b="1" i="1" dirty="0"/>
              <a:t>dice que China estará en el primer lugar para </a:t>
            </a:r>
            <a:r>
              <a:rPr lang="es-ES" b="1" i="1" dirty="0" smtClean="0"/>
              <a:t>2050</a:t>
            </a:r>
          </a:p>
          <a:p>
            <a:pPr algn="ctr"/>
            <a:r>
              <a:rPr lang="es-ES" b="1" i="1" dirty="0" smtClean="0"/>
              <a:t>India </a:t>
            </a:r>
            <a:r>
              <a:rPr lang="es-ES" b="1" i="1" dirty="0"/>
              <a:t>ocupará el segundo puesto, los Estados Unidos </a:t>
            </a:r>
            <a:r>
              <a:rPr lang="es-ES" b="1" i="1" dirty="0" smtClean="0"/>
              <a:t>será tercero </a:t>
            </a:r>
            <a:r>
              <a:rPr lang="es-ES" b="1" i="1" dirty="0"/>
              <a:t>y se espera que el cuarto lugar vaya a Indonesia.</a:t>
            </a:r>
            <a:endParaRPr lang="es-ES" dirty="0"/>
          </a:p>
        </p:txBody>
      </p:sp>
    </p:spTree>
    <p:extLst>
      <p:ext uri="{BB962C8B-B14F-4D97-AF65-F5344CB8AC3E}">
        <p14:creationId xmlns:p14="http://schemas.microsoft.com/office/powerpoint/2010/main" val="416110924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1176</TotalTime>
  <Words>2509</Words>
  <Application>Microsoft Office PowerPoint</Application>
  <PresentationFormat>Presentación en pantalla (4:3)</PresentationFormat>
  <Paragraphs>285</Paragraphs>
  <Slides>34</Slides>
  <Notes>6</Notes>
  <HiddenSlides>0</HiddenSlides>
  <MMClips>0</MMClips>
  <ScaleCrop>false</ScaleCrop>
  <HeadingPairs>
    <vt:vector size="4" baseType="variant">
      <vt:variant>
        <vt:lpstr>Tema</vt:lpstr>
      </vt:variant>
      <vt:variant>
        <vt:i4>2</vt:i4>
      </vt:variant>
      <vt:variant>
        <vt:lpstr>Títulos de diapositiva</vt:lpstr>
      </vt:variant>
      <vt:variant>
        <vt:i4>34</vt:i4>
      </vt:variant>
    </vt:vector>
  </HeadingPairs>
  <TitlesOfParts>
    <vt:vector size="36" baseType="lpstr">
      <vt:lpstr>Tema de Office</vt:lpstr>
      <vt:lpstr>Diseño predeterminado</vt:lpstr>
      <vt:lpstr>Presentación de PowerPoint</vt:lpstr>
      <vt:lpstr>Presentación de PowerPoint</vt:lpstr>
      <vt:lpstr>Presentación de PowerPoint</vt:lpstr>
      <vt:lpstr>Presentación de PowerPoint</vt:lpstr>
      <vt:lpstr>Presentación de PowerPoint</vt:lpstr>
      <vt:lpstr>Crecimiento poblacional, % de cambio anual, mediana de edad, tasa de fecundidad, densidad y población urbana 1970-2017</vt:lpstr>
      <vt:lpstr>Presentación de PowerPoint</vt:lpstr>
      <vt:lpstr>Presentación de PowerPoint</vt:lpstr>
      <vt:lpstr>Las 10 mayores economías del mundo en 2017 (Trillones de dólares</vt:lpstr>
      <vt:lpstr>Presentación de PowerPoint</vt:lpstr>
      <vt:lpstr>Presentación de PowerPoint</vt:lpstr>
      <vt:lpstr> En todo el mundo el comercio ha aumentado los ingresos y puede reducir las inequidades, pero… </vt:lpstr>
      <vt:lpstr>Los nueve límites planetarios</vt:lpstr>
      <vt:lpstr>Presentación de PowerPoint</vt:lpstr>
      <vt:lpstr>Tres de los nueve límites planetarios más afectados</vt:lpstr>
      <vt:lpstr>Nuevo record en el registro del dióxido de carbono (CO2) en la atmósfera de la Tierra, se espera que se mantenga así o incluso que suba y supere un nivel histórico de 400 partículas por millón</vt:lpstr>
      <vt:lpstr>Presentación de PowerPoint</vt:lpstr>
      <vt:lpstr> </vt:lpstr>
      <vt:lpstr>Presentación de PowerPoint</vt:lpstr>
      <vt:lpstr>Presentación de PowerPoint</vt:lpstr>
      <vt:lpstr>Presentación de PowerPoint</vt:lpstr>
      <vt:lpstr>La inequidad está empeorando, pero no lo estamos viendo es cada vez peor, pero menos gente que nunca es consciente de ello y el crecimiento poblacional la magnificará</vt:lpstr>
      <vt:lpstr>La inequidad es el fenómeno social, político y económico de nuestro tiempo   </vt:lpstr>
      <vt:lpstr>Presentación de PowerPoint</vt:lpstr>
      <vt:lpstr>La inequidad y la exclusión que son los desafíos más importantes para la salud y el bienestar. La pobreza y la falta de oportunidades afecta negativamente a niños y ancianos </vt:lpstr>
      <vt:lpstr>La educación primaria en México  mantiene un retraso de 19 años en cobertura universal,  de 44 años en secundaría y de 70 años en preparatoria  Informe de Seguimiento de la Educación en el Mundo 2016 (Unesco)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Manuel Urbina Fuentes</dc:creator>
  <cp:lastModifiedBy>Manuel Urbina Fuentes</cp:lastModifiedBy>
  <cp:revision>49</cp:revision>
  <dcterms:created xsi:type="dcterms:W3CDTF">2017-05-02T03:46:34Z</dcterms:created>
  <dcterms:modified xsi:type="dcterms:W3CDTF">2017-05-03T22:03:17Z</dcterms:modified>
</cp:coreProperties>
</file>