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32" r:id="rId1"/>
  </p:sldMasterIdLst>
  <p:sldIdLst>
    <p:sldId id="256" r:id="rId2"/>
    <p:sldId id="257" r:id="rId3"/>
    <p:sldId id="258" r:id="rId4"/>
    <p:sldId id="273" r:id="rId5"/>
    <p:sldId id="275" r:id="rId6"/>
    <p:sldId id="276" r:id="rId7"/>
    <p:sldId id="277" r:id="rId8"/>
    <p:sldId id="259" r:id="rId9"/>
    <p:sldId id="260" r:id="rId10"/>
    <p:sldId id="261" r:id="rId11"/>
    <p:sldId id="278" r:id="rId12"/>
    <p:sldId id="265" r:id="rId13"/>
    <p:sldId id="279" r:id="rId14"/>
    <p:sldId id="280" r:id="rId15"/>
    <p:sldId id="281" r:id="rId16"/>
    <p:sldId id="268" r:id="rId17"/>
    <p:sldId id="269" r:id="rId18"/>
    <p:sldId id="267" r:id="rId19"/>
    <p:sldId id="271" r:id="rId20"/>
  </p:sldIdLst>
  <p:sldSz cx="12192000" cy="6858000"/>
  <p:notesSz cx="6797675" cy="9928225"/>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C2C9C25F-58A6-4F8A-A7E3-B233103E5F60}" type="datetimeFigureOut">
              <a:rPr lang="es-MX" smtClean="0"/>
              <a:t>02/05/2017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C3B8772-C20E-4F76-90E1-7833E21E529B}" type="slidenum">
              <a:rPr lang="es-MX" smtClean="0"/>
              <a:t>‹Nº›</a:t>
            </a:fld>
            <a:endParaRPr lang="es-MX"/>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25712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Date Placeholder 2"/>
          <p:cNvSpPr>
            <a:spLocks noGrp="1"/>
          </p:cNvSpPr>
          <p:nvPr>
            <p:ph type="dt" sz="half" idx="10"/>
          </p:nvPr>
        </p:nvSpPr>
        <p:spPr/>
        <p:txBody>
          <a:bodyPr/>
          <a:lstStyle/>
          <a:p>
            <a:fld id="{C2C9C25F-58A6-4F8A-A7E3-B233103E5F60}" type="datetimeFigureOut">
              <a:rPr lang="es-MX" smtClean="0"/>
              <a:t>02/05/2017</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7C3B8772-C20E-4F76-90E1-7833E21E529B}" type="slidenum">
              <a:rPr lang="es-MX" smtClean="0"/>
              <a:t>‹Nº›</a:t>
            </a:fld>
            <a:endParaRPr lang="es-MX"/>
          </a:p>
        </p:txBody>
      </p:sp>
    </p:spTree>
    <p:extLst>
      <p:ext uri="{BB962C8B-B14F-4D97-AF65-F5344CB8AC3E}">
        <p14:creationId xmlns:p14="http://schemas.microsoft.com/office/powerpoint/2010/main" val="3984123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2C9C25F-58A6-4F8A-A7E3-B233103E5F60}" type="datetimeFigureOut">
              <a:rPr lang="es-MX" smtClean="0"/>
              <a:t>02/05/2017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C3B8772-C20E-4F76-90E1-7833E21E529B}" type="slidenum">
              <a:rPr lang="es-MX" smtClean="0"/>
              <a:t>‹Nº›</a:t>
            </a:fld>
            <a:endParaRPr lang="es-MX"/>
          </a:p>
        </p:txBody>
      </p:sp>
    </p:spTree>
    <p:extLst>
      <p:ext uri="{BB962C8B-B14F-4D97-AF65-F5344CB8AC3E}">
        <p14:creationId xmlns:p14="http://schemas.microsoft.com/office/powerpoint/2010/main" val="24575928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2C9C25F-58A6-4F8A-A7E3-B233103E5F60}" type="datetimeFigureOut">
              <a:rPr lang="es-MX" smtClean="0"/>
              <a:t>02/05/2017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C3B8772-C20E-4F76-90E1-7833E21E529B}" type="slidenum">
              <a:rPr lang="es-MX" smtClean="0"/>
              <a:t>‹Nº›</a:t>
            </a:fld>
            <a:endParaRPr lang="es-MX"/>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317427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2C9C25F-58A6-4F8A-A7E3-B233103E5F60}" type="datetimeFigureOut">
              <a:rPr lang="es-MX" smtClean="0"/>
              <a:t>02/05/2017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C3B8772-C20E-4F76-90E1-7833E21E529B}" type="slidenum">
              <a:rPr lang="es-MX" smtClean="0"/>
              <a:t>‹Nº›</a:t>
            </a:fld>
            <a:endParaRPr lang="es-MX"/>
          </a:p>
        </p:txBody>
      </p:sp>
    </p:spTree>
    <p:extLst>
      <p:ext uri="{BB962C8B-B14F-4D97-AF65-F5344CB8AC3E}">
        <p14:creationId xmlns:p14="http://schemas.microsoft.com/office/powerpoint/2010/main" val="525519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s-ES" smtClean="0"/>
              <a:t>Haga clic para modificar el estilo de texto del patrón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2C9C25F-58A6-4F8A-A7E3-B233103E5F60}" type="datetimeFigureOut">
              <a:rPr lang="es-MX" smtClean="0"/>
              <a:t>02/05/2017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C3B8772-C20E-4F76-90E1-7833E21E529B}" type="slidenum">
              <a:rPr lang="es-MX" smtClean="0"/>
              <a:t>‹Nº›</a:t>
            </a:fld>
            <a:endParaRPr lang="es-MX"/>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259366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s-ES" smtClean="0"/>
              <a:t>Haga clic para modificar el estilo de texto del patrón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2C9C25F-58A6-4F8A-A7E3-B233103E5F60}" type="datetimeFigureOut">
              <a:rPr lang="es-MX" smtClean="0"/>
              <a:t>02/05/2017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C3B8772-C20E-4F76-90E1-7833E21E529B}" type="slidenum">
              <a:rPr lang="es-MX" smtClean="0"/>
              <a:t>‹Nº›</a:t>
            </a:fld>
            <a:endParaRPr lang="es-MX"/>
          </a:p>
        </p:txBody>
      </p:sp>
    </p:spTree>
    <p:extLst>
      <p:ext uri="{BB962C8B-B14F-4D97-AF65-F5344CB8AC3E}">
        <p14:creationId xmlns:p14="http://schemas.microsoft.com/office/powerpoint/2010/main" val="4429549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2C9C25F-58A6-4F8A-A7E3-B233103E5F60}" type="datetimeFigureOut">
              <a:rPr lang="es-MX" smtClean="0"/>
              <a:t>02/05/2017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C3B8772-C20E-4F76-90E1-7833E21E529B}" type="slidenum">
              <a:rPr lang="es-MX" smtClean="0"/>
              <a:t>‹Nº›</a:t>
            </a:fld>
            <a:endParaRPr lang="es-MX"/>
          </a:p>
        </p:txBody>
      </p:sp>
    </p:spTree>
    <p:extLst>
      <p:ext uri="{BB962C8B-B14F-4D97-AF65-F5344CB8AC3E}">
        <p14:creationId xmlns:p14="http://schemas.microsoft.com/office/powerpoint/2010/main" val="31950170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2C9C25F-58A6-4F8A-A7E3-B233103E5F60}" type="datetimeFigureOut">
              <a:rPr lang="es-MX" smtClean="0"/>
              <a:t>02/05/2017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C3B8772-C20E-4F76-90E1-7833E21E529B}" type="slidenum">
              <a:rPr lang="es-MX" smtClean="0"/>
              <a:t>‹Nº›</a:t>
            </a:fld>
            <a:endParaRPr lang="es-MX"/>
          </a:p>
        </p:txBody>
      </p:sp>
    </p:spTree>
    <p:extLst>
      <p:ext uri="{BB962C8B-B14F-4D97-AF65-F5344CB8AC3E}">
        <p14:creationId xmlns:p14="http://schemas.microsoft.com/office/powerpoint/2010/main" val="1437522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nchor="ct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2C9C25F-58A6-4F8A-A7E3-B233103E5F60}" type="datetimeFigureOut">
              <a:rPr lang="es-MX" smtClean="0"/>
              <a:t>02/05/2017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C3B8772-C20E-4F76-90E1-7833E21E529B}" type="slidenum">
              <a:rPr lang="es-MX" smtClean="0"/>
              <a:t>‹Nº›</a:t>
            </a:fld>
            <a:endParaRPr lang="es-MX"/>
          </a:p>
        </p:txBody>
      </p:sp>
    </p:spTree>
    <p:extLst>
      <p:ext uri="{BB962C8B-B14F-4D97-AF65-F5344CB8AC3E}">
        <p14:creationId xmlns:p14="http://schemas.microsoft.com/office/powerpoint/2010/main" val="12930857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2C9C25F-58A6-4F8A-A7E3-B233103E5F60}" type="datetimeFigureOut">
              <a:rPr lang="es-MX" smtClean="0"/>
              <a:t>02/05/2017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C3B8772-C20E-4F76-90E1-7833E21E529B}" type="slidenum">
              <a:rPr lang="es-MX" smtClean="0"/>
              <a:t>‹Nº›</a:t>
            </a:fld>
            <a:endParaRPr lang="es-MX"/>
          </a:p>
        </p:txBody>
      </p:sp>
    </p:spTree>
    <p:extLst>
      <p:ext uri="{BB962C8B-B14F-4D97-AF65-F5344CB8AC3E}">
        <p14:creationId xmlns:p14="http://schemas.microsoft.com/office/powerpoint/2010/main" val="4061268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C2C9C25F-58A6-4F8A-A7E3-B233103E5F60}" type="datetimeFigureOut">
              <a:rPr lang="es-MX" smtClean="0"/>
              <a:t>02/05/2017</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C3B8772-C20E-4F76-90E1-7833E21E529B}" type="slidenum">
              <a:rPr lang="es-MX" smtClean="0"/>
              <a:t>‹Nº›</a:t>
            </a:fld>
            <a:endParaRPr lang="es-MX"/>
          </a:p>
        </p:txBody>
      </p:sp>
    </p:spTree>
    <p:extLst>
      <p:ext uri="{BB962C8B-B14F-4D97-AF65-F5344CB8AC3E}">
        <p14:creationId xmlns:p14="http://schemas.microsoft.com/office/powerpoint/2010/main" val="3340294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C2C9C25F-58A6-4F8A-A7E3-B233103E5F60}" type="datetimeFigureOut">
              <a:rPr lang="es-MX" smtClean="0"/>
              <a:t>02/05/2017</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7C3B8772-C20E-4F76-90E1-7833E21E529B}" type="slidenum">
              <a:rPr lang="es-MX" smtClean="0"/>
              <a:t>‹Nº›</a:t>
            </a:fld>
            <a:endParaRPr lang="es-MX"/>
          </a:p>
        </p:txBody>
      </p:sp>
    </p:spTree>
    <p:extLst>
      <p:ext uri="{BB962C8B-B14F-4D97-AF65-F5344CB8AC3E}">
        <p14:creationId xmlns:p14="http://schemas.microsoft.com/office/powerpoint/2010/main" val="18894124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C2C9C25F-58A6-4F8A-A7E3-B233103E5F60}" type="datetimeFigureOut">
              <a:rPr lang="es-MX" smtClean="0"/>
              <a:t>02/05/2017</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7C3B8772-C20E-4F76-90E1-7833E21E529B}" type="slidenum">
              <a:rPr lang="es-MX" smtClean="0"/>
              <a:t>‹Nº›</a:t>
            </a:fld>
            <a:endParaRPr lang="es-MX"/>
          </a:p>
        </p:txBody>
      </p:sp>
    </p:spTree>
    <p:extLst>
      <p:ext uri="{BB962C8B-B14F-4D97-AF65-F5344CB8AC3E}">
        <p14:creationId xmlns:p14="http://schemas.microsoft.com/office/powerpoint/2010/main" val="13750995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C9C25F-58A6-4F8A-A7E3-B233103E5F60}" type="datetimeFigureOut">
              <a:rPr lang="es-MX" smtClean="0"/>
              <a:t>02/05/2017</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7C3B8772-C20E-4F76-90E1-7833E21E529B}" type="slidenum">
              <a:rPr lang="es-MX" smtClean="0"/>
              <a:t>‹Nº›</a:t>
            </a:fld>
            <a:endParaRPr lang="es-MX"/>
          </a:p>
        </p:txBody>
      </p:sp>
    </p:spTree>
    <p:extLst>
      <p:ext uri="{BB962C8B-B14F-4D97-AF65-F5344CB8AC3E}">
        <p14:creationId xmlns:p14="http://schemas.microsoft.com/office/powerpoint/2010/main" val="9853767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2C9C25F-58A6-4F8A-A7E3-B233103E5F60}" type="datetimeFigureOut">
              <a:rPr lang="es-MX" smtClean="0"/>
              <a:t>02/05/2017</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C3B8772-C20E-4F76-90E1-7833E21E529B}" type="slidenum">
              <a:rPr lang="es-MX" smtClean="0"/>
              <a:t>‹Nº›</a:t>
            </a:fld>
            <a:endParaRPr lang="es-MX"/>
          </a:p>
        </p:txBody>
      </p:sp>
    </p:spTree>
    <p:extLst>
      <p:ext uri="{BB962C8B-B14F-4D97-AF65-F5344CB8AC3E}">
        <p14:creationId xmlns:p14="http://schemas.microsoft.com/office/powerpoint/2010/main" val="942006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s-ES" smtClean="0"/>
              <a:t>Haga clic para modificar el estilo de título del patrón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2C9C25F-58A6-4F8A-A7E3-B233103E5F60}" type="datetimeFigureOut">
              <a:rPr lang="es-MX" smtClean="0"/>
              <a:t>02/05/2017</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C3B8772-C20E-4F76-90E1-7833E21E529B}" type="slidenum">
              <a:rPr lang="es-MX" smtClean="0"/>
              <a:t>‹Nº›</a:t>
            </a:fld>
            <a:endParaRPr lang="es-MX"/>
          </a:p>
        </p:txBody>
      </p:sp>
    </p:spTree>
    <p:extLst>
      <p:ext uri="{BB962C8B-B14F-4D97-AF65-F5344CB8AC3E}">
        <p14:creationId xmlns:p14="http://schemas.microsoft.com/office/powerpoint/2010/main" val="4685150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C2C9C25F-58A6-4F8A-A7E3-B233103E5F60}" type="datetimeFigureOut">
              <a:rPr lang="es-MX" smtClean="0"/>
              <a:t>02/05/2017</a:t>
            </a:fld>
            <a:endParaRPr lang="es-MX"/>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s-MX"/>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7C3B8772-C20E-4F76-90E1-7833E21E529B}" type="slidenum">
              <a:rPr lang="es-MX" smtClean="0"/>
              <a:t>‹Nº›</a:t>
            </a:fld>
            <a:endParaRPr lang="es-MX"/>
          </a:p>
        </p:txBody>
      </p:sp>
    </p:spTree>
    <p:extLst>
      <p:ext uri="{BB962C8B-B14F-4D97-AF65-F5344CB8AC3E}">
        <p14:creationId xmlns:p14="http://schemas.microsoft.com/office/powerpoint/2010/main" val="3117741232"/>
      </p:ext>
    </p:extLst>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 id="214748374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www.who.int/about/licensing/copyright_from/en/index.html" TargetMode="External"/><Relationship Id="rId2" Type="http://schemas.openxmlformats.org/officeDocument/2006/relationships/hyperlink" Target="http://www.who.int/"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www.transparenciapresupuestaria.gob.mx/"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www.transparenciapresupuestaria.gob.mx/"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838200" y="2386694"/>
            <a:ext cx="10515600" cy="1325563"/>
          </a:xfrm>
        </p:spPr>
        <p:txBody>
          <a:bodyPr/>
          <a:lstStyle/>
          <a:p>
            <a:pPr algn="ctr"/>
            <a:r>
              <a:rPr lang="es-MX" cap="small" dirty="0" smtClean="0">
                <a:latin typeface="Arial" panose="020B0604020202020204" pitchFamily="34" charset="0"/>
                <a:cs typeface="Arial" panose="020B0604020202020204" pitchFamily="34" charset="0"/>
              </a:rPr>
              <a:t>La salud universal… Una Entelequia</a:t>
            </a:r>
            <a:endParaRPr lang="es-MX" dirty="0"/>
          </a:p>
        </p:txBody>
      </p:sp>
      <p:sp>
        <p:nvSpPr>
          <p:cNvPr id="6" name="Marcador de contenido 5"/>
          <p:cNvSpPr>
            <a:spLocks noGrp="1"/>
          </p:cNvSpPr>
          <p:nvPr>
            <p:ph idx="1"/>
          </p:nvPr>
        </p:nvSpPr>
        <p:spPr>
          <a:xfrm>
            <a:off x="838200" y="2094613"/>
            <a:ext cx="10515600" cy="4082349"/>
          </a:xfrm>
        </p:spPr>
        <p:txBody>
          <a:bodyPr>
            <a:normAutofit fontScale="32500" lnSpcReduction="20000"/>
          </a:bodyPr>
          <a:lstStyle/>
          <a:p>
            <a:pPr marL="0" indent="0">
              <a:buNone/>
            </a:pPr>
            <a:endParaRPr lang="es-MX" cap="small" dirty="0">
              <a:latin typeface="Arial" panose="020B0604020202020204" pitchFamily="34" charset="0"/>
              <a:cs typeface="Arial" panose="020B0604020202020204" pitchFamily="34" charset="0"/>
            </a:endParaRPr>
          </a:p>
          <a:p>
            <a:endParaRPr lang="es-MX" sz="2000" cap="small" dirty="0" smtClean="0">
              <a:latin typeface="Arial" panose="020B0604020202020204" pitchFamily="34" charset="0"/>
              <a:cs typeface="Arial" panose="020B0604020202020204" pitchFamily="34" charset="0"/>
            </a:endParaRPr>
          </a:p>
          <a:p>
            <a:endParaRPr lang="es-MX" cap="small" dirty="0">
              <a:latin typeface="Arial" panose="020B0604020202020204" pitchFamily="34" charset="0"/>
              <a:cs typeface="Arial" panose="020B0604020202020204" pitchFamily="34" charset="0"/>
            </a:endParaRPr>
          </a:p>
          <a:p>
            <a:endParaRPr lang="es-MX" sz="2000" cap="small" dirty="0" smtClean="0">
              <a:latin typeface="Arial" panose="020B0604020202020204" pitchFamily="34" charset="0"/>
              <a:cs typeface="Arial" panose="020B0604020202020204" pitchFamily="34" charset="0"/>
            </a:endParaRPr>
          </a:p>
          <a:p>
            <a:endParaRPr lang="es-MX" cap="small" dirty="0">
              <a:latin typeface="Arial" panose="020B0604020202020204" pitchFamily="34" charset="0"/>
              <a:cs typeface="Arial" panose="020B0604020202020204" pitchFamily="34" charset="0"/>
            </a:endParaRPr>
          </a:p>
          <a:p>
            <a:endParaRPr lang="es-MX" sz="2000" cap="small" dirty="0" smtClean="0">
              <a:latin typeface="Arial" panose="020B0604020202020204" pitchFamily="34" charset="0"/>
              <a:cs typeface="Arial" panose="020B0604020202020204" pitchFamily="34" charset="0"/>
            </a:endParaRPr>
          </a:p>
          <a:p>
            <a:endParaRPr lang="es-MX" sz="8000" cap="small" dirty="0">
              <a:latin typeface="Arial" panose="020B0604020202020204" pitchFamily="34" charset="0"/>
              <a:cs typeface="Arial" panose="020B0604020202020204" pitchFamily="34" charset="0"/>
            </a:endParaRPr>
          </a:p>
          <a:p>
            <a:r>
              <a:rPr lang="es-MX" sz="8000" cap="small" dirty="0" smtClean="0">
                <a:latin typeface="Arial" panose="020B0604020202020204" pitchFamily="34" charset="0"/>
                <a:cs typeface="Arial" panose="020B0604020202020204" pitchFamily="34" charset="0"/>
              </a:rPr>
              <a:t>Academia Nacional de medicina</a:t>
            </a:r>
          </a:p>
          <a:p>
            <a:endParaRPr lang="es-MX" sz="2000" cap="small" dirty="0">
              <a:latin typeface="Arial" panose="020B0604020202020204" pitchFamily="34" charset="0"/>
              <a:cs typeface="Arial" panose="020B0604020202020204" pitchFamily="34" charset="0"/>
            </a:endParaRPr>
          </a:p>
          <a:p>
            <a:endParaRPr lang="es-MX" sz="2000" cap="small" dirty="0" smtClean="0">
              <a:latin typeface="Arial" panose="020B0604020202020204" pitchFamily="34" charset="0"/>
              <a:cs typeface="Arial" panose="020B0604020202020204" pitchFamily="34" charset="0"/>
            </a:endParaRPr>
          </a:p>
          <a:p>
            <a:endParaRPr lang="es-MX" sz="2000" cap="small" dirty="0" smtClean="0">
              <a:latin typeface="Arial" panose="020B0604020202020204" pitchFamily="34" charset="0"/>
              <a:cs typeface="Arial" panose="020B0604020202020204" pitchFamily="34" charset="0"/>
            </a:endParaRPr>
          </a:p>
          <a:p>
            <a:endParaRPr lang="es-MX" sz="2000" cap="small" dirty="0">
              <a:latin typeface="Arial" panose="020B0604020202020204" pitchFamily="34" charset="0"/>
              <a:cs typeface="Arial" panose="020B0604020202020204" pitchFamily="34" charset="0"/>
            </a:endParaRPr>
          </a:p>
          <a:p>
            <a:endParaRPr lang="es-MX" sz="2000" cap="small" dirty="0" smtClean="0">
              <a:latin typeface="Arial" panose="020B0604020202020204" pitchFamily="34" charset="0"/>
              <a:cs typeface="Arial" panose="020B0604020202020204" pitchFamily="34" charset="0"/>
            </a:endParaRPr>
          </a:p>
          <a:p>
            <a:pPr marL="0" indent="0">
              <a:buNone/>
            </a:pPr>
            <a:r>
              <a:rPr lang="es-MX" sz="2000" cap="small" dirty="0" smtClean="0">
                <a:latin typeface="Arial" panose="020B0604020202020204" pitchFamily="34" charset="0"/>
                <a:cs typeface="Arial" panose="020B0604020202020204" pitchFamily="34" charset="0"/>
              </a:rPr>
              <a:t>                                             </a:t>
            </a:r>
            <a:endParaRPr lang="es-MX" sz="2000" cap="small" dirty="0">
              <a:latin typeface="Arial" panose="020B0604020202020204" pitchFamily="34" charset="0"/>
              <a:cs typeface="Arial" panose="020B0604020202020204" pitchFamily="34" charset="0"/>
            </a:endParaRPr>
          </a:p>
          <a:p>
            <a:endParaRPr lang="es-MX" sz="2000" cap="small" dirty="0" smtClean="0">
              <a:latin typeface="Arial" panose="020B0604020202020204" pitchFamily="34" charset="0"/>
              <a:cs typeface="Arial" panose="020B0604020202020204" pitchFamily="34" charset="0"/>
            </a:endParaRPr>
          </a:p>
          <a:p>
            <a:endParaRPr lang="es-MX" sz="2000" cap="small" dirty="0">
              <a:latin typeface="Arial" panose="020B0604020202020204" pitchFamily="34" charset="0"/>
              <a:cs typeface="Arial" panose="020B0604020202020204" pitchFamily="34" charset="0"/>
            </a:endParaRPr>
          </a:p>
          <a:p>
            <a:endParaRPr lang="es-MX" sz="2000" cap="small" dirty="0">
              <a:latin typeface="Arial" panose="020B0604020202020204" pitchFamily="34" charset="0"/>
              <a:cs typeface="Arial" panose="020B0604020202020204" pitchFamily="34" charset="0"/>
            </a:endParaRPr>
          </a:p>
          <a:p>
            <a:pPr algn="r"/>
            <a:r>
              <a:rPr lang="es-MX" sz="6200" cap="small" dirty="0" smtClean="0">
                <a:latin typeface="Arial" panose="020B0604020202020204" pitchFamily="34" charset="0"/>
                <a:cs typeface="Arial" panose="020B0604020202020204" pitchFamily="34" charset="0"/>
              </a:rPr>
              <a:t>Dr. Fernando Cano Valle</a:t>
            </a:r>
            <a:endParaRPr lang="es-MX" sz="6200" cap="small" dirty="0">
              <a:latin typeface="Arial" panose="020B0604020202020204" pitchFamily="34" charset="0"/>
              <a:cs typeface="Arial" panose="020B0604020202020204" pitchFamily="34" charset="0"/>
            </a:endParaRPr>
          </a:p>
        </p:txBody>
      </p:sp>
      <p:pic>
        <p:nvPicPr>
          <p:cNvPr id="7" name="Imagen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5995" y="325658"/>
            <a:ext cx="2002023" cy="2311861"/>
          </a:xfrm>
          <a:prstGeom prst="rect">
            <a:avLst/>
          </a:prstGeom>
        </p:spPr>
      </p:pic>
      <p:pic>
        <p:nvPicPr>
          <p:cNvPr id="8" name="Imagen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81954" y="325658"/>
            <a:ext cx="2247457" cy="2247457"/>
          </a:xfrm>
          <a:prstGeom prst="rect">
            <a:avLst/>
          </a:prstGeom>
        </p:spPr>
      </p:pic>
    </p:spTree>
    <p:extLst>
      <p:ext uri="{BB962C8B-B14F-4D97-AF65-F5344CB8AC3E}">
        <p14:creationId xmlns:p14="http://schemas.microsoft.com/office/powerpoint/2010/main" val="3322387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668379" y="1267327"/>
            <a:ext cx="8919410" cy="3193695"/>
          </a:xfrm>
          <a:prstGeom prst="rect">
            <a:avLst/>
          </a:prstGeom>
        </p:spPr>
        <p:txBody>
          <a:bodyPr wrap="square">
            <a:spAutoFit/>
          </a:bodyPr>
          <a:lstStyle/>
          <a:p>
            <a:pPr marL="449580" algn="just">
              <a:lnSpc>
                <a:spcPct val="115000"/>
              </a:lnSpc>
              <a:spcAft>
                <a:spcPts val="1000"/>
              </a:spcAft>
            </a:pPr>
            <a:r>
              <a:rPr lang="es-MX" sz="2800" b="1" cap="small" dirty="0" smtClean="0">
                <a:effectLst/>
                <a:latin typeface="Calibri" panose="020F0502020204030204" pitchFamily="34" charset="0"/>
                <a:ea typeface="Calibri" panose="020F0502020204030204" pitchFamily="34" charset="0"/>
                <a:cs typeface="Times New Roman" panose="02020603050405020304" pitchFamily="18" charset="0"/>
              </a:rPr>
              <a:t>Salubridad y Política</a:t>
            </a:r>
            <a:endParaRPr lang="es-MX"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49580" indent="449580" algn="just">
              <a:lnSpc>
                <a:spcPct val="115000"/>
              </a:lnSpc>
              <a:spcAft>
                <a:spcPts val="1000"/>
              </a:spcAft>
            </a:pPr>
            <a:r>
              <a:rPr lang="es-MX" sz="2800" dirty="0" smtClean="0">
                <a:effectLst/>
                <a:latin typeface="Calibri" panose="020F0502020204030204" pitchFamily="34" charset="0"/>
                <a:ea typeface="Calibri" panose="020F0502020204030204" pitchFamily="34" charset="0"/>
                <a:cs typeface="Times New Roman" panose="02020603050405020304" pitchFamily="18" charset="0"/>
              </a:rPr>
              <a:t>La esperanza de vida como un indicador social se ha incrementado exponencialmente de 36 años en 1910  a 75.5 en 2010, sin embargo esa esperanza de vida no se ha incrementado en los mismos términos para todos, hay lacerantes diferencias, el pobre vive menos. </a:t>
            </a:r>
            <a:endParaRPr lang="es-MX"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952513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1780674" y="1026696"/>
            <a:ext cx="7363326" cy="4023281"/>
          </a:xfrm>
          <a:prstGeom prst="rect">
            <a:avLst/>
          </a:prstGeom>
        </p:spPr>
        <p:txBody>
          <a:bodyPr wrap="square">
            <a:spAutoFit/>
          </a:bodyPr>
          <a:lstStyle/>
          <a:p>
            <a:pPr marL="457200" indent="441960" algn="just">
              <a:lnSpc>
                <a:spcPct val="115000"/>
              </a:lnSpc>
              <a:spcAft>
                <a:spcPts val="1000"/>
              </a:spcAft>
            </a:pPr>
            <a:r>
              <a:rPr lang="es-MX" sz="3200" dirty="0">
                <a:latin typeface="Calibri" panose="020F0502020204030204" pitchFamily="34" charset="0"/>
                <a:ea typeface="Calibri" panose="020F0502020204030204" pitchFamily="34" charset="0"/>
                <a:cs typeface="Times New Roman" panose="02020603050405020304" pitchFamily="18" charset="0"/>
              </a:rPr>
              <a:t>En la transformación del Consejo Superior de Salubridad a Consejo de Salubridad General, entidad surgida de la Constitución de 1917, los años comprendidos entre 1917 y 1926 pueden considerarse como un periodo de ambigüedades e indefiniciones.</a:t>
            </a:r>
            <a:endParaRPr lang="es-MX"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791246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748589" y="1748590"/>
            <a:ext cx="8165432" cy="3635867"/>
          </a:xfrm>
          <a:prstGeom prst="rect">
            <a:avLst/>
          </a:prstGeom>
        </p:spPr>
        <p:txBody>
          <a:bodyPr wrap="square">
            <a:spAutoFit/>
          </a:bodyPr>
          <a:lstStyle/>
          <a:p>
            <a:pPr marL="449580" indent="449580" algn="just">
              <a:lnSpc>
                <a:spcPct val="115000"/>
              </a:lnSpc>
              <a:spcAft>
                <a:spcPts val="1000"/>
              </a:spcAft>
            </a:pPr>
            <a:r>
              <a:rPr lang="es-MX" sz="3600" i="1" dirty="0" smtClean="0">
                <a:effectLst/>
                <a:latin typeface="Calibri" panose="020F0502020204030204" pitchFamily="34" charset="0"/>
                <a:ea typeface="Calibri" panose="020F0502020204030204" pitchFamily="34" charset="0"/>
                <a:cs typeface="Times New Roman" panose="02020603050405020304" pitchFamily="18" charset="0"/>
              </a:rPr>
              <a:t>Mientras más honda es una reforma, más rudamente se defienden los intereses creados. Ignacio Chávez.</a:t>
            </a:r>
          </a:p>
          <a:p>
            <a:pPr marL="449580" indent="449580" algn="just">
              <a:lnSpc>
                <a:spcPct val="115000"/>
              </a:lnSpc>
              <a:spcAft>
                <a:spcPts val="1000"/>
              </a:spcAft>
            </a:pPr>
            <a:endParaRPr lang="es-MX" sz="3600" dirty="0" smtClean="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s-MX" sz="2800" dirty="0" smtClean="0">
                <a:effectLst/>
                <a:latin typeface="Calibri" panose="020F0502020204030204" pitchFamily="34" charset="0"/>
                <a:ea typeface="Calibri" panose="020F0502020204030204" pitchFamily="34" charset="0"/>
                <a:cs typeface="Times New Roman" panose="02020603050405020304" pitchFamily="18" charset="0"/>
              </a:rPr>
              <a:t>	</a:t>
            </a:r>
            <a:r>
              <a:rPr lang="es-MX" sz="2000" dirty="0" smtClean="0">
                <a:latin typeface="Calibri" panose="020F0502020204030204" pitchFamily="34" charset="0"/>
                <a:ea typeface="Calibri" panose="020F0502020204030204" pitchFamily="34" charset="0"/>
                <a:cs typeface="Times New Roman" panose="02020603050405020304" pitchFamily="18" charset="0"/>
              </a:rPr>
              <a:t>Ignacio Chávez a cien años de su </a:t>
            </a:r>
            <a:r>
              <a:rPr lang="es-MX" sz="2000" dirty="0" err="1" smtClean="0">
                <a:latin typeface="Calibri" panose="020F0502020204030204" pitchFamily="34" charset="0"/>
                <a:ea typeface="Calibri" panose="020F0502020204030204" pitchFamily="34" charset="0"/>
                <a:cs typeface="Times New Roman" panose="02020603050405020304" pitchFamily="18" charset="0"/>
              </a:rPr>
              <a:t>naciemiento</a:t>
            </a:r>
            <a:r>
              <a:rPr lang="es-MX" sz="2000" dirty="0" smtClean="0">
                <a:latin typeface="Calibri" panose="020F0502020204030204" pitchFamily="34" charset="0"/>
                <a:ea typeface="Calibri" panose="020F0502020204030204" pitchFamily="34" charset="0"/>
                <a:cs typeface="Times New Roman" panose="02020603050405020304" pitchFamily="18" charset="0"/>
              </a:rPr>
              <a:t>, Valdés Olmedo Cuauhtémoc, Colegio </a:t>
            </a:r>
            <a:r>
              <a:rPr lang="es-MX" sz="2000" dirty="0" err="1" smtClean="0">
                <a:latin typeface="Calibri" panose="020F0502020204030204" pitchFamily="34" charset="0"/>
                <a:ea typeface="Calibri" panose="020F0502020204030204" pitchFamily="34" charset="0"/>
                <a:cs typeface="Times New Roman" panose="02020603050405020304" pitchFamily="18" charset="0"/>
              </a:rPr>
              <a:t>Naciona</a:t>
            </a:r>
            <a:r>
              <a:rPr lang="es-MX" sz="2000" dirty="0" smtClean="0">
                <a:latin typeface="Calibri" panose="020F0502020204030204" pitchFamily="34" charset="0"/>
                <a:ea typeface="Calibri" panose="020F0502020204030204" pitchFamily="34" charset="0"/>
                <a:cs typeface="Times New Roman" panose="02020603050405020304" pitchFamily="18" charset="0"/>
              </a:rPr>
              <a:t>, México 1997. pág. 85</a:t>
            </a:r>
            <a:r>
              <a:rPr lang="es-MX" sz="2000" dirty="0" smtClean="0">
                <a:effectLst/>
                <a:latin typeface="Calibri" panose="020F0502020204030204" pitchFamily="34" charset="0"/>
                <a:ea typeface="Calibri" panose="020F0502020204030204" pitchFamily="34" charset="0"/>
                <a:cs typeface="Times New Roman" panose="02020603050405020304" pitchFamily="18" charset="0"/>
              </a:rPr>
              <a:t>.</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309333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892968" y="882316"/>
            <a:ext cx="8486273" cy="4101636"/>
          </a:xfrm>
          <a:prstGeom prst="rect">
            <a:avLst/>
          </a:prstGeom>
        </p:spPr>
        <p:txBody>
          <a:bodyPr wrap="square">
            <a:spAutoFit/>
          </a:bodyPr>
          <a:lstStyle/>
          <a:p>
            <a:pPr algn="just"/>
            <a:r>
              <a:rPr lang="es-MX" sz="2800" dirty="0" smtClean="0"/>
              <a:t>El </a:t>
            </a:r>
            <a:r>
              <a:rPr lang="es-MX" sz="2800" dirty="0"/>
              <a:t>ejemplo de Ignacio Chávez si bien fue precedido de notables médicos, su figura incidió en el arte de la curación, como en la salud pública y fue referente, vida ejemplar y valor. Ante decisiones de grandes médicos que acompañaron o siguieron a Ignacio Chávez en su andar. </a:t>
            </a:r>
          </a:p>
          <a:p>
            <a:pPr marL="449580" indent="449580" algn="just">
              <a:lnSpc>
                <a:spcPct val="115000"/>
              </a:lnSpc>
              <a:spcAft>
                <a:spcPts val="1000"/>
              </a:spcAft>
            </a:pPr>
            <a:endParaRPr lang="es-MX"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endParaRPr lang="es-MX"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624547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748589" y="1748590"/>
            <a:ext cx="8165432" cy="4524315"/>
          </a:xfrm>
          <a:prstGeom prst="rect">
            <a:avLst/>
          </a:prstGeom>
        </p:spPr>
        <p:txBody>
          <a:bodyPr wrap="square">
            <a:spAutoFit/>
          </a:bodyPr>
          <a:lstStyle/>
          <a:p>
            <a:pPr algn="just">
              <a:spcAft>
                <a:spcPts val="0"/>
              </a:spcAft>
            </a:pPr>
            <a:r>
              <a:rPr lang="es-MX" sz="3200" i="1" dirty="0" smtClean="0"/>
              <a:t>“</a:t>
            </a:r>
            <a:r>
              <a:rPr lang="es-MX" sz="3200" i="1" dirty="0"/>
              <a:t>E</a:t>
            </a:r>
            <a:r>
              <a:rPr lang="es-MX" sz="3200" i="1" dirty="0" smtClean="0"/>
              <a:t>s </a:t>
            </a:r>
            <a:r>
              <a:rPr lang="es-MX" sz="3200" i="1" dirty="0"/>
              <a:t>posible advertir que se abre en México una nueva perspectiva para los servicios de salud y para el federalismo”. Puede afirmarse que a través del Sistema Nacional de Salud será posible imprimir nueva vitalidad al Sistema Federal Mexicano. </a:t>
            </a:r>
            <a:endParaRPr lang="es-MX" sz="3200" i="1" dirty="0" smtClean="0"/>
          </a:p>
          <a:p>
            <a:pPr algn="just">
              <a:spcAft>
                <a:spcPts val="0"/>
              </a:spcAft>
            </a:pPr>
            <a:endParaRPr lang="es-MX" sz="3200" i="1"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es-MX" sz="2400" i="1" dirty="0" smtClean="0">
                <a:latin typeface="Calibri" panose="020F0502020204030204" pitchFamily="34" charset="0"/>
                <a:ea typeface="Calibri" panose="020F0502020204030204" pitchFamily="34" charset="0"/>
                <a:cs typeface="Times New Roman" panose="02020603050405020304" pitchFamily="18" charset="0"/>
              </a:rPr>
              <a:t>Dr. Diego Valadez</a:t>
            </a:r>
            <a:r>
              <a:rPr lang="es-MX" sz="3200" i="1" dirty="0" smtClean="0">
                <a:latin typeface="Calibri" panose="020F0502020204030204" pitchFamily="34" charset="0"/>
                <a:ea typeface="Calibri" panose="020F0502020204030204" pitchFamily="34" charset="0"/>
                <a:cs typeface="Times New Roman" panose="02020603050405020304" pitchFamily="18" charset="0"/>
              </a:rPr>
              <a:t>.</a:t>
            </a:r>
            <a:endParaRPr lang="es-MX"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327501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748589" y="1748590"/>
            <a:ext cx="8165432" cy="3908762"/>
          </a:xfrm>
          <a:prstGeom prst="rect">
            <a:avLst/>
          </a:prstGeom>
        </p:spPr>
        <p:txBody>
          <a:bodyPr wrap="square">
            <a:spAutoFit/>
          </a:bodyPr>
          <a:lstStyle/>
          <a:p>
            <a:pPr algn="just">
              <a:spcAft>
                <a:spcPts val="0"/>
              </a:spcAft>
            </a:pPr>
            <a:r>
              <a:rPr lang="es-MX" sz="1600" i="1" dirty="0" smtClean="0"/>
              <a:t>“</a:t>
            </a:r>
            <a:r>
              <a:rPr lang="es-MX" sz="2400" i="1" dirty="0" smtClean="0"/>
              <a:t>La Constitución de 1917 ha asegurado décadas de paz social, ha permitido la creación de una importante clase media, ha asegurado a millones de trabajadores un mínimo de existencia digna, ha presidido el espectacular crecimiento demográfico sin que éste destruya al país, aunque sí lo ha entorpecido grandemente, y ha impulsado el mejoramiento de la población en educación, salud, habitación y oportunidades de superación personal”. </a:t>
            </a:r>
            <a:endParaRPr lang="es-MX" sz="2400" i="1"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es-MX" sz="2400" i="1" dirty="0" smtClean="0">
                <a:latin typeface="Calibri" panose="020F0502020204030204" pitchFamily="34" charset="0"/>
                <a:ea typeface="Calibri" panose="020F0502020204030204" pitchFamily="34" charset="0"/>
                <a:cs typeface="Times New Roman" panose="02020603050405020304" pitchFamily="18" charset="0"/>
              </a:rPr>
              <a:t> Dr. Jorge Carpizo</a:t>
            </a:r>
            <a:r>
              <a:rPr lang="es-MX" sz="3200" i="1" dirty="0" smtClean="0">
                <a:latin typeface="Calibri" panose="020F0502020204030204" pitchFamily="34" charset="0"/>
                <a:ea typeface="Calibri" panose="020F0502020204030204" pitchFamily="34" charset="0"/>
                <a:cs typeface="Times New Roman" panose="02020603050405020304" pitchFamily="18" charset="0"/>
              </a:rPr>
              <a:t>.</a:t>
            </a:r>
            <a:endParaRPr lang="es-MX"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169292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459831" y="1336325"/>
            <a:ext cx="8165431" cy="5044458"/>
          </a:xfrm>
          <a:prstGeom prst="rect">
            <a:avLst/>
          </a:prstGeom>
        </p:spPr>
        <p:txBody>
          <a:bodyPr wrap="square">
            <a:spAutoFit/>
          </a:bodyPr>
          <a:lstStyle/>
          <a:p>
            <a:pPr marL="449580" indent="449580" algn="just">
              <a:lnSpc>
                <a:spcPct val="115000"/>
              </a:lnSpc>
              <a:spcAft>
                <a:spcPts val="1000"/>
              </a:spcAft>
            </a:pPr>
            <a:r>
              <a:rPr lang="es-MX" sz="2800" b="1" cap="small" dirty="0"/>
              <a:t>Los Planes Nacionales de </a:t>
            </a:r>
            <a:r>
              <a:rPr lang="es-MX" sz="2800" b="1" cap="small" dirty="0" smtClean="0"/>
              <a:t>Desarrollo</a:t>
            </a:r>
          </a:p>
          <a:p>
            <a:pPr marL="449580" indent="449580" algn="just">
              <a:lnSpc>
                <a:spcPct val="115000"/>
              </a:lnSpc>
              <a:spcAft>
                <a:spcPts val="1000"/>
              </a:spcAft>
            </a:pPr>
            <a:r>
              <a:rPr lang="es-MX" sz="2800" b="1" cap="small" dirty="0" smtClean="0"/>
              <a:t>Análisis 1983- 2013 – 2018</a:t>
            </a:r>
          </a:p>
          <a:p>
            <a:pPr algn="just"/>
            <a:endParaRPr lang="es-MX" sz="2800" dirty="0" smtClean="0"/>
          </a:p>
          <a:p>
            <a:pPr algn="just"/>
            <a:r>
              <a:rPr lang="es-MX" sz="2800" dirty="0" smtClean="0"/>
              <a:t>El </a:t>
            </a:r>
            <a:r>
              <a:rPr lang="es-MX" sz="2800" dirty="0"/>
              <a:t>análisis exhaustivo de los últimos 3.5 años de los planes de desarrollo y los programas sectoriales de salud nos muestran serias deficiencias y nula conectividad.</a:t>
            </a:r>
          </a:p>
          <a:p>
            <a:r>
              <a:rPr lang="es-MX" sz="2800" dirty="0"/>
              <a:t> </a:t>
            </a:r>
          </a:p>
          <a:p>
            <a:pPr marL="449580" indent="449580" algn="just">
              <a:lnSpc>
                <a:spcPct val="115000"/>
              </a:lnSpc>
              <a:spcAft>
                <a:spcPts val="1000"/>
              </a:spcAft>
            </a:pPr>
            <a:endParaRPr lang="es-MX" sz="2800" b="1" cap="small" dirty="0"/>
          </a:p>
          <a:p>
            <a:pPr marL="449580" indent="449580" algn="just">
              <a:lnSpc>
                <a:spcPct val="115000"/>
              </a:lnSpc>
              <a:spcAft>
                <a:spcPts val="1000"/>
              </a:spcAft>
            </a:pPr>
            <a:endParaRPr lang="es-MX" sz="2800" dirty="0"/>
          </a:p>
        </p:txBody>
      </p:sp>
    </p:spTree>
    <p:extLst>
      <p:ext uri="{BB962C8B-B14F-4D97-AF65-F5344CB8AC3E}">
        <p14:creationId xmlns:p14="http://schemas.microsoft.com/office/powerpoint/2010/main" val="31582837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347537" y="1312267"/>
            <a:ext cx="9288379" cy="3384003"/>
          </a:xfrm>
          <a:prstGeom prst="rect">
            <a:avLst/>
          </a:prstGeom>
        </p:spPr>
        <p:txBody>
          <a:bodyPr wrap="square">
            <a:spAutoFit/>
          </a:bodyPr>
          <a:lstStyle/>
          <a:p>
            <a:pPr marL="457200" indent="441960" algn="just">
              <a:lnSpc>
                <a:spcPct val="115000"/>
              </a:lnSpc>
            </a:pPr>
            <a:r>
              <a:rPr lang="es-MX" sz="2400" dirty="0" smtClean="0"/>
              <a:t>La </a:t>
            </a:r>
            <a:r>
              <a:rPr lang="es-MX" sz="2400" dirty="0"/>
              <a:t>atención efectiva a los derechos humanos implica políticas públicas que dispongan de una fuente presupuestal de ingresos fiscales recurrentes para cubrir los costos. O bien, una hacienda pública con buenas intenciones de acuerdo con las necesidades de la sociedad mexicana.</a:t>
            </a:r>
          </a:p>
          <a:p>
            <a:pPr marL="457200" indent="441960" algn="just">
              <a:lnSpc>
                <a:spcPct val="115000"/>
              </a:lnSpc>
              <a:spcAft>
                <a:spcPts val="0"/>
              </a:spcAft>
            </a:pPr>
            <a:endParaRPr lang="es-MX"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1000"/>
              </a:spcAft>
            </a:pPr>
            <a:r>
              <a:rPr lang="es-MX" dirty="0" smtClean="0">
                <a:effectLst/>
                <a:latin typeface="Calibri" panose="020F0502020204030204" pitchFamily="34" charset="0"/>
                <a:ea typeface="Calibri" panose="020F0502020204030204" pitchFamily="34" charset="0"/>
                <a:cs typeface="Times New Roman" panose="02020603050405020304" pitchFamily="18" charset="0"/>
              </a:rPr>
              <a:t> </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880813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844842" y="1257260"/>
            <a:ext cx="7956884" cy="4087273"/>
          </a:xfrm>
          <a:prstGeom prst="rect">
            <a:avLst/>
          </a:prstGeom>
        </p:spPr>
        <p:txBody>
          <a:bodyPr wrap="square">
            <a:spAutoFit/>
          </a:bodyPr>
          <a:lstStyle/>
          <a:p>
            <a:pPr algn="just"/>
            <a:r>
              <a:rPr lang="es-MX" sz="2400" dirty="0"/>
              <a:t>Es necesario repensar el propósito de las políticas públicas en salud a la luz y necesidad imperiosa de los derechos humanos, la sinergia virtuosa de los derechos humanos representa la semilla del análisis moderno de las políticas públicas en salud, cuyas respuestas hasta el momento han sido insuficientes</a:t>
            </a:r>
            <a:r>
              <a:rPr lang="es-MX" sz="2400" dirty="0" smtClean="0"/>
              <a:t>.</a:t>
            </a:r>
          </a:p>
          <a:p>
            <a:pPr algn="just"/>
            <a:r>
              <a:rPr lang="es-MX" sz="2400" dirty="0" smtClean="0"/>
              <a:t> </a:t>
            </a:r>
            <a:endParaRPr lang="es-MX" sz="2400" dirty="0"/>
          </a:p>
          <a:p>
            <a:pPr algn="just"/>
            <a:r>
              <a:rPr lang="es-MX" sz="1600" dirty="0"/>
              <a:t>El Péndulo de la medicina el doble péndulo de la salud Urge una reforma en el sistema de salud, Cano Valle Fernando, Pantoja Nieves Mónica, Sánchez Miguel Martha, Editorial Prado, Instituto de Investigaciones Jurídicas de la UNAM, 2017, pág. 123, 124.</a:t>
            </a:r>
          </a:p>
          <a:p>
            <a:pPr marL="457200" indent="441960" algn="just">
              <a:lnSpc>
                <a:spcPct val="115000"/>
              </a:lnSpc>
              <a:spcAft>
                <a:spcPts val="1000"/>
              </a:spcAft>
            </a:pPr>
            <a:endParaRPr lang="es-MX"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449774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rotWithShape="1">
          <a:blip r:embed="rId2" cstate="print">
            <a:extLst>
              <a:ext uri="{28A0092B-C50C-407E-A947-70E740481C1C}">
                <a14:useLocalDpi xmlns:a14="http://schemas.microsoft.com/office/drawing/2010/main" val="0"/>
              </a:ext>
            </a:extLst>
          </a:blip>
          <a:srcRect t="4095" b="11092"/>
          <a:stretch/>
        </p:blipFill>
        <p:spPr>
          <a:xfrm>
            <a:off x="3446318" y="255180"/>
            <a:ext cx="5299364" cy="6496493"/>
          </a:xfrm>
          <a:prstGeom prst="rect">
            <a:avLst/>
          </a:prstGeom>
        </p:spPr>
      </p:pic>
    </p:spTree>
    <p:extLst>
      <p:ext uri="{BB962C8B-B14F-4D97-AF65-F5344CB8AC3E}">
        <p14:creationId xmlns:p14="http://schemas.microsoft.com/office/powerpoint/2010/main" val="2701778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1747848" y="774410"/>
            <a:ext cx="9080371" cy="646331"/>
          </a:xfrm>
          <a:prstGeom prst="rect">
            <a:avLst/>
          </a:prstGeom>
        </p:spPr>
        <p:txBody>
          <a:bodyPr wrap="none">
            <a:spAutoFit/>
          </a:bodyPr>
          <a:lstStyle/>
          <a:p>
            <a:pPr algn="ctr"/>
            <a:r>
              <a:rPr lang="es-MX" sz="3600" dirty="0" smtClean="0">
                <a:effectLst/>
                <a:latin typeface="Calibri" panose="020F0502020204030204" pitchFamily="34" charset="0"/>
                <a:ea typeface="Calibri" panose="020F0502020204030204" pitchFamily="34" charset="0"/>
                <a:cs typeface="Times New Roman" panose="02020603050405020304" pitchFamily="18" charset="0"/>
              </a:rPr>
              <a:t>La solidaridad, está bien; pero no es suficiente”.</a:t>
            </a:r>
            <a:endParaRPr lang="es-MX" sz="3600" dirty="0"/>
          </a:p>
        </p:txBody>
      </p:sp>
      <p:sp>
        <p:nvSpPr>
          <p:cNvPr id="4" name="Rectángulo 3"/>
          <p:cNvSpPr/>
          <p:nvPr/>
        </p:nvSpPr>
        <p:spPr>
          <a:xfrm>
            <a:off x="955589" y="1828800"/>
            <a:ext cx="10578684" cy="5002395"/>
          </a:xfrm>
          <a:prstGeom prst="rect">
            <a:avLst/>
          </a:prstGeom>
        </p:spPr>
        <p:txBody>
          <a:bodyPr wrap="square">
            <a:spAutoFit/>
          </a:bodyPr>
          <a:lstStyle/>
          <a:p>
            <a:pPr algn="just"/>
            <a:r>
              <a:rPr lang="es-MX" sz="2000" dirty="0" smtClean="0"/>
              <a:t>La </a:t>
            </a:r>
            <a:r>
              <a:rPr lang="es-MX" sz="2000" dirty="0"/>
              <a:t>cobertura universal de salud se define como el resultado deseado del funcionamiento del sistema de salud, un contexto en el que cualquier persona que necesite acceder a los servicios de salud (promoción, prevención, tratamiento, rehabilitación y servicios paliativos) pueda hacerlo, sin que ello suponga dificultades financieras</a:t>
            </a:r>
            <a:r>
              <a:rPr lang="es-MX" sz="2800" dirty="0"/>
              <a:t>. </a:t>
            </a:r>
            <a:endParaRPr lang="es-MX" sz="2800" dirty="0" smtClean="0"/>
          </a:p>
          <a:p>
            <a:pPr algn="just"/>
            <a:endParaRPr lang="es-MX" sz="2800" dirty="0"/>
          </a:p>
          <a:p>
            <a:pPr algn="just"/>
            <a:r>
              <a:rPr lang="es-MX" sz="2000" dirty="0"/>
              <a:t>“</a:t>
            </a:r>
            <a:r>
              <a:rPr lang="es-MX" sz="1200" dirty="0"/>
              <a:t>Monitoreo del progreso hacia la cobertura universal de salud a nivel nacional y global. Marco de trabajo, medidas y metas. Mayo de 2014. Organización Mundial de la Salud, grupo del Banco Mundial, organización Mundial de la Salud y Banco Internacional de Reconstrucción y fomento /el Banco Mundial 2014. (</a:t>
            </a:r>
            <a:r>
              <a:rPr lang="es-MX" sz="1200" u="sng" dirty="0">
                <a:hlinkClick r:id="rId2"/>
              </a:rPr>
              <a:t>www.who.int</a:t>
            </a:r>
            <a:r>
              <a:rPr lang="es-MX" sz="1200" dirty="0"/>
              <a:t>) (</a:t>
            </a:r>
            <a:r>
              <a:rPr lang="es-MX" sz="1200" u="sng" dirty="0">
                <a:hlinkClick r:id="rId3"/>
              </a:rPr>
              <a:t>http://www.who.int/about/licensing/copyright_from/en/index.html</a:t>
            </a:r>
            <a:r>
              <a:rPr lang="es-MX" sz="1200" dirty="0"/>
              <a:t>). Pág. 1</a:t>
            </a:r>
          </a:p>
          <a:p>
            <a:pPr algn="just"/>
            <a:r>
              <a:rPr lang="es-MX" sz="2800" dirty="0"/>
              <a:t> </a:t>
            </a:r>
          </a:p>
          <a:p>
            <a:pPr marL="449580" indent="449580" algn="just">
              <a:lnSpc>
                <a:spcPct val="115000"/>
              </a:lnSpc>
              <a:spcAft>
                <a:spcPts val="1000"/>
              </a:spcAft>
            </a:pPr>
            <a:endParaRPr lang="es-MX" sz="2800" dirty="0">
              <a:latin typeface="Calibri" panose="020F0502020204030204" pitchFamily="34" charset="0"/>
              <a:ea typeface="Calibri" panose="020F0502020204030204" pitchFamily="34" charset="0"/>
              <a:cs typeface="Times New Roman" panose="02020603050405020304" pitchFamily="18" charset="0"/>
            </a:endParaRPr>
          </a:p>
          <a:p>
            <a:pPr marL="449580" indent="449580" algn="just">
              <a:lnSpc>
                <a:spcPct val="115000"/>
              </a:lnSpc>
              <a:spcAft>
                <a:spcPts val="1000"/>
              </a:spcAft>
            </a:pPr>
            <a:r>
              <a:rPr lang="es-MX" sz="2800" dirty="0" smtClean="0">
                <a:effectLst/>
                <a:latin typeface="Calibri" panose="020F0502020204030204" pitchFamily="34" charset="0"/>
                <a:ea typeface="Calibri" panose="020F0502020204030204" pitchFamily="34" charset="0"/>
                <a:cs typeface="Times New Roman" panose="02020603050405020304" pitchFamily="18" charset="0"/>
              </a:rPr>
              <a:t> </a:t>
            </a:r>
            <a:endParaRPr lang="es-MX"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es-MX" dirty="0" smtClean="0">
                <a:effectLst/>
                <a:latin typeface="Calibri" panose="020F0502020204030204" pitchFamily="34" charset="0"/>
                <a:ea typeface="Calibri" panose="020F0502020204030204" pitchFamily="34" charset="0"/>
                <a:cs typeface="Times New Roman" panose="02020603050405020304" pitchFamily="18" charset="0"/>
              </a:rPr>
              <a:t>“ </a:t>
            </a:r>
            <a:endParaRPr lang="es-MX"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844541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834189" y="802105"/>
            <a:ext cx="9930064" cy="3539430"/>
          </a:xfrm>
          <a:prstGeom prst="rect">
            <a:avLst/>
          </a:prstGeom>
        </p:spPr>
        <p:txBody>
          <a:bodyPr wrap="square">
            <a:spAutoFit/>
          </a:bodyPr>
          <a:lstStyle/>
          <a:p>
            <a:pPr algn="just"/>
            <a:endParaRPr lang="es-MX"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r>
              <a:rPr lang="es-MX" sz="3200" dirty="0" smtClean="0">
                <a:effectLst/>
                <a:latin typeface="Calibri" panose="020F0502020204030204" pitchFamily="34" charset="0"/>
                <a:ea typeface="Calibri" panose="020F0502020204030204" pitchFamily="34" charset="0"/>
                <a:cs typeface="Times New Roman" panose="02020603050405020304" pitchFamily="18" charset="0"/>
              </a:rPr>
              <a:t>Ante la entelequia, es posible advertir dos enfoques: uno, como cosa irreal que no puede existir en la realidad; se relaciona con la utopía. El segundo  enfoque se refiere a cosa real que lleva en sí el principio de su acción y que tiende por si misma a su fin propio. Convierte la posibilidad en realidad. </a:t>
            </a:r>
            <a:endParaRPr lang="es-MX" sz="3200" dirty="0"/>
          </a:p>
        </p:txBody>
      </p:sp>
    </p:spTree>
    <p:extLst>
      <p:ext uri="{BB962C8B-B14F-4D97-AF65-F5344CB8AC3E}">
        <p14:creationId xmlns:p14="http://schemas.microsoft.com/office/powerpoint/2010/main" val="1502586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3293433" y="849328"/>
            <a:ext cx="4738861" cy="692049"/>
          </a:xfrm>
          <a:prstGeom prst="rect">
            <a:avLst/>
          </a:prstGeom>
        </p:spPr>
        <p:txBody>
          <a:bodyPr wrap="none">
            <a:spAutoFit/>
          </a:bodyPr>
          <a:lstStyle/>
          <a:p>
            <a:pPr marL="457200" algn="ctr">
              <a:lnSpc>
                <a:spcPct val="115000"/>
              </a:lnSpc>
              <a:spcAft>
                <a:spcPts val="1000"/>
              </a:spcAft>
            </a:pPr>
            <a:r>
              <a:rPr lang="es-MX" sz="3600" dirty="0">
                <a:solidFill>
                  <a:schemeClr val="bg1"/>
                </a:solidFill>
                <a:latin typeface="Calibri" panose="020F0502020204030204" pitchFamily="34" charset="0"/>
                <a:ea typeface="Calibri" panose="020F0502020204030204" pitchFamily="34" charset="0"/>
                <a:cs typeface="Times New Roman" panose="02020603050405020304" pitchFamily="18" charset="0"/>
              </a:rPr>
              <a:t>Gasto p</a:t>
            </a:r>
            <a:r>
              <a:rPr lang="es-MX" sz="3600"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er </a:t>
            </a:r>
            <a:r>
              <a:rPr lang="es-MX" sz="3600" dirty="0">
                <a:solidFill>
                  <a:schemeClr val="bg1"/>
                </a:solidFill>
                <a:latin typeface="Calibri" panose="020F0502020204030204" pitchFamily="34" charset="0"/>
                <a:ea typeface="Calibri" panose="020F0502020204030204" pitchFamily="34" charset="0"/>
                <a:cs typeface="Times New Roman" panose="02020603050405020304" pitchFamily="18" charset="0"/>
              </a:rPr>
              <a:t>cápita 2017</a:t>
            </a:r>
            <a:endParaRPr lang="es-MX" sz="3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7" name="Tabla 6"/>
          <p:cNvGraphicFramePr>
            <a:graphicFrameLocks noGrp="1"/>
          </p:cNvGraphicFramePr>
          <p:nvPr>
            <p:extLst>
              <p:ext uri="{D42A27DB-BD31-4B8C-83A1-F6EECF244321}">
                <p14:modId xmlns:p14="http://schemas.microsoft.com/office/powerpoint/2010/main" val="3203760146"/>
              </p:ext>
            </p:extLst>
          </p:nvPr>
        </p:nvGraphicFramePr>
        <p:xfrm>
          <a:off x="2754946" y="1757077"/>
          <a:ext cx="7110948" cy="1758503"/>
        </p:xfrm>
        <a:graphic>
          <a:graphicData uri="http://schemas.openxmlformats.org/drawingml/2006/table">
            <a:tbl>
              <a:tblPr firstRow="1" firstCol="1" bandRow="1">
                <a:tableStyleId>{5C22544A-7EE6-4342-B048-85BDC9FD1C3A}</a:tableStyleId>
              </a:tblPr>
              <a:tblGrid>
                <a:gridCol w="3555474"/>
                <a:gridCol w="3555474"/>
              </a:tblGrid>
              <a:tr h="351519">
                <a:tc>
                  <a:txBody>
                    <a:bodyPr/>
                    <a:lstStyle/>
                    <a:p>
                      <a:pPr algn="ctr">
                        <a:lnSpc>
                          <a:spcPct val="115000"/>
                        </a:lnSpc>
                        <a:spcAft>
                          <a:spcPts val="0"/>
                        </a:spcAft>
                      </a:pPr>
                      <a:r>
                        <a:rPr lang="es-MX" sz="2000" dirty="0" smtClean="0">
                          <a:effectLst/>
                        </a:rPr>
                        <a:t>SEDENA, MARINA</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s-MX" sz="1800" dirty="0">
                          <a:effectLst/>
                        </a:rPr>
                        <a:t>$10,671.00</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51746">
                <a:tc>
                  <a:txBody>
                    <a:bodyPr/>
                    <a:lstStyle/>
                    <a:p>
                      <a:pPr algn="ctr">
                        <a:lnSpc>
                          <a:spcPct val="115000"/>
                        </a:lnSpc>
                        <a:spcAft>
                          <a:spcPts val="0"/>
                        </a:spcAft>
                      </a:pPr>
                      <a:r>
                        <a:rPr lang="es-MX" sz="2000" dirty="0">
                          <a:effectLst/>
                        </a:rPr>
                        <a:t>ISSSTE</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s-MX" sz="1800" dirty="0">
                          <a:effectLst/>
                        </a:rPr>
                        <a:t>$3,973.00</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51746">
                <a:tc>
                  <a:txBody>
                    <a:bodyPr/>
                    <a:lstStyle/>
                    <a:p>
                      <a:pPr algn="ctr">
                        <a:lnSpc>
                          <a:spcPct val="115000"/>
                        </a:lnSpc>
                        <a:spcAft>
                          <a:spcPts val="0"/>
                        </a:spcAft>
                      </a:pPr>
                      <a:r>
                        <a:rPr lang="es-MX" sz="2000" dirty="0" smtClean="0">
                          <a:effectLst/>
                          <a:latin typeface="+mn-lt"/>
                          <a:ea typeface="+mn-ea"/>
                          <a:cs typeface="+mn-cs"/>
                        </a:rPr>
                        <a:t>IMSS</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s-MX" sz="1800" dirty="0" smtClean="0">
                          <a:effectLst/>
                        </a:rPr>
                        <a:t>$3,510.00</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51746">
                <a:tc>
                  <a:txBody>
                    <a:bodyPr/>
                    <a:lstStyle/>
                    <a:p>
                      <a:pPr marL="0" marR="0" lvl="0" indent="0" algn="ctr" defTabSz="457200" rtl="0" eaLnBrk="1" fontAlgn="auto" latinLnBrk="0" hangingPunct="1">
                        <a:lnSpc>
                          <a:spcPct val="115000"/>
                        </a:lnSpc>
                        <a:spcBef>
                          <a:spcPts val="0"/>
                        </a:spcBef>
                        <a:spcAft>
                          <a:spcPts val="0"/>
                        </a:spcAft>
                        <a:buClrTx/>
                        <a:buSzTx/>
                        <a:buFontTx/>
                        <a:buNone/>
                        <a:tabLst/>
                        <a:defRPr/>
                      </a:pPr>
                      <a:r>
                        <a:rPr lang="es-MX" sz="2000" dirty="0" smtClean="0">
                          <a:effectLst/>
                        </a:rPr>
                        <a:t>SEGURO POPULAR</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ctr" defTabSz="457200" rtl="0" eaLnBrk="1" fontAlgn="auto" latinLnBrk="0" hangingPunct="1">
                        <a:lnSpc>
                          <a:spcPct val="115000"/>
                        </a:lnSpc>
                        <a:spcBef>
                          <a:spcPts val="0"/>
                        </a:spcBef>
                        <a:spcAft>
                          <a:spcPts val="0"/>
                        </a:spcAft>
                        <a:buClrTx/>
                        <a:buSzTx/>
                        <a:buFontTx/>
                        <a:buNone/>
                        <a:tabLst/>
                        <a:defRPr/>
                      </a:pPr>
                      <a:r>
                        <a:rPr lang="es-MX" sz="1800" dirty="0" smtClean="0">
                          <a:effectLst/>
                        </a:rPr>
                        <a:t>$1,168.00</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51746">
                <a:tc>
                  <a:txBody>
                    <a:bodyPr/>
                    <a:lstStyle/>
                    <a:p>
                      <a:pPr marL="0" marR="0" lvl="0" indent="0" algn="ctr" defTabSz="457200" rtl="0" eaLnBrk="1" fontAlgn="auto" latinLnBrk="0" hangingPunct="1">
                        <a:lnSpc>
                          <a:spcPct val="115000"/>
                        </a:lnSpc>
                        <a:spcBef>
                          <a:spcPts val="0"/>
                        </a:spcBef>
                        <a:spcAft>
                          <a:spcPts val="0"/>
                        </a:spcAft>
                        <a:buClrTx/>
                        <a:buSzTx/>
                        <a:buFontTx/>
                        <a:buNone/>
                        <a:tabLst/>
                        <a:defRPr/>
                      </a:pPr>
                      <a:r>
                        <a:rPr lang="es-MX" sz="2000" dirty="0" smtClean="0">
                          <a:effectLst/>
                        </a:rPr>
                        <a:t>IMSS PROSPERA</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ctr" defTabSz="457200" rtl="0" eaLnBrk="1" fontAlgn="auto" latinLnBrk="0" hangingPunct="1">
                        <a:lnSpc>
                          <a:spcPct val="115000"/>
                        </a:lnSpc>
                        <a:spcBef>
                          <a:spcPts val="0"/>
                        </a:spcBef>
                        <a:spcAft>
                          <a:spcPts val="0"/>
                        </a:spcAft>
                        <a:buClrTx/>
                        <a:buSzTx/>
                        <a:buFontTx/>
                        <a:buNone/>
                        <a:tabLst/>
                        <a:defRPr/>
                      </a:pPr>
                      <a:r>
                        <a:rPr lang="es-MX" sz="1800" dirty="0" smtClean="0">
                          <a:effectLst/>
                        </a:rPr>
                        <a:t>$920.00</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8" name="Rectángulo 7"/>
          <p:cNvSpPr/>
          <p:nvPr/>
        </p:nvSpPr>
        <p:spPr>
          <a:xfrm>
            <a:off x="2691515" y="4715939"/>
            <a:ext cx="4272323" cy="369332"/>
          </a:xfrm>
          <a:prstGeom prst="rect">
            <a:avLst/>
          </a:prstGeom>
        </p:spPr>
        <p:txBody>
          <a:bodyPr wrap="none">
            <a:spAutoFit/>
          </a:bodyPr>
          <a:lstStyle/>
          <a:p>
            <a:pPr>
              <a:spcAft>
                <a:spcPts val="0"/>
              </a:spcAft>
            </a:pPr>
            <a:r>
              <a:rPr lang="es-MX" u="sng"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2"/>
              </a:rPr>
              <a:t>WWW.Transparenciapresupuestaria.gob.mx</a:t>
            </a:r>
            <a:endParaRPr lang="es-MX"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351749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944697" y="672865"/>
            <a:ext cx="4110100" cy="625428"/>
          </a:xfrm>
          <a:prstGeom prst="rect">
            <a:avLst/>
          </a:prstGeom>
        </p:spPr>
        <p:txBody>
          <a:bodyPr wrap="none">
            <a:spAutoFit/>
          </a:bodyPr>
          <a:lstStyle/>
          <a:p>
            <a:pPr marL="449580" algn="ctr">
              <a:lnSpc>
                <a:spcPct val="115000"/>
              </a:lnSpc>
              <a:spcAft>
                <a:spcPts val="1000"/>
              </a:spcAft>
            </a:pPr>
            <a:r>
              <a:rPr lang="es-MX" sz="3200" dirty="0">
                <a:solidFill>
                  <a:schemeClr val="bg1"/>
                </a:solidFill>
                <a:latin typeface="Calibri" panose="020F0502020204030204" pitchFamily="34" charset="0"/>
                <a:ea typeface="Calibri" panose="020F0502020204030204" pitchFamily="34" charset="0"/>
                <a:cs typeface="Times New Roman" panose="02020603050405020304" pitchFamily="18" charset="0"/>
              </a:rPr>
              <a:t>Gasto en salud % PIB</a:t>
            </a:r>
            <a:endParaRPr lang="es-MX" sz="3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3" name="Tabla 2"/>
          <p:cNvGraphicFramePr>
            <a:graphicFrameLocks noGrp="1"/>
          </p:cNvGraphicFramePr>
          <p:nvPr>
            <p:extLst>
              <p:ext uri="{D42A27DB-BD31-4B8C-83A1-F6EECF244321}">
                <p14:modId xmlns:p14="http://schemas.microsoft.com/office/powerpoint/2010/main" val="1432544855"/>
              </p:ext>
            </p:extLst>
          </p:nvPr>
        </p:nvGraphicFramePr>
        <p:xfrm>
          <a:off x="2084613" y="1710713"/>
          <a:ext cx="7043345" cy="3310467"/>
        </p:xfrm>
        <a:graphic>
          <a:graphicData uri="http://schemas.openxmlformats.org/drawingml/2006/table">
            <a:tbl>
              <a:tblPr firstRow="1" firstCol="1" bandRow="1">
                <a:tableStyleId>{5C22544A-7EE6-4342-B048-85BDC9FD1C3A}</a:tableStyleId>
              </a:tblPr>
              <a:tblGrid>
                <a:gridCol w="2485770"/>
                <a:gridCol w="2047046"/>
                <a:gridCol w="2510529"/>
              </a:tblGrid>
              <a:tr h="661751">
                <a:tc>
                  <a:txBody>
                    <a:bodyPr/>
                    <a:lstStyle/>
                    <a:p>
                      <a:pPr algn="ctr">
                        <a:lnSpc>
                          <a:spcPct val="115000"/>
                        </a:lnSpc>
                        <a:spcAft>
                          <a:spcPts val="0"/>
                        </a:spcAft>
                      </a:pPr>
                      <a:r>
                        <a:rPr lang="es-MX" sz="2400" dirty="0">
                          <a:effectLst/>
                        </a:rPr>
                        <a:t> </a:t>
                      </a:r>
                      <a:endParaRPr lang="es-MX"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s-MX" sz="2400" dirty="0" smtClean="0">
                          <a:effectLst/>
                        </a:rPr>
                        <a:t>Privado</a:t>
                      </a:r>
                      <a:endParaRPr lang="es-MX"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s-MX" sz="2400" dirty="0" smtClean="0">
                          <a:effectLst/>
                          <a:latin typeface="+mn-lt"/>
                          <a:ea typeface="+mn-ea"/>
                          <a:cs typeface="+mn-cs"/>
                        </a:rPr>
                        <a:t>Público</a:t>
                      </a:r>
                      <a:endParaRPr lang="es-MX"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62179">
                <a:tc>
                  <a:txBody>
                    <a:bodyPr/>
                    <a:lstStyle/>
                    <a:p>
                      <a:pPr algn="ctr">
                        <a:lnSpc>
                          <a:spcPct val="115000"/>
                        </a:lnSpc>
                        <a:spcAft>
                          <a:spcPts val="0"/>
                        </a:spcAft>
                      </a:pPr>
                      <a:r>
                        <a:rPr lang="es-MX" sz="2400" dirty="0">
                          <a:effectLst/>
                        </a:rPr>
                        <a:t> </a:t>
                      </a:r>
                      <a:endParaRPr lang="es-MX"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s-MX" sz="2400" dirty="0" smtClean="0">
                          <a:effectLst/>
                          <a:latin typeface="+mn-lt"/>
                          <a:ea typeface="+mn-ea"/>
                          <a:cs typeface="+mn-cs"/>
                        </a:rPr>
                        <a:t>2000</a:t>
                      </a:r>
                      <a:endParaRPr lang="es-MX"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s-MX" sz="2400" dirty="0" smtClean="0">
                          <a:effectLst/>
                          <a:latin typeface="+mn-lt"/>
                          <a:ea typeface="+mn-ea"/>
                          <a:cs typeface="+mn-cs"/>
                        </a:rPr>
                        <a:t>2013</a:t>
                      </a:r>
                      <a:endParaRPr lang="es-MX"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62179">
                <a:tc>
                  <a:txBody>
                    <a:bodyPr/>
                    <a:lstStyle/>
                    <a:p>
                      <a:pPr algn="ctr">
                        <a:lnSpc>
                          <a:spcPct val="115000"/>
                        </a:lnSpc>
                        <a:spcAft>
                          <a:spcPts val="0"/>
                        </a:spcAft>
                      </a:pPr>
                      <a:r>
                        <a:rPr lang="es-MX" sz="2400" dirty="0">
                          <a:effectLst/>
                        </a:rPr>
                        <a:t>Canadá</a:t>
                      </a:r>
                      <a:endParaRPr lang="es-MX"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s-MX" sz="2400" dirty="0">
                          <a:effectLst/>
                        </a:rPr>
                        <a:t>2.57</a:t>
                      </a:r>
                      <a:endParaRPr lang="es-MX"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s-MX" sz="2400">
                          <a:effectLst/>
                        </a:rPr>
                        <a:t>3.28</a:t>
                      </a:r>
                      <a:endParaRPr lang="es-MX"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62179">
                <a:tc>
                  <a:txBody>
                    <a:bodyPr/>
                    <a:lstStyle/>
                    <a:p>
                      <a:pPr algn="ctr">
                        <a:lnSpc>
                          <a:spcPct val="115000"/>
                        </a:lnSpc>
                        <a:spcAft>
                          <a:spcPts val="0"/>
                        </a:spcAft>
                      </a:pPr>
                      <a:r>
                        <a:rPr lang="es-MX" sz="2400">
                          <a:effectLst/>
                        </a:rPr>
                        <a:t>EUA</a:t>
                      </a:r>
                      <a:endParaRPr lang="es-MX"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s-MX" sz="2400" dirty="0">
                          <a:effectLst/>
                        </a:rPr>
                        <a:t>7.48</a:t>
                      </a:r>
                      <a:endParaRPr lang="es-MX"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s-MX" sz="2400" dirty="0">
                          <a:effectLst/>
                        </a:rPr>
                        <a:t>9.04</a:t>
                      </a:r>
                      <a:endParaRPr lang="es-MX"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62179">
                <a:tc>
                  <a:txBody>
                    <a:bodyPr/>
                    <a:lstStyle/>
                    <a:p>
                      <a:pPr algn="ctr">
                        <a:lnSpc>
                          <a:spcPct val="115000"/>
                        </a:lnSpc>
                        <a:spcAft>
                          <a:spcPts val="0"/>
                        </a:spcAft>
                      </a:pPr>
                      <a:r>
                        <a:rPr lang="es-MX" sz="2400">
                          <a:effectLst/>
                        </a:rPr>
                        <a:t>México</a:t>
                      </a:r>
                      <a:endParaRPr lang="es-MX"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s-MX" sz="2400" dirty="0">
                          <a:effectLst/>
                        </a:rPr>
                        <a:t>2.7</a:t>
                      </a:r>
                      <a:endParaRPr lang="es-MX"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s-MX" sz="2400" dirty="0">
                          <a:effectLst/>
                        </a:rPr>
                        <a:t>3.01</a:t>
                      </a:r>
                      <a:endParaRPr lang="es-MX"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4" name="Rectángulo 3"/>
          <p:cNvSpPr/>
          <p:nvPr/>
        </p:nvSpPr>
        <p:spPr>
          <a:xfrm>
            <a:off x="1938532" y="5433600"/>
            <a:ext cx="4272323" cy="369332"/>
          </a:xfrm>
          <a:prstGeom prst="rect">
            <a:avLst/>
          </a:prstGeom>
        </p:spPr>
        <p:txBody>
          <a:bodyPr wrap="none">
            <a:spAutoFit/>
          </a:bodyPr>
          <a:lstStyle/>
          <a:p>
            <a:pPr>
              <a:spcAft>
                <a:spcPts val="0"/>
              </a:spcAft>
            </a:pPr>
            <a:r>
              <a:rPr lang="es-MX" u="sng"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2"/>
              </a:rPr>
              <a:t>WWW.Transparenciapresupuestaria.gob.mx</a:t>
            </a:r>
            <a:endParaRPr lang="es-MX"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69654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776261" y="897454"/>
            <a:ext cx="4365041" cy="692049"/>
          </a:xfrm>
          <a:prstGeom prst="rect">
            <a:avLst/>
          </a:prstGeom>
        </p:spPr>
        <p:txBody>
          <a:bodyPr wrap="none">
            <a:spAutoFit/>
          </a:bodyPr>
          <a:lstStyle/>
          <a:p>
            <a:pPr marL="449580" algn="ctr">
              <a:lnSpc>
                <a:spcPct val="115000"/>
              </a:lnSpc>
              <a:spcAft>
                <a:spcPts val="1000"/>
              </a:spcAft>
            </a:pPr>
            <a:r>
              <a:rPr lang="es-MX" sz="3600" dirty="0">
                <a:solidFill>
                  <a:schemeClr val="bg1"/>
                </a:solidFill>
                <a:latin typeface="Calibri" panose="020F0502020204030204" pitchFamily="34" charset="0"/>
                <a:ea typeface="Calibri" panose="020F0502020204030204" pitchFamily="34" charset="0"/>
                <a:cs typeface="Times New Roman" panose="02020603050405020304" pitchFamily="18" charset="0"/>
              </a:rPr>
              <a:t>Gasto total en salud</a:t>
            </a:r>
            <a:endParaRPr lang="es-MX" sz="3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3" name="Tabla 2"/>
          <p:cNvGraphicFramePr>
            <a:graphicFrameLocks noGrp="1"/>
          </p:cNvGraphicFramePr>
          <p:nvPr>
            <p:extLst>
              <p:ext uri="{D42A27DB-BD31-4B8C-83A1-F6EECF244321}">
                <p14:modId xmlns:p14="http://schemas.microsoft.com/office/powerpoint/2010/main" val="3595959384"/>
              </p:ext>
            </p:extLst>
          </p:nvPr>
        </p:nvGraphicFramePr>
        <p:xfrm>
          <a:off x="2693353" y="1862229"/>
          <a:ext cx="6530858" cy="2619090"/>
        </p:xfrm>
        <a:graphic>
          <a:graphicData uri="http://schemas.openxmlformats.org/drawingml/2006/table">
            <a:tbl>
              <a:tblPr firstRow="1" firstCol="1" bandRow="1">
                <a:tableStyleId>{5C22544A-7EE6-4342-B048-85BDC9FD1C3A}</a:tableStyleId>
              </a:tblPr>
              <a:tblGrid>
                <a:gridCol w="2304901"/>
                <a:gridCol w="1898099"/>
                <a:gridCol w="2327858"/>
              </a:tblGrid>
              <a:tr h="523818">
                <a:tc>
                  <a:txBody>
                    <a:bodyPr/>
                    <a:lstStyle/>
                    <a:p>
                      <a:pPr algn="ctr">
                        <a:lnSpc>
                          <a:spcPct val="115000"/>
                        </a:lnSpc>
                        <a:spcAft>
                          <a:spcPts val="0"/>
                        </a:spcAft>
                      </a:pPr>
                      <a:r>
                        <a:rPr lang="es-MX" sz="2400" dirty="0">
                          <a:effectLst/>
                        </a:rPr>
                        <a:t> </a:t>
                      </a:r>
                      <a:endParaRPr lang="es-MX"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s-MX" sz="2400" dirty="0">
                          <a:effectLst/>
                        </a:rPr>
                        <a:t>Público</a:t>
                      </a:r>
                      <a:endParaRPr lang="es-MX"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s-MX" sz="2400">
                          <a:effectLst/>
                        </a:rPr>
                        <a:t>Privado</a:t>
                      </a:r>
                      <a:endParaRPr lang="es-MX"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23818">
                <a:tc>
                  <a:txBody>
                    <a:bodyPr/>
                    <a:lstStyle/>
                    <a:p>
                      <a:pPr algn="ctr">
                        <a:lnSpc>
                          <a:spcPct val="115000"/>
                        </a:lnSpc>
                        <a:spcAft>
                          <a:spcPts val="0"/>
                        </a:spcAft>
                      </a:pPr>
                      <a:r>
                        <a:rPr lang="es-MX" sz="2400" dirty="0">
                          <a:effectLst/>
                        </a:rPr>
                        <a:t> </a:t>
                      </a:r>
                      <a:endParaRPr lang="es-MX"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s-MX" sz="2400" dirty="0">
                          <a:effectLst/>
                        </a:rPr>
                        <a:t>2000</a:t>
                      </a:r>
                      <a:endParaRPr lang="es-MX"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s-MX" sz="2400" dirty="0">
                          <a:effectLst/>
                        </a:rPr>
                        <a:t>2013</a:t>
                      </a:r>
                      <a:endParaRPr lang="es-MX"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23818">
                <a:tc>
                  <a:txBody>
                    <a:bodyPr/>
                    <a:lstStyle/>
                    <a:p>
                      <a:pPr algn="ctr">
                        <a:lnSpc>
                          <a:spcPct val="115000"/>
                        </a:lnSpc>
                        <a:spcAft>
                          <a:spcPts val="0"/>
                        </a:spcAft>
                      </a:pPr>
                      <a:r>
                        <a:rPr lang="es-MX" sz="2400">
                          <a:effectLst/>
                        </a:rPr>
                        <a:t>Canadá</a:t>
                      </a:r>
                      <a:endParaRPr lang="es-MX"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s-MX" sz="2400" dirty="0">
                          <a:effectLst/>
                        </a:rPr>
                        <a:t>70.35</a:t>
                      </a:r>
                      <a:endParaRPr lang="es-MX"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s-MX" sz="2400" dirty="0">
                          <a:effectLst/>
                        </a:rPr>
                        <a:t>69.70</a:t>
                      </a:r>
                      <a:endParaRPr lang="es-MX"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23818">
                <a:tc>
                  <a:txBody>
                    <a:bodyPr/>
                    <a:lstStyle/>
                    <a:p>
                      <a:pPr algn="ctr">
                        <a:lnSpc>
                          <a:spcPct val="115000"/>
                        </a:lnSpc>
                        <a:spcAft>
                          <a:spcPts val="0"/>
                        </a:spcAft>
                      </a:pPr>
                      <a:r>
                        <a:rPr lang="es-MX" sz="2400">
                          <a:effectLst/>
                        </a:rPr>
                        <a:t>EUA</a:t>
                      </a:r>
                      <a:endParaRPr lang="es-MX"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s-MX" sz="2400">
                          <a:effectLst/>
                        </a:rPr>
                        <a:t>43.04</a:t>
                      </a:r>
                      <a:endParaRPr lang="es-MX"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s-MX" sz="2400" dirty="0">
                          <a:effectLst/>
                        </a:rPr>
                        <a:t>47.08</a:t>
                      </a:r>
                      <a:endParaRPr lang="es-MX"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23818">
                <a:tc>
                  <a:txBody>
                    <a:bodyPr/>
                    <a:lstStyle/>
                    <a:p>
                      <a:pPr algn="ctr">
                        <a:lnSpc>
                          <a:spcPct val="115000"/>
                        </a:lnSpc>
                        <a:spcAft>
                          <a:spcPts val="0"/>
                        </a:spcAft>
                      </a:pPr>
                      <a:r>
                        <a:rPr lang="es-MX" sz="2400" dirty="0">
                          <a:effectLst/>
                        </a:rPr>
                        <a:t>México</a:t>
                      </a:r>
                      <a:endParaRPr lang="es-MX"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s-MX" sz="2400">
                          <a:effectLst/>
                        </a:rPr>
                        <a:t>46.56</a:t>
                      </a:r>
                      <a:endParaRPr lang="es-MX"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s-MX" sz="2400" dirty="0">
                          <a:effectLst/>
                        </a:rPr>
                        <a:t>51.73</a:t>
                      </a:r>
                      <a:endParaRPr lang="es-MX"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5094107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39114" y="2531076"/>
            <a:ext cx="9581076" cy="2743200"/>
          </a:xfrm>
        </p:spPr>
        <p:txBody>
          <a:bodyPr>
            <a:normAutofit fontScale="90000"/>
          </a:bodyPr>
          <a:lstStyle/>
          <a:p>
            <a:r>
              <a:rPr lang="es-MX" dirty="0" smtClean="0"/>
              <a:t>- </a:t>
            </a:r>
            <a:r>
              <a:rPr lang="es-MX" cap="none" dirty="0"/>
              <a:t>L</a:t>
            </a:r>
            <a:r>
              <a:rPr lang="es-MX" cap="none" dirty="0" smtClean="0"/>
              <a:t>a separación entre las áreas de financiamiento y las áreas de  atención médica.</a:t>
            </a:r>
            <a:br>
              <a:rPr lang="es-MX" cap="none" dirty="0" smtClean="0"/>
            </a:br>
            <a:r>
              <a:rPr lang="es-MX" cap="none" dirty="0" smtClean="0"/>
              <a:t>-Alentar el financiamiento y la oferta privada de seguros.</a:t>
            </a:r>
            <a:br>
              <a:rPr lang="es-MX" cap="none" dirty="0" smtClean="0"/>
            </a:br>
            <a:r>
              <a:rPr lang="es-MX" cap="none" dirty="0" smtClean="0"/>
              <a:t>- Alentar la investigación de servicios clínicos del sector privado. </a:t>
            </a:r>
            <a:endParaRPr lang="es-MX" dirty="0"/>
          </a:p>
        </p:txBody>
      </p:sp>
      <p:sp>
        <p:nvSpPr>
          <p:cNvPr id="3" name="Marcador de texto 2"/>
          <p:cNvSpPr>
            <a:spLocks noGrp="1"/>
          </p:cNvSpPr>
          <p:nvPr>
            <p:ph type="body" idx="1"/>
          </p:nvPr>
        </p:nvSpPr>
        <p:spPr>
          <a:xfrm>
            <a:off x="1222996" y="186038"/>
            <a:ext cx="8535988" cy="1879600"/>
          </a:xfrm>
        </p:spPr>
        <p:txBody>
          <a:bodyPr>
            <a:normAutofit/>
          </a:bodyPr>
          <a:lstStyle/>
          <a:p>
            <a:pPr algn="ctr"/>
            <a:r>
              <a:rPr lang="es-MX" sz="2800" b="1" dirty="0" smtClean="0">
                <a:solidFill>
                  <a:schemeClr val="tx1"/>
                </a:solidFill>
              </a:rPr>
              <a:t>OMS Banco Mundial 1998</a:t>
            </a:r>
            <a:endParaRPr lang="es-MX" sz="2800" b="1" dirty="0">
              <a:solidFill>
                <a:schemeClr val="tx1"/>
              </a:solidFill>
            </a:endParaRPr>
          </a:p>
        </p:txBody>
      </p:sp>
    </p:spTree>
    <p:extLst>
      <p:ext uri="{BB962C8B-B14F-4D97-AF65-F5344CB8AC3E}">
        <p14:creationId xmlns:p14="http://schemas.microsoft.com/office/powerpoint/2010/main" val="23637186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620253" y="1459832"/>
            <a:ext cx="8470232" cy="4585871"/>
          </a:xfrm>
          <a:prstGeom prst="rect">
            <a:avLst/>
          </a:prstGeom>
        </p:spPr>
        <p:txBody>
          <a:bodyPr wrap="square">
            <a:spAutoFit/>
          </a:bodyPr>
          <a:lstStyle/>
          <a:p>
            <a:pPr algn="just"/>
            <a:r>
              <a:rPr lang="es-MX" sz="3600" i="1" dirty="0" smtClean="0">
                <a:effectLst/>
                <a:latin typeface="Calibri" panose="020F0502020204030204" pitchFamily="34" charset="0"/>
                <a:ea typeface="Calibri" panose="020F0502020204030204" pitchFamily="34" charset="0"/>
                <a:cs typeface="Times New Roman" panose="02020603050405020304" pitchFamily="18" charset="0"/>
              </a:rPr>
              <a:t>Los sistemas fragmentados de salud, con su acceso </a:t>
            </a:r>
            <a:r>
              <a:rPr lang="es-MX" sz="3600" i="1" dirty="0" err="1" smtClean="0">
                <a:effectLst/>
                <a:latin typeface="Calibri" panose="020F0502020204030204" pitchFamily="34" charset="0"/>
                <a:ea typeface="Calibri" panose="020F0502020204030204" pitchFamily="34" charset="0"/>
                <a:cs typeface="Times New Roman" panose="02020603050405020304" pitchFamily="18" charset="0"/>
              </a:rPr>
              <a:t>compartimentalizado</a:t>
            </a:r>
            <a:r>
              <a:rPr lang="es-MX" sz="3600" i="1" dirty="0" smtClean="0">
                <a:effectLst/>
                <a:latin typeface="Calibri" panose="020F0502020204030204" pitchFamily="34" charset="0"/>
                <a:ea typeface="Calibri" panose="020F0502020204030204" pitchFamily="34" charset="0"/>
                <a:cs typeface="Times New Roman" panose="02020603050405020304" pitchFamily="18" charset="0"/>
              </a:rPr>
              <a:t> ligado a las fuentes y mecanismos de financiamiento han creado una segmentación desigual de la población en lo concerniente a su cobertura por los servicios de salud. </a:t>
            </a:r>
          </a:p>
          <a:p>
            <a:pPr algn="just"/>
            <a:endParaRPr lang="es-MX" sz="3600" i="1" dirty="0">
              <a:latin typeface="Calibri" panose="020F0502020204030204" pitchFamily="34" charset="0"/>
              <a:cs typeface="Times New Roman" panose="02020603050405020304" pitchFamily="18" charset="0"/>
            </a:endParaRPr>
          </a:p>
          <a:p>
            <a:r>
              <a:rPr lang="es-MX" sz="1000" dirty="0"/>
              <a:t>George </a:t>
            </a:r>
            <a:r>
              <a:rPr lang="es-MX" sz="1000" dirty="0" err="1"/>
              <a:t>ALleyne</a:t>
            </a:r>
            <a:r>
              <a:rPr lang="es-MX" sz="1000" dirty="0"/>
              <a:t>, 7 de octubre de 1932 (edad 84), Babados Educación: Universidad de las Indias Occidentales. </a:t>
            </a:r>
            <a:r>
              <a:rPr lang="en-US" sz="1000" dirty="0"/>
              <a:t>Born in St. Philip, Barbados, on 7 October 1932) served as United Nations Special Envoy for HIV/AIDS in the Caribbean region 2003-2010. He was appointed to the position by UN Secretary-General Kofi Annan in February 2003.</a:t>
            </a:r>
            <a:endParaRPr lang="es-MX" sz="1000" dirty="0"/>
          </a:p>
          <a:p>
            <a:pPr>
              <a:spcAft>
                <a:spcPts val="0"/>
              </a:spcAft>
            </a:pPr>
            <a:endParaRPr lang="es-MX" sz="1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976123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29389" y="695267"/>
            <a:ext cx="11261558" cy="5483552"/>
          </a:xfrm>
          <a:prstGeom prst="rect">
            <a:avLst/>
          </a:prstGeom>
        </p:spPr>
        <p:txBody>
          <a:bodyPr wrap="square">
            <a:spAutoFit/>
          </a:bodyPr>
          <a:lstStyle/>
          <a:p>
            <a:pPr marL="449580" indent="449580" algn="just">
              <a:lnSpc>
                <a:spcPct val="115000"/>
              </a:lnSpc>
              <a:spcAft>
                <a:spcPts val="1000"/>
              </a:spcAft>
            </a:pPr>
            <a:r>
              <a:rPr lang="es-MX" i="1" cap="small" dirty="0" smtClean="0">
                <a:effectLst/>
                <a:latin typeface="Calibri" panose="020F0502020204030204" pitchFamily="34" charset="0"/>
                <a:ea typeface="Calibri" panose="020F0502020204030204" pitchFamily="34" charset="0"/>
                <a:cs typeface="Times New Roman" panose="02020603050405020304" pitchFamily="18" charset="0"/>
              </a:rPr>
              <a:t>EL PROGRESO SE HA VISTO OBSTACULIZADO POR UNA SERIE DE FACTORES ENTRE LOS QUE DESTACAN:</a:t>
            </a:r>
            <a:endParaRPr lang="es-MX" sz="1600" cap="small"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Calibri" panose="020F0502020204030204" pitchFamily="34" charset="0"/>
              <a:buChar char="-"/>
            </a:pPr>
            <a:r>
              <a:rPr lang="es-MX" i="1" dirty="0" smtClean="0">
                <a:effectLst/>
                <a:latin typeface="Calibri" panose="020F0502020204030204" pitchFamily="34" charset="0"/>
                <a:ea typeface="Calibri" panose="020F0502020204030204" pitchFamily="34" charset="0"/>
                <a:cs typeface="Times New Roman" panose="02020603050405020304" pitchFamily="18" charset="0"/>
              </a:rPr>
              <a:t>La falta de voluntad política</a:t>
            </a:r>
            <a:endParaRPr lang="es-MX"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Calibri" panose="020F0502020204030204" pitchFamily="34" charset="0"/>
              <a:buChar char="-"/>
            </a:pPr>
            <a:r>
              <a:rPr lang="es-MX" i="1" dirty="0" smtClean="0">
                <a:effectLst/>
                <a:latin typeface="Calibri" panose="020F0502020204030204" pitchFamily="34" charset="0"/>
                <a:ea typeface="Calibri" panose="020F0502020204030204" pitchFamily="34" charset="0"/>
                <a:cs typeface="Times New Roman" panose="02020603050405020304" pitchFamily="18" charset="0"/>
              </a:rPr>
              <a:t>La falta de equidad en el acceso a todos los elementos de atención primaria de salud,</a:t>
            </a:r>
            <a:endParaRPr lang="es-MX"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Calibri" panose="020F0502020204030204" pitchFamily="34" charset="0"/>
              <a:buChar char="-"/>
            </a:pPr>
            <a:r>
              <a:rPr lang="es-MX" i="1" dirty="0" smtClean="0">
                <a:effectLst/>
                <a:latin typeface="Calibri" panose="020F0502020204030204" pitchFamily="34" charset="0"/>
                <a:ea typeface="Calibri" panose="020F0502020204030204" pitchFamily="34" charset="0"/>
                <a:cs typeface="Times New Roman" panose="02020603050405020304" pitchFamily="18" charset="0"/>
              </a:rPr>
              <a:t>La persistente baja consideración de las mujeres.</a:t>
            </a:r>
            <a:endParaRPr lang="es-MX"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Calibri" panose="020F0502020204030204" pitchFamily="34" charset="0"/>
              <a:buChar char="-"/>
            </a:pPr>
            <a:r>
              <a:rPr lang="es-MX" i="1" dirty="0" smtClean="0">
                <a:effectLst/>
                <a:latin typeface="Calibri" panose="020F0502020204030204" pitchFamily="34" charset="0"/>
                <a:ea typeface="Calibri" panose="020F0502020204030204" pitchFamily="34" charset="0"/>
                <a:cs typeface="Times New Roman" panose="02020603050405020304" pitchFamily="18" charset="0"/>
              </a:rPr>
              <a:t>El desarrollo económico lento,</a:t>
            </a:r>
            <a:endParaRPr lang="es-MX"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Calibri" panose="020F0502020204030204" pitchFamily="34" charset="0"/>
              <a:buChar char="-"/>
            </a:pPr>
            <a:r>
              <a:rPr lang="es-MX" i="1" dirty="0" smtClean="0">
                <a:effectLst/>
                <a:latin typeface="Calibri" panose="020F0502020204030204" pitchFamily="34" charset="0"/>
                <a:ea typeface="Calibri" panose="020F0502020204030204" pitchFamily="34" charset="0"/>
                <a:cs typeface="Times New Roman" panose="02020603050405020304" pitchFamily="18" charset="0"/>
              </a:rPr>
              <a:t>La dificultad para conseguir una acción intersectorial en materia de salud.</a:t>
            </a:r>
            <a:endParaRPr lang="es-MX"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Calibri" panose="020F0502020204030204" pitchFamily="34" charset="0"/>
              <a:buChar char="-"/>
            </a:pPr>
            <a:r>
              <a:rPr lang="es-MX" i="1" dirty="0" smtClean="0">
                <a:effectLst/>
                <a:latin typeface="Calibri" panose="020F0502020204030204" pitchFamily="34" charset="0"/>
                <a:ea typeface="Calibri" panose="020F0502020204030204" pitchFamily="34" charset="0"/>
                <a:cs typeface="Times New Roman" panose="02020603050405020304" pitchFamily="18" charset="0"/>
              </a:rPr>
              <a:t>La distribución desequilibrada de los recursos humanos y el escaso apoyo a los mismos,</a:t>
            </a:r>
            <a:endParaRPr lang="es-MX"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Calibri" panose="020F0502020204030204" pitchFamily="34" charset="0"/>
              <a:buChar char="-"/>
            </a:pPr>
            <a:r>
              <a:rPr lang="es-MX" i="1" dirty="0" smtClean="0">
                <a:effectLst/>
                <a:latin typeface="Calibri" panose="020F0502020204030204" pitchFamily="34" charset="0"/>
                <a:ea typeface="Calibri" panose="020F0502020204030204" pitchFamily="34" charset="0"/>
                <a:cs typeface="Times New Roman" panose="02020603050405020304" pitchFamily="18" charset="0"/>
              </a:rPr>
              <a:t>La inadecuación generalizada de las actividades de promoción de la salud,</a:t>
            </a:r>
            <a:endParaRPr lang="es-MX"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Calibri" panose="020F0502020204030204" pitchFamily="34" charset="0"/>
              <a:buChar char="-"/>
            </a:pPr>
            <a:r>
              <a:rPr lang="es-MX" i="1" dirty="0" smtClean="0">
                <a:effectLst/>
                <a:latin typeface="Calibri" panose="020F0502020204030204" pitchFamily="34" charset="0"/>
                <a:ea typeface="Calibri" panose="020F0502020204030204" pitchFamily="34" charset="0"/>
                <a:cs typeface="Times New Roman" panose="02020603050405020304" pitchFamily="18" charset="0"/>
              </a:rPr>
              <a:t>Los sistemas deficientes de información sanitaria,</a:t>
            </a:r>
            <a:endParaRPr lang="es-MX"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Calibri" panose="020F0502020204030204" pitchFamily="34" charset="0"/>
              <a:buChar char="-"/>
            </a:pPr>
            <a:r>
              <a:rPr lang="es-MX" i="1" dirty="0" smtClean="0">
                <a:effectLst/>
                <a:latin typeface="Calibri" panose="020F0502020204030204" pitchFamily="34" charset="0"/>
                <a:ea typeface="Calibri" panose="020F0502020204030204" pitchFamily="34" charset="0"/>
                <a:cs typeface="Times New Roman" panose="02020603050405020304" pitchFamily="18" charset="0"/>
              </a:rPr>
              <a:t>La contaminación, la insuficiente inocuidad de los alimentos y la falta de suministro de agua salubre y de saneamiento,</a:t>
            </a:r>
            <a:endParaRPr lang="es-MX"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Calibri" panose="020F0502020204030204" pitchFamily="34" charset="0"/>
              <a:buChar char="-"/>
            </a:pPr>
            <a:r>
              <a:rPr lang="es-MX" i="1" dirty="0" smtClean="0">
                <a:effectLst/>
                <a:latin typeface="Calibri" panose="020F0502020204030204" pitchFamily="34" charset="0"/>
                <a:ea typeface="Calibri" panose="020F0502020204030204" pitchFamily="34" charset="0"/>
                <a:cs typeface="Times New Roman" panose="02020603050405020304" pitchFamily="18" charset="0"/>
              </a:rPr>
              <a:t>Los rápidos cambios demográficos y epidemiológicos, </a:t>
            </a:r>
            <a:endParaRPr lang="es-MX"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Calibri" panose="020F0502020204030204" pitchFamily="34" charset="0"/>
              <a:buChar char="-"/>
            </a:pPr>
            <a:r>
              <a:rPr lang="es-MX" i="1" dirty="0" smtClean="0">
                <a:effectLst/>
                <a:latin typeface="Calibri" panose="020F0502020204030204" pitchFamily="34" charset="0"/>
                <a:ea typeface="Calibri" panose="020F0502020204030204" pitchFamily="34" charset="0"/>
                <a:cs typeface="Times New Roman" panose="02020603050405020304" pitchFamily="18" charset="0"/>
              </a:rPr>
              <a:t>La inadecuada asignación y utilización de los recursos para tecnologías costosas,</a:t>
            </a:r>
            <a:endParaRPr lang="es-MX"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Calibri" panose="020F0502020204030204" pitchFamily="34" charset="0"/>
              <a:buChar char="-"/>
            </a:pPr>
            <a:r>
              <a:rPr lang="es-MX" i="1" dirty="0" smtClean="0">
                <a:effectLst/>
                <a:latin typeface="Calibri" panose="020F0502020204030204" pitchFamily="34" charset="0"/>
                <a:ea typeface="Calibri" panose="020F0502020204030204" pitchFamily="34" charset="0"/>
                <a:cs typeface="Times New Roman" panose="02020603050405020304" pitchFamily="18" charset="0"/>
              </a:rPr>
              <a:t>Los desastres naturales y producidos por el hombre. </a:t>
            </a:r>
            <a:endParaRPr lang="es-MX"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0"/>
              </a:spcAft>
            </a:pPr>
            <a:r>
              <a:rPr lang="es-MX" i="1" dirty="0" smtClean="0">
                <a:effectLst/>
                <a:latin typeface="Calibri" panose="020F0502020204030204" pitchFamily="34" charset="0"/>
                <a:ea typeface="Calibri" panose="020F0502020204030204" pitchFamily="34" charset="0"/>
                <a:cs typeface="Times New Roman" panose="02020603050405020304" pitchFamily="18" charset="0"/>
              </a:rPr>
              <a:t> </a:t>
            </a:r>
            <a:endParaRPr lang="es-MX" sz="1600"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es-MX" sz="1050" dirty="0" smtClean="0"/>
              <a:t>George </a:t>
            </a:r>
            <a:r>
              <a:rPr lang="es-MX" sz="1050" dirty="0" err="1"/>
              <a:t>ALleyne</a:t>
            </a:r>
            <a:r>
              <a:rPr lang="es-MX" sz="1050" dirty="0"/>
              <a:t>, 7 de octubre de 1932 (edad 84), Babados Educación: Universidad de las Indias Occidentales. </a:t>
            </a:r>
            <a:r>
              <a:rPr lang="en-US" sz="1050" dirty="0"/>
              <a:t>Born in St. Philip, Barbados, on 7 October 1932) served as United Nations Special Envoy for HIV/AIDS in the Caribbean region 2003-2010. He was appointed to the position by UN Secretary-General Kofi Annan in February 2003.</a:t>
            </a:r>
            <a:endParaRPr lang="es-MX" sz="1050" dirty="0"/>
          </a:p>
          <a:p>
            <a:pPr>
              <a:spcAft>
                <a:spcPts val="0"/>
              </a:spcAft>
            </a:pP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83130040"/>
      </p:ext>
    </p:extLst>
  </p:cSld>
  <p:clrMapOvr>
    <a:masterClrMapping/>
  </p:clrMapOvr>
</p:sld>
</file>

<file path=ppt/theme/theme1.xml><?xml version="1.0" encoding="utf-8"?>
<a:theme xmlns:a="http://schemas.openxmlformats.org/drawingml/2006/main" name="Sector">
  <a:themeElements>
    <a:clrScheme name="Sector">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ector">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ector">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199</TotalTime>
  <Words>1011</Words>
  <Application>Microsoft Office PowerPoint</Application>
  <PresentationFormat>Panorámica</PresentationFormat>
  <Paragraphs>117</Paragraphs>
  <Slides>19</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19</vt:i4>
      </vt:variant>
    </vt:vector>
  </HeadingPairs>
  <TitlesOfParts>
    <vt:vector size="25" baseType="lpstr">
      <vt:lpstr>Arial</vt:lpstr>
      <vt:lpstr>Calibri</vt:lpstr>
      <vt:lpstr>Century Gothic</vt:lpstr>
      <vt:lpstr>Times New Roman</vt:lpstr>
      <vt:lpstr>Wingdings 3</vt:lpstr>
      <vt:lpstr>Sector</vt:lpstr>
      <vt:lpstr>La salud universal… Una Entelequia</vt:lpstr>
      <vt:lpstr>Presentación de PowerPoint</vt:lpstr>
      <vt:lpstr>Presentación de PowerPoint</vt:lpstr>
      <vt:lpstr>Presentación de PowerPoint</vt:lpstr>
      <vt:lpstr>Presentación de PowerPoint</vt:lpstr>
      <vt:lpstr>Presentación de PowerPoint</vt:lpstr>
      <vt:lpstr>- La separación entre las áreas de financiamiento y las áreas de  atención médica. -Alentar el financiamiento y la oferta privada de seguros. - Alentar la investigación de servicios clínicos del sector privado.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Marisol Guevara Arteaga</dc:creator>
  <cp:lastModifiedBy>Marisol Guevara Arteaga</cp:lastModifiedBy>
  <cp:revision>29</cp:revision>
  <cp:lastPrinted>2017-05-02T16:54:35Z</cp:lastPrinted>
  <dcterms:created xsi:type="dcterms:W3CDTF">2017-04-26T17:52:35Z</dcterms:created>
  <dcterms:modified xsi:type="dcterms:W3CDTF">2017-05-02T17:02:20Z</dcterms:modified>
</cp:coreProperties>
</file>