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7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8" r:id="rId13"/>
  </p:sldIdLst>
  <p:sldSz cx="9144000" cy="6858000" type="screen4x3"/>
  <p:notesSz cx="7102475" cy="93884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A0A1AC"/>
    <a:srgbClr val="004C22"/>
    <a:srgbClr val="007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1056" y="78"/>
      </p:cViewPr>
      <p:guideLst>
        <p:guide orient="horz" pos="220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9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os&#233;J\Desktop\m&#233;dicos%20y%20enfermera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/>
              <a:t>Médicos</a:t>
            </a:r>
            <a:r>
              <a:rPr lang="es-MX" baseline="0"/>
              <a:t> y enfermeros  de 2003 a 2013</a:t>
            </a:r>
            <a:endParaRPr lang="es-MX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Hoja1!$B$4</c:f>
              <c:strCache>
                <c:ptCount val="1"/>
                <c:pt idx="0">
                  <c:v>Público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Hoja1!$C$2:$M$2</c:f>
              <c:numCache>
                <c:formatCode>General</c:formatCod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</c:numCache>
            </c:numRef>
          </c:cat>
          <c:val>
            <c:numRef>
              <c:f>Hoja1!$C$4:$M$4</c:f>
              <c:numCache>
                <c:formatCode>General</c:formatCode>
                <c:ptCount val="11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F65-4E24-B399-F4C6C8D0314B}"/>
            </c:ext>
          </c:extLst>
        </c:ser>
        <c:ser>
          <c:idx val="2"/>
          <c:order val="2"/>
          <c:tx>
            <c:strRef>
              <c:f>Hoja1!$B$5</c:f>
              <c:strCache>
                <c:ptCount val="1"/>
                <c:pt idx="0">
                  <c:v>Médicos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Hoja1!$C$2:$M$2</c:f>
              <c:numCache>
                <c:formatCode>General</c:formatCod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</c:numCache>
            </c:numRef>
          </c:cat>
          <c:val>
            <c:numRef>
              <c:f>Hoja1!$C$5:$M$5</c:f>
              <c:numCache>
                <c:formatCode>#,##0</c:formatCode>
                <c:ptCount val="11"/>
                <c:pt idx="0">
                  <c:v>123692</c:v>
                </c:pt>
                <c:pt idx="1">
                  <c:v>132291</c:v>
                </c:pt>
                <c:pt idx="2">
                  <c:v>141532</c:v>
                </c:pt>
                <c:pt idx="3">
                  <c:v>149976</c:v>
                </c:pt>
                <c:pt idx="4">
                  <c:v>154796</c:v>
                </c:pt>
                <c:pt idx="5">
                  <c:v>160686</c:v>
                </c:pt>
                <c:pt idx="6">
                  <c:v>168102</c:v>
                </c:pt>
                <c:pt idx="7">
                  <c:v>170144</c:v>
                </c:pt>
                <c:pt idx="8">
                  <c:v>183021</c:v>
                </c:pt>
                <c:pt idx="9">
                  <c:v>183893</c:v>
                </c:pt>
                <c:pt idx="10">
                  <c:v>191942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F65-4E24-B399-F4C6C8D0314B}"/>
            </c:ext>
          </c:extLst>
        </c:ser>
        <c:ser>
          <c:idx val="3"/>
          <c:order val="3"/>
          <c:tx>
            <c:strRef>
              <c:f>Hoja1!$B$6</c:f>
              <c:strCache>
                <c:ptCount val="1"/>
                <c:pt idx="0">
                  <c:v>Enfermeras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numRef>
              <c:f>Hoja1!$C$2:$M$2</c:f>
              <c:numCache>
                <c:formatCode>General</c:formatCod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</c:numCache>
            </c:numRef>
          </c:cat>
          <c:val>
            <c:numRef>
              <c:f>Hoja1!$C$6:$M$6</c:f>
              <c:numCache>
                <c:formatCode>#,##0</c:formatCode>
                <c:ptCount val="11"/>
                <c:pt idx="0">
                  <c:v>191938</c:v>
                </c:pt>
                <c:pt idx="1">
                  <c:v>200423</c:v>
                </c:pt>
                <c:pt idx="2">
                  <c:v>238980</c:v>
                </c:pt>
                <c:pt idx="3">
                  <c:v>215152</c:v>
                </c:pt>
                <c:pt idx="4">
                  <c:v>223772</c:v>
                </c:pt>
                <c:pt idx="5">
                  <c:v>230877</c:v>
                </c:pt>
                <c:pt idx="6">
                  <c:v>240922</c:v>
                </c:pt>
                <c:pt idx="7">
                  <c:v>252625</c:v>
                </c:pt>
                <c:pt idx="8">
                  <c:v>267531</c:v>
                </c:pt>
                <c:pt idx="9">
                  <c:v>276938</c:v>
                </c:pt>
                <c:pt idx="10">
                  <c:v>287807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F65-4E24-B399-F4C6C8D0314B}"/>
            </c:ext>
          </c:extLst>
        </c:ser>
        <c:ser>
          <c:idx val="5"/>
          <c:order val="5"/>
          <c:tx>
            <c:strRef>
              <c:f>Hoja1!$B$8</c:f>
              <c:strCache>
                <c:ptCount val="1"/>
                <c:pt idx="0">
                  <c:v>Privado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Hoja1!$C$2:$M$2</c:f>
              <c:numCache>
                <c:formatCode>General</c:formatCod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</c:numCache>
            </c:numRef>
          </c:cat>
          <c:val>
            <c:numRef>
              <c:f>Hoja1!$C$8:$M$8</c:f>
              <c:numCache>
                <c:formatCode>General</c:formatCode>
                <c:ptCount val="11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F65-4E24-B399-F4C6C8D0314B}"/>
            </c:ext>
          </c:extLst>
        </c:ser>
        <c:ser>
          <c:idx val="6"/>
          <c:order val="6"/>
          <c:tx>
            <c:strRef>
              <c:f>Hoja1!$B$9</c:f>
              <c:strCache>
                <c:ptCount val="1"/>
                <c:pt idx="0">
                  <c:v>Médicos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Hoja1!$C$2:$M$2</c:f>
              <c:numCache>
                <c:formatCode>General</c:formatCod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</c:numCache>
            </c:numRef>
          </c:cat>
          <c:val>
            <c:numRef>
              <c:f>Hoja1!$C$9:$M$9</c:f>
              <c:numCache>
                <c:formatCode>#,##0</c:formatCode>
                <c:ptCount val="11"/>
                <c:pt idx="0">
                  <c:v>48730</c:v>
                </c:pt>
                <c:pt idx="1">
                  <c:v>50416</c:v>
                </c:pt>
                <c:pt idx="2">
                  <c:v>55231</c:v>
                </c:pt>
                <c:pt idx="3">
                  <c:v>62380</c:v>
                </c:pt>
                <c:pt idx="4">
                  <c:v>64302</c:v>
                </c:pt>
                <c:pt idx="5">
                  <c:v>65252</c:v>
                </c:pt>
                <c:pt idx="6">
                  <c:v>64694</c:v>
                </c:pt>
                <c:pt idx="7">
                  <c:v>68640</c:v>
                </c:pt>
                <c:pt idx="8">
                  <c:v>70955</c:v>
                </c:pt>
                <c:pt idx="9">
                  <c:v>74907</c:v>
                </c:pt>
                <c:pt idx="10">
                  <c:v>75906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F65-4E24-B399-F4C6C8D0314B}"/>
            </c:ext>
          </c:extLst>
        </c:ser>
        <c:ser>
          <c:idx val="7"/>
          <c:order val="7"/>
          <c:tx>
            <c:strRef>
              <c:f>Hoja1!$B$10</c:f>
              <c:strCache>
                <c:ptCount val="1"/>
                <c:pt idx="0">
                  <c:v>Enfermeras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numRef>
              <c:f>Hoja1!$C$2:$M$2</c:f>
              <c:numCache>
                <c:formatCode>General</c:formatCod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</c:numCache>
            </c:numRef>
          </c:cat>
          <c:val>
            <c:numRef>
              <c:f>Hoja1!$C$10:$M$10</c:f>
              <c:numCache>
                <c:formatCode>#,##0</c:formatCode>
                <c:ptCount val="11"/>
                <c:pt idx="0">
                  <c:v>34152</c:v>
                </c:pt>
                <c:pt idx="1">
                  <c:v>34300</c:v>
                </c:pt>
                <c:pt idx="2">
                  <c:v>37752</c:v>
                </c:pt>
                <c:pt idx="3">
                  <c:v>37625</c:v>
                </c:pt>
                <c:pt idx="4">
                  <c:v>38881</c:v>
                </c:pt>
                <c:pt idx="5">
                  <c:v>39160</c:v>
                </c:pt>
                <c:pt idx="6">
                  <c:v>39024</c:v>
                </c:pt>
                <c:pt idx="7">
                  <c:v>38634</c:v>
                </c:pt>
                <c:pt idx="8">
                  <c:v>39386</c:v>
                </c:pt>
                <c:pt idx="9">
                  <c:v>44851</c:v>
                </c:pt>
                <c:pt idx="10">
                  <c:v>45397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F65-4E24-B399-F4C6C8D031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9900544"/>
        <c:axId val="419801168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Hoja1!$B$3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Hoja1!$C$2:$M$2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2003</c:v>
                      </c:pt>
                      <c:pt idx="1">
                        <c:v>2004</c:v>
                      </c:pt>
                      <c:pt idx="2">
                        <c:v>2005</c:v>
                      </c:pt>
                      <c:pt idx="3">
                        <c:v>2006</c:v>
                      </c:pt>
                      <c:pt idx="4">
                        <c:v>2007</c:v>
                      </c:pt>
                      <c:pt idx="5">
                        <c:v>2008</c:v>
                      </c:pt>
                      <c:pt idx="6">
                        <c:v>2009</c:v>
                      </c:pt>
                      <c:pt idx="7">
                        <c:v>2010</c:v>
                      </c:pt>
                      <c:pt idx="8">
                        <c:v>2011</c:v>
                      </c:pt>
                      <c:pt idx="9">
                        <c:v>2012</c:v>
                      </c:pt>
                      <c:pt idx="10">
                        <c:v>2013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Hoja1!$C$3:$M$3</c15:sqref>
                        </c15:formulaRef>
                      </c:ext>
                    </c:extLst>
                    <c:numCache>
                      <c:formatCode>General</c:formatCode>
                      <c:ptCount val="11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6-6F65-4E24-B399-F4C6C8D0314B}"/>
                  </c:ext>
                </c:extLst>
              </c15:ser>
            </c15:filteredLineSeries>
            <c15:filteredLine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Hoja1!$B$7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Hoja1!$C$2:$M$2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2003</c:v>
                      </c:pt>
                      <c:pt idx="1">
                        <c:v>2004</c:v>
                      </c:pt>
                      <c:pt idx="2">
                        <c:v>2005</c:v>
                      </c:pt>
                      <c:pt idx="3">
                        <c:v>2006</c:v>
                      </c:pt>
                      <c:pt idx="4">
                        <c:v>2007</c:v>
                      </c:pt>
                      <c:pt idx="5">
                        <c:v>2008</c:v>
                      </c:pt>
                      <c:pt idx="6">
                        <c:v>2009</c:v>
                      </c:pt>
                      <c:pt idx="7">
                        <c:v>2010</c:v>
                      </c:pt>
                      <c:pt idx="8">
                        <c:v>2011</c:v>
                      </c:pt>
                      <c:pt idx="9">
                        <c:v>2012</c:v>
                      </c:pt>
                      <c:pt idx="10">
                        <c:v>2013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Hoja1!$C$7:$M$7</c15:sqref>
                        </c15:formulaRef>
                      </c:ext>
                    </c:extLst>
                    <c:numCache>
                      <c:formatCode>General</c:formatCode>
                      <c:ptCount val="11"/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6F65-4E24-B399-F4C6C8D0314B}"/>
                  </c:ext>
                </c:extLst>
              </c15:ser>
            </c15:filteredLineSeries>
          </c:ext>
        </c:extLst>
      </c:lineChart>
      <c:catAx>
        <c:axId val="41990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19801168"/>
        <c:crosses val="autoZero"/>
        <c:auto val="1"/>
        <c:lblAlgn val="ctr"/>
        <c:lblOffset val="100"/>
        <c:noMultiLvlLbl val="0"/>
      </c:catAx>
      <c:valAx>
        <c:axId val="419801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19900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>
      <a:innerShdw blurRad="63500" dist="50800" dir="13500000">
        <a:prstClr val="black">
          <a:alpha val="50000"/>
        </a:prstClr>
      </a:innerShdw>
    </a:effectLst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E87F57-2E69-4695-B99B-29FF14A9BD27}" type="doc">
      <dgm:prSet loTypeId="urn:microsoft.com/office/officeart/2005/8/layout/cycle1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C8048E3D-63B4-48D8-AD08-8D2002EE383F}">
      <dgm:prSet phldrT="[Texto]"/>
      <dgm:spPr/>
      <dgm:t>
        <a:bodyPr/>
        <a:lstStyle/>
        <a:p>
          <a:r>
            <a:rPr lang="es-MX" b="1" dirty="0">
              <a:solidFill>
                <a:schemeClr val="accent6"/>
              </a:solidFill>
            </a:rPr>
            <a:t>Lo que se hace</a:t>
          </a:r>
        </a:p>
      </dgm:t>
    </dgm:pt>
    <dgm:pt modelId="{7B49DE1F-AAB7-4E7C-AAC1-64B38FEE2C82}" type="parTrans" cxnId="{B2B8AED1-3EE8-4847-ACE9-7B862AFB0308}">
      <dgm:prSet/>
      <dgm:spPr/>
      <dgm:t>
        <a:bodyPr/>
        <a:lstStyle/>
        <a:p>
          <a:endParaRPr lang="es-MX"/>
        </a:p>
      </dgm:t>
    </dgm:pt>
    <dgm:pt modelId="{7312BB17-C23B-472B-84C5-E14800E3C1A2}" type="sibTrans" cxnId="{B2B8AED1-3EE8-4847-ACE9-7B862AFB0308}">
      <dgm:prSet/>
      <dgm:spPr>
        <a:solidFill>
          <a:srgbClr val="0070C0"/>
        </a:solidFill>
      </dgm:spPr>
      <dgm:t>
        <a:bodyPr/>
        <a:lstStyle/>
        <a:p>
          <a:endParaRPr lang="es-MX"/>
        </a:p>
      </dgm:t>
    </dgm:pt>
    <dgm:pt modelId="{DEAA65D5-9EE8-41D6-9496-F396964105D9}">
      <dgm:prSet phldrT="[Texto]"/>
      <dgm:spPr/>
      <dgm:t>
        <a:bodyPr/>
        <a:lstStyle/>
        <a:p>
          <a:r>
            <a:rPr lang="es-MX" b="1" dirty="0">
              <a:solidFill>
                <a:srgbClr val="FF0000"/>
              </a:solidFill>
            </a:rPr>
            <a:t>Lo que se dice</a:t>
          </a:r>
        </a:p>
      </dgm:t>
    </dgm:pt>
    <dgm:pt modelId="{5B9A572F-4F60-41E0-81C5-676DB8D654C1}" type="parTrans" cxnId="{A68597AE-7900-47EA-B15E-A25702684963}">
      <dgm:prSet/>
      <dgm:spPr/>
      <dgm:t>
        <a:bodyPr/>
        <a:lstStyle/>
        <a:p>
          <a:endParaRPr lang="es-MX"/>
        </a:p>
      </dgm:t>
    </dgm:pt>
    <dgm:pt modelId="{79D227C9-6D04-4135-A118-84FF1B03E36D}" type="sibTrans" cxnId="{A68597AE-7900-47EA-B15E-A25702684963}">
      <dgm:prSet/>
      <dgm:spPr>
        <a:solidFill>
          <a:srgbClr val="FF0000"/>
        </a:solidFill>
      </dgm:spPr>
      <dgm:t>
        <a:bodyPr/>
        <a:lstStyle/>
        <a:p>
          <a:endParaRPr lang="es-MX"/>
        </a:p>
      </dgm:t>
    </dgm:pt>
    <dgm:pt modelId="{2986453C-FD28-40CA-8A32-6B0AD27FF500}" type="pres">
      <dgm:prSet presAssocID="{55E87F57-2E69-4695-B99B-29FF14A9BD27}" presName="cycle" presStyleCnt="0">
        <dgm:presLayoutVars>
          <dgm:dir/>
          <dgm:resizeHandles val="exact"/>
        </dgm:presLayoutVars>
      </dgm:prSet>
      <dgm:spPr/>
    </dgm:pt>
    <dgm:pt modelId="{EC3F9F4A-7B3E-4780-A2E1-881DB5AED3E2}" type="pres">
      <dgm:prSet presAssocID="{C8048E3D-63B4-48D8-AD08-8D2002EE383F}" presName="dummy" presStyleCnt="0"/>
      <dgm:spPr/>
    </dgm:pt>
    <dgm:pt modelId="{EE7058E2-D2E8-41C9-96D5-8CDB6C3CB025}" type="pres">
      <dgm:prSet presAssocID="{C8048E3D-63B4-48D8-AD08-8D2002EE383F}" presName="node" presStyleLbl="revTx" presStyleIdx="0" presStyleCnt="2">
        <dgm:presLayoutVars>
          <dgm:bulletEnabled val="1"/>
        </dgm:presLayoutVars>
      </dgm:prSet>
      <dgm:spPr/>
    </dgm:pt>
    <dgm:pt modelId="{03D34011-B819-4DD3-8E19-C1D4BBCD8E12}" type="pres">
      <dgm:prSet presAssocID="{7312BB17-C23B-472B-84C5-E14800E3C1A2}" presName="sibTrans" presStyleLbl="node1" presStyleIdx="0" presStyleCnt="2"/>
      <dgm:spPr/>
    </dgm:pt>
    <dgm:pt modelId="{5DDEB93B-EE70-488F-9C24-7BD60F07A733}" type="pres">
      <dgm:prSet presAssocID="{DEAA65D5-9EE8-41D6-9496-F396964105D9}" presName="dummy" presStyleCnt="0"/>
      <dgm:spPr/>
    </dgm:pt>
    <dgm:pt modelId="{CAE9CB55-6FD9-462A-86F5-358619CACC5C}" type="pres">
      <dgm:prSet presAssocID="{DEAA65D5-9EE8-41D6-9496-F396964105D9}" presName="node" presStyleLbl="revTx" presStyleIdx="1" presStyleCnt="2">
        <dgm:presLayoutVars>
          <dgm:bulletEnabled val="1"/>
        </dgm:presLayoutVars>
      </dgm:prSet>
      <dgm:spPr/>
    </dgm:pt>
    <dgm:pt modelId="{512D55BC-C9EB-487D-BDB6-A403D84E6CD3}" type="pres">
      <dgm:prSet presAssocID="{79D227C9-6D04-4135-A118-84FF1B03E36D}" presName="sibTrans" presStyleLbl="node1" presStyleIdx="1" presStyleCnt="2"/>
      <dgm:spPr/>
    </dgm:pt>
  </dgm:ptLst>
  <dgm:cxnLst>
    <dgm:cxn modelId="{1C934303-5255-B941-9A85-B3D8F1C99558}" type="presOf" srcId="{C8048E3D-63B4-48D8-AD08-8D2002EE383F}" destId="{EE7058E2-D2E8-41C9-96D5-8CDB6C3CB025}" srcOrd="0" destOrd="0" presId="urn:microsoft.com/office/officeart/2005/8/layout/cycle1"/>
    <dgm:cxn modelId="{9BAB7E60-D8CD-E540-9EC0-0F0C4FE9EE82}" type="presOf" srcId="{DEAA65D5-9EE8-41D6-9496-F396964105D9}" destId="{CAE9CB55-6FD9-462A-86F5-358619CACC5C}" srcOrd="0" destOrd="0" presId="urn:microsoft.com/office/officeart/2005/8/layout/cycle1"/>
    <dgm:cxn modelId="{36C1CD63-09FC-D940-BB60-A237450121E3}" type="presOf" srcId="{7312BB17-C23B-472B-84C5-E14800E3C1A2}" destId="{03D34011-B819-4DD3-8E19-C1D4BBCD8E12}" srcOrd="0" destOrd="0" presId="urn:microsoft.com/office/officeart/2005/8/layout/cycle1"/>
    <dgm:cxn modelId="{30192A6F-4414-984A-850D-8013C5DF930E}" type="presOf" srcId="{55E87F57-2E69-4695-B99B-29FF14A9BD27}" destId="{2986453C-FD28-40CA-8A32-6B0AD27FF500}" srcOrd="0" destOrd="0" presId="urn:microsoft.com/office/officeart/2005/8/layout/cycle1"/>
    <dgm:cxn modelId="{A68597AE-7900-47EA-B15E-A25702684963}" srcId="{55E87F57-2E69-4695-B99B-29FF14A9BD27}" destId="{DEAA65D5-9EE8-41D6-9496-F396964105D9}" srcOrd="1" destOrd="0" parTransId="{5B9A572F-4F60-41E0-81C5-676DB8D654C1}" sibTransId="{79D227C9-6D04-4135-A118-84FF1B03E36D}"/>
    <dgm:cxn modelId="{ED47C9CC-164B-C545-AB00-858CD14C9F95}" type="presOf" srcId="{79D227C9-6D04-4135-A118-84FF1B03E36D}" destId="{512D55BC-C9EB-487D-BDB6-A403D84E6CD3}" srcOrd="0" destOrd="0" presId="urn:microsoft.com/office/officeart/2005/8/layout/cycle1"/>
    <dgm:cxn modelId="{B2B8AED1-3EE8-4847-ACE9-7B862AFB0308}" srcId="{55E87F57-2E69-4695-B99B-29FF14A9BD27}" destId="{C8048E3D-63B4-48D8-AD08-8D2002EE383F}" srcOrd="0" destOrd="0" parTransId="{7B49DE1F-AAB7-4E7C-AAC1-64B38FEE2C82}" sibTransId="{7312BB17-C23B-472B-84C5-E14800E3C1A2}"/>
    <dgm:cxn modelId="{80A487D9-BB3A-F446-88E3-ED714C31F64C}" type="presParOf" srcId="{2986453C-FD28-40CA-8A32-6B0AD27FF500}" destId="{EC3F9F4A-7B3E-4780-A2E1-881DB5AED3E2}" srcOrd="0" destOrd="0" presId="urn:microsoft.com/office/officeart/2005/8/layout/cycle1"/>
    <dgm:cxn modelId="{771F6193-6BE1-174F-BDAF-926DE3D7E899}" type="presParOf" srcId="{2986453C-FD28-40CA-8A32-6B0AD27FF500}" destId="{EE7058E2-D2E8-41C9-96D5-8CDB6C3CB025}" srcOrd="1" destOrd="0" presId="urn:microsoft.com/office/officeart/2005/8/layout/cycle1"/>
    <dgm:cxn modelId="{132ADFB9-9149-284C-9E8B-1949903DE594}" type="presParOf" srcId="{2986453C-FD28-40CA-8A32-6B0AD27FF500}" destId="{03D34011-B819-4DD3-8E19-C1D4BBCD8E12}" srcOrd="2" destOrd="0" presId="urn:microsoft.com/office/officeart/2005/8/layout/cycle1"/>
    <dgm:cxn modelId="{649DFF15-ABBF-AD4F-A9A7-A141C362FD05}" type="presParOf" srcId="{2986453C-FD28-40CA-8A32-6B0AD27FF500}" destId="{5DDEB93B-EE70-488F-9C24-7BD60F07A733}" srcOrd="3" destOrd="0" presId="urn:microsoft.com/office/officeart/2005/8/layout/cycle1"/>
    <dgm:cxn modelId="{C337977C-AC11-854B-B13E-E7EBBE6A26FC}" type="presParOf" srcId="{2986453C-FD28-40CA-8A32-6B0AD27FF500}" destId="{CAE9CB55-6FD9-462A-86F5-358619CACC5C}" srcOrd="4" destOrd="0" presId="urn:microsoft.com/office/officeart/2005/8/layout/cycle1"/>
    <dgm:cxn modelId="{9703296C-C534-CB41-A5AE-E6FAA9D91F38}" type="presParOf" srcId="{2986453C-FD28-40CA-8A32-6B0AD27FF500}" destId="{512D55BC-C9EB-487D-BDB6-A403D84E6CD3}" srcOrd="5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7058E2-D2E8-41C9-96D5-8CDB6C3CB025}">
      <dsp:nvSpPr>
        <dsp:cNvPr id="0" name=""/>
        <dsp:cNvSpPr/>
      </dsp:nvSpPr>
      <dsp:spPr>
        <a:xfrm>
          <a:off x="2466340" y="659444"/>
          <a:ext cx="1249499" cy="1249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900" b="1" kern="1200" dirty="0">
              <a:solidFill>
                <a:schemeClr val="accent6"/>
              </a:solidFill>
            </a:rPr>
            <a:t>Lo que se hace</a:t>
          </a:r>
        </a:p>
      </dsp:txBody>
      <dsp:txXfrm>
        <a:off x="2466340" y="659444"/>
        <a:ext cx="1249499" cy="1249499"/>
      </dsp:txXfrm>
    </dsp:sp>
    <dsp:sp modelId="{03D34011-B819-4DD3-8E19-C1D4BBCD8E12}">
      <dsp:nvSpPr>
        <dsp:cNvPr id="0" name=""/>
        <dsp:cNvSpPr/>
      </dsp:nvSpPr>
      <dsp:spPr>
        <a:xfrm>
          <a:off x="785690" y="-484"/>
          <a:ext cx="2569356" cy="2569356"/>
        </a:xfrm>
        <a:prstGeom prst="circularArrow">
          <a:avLst>
            <a:gd name="adj1" fmla="val 9483"/>
            <a:gd name="adj2" fmla="val 684975"/>
            <a:gd name="adj3" fmla="val 7850679"/>
            <a:gd name="adj4" fmla="val 2264346"/>
            <a:gd name="adj5" fmla="val 11064"/>
          </a:avLst>
        </a:prstGeom>
        <a:solidFill>
          <a:srgbClr val="0070C0"/>
        </a:soli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AE9CB55-6FD9-462A-86F5-358619CACC5C}">
      <dsp:nvSpPr>
        <dsp:cNvPr id="0" name=""/>
        <dsp:cNvSpPr/>
      </dsp:nvSpPr>
      <dsp:spPr>
        <a:xfrm>
          <a:off x="424897" y="659444"/>
          <a:ext cx="1249499" cy="1249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900" b="1" kern="1200" dirty="0">
              <a:solidFill>
                <a:srgbClr val="FF0000"/>
              </a:solidFill>
            </a:rPr>
            <a:t>Lo que se dice</a:t>
          </a:r>
        </a:p>
      </dsp:txBody>
      <dsp:txXfrm>
        <a:off x="424897" y="659444"/>
        <a:ext cx="1249499" cy="1249499"/>
      </dsp:txXfrm>
    </dsp:sp>
    <dsp:sp modelId="{512D55BC-C9EB-487D-BDB6-A403D84E6CD3}">
      <dsp:nvSpPr>
        <dsp:cNvPr id="0" name=""/>
        <dsp:cNvSpPr/>
      </dsp:nvSpPr>
      <dsp:spPr>
        <a:xfrm>
          <a:off x="785690" y="-484"/>
          <a:ext cx="2569356" cy="2569356"/>
        </a:xfrm>
        <a:prstGeom prst="circularArrow">
          <a:avLst>
            <a:gd name="adj1" fmla="val 9483"/>
            <a:gd name="adj2" fmla="val 684975"/>
            <a:gd name="adj3" fmla="val 18650679"/>
            <a:gd name="adj4" fmla="val 13064346"/>
            <a:gd name="adj5" fmla="val 11064"/>
          </a:avLst>
        </a:prstGeom>
        <a:solidFill>
          <a:srgbClr val="FF0000"/>
        </a:soli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68823-47D0-9E4A-9A31-EA144B552E1E}" type="datetimeFigureOut">
              <a:rPr lang="es-ES_tradnl" smtClean="0"/>
              <a:t>02/05/2017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CE6E4-9D07-D04B-95F3-596BD5615A9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43312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F136490-4AF6-404B-9888-189B45390ABC}" type="datetimeFigureOut">
              <a:rPr lang="es-MX" smtClean="0"/>
              <a:t>02/05/2017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37AB85F-2EFB-4E2A-A74E-CED22A8A2A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468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AB85F-2EFB-4E2A-A74E-CED22A8A2A9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79946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AB85F-2EFB-4E2A-A74E-CED22A8A2A91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05753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AB85F-2EFB-4E2A-A74E-CED22A8A2A91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7122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AB85F-2EFB-4E2A-A74E-CED22A8A2A91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3676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AB85F-2EFB-4E2A-A74E-CED22A8A2A91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3620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AB85F-2EFB-4E2A-A74E-CED22A8A2A91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4409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AB85F-2EFB-4E2A-A74E-CED22A8A2A91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9821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AB85F-2EFB-4E2A-A74E-CED22A8A2A91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7344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AB85F-2EFB-4E2A-A74E-CED22A8A2A91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58965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AB85F-2EFB-4E2A-A74E-CED22A8A2A91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26552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AB85F-2EFB-4E2A-A74E-CED22A8A2A91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8652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9259-E205-4C68-9AFE-FCA8BADE70FA}" type="datetimeFigureOut">
              <a:rPr lang="es-MX" smtClean="0"/>
              <a:t>02/05/2017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715D-1804-4A15-92F8-ABE34C4AC6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2064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9259-E205-4C68-9AFE-FCA8BADE70FA}" type="datetimeFigureOut">
              <a:rPr lang="es-MX" smtClean="0"/>
              <a:t>02/05/2017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715D-1804-4A15-92F8-ABE34C4AC6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0717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9259-E205-4C68-9AFE-FCA8BADE70FA}" type="datetimeFigureOut">
              <a:rPr lang="es-MX" smtClean="0"/>
              <a:t>02/05/2017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715D-1804-4A15-92F8-ABE34C4AC6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1717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9259-E205-4C68-9AFE-FCA8BADE70FA}" type="datetimeFigureOut">
              <a:rPr lang="es-MX" smtClean="0"/>
              <a:t>02/05/2017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715D-1804-4A15-92F8-ABE34C4AC6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4263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9259-E205-4C68-9AFE-FCA8BADE70FA}" type="datetimeFigureOut">
              <a:rPr lang="es-MX" smtClean="0"/>
              <a:t>02/05/2017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715D-1804-4A15-92F8-ABE34C4AC6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2303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9259-E205-4C68-9AFE-FCA8BADE70FA}" type="datetimeFigureOut">
              <a:rPr lang="es-MX" smtClean="0"/>
              <a:t>02/05/2017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715D-1804-4A15-92F8-ABE34C4AC6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2248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9259-E205-4C68-9AFE-FCA8BADE70FA}" type="datetimeFigureOut">
              <a:rPr lang="es-MX" smtClean="0"/>
              <a:t>02/05/2017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715D-1804-4A15-92F8-ABE34C4AC6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9433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9259-E205-4C68-9AFE-FCA8BADE70FA}" type="datetimeFigureOut">
              <a:rPr lang="es-MX" smtClean="0"/>
              <a:t>02/05/2017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715D-1804-4A15-92F8-ABE34C4AC6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3442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9259-E205-4C68-9AFE-FCA8BADE70FA}" type="datetimeFigureOut">
              <a:rPr lang="es-MX" smtClean="0"/>
              <a:t>02/05/2017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715D-1804-4A15-92F8-ABE34C4AC6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6447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9259-E205-4C68-9AFE-FCA8BADE70FA}" type="datetimeFigureOut">
              <a:rPr lang="es-MX" smtClean="0"/>
              <a:t>02/05/2017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715D-1804-4A15-92F8-ABE34C4AC6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7372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9259-E205-4C68-9AFE-FCA8BADE70FA}" type="datetimeFigureOut">
              <a:rPr lang="es-MX" smtClean="0"/>
              <a:t>02/05/2017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715D-1804-4A15-92F8-ABE34C4AC6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9705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7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29259-E205-4C68-9AFE-FCA8BADE70FA}" type="datetimeFigureOut">
              <a:rPr lang="es-MX" smtClean="0"/>
              <a:t>02/05/2017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1715D-1804-4A15-92F8-ABE34C4AC6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0392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51649" y="3151428"/>
            <a:ext cx="7494775" cy="914400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ángulo 3"/>
          <p:cNvSpPr/>
          <p:nvPr/>
        </p:nvSpPr>
        <p:spPr>
          <a:xfrm>
            <a:off x="2657320" y="4574489"/>
            <a:ext cx="381591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Recursos Humanos</a:t>
            </a:r>
            <a:endParaRPr lang="es-ES" sz="3600" b="1" cap="none" spc="0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1026" name="Picture 2" descr="http://www.educacionyculturaaz.com/wp-content/uploads/2013/02/logo_an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50" y="623993"/>
            <a:ext cx="1581324" cy="158132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5753100" y="6076950"/>
            <a:ext cx="2090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/>
              <a:t>José J. Villalpando C</a:t>
            </a:r>
          </a:p>
        </p:txBody>
      </p:sp>
      <p:pic>
        <p:nvPicPr>
          <p:cNvPr id="6" name="Picture 2" descr="http://www.educacionyculturaaz.com/wp-content/uploads/2013/02/logo_an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650" y="776393"/>
            <a:ext cx="1581324" cy="158132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educacionyculturaaz.com/wp-content/uploads/2013/02/logo_an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050" y="928793"/>
            <a:ext cx="1581324" cy="158132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educacionyculturaaz.com/wp-content/uploads/2013/02/logo_an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450" y="1081193"/>
            <a:ext cx="1581324" cy="158132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1195238" y="3306599"/>
            <a:ext cx="67851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dirty="0">
                <a:solidFill>
                  <a:schemeClr val="accent6"/>
                </a:solidFill>
              </a:rPr>
              <a:t>La salud universal…una entelequia</a:t>
            </a:r>
          </a:p>
        </p:txBody>
      </p:sp>
    </p:spTree>
    <p:extLst>
      <p:ext uri="{BB962C8B-B14F-4D97-AF65-F5344CB8AC3E}">
        <p14:creationId xmlns:p14="http://schemas.microsoft.com/office/powerpoint/2010/main" val="297829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ector recto 12"/>
          <p:cNvCxnSpPr/>
          <p:nvPr/>
        </p:nvCxnSpPr>
        <p:spPr>
          <a:xfrm>
            <a:off x="2256145" y="2006280"/>
            <a:ext cx="1" cy="35394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>
            <a:off x="6569239" y="1995111"/>
            <a:ext cx="1" cy="35394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4411582" y="1637314"/>
            <a:ext cx="1" cy="35394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http://www.educacionyculturaaz.com/wp-content/uploads/2013/02/logo_an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969" y="355054"/>
            <a:ext cx="451772" cy="45177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/>
          <p:cNvSpPr txBox="1"/>
          <p:nvPr/>
        </p:nvSpPr>
        <p:spPr>
          <a:xfrm>
            <a:off x="595551" y="386947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1579161" y="355054"/>
            <a:ext cx="66580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b="1" dirty="0">
                <a:solidFill>
                  <a:srgbClr val="FF0000"/>
                </a:solidFill>
              </a:rPr>
              <a:t>5. Actualización  y Competencia profesional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69900" y="2262949"/>
            <a:ext cx="3072636" cy="1015663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s-MX" sz="2000" b="1" dirty="0"/>
              <a:t>Presupuesto</a:t>
            </a:r>
          </a:p>
          <a:p>
            <a:r>
              <a:rPr lang="es-MX" sz="2000" dirty="0"/>
              <a:t>No se considera en las I</a:t>
            </a:r>
            <a:r>
              <a:rPr lang="en-US" sz="2000" dirty="0"/>
              <a:t>S</a:t>
            </a:r>
            <a:endParaRPr lang="es-MX" sz="2000" dirty="0"/>
          </a:p>
          <a:p>
            <a:r>
              <a:rPr lang="es-MX" sz="2000" dirty="0"/>
              <a:t>para costear la capacitación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279058" y="2268736"/>
            <a:ext cx="4573560" cy="1015663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s-MX" sz="2000" b="1" dirty="0"/>
              <a:t>Estructura</a:t>
            </a:r>
          </a:p>
          <a:p>
            <a:r>
              <a:rPr lang="es-MX" sz="2000" dirty="0"/>
              <a:t>Insuficiente para el proceso educativo</a:t>
            </a:r>
          </a:p>
          <a:p>
            <a:r>
              <a:rPr lang="es-MX" sz="2000" dirty="0"/>
              <a:t>Motivación para desarrollar competencias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2903622" y="1026699"/>
            <a:ext cx="3400926" cy="707886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Necesidad ante el avance del conocimiento y tecnología</a:t>
            </a:r>
          </a:p>
        </p:txBody>
      </p:sp>
      <p:cxnSp>
        <p:nvCxnSpPr>
          <p:cNvPr id="11" name="Conector recto 10"/>
          <p:cNvCxnSpPr/>
          <p:nvPr/>
        </p:nvCxnSpPr>
        <p:spPr>
          <a:xfrm>
            <a:off x="2229853" y="2006277"/>
            <a:ext cx="433598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/>
          <p:cNvSpPr txBox="1"/>
          <p:nvPr/>
        </p:nvSpPr>
        <p:spPr>
          <a:xfrm>
            <a:off x="441364" y="4054139"/>
            <a:ext cx="8264668" cy="2554545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es-MX" sz="2000" b="1" dirty="0"/>
              <a:t>AMFEM </a:t>
            </a:r>
            <a:r>
              <a:rPr lang="es-MX" sz="2000" dirty="0"/>
              <a:t>Perfil por competencias del médico general mexicano (2008)</a:t>
            </a:r>
            <a:endParaRPr lang="en-US" sz="2000" dirty="0"/>
          </a:p>
          <a:p>
            <a:r>
              <a:rPr lang="en-US" sz="2000" b="1" dirty="0"/>
              <a:t>COMAEM </a:t>
            </a:r>
            <a:r>
              <a:rPr lang="en-US" sz="2000" dirty="0" err="1"/>
              <a:t>Acreditación</a:t>
            </a:r>
            <a:r>
              <a:rPr lang="en-US" sz="2000" dirty="0"/>
              <a:t> de </a:t>
            </a:r>
            <a:r>
              <a:rPr lang="en-US" sz="2000" dirty="0" err="1"/>
              <a:t>programas</a:t>
            </a:r>
            <a:r>
              <a:rPr lang="en-US" sz="2000" dirty="0"/>
              <a:t> </a:t>
            </a:r>
            <a:r>
              <a:rPr lang="en-US" sz="2000" dirty="0" err="1"/>
              <a:t>académicos</a:t>
            </a:r>
            <a:r>
              <a:rPr lang="en-US" sz="2000" dirty="0"/>
              <a:t> </a:t>
            </a:r>
            <a:endParaRPr lang="es-MX" sz="2000" dirty="0"/>
          </a:p>
          <a:p>
            <a:r>
              <a:rPr lang="es-MX" sz="2000" b="1" dirty="0"/>
              <a:t>WFME</a:t>
            </a:r>
            <a:r>
              <a:rPr lang="es-MX" sz="2000" dirty="0"/>
              <a:t> impulsa a considera</a:t>
            </a:r>
            <a:r>
              <a:rPr lang="en-US" sz="2000" dirty="0"/>
              <a:t>r</a:t>
            </a:r>
            <a:r>
              <a:rPr lang="es-MX" sz="2000" dirty="0"/>
              <a:t> </a:t>
            </a:r>
            <a:r>
              <a:rPr lang="en-US" sz="2000" dirty="0" err="1"/>
              <a:t>temas</a:t>
            </a:r>
            <a:r>
              <a:rPr lang="en-US" sz="2000" dirty="0"/>
              <a:t> de </a:t>
            </a:r>
            <a:r>
              <a:rPr lang="es-MX" sz="2000" dirty="0"/>
              <a:t>salud global en los currículos</a:t>
            </a:r>
          </a:p>
          <a:p>
            <a:endParaRPr lang="es-MX" sz="2000" dirty="0"/>
          </a:p>
          <a:p>
            <a:r>
              <a:rPr lang="en-US" sz="2000" i="1" dirty="0"/>
              <a:t>PS: </a:t>
            </a:r>
            <a:r>
              <a:rPr lang="es-MX" sz="2000" dirty="0"/>
              <a:t>Técnicas de Información y Comunicación no sustituyen la enseñanza y aprendizaje de  la </a:t>
            </a:r>
            <a:r>
              <a:rPr lang="es-MX" sz="2000" i="1" dirty="0"/>
              <a:t>Ciencia y Arte </a:t>
            </a:r>
            <a:r>
              <a:rPr lang="es-MX" sz="2000" dirty="0"/>
              <a:t>de la medicina </a:t>
            </a:r>
            <a:r>
              <a:rPr lang="en-US" sz="2000" dirty="0"/>
              <a:t>con el </a:t>
            </a:r>
            <a:r>
              <a:rPr lang="es-MX" sz="2000" dirty="0"/>
              <a:t>ejemplo del maestro y</a:t>
            </a:r>
            <a:r>
              <a:rPr lang="en-US" sz="2000" dirty="0"/>
              <a:t> su </a:t>
            </a:r>
            <a:r>
              <a:rPr lang="es-MX" sz="2000" dirty="0"/>
              <a:t>conducción para desarrollar competencias </a:t>
            </a:r>
            <a:r>
              <a:rPr lang="es-MX" sz="2000" i="1" dirty="0" err="1"/>
              <a:t>ie</a:t>
            </a:r>
            <a:r>
              <a:rPr lang="es-MX" sz="2000" i="1" dirty="0"/>
              <a:t> </a:t>
            </a:r>
            <a:r>
              <a:rPr lang="es-MX" sz="2000" dirty="0"/>
              <a:t>relación humanística con los pacientes y familias</a:t>
            </a:r>
            <a:r>
              <a:rPr lang="en-US" sz="2000" dirty="0"/>
              <a:t>, en la anamnesis, </a:t>
            </a:r>
            <a:r>
              <a:rPr lang="en-US" sz="2000" dirty="0" err="1"/>
              <a:t>exploración</a:t>
            </a:r>
            <a:r>
              <a:rPr lang="en-US" sz="2000" dirty="0"/>
              <a:t> </a:t>
            </a:r>
            <a:r>
              <a:rPr lang="en-US" sz="2000" dirty="0" err="1"/>
              <a:t>física</a:t>
            </a:r>
            <a:r>
              <a:rPr lang="en-US" sz="2000" dirty="0"/>
              <a:t> y </a:t>
            </a:r>
            <a:r>
              <a:rPr lang="en-US" sz="2000" dirty="0" err="1"/>
              <a:t>conducta</a:t>
            </a:r>
            <a:r>
              <a:rPr lang="en-US" sz="2000" dirty="0"/>
              <a:t> </a:t>
            </a:r>
            <a:r>
              <a:rPr lang="en-US" sz="2000" dirty="0" err="1"/>
              <a:t>ética</a:t>
            </a:r>
            <a:endParaRPr lang="es-MX" sz="2000" dirty="0"/>
          </a:p>
        </p:txBody>
      </p:sp>
      <p:sp>
        <p:nvSpPr>
          <p:cNvPr id="20" name="Rectángulo 19"/>
          <p:cNvSpPr/>
          <p:nvPr/>
        </p:nvSpPr>
        <p:spPr>
          <a:xfrm>
            <a:off x="1638237" y="3607863"/>
            <a:ext cx="60246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b="1" dirty="0">
                <a:solidFill>
                  <a:srgbClr val="FF0000"/>
                </a:solidFill>
              </a:rPr>
              <a:t>6. Tendencias de formación de médicos</a:t>
            </a:r>
          </a:p>
        </p:txBody>
      </p:sp>
    </p:spTree>
    <p:extLst>
      <p:ext uri="{BB962C8B-B14F-4D97-AF65-F5344CB8AC3E}">
        <p14:creationId xmlns:p14="http://schemas.microsoft.com/office/powerpoint/2010/main" val="1180860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educacionyculturaaz.com/wp-content/uploads/2013/02/logo_an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969" y="355054"/>
            <a:ext cx="451772" cy="45177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/>
          <p:cNvSpPr txBox="1"/>
          <p:nvPr/>
        </p:nvSpPr>
        <p:spPr>
          <a:xfrm>
            <a:off x="841741" y="386947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1880936" y="473366"/>
            <a:ext cx="53821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>
                <a:solidFill>
                  <a:srgbClr val="FF0000"/>
                </a:solidFill>
              </a:rPr>
              <a:t>7. Perspectiva profesional médica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934106" y="1459832"/>
            <a:ext cx="5176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>
                <a:solidFill>
                  <a:srgbClr val="002060"/>
                </a:solidFill>
              </a:rPr>
              <a:t>Organización Panamericana de la Salud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026472" y="2384743"/>
            <a:ext cx="6561220" cy="3416320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/>
              <a:t>…</a:t>
            </a:r>
            <a:r>
              <a:rPr lang="en-US" sz="2400" b="1" i="1" dirty="0"/>
              <a:t> </a:t>
            </a:r>
            <a:r>
              <a:rPr lang="es-MX" sz="2400" b="1" i="1" dirty="0"/>
              <a:t>la cobertura universal de salud  implica una nueva gobernanza que reúna los actores de servicio con los actores educativos en la construcción de una visión común y</a:t>
            </a:r>
            <a:r>
              <a:rPr lang="en-US" sz="2400" b="1" i="1" dirty="0"/>
              <a:t>,</a:t>
            </a:r>
            <a:r>
              <a:rPr lang="es-MX" sz="2400" b="1" i="1" dirty="0"/>
              <a:t> de las acciones necesarias para alcanzarla</a:t>
            </a:r>
            <a:r>
              <a:rPr lang="en-US" sz="2400" b="1" i="1" dirty="0"/>
              <a:t> </a:t>
            </a:r>
            <a:r>
              <a:rPr lang="es-MX" sz="2400" b="1" i="1" dirty="0"/>
              <a:t>…</a:t>
            </a:r>
            <a:r>
              <a:rPr lang="en-US" sz="2400" b="1" i="1" dirty="0"/>
              <a:t> </a:t>
            </a:r>
            <a:r>
              <a:rPr lang="es-MX" sz="2400" b="1" i="1" dirty="0"/>
              <a:t>mayor coherencia  entre el desarrollo de los recursos humanos y los mercados de trabajo en salud</a:t>
            </a:r>
            <a:r>
              <a:rPr lang="en-US" sz="2400" b="1" i="1" dirty="0"/>
              <a:t>,</a:t>
            </a:r>
            <a:r>
              <a:rPr lang="es-MX" sz="2400" b="1" i="1" dirty="0"/>
              <a:t> en función de las políticas y de los objetivos de la autoridad nacional y del sistema de salud…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1566943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0003" y="1431923"/>
            <a:ext cx="712942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>
                <a:solidFill>
                  <a:srgbClr val="FF0000"/>
                </a:solidFill>
              </a:rPr>
              <a:t>1. Composición de los equipos de salud</a:t>
            </a:r>
            <a:endParaRPr lang="en-US" sz="2200" b="1" dirty="0">
              <a:solidFill>
                <a:srgbClr val="FF0000"/>
              </a:solidFill>
            </a:endParaRPr>
          </a:p>
          <a:p>
            <a:r>
              <a:rPr lang="en-US" sz="2200" b="1" dirty="0">
                <a:solidFill>
                  <a:srgbClr val="FF0000"/>
                </a:solidFill>
              </a:rPr>
              <a:t>         </a:t>
            </a:r>
            <a:r>
              <a:rPr lang="en-US" sz="2200" b="1" dirty="0">
                <a:solidFill>
                  <a:schemeClr val="accent6"/>
                </a:solidFill>
              </a:rPr>
              <a:t>Pr</a:t>
            </a:r>
            <a:r>
              <a:rPr lang="en-US" sz="2200" b="1" dirty="0">
                <a:solidFill>
                  <a:srgbClr val="002060"/>
                </a:solidFill>
              </a:rPr>
              <a:t>imer </a:t>
            </a:r>
            <a:r>
              <a:rPr lang="en-US" sz="2200" b="1" dirty="0" err="1">
                <a:solidFill>
                  <a:srgbClr val="002060"/>
                </a:solidFill>
              </a:rPr>
              <a:t>nivel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falta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integración</a:t>
            </a:r>
            <a:endParaRPr lang="es-MX" sz="2200" b="1" dirty="0">
              <a:solidFill>
                <a:srgbClr val="FF0000"/>
              </a:solidFill>
            </a:endParaRPr>
          </a:p>
          <a:p>
            <a:r>
              <a:rPr lang="es-MX" sz="2200" b="1" dirty="0">
                <a:solidFill>
                  <a:srgbClr val="FF0000"/>
                </a:solidFill>
              </a:rPr>
              <a:t>2. Magnitud profesional en el sector</a:t>
            </a:r>
            <a:endParaRPr lang="en-US" sz="2200" b="1" dirty="0">
              <a:solidFill>
                <a:srgbClr val="FF0000"/>
              </a:solidFill>
            </a:endParaRPr>
          </a:p>
          <a:p>
            <a:r>
              <a:rPr lang="en-US" sz="2200" b="1" dirty="0">
                <a:solidFill>
                  <a:srgbClr val="FF0000"/>
                </a:solidFill>
              </a:rPr>
              <a:t>         </a:t>
            </a:r>
            <a:r>
              <a:rPr lang="en-US" sz="2200" b="1" dirty="0" err="1">
                <a:solidFill>
                  <a:srgbClr val="002060"/>
                </a:solidFill>
              </a:rPr>
              <a:t>Sobreoferta</a:t>
            </a:r>
            <a:r>
              <a:rPr lang="en-US" sz="2200" b="1" dirty="0">
                <a:solidFill>
                  <a:srgbClr val="002060"/>
                </a:solidFill>
              </a:rPr>
              <a:t> y </a:t>
            </a:r>
            <a:r>
              <a:rPr lang="en-US" sz="2200" b="1" dirty="0" err="1">
                <a:solidFill>
                  <a:srgbClr val="002060"/>
                </a:solidFill>
              </a:rPr>
              <a:t>subocupación</a:t>
            </a:r>
            <a:endParaRPr lang="es-MX" sz="2200" b="1" dirty="0">
              <a:solidFill>
                <a:srgbClr val="FF0000"/>
              </a:solidFill>
            </a:endParaRPr>
          </a:p>
          <a:p>
            <a:r>
              <a:rPr lang="es-MX" sz="2200" b="1" dirty="0">
                <a:solidFill>
                  <a:srgbClr val="FF0000"/>
                </a:solidFill>
              </a:rPr>
              <a:t>3. Modalidades laborales públicas y privadas</a:t>
            </a:r>
            <a:endParaRPr lang="en-US" sz="2200" b="1" dirty="0">
              <a:solidFill>
                <a:srgbClr val="FF0000"/>
              </a:solidFill>
            </a:endParaRPr>
          </a:p>
          <a:p>
            <a:r>
              <a:rPr lang="en-US" sz="2200" b="1" dirty="0">
                <a:solidFill>
                  <a:srgbClr val="FF0000"/>
                </a:solidFill>
              </a:rPr>
              <a:t>         </a:t>
            </a:r>
            <a:r>
              <a:rPr lang="en-US" sz="2200" b="1" dirty="0" err="1">
                <a:solidFill>
                  <a:srgbClr val="002060"/>
                </a:solidFill>
              </a:rPr>
              <a:t>Multiplicidad</a:t>
            </a:r>
            <a:r>
              <a:rPr lang="en-US" sz="2200" b="1" dirty="0">
                <a:solidFill>
                  <a:srgbClr val="002060"/>
                </a:solidFill>
              </a:rPr>
              <a:t> contractual y </a:t>
            </a:r>
            <a:r>
              <a:rPr lang="en-US" sz="2200" b="1" dirty="0" err="1">
                <a:solidFill>
                  <a:srgbClr val="002060"/>
                </a:solidFill>
              </a:rPr>
              <a:t>falta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acuerdos</a:t>
            </a:r>
            <a:endParaRPr lang="es-MX" sz="2200" b="1" dirty="0">
              <a:solidFill>
                <a:srgbClr val="FF0000"/>
              </a:solidFill>
            </a:endParaRPr>
          </a:p>
          <a:p>
            <a:r>
              <a:rPr lang="es-MX" sz="2200" b="1" dirty="0">
                <a:solidFill>
                  <a:srgbClr val="FF0000"/>
                </a:solidFill>
              </a:rPr>
              <a:t>4. Funcionalidad profesional en el Sistema</a:t>
            </a:r>
            <a:endParaRPr lang="en-US" sz="2200" b="1" dirty="0">
              <a:solidFill>
                <a:srgbClr val="FF0000"/>
              </a:solidFill>
            </a:endParaRPr>
          </a:p>
          <a:p>
            <a:r>
              <a:rPr lang="en-US" sz="2200" b="1" dirty="0">
                <a:solidFill>
                  <a:srgbClr val="FF0000"/>
                </a:solidFill>
              </a:rPr>
              <a:t>        </a:t>
            </a:r>
            <a:r>
              <a:rPr lang="en-US" sz="2200" b="1" dirty="0" err="1">
                <a:solidFill>
                  <a:srgbClr val="002060"/>
                </a:solidFill>
              </a:rPr>
              <a:t>Discrepancia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formativa</a:t>
            </a:r>
            <a:r>
              <a:rPr lang="en-US" sz="2200" b="1" dirty="0">
                <a:solidFill>
                  <a:srgbClr val="002060"/>
                </a:solidFill>
              </a:rPr>
              <a:t> y </a:t>
            </a:r>
            <a:r>
              <a:rPr lang="en-US" sz="2200" b="1" dirty="0" err="1">
                <a:solidFill>
                  <a:srgbClr val="002060"/>
                </a:solidFill>
              </a:rPr>
              <a:t>ocupacional</a:t>
            </a:r>
            <a:endParaRPr lang="es-MX" sz="2200" b="1" dirty="0">
              <a:solidFill>
                <a:srgbClr val="FF0000"/>
              </a:solidFill>
            </a:endParaRPr>
          </a:p>
          <a:p>
            <a:r>
              <a:rPr lang="es-MX" sz="2200" b="1" dirty="0">
                <a:solidFill>
                  <a:srgbClr val="FF0000"/>
                </a:solidFill>
              </a:rPr>
              <a:t>5. Actualización y Competencia </a:t>
            </a:r>
            <a:r>
              <a:rPr lang="es-MX" sz="2200" b="1" dirty="0" err="1">
                <a:solidFill>
                  <a:srgbClr val="FF0000"/>
                </a:solidFill>
              </a:rPr>
              <a:t>professional</a:t>
            </a:r>
            <a:endParaRPr lang="en-US" sz="2200" b="1" dirty="0">
              <a:solidFill>
                <a:srgbClr val="FF0000"/>
              </a:solidFill>
            </a:endParaRPr>
          </a:p>
          <a:p>
            <a:r>
              <a:rPr lang="en-US" sz="2200" b="1" dirty="0">
                <a:solidFill>
                  <a:srgbClr val="FF0000"/>
                </a:solidFill>
              </a:rPr>
              <a:t>        </a:t>
            </a:r>
            <a:r>
              <a:rPr lang="en-US" sz="2200" b="1" dirty="0" err="1">
                <a:solidFill>
                  <a:srgbClr val="002060"/>
                </a:solidFill>
              </a:rPr>
              <a:t>Rezago</a:t>
            </a:r>
            <a:r>
              <a:rPr lang="en-US" sz="2200" b="1" dirty="0">
                <a:solidFill>
                  <a:srgbClr val="002060"/>
                </a:solidFill>
              </a:rPr>
              <a:t> de </a:t>
            </a:r>
            <a:r>
              <a:rPr lang="en-US" sz="2200" b="1" dirty="0" err="1">
                <a:solidFill>
                  <a:srgbClr val="002060"/>
                </a:solidFill>
              </a:rPr>
              <a:t>competencias</a:t>
            </a:r>
            <a:r>
              <a:rPr lang="en-US" sz="2200" b="1" dirty="0">
                <a:solidFill>
                  <a:srgbClr val="002060"/>
                </a:solidFill>
              </a:rPr>
              <a:t> y </a:t>
            </a:r>
            <a:r>
              <a:rPr lang="en-US" sz="2200" b="1" dirty="0" err="1">
                <a:solidFill>
                  <a:srgbClr val="002060"/>
                </a:solidFill>
              </a:rPr>
              <a:t>traslación</a:t>
            </a:r>
            <a:r>
              <a:rPr lang="en-US" sz="2200" b="1" dirty="0">
                <a:solidFill>
                  <a:srgbClr val="002060"/>
                </a:solidFill>
              </a:rPr>
              <a:t> de </a:t>
            </a:r>
            <a:r>
              <a:rPr lang="en-US" sz="2200" b="1" dirty="0" err="1">
                <a:solidFill>
                  <a:srgbClr val="002060"/>
                </a:solidFill>
              </a:rPr>
              <a:t>conocimientos</a:t>
            </a:r>
            <a:endParaRPr lang="es-MX" sz="2200" b="1" dirty="0">
              <a:solidFill>
                <a:srgbClr val="FF0000"/>
              </a:solidFill>
            </a:endParaRPr>
          </a:p>
          <a:p>
            <a:r>
              <a:rPr lang="es-MX" sz="2200" b="1" dirty="0">
                <a:solidFill>
                  <a:srgbClr val="FF0000"/>
                </a:solidFill>
              </a:rPr>
              <a:t>6. Tendencias de formación de médicos</a:t>
            </a:r>
            <a:endParaRPr lang="en-US" sz="2200" b="1" dirty="0">
              <a:solidFill>
                <a:srgbClr val="FF0000"/>
              </a:solidFill>
            </a:endParaRPr>
          </a:p>
          <a:p>
            <a:r>
              <a:rPr lang="en-US" sz="2200" b="1" dirty="0">
                <a:solidFill>
                  <a:srgbClr val="FF0000"/>
                </a:solidFill>
              </a:rPr>
              <a:t>        </a:t>
            </a:r>
            <a:r>
              <a:rPr lang="en-US" sz="2200" b="1" dirty="0" err="1">
                <a:solidFill>
                  <a:srgbClr val="002060"/>
                </a:solidFill>
              </a:rPr>
              <a:t>Hacia</a:t>
            </a:r>
            <a:r>
              <a:rPr lang="en-US" sz="2200" b="1" dirty="0">
                <a:solidFill>
                  <a:srgbClr val="002060"/>
                </a:solidFill>
              </a:rPr>
              <a:t> la </a:t>
            </a:r>
            <a:r>
              <a:rPr lang="en-US" sz="2200" b="1" dirty="0" err="1">
                <a:solidFill>
                  <a:srgbClr val="002060"/>
                </a:solidFill>
              </a:rPr>
              <a:t>especialización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endParaRPr lang="es-MX" sz="2200" b="1" dirty="0">
              <a:solidFill>
                <a:srgbClr val="FF0000"/>
              </a:solidFill>
            </a:endParaRPr>
          </a:p>
          <a:p>
            <a:r>
              <a:rPr lang="es-MX" sz="2200" b="1" dirty="0">
                <a:solidFill>
                  <a:srgbClr val="FF0000"/>
                </a:solidFill>
              </a:rPr>
              <a:t>7. Perspectiva profesional médica </a:t>
            </a:r>
            <a:r>
              <a:rPr lang="en-US" sz="2200" b="1" dirty="0">
                <a:solidFill>
                  <a:srgbClr val="FF0000"/>
                </a:solidFill>
              </a:rPr>
              <a:t>                                                   </a:t>
            </a:r>
          </a:p>
          <a:p>
            <a:r>
              <a:rPr lang="en-US" sz="2200" b="1" dirty="0">
                <a:solidFill>
                  <a:srgbClr val="FF0000"/>
                </a:solidFill>
              </a:rPr>
              <a:t>        </a:t>
            </a:r>
            <a:r>
              <a:rPr lang="en-US" sz="2200" b="1" dirty="0" err="1">
                <a:solidFill>
                  <a:srgbClr val="002060"/>
                </a:solidFill>
              </a:rPr>
              <a:t>Potenciar</a:t>
            </a:r>
            <a:r>
              <a:rPr lang="en-US" sz="2200" b="1" dirty="0">
                <a:solidFill>
                  <a:srgbClr val="002060"/>
                </a:solidFill>
              </a:rPr>
              <a:t> y </a:t>
            </a:r>
            <a:r>
              <a:rPr lang="en-US" sz="2200" b="1" dirty="0" err="1">
                <a:solidFill>
                  <a:srgbClr val="002060"/>
                </a:solidFill>
              </a:rPr>
              <a:t>unificar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esfuerzos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hacia</a:t>
            </a:r>
            <a:r>
              <a:rPr lang="en-US" sz="2200" b="1" dirty="0">
                <a:solidFill>
                  <a:srgbClr val="002060"/>
                </a:solidFill>
              </a:rPr>
              <a:t> el ideal de </a:t>
            </a:r>
            <a:r>
              <a:rPr lang="en-US" sz="2200" b="1" dirty="0" err="1">
                <a:solidFill>
                  <a:srgbClr val="002060"/>
                </a:solidFill>
              </a:rPr>
              <a:t>servicios</a:t>
            </a:r>
            <a:r>
              <a:rPr lang="en-US" sz="2200" b="1" dirty="0">
                <a:solidFill>
                  <a:srgbClr val="002060"/>
                </a:solidFill>
              </a:rPr>
              <a:t>     </a:t>
            </a:r>
          </a:p>
          <a:p>
            <a:r>
              <a:rPr lang="en-US" sz="2200" b="1" dirty="0">
                <a:solidFill>
                  <a:srgbClr val="002060"/>
                </a:solidFill>
              </a:rPr>
              <a:t>        de </a:t>
            </a:r>
            <a:r>
              <a:rPr lang="en-US" sz="2200" b="1" dirty="0" err="1">
                <a:solidFill>
                  <a:srgbClr val="002060"/>
                </a:solidFill>
              </a:rPr>
              <a:t>salud</a:t>
            </a:r>
            <a:r>
              <a:rPr lang="en-US" sz="2200" b="1" dirty="0">
                <a:solidFill>
                  <a:srgbClr val="002060"/>
                </a:solidFill>
              </a:rPr>
              <a:t> de </a:t>
            </a:r>
            <a:r>
              <a:rPr lang="en-US" sz="2200" b="1" dirty="0" err="1">
                <a:solidFill>
                  <a:srgbClr val="002060"/>
                </a:solidFill>
              </a:rPr>
              <a:t>cobertura</a:t>
            </a:r>
            <a:r>
              <a:rPr lang="en-US" sz="2200" b="1" dirty="0">
                <a:solidFill>
                  <a:srgbClr val="002060"/>
                </a:solidFill>
              </a:rPr>
              <a:t> universal y </a:t>
            </a:r>
            <a:r>
              <a:rPr lang="en-US" sz="2200" b="1" dirty="0" err="1">
                <a:solidFill>
                  <a:srgbClr val="002060"/>
                </a:solidFill>
              </a:rPr>
              <a:t>acceso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eficiente</a:t>
            </a:r>
            <a:endParaRPr lang="es-MX" sz="2200" b="1" dirty="0">
              <a:solidFill>
                <a:srgbClr val="FF0000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566146" y="193280"/>
            <a:ext cx="42546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Conclusiones</a:t>
            </a:r>
            <a:r>
              <a:rPr lang="es-ES" sz="54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endParaRPr lang="es-ES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7" name="Picture 2" descr="http://www.educacionyculturaaz.com/wp-content/uploads/2013/02/logo_an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2164" y="5741616"/>
            <a:ext cx="950100" cy="95010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0887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302684" y="1992130"/>
            <a:ext cx="6628279" cy="3970318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es-MX" sz="2800" b="1" dirty="0"/>
              <a:t>Bien jurídico más preciado … absoluto OMS … sistemas nacionales de salud cobertura universal</a:t>
            </a:r>
          </a:p>
          <a:p>
            <a:endParaRPr lang="es-MX" sz="2800" b="1" dirty="0"/>
          </a:p>
          <a:p>
            <a:r>
              <a:rPr lang="es-MX" sz="2800" b="1" dirty="0">
                <a:solidFill>
                  <a:srgbClr val="FF0000"/>
                </a:solidFill>
              </a:rPr>
              <a:t>Acceso efectivo … individuo … condición de salud identifique necesidad de atención … pueda acudir sin restricciones financieras, geográficas o de oportunidad … servicio de salud con capacidad resolutiva</a:t>
            </a:r>
          </a:p>
        </p:txBody>
      </p:sp>
      <p:pic>
        <p:nvPicPr>
          <p:cNvPr id="6" name="Picture 2" descr="http://www.educacionyculturaaz.com/wp-content/uploads/2013/02/logo_an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969" y="355054"/>
            <a:ext cx="451772" cy="45177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1990113" y="412397"/>
            <a:ext cx="5163786" cy="584775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>
                <a:solidFill>
                  <a:srgbClr val="FF0000"/>
                </a:solidFill>
              </a:rPr>
              <a:t>El derecho humano a la salud</a:t>
            </a:r>
          </a:p>
        </p:txBody>
      </p:sp>
      <p:sp>
        <p:nvSpPr>
          <p:cNvPr id="4" name="Rectángulo 3"/>
          <p:cNvSpPr/>
          <p:nvPr/>
        </p:nvSpPr>
        <p:spPr>
          <a:xfrm>
            <a:off x="10294883" y="255401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179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Conector recto 45"/>
          <p:cNvCxnSpPr>
            <a:endCxn id="8" idx="3"/>
          </p:cNvCxnSpPr>
          <p:nvPr/>
        </p:nvCxnSpPr>
        <p:spPr>
          <a:xfrm flipH="1" flipV="1">
            <a:off x="5354049" y="4814376"/>
            <a:ext cx="247333" cy="222263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/>
          <p:cNvCxnSpPr>
            <a:endCxn id="14" idx="3"/>
          </p:cNvCxnSpPr>
          <p:nvPr/>
        </p:nvCxnSpPr>
        <p:spPr>
          <a:xfrm flipH="1">
            <a:off x="5120425" y="5099500"/>
            <a:ext cx="448360" cy="395689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cto 68"/>
          <p:cNvCxnSpPr/>
          <p:nvPr/>
        </p:nvCxnSpPr>
        <p:spPr>
          <a:xfrm flipH="1">
            <a:off x="4337956" y="4988595"/>
            <a:ext cx="10020" cy="297725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cto 64"/>
          <p:cNvCxnSpPr/>
          <p:nvPr/>
        </p:nvCxnSpPr>
        <p:spPr>
          <a:xfrm>
            <a:off x="4353996" y="4331419"/>
            <a:ext cx="0" cy="467722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71"/>
          <p:cNvCxnSpPr/>
          <p:nvPr/>
        </p:nvCxnSpPr>
        <p:spPr>
          <a:xfrm flipH="1">
            <a:off x="4363356" y="5750595"/>
            <a:ext cx="10020" cy="297725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/>
          <p:cNvCxnSpPr>
            <a:stCxn id="10" idx="1"/>
          </p:cNvCxnSpPr>
          <p:nvPr/>
        </p:nvCxnSpPr>
        <p:spPr>
          <a:xfrm>
            <a:off x="6599248" y="4342573"/>
            <a:ext cx="198367" cy="569217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>
            <a:stCxn id="15" idx="2"/>
          </p:cNvCxnSpPr>
          <p:nvPr/>
        </p:nvCxnSpPr>
        <p:spPr>
          <a:xfrm flipH="1">
            <a:off x="5938820" y="5580218"/>
            <a:ext cx="418099" cy="64547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>
            <a:cxnSpLocks/>
          </p:cNvCxnSpPr>
          <p:nvPr/>
        </p:nvCxnSpPr>
        <p:spPr>
          <a:xfrm>
            <a:off x="1895062" y="5702659"/>
            <a:ext cx="1488006" cy="523033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/>
          <p:cNvCxnSpPr>
            <a:endCxn id="8" idx="1"/>
          </p:cNvCxnSpPr>
          <p:nvPr/>
        </p:nvCxnSpPr>
        <p:spPr>
          <a:xfrm flipV="1">
            <a:off x="1910828" y="4814376"/>
            <a:ext cx="1488006" cy="825219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 flipH="1">
            <a:off x="1902454" y="5375220"/>
            <a:ext cx="1827339" cy="339125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/>
          <p:cNvCxnSpPr>
            <a:stCxn id="8" idx="1"/>
          </p:cNvCxnSpPr>
          <p:nvPr/>
        </p:nvCxnSpPr>
        <p:spPr>
          <a:xfrm flipH="1" flipV="1">
            <a:off x="1547514" y="4614322"/>
            <a:ext cx="1851320" cy="20005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1518874" y="4639258"/>
            <a:ext cx="403661" cy="1065233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/>
          <p:cNvSpPr/>
          <p:nvPr/>
        </p:nvSpPr>
        <p:spPr>
          <a:xfrm>
            <a:off x="1079315" y="1399855"/>
            <a:ext cx="6963217" cy="201423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3" name="Picture 2" descr="http://www.educacionyculturaaz.com/wp-content/uploads/2013/02/logo_an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969" y="355054"/>
            <a:ext cx="451772" cy="45177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ángulo 8"/>
          <p:cNvSpPr/>
          <p:nvPr/>
        </p:nvSpPr>
        <p:spPr>
          <a:xfrm>
            <a:off x="1001776" y="323752"/>
            <a:ext cx="664457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400" b="1" dirty="0">
                <a:highlight>
                  <a:srgbClr val="FFFF00"/>
                </a:highlight>
              </a:rPr>
              <a:t>La salud es un derecho universal y una aspiración</a:t>
            </a:r>
          </a:p>
          <a:p>
            <a:pPr algn="ctr"/>
            <a:r>
              <a:rPr lang="es-MX" sz="2400" b="1" dirty="0">
                <a:highlight>
                  <a:srgbClr val="FFFF00"/>
                </a:highlight>
              </a:rPr>
              <a:t> generalizada de la población y del estado tutelar…</a:t>
            </a:r>
          </a:p>
        </p:txBody>
      </p:sp>
      <p:sp>
        <p:nvSpPr>
          <p:cNvPr id="6" name="Rectángulo 5"/>
          <p:cNvSpPr/>
          <p:nvPr/>
        </p:nvSpPr>
        <p:spPr>
          <a:xfrm>
            <a:off x="546844" y="1274246"/>
            <a:ext cx="7340916" cy="194027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701615" y="1241783"/>
            <a:ext cx="718867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i="1" dirty="0"/>
              <a:t>Desiderata:</a:t>
            </a:r>
            <a:r>
              <a:rPr lang="es-MX" sz="2400" b="1" dirty="0"/>
              <a:t> </a:t>
            </a:r>
            <a:r>
              <a:rPr lang="es-MX" sz="2400" dirty="0"/>
              <a:t>Las sociedades prósperas cuidan la salud individual y colectiva, aunque persistan desigualdades de acceso a los servicios,</a:t>
            </a:r>
            <a:r>
              <a:rPr lang="en-US" sz="2400" dirty="0"/>
              <a:t> a</a:t>
            </a:r>
            <a:r>
              <a:rPr lang="es-MX" sz="2400" dirty="0"/>
              <a:t> </a:t>
            </a:r>
            <a:r>
              <a:rPr lang="en-US" sz="2400" dirty="0"/>
              <a:t>la </a:t>
            </a:r>
            <a:r>
              <a:rPr lang="es-MX" sz="2400" dirty="0"/>
              <a:t>infraestructura </a:t>
            </a:r>
            <a:r>
              <a:rPr lang="en-US" sz="2400" dirty="0"/>
              <a:t>o los </a:t>
            </a:r>
            <a:r>
              <a:rPr lang="es-MX" sz="2400" dirty="0"/>
              <a:t>insumos</a:t>
            </a:r>
            <a:r>
              <a:rPr lang="en-US" sz="2400" dirty="0"/>
              <a:t> </a:t>
            </a:r>
            <a:r>
              <a:rPr lang="es-MX" sz="2400" dirty="0"/>
              <a:t>…</a:t>
            </a:r>
            <a:r>
              <a:rPr lang="en-US" sz="2400" dirty="0"/>
              <a:t>  </a:t>
            </a:r>
            <a:r>
              <a:rPr lang="es-MX" sz="2400" dirty="0"/>
              <a:t>bajo el influjo de los estilos de vida y los determinantes sociales de la salud y enfermedad.</a:t>
            </a:r>
            <a:endParaRPr lang="es-MX" sz="2400" i="1" dirty="0"/>
          </a:p>
        </p:txBody>
      </p:sp>
      <p:sp>
        <p:nvSpPr>
          <p:cNvPr id="16" name="Rectángulo 15"/>
          <p:cNvSpPr/>
          <p:nvPr/>
        </p:nvSpPr>
        <p:spPr>
          <a:xfrm>
            <a:off x="10594428" y="247518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uadroTexto 4"/>
          <p:cNvSpPr txBox="1"/>
          <p:nvPr/>
        </p:nvSpPr>
        <p:spPr>
          <a:xfrm>
            <a:off x="2965225" y="3692012"/>
            <a:ext cx="3244471" cy="461665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es-MX" sz="2400" b="1" i="1" dirty="0"/>
              <a:t>Variables concurrentes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2897890" y="5903893"/>
            <a:ext cx="3484800" cy="769441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</a:rPr>
              <a:t>Recursos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Humanos</a:t>
            </a:r>
            <a:endParaRPr lang="es-MX" sz="2400" b="1" dirty="0">
              <a:solidFill>
                <a:srgbClr val="FF0000"/>
              </a:solidFill>
            </a:endParaRPr>
          </a:p>
          <a:p>
            <a:pPr algn="ctr"/>
            <a:r>
              <a:rPr lang="es-MX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</a:rPr>
              <a:t>Prestan –</a:t>
            </a:r>
            <a:r>
              <a:rPr lang="es-MX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</a:rPr>
              <a:t> </a:t>
            </a:r>
            <a:r>
              <a:rPr lang="es-MX" b="1" dirty="0"/>
              <a:t>SERVICIOS </a:t>
            </a:r>
            <a:r>
              <a:rPr lang="es-MX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</a:rPr>
              <a:t>-</a:t>
            </a:r>
            <a:r>
              <a:rPr lang="es-MX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</a:rPr>
              <a:t> </a:t>
            </a:r>
            <a:r>
              <a:rPr lang="es-MX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4C22"/>
                </a:solidFill>
              </a:rPr>
              <a:t>Requieren</a:t>
            </a:r>
          </a:p>
        </p:txBody>
      </p:sp>
      <p:sp>
        <p:nvSpPr>
          <p:cNvPr id="7" name="Rectángulo 6"/>
          <p:cNvSpPr/>
          <p:nvPr/>
        </p:nvSpPr>
        <p:spPr>
          <a:xfrm>
            <a:off x="879612" y="3977476"/>
            <a:ext cx="1255472" cy="707886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>
            <a:spAutoFit/>
          </a:bodyPr>
          <a:lstStyle/>
          <a:p>
            <a:pPr algn="ctr"/>
            <a:r>
              <a:rPr lang="es-MX" sz="2000" b="1" dirty="0"/>
              <a:t>Derechos</a:t>
            </a:r>
          </a:p>
          <a:p>
            <a:pPr algn="ctr"/>
            <a:r>
              <a:rPr lang="es-MX" sz="2000" b="1" dirty="0"/>
              <a:t> Humanos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3398834" y="4614321"/>
            <a:ext cx="1955215" cy="400110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rtlCol="0">
            <a:spAutoFit/>
          </a:bodyPr>
          <a:lstStyle/>
          <a:p>
            <a:r>
              <a:rPr lang="es-MX" sz="2000" b="1" dirty="0"/>
              <a:t>Políticas sociales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6599248" y="3988630"/>
            <a:ext cx="1703287" cy="707886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s-MX" sz="2000" b="1" dirty="0"/>
              <a:t>Circunstancias</a:t>
            </a:r>
          </a:p>
          <a:p>
            <a:pPr algn="ctr"/>
            <a:r>
              <a:rPr lang="es-MX" sz="2000" b="1" dirty="0"/>
              <a:t>económicas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99174" y="5114729"/>
            <a:ext cx="1969410" cy="1015663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Tendencias Sanitaria y </a:t>
            </a:r>
            <a:endParaRPr lang="en-US" sz="2000" b="1" dirty="0"/>
          </a:p>
          <a:p>
            <a:pPr algn="ctr"/>
            <a:r>
              <a:rPr lang="en-US" sz="2000" b="1" dirty="0" err="1"/>
              <a:t>Epidemiologica</a:t>
            </a:r>
            <a:endParaRPr lang="es-MX" sz="2000" b="1" dirty="0"/>
          </a:p>
        </p:txBody>
      </p:sp>
      <p:sp>
        <p:nvSpPr>
          <p:cNvPr id="14" name="CuadroTexto 13"/>
          <p:cNvSpPr txBox="1"/>
          <p:nvPr/>
        </p:nvSpPr>
        <p:spPr>
          <a:xfrm>
            <a:off x="3587568" y="5141246"/>
            <a:ext cx="1532857" cy="707886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s-MX" sz="2000" b="1" dirty="0"/>
              <a:t>Transición</a:t>
            </a:r>
            <a:endParaRPr lang="es-MX" b="1" dirty="0"/>
          </a:p>
          <a:p>
            <a:pPr algn="ctr"/>
            <a:r>
              <a:rPr lang="en-US" sz="2000" b="1" dirty="0" err="1"/>
              <a:t>Demográfica</a:t>
            </a:r>
            <a:endParaRPr lang="es-MX" b="1" dirty="0"/>
          </a:p>
        </p:txBody>
      </p:sp>
      <p:sp>
        <p:nvSpPr>
          <p:cNvPr id="15" name="CuadroTexto 14"/>
          <p:cNvSpPr txBox="1"/>
          <p:nvPr/>
        </p:nvSpPr>
        <p:spPr>
          <a:xfrm>
            <a:off x="5545735" y="4872332"/>
            <a:ext cx="1622367" cy="707886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s-MX" sz="2000" b="1" dirty="0"/>
              <a:t>Participación </a:t>
            </a:r>
          </a:p>
          <a:p>
            <a:pPr algn="ctr"/>
            <a:r>
              <a:rPr lang="es-MX" sz="2000" b="1" dirty="0"/>
              <a:t>social</a:t>
            </a:r>
          </a:p>
        </p:txBody>
      </p:sp>
      <p:cxnSp>
        <p:nvCxnSpPr>
          <p:cNvPr id="19" name="Conector recto 18"/>
          <p:cNvCxnSpPr>
            <a:stCxn id="5" idx="2"/>
            <a:endCxn id="5" idx="2"/>
          </p:cNvCxnSpPr>
          <p:nvPr/>
        </p:nvCxnSpPr>
        <p:spPr>
          <a:xfrm>
            <a:off x="4587461" y="4153677"/>
            <a:ext cx="0" cy="0"/>
          </a:xfrm>
          <a:prstGeom prst="line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/>
          <p:cNvCxnSpPr>
            <a:stCxn id="10" idx="1"/>
          </p:cNvCxnSpPr>
          <p:nvPr/>
        </p:nvCxnSpPr>
        <p:spPr>
          <a:xfrm flipH="1">
            <a:off x="6148639" y="4342573"/>
            <a:ext cx="450609" cy="569217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/>
          <p:cNvCxnSpPr>
            <a:stCxn id="10" idx="1"/>
            <a:endCxn id="8" idx="3"/>
          </p:cNvCxnSpPr>
          <p:nvPr/>
        </p:nvCxnSpPr>
        <p:spPr>
          <a:xfrm flipH="1">
            <a:off x="5354049" y="4342573"/>
            <a:ext cx="1245199" cy="471803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54"/>
          <p:cNvCxnSpPr>
            <a:stCxn id="10" idx="1"/>
            <a:endCxn id="7" idx="3"/>
          </p:cNvCxnSpPr>
          <p:nvPr/>
        </p:nvCxnSpPr>
        <p:spPr>
          <a:xfrm flipH="1" flipV="1">
            <a:off x="2135084" y="4331419"/>
            <a:ext cx="4464164" cy="1115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ángulo 17"/>
          <p:cNvSpPr/>
          <p:nvPr/>
        </p:nvSpPr>
        <p:spPr>
          <a:xfrm>
            <a:off x="10594428" y="22860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0121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ector recto 11"/>
          <p:cNvCxnSpPr/>
          <p:nvPr/>
        </p:nvCxnSpPr>
        <p:spPr>
          <a:xfrm>
            <a:off x="2095793" y="2765068"/>
            <a:ext cx="2788540" cy="2817584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9"/>
          <p:cNvSpPr/>
          <p:nvPr/>
        </p:nvSpPr>
        <p:spPr>
          <a:xfrm>
            <a:off x="2499041" y="3388092"/>
            <a:ext cx="2915972" cy="1569660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" name="Picture 2" descr="http://www.educacionyculturaaz.com/wp-content/uploads/2013/02/logo_an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969" y="355054"/>
            <a:ext cx="451772" cy="45177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2951428" y="388199"/>
            <a:ext cx="3241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Entelequia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69168" y="1687850"/>
            <a:ext cx="44506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>
                <a:solidFill>
                  <a:srgbClr val="002060"/>
                </a:solidFill>
              </a:rPr>
              <a:t>Trabajo activo hacia la consecución de un fin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4039578" y="5524649"/>
            <a:ext cx="1980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>
                <a:solidFill>
                  <a:srgbClr val="7030A0"/>
                </a:solidFill>
              </a:rPr>
              <a:t>Cosa irreal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2608133" y="3388092"/>
            <a:ext cx="30622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/>
              <a:t>Cosa real lleva su </a:t>
            </a:r>
            <a:r>
              <a:rPr lang="en-US" sz="3200" b="1" dirty="0" err="1"/>
              <a:t>propio</a:t>
            </a:r>
            <a:r>
              <a:rPr lang="en-US" sz="3200" b="1" dirty="0"/>
              <a:t> </a:t>
            </a:r>
            <a:r>
              <a:rPr lang="es-MX" sz="3200" b="1" dirty="0" err="1"/>
              <a:t>prin</a:t>
            </a:r>
            <a:r>
              <a:rPr lang="en-US" sz="3200" b="1" dirty="0"/>
              <a:t>- </a:t>
            </a:r>
            <a:r>
              <a:rPr lang="es-MX" sz="3200" b="1" dirty="0" err="1"/>
              <a:t>cipio</a:t>
            </a:r>
            <a:r>
              <a:rPr lang="es-MX" sz="3200" b="1" dirty="0"/>
              <a:t> de acción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5397319" y="3606249"/>
            <a:ext cx="33008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>
                <a:solidFill>
                  <a:srgbClr val="FF0000"/>
                </a:solidFill>
              </a:rPr>
              <a:t>Salud universal y cobertura efectiva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8092716" y="-575941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7367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educacionyculturaaz.com/wp-content/uploads/2013/02/logo_an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969" y="355054"/>
            <a:ext cx="451772" cy="45177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3065929" y="80682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2904565" y="201705"/>
            <a:ext cx="33249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Disonancia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11426" y="1771172"/>
            <a:ext cx="4430572" cy="1754326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rtlCol="0">
            <a:spAutoFit/>
          </a:bodyPr>
          <a:lstStyle/>
          <a:p>
            <a:r>
              <a:rPr lang="es-MX" sz="2400" b="1" dirty="0">
                <a:solidFill>
                  <a:srgbClr val="FF0000"/>
                </a:solidFill>
              </a:rPr>
              <a:t>Postulados del Sistema Educativo</a:t>
            </a:r>
          </a:p>
          <a:p>
            <a:endParaRPr lang="es-MX" sz="2400" b="1" dirty="0">
              <a:solidFill>
                <a:srgbClr val="FF0000"/>
              </a:solidFill>
            </a:endParaRPr>
          </a:p>
          <a:p>
            <a:pPr algn="just"/>
            <a:r>
              <a:rPr lang="es-MX" sz="2000" b="1" u="sng" dirty="0"/>
              <a:t>Referente:</a:t>
            </a:r>
            <a:r>
              <a:rPr lang="es-MX" sz="2000" b="1" dirty="0"/>
              <a:t> Atención Primaria a la Salud</a:t>
            </a:r>
          </a:p>
          <a:p>
            <a:pPr algn="just"/>
            <a:r>
              <a:rPr lang="es-MX" sz="2000" b="1" u="sng" dirty="0"/>
              <a:t>Instrumento:</a:t>
            </a:r>
            <a:r>
              <a:rPr lang="es-MX" sz="2000" b="1" dirty="0"/>
              <a:t> Medicina Familiar</a:t>
            </a:r>
          </a:p>
          <a:p>
            <a:pPr algn="just"/>
            <a:r>
              <a:rPr lang="es-MX" sz="2000" b="1" u="sng" dirty="0"/>
              <a:t>Currículo</a:t>
            </a:r>
            <a:r>
              <a:rPr lang="es-MX" sz="2000" b="1" dirty="0"/>
              <a:t> AMFEM: </a:t>
            </a:r>
            <a:r>
              <a:rPr lang="en-US" sz="2000" b="1" dirty="0" err="1"/>
              <a:t>Competencias</a:t>
            </a:r>
            <a:endParaRPr lang="es-MX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4718318" y="1778018"/>
            <a:ext cx="4204966" cy="1754326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rgbClr val="002060"/>
                </a:solidFill>
              </a:rPr>
              <a:t>Discurso Político Asistencial</a:t>
            </a:r>
          </a:p>
          <a:p>
            <a:endParaRPr lang="es-MX" sz="2400" b="1" dirty="0">
              <a:solidFill>
                <a:srgbClr val="002060"/>
              </a:solidFill>
            </a:endParaRPr>
          </a:p>
          <a:p>
            <a:r>
              <a:rPr lang="es-MX" sz="2000" b="1" u="sng" dirty="0"/>
              <a:t>P</a:t>
            </a:r>
            <a:r>
              <a:rPr lang="en-US" sz="2000" b="1" u="sng" dirty="0" err="1"/>
              <a:t>ropone</a:t>
            </a:r>
            <a:r>
              <a:rPr lang="es-MX" sz="2000" b="1" u="sng" dirty="0"/>
              <a:t>:</a:t>
            </a:r>
            <a:r>
              <a:rPr lang="es-MX" sz="2000" b="1" dirty="0"/>
              <a:t> Medicina </a:t>
            </a:r>
            <a:r>
              <a:rPr lang="en-US" sz="2000" b="1" dirty="0" err="1"/>
              <a:t>Preventiva</a:t>
            </a:r>
            <a:r>
              <a:rPr lang="en-US" sz="2000" b="1" dirty="0"/>
              <a:t> y APS</a:t>
            </a:r>
            <a:endParaRPr lang="es-MX" sz="2000" b="1" dirty="0"/>
          </a:p>
          <a:p>
            <a:r>
              <a:rPr lang="en-US" sz="2000" b="1" u="sng" dirty="0" err="1"/>
              <a:t>Privilegia</a:t>
            </a:r>
            <a:r>
              <a:rPr lang="es-MX" sz="2000" b="1" u="sng" dirty="0"/>
              <a:t>:</a:t>
            </a:r>
            <a:r>
              <a:rPr lang="es-MX" sz="2000" b="1" dirty="0"/>
              <a:t> Medicina </a:t>
            </a:r>
            <a:r>
              <a:rPr lang="en-US" sz="2000" b="1" dirty="0"/>
              <a:t>de </a:t>
            </a:r>
            <a:r>
              <a:rPr lang="en-US" sz="2000" b="1" dirty="0" err="1"/>
              <a:t>Especialidades</a:t>
            </a:r>
            <a:endParaRPr lang="es-MX" sz="2000" b="1" dirty="0"/>
          </a:p>
          <a:p>
            <a:r>
              <a:rPr lang="es-MX" sz="2000" b="1" u="sng" dirty="0"/>
              <a:t>Pr</a:t>
            </a:r>
            <a:r>
              <a:rPr lang="en-US" sz="2000" b="1" u="sng" dirty="0"/>
              <a:t>á</a:t>
            </a:r>
            <a:r>
              <a:rPr lang="es-MX" sz="2000" b="1" u="sng" dirty="0" err="1"/>
              <a:t>ctica</a:t>
            </a:r>
            <a:r>
              <a:rPr lang="es-MX" sz="2000" b="1" u="sng" dirty="0"/>
              <a:t>:</a:t>
            </a:r>
            <a:r>
              <a:rPr lang="es-MX" sz="2000" b="1" dirty="0"/>
              <a:t> </a:t>
            </a:r>
            <a:r>
              <a:rPr lang="en-US" sz="2000" b="1" dirty="0" err="1"/>
              <a:t>Modelos</a:t>
            </a:r>
            <a:r>
              <a:rPr lang="en-US" sz="2000" b="1" dirty="0"/>
              <a:t> </a:t>
            </a:r>
            <a:r>
              <a:rPr lang="en-US" sz="2000" b="1" dirty="0" err="1"/>
              <a:t>heterogéneos</a:t>
            </a:r>
            <a:endParaRPr lang="es-MX" sz="2000" b="1" u="sng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212821700"/>
              </p:ext>
            </p:extLst>
          </p:nvPr>
        </p:nvGraphicFramePr>
        <p:xfrm>
          <a:off x="2471629" y="3859304"/>
          <a:ext cx="4140737" cy="2568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Rectángulo 7"/>
          <p:cNvSpPr/>
          <p:nvPr/>
        </p:nvSpPr>
        <p:spPr>
          <a:xfrm>
            <a:off x="11698014" y="230176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/>
          <p:cNvSpPr/>
          <p:nvPr/>
        </p:nvSpPr>
        <p:spPr>
          <a:xfrm>
            <a:off x="10452538" y="230176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2763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educacionyculturaaz.com/wp-content/uploads/2013/02/logo_an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969" y="355054"/>
            <a:ext cx="451772" cy="45177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3194876" y="331715"/>
            <a:ext cx="27811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</a:rPr>
              <a:t>Contexto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89970" y="1255045"/>
            <a:ext cx="4477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/>
              <a:t>Dimensiones de estudio de los Recursos Humano</a:t>
            </a:r>
            <a:r>
              <a:rPr lang="en-US" sz="2400" b="1" dirty="0"/>
              <a:t>s con e</a:t>
            </a:r>
            <a:r>
              <a:rPr lang="es-MX" sz="2400" b="1" dirty="0" err="1"/>
              <a:t>nfoque</a:t>
            </a:r>
            <a:r>
              <a:rPr lang="es-MX" sz="2400" b="1" dirty="0"/>
              <a:t> </a:t>
            </a:r>
            <a:r>
              <a:rPr lang="en-US" sz="2400" b="1" dirty="0"/>
              <a:t>en </a:t>
            </a:r>
            <a:r>
              <a:rPr lang="es-MX" sz="2400" b="1" dirty="0"/>
              <a:t>Atención Primaria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160064" y="3137338"/>
            <a:ext cx="6815455" cy="3108543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s-MX" sz="2800" b="1" dirty="0">
                <a:solidFill>
                  <a:srgbClr val="FF0000"/>
                </a:solidFill>
              </a:rPr>
              <a:t>Composición de los equipos de salud</a:t>
            </a:r>
          </a:p>
          <a:p>
            <a:pPr marL="342900" indent="-342900">
              <a:buAutoNum type="arabicPeriod"/>
            </a:pPr>
            <a:r>
              <a:rPr lang="es-MX" sz="2800" b="1" dirty="0">
                <a:solidFill>
                  <a:srgbClr val="FF0000"/>
                </a:solidFill>
              </a:rPr>
              <a:t>Magnitud profesional en el sector</a:t>
            </a:r>
          </a:p>
          <a:p>
            <a:pPr marL="342900" indent="-342900">
              <a:buAutoNum type="arabicPeriod"/>
            </a:pPr>
            <a:r>
              <a:rPr lang="es-MX" sz="2800" b="1" dirty="0">
                <a:solidFill>
                  <a:srgbClr val="FF0000"/>
                </a:solidFill>
              </a:rPr>
              <a:t>Modalidades laborales públicas y privadas</a:t>
            </a:r>
          </a:p>
          <a:p>
            <a:pPr marL="342900" indent="-342900">
              <a:buAutoNum type="arabicPeriod"/>
            </a:pPr>
            <a:r>
              <a:rPr lang="es-MX" sz="2800" b="1" dirty="0">
                <a:solidFill>
                  <a:srgbClr val="FF0000"/>
                </a:solidFill>
              </a:rPr>
              <a:t>Funcionalidad profesional en el sistema</a:t>
            </a:r>
          </a:p>
          <a:p>
            <a:pPr marL="342900" indent="-342900">
              <a:buAutoNum type="arabicPeriod"/>
            </a:pPr>
            <a:r>
              <a:rPr lang="es-MX" sz="2800" b="1" dirty="0">
                <a:solidFill>
                  <a:srgbClr val="FF0000"/>
                </a:solidFill>
              </a:rPr>
              <a:t>Actualización y Competencia profesional</a:t>
            </a:r>
          </a:p>
          <a:p>
            <a:pPr marL="342900" indent="-342900">
              <a:buAutoNum type="arabicPeriod"/>
            </a:pPr>
            <a:r>
              <a:rPr lang="es-MX" sz="2800" b="1" dirty="0">
                <a:solidFill>
                  <a:srgbClr val="FF0000"/>
                </a:solidFill>
              </a:rPr>
              <a:t>Tendencias de formación de médicos</a:t>
            </a:r>
          </a:p>
          <a:p>
            <a:pPr marL="342900" indent="-342900">
              <a:buAutoNum type="arabicPeriod"/>
            </a:pPr>
            <a:r>
              <a:rPr lang="es-MX" sz="2800" b="1" dirty="0">
                <a:solidFill>
                  <a:srgbClr val="FF0000"/>
                </a:solidFill>
              </a:rPr>
              <a:t>Perspectiva profesional médica </a:t>
            </a:r>
          </a:p>
        </p:txBody>
      </p:sp>
      <p:sp>
        <p:nvSpPr>
          <p:cNvPr id="3" name="Rectángulo 2"/>
          <p:cNvSpPr/>
          <p:nvPr/>
        </p:nvSpPr>
        <p:spPr>
          <a:xfrm>
            <a:off x="5976022" y="2774731"/>
            <a:ext cx="45719" cy="362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909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educacionyculturaaz.com/wp-content/uploads/2013/02/logo_an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969" y="355054"/>
            <a:ext cx="451772" cy="45177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817889" y="479636"/>
            <a:ext cx="55082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</a:rPr>
              <a:t>1. Composición de equipos de salud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2050" y="1125602"/>
            <a:ext cx="917071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/>
              <a:t>Profesionales de </a:t>
            </a:r>
            <a:r>
              <a:rPr lang="en-US" sz="2000" dirty="0" err="1"/>
              <a:t>varias</a:t>
            </a:r>
            <a:r>
              <a:rPr lang="en-US" sz="2000" dirty="0"/>
              <a:t> </a:t>
            </a:r>
            <a:r>
              <a:rPr lang="en-US" sz="2000" dirty="0" err="1"/>
              <a:t>disciplinas</a:t>
            </a:r>
            <a:r>
              <a:rPr lang="es-MX" sz="2000" dirty="0"/>
              <a:t> con actividad interdisciplinaria y </a:t>
            </a:r>
            <a:r>
              <a:rPr lang="es-MX" sz="2000" dirty="0" err="1"/>
              <a:t>transdisciplinaria</a:t>
            </a:r>
            <a:endParaRPr lang="es-MX" sz="2000" dirty="0"/>
          </a:p>
          <a:p>
            <a:r>
              <a:rPr lang="es-MX" sz="2000" b="1" dirty="0"/>
              <a:t>  </a:t>
            </a:r>
            <a:r>
              <a:rPr lang="es-MX" sz="2000" b="1" i="1" dirty="0"/>
              <a:t>Permanentes</a:t>
            </a:r>
            <a:r>
              <a:rPr lang="es-MX" sz="2000" dirty="0"/>
              <a:t>: Médico y enfermero / </a:t>
            </a:r>
            <a:r>
              <a:rPr lang="es-MX" sz="2000" i="1" dirty="0"/>
              <a:t>Intermitentes</a:t>
            </a:r>
            <a:r>
              <a:rPr lang="es-MX" sz="2000" dirty="0"/>
              <a:t>: Q, </a:t>
            </a:r>
            <a:r>
              <a:rPr lang="es-MX" sz="2000" dirty="0" err="1"/>
              <a:t>Psic</a:t>
            </a:r>
            <a:r>
              <a:rPr lang="es-MX" sz="2000" dirty="0"/>
              <a:t>, TS, </a:t>
            </a:r>
            <a:r>
              <a:rPr lang="es-MX" sz="2000" dirty="0" err="1"/>
              <a:t>Nut</a:t>
            </a:r>
            <a:r>
              <a:rPr lang="es-MX" sz="2000" dirty="0"/>
              <a:t>. P </a:t>
            </a:r>
            <a:r>
              <a:rPr lang="es-MX" sz="2000" dirty="0" err="1"/>
              <a:t>yT</a:t>
            </a:r>
            <a:r>
              <a:rPr lang="es-MX" sz="2000" dirty="0"/>
              <a:t> </a:t>
            </a:r>
            <a:r>
              <a:rPr lang="es-MX" sz="2000" dirty="0" err="1"/>
              <a:t>DxTx</a:t>
            </a:r>
            <a:endParaRPr lang="es-MX" sz="2000" dirty="0"/>
          </a:p>
          <a:p>
            <a:r>
              <a:rPr lang="es-MX" sz="2000" dirty="0"/>
              <a:t>  </a:t>
            </a:r>
            <a:r>
              <a:rPr lang="es-MX" sz="2000" b="1" i="1" dirty="0"/>
              <a:t>Sujeto de atención</a:t>
            </a:r>
            <a:r>
              <a:rPr lang="es-MX" sz="2000" dirty="0"/>
              <a:t>. Familias nucleares (2,600)</a:t>
            </a:r>
          </a:p>
          <a:p>
            <a:r>
              <a:rPr lang="es-MX" sz="2000" dirty="0"/>
              <a:t>  </a:t>
            </a:r>
            <a:r>
              <a:rPr lang="es-MX" sz="2000" b="1" i="1" dirty="0"/>
              <a:t>Objeto de atención</a:t>
            </a:r>
            <a:r>
              <a:rPr lang="es-MX" sz="2000" dirty="0"/>
              <a:t>: línea de vida, sexo y edad; en la salud y enfermedad</a:t>
            </a:r>
          </a:p>
          <a:p>
            <a:r>
              <a:rPr lang="es-MX" sz="2000" dirty="0"/>
              <a:t>  </a:t>
            </a:r>
            <a:r>
              <a:rPr lang="es-MX" sz="2000" b="1" i="1" dirty="0"/>
              <a:t>Capacidad resolutiva </a:t>
            </a:r>
            <a:r>
              <a:rPr lang="es-MX" sz="2000" dirty="0"/>
              <a:t>real y referencia para apoyo especializado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685538" y="2967156"/>
            <a:ext cx="582374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</a:rPr>
              <a:t>2. Magnitud profesional en el sector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41741" y="386947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0859277"/>
              </p:ext>
            </p:extLst>
          </p:nvPr>
        </p:nvGraphicFramePr>
        <p:xfrm>
          <a:off x="551793" y="3755212"/>
          <a:ext cx="696987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7503197" y="3200144"/>
            <a:ext cx="176681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/>
              <a:t>INEGI 343 mil</a:t>
            </a:r>
          </a:p>
          <a:p>
            <a:r>
              <a:rPr lang="es-MX" sz="1100" b="1" dirty="0"/>
              <a:t>             82</a:t>
            </a:r>
            <a:r>
              <a:rPr lang="en-US" sz="1100" b="1" dirty="0"/>
              <a:t> </a:t>
            </a:r>
            <a:r>
              <a:rPr lang="es-MX" sz="1100" b="1" dirty="0"/>
              <a:t>% PEA</a:t>
            </a:r>
          </a:p>
          <a:p>
            <a:endParaRPr lang="es-MX" sz="1100" b="1" dirty="0"/>
          </a:p>
          <a:p>
            <a:r>
              <a:rPr lang="es-MX" sz="1100" b="1" dirty="0" err="1"/>
              <a:t>Numeralia</a:t>
            </a:r>
            <a:r>
              <a:rPr lang="es-MX" sz="1100" b="1" dirty="0"/>
              <a:t> 2016 SSA</a:t>
            </a:r>
          </a:p>
          <a:p>
            <a:r>
              <a:rPr lang="es-MX" sz="1100" b="1" dirty="0"/>
              <a:t>    Médicos  1.9 / 1,000 </a:t>
            </a:r>
          </a:p>
          <a:p>
            <a:r>
              <a:rPr lang="es-MX" sz="1100" b="1" dirty="0"/>
              <a:t>    </a:t>
            </a:r>
            <a:r>
              <a:rPr lang="es-MX" sz="1100" b="1" dirty="0" err="1"/>
              <a:t>Enferm</a:t>
            </a:r>
            <a:r>
              <a:rPr lang="es-MX" sz="1100" b="1" dirty="0"/>
              <a:t>.   3.8 / 1,000 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6674060" y="4311675"/>
            <a:ext cx="696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/>
              <a:t>287,808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6684580" y="4761191"/>
            <a:ext cx="8370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>
                <a:solidFill>
                  <a:srgbClr val="FF0000"/>
                </a:solidFill>
              </a:rPr>
              <a:t>191,942    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6745675" y="5273634"/>
            <a:ext cx="8685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>
                <a:solidFill>
                  <a:srgbClr val="FF0000"/>
                </a:solidFill>
              </a:rPr>
              <a:t>75,906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6760499" y="5665075"/>
            <a:ext cx="6174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/>
              <a:t>45,397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323463" y="4377992"/>
            <a:ext cx="885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Público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5699930" y="5151582"/>
            <a:ext cx="912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Privado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6849381" y="5477468"/>
            <a:ext cx="9405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0.6 e/m</a:t>
            </a:r>
            <a:endParaRPr lang="es-ES_tradnl" sz="1200" b="1" dirty="0"/>
          </a:p>
        </p:txBody>
      </p:sp>
      <p:sp>
        <p:nvSpPr>
          <p:cNvPr id="20" name="CuadroTexto 19"/>
          <p:cNvSpPr txBox="1"/>
          <p:nvPr/>
        </p:nvSpPr>
        <p:spPr>
          <a:xfrm>
            <a:off x="6772011" y="4525748"/>
            <a:ext cx="842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1.5 e/m</a:t>
            </a:r>
            <a:endParaRPr lang="es-ES_tradnl" sz="1200" b="1" dirty="0"/>
          </a:p>
        </p:txBody>
      </p:sp>
      <p:sp>
        <p:nvSpPr>
          <p:cNvPr id="9" name="CuadroTexto 8"/>
          <p:cNvSpPr txBox="1"/>
          <p:nvPr/>
        </p:nvSpPr>
        <p:spPr>
          <a:xfrm>
            <a:off x="7521668" y="4349537"/>
            <a:ext cx="16223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Desbalance</a:t>
            </a:r>
          </a:p>
          <a:p>
            <a:r>
              <a:rPr lang="en-US" sz="1100" b="1" dirty="0"/>
              <a:t>  *  1.6 </a:t>
            </a:r>
            <a:r>
              <a:rPr lang="en-US" sz="1100" b="1" dirty="0" err="1"/>
              <a:t>especialistas</a:t>
            </a:r>
            <a:r>
              <a:rPr lang="en-US" sz="1100" b="1" dirty="0"/>
              <a:t>                   </a:t>
            </a:r>
          </a:p>
          <a:p>
            <a:r>
              <a:rPr lang="en-US" sz="1100" b="1" dirty="0"/>
              <a:t>      1.0 general/familiar</a:t>
            </a:r>
          </a:p>
          <a:p>
            <a:r>
              <a:rPr lang="en-US" sz="1100" b="1" dirty="0"/>
              <a:t>**  </a:t>
            </a:r>
            <a:r>
              <a:rPr lang="en-US" sz="1100" b="1" dirty="0" err="1"/>
              <a:t>Necesidad</a:t>
            </a:r>
            <a:r>
              <a:rPr lang="en-US" sz="1100" b="1" dirty="0"/>
              <a:t> de MF</a:t>
            </a:r>
          </a:p>
        </p:txBody>
      </p:sp>
    </p:spTree>
    <p:extLst>
      <p:ext uri="{BB962C8B-B14F-4D97-AF65-F5344CB8AC3E}">
        <p14:creationId xmlns:p14="http://schemas.microsoft.com/office/powerpoint/2010/main" val="2427839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ector recto 12"/>
          <p:cNvCxnSpPr/>
          <p:nvPr/>
        </p:nvCxnSpPr>
        <p:spPr>
          <a:xfrm flipH="1">
            <a:off x="6686550" y="1905000"/>
            <a:ext cx="9525" cy="2381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flipH="1">
            <a:off x="2438400" y="1914525"/>
            <a:ext cx="9525" cy="2381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/>
          <p:cNvSpPr/>
          <p:nvPr/>
        </p:nvSpPr>
        <p:spPr>
          <a:xfrm>
            <a:off x="3763107" y="4923697"/>
            <a:ext cx="1494227" cy="1529856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" name="Picture 2" descr="http://www.educacionyculturaaz.com/wp-content/uploads/2013/02/logo_an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969" y="355054"/>
            <a:ext cx="451772" cy="45177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3065929" y="80682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sp>
        <p:nvSpPr>
          <p:cNvPr id="6" name="Rectángulo 5"/>
          <p:cNvSpPr/>
          <p:nvPr/>
        </p:nvSpPr>
        <p:spPr>
          <a:xfrm>
            <a:off x="1491967" y="444400"/>
            <a:ext cx="68298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b="1" dirty="0">
                <a:solidFill>
                  <a:srgbClr val="FF0000"/>
                </a:solidFill>
              </a:rPr>
              <a:t>3. Modalidades laborales públicas y privadas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3460285" y="1176158"/>
            <a:ext cx="2361287" cy="461665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rtlCol="0">
            <a:spAutoFit/>
          </a:bodyPr>
          <a:lstStyle/>
          <a:p>
            <a:r>
              <a:rPr lang="es-MX" sz="2400" b="1" dirty="0"/>
              <a:t>  </a:t>
            </a:r>
            <a:r>
              <a:rPr lang="es-MX" sz="2400" b="1" dirty="0">
                <a:solidFill>
                  <a:schemeClr val="accent5"/>
                </a:solidFill>
              </a:rPr>
              <a:t>Economía mixta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633069" y="2069432"/>
            <a:ext cx="3688767" cy="2277547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rtlCol="0">
            <a:spAutoFit/>
          </a:bodyPr>
          <a:lstStyle/>
          <a:p>
            <a:r>
              <a:rPr lang="es-MX" sz="2400" b="1" dirty="0"/>
              <a:t>         Sector Público  (LFT)</a:t>
            </a:r>
          </a:p>
          <a:p>
            <a:endParaRPr lang="es-MX" dirty="0"/>
          </a:p>
          <a:p>
            <a:r>
              <a:rPr lang="es-MX" sz="2000" dirty="0"/>
              <a:t>(A) Contratos Colectivos</a:t>
            </a:r>
          </a:p>
          <a:p>
            <a:r>
              <a:rPr lang="es-MX" sz="2000" dirty="0"/>
              <a:t>(B) Condiciones Generales</a:t>
            </a:r>
          </a:p>
          <a:p>
            <a:r>
              <a:rPr lang="es-MX" sz="2000" dirty="0"/>
              <a:t>(A,B) Contratos para sustituciones</a:t>
            </a:r>
          </a:p>
          <a:p>
            <a:r>
              <a:rPr lang="es-MX" sz="2000" dirty="0"/>
              <a:t>(A)+(B) Combinación de sectores</a:t>
            </a:r>
          </a:p>
          <a:p>
            <a:r>
              <a:rPr lang="es-MX" sz="2000" dirty="0"/>
              <a:t>Nuevas formas temporales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4732427" y="2069432"/>
            <a:ext cx="3538533" cy="2277547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rtlCol="0">
            <a:spAutoFit/>
          </a:bodyPr>
          <a:lstStyle/>
          <a:p>
            <a:r>
              <a:rPr lang="es-MX" sz="2400" b="1" dirty="0"/>
              <a:t>          Sector Privado (</a:t>
            </a:r>
            <a:r>
              <a:rPr lang="en-US" sz="2400" b="1" dirty="0"/>
              <a:t>C</a:t>
            </a:r>
            <a:r>
              <a:rPr lang="es-MX" sz="2400" b="1" dirty="0"/>
              <a:t>C)</a:t>
            </a:r>
          </a:p>
          <a:p>
            <a:endParaRPr lang="es-MX" b="1" dirty="0"/>
          </a:p>
          <a:p>
            <a:r>
              <a:rPr lang="es-MX" sz="2000" dirty="0"/>
              <a:t>Seguro Gastos Médicos</a:t>
            </a:r>
          </a:p>
          <a:p>
            <a:r>
              <a:rPr lang="es-MX" sz="2000" dirty="0"/>
              <a:t>Sociedades Mercantiles</a:t>
            </a:r>
          </a:p>
          <a:p>
            <a:r>
              <a:rPr lang="es-MX" sz="2000" dirty="0"/>
              <a:t>Medicina Administrada</a:t>
            </a:r>
          </a:p>
          <a:p>
            <a:r>
              <a:rPr lang="es-MX" sz="2000" dirty="0"/>
              <a:t>Honorarios concertados clientes</a:t>
            </a:r>
          </a:p>
          <a:p>
            <a:r>
              <a:rPr lang="es-MX" sz="2000" dirty="0"/>
              <a:t>Consultorios anexos a farmacias</a:t>
            </a:r>
            <a:endParaRPr lang="es-MX" sz="2400" b="1" dirty="0"/>
          </a:p>
        </p:txBody>
      </p:sp>
      <p:sp>
        <p:nvSpPr>
          <p:cNvPr id="11" name="CuadroTexto 10"/>
          <p:cNvSpPr txBox="1"/>
          <p:nvPr/>
        </p:nvSpPr>
        <p:spPr>
          <a:xfrm>
            <a:off x="3881686" y="4955344"/>
            <a:ext cx="135806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000" b="1" dirty="0"/>
              <a:t>(A)+(C)</a:t>
            </a:r>
            <a:endParaRPr lang="en-US" sz="2000" b="1" dirty="0"/>
          </a:p>
          <a:p>
            <a:pPr algn="ctr"/>
            <a:r>
              <a:rPr lang="en-US" sz="2000" b="1" dirty="0"/>
              <a:t>(A)+(B)</a:t>
            </a:r>
            <a:endParaRPr lang="es-MX" sz="2000" b="1" dirty="0"/>
          </a:p>
          <a:p>
            <a:pPr algn="ctr"/>
            <a:r>
              <a:rPr lang="es-MX" sz="2000" b="1" dirty="0"/>
              <a:t>(B)+(C)</a:t>
            </a:r>
          </a:p>
          <a:p>
            <a:pPr algn="ctr"/>
            <a:r>
              <a:rPr lang="es-MX" sz="2000" b="1" dirty="0"/>
              <a:t>(A)+(B)+(C)</a:t>
            </a:r>
          </a:p>
        </p:txBody>
      </p:sp>
      <p:cxnSp>
        <p:nvCxnSpPr>
          <p:cNvPr id="5" name="Conector recto 4"/>
          <p:cNvCxnSpPr/>
          <p:nvPr/>
        </p:nvCxnSpPr>
        <p:spPr>
          <a:xfrm>
            <a:off x="2428875" y="1905000"/>
            <a:ext cx="4286250" cy="190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>
            <a:endCxn id="11" idx="0"/>
          </p:cNvCxnSpPr>
          <p:nvPr/>
        </p:nvCxnSpPr>
        <p:spPr>
          <a:xfrm>
            <a:off x="4557142" y="1628013"/>
            <a:ext cx="3576" cy="332733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3034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cto 4"/>
          <p:cNvCxnSpPr/>
          <p:nvPr/>
        </p:nvCxnSpPr>
        <p:spPr>
          <a:xfrm flipV="1">
            <a:off x="4572000" y="2424845"/>
            <a:ext cx="834189" cy="981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ángulo 11"/>
          <p:cNvSpPr/>
          <p:nvPr/>
        </p:nvSpPr>
        <p:spPr>
          <a:xfrm>
            <a:off x="4747945" y="2047511"/>
            <a:ext cx="3700757" cy="1783703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Rectángulo 12"/>
          <p:cNvSpPr/>
          <p:nvPr/>
        </p:nvSpPr>
        <p:spPr>
          <a:xfrm>
            <a:off x="1000373" y="4238685"/>
            <a:ext cx="7264403" cy="2441234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7"/>
          <p:cNvSpPr/>
          <p:nvPr/>
        </p:nvSpPr>
        <p:spPr>
          <a:xfrm>
            <a:off x="513859" y="1344934"/>
            <a:ext cx="2871024" cy="2333881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619463" y="1331497"/>
            <a:ext cx="2839495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400" b="1" dirty="0"/>
              <a:t>Diversos Modelos</a:t>
            </a:r>
          </a:p>
          <a:p>
            <a:pPr algn="ctr"/>
            <a:r>
              <a:rPr lang="es-MX" sz="2400" b="1" dirty="0"/>
              <a:t> de Atención</a:t>
            </a:r>
          </a:p>
          <a:p>
            <a:r>
              <a:rPr lang="es-MX" sz="2000" dirty="0"/>
              <a:t>En el Sector Salud</a:t>
            </a:r>
          </a:p>
          <a:p>
            <a:r>
              <a:rPr lang="es-MX" sz="2000" dirty="0"/>
              <a:t>Dentro de una Institución</a:t>
            </a:r>
          </a:p>
          <a:p>
            <a:r>
              <a:rPr lang="es-MX" sz="2000" dirty="0"/>
              <a:t>En la práctica privada</a:t>
            </a:r>
          </a:p>
          <a:p>
            <a:r>
              <a:rPr lang="es-MX" sz="2000" dirty="0"/>
              <a:t>Compartición recursos y</a:t>
            </a:r>
          </a:p>
          <a:p>
            <a:r>
              <a:rPr lang="es-MX" sz="2000" dirty="0"/>
              <a:t>atención</a:t>
            </a:r>
          </a:p>
        </p:txBody>
      </p:sp>
      <p:pic>
        <p:nvPicPr>
          <p:cNvPr id="2" name="Picture 2" descr="http://www.educacionyculturaaz.com/wp-content/uploads/2013/02/logo_an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969" y="355054"/>
            <a:ext cx="451772" cy="45177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1807653" y="419222"/>
            <a:ext cx="64253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b="1" dirty="0">
                <a:solidFill>
                  <a:srgbClr val="FF0000"/>
                </a:solidFill>
              </a:rPr>
              <a:t>4. Funcionalidad profesional en el sistema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783115" y="2149644"/>
            <a:ext cx="3700757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400" b="1" dirty="0"/>
              <a:t>Diversos Modelos </a:t>
            </a:r>
          </a:p>
          <a:p>
            <a:pPr algn="ctr"/>
            <a:r>
              <a:rPr lang="es-MX" sz="2400" b="1" dirty="0"/>
              <a:t>de Formación</a:t>
            </a:r>
          </a:p>
          <a:p>
            <a:r>
              <a:rPr lang="es-MX" sz="2000" dirty="0"/>
              <a:t>Autonomía IES</a:t>
            </a:r>
          </a:p>
          <a:p>
            <a:r>
              <a:rPr lang="es-MX" sz="2000" dirty="0"/>
              <a:t>AMFEM Perfil por competencias</a:t>
            </a:r>
          </a:p>
          <a:p>
            <a:r>
              <a:rPr lang="es-MX" sz="2000" dirty="0"/>
              <a:t>Tendencias globales de formación</a:t>
            </a:r>
          </a:p>
          <a:p>
            <a:endParaRPr lang="es-MX" dirty="0"/>
          </a:p>
          <a:p>
            <a:endParaRPr lang="es-MX" sz="2000" b="1" dirty="0"/>
          </a:p>
        </p:txBody>
      </p:sp>
      <p:sp>
        <p:nvSpPr>
          <p:cNvPr id="9" name="CuadroTexto 8"/>
          <p:cNvSpPr txBox="1"/>
          <p:nvPr/>
        </p:nvSpPr>
        <p:spPr>
          <a:xfrm>
            <a:off x="1135355" y="4231869"/>
            <a:ext cx="7051930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/>
              <a:t>    Disfunción cualitativa</a:t>
            </a:r>
          </a:p>
          <a:p>
            <a:pPr algn="ctr"/>
            <a:r>
              <a:rPr lang="es-MX" sz="2800" b="1" dirty="0"/>
              <a:t> o cuantitativa</a:t>
            </a:r>
          </a:p>
          <a:p>
            <a:r>
              <a:rPr lang="es-MX" sz="2000" dirty="0"/>
              <a:t>Repercusiones </a:t>
            </a:r>
            <a:r>
              <a:rPr lang="en-US" sz="2000" dirty="0"/>
              <a:t>de la no </a:t>
            </a:r>
            <a:r>
              <a:rPr lang="es-MX" sz="2000" dirty="0"/>
              <a:t>aplicación del conocimiento y la tecnología</a:t>
            </a:r>
          </a:p>
          <a:p>
            <a:r>
              <a:rPr lang="es-MX" sz="2000" dirty="0"/>
              <a:t>Insatisfacción de profesionales y de los usuarios</a:t>
            </a:r>
          </a:p>
          <a:p>
            <a:r>
              <a:rPr lang="es-MX" sz="2000" dirty="0"/>
              <a:t>Frustración y murmullo social por calidad de servicios</a:t>
            </a:r>
          </a:p>
          <a:p>
            <a:r>
              <a:rPr lang="es-MX" sz="2000" dirty="0"/>
              <a:t>Insuficiente utilización de recursos institucionales</a:t>
            </a:r>
          </a:p>
          <a:p>
            <a:r>
              <a:rPr lang="en-US" sz="2000" dirty="0"/>
              <a:t>E</a:t>
            </a:r>
            <a:r>
              <a:rPr lang="es-MX" sz="2000" dirty="0" err="1"/>
              <a:t>levación</a:t>
            </a:r>
            <a:r>
              <a:rPr lang="es-MX" sz="2000" dirty="0"/>
              <a:t> de costos de la atención</a:t>
            </a:r>
            <a:r>
              <a:rPr lang="en-US" sz="2000" dirty="0"/>
              <a:t> y </a:t>
            </a:r>
            <a:r>
              <a:rPr lang="en-US" sz="2000" dirty="0" err="1"/>
              <a:t>sus</a:t>
            </a:r>
            <a:r>
              <a:rPr lang="en-US" sz="2000" dirty="0"/>
              <a:t> </a:t>
            </a:r>
            <a:r>
              <a:rPr lang="en-US" sz="2000" dirty="0" err="1"/>
              <a:t>implicaciones</a:t>
            </a:r>
            <a:endParaRPr lang="es-MX" sz="2000" dirty="0"/>
          </a:p>
          <a:p>
            <a:endParaRPr lang="es-MX" sz="2000" dirty="0"/>
          </a:p>
        </p:txBody>
      </p:sp>
      <p:cxnSp>
        <p:nvCxnSpPr>
          <p:cNvPr id="10" name="Conector recto 9"/>
          <p:cNvCxnSpPr/>
          <p:nvPr/>
        </p:nvCxnSpPr>
        <p:spPr>
          <a:xfrm>
            <a:off x="4572000" y="1074821"/>
            <a:ext cx="0" cy="320980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>
            <a:off x="3384884" y="1519956"/>
            <a:ext cx="11871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7342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mbra superior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1038</TotalTime>
  <Words>900</Words>
  <Application>Microsoft Office PowerPoint</Application>
  <PresentationFormat>Presentación en pantalla (4:3)</PresentationFormat>
  <Paragraphs>161</Paragraphs>
  <Slides>12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Salud Universal…una entelequia</dc:title>
  <dc:creator>José J Villalpando C</dc:creator>
  <cp:lastModifiedBy>José J Villalpando C</cp:lastModifiedBy>
  <cp:revision>207</cp:revision>
  <cp:lastPrinted>2017-04-29T17:33:07Z</cp:lastPrinted>
  <dcterms:created xsi:type="dcterms:W3CDTF">2017-04-15T01:30:08Z</dcterms:created>
  <dcterms:modified xsi:type="dcterms:W3CDTF">2017-05-02T21:24:25Z</dcterms:modified>
</cp:coreProperties>
</file>