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9"/>
  </p:notesMasterIdLst>
  <p:handoutMasterIdLst>
    <p:handoutMasterId r:id="rId30"/>
  </p:handoutMasterIdLst>
  <p:sldIdLst>
    <p:sldId id="277" r:id="rId5"/>
    <p:sldId id="302" r:id="rId6"/>
    <p:sldId id="280" r:id="rId7"/>
    <p:sldId id="310" r:id="rId8"/>
    <p:sldId id="313" r:id="rId9"/>
    <p:sldId id="326" r:id="rId10"/>
    <p:sldId id="289" r:id="rId11"/>
    <p:sldId id="325" r:id="rId12"/>
    <p:sldId id="324" r:id="rId13"/>
    <p:sldId id="318" r:id="rId14"/>
    <p:sldId id="282" r:id="rId15"/>
    <p:sldId id="315" r:id="rId16"/>
    <p:sldId id="314" r:id="rId17"/>
    <p:sldId id="279" r:id="rId18"/>
    <p:sldId id="311" r:id="rId19"/>
    <p:sldId id="321" r:id="rId20"/>
    <p:sldId id="320" r:id="rId21"/>
    <p:sldId id="322" r:id="rId22"/>
    <p:sldId id="323" r:id="rId23"/>
    <p:sldId id="319" r:id="rId24"/>
    <p:sldId id="303" r:id="rId25"/>
    <p:sldId id="301" r:id="rId26"/>
    <p:sldId id="285" r:id="rId27"/>
    <p:sldId id="317" r:id="rId28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EL IMPACTO DE PROBLEMAS NEUROLÓGICOS. OCT. 2017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1DD9-D95F-4482-808A-48195872A0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9943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EL IMPACTO DE PROBLEMAS NEUROLÓGICOS. OCT. 2017</a:t>
            </a: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3F32-559E-45B9-A330-3278B5A70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342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A14C-3147-412E-AD82-90A9C4469D6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EL IMPACTO DE PROBLEMAS NEUROLÓGICOS. OCT. 2017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1749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85" indent="-285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99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59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19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78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37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97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5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MX" altLang="es-ES" smtClean="0">
                <a:solidFill>
                  <a:srgbClr val="000000"/>
                </a:solidFill>
              </a:rPr>
              <a:t>EL IMPACTO DE PROBLEMAS NEUROLÓGICOS. OCT. 2017</a:t>
            </a:r>
            <a:endParaRPr lang="es-ES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9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EL IMPACTO DE PROBLEMAS NEUROLÓGICOS. OCT. 2017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22B6FE-2C86-491D-83D5-D26483617A51}" type="slidenum">
              <a:rPr lang="es-ES" altLang="es-E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9813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ES" smtClean="0">
                <a:solidFill>
                  <a:srgbClr val="000000"/>
                </a:solidFill>
              </a:rPr>
              <a:t>EL IMPACTO DE PROBLEMAS NEUROLÓGICOS. OCT. 2017</a:t>
            </a: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19814" name="1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srgbClr val="000000"/>
                </a:solidFill>
              </a:rPr>
              <a:t>SISTEMA NERVIOSO Y SOCIEDAD</a:t>
            </a:r>
          </a:p>
        </p:txBody>
      </p:sp>
    </p:spTree>
    <p:extLst>
      <p:ext uri="{BB962C8B-B14F-4D97-AF65-F5344CB8AC3E}">
        <p14:creationId xmlns:p14="http://schemas.microsoft.com/office/powerpoint/2010/main" val="192119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22B6FE-2C86-491D-83D5-D26483617A51}" type="slidenum">
              <a:rPr lang="es-ES" altLang="es-E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9813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ES" smtClean="0">
                <a:solidFill>
                  <a:srgbClr val="000000"/>
                </a:solidFill>
              </a:rPr>
              <a:t>EL IMPACTO DE PROBLEMAS NEUROLÓGICOS. OCT. 2017</a:t>
            </a: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19814" name="1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srgbClr val="000000"/>
                </a:solidFill>
              </a:rPr>
              <a:t>SISTEMA NERVIOSO Y SOCIEDAD</a:t>
            </a:r>
          </a:p>
        </p:txBody>
      </p:sp>
    </p:spTree>
    <p:extLst>
      <p:ext uri="{BB962C8B-B14F-4D97-AF65-F5344CB8AC3E}">
        <p14:creationId xmlns:p14="http://schemas.microsoft.com/office/powerpoint/2010/main" val="141189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22B6FE-2C86-491D-83D5-D26483617A51}" type="slidenum">
              <a:rPr lang="es-ES" altLang="es-E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s-E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9813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ES" smtClean="0">
                <a:solidFill>
                  <a:srgbClr val="000000"/>
                </a:solidFill>
              </a:rPr>
              <a:t>EL IMPACTO DE PROBLEMAS NEUROLÓGICOS. OCT. 2017</a:t>
            </a: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19814" name="1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srgbClr val="000000"/>
                </a:solidFill>
              </a:rPr>
              <a:t>SISTEMA NERVIOSO Y SOCIEDAD</a:t>
            </a:r>
          </a:p>
        </p:txBody>
      </p:sp>
    </p:spTree>
    <p:extLst>
      <p:ext uri="{BB962C8B-B14F-4D97-AF65-F5344CB8AC3E}">
        <p14:creationId xmlns:p14="http://schemas.microsoft.com/office/powerpoint/2010/main" val="332410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22B6FE-2C86-491D-83D5-D26483617A51}" type="slidenum">
              <a:rPr lang="es-ES" altLang="es-E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E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9813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ES" smtClean="0">
                <a:solidFill>
                  <a:srgbClr val="000000"/>
                </a:solidFill>
              </a:rPr>
              <a:t>EL IMPACTO DE PROBLEMAS NEUROLÓGICOS. OCT. 2017</a:t>
            </a: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19814" name="1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srgbClr val="000000"/>
                </a:solidFill>
              </a:rPr>
              <a:t>SISTEMA NERVIOSO Y SOCIEDAD</a:t>
            </a:r>
          </a:p>
        </p:txBody>
      </p:sp>
    </p:spTree>
    <p:extLst>
      <p:ext uri="{BB962C8B-B14F-4D97-AF65-F5344CB8AC3E}">
        <p14:creationId xmlns:p14="http://schemas.microsoft.com/office/powerpoint/2010/main" val="18916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22B6FE-2C86-491D-83D5-D26483617A51}" type="slidenum">
              <a:rPr lang="es-ES" altLang="es-E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altLang="es-E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9813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ES" smtClean="0">
                <a:solidFill>
                  <a:srgbClr val="000000"/>
                </a:solidFill>
              </a:rPr>
              <a:t>EL IMPACTO DE PROBLEMAS NEUROLÓGICOS. OCT. 2017</a:t>
            </a:r>
            <a:endParaRPr lang="es-ES" altLang="es-ES" smtClean="0">
              <a:solidFill>
                <a:srgbClr val="000000"/>
              </a:solidFill>
            </a:endParaRPr>
          </a:p>
        </p:txBody>
      </p:sp>
      <p:sp>
        <p:nvSpPr>
          <p:cNvPr id="119814" name="1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srgbClr val="000000"/>
                </a:solidFill>
              </a:rPr>
              <a:t>SISTEMA NERVIOSO Y SOCIEDAD</a:t>
            </a:r>
          </a:p>
        </p:txBody>
      </p:sp>
    </p:spTree>
    <p:extLst>
      <p:ext uri="{BB962C8B-B14F-4D97-AF65-F5344CB8AC3E}">
        <p14:creationId xmlns:p14="http://schemas.microsoft.com/office/powerpoint/2010/main" val="182297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EL IMPACTO DE PROBLEMAS NEUROLÓGICOS. OCT. 2017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/>
              <a:t>22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/>
              <a:t>EL IMPACTO DE PROBLEMAS NEUROLÓGICOS. OCT. 2017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7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0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17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BB2F-8547-4C08-8943-353BFDF3E27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3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21AF-FF57-41EC-AB3D-79F2F82197F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9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3358-20B3-4002-8D51-FB8D6BAED06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60E4-8555-4C1A-9154-7E255F7957F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DC89-8250-49D6-9FF7-A12A9D7D925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1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C3B1-09D5-40B3-9993-426507BD8FC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4595-EDEC-49F0-A42C-710EABFB40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35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1675-6CDD-4F12-A04A-BD248DC725A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72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7006-A269-4755-B4C1-F84B73510DE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6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8811-D374-4381-B37D-D3359433E34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4DBF-4461-4012-917E-BCAD76B1691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91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780AF1-2749-4577-A738-C84E7B78172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248508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54E2188-C404-441B-9C03-EB6AA71BB27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46791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88E16C5-FED7-4E0F-AAC7-7AB1B31D672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7607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FD278CE-E974-4491-849E-6CE06BF3812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24823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CA34D5-CBE8-4C10-B83C-D98EDFED9DC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92215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105C2F-53D5-41A8-A52E-76B286190F6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298078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8FD0EB-DF94-42DE-AADB-E2BF719955A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5309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52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8E99F66-B939-4A3F-B31F-224D5B7E0DA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980106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791A457-86F8-48A2-B0DF-97B772BA931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0703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00291A3-B246-4784-A50E-6E5A00F9801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7161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CC024A-F66A-40D6-8210-954416A222D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7870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4E9-A85C-4532-86D1-6DF8F2DB5544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713810-4D23-4ED3-988F-35A6F27A375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924651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60F6-F412-48FD-B17E-3589C35FBCA6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8822-1580-4150-8CE0-EFCCB663BC5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305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7EA6-E4B7-480C-BD2D-342E195D27B7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47AB2-F88B-418A-B2D7-52B435CAD26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58600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56A-69D5-4E5F-AE03-38264976E17F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E28E18-61A4-49DB-BB41-70BCCEBD77E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93684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3B48-78E6-4A10-A809-8F1909CE1D0E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2E3103-EF66-450C-B3B3-14E79990C12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54898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DBA2-B868-429A-A646-08FE2614434F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ACE8DF-9D2B-47BA-84F8-AD4555F7343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508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512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70E7-16A0-434E-BF9D-F945729C8E12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C4595A-FD12-4B9B-A8FD-F4E7E9C8F8A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28411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3F62-E578-4537-B09C-7D6AAFF4D204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C0BA88-7D02-4E5F-95E6-A5E5748006D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28497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70D7-4AAC-4414-82EE-0179A8F9B57C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3B760-6DF4-4F08-A569-64B71851ACE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40712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2D8A-6D5E-4D69-8CD9-6C794C8EE8ED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8CC0E5-8092-4A5F-958A-ECF548345AA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9469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1355-2ACE-4F2C-902B-F2652BEA3309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BAF436-DAE3-4CAF-946C-50A78DC5B19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53546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1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73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9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5AB4-CC61-4264-85F6-3CC76DD37B91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1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31CE-6438-4E7F-B6E7-5A09490BB54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E7DB-856C-4775-8CAB-493A4155FDF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MX" altLang="es-ES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MX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1A6CC-2D12-4445-B0B6-C018058599DA}" type="slidenum">
              <a:rPr lang="es-MX" alt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6443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8FDFE7-F8E5-4A4B-A8AC-F1ACB6AE1BD8}" type="datetime1">
              <a:rPr lang="es-MX"/>
              <a:pPr>
                <a:defRPr/>
              </a:pPr>
              <a:t>27/09/2017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A1760-3393-4102-8824-850161AADC63}" type="slidenum">
              <a:rPr lang="es-MX" alt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5235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21700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3689737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cap="small" dirty="0" smtClean="0">
                <a:solidFill>
                  <a:srgbClr val="FFFF00"/>
                </a:solidFill>
              </a:rPr>
              <a:t>“El impacto de problemas neurológicos crónico-degenerativos”</a:t>
            </a:r>
            <a:endParaRPr lang="es-ES" sz="4000" b="1" i="1" cap="small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6228601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Julio Sotelo</a:t>
            </a:r>
            <a:endParaRPr lang="es-ES" sz="32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66" name="Picture 2" descr="C:\Users\ALEJANDRA\Documents\ANM\SIMPOSIO CL ANIVERSARIO\logo_150_aÃ±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74" y="44624"/>
            <a:ext cx="19142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CuadroTexto"/>
          <p:cNvSpPr txBox="1"/>
          <p:nvPr/>
        </p:nvSpPr>
        <p:spPr>
          <a:xfrm>
            <a:off x="611560" y="206084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b="1" cap="small" dirty="0" smtClean="0">
                <a:solidFill>
                  <a:srgbClr val="FFFF00"/>
                </a:solidFill>
              </a:rPr>
              <a:t>LOS GRANDES PROBLEMAS MÉDICOS QUE YA NOS ALCANZARON</a:t>
            </a:r>
            <a:endParaRPr lang="es-ES" sz="4200" b="1" i="1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s-MX"/>
          </a:p>
        </p:txBody>
      </p:sp>
      <p:pic>
        <p:nvPicPr>
          <p:cNvPr id="11878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r="12675"/>
          <a:stretch>
            <a:fillRect/>
          </a:stretch>
        </p:blipFill>
        <p:spPr bwMode="auto">
          <a:xfrm>
            <a:off x="1020682" y="188640"/>
            <a:ext cx="699582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187624" y="332656"/>
            <a:ext cx="748883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000" b="1" kern="0" dirty="0">
                <a:solidFill>
                  <a:srgbClr val="FFFF00"/>
                </a:solidFill>
                <a:cs typeface="Arial" charset="0"/>
              </a:rPr>
              <a:t>ENFERMEDADES CRÓNICAS</a:t>
            </a:r>
          </a:p>
          <a:p>
            <a:pPr>
              <a:defRPr/>
            </a:pPr>
            <a:endParaRPr lang="es-MX" kern="0" dirty="0">
              <a:solidFill>
                <a:srgbClr val="FFFF0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MX" sz="3600" kern="0" dirty="0">
                <a:solidFill>
                  <a:srgbClr val="FFFF00"/>
                </a:solidFill>
                <a:cs typeface="Arial" charset="0"/>
              </a:rPr>
              <a:t>Neoplasias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MX" sz="3600" kern="0" dirty="0">
              <a:solidFill>
                <a:srgbClr val="FFFF0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MX" sz="3600" kern="0" dirty="0">
                <a:solidFill>
                  <a:srgbClr val="FFFF00"/>
                </a:solidFill>
                <a:cs typeface="Arial" charset="0"/>
              </a:rPr>
              <a:t>Enfermedades Degenerativas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MX" sz="3600" kern="0" dirty="0">
              <a:solidFill>
                <a:srgbClr val="FFFF0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MX" sz="3600" kern="0" dirty="0">
                <a:solidFill>
                  <a:srgbClr val="FFFF00"/>
                </a:solidFill>
                <a:cs typeface="Arial" charset="0"/>
              </a:rPr>
              <a:t>Trasplantes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MX" sz="3600" kern="0" dirty="0">
              <a:solidFill>
                <a:srgbClr val="FFFF0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MX" sz="3600" kern="0" dirty="0">
                <a:solidFill>
                  <a:srgbClr val="FFFF00"/>
                </a:solidFill>
                <a:cs typeface="Arial" charset="0"/>
              </a:rPr>
              <a:t>Rehabilitación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MX" sz="3600" kern="0" dirty="0">
              <a:solidFill>
                <a:srgbClr val="FFFF00"/>
              </a:solidFill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MX" sz="3600" kern="0" dirty="0">
                <a:solidFill>
                  <a:srgbClr val="FFFF00"/>
                </a:solidFill>
                <a:cs typeface="Arial" charset="0"/>
              </a:rPr>
              <a:t>Genómica</a:t>
            </a:r>
          </a:p>
        </p:txBody>
      </p:sp>
    </p:spTree>
    <p:extLst>
      <p:ext uri="{BB962C8B-B14F-4D97-AF65-F5344CB8AC3E}">
        <p14:creationId xmlns:p14="http://schemas.microsoft.com/office/powerpoint/2010/main" val="40164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4020" t="49988" r="33851" b="21881"/>
          <a:stretch/>
        </p:blipFill>
        <p:spPr>
          <a:xfrm>
            <a:off x="539552" y="980728"/>
            <a:ext cx="8280920" cy="40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49"/>
            <a:ext cx="7272808" cy="54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mag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692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 bwMode="auto">
          <a:xfrm>
            <a:off x="1259632" y="332656"/>
            <a:ext cx="6552728" cy="52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58126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/>
        </p:blipFill>
        <p:spPr bwMode="auto">
          <a:xfrm>
            <a:off x="1403648" y="94642"/>
            <a:ext cx="6192688" cy="621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12" y="188640"/>
            <a:ext cx="68871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s-MX"/>
          </a:p>
        </p:txBody>
      </p:sp>
      <p:pic>
        <p:nvPicPr>
          <p:cNvPr id="11878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9066" t="20791" r="5497" b="31738"/>
          <a:stretch/>
        </p:blipFill>
        <p:spPr>
          <a:xfrm>
            <a:off x="1075853" y="260648"/>
            <a:ext cx="688052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12331"/>
          <a:stretch>
            <a:fillRect/>
          </a:stretch>
        </p:blipFill>
        <p:spPr bwMode="auto">
          <a:xfrm>
            <a:off x="0" y="4936"/>
            <a:ext cx="9144000" cy="68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MX" smtClean="0"/>
          </a:p>
        </p:txBody>
      </p:sp>
      <p:sp>
        <p:nvSpPr>
          <p:cNvPr id="1208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s-MX" smtClean="0"/>
          </a:p>
        </p:txBody>
      </p:sp>
      <p:pic>
        <p:nvPicPr>
          <p:cNvPr id="120836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31913" y="560388"/>
            <a:ext cx="6553200" cy="557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dirty="0">
                <a:solidFill>
                  <a:srgbClr val="00B0F0"/>
                </a:solidFill>
                <a:latin typeface="Arial" panose="020B0604020202020204" pitchFamily="34" charset="0"/>
              </a:rPr>
              <a:t>Padecimientos Neurológicos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</a:rPr>
              <a:t>Trauma Cerebral		150/100,000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</a:rPr>
              <a:t>EVC				130/100,000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</a:rPr>
              <a:t>Trastorno mentales	85/100,000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</a:rPr>
              <a:t>Epilepsia			30/100,000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</a:rPr>
              <a:t>Tumores cerebrales	20/100,000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</a:rPr>
              <a:t>E. Degenerativas	8/100,000</a:t>
            </a:r>
            <a:endParaRPr lang="es-MX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34"/>
            <a:ext cx="918051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008" y="1430774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 smtClean="0">
                <a:solidFill>
                  <a:srgbClr val="FFFF00"/>
                </a:solidFill>
              </a:rPr>
              <a:t>DIAGNÓSTICO ACERTADO</a:t>
            </a:r>
          </a:p>
          <a:p>
            <a:pPr algn="ctr"/>
            <a:endParaRPr lang="es-MX" sz="4000" dirty="0">
              <a:solidFill>
                <a:srgbClr val="FFFF00"/>
              </a:solidFill>
            </a:endParaRPr>
          </a:p>
          <a:p>
            <a:pPr algn="ctr"/>
            <a:endParaRPr lang="es-MX" sz="4000" dirty="0" smtClean="0">
              <a:solidFill>
                <a:srgbClr val="FFFF00"/>
              </a:solidFill>
            </a:endParaRPr>
          </a:p>
          <a:p>
            <a:pPr algn="ctr"/>
            <a:r>
              <a:rPr lang="es-MX" sz="5000" dirty="0" smtClean="0">
                <a:solidFill>
                  <a:srgbClr val="FFFF00"/>
                </a:solidFill>
              </a:rPr>
              <a:t>TERAPÉUTICA POBRE ILIMITADA</a:t>
            </a:r>
            <a:endParaRPr lang="es-MX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6841" r="30196" b="11517"/>
          <a:stretch/>
        </p:blipFill>
        <p:spPr bwMode="auto">
          <a:xfrm>
            <a:off x="1259632" y="73276"/>
            <a:ext cx="6836482" cy="45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5"/>
            <a:ext cx="6836482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49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943708" y="1988840"/>
            <a:ext cx="5580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FFFF00"/>
                </a:solidFill>
              </a:rPr>
              <a:t>DIAGNÓSTICO</a:t>
            </a:r>
          </a:p>
          <a:p>
            <a:pPr algn="ctr"/>
            <a:r>
              <a:rPr lang="es-MX" sz="6000" dirty="0" smtClean="0">
                <a:solidFill>
                  <a:srgbClr val="FFFF00"/>
                </a:solidFill>
              </a:rPr>
              <a:t>PREDICTIVO</a:t>
            </a:r>
            <a:endParaRPr lang="es-MX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/>
          </a:p>
        </p:txBody>
      </p:sp>
      <p:pic>
        <p:nvPicPr>
          <p:cNvPr id="2662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55576" y="117227"/>
            <a:ext cx="7632848" cy="12957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prstClr val="black"/>
                </a:solidFill>
              </a:rPr>
              <a:t>II. DIAGNOSTICO PREDICTIVO DE </a:t>
            </a:r>
          </a:p>
          <a:p>
            <a:pPr algn="ctr"/>
            <a:r>
              <a:rPr lang="es-MX" sz="4400" dirty="0" smtClean="0">
                <a:solidFill>
                  <a:prstClr val="black"/>
                </a:solidFill>
              </a:rPr>
              <a:t>ENFERMEDADES INCURABLES</a:t>
            </a:r>
            <a:endParaRPr lang="es-MX" sz="4400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520" y="198884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s-MX" sz="3600" b="1" dirty="0" smtClean="0">
                <a:solidFill>
                  <a:prstClr val="white"/>
                </a:solidFill>
              </a:rPr>
              <a:t> La nueva genética molecular</a:t>
            </a:r>
          </a:p>
          <a:p>
            <a:pPr marL="342900" indent="-342900">
              <a:buFontTx/>
              <a:buAutoNum type="alphaLcParenR"/>
            </a:pPr>
            <a:r>
              <a:rPr lang="es-MX" sz="3600" b="1" dirty="0" smtClean="0">
                <a:solidFill>
                  <a:prstClr val="white"/>
                </a:solidFill>
              </a:rPr>
              <a:t> El caso de la demencia de Huntington y  enfermedades congénitas</a:t>
            </a:r>
          </a:p>
          <a:p>
            <a:pPr marL="342900" indent="-342900">
              <a:buFontTx/>
              <a:buAutoNum type="alphaLcParenR"/>
            </a:pPr>
            <a:r>
              <a:rPr lang="es-MX" sz="3600" b="1" dirty="0" smtClean="0">
                <a:solidFill>
                  <a:prstClr val="white"/>
                </a:solidFill>
              </a:rPr>
              <a:t> Derecho a la información</a:t>
            </a:r>
          </a:p>
          <a:p>
            <a:pPr marL="342900" indent="-342900">
              <a:buFontTx/>
              <a:buAutoNum type="alphaLcParenR"/>
            </a:pPr>
            <a:r>
              <a:rPr lang="es-MX" sz="3600" b="1" dirty="0" smtClean="0">
                <a:solidFill>
                  <a:prstClr val="white"/>
                </a:solidFill>
              </a:rPr>
              <a:t> Problemas jurídicos</a:t>
            </a:r>
          </a:p>
          <a:p>
            <a:pPr marL="342900" indent="-342900">
              <a:buFontTx/>
              <a:buAutoNum type="alphaLcParenR"/>
            </a:pPr>
            <a:r>
              <a:rPr lang="es-MX" sz="3600" b="1" dirty="0" smtClean="0">
                <a:solidFill>
                  <a:prstClr val="white"/>
                </a:solidFill>
              </a:rPr>
              <a:t> Derechos humanos</a:t>
            </a:r>
            <a:endParaRPr lang="es-MX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5" y="188639"/>
            <a:ext cx="6383735" cy="54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9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6" y="188605"/>
            <a:ext cx="6683362" cy="5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6575"/>
            <a:ext cx="7488832" cy="49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s-MX"/>
          </a:p>
        </p:txBody>
      </p:sp>
      <p:pic>
        <p:nvPicPr>
          <p:cNvPr id="11878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3130"/>
          <a:stretch>
            <a:fillRect/>
          </a:stretch>
        </p:blipFill>
        <p:spPr bwMode="auto">
          <a:xfrm>
            <a:off x="1043608" y="44624"/>
            <a:ext cx="7013557" cy="52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237547" cy="47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s-MX"/>
          </a:p>
        </p:txBody>
      </p:sp>
      <p:pic>
        <p:nvPicPr>
          <p:cNvPr id="11878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912768" cy="52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s-MX"/>
          </a:p>
        </p:txBody>
      </p:sp>
      <p:pic>
        <p:nvPicPr>
          <p:cNvPr id="118787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584776" cy="549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e Office">
  <a:themeElements>
    <a:clrScheme name="Personalizado 5">
      <a:dk1>
        <a:sysClr val="windowText" lastClr="000000"/>
      </a:dk1>
      <a:lt1>
        <a:srgbClr val="00349E"/>
      </a:lt1>
      <a:dk2>
        <a:srgbClr val="666666"/>
      </a:dk2>
      <a:lt2>
        <a:srgbClr val="D2D2D2"/>
      </a:lt2>
      <a:accent1>
        <a:srgbClr val="FFFF0B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190</Words>
  <Application>Microsoft Office PowerPoint</Application>
  <PresentationFormat>Presentación en pantalla (4:3)</PresentationFormat>
  <Paragraphs>60</Paragraphs>
  <Slides>24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Constantia</vt:lpstr>
      <vt:lpstr>Wingdings</vt:lpstr>
      <vt:lpstr>Tema de Office</vt:lpstr>
      <vt:lpstr>1_Tema de Office</vt:lpstr>
      <vt:lpstr>6_Tema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Alejandra</cp:lastModifiedBy>
  <cp:revision>70</cp:revision>
  <cp:lastPrinted>2017-09-21T17:03:43Z</cp:lastPrinted>
  <dcterms:created xsi:type="dcterms:W3CDTF">2014-02-10T16:20:30Z</dcterms:created>
  <dcterms:modified xsi:type="dcterms:W3CDTF">2017-09-27T18:16:57Z</dcterms:modified>
</cp:coreProperties>
</file>