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gif"/>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60" r:id="rId3"/>
    <p:sldId id="269" r:id="rId4"/>
    <p:sldId id="265" r:id="rId5"/>
    <p:sldId id="263" r:id="rId6"/>
    <p:sldId id="280" r:id="rId7"/>
    <p:sldId id="281" r:id="rId8"/>
    <p:sldId id="266" r:id="rId9"/>
    <p:sldId id="267" r:id="rId10"/>
    <p:sldId id="268" r:id="rId11"/>
    <p:sldId id="279" r:id="rId12"/>
    <p:sldId id="262" r:id="rId13"/>
    <p:sldId id="276" r:id="rId14"/>
    <p:sldId id="278" r:id="rId15"/>
    <p:sldId id="256" r:id="rId16"/>
    <p:sldId id="273" r:id="rId17"/>
    <p:sldId id="282" r:id="rId18"/>
    <p:sldId id="283" r:id="rId19"/>
    <p:sldId id="257" r:id="rId20"/>
    <p:sldId id="277"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81148" autoAdjust="0"/>
  </p:normalViewPr>
  <p:slideViewPr>
    <p:cSldViewPr snapToGrid="0">
      <p:cViewPr varScale="1">
        <p:scale>
          <a:sx n="93" d="100"/>
          <a:sy n="93"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rgbClr val="66FFCC"/>
            </a:solidFill>
            <a:ln>
              <a:noFill/>
            </a:ln>
            <a:effectLst/>
          </c:spPr>
          <c:invertIfNegative val="0"/>
          <c:dPt>
            <c:idx val="0"/>
            <c:invertIfNegative val="0"/>
            <c:bubble3D val="0"/>
            <c: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a:solidFill>
                  <a:schemeClr val="accent6">
                    <a:lumMod val="50000"/>
                  </a:schemeClr>
                </a:solidFill>
              </a:ln>
              <a:effectLst/>
            </c:spPr>
            <c:extLst>
              <c:ext xmlns:c16="http://schemas.microsoft.com/office/drawing/2014/chart" uri="{C3380CC4-5D6E-409C-BE32-E72D297353CC}">
                <c16:uniqueId val="{00000002-7E7F-4EED-A19C-1D945DA27412}"/>
              </c:ext>
            </c:extLst>
          </c:dPt>
          <c:dPt>
            <c:idx val="1"/>
            <c:invertIfNegative val="0"/>
            <c:bubble3D val="0"/>
            <c: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rect">
                  <a:fillToRect l="50000" t="50000" r="50000" b="50000"/>
                </a:path>
                <a:tileRect/>
              </a:gradFill>
              <a:ln>
                <a:solidFill>
                  <a:schemeClr val="accent2">
                    <a:lumMod val="50000"/>
                  </a:schemeClr>
                </a:solidFill>
              </a:ln>
              <a:effectLst/>
            </c:spPr>
            <c:extLst>
              <c:ext xmlns:c16="http://schemas.microsoft.com/office/drawing/2014/chart" uri="{C3380CC4-5D6E-409C-BE32-E72D297353CC}">
                <c16:uniqueId val="{00000004-7E7F-4EED-A19C-1D945DA27412}"/>
              </c:ext>
            </c:extLst>
          </c:dPt>
          <c:dPt>
            <c:idx val="2"/>
            <c:invertIfNegative val="0"/>
            <c:bubble3D val="0"/>
            <c:sp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gradFill>
              <a:ln>
                <a:solidFill>
                  <a:schemeClr val="accent6">
                    <a:lumMod val="50000"/>
                  </a:schemeClr>
                </a:solidFill>
              </a:ln>
              <a:effectLst/>
            </c:spPr>
            <c:extLst>
              <c:ext xmlns:c16="http://schemas.microsoft.com/office/drawing/2014/chart" uri="{C3380CC4-5D6E-409C-BE32-E72D297353CC}">
                <c16:uniqueId val="{00000003-7E7F-4EED-A19C-1D945DA27412}"/>
              </c:ext>
            </c:extLst>
          </c:dPt>
          <c:dPt>
            <c:idx val="3"/>
            <c:invertIfNegative val="0"/>
            <c:bubble3D val="0"/>
            <c: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rect">
                  <a:fillToRect l="50000" t="50000" r="50000" b="50000"/>
                </a:path>
              </a:gradFill>
              <a:ln>
                <a:solidFill>
                  <a:schemeClr val="accent2">
                    <a:lumMod val="50000"/>
                  </a:schemeClr>
                </a:solidFill>
              </a:ln>
              <a:effectLst/>
            </c:spPr>
            <c:extLst>
              <c:ext xmlns:c16="http://schemas.microsoft.com/office/drawing/2014/chart" uri="{C3380CC4-5D6E-409C-BE32-E72D297353CC}">
                <c16:uniqueId val="{00000005-7E7F-4EED-A19C-1D945DA2741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GAV sin HG</c:v>
                </c:pt>
                <c:pt idx="1">
                  <c:v>GAV con HG</c:v>
                </c:pt>
                <c:pt idx="2">
                  <c:v>GAV sin HG</c:v>
                </c:pt>
                <c:pt idx="3">
                  <c:v>GAV con HG</c:v>
                </c:pt>
              </c:strCache>
            </c:strRef>
          </c:cat>
          <c:val>
            <c:numRef>
              <c:f>Hoja1!$B$2:$B$5</c:f>
              <c:numCache>
                <c:formatCode>General</c:formatCode>
                <c:ptCount val="4"/>
                <c:pt idx="0">
                  <c:v>4.8</c:v>
                </c:pt>
                <c:pt idx="1">
                  <c:v>33.299999999999997</c:v>
                </c:pt>
                <c:pt idx="2">
                  <c:v>16.8</c:v>
                </c:pt>
                <c:pt idx="3">
                  <c:v>34.5</c:v>
                </c:pt>
              </c:numCache>
            </c:numRef>
          </c:val>
          <c:extLst>
            <c:ext xmlns:c16="http://schemas.microsoft.com/office/drawing/2014/chart" uri="{C3380CC4-5D6E-409C-BE32-E72D297353CC}">
              <c16:uniqueId val="{00000000-3479-4505-A399-46E515129A28}"/>
            </c:ext>
          </c:extLst>
        </c:ser>
        <c:dLbls>
          <c:showLegendKey val="0"/>
          <c:showVal val="0"/>
          <c:showCatName val="0"/>
          <c:showSerName val="0"/>
          <c:showPercent val="0"/>
          <c:showBubbleSize val="0"/>
        </c:dLbls>
        <c:gapWidth val="80"/>
        <c:overlap val="55"/>
        <c:axId val="313830416"/>
        <c:axId val="313831400"/>
      </c:barChart>
      <c:catAx>
        <c:axId val="313830416"/>
        <c:scaling>
          <c:orientation val="minMax"/>
        </c:scaling>
        <c:delete val="0"/>
        <c:axPos val="b"/>
        <c:numFmt formatCode="@"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crossAx val="313831400"/>
        <c:crosses val="autoZero"/>
        <c:auto val="1"/>
        <c:lblAlgn val="ctr"/>
        <c:lblOffset val="100"/>
        <c:noMultiLvlLbl val="0"/>
      </c:catAx>
      <c:valAx>
        <c:axId val="313831400"/>
        <c:scaling>
          <c:orientation val="minMax"/>
          <c:max val="50"/>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31383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s-MX" sz="2200" dirty="0" err="1"/>
              <a:t>Indice</a:t>
            </a:r>
            <a:r>
              <a:rPr lang="es-MX" sz="2200" dirty="0"/>
              <a:t> de atenuación </a:t>
            </a:r>
            <a:r>
              <a:rPr lang="es-MX" sz="2200" dirty="0" err="1"/>
              <a:t>hígado:bazo</a:t>
            </a:r>
            <a:endParaRPr lang="es-MX" sz="2200" baseline="0" dirty="0"/>
          </a:p>
        </c:rich>
      </c:tx>
      <c:layout>
        <c:manualLayout>
          <c:xMode val="edge"/>
          <c:yMode val="edge"/>
          <c:x val="0.13767156862745095"/>
          <c:y val="4.3779637435657721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1.1599999999999999</c:v>
                </c:pt>
                <c:pt idx="1">
                  <c:v>1.1299999999999999</c:v>
                </c:pt>
              </c:numCache>
            </c:numRef>
          </c:val>
          <c:extLst>
            <c:ext xmlns:c16="http://schemas.microsoft.com/office/drawing/2014/chart" uri="{C3380CC4-5D6E-409C-BE32-E72D297353CC}">
              <c16:uniqueId val="{00000000-93E5-4AA4-ACB5-BB2391830CE6}"/>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1.1100000000000001</c:v>
                </c:pt>
                <c:pt idx="1">
                  <c:v>1.1100000000000001</c:v>
                </c:pt>
              </c:numCache>
            </c:numRef>
          </c:val>
          <c:extLst>
            <c:ext xmlns:c16="http://schemas.microsoft.com/office/drawing/2014/chart" uri="{C3380CC4-5D6E-409C-BE32-E72D297353CC}">
              <c16:uniqueId val="{00000001-93E5-4AA4-ACB5-BB2391830CE6}"/>
            </c:ext>
          </c:extLst>
        </c:ser>
        <c:ser>
          <c:idx val="2"/>
          <c:order val="2"/>
          <c:tx>
            <c:strRef>
              <c:f>Hoja1!$D$1</c:f>
              <c:strCache>
                <c:ptCount val="1"/>
                <c:pt idx="0">
                  <c:v>M148M</c:v>
                </c:pt>
              </c:strCache>
            </c:strRef>
          </c:tx>
          <c:spPr>
            <a:gradFill flip="none" rotWithShape="1">
              <a:gsLst>
                <a:gs pos="100000">
                  <a:srgbClr val="00B0F0">
                    <a:tint val="44500"/>
                    <a:satMod val="160000"/>
                    <a:alpha val="52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Pt>
            <c:idx val="0"/>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0-5958-47B2-AB0A-009E79EDB4AC}"/>
              </c:ext>
            </c:extLst>
          </c:dPt>
          <c:dPt>
            <c:idx val="1"/>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1-5958-47B2-AB0A-009E79EDB4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Hoja1!$D$2:$D$3</c:f>
              <c:numCache>
                <c:formatCode>General</c:formatCode>
                <c:ptCount val="2"/>
                <c:pt idx="0">
                  <c:v>1.04</c:v>
                </c:pt>
                <c:pt idx="1">
                  <c:v>1.07</c:v>
                </c:pt>
              </c:numCache>
            </c:numRef>
          </c:val>
          <c:extLst>
            <c:ext xmlns:c16="http://schemas.microsoft.com/office/drawing/2014/chart" uri="{C3380CC4-5D6E-409C-BE32-E72D297353CC}">
              <c16:uniqueId val="{00000002-93E5-4AA4-ACB5-BB2391830CE6}"/>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0.5"/>
        <c:auto val="1"/>
        <c:lblAlgn val="ctr"/>
        <c:lblOffset val="100"/>
        <c:noMultiLvlLbl val="0"/>
      </c:catAx>
      <c:valAx>
        <c:axId val="535912176"/>
        <c:scaling>
          <c:orientation val="minMax"/>
          <c:max val="1.5"/>
          <c:min val="0.5"/>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MX" sz="2400" dirty="0"/>
              <a:t>Hígado graso</a:t>
            </a:r>
            <a:endParaRPr lang="es-MX" sz="2400" baseline="0" dirty="0"/>
          </a:p>
        </c:rich>
      </c:tx>
      <c:layout>
        <c:manualLayout>
          <c:xMode val="edge"/>
          <c:yMode val="edge"/>
          <c:x val="0.32737745098039217"/>
          <c:y val="5.545420741849978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19.100000000000001</c:v>
                </c:pt>
                <c:pt idx="1">
                  <c:v>22</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35.200000000000003</c:v>
                </c:pt>
                <c:pt idx="1">
                  <c:v>25.7</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Hoja1!$D$2:$D$3</c:f>
              <c:numCache>
                <c:formatCode>General</c:formatCode>
                <c:ptCount val="2"/>
                <c:pt idx="0">
                  <c:v>41.1</c:v>
                </c:pt>
                <c:pt idx="1">
                  <c:v>34.6</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4"/>
        <c:auto val="1"/>
        <c:lblAlgn val="ctr"/>
        <c:lblOffset val="100"/>
        <c:noMultiLvlLbl val="0"/>
      </c:catAx>
      <c:valAx>
        <c:axId val="535912176"/>
        <c:scaling>
          <c:orientation val="minMax"/>
          <c:max val="60"/>
          <c:min val="15"/>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MX" sz="2400" dirty="0"/>
              <a:t>Actividad</a:t>
            </a:r>
            <a:r>
              <a:rPr lang="es-MX" sz="2400" baseline="0" dirty="0"/>
              <a:t> ALT</a:t>
            </a:r>
          </a:p>
        </c:rich>
      </c:tx>
      <c:layout>
        <c:manualLayout>
          <c:xMode val="edge"/>
          <c:yMode val="edge"/>
          <c:x val="0.32737745098039217"/>
          <c:y val="5.545420741849978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21</c:v>
                </c:pt>
                <c:pt idx="1">
                  <c:v>24</c:v>
                </c:pt>
              </c:numCache>
            </c:numRef>
          </c:val>
          <c:extLst>
            <c:ext xmlns:c16="http://schemas.microsoft.com/office/drawing/2014/chart" uri="{C3380CC4-5D6E-409C-BE32-E72D297353CC}">
              <c16:uniqueId val="{00000000-93E5-4AA4-ACB5-BB2391830CE6}"/>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24</c:v>
                </c:pt>
                <c:pt idx="1">
                  <c:v>25</c:v>
                </c:pt>
              </c:numCache>
            </c:numRef>
          </c:val>
          <c:extLst>
            <c:ext xmlns:c16="http://schemas.microsoft.com/office/drawing/2014/chart" uri="{C3380CC4-5D6E-409C-BE32-E72D297353CC}">
              <c16:uniqueId val="{00000001-93E5-4AA4-ACB5-BB2391830CE6}"/>
            </c:ext>
          </c:extLst>
        </c:ser>
        <c:ser>
          <c:idx val="2"/>
          <c:order val="2"/>
          <c:tx>
            <c:strRef>
              <c:f>Hoja1!$D$1</c:f>
              <c:strCache>
                <c:ptCount val="1"/>
                <c:pt idx="0">
                  <c:v>M148M</c:v>
                </c:pt>
              </c:strCache>
            </c:strRef>
          </c:tx>
          <c:spPr>
            <a:gradFill flip="none" rotWithShape="1">
              <a:gsLst>
                <a:gs pos="100000">
                  <a:srgbClr val="00B0F0">
                    <a:tint val="44500"/>
                    <a:satMod val="160000"/>
                    <a:alpha val="52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Pt>
            <c:idx val="0"/>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0-5958-47B2-AB0A-009E79EDB4AC}"/>
              </c:ext>
            </c:extLst>
          </c:dPt>
          <c:dPt>
            <c:idx val="1"/>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1-5958-47B2-AB0A-009E79EDB4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Hoja1!$D$2:$D$3</c:f>
              <c:numCache>
                <c:formatCode>General</c:formatCode>
                <c:ptCount val="2"/>
                <c:pt idx="0">
                  <c:v>26</c:v>
                </c:pt>
                <c:pt idx="1">
                  <c:v>28</c:v>
                </c:pt>
              </c:numCache>
            </c:numRef>
          </c:val>
          <c:extLst>
            <c:ext xmlns:c16="http://schemas.microsoft.com/office/drawing/2014/chart" uri="{C3380CC4-5D6E-409C-BE32-E72D297353CC}">
              <c16:uniqueId val="{00000002-93E5-4AA4-ACB5-BB2391830CE6}"/>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4"/>
        <c:auto val="1"/>
        <c:lblAlgn val="ctr"/>
        <c:lblOffset val="100"/>
        <c:noMultiLvlLbl val="0"/>
      </c:catAx>
      <c:valAx>
        <c:axId val="535912176"/>
        <c:scaling>
          <c:orientation val="minMax"/>
          <c:max val="34"/>
          <c:min val="14"/>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MX" sz="2400" dirty="0"/>
              <a:t>Actividad</a:t>
            </a:r>
            <a:r>
              <a:rPr lang="es-MX" sz="2400" baseline="0" dirty="0"/>
              <a:t> AST</a:t>
            </a:r>
          </a:p>
        </c:rich>
      </c:tx>
      <c:layout>
        <c:manualLayout>
          <c:xMode val="edge"/>
          <c:yMode val="edge"/>
          <c:x val="0.32737745098039217"/>
          <c:y val="5.545420741849978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24</c:v>
                </c:pt>
                <c:pt idx="1">
                  <c:v>24</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24</c:v>
                </c:pt>
                <c:pt idx="1">
                  <c:v>26</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Hoja1!$D$2:$D$3</c:f>
              <c:numCache>
                <c:formatCode>General</c:formatCode>
                <c:ptCount val="2"/>
                <c:pt idx="0">
                  <c:v>26</c:v>
                </c:pt>
                <c:pt idx="1">
                  <c:v>27</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4"/>
        <c:auto val="1"/>
        <c:lblAlgn val="ctr"/>
        <c:lblOffset val="100"/>
        <c:noMultiLvlLbl val="0"/>
      </c:catAx>
      <c:valAx>
        <c:axId val="535912176"/>
        <c:scaling>
          <c:orientation val="minMax"/>
          <c:max val="34"/>
          <c:min val="14"/>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r>
              <a:rPr lang="es-MX" sz="3200" baseline="0" dirty="0">
                <a:solidFill>
                  <a:srgbClr val="00B050"/>
                </a:solidFill>
              </a:rPr>
              <a:t>Frecuencia alélica</a:t>
            </a:r>
          </a:p>
        </c:rich>
      </c:tx>
      <c:layout>
        <c:manualLayout>
          <c:xMode val="edge"/>
          <c:yMode val="edge"/>
          <c:x val="0.27100490196078425"/>
          <c:y val="0.15760669476836781"/>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endParaRPr lang="es-MX"/>
        </a:p>
      </c:txPr>
    </c:title>
    <c:autoTitleDeleted val="0"/>
    <c:plotArea>
      <c:layout>
        <c:manualLayout>
          <c:layoutTarget val="inner"/>
          <c:xMode val="edge"/>
          <c:yMode val="edge"/>
          <c:x val="0.10196908290875407"/>
          <c:y val="0.17754519285830497"/>
          <c:w val="0.87107013277752043"/>
          <c:h val="0.72097581472689565"/>
        </c:manualLayout>
      </c:layout>
      <c:barChart>
        <c:barDir val="col"/>
        <c:grouping val="clustered"/>
        <c:varyColors val="0"/>
        <c:ser>
          <c:idx val="0"/>
          <c:order val="0"/>
          <c:tx>
            <c:strRef>
              <c:f>Hoja1!$B$1</c:f>
              <c:strCache>
                <c:ptCount val="1"/>
                <c:pt idx="0">
                  <c:v>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0.41</c:v>
                </c:pt>
                <c:pt idx="1">
                  <c:v>0.42</c:v>
                </c:pt>
              </c:numCache>
            </c:numRef>
          </c:val>
          <c:extLst>
            <c:ext xmlns:c16="http://schemas.microsoft.com/office/drawing/2014/chart" uri="{C3380CC4-5D6E-409C-BE32-E72D297353CC}">
              <c16:uniqueId val="{00000000-93E5-4AA4-ACB5-BB2391830CE6}"/>
            </c:ext>
          </c:extLst>
        </c:ser>
        <c:ser>
          <c:idx val="1"/>
          <c:order val="1"/>
          <c:tx>
            <c:strRef>
              <c:f>Hoja1!$C$1</c:f>
              <c:strCache>
                <c:ptCount val="1"/>
                <c:pt idx="0">
                  <c:v>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0.59</c:v>
                </c:pt>
                <c:pt idx="1">
                  <c:v>0.57999999999999996</c:v>
                </c:pt>
              </c:numCache>
            </c:numRef>
          </c:val>
          <c:extLst>
            <c:ext xmlns:c16="http://schemas.microsoft.com/office/drawing/2014/chart" uri="{C3380CC4-5D6E-409C-BE32-E72D297353CC}">
              <c16:uniqueId val="{00000001-93E5-4AA4-ACB5-BB2391830CE6}"/>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0"/>
        <c:auto val="1"/>
        <c:lblAlgn val="ctr"/>
        <c:lblOffset val="100"/>
        <c:noMultiLvlLbl val="0"/>
      </c:catAx>
      <c:valAx>
        <c:axId val="535912176"/>
        <c:scaling>
          <c:orientation val="minMax"/>
          <c:max val="1"/>
          <c:min val="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majorUnit val="0.2"/>
      </c:valAx>
      <c:spPr>
        <a:noFill/>
        <a:ln>
          <a:noFill/>
        </a:ln>
        <a:effectLst/>
      </c:spPr>
    </c:plotArea>
    <c:legend>
      <c:legendPos val="t"/>
      <c:layout>
        <c:manualLayout>
          <c:xMode val="edge"/>
          <c:yMode val="edge"/>
          <c:x val="0.41009533734753745"/>
          <c:y val="0.28430474545829548"/>
          <c:w val="0.22882874015748031"/>
          <c:h val="6.67167137031945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r>
              <a:rPr lang="es-MX" sz="3200" baseline="0" dirty="0">
                <a:solidFill>
                  <a:srgbClr val="00B050"/>
                </a:solidFill>
              </a:rPr>
              <a:t>Frecuencia genotípica</a:t>
            </a:r>
          </a:p>
        </c:rich>
      </c:tx>
      <c:layout>
        <c:manualLayout>
          <c:xMode val="edge"/>
          <c:yMode val="edge"/>
          <c:x val="0.19012254901960782"/>
          <c:y val="0.18679311972547294"/>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endParaRPr lang="es-MX"/>
        </a:p>
      </c:txPr>
    </c:title>
    <c:autoTitleDeleted val="0"/>
    <c:plotArea>
      <c:layout>
        <c:manualLayout>
          <c:layoutTarget val="inner"/>
          <c:xMode val="edge"/>
          <c:yMode val="edge"/>
          <c:x val="8.9714180947969735E-2"/>
          <c:y val="0.20303134346263149"/>
          <c:w val="0.87107013277752043"/>
          <c:h val="0.66800326704108026"/>
        </c:manualLayout>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Hoja1!$B$2:$B$3</c:f>
              <c:numCache>
                <c:formatCode>General</c:formatCode>
                <c:ptCount val="2"/>
                <c:pt idx="0">
                  <c:v>0.185</c:v>
                </c:pt>
                <c:pt idx="1">
                  <c:v>0.188</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Hoja1!$C$2:$C$3</c:f>
              <c:numCache>
                <c:formatCode>General</c:formatCode>
                <c:ptCount val="2"/>
                <c:pt idx="0">
                  <c:v>0.45300000000000001</c:v>
                </c:pt>
                <c:pt idx="1">
                  <c:v>0.46700000000000003</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c:v>
                </c:pt>
              </c:strCache>
            </c:strRef>
          </c:cat>
          <c:val>
            <c:numRef>
              <c:f>Hoja1!$D$2:$D$3</c:f>
              <c:numCache>
                <c:formatCode>General</c:formatCode>
                <c:ptCount val="2"/>
                <c:pt idx="0">
                  <c:v>0.36099999999999999</c:v>
                </c:pt>
                <c:pt idx="1">
                  <c:v>0.34599999999999997</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 val="autoZero"/>
        <c:auto val="1"/>
        <c:lblAlgn val="ctr"/>
        <c:lblOffset val="100"/>
        <c:noMultiLvlLbl val="0"/>
      </c:catAx>
      <c:valAx>
        <c:axId val="535912176"/>
        <c:scaling>
          <c:orientation val="minMax"/>
          <c:max val="1"/>
          <c:min val="0"/>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majorUnit val="0.2"/>
      </c:valAx>
      <c:spPr>
        <a:noFill/>
        <a:ln>
          <a:noFill/>
        </a:ln>
        <a:effectLst/>
      </c:spPr>
    </c:plotArea>
    <c:legend>
      <c:legendPos val="t"/>
      <c:layout>
        <c:manualLayout>
          <c:xMode val="edge"/>
          <c:yMode val="edge"/>
          <c:x val="0.36892620040142043"/>
          <c:y val="0.30731857649302352"/>
          <c:w val="0.39450054037362975"/>
          <c:h val="5.98425128087038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r>
              <a:rPr lang="es-MX" sz="3200" baseline="0" dirty="0">
                <a:solidFill>
                  <a:srgbClr val="00B050"/>
                </a:solidFill>
              </a:rPr>
              <a:t>Frecuencia genotípica</a:t>
            </a:r>
          </a:p>
        </c:rich>
      </c:tx>
      <c:layout>
        <c:manualLayout>
          <c:xMode val="edge"/>
          <c:yMode val="edge"/>
          <c:x val="0.27674316499239426"/>
          <c:y val="0.15598349738979203"/>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endParaRPr lang="es-MX"/>
        </a:p>
      </c:txPr>
    </c:title>
    <c:autoTitleDeleted val="0"/>
    <c:plotArea>
      <c:layout>
        <c:manualLayout>
          <c:layoutTarget val="inner"/>
          <c:xMode val="edge"/>
          <c:yMode val="edge"/>
          <c:x val="9.7809913041953897E-2"/>
          <c:y val="0.16662016936192983"/>
          <c:w val="0.87107013277752043"/>
          <c:h val="0.66800326704108026"/>
        </c:manualLayout>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 con DM2</c:v>
                </c:pt>
              </c:strCache>
            </c:strRef>
          </c:cat>
          <c:val>
            <c:numRef>
              <c:f>Hoja1!$B$2:$B$3</c:f>
              <c:numCache>
                <c:formatCode>General</c:formatCode>
                <c:ptCount val="2"/>
                <c:pt idx="0">
                  <c:v>0.18099999999999999</c:v>
                </c:pt>
                <c:pt idx="1">
                  <c:v>0.151</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 con DM2</c:v>
                </c:pt>
              </c:strCache>
            </c:strRef>
          </c:cat>
          <c:val>
            <c:numRef>
              <c:f>Hoja1!$C$2:$C$3</c:f>
              <c:numCache>
                <c:formatCode>General</c:formatCode>
                <c:ptCount val="2"/>
                <c:pt idx="0">
                  <c:v>0.46500000000000002</c:v>
                </c:pt>
                <c:pt idx="1">
                  <c:v>0.45200000000000001</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Controles</c:v>
                </c:pt>
                <c:pt idx="1">
                  <c:v>Coronarios con DM2</c:v>
                </c:pt>
              </c:strCache>
            </c:strRef>
          </c:cat>
          <c:val>
            <c:numRef>
              <c:f>Hoja1!$D$2:$D$3</c:f>
              <c:numCache>
                <c:formatCode>General</c:formatCode>
                <c:ptCount val="2"/>
                <c:pt idx="0">
                  <c:v>0.35399999999999998</c:v>
                </c:pt>
                <c:pt idx="1">
                  <c:v>0.39800000000000002</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111"/>
        <c:overlap val="-1"/>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 val="autoZero"/>
        <c:auto val="1"/>
        <c:lblAlgn val="ctr"/>
        <c:lblOffset val="100"/>
        <c:noMultiLvlLbl val="0"/>
      </c:catAx>
      <c:valAx>
        <c:axId val="535912176"/>
        <c:scaling>
          <c:orientation val="minMax"/>
          <c:max val="1"/>
          <c:min val="0"/>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majorUnit val="0.2"/>
      </c:valAx>
      <c:spPr>
        <a:noFill/>
        <a:ln>
          <a:noFill/>
        </a:ln>
        <a:effectLst/>
      </c:spPr>
    </c:plotArea>
    <c:legend>
      <c:legendPos val="t"/>
      <c:layout>
        <c:manualLayout>
          <c:xMode val="edge"/>
          <c:yMode val="edge"/>
          <c:x val="0.38211069082761145"/>
          <c:y val="0.30148139310188776"/>
          <c:w val="0.3257670085332513"/>
          <c:h val="5.74276632424801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r>
              <a:rPr lang="es-MX" sz="3200" dirty="0">
                <a:solidFill>
                  <a:srgbClr val="00B050"/>
                </a:solidFill>
              </a:rPr>
              <a:t>Actividad</a:t>
            </a:r>
            <a:r>
              <a:rPr lang="es-MX" sz="3200" baseline="0" dirty="0">
                <a:solidFill>
                  <a:srgbClr val="00B050"/>
                </a:solidFill>
              </a:rPr>
              <a:t> ALT</a:t>
            </a:r>
          </a:p>
        </c:rich>
      </c:tx>
      <c:layout>
        <c:manualLayout>
          <c:xMode val="edge"/>
          <c:yMode val="edge"/>
          <c:x val="0.39551490523232441"/>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endParaRPr lang="es-MX"/>
        </a:p>
      </c:txPr>
    </c:title>
    <c:autoTitleDeleted val="0"/>
    <c:plotArea>
      <c:layout>
        <c:manualLayout>
          <c:layoutTarget val="inner"/>
          <c:xMode val="edge"/>
          <c:yMode val="edge"/>
          <c:x val="5.2730215670488904E-2"/>
          <c:y val="0.13591823514380738"/>
          <c:w val="0.93983660466399832"/>
          <c:h val="0.66216598204965926"/>
        </c:manualLayout>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General</c:formatCode>
                <c:ptCount val="2"/>
                <c:pt idx="0">
                  <c:v>21</c:v>
                </c:pt>
                <c:pt idx="1">
                  <c:v>24</c:v>
                </c:pt>
              </c:numCache>
            </c:numRef>
          </c:val>
          <c:extLst>
            <c:ext xmlns:c16="http://schemas.microsoft.com/office/drawing/2014/chart" uri="{C3380CC4-5D6E-409C-BE32-E72D297353CC}">
              <c16:uniqueId val="{00000000-93E5-4AA4-ACB5-BB2391830CE6}"/>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General</c:formatCode>
                <c:ptCount val="2"/>
                <c:pt idx="0">
                  <c:v>24</c:v>
                </c:pt>
                <c:pt idx="1">
                  <c:v>25</c:v>
                </c:pt>
              </c:numCache>
            </c:numRef>
          </c:val>
          <c:extLst>
            <c:ext xmlns:c16="http://schemas.microsoft.com/office/drawing/2014/chart" uri="{C3380CC4-5D6E-409C-BE32-E72D297353CC}">
              <c16:uniqueId val="{00000001-93E5-4AA4-ACB5-BB2391830CE6}"/>
            </c:ext>
          </c:extLst>
        </c:ser>
        <c:ser>
          <c:idx val="2"/>
          <c:order val="2"/>
          <c:tx>
            <c:strRef>
              <c:f>Hoja1!$D$1</c:f>
              <c:strCache>
                <c:ptCount val="1"/>
                <c:pt idx="0">
                  <c:v>M148M</c:v>
                </c:pt>
              </c:strCache>
            </c:strRef>
          </c:tx>
          <c:spPr>
            <a:gradFill flip="none" rotWithShape="1">
              <a:gsLst>
                <a:gs pos="100000">
                  <a:srgbClr val="00B0F0">
                    <a:tint val="44500"/>
                    <a:satMod val="160000"/>
                    <a:alpha val="52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Pt>
            <c:idx val="0"/>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0-5958-47B2-AB0A-009E79EDB4AC}"/>
              </c:ext>
            </c:extLst>
          </c:dPt>
          <c:dPt>
            <c:idx val="1"/>
            <c:invertIfNegative val="0"/>
            <c:bubble3D val="0"/>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extLst>
              <c:ext xmlns:c16="http://schemas.microsoft.com/office/drawing/2014/chart" uri="{C3380CC4-5D6E-409C-BE32-E72D297353CC}">
                <c16:uniqueId val="{00000001-5958-47B2-AB0A-009E79EDB4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General</c:formatCode>
                <c:ptCount val="2"/>
                <c:pt idx="0">
                  <c:v>26</c:v>
                </c:pt>
                <c:pt idx="1">
                  <c:v>28</c:v>
                </c:pt>
              </c:numCache>
            </c:numRef>
          </c:val>
          <c:extLst>
            <c:ext xmlns:c16="http://schemas.microsoft.com/office/drawing/2014/chart" uri="{C3380CC4-5D6E-409C-BE32-E72D297353CC}">
              <c16:uniqueId val="{00000002-93E5-4AA4-ACB5-BB2391830CE6}"/>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4"/>
        <c:auto val="1"/>
        <c:lblAlgn val="ctr"/>
        <c:lblOffset val="100"/>
        <c:noMultiLvlLbl val="0"/>
      </c:catAx>
      <c:valAx>
        <c:axId val="535912176"/>
        <c:scaling>
          <c:orientation val="minMax"/>
          <c:max val="34"/>
          <c:min val="14"/>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535911848"/>
        <c:crosses val="autoZero"/>
        <c:crossBetween val="between"/>
      </c:valAx>
      <c:spPr>
        <a:noFill/>
        <a:ln>
          <a:noFill/>
        </a:ln>
        <a:effectLst/>
      </c:spPr>
    </c:plotArea>
    <c:legend>
      <c:legendPos val="b"/>
      <c:layout>
        <c:manualLayout>
          <c:xMode val="edge"/>
          <c:yMode val="edge"/>
          <c:x val="0.46967491934951289"/>
          <c:y val="0.30389342312640383"/>
          <c:w val="7.9233012916466575E-2"/>
          <c:h val="0.211611922585650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General</c:formatCode>
                <c:ptCount val="2"/>
                <c:pt idx="0">
                  <c:v>3.59</c:v>
                </c:pt>
                <c:pt idx="1">
                  <c:v>4.8899999999999997</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General</c:formatCode>
                <c:ptCount val="2"/>
                <c:pt idx="0">
                  <c:v>4.03</c:v>
                </c:pt>
                <c:pt idx="1">
                  <c:v>4.93</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General</c:formatCode>
                <c:ptCount val="2"/>
                <c:pt idx="0">
                  <c:v>4.1100000000000003</c:v>
                </c:pt>
                <c:pt idx="1">
                  <c:v>5.21</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0"/>
        <c:auto val="1"/>
        <c:lblAlgn val="ctr"/>
        <c:lblOffset val="100"/>
        <c:noMultiLvlLbl val="0"/>
      </c:catAx>
      <c:valAx>
        <c:axId val="535912176"/>
        <c:scaling>
          <c:orientation val="minMax"/>
          <c:max val="10"/>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valAx>
      <c:spPr>
        <a:noFill/>
        <a:ln>
          <a:noFill/>
        </a:ln>
        <a:effectLst/>
      </c:spPr>
    </c:plotArea>
    <c:legend>
      <c:legendPos val="b"/>
      <c:layout>
        <c:manualLayout>
          <c:xMode val="edge"/>
          <c:yMode val="edge"/>
          <c:x val="0.47229178719344134"/>
          <c:y val="0.36105377242586073"/>
          <c:w val="0.11555613407124113"/>
          <c:h val="0.23325492067037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r>
              <a:rPr lang="es-MX" sz="3200" baseline="0" dirty="0">
                <a:solidFill>
                  <a:srgbClr val="00B050"/>
                </a:solidFill>
              </a:rPr>
              <a:t>Controles</a:t>
            </a:r>
          </a:p>
        </c:rich>
      </c:tx>
      <c:layout>
        <c:manualLayout>
          <c:xMode val="edge"/>
          <c:yMode val="edge"/>
          <c:x val="0.35678921568627447"/>
          <c:y val="0.18679311972547294"/>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B050"/>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19.100000000000001</c:v>
                </c:pt>
              </c:numCache>
            </c:numRef>
          </c:val>
          <c:extLst>
            <c:ext xmlns:c16="http://schemas.microsoft.com/office/drawing/2014/chart" uri="{C3380CC4-5D6E-409C-BE32-E72D297353CC}">
              <c16:uniqueId val="{00000000-3A3F-4FEA-B99B-BB79E1746711}"/>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35.200000000000003</c:v>
                </c:pt>
              </c:numCache>
            </c:numRef>
          </c:val>
          <c:extLst>
            <c:ext xmlns:c16="http://schemas.microsoft.com/office/drawing/2014/chart" uri="{C3380CC4-5D6E-409C-BE32-E72D297353CC}">
              <c16:uniqueId val="{00000001-3A3F-4FEA-B99B-BB79E1746711}"/>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General</c:formatCode>
                <c:ptCount val="1"/>
                <c:pt idx="0">
                  <c:v>41.1</c:v>
                </c:pt>
              </c:numCache>
            </c:numRef>
          </c:val>
          <c:extLst>
            <c:ext xmlns:c16="http://schemas.microsoft.com/office/drawing/2014/chart" uri="{C3380CC4-5D6E-409C-BE32-E72D297353CC}">
              <c16:uniqueId val="{00000002-3A3F-4FEA-B99B-BB79E1746711}"/>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0"/>
        <c:auto val="1"/>
        <c:lblAlgn val="ctr"/>
        <c:lblOffset val="100"/>
        <c:noMultiLvlLbl val="0"/>
      </c:catAx>
      <c:valAx>
        <c:axId val="535912176"/>
        <c:scaling>
          <c:orientation val="minMax"/>
          <c:max val="60"/>
          <c:min val="10"/>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1848"/>
        <c:crosses val="autoZero"/>
        <c:crossBetween val="between"/>
        <c:majorUnit val="10"/>
      </c:valAx>
      <c:spPr>
        <a:noFill/>
        <a:ln>
          <a:noFill/>
        </a:ln>
        <a:effectLst/>
      </c:spPr>
    </c:plotArea>
    <c:legend>
      <c:legendPos val="t"/>
      <c:layout>
        <c:manualLayout>
          <c:xMode val="edge"/>
          <c:yMode val="edge"/>
          <c:x val="0.84749049350864647"/>
          <c:y val="0.23076258383053669"/>
          <c:w val="0.1525095064913535"/>
          <c:h val="0.2727878183675918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FF0000"/>
                </a:solidFill>
                <a:latin typeface="+mn-lt"/>
                <a:ea typeface="+mn-ea"/>
                <a:cs typeface="+mn-cs"/>
              </a:defRPr>
            </a:pPr>
            <a:r>
              <a:rPr lang="es-MX" sz="3200" baseline="0" dirty="0">
                <a:solidFill>
                  <a:srgbClr val="FF0000"/>
                </a:solidFill>
              </a:rPr>
              <a:t>EAC prematura</a:t>
            </a:r>
          </a:p>
        </c:rich>
      </c:tx>
      <c:layout>
        <c:manualLayout>
          <c:xMode val="edge"/>
          <c:yMode val="edge"/>
          <c:x val="0.29796568627450981"/>
          <c:y val="0.18387447722976244"/>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FF0000"/>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22</c:v>
                </c:pt>
              </c:numCache>
            </c:numRef>
          </c:val>
          <c:extLst>
            <c:ext xmlns:c16="http://schemas.microsoft.com/office/drawing/2014/chart" uri="{C3380CC4-5D6E-409C-BE32-E72D297353CC}">
              <c16:uniqueId val="{00000000-BA40-4C6F-AC4F-3581D3257CE6}"/>
            </c:ext>
          </c:extLst>
        </c:ser>
        <c:ser>
          <c:idx val="1"/>
          <c:order val="1"/>
          <c:tx>
            <c:strRef>
              <c:f>Hoja1!$C$1</c:f>
              <c:strCache>
                <c:ptCount val="1"/>
                <c:pt idx="0">
                  <c:v>I148M</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25.7</c:v>
                </c:pt>
              </c:numCache>
            </c:numRef>
          </c:val>
          <c:extLst>
            <c:ext xmlns:c16="http://schemas.microsoft.com/office/drawing/2014/chart" uri="{C3380CC4-5D6E-409C-BE32-E72D297353CC}">
              <c16:uniqueId val="{00000001-BA40-4C6F-AC4F-3581D3257CE6}"/>
            </c:ext>
          </c:extLst>
        </c:ser>
        <c:ser>
          <c:idx val="2"/>
          <c:order val="2"/>
          <c:tx>
            <c:strRef>
              <c:f>Hoja1!$D$1</c:f>
              <c:strCache>
                <c:ptCount val="1"/>
                <c:pt idx="0">
                  <c:v>M148M</c:v>
                </c:pt>
              </c:strCache>
            </c:strRef>
          </c:tx>
          <c:spPr>
            <a:gradFill flip="none" rotWithShape="1">
              <a:gsLst>
                <a:gs pos="100000">
                  <a:srgbClr val="00B0F0">
                    <a:tint val="44500"/>
                    <a:satMod val="160000"/>
                    <a:alpha val="30000"/>
                  </a:srgbClr>
                </a:gs>
                <a:gs pos="100000">
                  <a:srgbClr val="00B0F0">
                    <a:tint val="23500"/>
                    <a:satMod val="160000"/>
                    <a:alpha val="3000"/>
                  </a:srgbClr>
                </a:gs>
              </a:gsLst>
              <a:path path="circle">
                <a:fillToRect l="50000" t="50000" r="50000" b="50000"/>
              </a:path>
              <a:tileRect/>
            </a:gra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General</c:formatCode>
                <c:ptCount val="1"/>
                <c:pt idx="0">
                  <c:v>34.6</c:v>
                </c:pt>
              </c:numCache>
            </c:numRef>
          </c:val>
          <c:extLst>
            <c:ext xmlns:c16="http://schemas.microsoft.com/office/drawing/2014/chart" uri="{C3380CC4-5D6E-409C-BE32-E72D297353CC}">
              <c16:uniqueId val="{00000002-BA40-4C6F-AC4F-3581D3257CE6}"/>
            </c:ext>
          </c:extLst>
        </c:ser>
        <c:dLbls>
          <c:showLegendKey val="0"/>
          <c:showVal val="0"/>
          <c:showCatName val="0"/>
          <c:showSerName val="0"/>
          <c:showPercent val="0"/>
          <c:showBubbleSize val="0"/>
        </c:dLbls>
        <c:gapWidth val="219"/>
        <c:overlap val="-27"/>
        <c:axId val="535911848"/>
        <c:axId val="535912176"/>
      </c:barChart>
      <c:catAx>
        <c:axId val="5359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535912176"/>
        <c:crossesAt val="10"/>
        <c:auto val="1"/>
        <c:lblAlgn val="ctr"/>
        <c:lblOffset val="100"/>
        <c:noMultiLvlLbl val="0"/>
      </c:catAx>
      <c:valAx>
        <c:axId val="535912176"/>
        <c:scaling>
          <c:orientation val="minMax"/>
          <c:max val="60"/>
          <c:min val="10"/>
        </c:scaling>
        <c:delete val="1"/>
        <c:axPos val="l"/>
        <c:numFmt formatCode="General" sourceLinked="1"/>
        <c:majorTickMark val="out"/>
        <c:minorTickMark val="none"/>
        <c:tickLblPos val="nextTo"/>
        <c:crossAx val="53591184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18940372513433E-2"/>
          <c:y val="3.5454397663766755E-2"/>
          <c:w val="0.94086192387310763"/>
          <c:h val="0.80091960380978877"/>
        </c:manualLayout>
      </c:layout>
      <c:barChart>
        <c:barDir val="col"/>
        <c:grouping val="clustered"/>
        <c:varyColors val="0"/>
        <c:ser>
          <c:idx val="0"/>
          <c:order val="0"/>
          <c:tx>
            <c:strRef>
              <c:f>Hoja1!$B$1</c:f>
              <c:strCache>
                <c:ptCount val="1"/>
                <c:pt idx="0">
                  <c:v>I148I</c:v>
                </c:pt>
              </c:strCache>
            </c:strRef>
          </c:tx>
          <c:spPr>
            <a:solidFill>
              <a:srgbClr val="00B0F0"/>
            </a:solidFill>
            <a:ln>
              <a:solidFill>
                <a:srgbClr val="0070C0"/>
              </a:solidFill>
            </a:ln>
            <a:scene3d>
              <a:camera prst="orthographicFront"/>
              <a:lightRig rig="threePt" dir="t"/>
            </a:scene3d>
            <a:sp3d>
              <a:bevelT w="6350"/>
            </a:sp3d>
          </c:spPr>
          <c:invertIfNegative val="0"/>
          <c:dLbls>
            <c:spPr>
              <a:noFill/>
              <a:ln>
                <a:noFill/>
              </a:ln>
              <a:effectLst/>
            </c:spPr>
            <c:txPr>
              <a:bodyPr/>
              <a:lstStyle/>
              <a:p>
                <a:pPr>
                  <a:defRPr sz="1800" b="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13.8</c:v>
                </c:pt>
              </c:numCache>
            </c:numRef>
          </c:val>
          <c:extLst>
            <c:ext xmlns:c16="http://schemas.microsoft.com/office/drawing/2014/chart" uri="{C3380CC4-5D6E-409C-BE32-E72D297353CC}">
              <c16:uniqueId val="{00000000-3266-4CB1-B54F-444A58BD8D85}"/>
            </c:ext>
          </c:extLst>
        </c:ser>
        <c:ser>
          <c:idx val="1"/>
          <c:order val="1"/>
          <c:tx>
            <c:strRef>
              <c:f>Hoja1!$C$1</c:f>
              <c:strCache>
                <c:ptCount val="1"/>
                <c:pt idx="0">
                  <c:v>I148M + M148M</c:v>
                </c:pt>
              </c:strCache>
            </c:strRef>
          </c:tx>
          <c: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70C0"/>
              </a:solidFill>
            </a:ln>
          </c:spPr>
          <c:invertIfNegative val="0"/>
          <c:dPt>
            <c:idx val="0"/>
            <c:invertIfNegative val="0"/>
            <c:bubble3D val="0"/>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70C0"/>
                </a:solidFill>
              </a:ln>
            </c:spPr>
            <c:extLst>
              <c:ext xmlns:c16="http://schemas.microsoft.com/office/drawing/2014/chart" uri="{C3380CC4-5D6E-409C-BE32-E72D297353CC}">
                <c16:uniqueId val="{00000002-3266-4CB1-B54F-444A58BD8D85}"/>
              </c:ext>
            </c:extLst>
          </c:dPt>
          <c:dLbls>
            <c:dLbl>
              <c:idx val="0"/>
              <c:spPr>
                <a:noFill/>
                <a:ln>
                  <a:noFill/>
                </a:ln>
                <a:effectLst/>
              </c:spPr>
              <c:txPr>
                <a:bodyPr/>
                <a:lstStyle/>
                <a:p>
                  <a:pPr>
                    <a:defRPr sz="1800"/>
                  </a:pPr>
                  <a:endParaRPr lang="es-MX"/>
                </a:p>
              </c:txPr>
              <c:showLegendKey val="0"/>
              <c:showVal val="1"/>
              <c:showCatName val="0"/>
              <c:showSerName val="0"/>
              <c:showPercent val="0"/>
              <c:showBubbleSize val="0"/>
              <c:extLst>
                <c:ext xmlns:c16="http://schemas.microsoft.com/office/drawing/2014/chart" uri="{C3380CC4-5D6E-409C-BE32-E72D297353CC}">
                  <c16:uniqueId val="{00000002-3266-4CB1-B54F-444A58BD8D85}"/>
                </c:ext>
              </c:extLst>
            </c:dLbl>
            <c:spPr>
              <a:noFill/>
              <a:ln>
                <a:noFill/>
              </a:ln>
              <a:effectLst/>
            </c:spPr>
            <c:txPr>
              <a:bodyPr/>
              <a:lstStyle/>
              <a:p>
                <a:pPr>
                  <a:defRPr sz="1598"/>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c:f>
              <c:numCache>
                <c:formatCode>General</c:formatCode>
                <c:ptCount val="1"/>
              </c:numCache>
            </c:numRef>
          </c:cat>
          <c:val>
            <c:numRef>
              <c:f>Hoja1!$C$2</c:f>
              <c:numCache>
                <c:formatCode>General</c:formatCode>
                <c:ptCount val="1"/>
                <c:pt idx="0">
                  <c:v>18.3</c:v>
                </c:pt>
              </c:numCache>
            </c:numRef>
          </c:val>
          <c:extLst>
            <c:ext xmlns:c16="http://schemas.microsoft.com/office/drawing/2014/chart" uri="{C3380CC4-5D6E-409C-BE32-E72D297353CC}">
              <c16:uniqueId val="{00000001-3266-4CB1-B54F-444A58BD8D85}"/>
            </c:ext>
          </c:extLst>
        </c:ser>
        <c:dLbls>
          <c:showLegendKey val="0"/>
          <c:showVal val="1"/>
          <c:showCatName val="0"/>
          <c:showSerName val="0"/>
          <c:showPercent val="0"/>
          <c:showBubbleSize val="0"/>
        </c:dLbls>
        <c:gapWidth val="75"/>
        <c:axId val="112262432"/>
        <c:axId val="112262040"/>
      </c:barChart>
      <c:catAx>
        <c:axId val="112262432"/>
        <c:scaling>
          <c:orientation val="minMax"/>
        </c:scaling>
        <c:delete val="0"/>
        <c:axPos val="b"/>
        <c:numFmt formatCode="General" sourceLinked="1"/>
        <c:majorTickMark val="none"/>
        <c:minorTickMark val="none"/>
        <c:tickLblPos val="nextTo"/>
        <c:crossAx val="112262040"/>
        <c:crosses val="autoZero"/>
        <c:auto val="1"/>
        <c:lblAlgn val="ctr"/>
        <c:lblOffset val="100"/>
        <c:noMultiLvlLbl val="0"/>
      </c:catAx>
      <c:valAx>
        <c:axId val="112262040"/>
        <c:scaling>
          <c:orientation val="minMax"/>
          <c:max val="30"/>
        </c:scaling>
        <c:delete val="0"/>
        <c:axPos val="l"/>
        <c:numFmt formatCode="General" sourceLinked="1"/>
        <c:majorTickMark val="out"/>
        <c:minorTickMark val="none"/>
        <c:tickLblPos val="nextTo"/>
        <c:spPr>
          <a:ln/>
        </c:spPr>
        <c:txPr>
          <a:bodyPr/>
          <a:lstStyle/>
          <a:p>
            <a:pPr>
              <a:defRPr sz="1800">
                <a:solidFill>
                  <a:schemeClr val="tx1"/>
                </a:solidFill>
              </a:defRPr>
            </a:pPr>
            <a:endParaRPr lang="es-MX"/>
          </a:p>
        </c:txPr>
        <c:crossAx val="112262432"/>
        <c:crosses val="autoZero"/>
        <c:crossBetween val="between"/>
        <c:majorUnit val="10"/>
      </c:valAx>
    </c:plotArea>
    <c:plotVisOnly val="1"/>
    <c:dispBlanksAs val="gap"/>
    <c:showDLblsOverMax val="0"/>
  </c:chart>
  <c:txPr>
    <a:bodyPr/>
    <a:lstStyle/>
    <a:p>
      <a:pPr>
        <a:defRPr sz="1798"/>
      </a:pPr>
      <a:endParaRPr lang="es-MX"/>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0.08351</cdr:x>
      <cdr:y>0.926</cdr:y>
    </cdr:from>
    <cdr:to>
      <cdr:x>0.11572</cdr:x>
      <cdr:y>0.97961</cdr:y>
    </cdr:to>
    <cdr:sp macro="" textlink="">
      <cdr:nvSpPr>
        <cdr:cNvPr id="2" name="Flecha: hacia abajo 1">
          <a:extLst xmlns:a="http://schemas.openxmlformats.org/drawingml/2006/main">
            <a:ext uri="{FF2B5EF4-FFF2-40B4-BE49-F238E27FC236}">
              <a16:creationId xmlns:a16="http://schemas.microsoft.com/office/drawing/2014/main" id="{2ECFD436-8B69-4FA0-B5E5-316FD5129104}"/>
            </a:ext>
          </a:extLst>
        </cdr:cNvPr>
        <cdr:cNvSpPr/>
      </cdr:nvSpPr>
      <cdr:spPr>
        <a:xfrm xmlns:a="http://schemas.openxmlformats.org/drawingml/2006/main">
          <a:off x="655649" y="4371667"/>
          <a:ext cx="252885" cy="253094"/>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0.29745</cdr:x>
      <cdr:y>0.83073</cdr:y>
    </cdr:from>
    <cdr:to>
      <cdr:x>0.42512</cdr:x>
      <cdr:y>0.93204</cdr:y>
    </cdr:to>
    <cdr:sp macro="" textlink="">
      <cdr:nvSpPr>
        <cdr:cNvPr id="2" name="CuadroTexto 1">
          <a:extLst xmlns:a="http://schemas.openxmlformats.org/drawingml/2006/main">
            <a:ext uri="{FF2B5EF4-FFF2-40B4-BE49-F238E27FC236}">
              <a16:creationId xmlns:a16="http://schemas.microsoft.com/office/drawing/2014/main" id="{CF96189B-ED41-4644-9D7B-90DDDA834263}"/>
            </a:ext>
          </a:extLst>
        </cdr:cNvPr>
        <cdr:cNvSpPr txBox="1"/>
      </cdr:nvSpPr>
      <cdr:spPr>
        <a:xfrm xmlns:a="http://schemas.openxmlformats.org/drawingml/2006/main">
          <a:off x="2130354" y="3341951"/>
          <a:ext cx="914400" cy="407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MX" sz="1800" dirty="0"/>
            <a:t>I148I</a:t>
          </a:r>
        </a:p>
      </cdr:txBody>
    </cdr:sp>
  </cdr:relSizeAnchor>
  <cdr:relSizeAnchor xmlns:cdr="http://schemas.openxmlformats.org/drawingml/2006/chartDrawing">
    <cdr:from>
      <cdr:x>0.56492</cdr:x>
      <cdr:y>0.83989</cdr:y>
    </cdr:from>
    <cdr:to>
      <cdr:x>0.83899</cdr:x>
      <cdr:y>0.9412</cdr:y>
    </cdr:to>
    <cdr:sp macro="" textlink="">
      <cdr:nvSpPr>
        <cdr:cNvPr id="3" name="CuadroTexto 1">
          <a:extLst xmlns:a="http://schemas.openxmlformats.org/drawingml/2006/main">
            <a:ext uri="{FF2B5EF4-FFF2-40B4-BE49-F238E27FC236}">
              <a16:creationId xmlns:a16="http://schemas.microsoft.com/office/drawing/2014/main" id="{2E9ED62C-FF8B-4F37-9C55-D9C762C8B340}"/>
            </a:ext>
          </a:extLst>
        </cdr:cNvPr>
        <cdr:cNvSpPr txBox="1"/>
      </cdr:nvSpPr>
      <cdr:spPr>
        <a:xfrm xmlns:a="http://schemas.openxmlformats.org/drawingml/2006/main">
          <a:off x="4045987" y="3378777"/>
          <a:ext cx="1962869" cy="4075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800" dirty="0"/>
            <a:t>I148M + M148M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EA47A-E3F0-42A7-85BB-2B3B65B05E03}" type="datetimeFigureOut">
              <a:rPr lang="es-MX" smtClean="0"/>
              <a:t>05/07/2017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D1FE-CBC9-4000-A4FA-CB3312626634}" type="slidenum">
              <a:rPr lang="es-MX" smtClean="0"/>
              <a:t>‹Nº›</a:t>
            </a:fld>
            <a:endParaRPr lang="es-MX"/>
          </a:p>
        </p:txBody>
      </p:sp>
    </p:spTree>
    <p:extLst>
      <p:ext uri="{BB962C8B-B14F-4D97-AF65-F5344CB8AC3E}">
        <p14:creationId xmlns:p14="http://schemas.microsoft.com/office/powerpoint/2010/main" val="175846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a:extLst>
              <a:ext uri="{FF2B5EF4-FFF2-40B4-BE49-F238E27FC236}">
                <a16:creationId xmlns:a16="http://schemas.microsoft.com/office/drawing/2014/main" id="{548B1E8A-2601-43C2-B8FD-208259277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a:extLst>
              <a:ext uri="{FF2B5EF4-FFF2-40B4-BE49-F238E27FC236}">
                <a16:creationId xmlns:a16="http://schemas.microsoft.com/office/drawing/2014/main" id="{C26E85B7-E070-4C81-9BE5-34C90EB89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
        <p:nvSpPr>
          <p:cNvPr id="59396" name="3 Marcador de número de diapositiva">
            <a:extLst>
              <a:ext uri="{FF2B5EF4-FFF2-40B4-BE49-F238E27FC236}">
                <a16:creationId xmlns:a16="http://schemas.microsoft.com/office/drawing/2014/main" id="{2C52C0C8-971A-4192-80B7-A4FD067E46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97EAA3-20E9-4FD9-A403-B163F4D587F5}" type="slidenum">
              <a:rPr lang="es-MX" altLang="es-MX">
                <a:latin typeface="Calibri" panose="020F0502020204030204" pitchFamily="34" charset="0"/>
              </a:rPr>
              <a:pPr eaLnBrk="1" hangingPunct="1"/>
              <a:t>1</a:t>
            </a:fld>
            <a:endParaRPr lang="es-MX" altLang="es-MX">
              <a:latin typeface="Calibri" panose="020F0502020204030204" pitchFamily="34" charset="0"/>
            </a:endParaRPr>
          </a:p>
        </p:txBody>
      </p:sp>
    </p:spTree>
    <p:extLst>
      <p:ext uri="{BB962C8B-B14F-4D97-AF65-F5344CB8AC3E}">
        <p14:creationId xmlns:p14="http://schemas.microsoft.com/office/powerpoint/2010/main" val="312142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11</a:t>
            </a:fld>
            <a:endParaRPr lang="es-MX"/>
          </a:p>
        </p:txBody>
      </p:sp>
    </p:spTree>
    <p:extLst>
      <p:ext uri="{BB962C8B-B14F-4D97-AF65-F5344CB8AC3E}">
        <p14:creationId xmlns:p14="http://schemas.microsoft.com/office/powerpoint/2010/main" val="19209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id="{98C36F39-AD0A-43BE-91C5-C0C3C2AC9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a:extLst>
              <a:ext uri="{FF2B5EF4-FFF2-40B4-BE49-F238E27FC236}">
                <a16:creationId xmlns:a16="http://schemas.microsoft.com/office/drawing/2014/main" id="{34C3BF0B-FE2B-4372-A031-5384FF7282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
        <p:nvSpPr>
          <p:cNvPr id="12292" name="3 Marcador de número de diapositiva">
            <a:extLst>
              <a:ext uri="{FF2B5EF4-FFF2-40B4-BE49-F238E27FC236}">
                <a16:creationId xmlns:a16="http://schemas.microsoft.com/office/drawing/2014/main" id="{E18F7D51-C49A-4267-86C9-B55D50D13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D7F16-E31A-486D-9CF5-F42578BBB60E}" type="slidenum">
              <a:rPr lang="es-MX" altLang="es-MX" smtClean="0"/>
              <a:pPr>
                <a:spcBef>
                  <a:spcPct val="0"/>
                </a:spcBef>
              </a:pPr>
              <a:t>13</a:t>
            </a:fld>
            <a:endParaRPr lang="es-MX" altLang="es-MX"/>
          </a:p>
        </p:txBody>
      </p:sp>
    </p:spTree>
    <p:extLst>
      <p:ext uri="{BB962C8B-B14F-4D97-AF65-F5344CB8AC3E}">
        <p14:creationId xmlns:p14="http://schemas.microsoft.com/office/powerpoint/2010/main" val="160768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id="{98C36F39-AD0A-43BE-91C5-C0C3C2AC9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a:extLst>
              <a:ext uri="{FF2B5EF4-FFF2-40B4-BE49-F238E27FC236}">
                <a16:creationId xmlns:a16="http://schemas.microsoft.com/office/drawing/2014/main" id="{34C3BF0B-FE2B-4372-A031-5384FF7282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
        <p:nvSpPr>
          <p:cNvPr id="12292" name="3 Marcador de número de diapositiva">
            <a:extLst>
              <a:ext uri="{FF2B5EF4-FFF2-40B4-BE49-F238E27FC236}">
                <a16:creationId xmlns:a16="http://schemas.microsoft.com/office/drawing/2014/main" id="{E18F7D51-C49A-4267-86C9-B55D50D13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D7F16-E31A-486D-9CF5-F42578BBB60E}" type="slidenum">
              <a:rPr lang="es-MX" altLang="es-MX" smtClean="0"/>
              <a:pPr>
                <a:spcBef>
                  <a:spcPct val="0"/>
                </a:spcBef>
              </a:pPr>
              <a:t>14</a:t>
            </a:fld>
            <a:endParaRPr lang="es-MX" altLang="es-MX"/>
          </a:p>
        </p:txBody>
      </p:sp>
    </p:spTree>
    <p:extLst>
      <p:ext uri="{BB962C8B-B14F-4D97-AF65-F5344CB8AC3E}">
        <p14:creationId xmlns:p14="http://schemas.microsoft.com/office/powerpoint/2010/main" val="3962927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15</a:t>
            </a:fld>
            <a:endParaRPr lang="es-MX"/>
          </a:p>
        </p:txBody>
      </p:sp>
    </p:spTree>
    <p:extLst>
      <p:ext uri="{BB962C8B-B14F-4D97-AF65-F5344CB8AC3E}">
        <p14:creationId xmlns:p14="http://schemas.microsoft.com/office/powerpoint/2010/main" val="282693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a:p>
        </p:txBody>
      </p:sp>
      <p:sp>
        <p:nvSpPr>
          <p:cNvPr id="235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5EDD8-AB5F-4BBC-BF14-A4172E8151C6}" type="slidenum">
              <a:rPr lang="es-MX" smtClean="0"/>
              <a:pPr fontAlgn="base">
                <a:spcBef>
                  <a:spcPct val="0"/>
                </a:spcBef>
                <a:spcAft>
                  <a:spcPct val="0"/>
                </a:spcAft>
                <a:defRPr/>
              </a:pPr>
              <a:t>16</a:t>
            </a:fld>
            <a:endParaRPr lang="es-MX"/>
          </a:p>
        </p:txBody>
      </p:sp>
    </p:spTree>
    <p:extLst>
      <p:ext uri="{BB962C8B-B14F-4D97-AF65-F5344CB8AC3E}">
        <p14:creationId xmlns:p14="http://schemas.microsoft.com/office/powerpoint/2010/main" val="428408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17</a:t>
            </a:fld>
            <a:endParaRPr lang="es-MX"/>
          </a:p>
        </p:txBody>
      </p:sp>
    </p:spTree>
    <p:extLst>
      <p:ext uri="{BB962C8B-B14F-4D97-AF65-F5344CB8AC3E}">
        <p14:creationId xmlns:p14="http://schemas.microsoft.com/office/powerpoint/2010/main" val="173735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18</a:t>
            </a:fld>
            <a:endParaRPr lang="es-MX"/>
          </a:p>
        </p:txBody>
      </p:sp>
    </p:spTree>
    <p:extLst>
      <p:ext uri="{BB962C8B-B14F-4D97-AF65-F5344CB8AC3E}">
        <p14:creationId xmlns:p14="http://schemas.microsoft.com/office/powerpoint/2010/main" val="49062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7B7856E4-5FF1-44BC-A1FF-B280AD8CD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a:extLst>
              <a:ext uri="{FF2B5EF4-FFF2-40B4-BE49-F238E27FC236}">
                <a16:creationId xmlns:a16="http://schemas.microsoft.com/office/drawing/2014/main" id="{597D0AEA-0EC5-4EF6-B2BB-E3B2883A8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dirty="0"/>
              <a:t>Estas diferencias en la prevalencia no se explican por la prevalencia de obesidad o DM2</a:t>
            </a:r>
          </a:p>
          <a:p>
            <a:pPr eaLnBrk="1" hangingPunct="1">
              <a:spcBef>
                <a:spcPct val="0"/>
              </a:spcBef>
            </a:pPr>
            <a:r>
              <a:rPr lang="es-MX" altLang="es-MX" dirty="0"/>
              <a:t>Los factores genéticos explican hasta un 60% en la variabilidad del contenido de grasa en el hígado.</a:t>
            </a:r>
          </a:p>
        </p:txBody>
      </p:sp>
      <p:sp>
        <p:nvSpPr>
          <p:cNvPr id="64516" name="3 Marcador de número de diapositiva">
            <a:extLst>
              <a:ext uri="{FF2B5EF4-FFF2-40B4-BE49-F238E27FC236}">
                <a16:creationId xmlns:a16="http://schemas.microsoft.com/office/drawing/2014/main" id="{8E7A728F-62AB-4E95-82A2-EFB6AEF94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AD0C65-AFDD-40B7-B87A-06673FF82C44}" type="slidenum">
              <a:rPr lang="es-MX" altLang="es-MX" smtClean="0"/>
              <a:pPr>
                <a:spcBef>
                  <a:spcPct val="0"/>
                </a:spcBef>
              </a:pPr>
              <a:t>3</a:t>
            </a:fld>
            <a:endParaRPr lang="es-MX" altLang="es-MX"/>
          </a:p>
        </p:txBody>
      </p:sp>
    </p:spTree>
    <p:extLst>
      <p:ext uri="{BB962C8B-B14F-4D97-AF65-F5344CB8AC3E}">
        <p14:creationId xmlns:p14="http://schemas.microsoft.com/office/powerpoint/2010/main" val="54868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29D0389E-32D4-4713-A8EF-96636D9B70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3713A010-8152-4CD6-990D-37C4FF928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dirty="0"/>
              <a:t>Uno de los genes candidatos para explicar la susceptibilidad de padecer hígado graso.</a:t>
            </a:r>
          </a:p>
          <a:p>
            <a:r>
              <a:rPr lang="es-MX" altLang="es-MX" dirty="0"/>
              <a:t>En el 2008 dos estudios de GWAS asociaron a la variante I148M del gen de la </a:t>
            </a:r>
            <a:r>
              <a:rPr lang="es-MX" altLang="es-MX" dirty="0" err="1"/>
              <a:t>adiponutrina</a:t>
            </a:r>
            <a:r>
              <a:rPr lang="es-MX" altLang="es-MX" dirty="0"/>
              <a:t> con el contenido hepático y los niveles de ALT</a:t>
            </a:r>
          </a:p>
        </p:txBody>
      </p:sp>
      <p:sp>
        <p:nvSpPr>
          <p:cNvPr id="28676" name="3 Marcador de número de diapositiva">
            <a:extLst>
              <a:ext uri="{FF2B5EF4-FFF2-40B4-BE49-F238E27FC236}">
                <a16:creationId xmlns:a16="http://schemas.microsoft.com/office/drawing/2014/main" id="{7A820728-621B-4B51-8F66-C5B35F90F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190B5C-18B8-48D9-A70E-26D34F1C058E}" type="slidenum">
              <a:rPr lang="es-MX" altLang="es-MX" smtClean="0">
                <a:latin typeface="Calibri" panose="020F0502020204030204" pitchFamily="34" charset="0"/>
              </a:rPr>
              <a:pPr/>
              <a:t>4</a:t>
            </a:fld>
            <a:endParaRPr lang="es-MX" altLang="es-MX">
              <a:latin typeface="Calibri" panose="020F0502020204030204" pitchFamily="34" charset="0"/>
            </a:endParaRPr>
          </a:p>
        </p:txBody>
      </p:sp>
    </p:spTree>
    <p:extLst>
      <p:ext uri="{BB962C8B-B14F-4D97-AF65-F5344CB8AC3E}">
        <p14:creationId xmlns:p14="http://schemas.microsoft.com/office/powerpoint/2010/main" val="206048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a:extLst>
              <a:ext uri="{FF2B5EF4-FFF2-40B4-BE49-F238E27FC236}">
                <a16:creationId xmlns:a16="http://schemas.microsoft.com/office/drawing/2014/main" id="{548B1E8A-2601-43C2-B8FD-208259277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a:extLst>
              <a:ext uri="{FF2B5EF4-FFF2-40B4-BE49-F238E27FC236}">
                <a16:creationId xmlns:a16="http://schemas.microsoft.com/office/drawing/2014/main" id="{C26E85B7-E070-4C81-9BE5-34C90EB89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MX" dirty="0"/>
              <a:t>FIGURE 1. </a:t>
            </a:r>
            <a:r>
              <a:rPr lang="en-US" altLang="es-MX" b="1" dirty="0"/>
              <a:t>Structural model of wild type and mutant (I148M) PNPLA3. The d</a:t>
            </a:r>
            <a:r>
              <a:rPr lang="en-US" altLang="es-MX" dirty="0"/>
              <a:t>omain structure of PNPLA3, showing the </a:t>
            </a:r>
            <a:r>
              <a:rPr lang="en-US" altLang="es-MX" dirty="0" err="1"/>
              <a:t>patatin</a:t>
            </a:r>
            <a:r>
              <a:rPr lang="en-US" altLang="es-MX" dirty="0"/>
              <a:t>-like domain (</a:t>
            </a:r>
            <a:r>
              <a:rPr lang="en-US" altLang="es-MX" i="1" dirty="0"/>
              <a:t>black) and </a:t>
            </a:r>
            <a:r>
              <a:rPr lang="en-US" altLang="es-MX" dirty="0"/>
              <a:t>locations of the catalytic dyad (Ser47 and Asp166) and the I148M substitution associated with increased hepatic triglyceride content (26), is shown. Structure models of normal (Ile148) and mutant (Met148) PNPLA3 are shown in the </a:t>
            </a:r>
            <a:r>
              <a:rPr lang="en-US" altLang="es-MX" i="1" dirty="0"/>
              <a:t>left and right panels, respectively. Protein traces are rainbow-colored </a:t>
            </a:r>
            <a:r>
              <a:rPr lang="en-US" altLang="es-MX" i="1" dirty="0" err="1"/>
              <a:t>fromNto</a:t>
            </a:r>
            <a:r>
              <a:rPr lang="en-US" altLang="es-MX" i="1" dirty="0"/>
              <a:t> </a:t>
            </a:r>
            <a:r>
              <a:rPr lang="en-US" altLang="es-MX" dirty="0"/>
              <a:t>C terminus (</a:t>
            </a:r>
            <a:r>
              <a:rPr lang="en-US" altLang="es-MX" i="1" dirty="0"/>
              <a:t>blue to red) with side chains of catalytic dyad residues (positions </a:t>
            </a:r>
            <a:r>
              <a:rPr lang="en-US" altLang="es-MX" dirty="0"/>
              <a:t>47 and 166) shown. The </a:t>
            </a:r>
            <a:r>
              <a:rPr lang="en-US" altLang="es-MX" i="1" dirty="0"/>
              <a:t>dots indicate a space-filling model corresponding to </a:t>
            </a:r>
            <a:r>
              <a:rPr lang="en-US" altLang="es-MX" dirty="0"/>
              <a:t>van der Waals atomic radii. Oxygen and sulfur atoms are </a:t>
            </a:r>
            <a:r>
              <a:rPr lang="en-US" altLang="es-MX" i="1" dirty="0"/>
              <a:t>colored red and yellow, respectively. The model was built using heartleaf </a:t>
            </a:r>
            <a:r>
              <a:rPr lang="en-US" altLang="es-MX" i="1" dirty="0" err="1"/>
              <a:t>horsenettle</a:t>
            </a:r>
            <a:r>
              <a:rPr lang="en-US" altLang="es-MX" i="1" dirty="0"/>
              <a:t> (Solanum </a:t>
            </a:r>
            <a:r>
              <a:rPr lang="es-MX" altLang="es-MX" i="1" dirty="0" err="1"/>
              <a:t>cardiophllum</a:t>
            </a:r>
            <a:r>
              <a:rPr lang="es-MX" altLang="es-MX" i="1" dirty="0"/>
              <a:t>) </a:t>
            </a:r>
            <a:r>
              <a:rPr lang="es-MX" altLang="es-MX" i="1" dirty="0" err="1"/>
              <a:t>patatin</a:t>
            </a:r>
            <a:r>
              <a:rPr lang="es-MX" altLang="es-MX" i="1" dirty="0"/>
              <a:t> (</a:t>
            </a:r>
            <a:r>
              <a:rPr lang="es-MX" altLang="es-MX" i="1" dirty="0" err="1"/>
              <a:t>Protein</a:t>
            </a:r>
            <a:r>
              <a:rPr lang="es-MX" altLang="es-MX" i="1" dirty="0"/>
              <a:t> Data Bank </a:t>
            </a:r>
            <a:r>
              <a:rPr lang="es-MX" altLang="es-MX" i="1" dirty="0" err="1"/>
              <a:t>code</a:t>
            </a:r>
            <a:r>
              <a:rPr lang="es-MX" altLang="es-MX" i="1" dirty="0"/>
              <a:t> 1oxw) as a </a:t>
            </a:r>
            <a:r>
              <a:rPr lang="es-MX" altLang="es-MX" i="1" dirty="0" err="1"/>
              <a:t>template</a:t>
            </a:r>
            <a:r>
              <a:rPr lang="es-MX" altLang="es-MX" i="1" dirty="0"/>
              <a:t>. </a:t>
            </a:r>
            <a:r>
              <a:rPr lang="en-US" altLang="es-MX" dirty="0"/>
              <a:t>Images were prepared in </a:t>
            </a:r>
            <a:r>
              <a:rPr lang="en-US" altLang="es-MX" dirty="0" err="1"/>
              <a:t>PyMOL</a:t>
            </a:r>
            <a:r>
              <a:rPr lang="en-US" altLang="es-MX" dirty="0"/>
              <a:t> (19).</a:t>
            </a:r>
            <a:endParaRPr lang="es-MX" altLang="es-MX" dirty="0"/>
          </a:p>
          <a:p>
            <a:pPr eaLnBrk="1" hangingPunct="1">
              <a:spcBef>
                <a:spcPct val="0"/>
              </a:spcBef>
            </a:pPr>
            <a:endParaRPr lang="es-MX" altLang="es-MX" dirty="0"/>
          </a:p>
          <a:p>
            <a:pPr eaLnBrk="1" hangingPunct="1">
              <a:spcBef>
                <a:spcPct val="0"/>
              </a:spcBef>
            </a:pPr>
            <a:r>
              <a:rPr lang="es-MX" altLang="es-MX" dirty="0"/>
              <a:t>El gen PNPLA3 codifica para una proteína de 481 AA con un PM de aproximadamente 53KDa, se expresa principalmente en el hígado y su expresión se induce de forma </a:t>
            </a:r>
            <a:r>
              <a:rPr lang="es-MX" altLang="es-MX" dirty="0" err="1"/>
              <a:t>postpandial</a:t>
            </a:r>
            <a:endParaRPr lang="es-MX" altLang="es-MX" dirty="0"/>
          </a:p>
          <a:p>
            <a:pPr eaLnBrk="1" hangingPunct="1">
              <a:spcBef>
                <a:spcPct val="0"/>
              </a:spcBef>
            </a:pPr>
            <a:endParaRPr lang="es-MX" altLang="es-MX" dirty="0"/>
          </a:p>
          <a:p>
            <a:pPr eaLnBrk="1" hangingPunct="1">
              <a:spcBef>
                <a:spcPct val="0"/>
              </a:spcBef>
            </a:pPr>
            <a:endParaRPr lang="es-MX" altLang="es-MX" dirty="0"/>
          </a:p>
          <a:p>
            <a:pPr eaLnBrk="1" hangingPunct="1">
              <a:spcBef>
                <a:spcPct val="0"/>
              </a:spcBef>
            </a:pPr>
            <a:r>
              <a:rPr lang="es-MX" altLang="es-MX" dirty="0"/>
              <a:t>Este polimorfismo no altera la distribución subcelular ni tampoco la expresión de la proteína.</a:t>
            </a:r>
          </a:p>
        </p:txBody>
      </p:sp>
      <p:sp>
        <p:nvSpPr>
          <p:cNvPr id="59396" name="3 Marcador de número de diapositiva">
            <a:extLst>
              <a:ext uri="{FF2B5EF4-FFF2-40B4-BE49-F238E27FC236}">
                <a16:creationId xmlns:a16="http://schemas.microsoft.com/office/drawing/2014/main" id="{2C52C0C8-971A-4192-80B7-A4FD067E46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97EAA3-20E9-4FD9-A403-B163F4D587F5}" type="slidenum">
              <a:rPr lang="es-MX" altLang="es-MX">
                <a:latin typeface="Calibri" panose="020F0502020204030204" pitchFamily="34" charset="0"/>
              </a:rPr>
              <a:pPr eaLnBrk="1" hangingPunct="1"/>
              <a:t>5</a:t>
            </a:fld>
            <a:endParaRPr lang="es-MX" altLang="es-MX">
              <a:latin typeface="Calibri" panose="020F0502020204030204" pitchFamily="34" charset="0"/>
            </a:endParaRPr>
          </a:p>
        </p:txBody>
      </p:sp>
    </p:spTree>
    <p:extLst>
      <p:ext uri="{BB962C8B-B14F-4D97-AF65-F5344CB8AC3E}">
        <p14:creationId xmlns:p14="http://schemas.microsoft.com/office/powerpoint/2010/main" val="312255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6</a:t>
            </a:fld>
            <a:endParaRPr lang="es-MX"/>
          </a:p>
        </p:txBody>
      </p:sp>
    </p:spTree>
    <p:extLst>
      <p:ext uri="{BB962C8B-B14F-4D97-AF65-F5344CB8AC3E}">
        <p14:creationId xmlns:p14="http://schemas.microsoft.com/office/powerpoint/2010/main" val="377412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7</a:t>
            </a:fld>
            <a:endParaRPr lang="es-MX"/>
          </a:p>
        </p:txBody>
      </p:sp>
    </p:spTree>
    <p:extLst>
      <p:ext uri="{BB962C8B-B14F-4D97-AF65-F5344CB8AC3E}">
        <p14:creationId xmlns:p14="http://schemas.microsoft.com/office/powerpoint/2010/main" val="381847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8</a:t>
            </a:fld>
            <a:endParaRPr lang="es-MX"/>
          </a:p>
        </p:txBody>
      </p:sp>
    </p:spTree>
    <p:extLst>
      <p:ext uri="{BB962C8B-B14F-4D97-AF65-F5344CB8AC3E}">
        <p14:creationId xmlns:p14="http://schemas.microsoft.com/office/powerpoint/2010/main" val="135266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9</a:t>
            </a:fld>
            <a:endParaRPr lang="es-MX"/>
          </a:p>
        </p:txBody>
      </p:sp>
    </p:spTree>
    <p:extLst>
      <p:ext uri="{BB962C8B-B14F-4D97-AF65-F5344CB8AC3E}">
        <p14:creationId xmlns:p14="http://schemas.microsoft.com/office/powerpoint/2010/main" val="98238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61D1FE-CBC9-4000-A4FA-CB3312626634}" type="slidenum">
              <a:rPr lang="es-MX" smtClean="0"/>
              <a:t>10</a:t>
            </a:fld>
            <a:endParaRPr lang="es-MX"/>
          </a:p>
        </p:txBody>
      </p:sp>
    </p:spTree>
    <p:extLst>
      <p:ext uri="{BB962C8B-B14F-4D97-AF65-F5344CB8AC3E}">
        <p14:creationId xmlns:p14="http://schemas.microsoft.com/office/powerpoint/2010/main" val="245132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B71BA050-A82B-48ED-84C9-3E8BF5A6316B}" type="datetimeFigureOut">
              <a:rPr lang="es-MX" smtClean="0"/>
              <a:t>05/07/2017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266471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1BA050-A82B-48ED-84C9-3E8BF5A6316B}" type="datetimeFigureOut">
              <a:rPr lang="es-MX" smtClean="0"/>
              <a:t>05/07/2017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93965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1BA050-A82B-48ED-84C9-3E8BF5A6316B}" type="datetimeFigureOut">
              <a:rPr lang="es-MX" smtClean="0"/>
              <a:t>05/07/2017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252885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1BA050-A82B-48ED-84C9-3E8BF5A6316B}" type="datetimeFigureOut">
              <a:rPr lang="es-MX" smtClean="0"/>
              <a:t>05/07/2017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115620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71BA050-A82B-48ED-84C9-3E8BF5A6316B}" type="datetimeFigureOut">
              <a:rPr lang="es-MX" smtClean="0"/>
              <a:t>05/07/2017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304856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71BA050-A82B-48ED-84C9-3E8BF5A6316B}" type="datetimeFigureOut">
              <a:rPr lang="es-MX" smtClean="0"/>
              <a:t>05/07/2017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32073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71BA050-A82B-48ED-84C9-3E8BF5A6316B}" type="datetimeFigureOut">
              <a:rPr lang="es-MX" smtClean="0"/>
              <a:t>05/07/2017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120544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71BA050-A82B-48ED-84C9-3E8BF5A6316B}" type="datetimeFigureOut">
              <a:rPr lang="es-MX" smtClean="0"/>
              <a:t>05/07/2017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229026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1BA050-A82B-48ED-84C9-3E8BF5A6316B}" type="datetimeFigureOut">
              <a:rPr lang="es-MX" smtClean="0"/>
              <a:t>05/07/2017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74629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1BA050-A82B-48ED-84C9-3E8BF5A6316B}" type="datetimeFigureOut">
              <a:rPr lang="es-MX" smtClean="0"/>
              <a:t>05/07/2017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213385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1BA050-A82B-48ED-84C9-3E8BF5A6316B}" type="datetimeFigureOut">
              <a:rPr lang="es-MX" smtClean="0"/>
              <a:t>05/07/2017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6B90FF4-6490-4002-98FE-16912ABFA8ED}" type="slidenum">
              <a:rPr lang="es-MX" smtClean="0"/>
              <a:t>‹Nº›</a:t>
            </a:fld>
            <a:endParaRPr lang="es-MX"/>
          </a:p>
        </p:txBody>
      </p:sp>
    </p:spTree>
    <p:extLst>
      <p:ext uri="{BB962C8B-B14F-4D97-AF65-F5344CB8AC3E}">
        <p14:creationId xmlns:p14="http://schemas.microsoft.com/office/powerpoint/2010/main" val="325077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BA050-A82B-48ED-84C9-3E8BF5A6316B}" type="datetimeFigureOut">
              <a:rPr lang="es-MX" smtClean="0"/>
              <a:t>05/07/2017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0FF4-6490-4002-98FE-16912ABFA8ED}" type="slidenum">
              <a:rPr lang="es-MX" smtClean="0"/>
              <a:t>‹Nº›</a:t>
            </a:fld>
            <a:endParaRPr lang="es-MX"/>
          </a:p>
        </p:txBody>
      </p:sp>
    </p:spTree>
    <p:extLst>
      <p:ext uri="{BB962C8B-B14F-4D97-AF65-F5344CB8AC3E}">
        <p14:creationId xmlns:p14="http://schemas.microsoft.com/office/powerpoint/2010/main" val="3953973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hyperlink" Target="http://journals.plos.org/plosone/article?id=10.1371/journal.pone.0131138"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B9E42C-4D66-43C9-AB32-21E4666E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
            <a:ext cx="12194761" cy="6858005"/>
          </a:xfrm>
          <a:prstGeom prst="rect">
            <a:avLst/>
          </a:prstGeom>
        </p:spPr>
      </p:pic>
      <p:sp>
        <p:nvSpPr>
          <p:cNvPr id="7" name="Rectángulo: esquinas redondeadas 6">
            <a:extLst>
              <a:ext uri="{FF2B5EF4-FFF2-40B4-BE49-F238E27FC236}">
                <a16:creationId xmlns:a16="http://schemas.microsoft.com/office/drawing/2014/main" id="{2293C4E8-C018-4FEB-A0E4-63CB51ABADAB}"/>
              </a:ext>
            </a:extLst>
          </p:cNvPr>
          <p:cNvSpPr/>
          <p:nvPr/>
        </p:nvSpPr>
        <p:spPr>
          <a:xfrm>
            <a:off x="3075338" y="5578867"/>
            <a:ext cx="6058935" cy="734392"/>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M en C Rosalinda Posadas Sánchez</a:t>
            </a:r>
          </a:p>
        </p:txBody>
      </p:sp>
      <p:sp>
        <p:nvSpPr>
          <p:cNvPr id="8" name="Rectángulo: esquinas redondeadas 7">
            <a:extLst>
              <a:ext uri="{FF2B5EF4-FFF2-40B4-BE49-F238E27FC236}">
                <a16:creationId xmlns:a16="http://schemas.microsoft.com/office/drawing/2014/main" id="{784ABE37-9AA5-4290-99F1-B78B636E2FED}"/>
              </a:ext>
            </a:extLst>
          </p:cNvPr>
          <p:cNvSpPr/>
          <p:nvPr/>
        </p:nvSpPr>
        <p:spPr>
          <a:xfrm>
            <a:off x="544748" y="1994180"/>
            <a:ext cx="11118715" cy="2886046"/>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solidFill>
                  <a:srgbClr val="00B050"/>
                </a:solidFill>
              </a:rPr>
              <a:t>Asociación de la variante I148M de la </a:t>
            </a:r>
            <a:r>
              <a:rPr lang="es-MX" sz="4800" dirty="0" err="1">
                <a:solidFill>
                  <a:srgbClr val="00B050"/>
                </a:solidFill>
              </a:rPr>
              <a:t>adiponutrina</a:t>
            </a:r>
            <a:r>
              <a:rPr lang="es-MX" sz="4800" dirty="0">
                <a:solidFill>
                  <a:srgbClr val="00B050"/>
                </a:solidFill>
              </a:rPr>
              <a:t> con alteraciones metabólicas y aterosclerosis coronaria.</a:t>
            </a:r>
          </a:p>
        </p:txBody>
      </p:sp>
      <p:pic>
        <p:nvPicPr>
          <p:cNvPr id="9" name="Imagen 3" descr="SALUD_Encabezado">
            <a:extLst>
              <a:ext uri="{FF2B5EF4-FFF2-40B4-BE49-F238E27FC236}">
                <a16:creationId xmlns:a16="http://schemas.microsoft.com/office/drawing/2014/main" id="{6BC12DDD-40A9-445B-98D0-80972AA11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59" r="78520" b="60275"/>
          <a:stretch>
            <a:fillRect/>
          </a:stretch>
        </p:blipFill>
        <p:spPr bwMode="auto">
          <a:xfrm>
            <a:off x="-1" y="-9525"/>
            <a:ext cx="1760707" cy="1651039"/>
          </a:xfrm>
          <a:prstGeom prst="rect">
            <a:avLst/>
          </a:prstGeom>
          <a:gradFill flip="none" rotWithShape="1">
            <a:gsLst>
              <a:gs pos="0">
                <a:schemeClr val="accent5">
                  <a:lumMod val="5000"/>
                  <a:lumOff val="95000"/>
                  <a:alpha val="13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xtLst/>
        </p:spPr>
      </p:pic>
      <p:pic>
        <p:nvPicPr>
          <p:cNvPr id="4" name="Imagen 3">
            <a:extLst>
              <a:ext uri="{FF2B5EF4-FFF2-40B4-BE49-F238E27FC236}">
                <a16:creationId xmlns:a16="http://schemas.microsoft.com/office/drawing/2014/main" id="{04EA0C19-DB78-4668-AD14-EAD808D8A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962" y="0"/>
            <a:ext cx="1725038" cy="1725038"/>
          </a:xfrm>
          <a:prstGeom prst="rect">
            <a:avLst/>
          </a:prstGeom>
          <a:gradFill>
            <a:gsLst>
              <a:gs pos="0">
                <a:schemeClr val="accent5">
                  <a:lumMod val="5000"/>
                  <a:lumOff val="95000"/>
                  <a:alpha val="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a:reflection stA="0" endPos="65000" dist="50800" dir="5400000" sy="-100000" algn="bl" rotWithShape="0"/>
          </a:effectLst>
        </p:spPr>
      </p:pic>
    </p:spTree>
    <p:extLst>
      <p:ext uri="{BB962C8B-B14F-4D97-AF65-F5344CB8AC3E}">
        <p14:creationId xmlns:p14="http://schemas.microsoft.com/office/powerpoint/2010/main" val="380748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F41D1176-2D8A-4E22-B195-CB4405155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1" name="Rectángulo: esquinas redondeadas 20">
            <a:extLst>
              <a:ext uri="{FF2B5EF4-FFF2-40B4-BE49-F238E27FC236}">
                <a16:creationId xmlns:a16="http://schemas.microsoft.com/office/drawing/2014/main" id="{AC6E359F-A82F-4416-99EC-81C445ABA896}"/>
              </a:ext>
            </a:extLst>
          </p:cNvPr>
          <p:cNvSpPr/>
          <p:nvPr/>
        </p:nvSpPr>
        <p:spPr>
          <a:xfrm>
            <a:off x="552450" y="1567456"/>
            <a:ext cx="11068050" cy="4833344"/>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ext uri="{D42A27DB-BD31-4B8C-83A1-F6EECF244321}">
                <p14:modId xmlns:p14="http://schemas.microsoft.com/office/powerpoint/2010/main" val="3955645620"/>
              </p:ext>
            </p:extLst>
          </p:nvPr>
        </p:nvGraphicFramePr>
        <p:xfrm>
          <a:off x="795661" y="1632883"/>
          <a:ext cx="5790780" cy="4351338"/>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Conector recto 15">
            <a:extLst>
              <a:ext uri="{FF2B5EF4-FFF2-40B4-BE49-F238E27FC236}">
                <a16:creationId xmlns:a16="http://schemas.microsoft.com/office/drawing/2014/main" id="{D3B718B3-3622-4B76-AFCA-2ED4B1942A7D}"/>
              </a:ext>
            </a:extLst>
          </p:cNvPr>
          <p:cNvCxnSpPr>
            <a:cxnSpLocks/>
          </p:cNvCxnSpPr>
          <p:nvPr/>
        </p:nvCxnSpPr>
        <p:spPr>
          <a:xfrm>
            <a:off x="2495550" y="3234445"/>
            <a:ext cx="223331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C5C06C54-22B7-45EF-8922-99EED9148D4B}"/>
              </a:ext>
            </a:extLst>
          </p:cNvPr>
          <p:cNvSpPr txBox="1"/>
          <p:nvPr/>
        </p:nvSpPr>
        <p:spPr>
          <a:xfrm>
            <a:off x="3278625" y="2952747"/>
            <a:ext cx="694421" cy="276999"/>
          </a:xfrm>
          <a:prstGeom prst="rect">
            <a:avLst/>
          </a:prstGeom>
          <a:noFill/>
        </p:spPr>
        <p:txBody>
          <a:bodyPr wrap="square" rtlCol="0">
            <a:spAutoFit/>
          </a:bodyPr>
          <a:lstStyle/>
          <a:p>
            <a:r>
              <a:rPr lang="es-MX" sz="1200" dirty="0"/>
              <a:t>P&lt;0.001</a:t>
            </a:r>
          </a:p>
        </p:txBody>
      </p:sp>
      <p:sp>
        <p:nvSpPr>
          <p:cNvPr id="20" name="CuadroTexto 19">
            <a:extLst>
              <a:ext uri="{FF2B5EF4-FFF2-40B4-BE49-F238E27FC236}">
                <a16:creationId xmlns:a16="http://schemas.microsoft.com/office/drawing/2014/main" id="{B64D44D5-A541-47B2-A51C-EAE426863DA8}"/>
              </a:ext>
            </a:extLst>
          </p:cNvPr>
          <p:cNvSpPr txBox="1"/>
          <p:nvPr/>
        </p:nvSpPr>
        <p:spPr>
          <a:xfrm rot="16200000">
            <a:off x="-66104" y="4079162"/>
            <a:ext cx="1616596" cy="369332"/>
          </a:xfrm>
          <a:prstGeom prst="rect">
            <a:avLst/>
          </a:prstGeom>
          <a:noFill/>
        </p:spPr>
        <p:txBody>
          <a:bodyPr wrap="none" rtlCol="0">
            <a:spAutoFit/>
          </a:bodyPr>
          <a:lstStyle/>
          <a:p>
            <a:r>
              <a:rPr lang="es-MX" dirty="0"/>
              <a:t>Prevalencia (%)</a:t>
            </a:r>
          </a:p>
        </p:txBody>
      </p:sp>
      <p:sp>
        <p:nvSpPr>
          <p:cNvPr id="22" name="Rectángulo: esquinas redondeadas 21">
            <a:extLst>
              <a:ext uri="{FF2B5EF4-FFF2-40B4-BE49-F238E27FC236}">
                <a16:creationId xmlns:a16="http://schemas.microsoft.com/office/drawing/2014/main" id="{D98E2535-636A-4C35-B3B6-1CB2DAB462DD}"/>
              </a:ext>
            </a:extLst>
          </p:cNvPr>
          <p:cNvSpPr/>
          <p:nvPr/>
        </p:nvSpPr>
        <p:spPr>
          <a:xfrm>
            <a:off x="7636628" y="6537400"/>
            <a:ext cx="4525961"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3" name="Rectángulo: esquinas redondeadas 22">
            <a:extLst>
              <a:ext uri="{FF2B5EF4-FFF2-40B4-BE49-F238E27FC236}">
                <a16:creationId xmlns:a16="http://schemas.microsoft.com/office/drawing/2014/main" id="{34B0DC2F-8894-41E3-B065-7E1FF8ECBC5F}"/>
              </a:ext>
            </a:extLst>
          </p:cNvPr>
          <p:cNvSpPr/>
          <p:nvPr/>
        </p:nvSpPr>
        <p:spPr>
          <a:xfrm>
            <a:off x="756320" y="190501"/>
            <a:ext cx="10691235" cy="1070916"/>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Asociación entre el polimorfismo I148M del gen de la </a:t>
            </a:r>
            <a:r>
              <a:rPr lang="es-MX" sz="3600" dirty="0" err="1">
                <a:solidFill>
                  <a:srgbClr val="00B0F0"/>
                </a:solidFill>
              </a:rPr>
              <a:t>adiponutrina</a:t>
            </a:r>
            <a:r>
              <a:rPr lang="es-MX" sz="3600" dirty="0">
                <a:solidFill>
                  <a:srgbClr val="00B0F0"/>
                </a:solidFill>
              </a:rPr>
              <a:t> y la presencia de hígado graso</a:t>
            </a:r>
            <a:endParaRPr lang="es-MX" sz="3600" dirty="0">
              <a:solidFill>
                <a:srgbClr val="00B050"/>
              </a:solidFill>
            </a:endParaRPr>
          </a:p>
        </p:txBody>
      </p:sp>
      <p:sp>
        <p:nvSpPr>
          <p:cNvPr id="25" name="10 CuadroTexto">
            <a:extLst>
              <a:ext uri="{FF2B5EF4-FFF2-40B4-BE49-F238E27FC236}">
                <a16:creationId xmlns:a16="http://schemas.microsoft.com/office/drawing/2014/main" id="{AC52F201-8631-45BB-8B6A-86E2DD38B840}"/>
              </a:ext>
            </a:extLst>
          </p:cNvPr>
          <p:cNvSpPr txBox="1">
            <a:spLocks noChangeArrowheads="1"/>
          </p:cNvSpPr>
          <p:nvPr/>
        </p:nvSpPr>
        <p:spPr bwMode="auto">
          <a:xfrm>
            <a:off x="6845563" y="1605687"/>
            <a:ext cx="4195331" cy="33855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1.46 [1.20-1.78] *p&lt;0.001</a:t>
            </a:r>
          </a:p>
        </p:txBody>
      </p:sp>
      <p:graphicFrame>
        <p:nvGraphicFramePr>
          <p:cNvPr id="26" name="Marcador de contenido 6">
            <a:extLst>
              <a:ext uri="{FF2B5EF4-FFF2-40B4-BE49-F238E27FC236}">
                <a16:creationId xmlns:a16="http://schemas.microsoft.com/office/drawing/2014/main" id="{22BBD124-332B-47B9-A431-E53F238ACC1F}"/>
              </a:ext>
            </a:extLst>
          </p:cNvPr>
          <p:cNvGraphicFramePr>
            <a:graphicFrameLocks noGrp="1"/>
          </p:cNvGraphicFramePr>
          <p:nvPr>
            <p:ph sz="half" idx="1"/>
            <p:extLst>
              <p:ext uri="{D42A27DB-BD31-4B8C-83A1-F6EECF244321}">
                <p14:modId xmlns:p14="http://schemas.microsoft.com/office/powerpoint/2010/main" val="2285254917"/>
              </p:ext>
            </p:extLst>
          </p:nvPr>
        </p:nvGraphicFramePr>
        <p:xfrm>
          <a:off x="6263398" y="1631066"/>
          <a:ext cx="5181600" cy="4351338"/>
        </p:xfrm>
        <a:graphic>
          <a:graphicData uri="http://schemas.openxmlformats.org/drawingml/2006/chart">
            <c:chart xmlns:c="http://schemas.openxmlformats.org/drawingml/2006/chart" xmlns:r="http://schemas.openxmlformats.org/officeDocument/2006/relationships" r:id="rId5"/>
          </a:graphicData>
        </a:graphic>
      </p:graphicFrame>
      <p:cxnSp>
        <p:nvCxnSpPr>
          <p:cNvPr id="28" name="Conector recto 27">
            <a:extLst>
              <a:ext uri="{FF2B5EF4-FFF2-40B4-BE49-F238E27FC236}">
                <a16:creationId xmlns:a16="http://schemas.microsoft.com/office/drawing/2014/main" id="{3498A2E9-4B9F-47DB-A140-1223C6699734}"/>
              </a:ext>
            </a:extLst>
          </p:cNvPr>
          <p:cNvCxnSpPr>
            <a:cxnSpLocks/>
          </p:cNvCxnSpPr>
          <p:nvPr/>
        </p:nvCxnSpPr>
        <p:spPr>
          <a:xfrm>
            <a:off x="7839689" y="3226338"/>
            <a:ext cx="2352061"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66A879A7-5C28-4979-885F-2EECF75FDB06}"/>
              </a:ext>
            </a:extLst>
          </p:cNvPr>
          <p:cNvSpPr txBox="1"/>
          <p:nvPr/>
        </p:nvSpPr>
        <p:spPr>
          <a:xfrm>
            <a:off x="8637355" y="2963688"/>
            <a:ext cx="694421" cy="276999"/>
          </a:xfrm>
          <a:prstGeom prst="rect">
            <a:avLst/>
          </a:prstGeom>
          <a:noFill/>
        </p:spPr>
        <p:txBody>
          <a:bodyPr wrap="square" rtlCol="0">
            <a:spAutoFit/>
          </a:bodyPr>
          <a:lstStyle/>
          <a:p>
            <a:r>
              <a:rPr lang="es-MX" sz="1200" dirty="0"/>
              <a:t>P&lt;0.001</a:t>
            </a:r>
          </a:p>
        </p:txBody>
      </p:sp>
      <p:sp>
        <p:nvSpPr>
          <p:cNvPr id="32" name="10 CuadroTexto">
            <a:extLst>
              <a:ext uri="{FF2B5EF4-FFF2-40B4-BE49-F238E27FC236}">
                <a16:creationId xmlns:a16="http://schemas.microsoft.com/office/drawing/2014/main" id="{C415CB33-7198-4CA2-BC3E-580F6D3D13E1}"/>
              </a:ext>
            </a:extLst>
          </p:cNvPr>
          <p:cNvSpPr txBox="1">
            <a:spLocks noChangeArrowheads="1"/>
          </p:cNvSpPr>
          <p:nvPr/>
        </p:nvSpPr>
        <p:spPr bwMode="auto">
          <a:xfrm>
            <a:off x="1359163" y="1612022"/>
            <a:ext cx="4185603" cy="33855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1.71 [1.45-2.03] *p&lt;0.001</a:t>
            </a:r>
          </a:p>
        </p:txBody>
      </p:sp>
      <p:sp>
        <p:nvSpPr>
          <p:cNvPr id="17" name="Rectángulo: esquinas redondeadas 16">
            <a:extLst>
              <a:ext uri="{FF2B5EF4-FFF2-40B4-BE49-F238E27FC236}">
                <a16:creationId xmlns:a16="http://schemas.microsoft.com/office/drawing/2014/main" id="{941FBF15-17E8-4B39-B335-DA08B7BE4BC7}"/>
              </a:ext>
            </a:extLst>
          </p:cNvPr>
          <p:cNvSpPr/>
          <p:nvPr/>
        </p:nvSpPr>
        <p:spPr>
          <a:xfrm>
            <a:off x="1394774" y="6138460"/>
            <a:ext cx="8059944" cy="264040"/>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dirty="0">
                <a:solidFill>
                  <a:schemeClr val="tx1"/>
                </a:solidFill>
              </a:rPr>
              <a:t>*</a:t>
            </a:r>
            <a:r>
              <a:rPr lang="en-US" sz="1200" dirty="0" err="1">
                <a:solidFill>
                  <a:schemeClr val="tx1"/>
                </a:solidFill>
              </a:rPr>
              <a:t>ajustada</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edad</a:t>
            </a:r>
            <a:r>
              <a:rPr lang="en-US" sz="1200" dirty="0">
                <a:solidFill>
                  <a:schemeClr val="tx1"/>
                </a:solidFill>
              </a:rPr>
              <a:t>, </a:t>
            </a:r>
            <a:r>
              <a:rPr lang="en-US" sz="1200" dirty="0" err="1">
                <a:solidFill>
                  <a:schemeClr val="tx1"/>
                </a:solidFill>
              </a:rPr>
              <a:t>género</a:t>
            </a:r>
            <a:r>
              <a:rPr lang="en-US" sz="1200" dirty="0">
                <a:solidFill>
                  <a:schemeClr val="tx1"/>
                </a:solidFill>
              </a:rPr>
              <a:t>, </a:t>
            </a:r>
            <a:r>
              <a:rPr lang="en-US" sz="1200" dirty="0" err="1">
                <a:solidFill>
                  <a:schemeClr val="tx1"/>
                </a:solidFill>
              </a:rPr>
              <a:t>índice</a:t>
            </a:r>
            <a:r>
              <a:rPr lang="en-US" sz="1200" dirty="0">
                <a:solidFill>
                  <a:schemeClr val="tx1"/>
                </a:solidFill>
              </a:rPr>
              <a:t> de masa corporal , diabetes mellitus </a:t>
            </a:r>
            <a:r>
              <a:rPr lang="en-US" sz="1200" dirty="0" err="1">
                <a:solidFill>
                  <a:schemeClr val="tx1"/>
                </a:solidFill>
              </a:rPr>
              <a:t>tipo</a:t>
            </a:r>
            <a:r>
              <a:rPr lang="en-US" sz="1200" dirty="0">
                <a:solidFill>
                  <a:schemeClr val="tx1"/>
                </a:solidFill>
              </a:rPr>
              <a:t> 2, </a:t>
            </a:r>
            <a:r>
              <a:rPr lang="en-US" sz="1200" dirty="0" err="1">
                <a:solidFill>
                  <a:schemeClr val="tx1"/>
                </a:solidFill>
              </a:rPr>
              <a:t>tratamiento</a:t>
            </a:r>
            <a:r>
              <a:rPr lang="en-US" sz="1200" dirty="0">
                <a:solidFill>
                  <a:schemeClr val="tx1"/>
                </a:solidFill>
              </a:rPr>
              <a:t> hipolipemiante e </a:t>
            </a:r>
            <a:r>
              <a:rPr lang="en-US" sz="1200" dirty="0" err="1">
                <a:solidFill>
                  <a:schemeClr val="tx1"/>
                </a:solidFill>
              </a:rPr>
              <a:t>hipoglucemiante</a:t>
            </a:r>
            <a:endParaRPr lang="es-MX" sz="1200" dirty="0">
              <a:solidFill>
                <a:schemeClr val="tx1"/>
              </a:solidFill>
            </a:endParaRPr>
          </a:p>
        </p:txBody>
      </p:sp>
    </p:spTree>
    <p:extLst>
      <p:ext uri="{BB962C8B-B14F-4D97-AF65-F5344CB8AC3E}">
        <p14:creationId xmlns:p14="http://schemas.microsoft.com/office/powerpoint/2010/main" val="261981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F41D1176-2D8A-4E22-B195-CB4405155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1" name="Rectángulo: esquinas redondeadas 20">
            <a:extLst>
              <a:ext uri="{FF2B5EF4-FFF2-40B4-BE49-F238E27FC236}">
                <a16:creationId xmlns:a16="http://schemas.microsoft.com/office/drawing/2014/main" id="{AC6E359F-A82F-4416-99EC-81C445ABA896}"/>
              </a:ext>
            </a:extLst>
          </p:cNvPr>
          <p:cNvSpPr/>
          <p:nvPr/>
        </p:nvSpPr>
        <p:spPr>
          <a:xfrm>
            <a:off x="1935805" y="1649536"/>
            <a:ext cx="8346332" cy="4653987"/>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ángulo: esquinas redondeadas 21">
            <a:extLst>
              <a:ext uri="{FF2B5EF4-FFF2-40B4-BE49-F238E27FC236}">
                <a16:creationId xmlns:a16="http://schemas.microsoft.com/office/drawing/2014/main" id="{D98E2535-636A-4C35-B3B6-1CB2DAB462DD}"/>
              </a:ext>
            </a:extLst>
          </p:cNvPr>
          <p:cNvSpPr/>
          <p:nvPr/>
        </p:nvSpPr>
        <p:spPr>
          <a:xfrm>
            <a:off x="7666039" y="6537399"/>
            <a:ext cx="4525961"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3" name="Rectángulo: esquinas redondeadas 22">
            <a:extLst>
              <a:ext uri="{FF2B5EF4-FFF2-40B4-BE49-F238E27FC236}">
                <a16:creationId xmlns:a16="http://schemas.microsoft.com/office/drawing/2014/main" id="{34B0DC2F-8894-41E3-B065-7E1FF8ECBC5F}"/>
              </a:ext>
            </a:extLst>
          </p:cNvPr>
          <p:cNvSpPr/>
          <p:nvPr/>
        </p:nvSpPr>
        <p:spPr>
          <a:xfrm>
            <a:off x="911963" y="188517"/>
            <a:ext cx="10440216" cy="1075133"/>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rgbClr val="00B0F0"/>
                </a:solidFill>
              </a:rPr>
              <a:t>Asociación de la variante I148M del  gen de PNPLA3 con aterosclerosis subclínica</a:t>
            </a:r>
          </a:p>
        </p:txBody>
      </p:sp>
      <p:sp>
        <p:nvSpPr>
          <p:cNvPr id="25" name="25 CuadroTexto">
            <a:extLst>
              <a:ext uri="{FF2B5EF4-FFF2-40B4-BE49-F238E27FC236}">
                <a16:creationId xmlns:a16="http://schemas.microsoft.com/office/drawing/2014/main" id="{21017643-61EE-4944-B586-63F2C78BAB51}"/>
              </a:ext>
            </a:extLst>
          </p:cNvPr>
          <p:cNvSpPr txBox="1">
            <a:spLocks noChangeArrowheads="1"/>
          </p:cNvSpPr>
          <p:nvPr/>
        </p:nvSpPr>
        <p:spPr bwMode="auto">
          <a:xfrm rot="-5400000">
            <a:off x="1639839" y="3600012"/>
            <a:ext cx="1833515" cy="461665"/>
          </a:xfrm>
          <a:prstGeom prst="rect">
            <a:avLst/>
          </a:prstGeom>
          <a:noFill/>
          <a:ln w="9525">
            <a:noFill/>
            <a:miter lim="800000"/>
            <a:headEnd/>
            <a:tailEnd/>
          </a:ln>
        </p:spPr>
        <p:txBody>
          <a:bodyPr wrap="none">
            <a:spAutoFit/>
          </a:bodyPr>
          <a:lstStyle/>
          <a:p>
            <a:r>
              <a:rPr lang="es-MX" sz="2400" dirty="0">
                <a:latin typeface="Calibri" pitchFamily="34" charset="0"/>
              </a:rPr>
              <a:t> CAC ≥ 10 (%)</a:t>
            </a:r>
          </a:p>
        </p:txBody>
      </p:sp>
      <p:graphicFrame>
        <p:nvGraphicFramePr>
          <p:cNvPr id="26" name="18 Marcador de contenido">
            <a:extLst>
              <a:ext uri="{FF2B5EF4-FFF2-40B4-BE49-F238E27FC236}">
                <a16:creationId xmlns:a16="http://schemas.microsoft.com/office/drawing/2014/main" id="{7923C4DB-35C7-4607-ACA2-9EEC010B6045}"/>
              </a:ext>
            </a:extLst>
          </p:cNvPr>
          <p:cNvGraphicFramePr>
            <a:graphicFrameLocks noGrp="1"/>
          </p:cNvGraphicFramePr>
          <p:nvPr>
            <p:ph idx="1"/>
            <p:extLst>
              <p:ext uri="{D42A27DB-BD31-4B8C-83A1-F6EECF244321}">
                <p14:modId xmlns:p14="http://schemas.microsoft.com/office/powerpoint/2010/main" val="1004268734"/>
              </p:ext>
            </p:extLst>
          </p:nvPr>
        </p:nvGraphicFramePr>
        <p:xfrm>
          <a:off x="2811295" y="2077366"/>
          <a:ext cx="7162046" cy="4022886"/>
        </p:xfrm>
        <a:graphic>
          <a:graphicData uri="http://schemas.openxmlformats.org/drawingml/2006/chart">
            <c:chart xmlns:c="http://schemas.openxmlformats.org/drawingml/2006/chart" xmlns:r="http://schemas.openxmlformats.org/officeDocument/2006/relationships" r:id="rId4"/>
          </a:graphicData>
        </a:graphic>
      </p:graphicFrame>
      <p:sp>
        <p:nvSpPr>
          <p:cNvPr id="30" name="10 CuadroTexto">
            <a:extLst>
              <a:ext uri="{FF2B5EF4-FFF2-40B4-BE49-F238E27FC236}">
                <a16:creationId xmlns:a16="http://schemas.microsoft.com/office/drawing/2014/main" id="{15C2DC5F-53DC-415B-8B27-0087FABCE6B2}"/>
              </a:ext>
            </a:extLst>
          </p:cNvPr>
          <p:cNvSpPr txBox="1">
            <a:spLocks noChangeArrowheads="1"/>
          </p:cNvSpPr>
          <p:nvPr/>
        </p:nvSpPr>
        <p:spPr bwMode="auto">
          <a:xfrm>
            <a:off x="4049266" y="1707734"/>
            <a:ext cx="4770885" cy="33855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dominante	RM = 1.54 [1.01-2.35] *p = 0.047</a:t>
            </a:r>
            <a:endParaRPr lang="es-MX" sz="1600" baseline="30000" dirty="0">
              <a:latin typeface="Calibri" pitchFamily="34" charset="0"/>
              <a:cs typeface="Arial" charset="0"/>
            </a:endParaRPr>
          </a:p>
        </p:txBody>
      </p:sp>
      <p:sp>
        <p:nvSpPr>
          <p:cNvPr id="10" name="Rectángulo: esquinas redondeadas 9">
            <a:extLst>
              <a:ext uri="{FF2B5EF4-FFF2-40B4-BE49-F238E27FC236}">
                <a16:creationId xmlns:a16="http://schemas.microsoft.com/office/drawing/2014/main" id="{4ABF63DD-D9C7-453E-9880-DB8ECB28FE9D}"/>
              </a:ext>
            </a:extLst>
          </p:cNvPr>
          <p:cNvSpPr/>
          <p:nvPr/>
        </p:nvSpPr>
        <p:spPr>
          <a:xfrm>
            <a:off x="2578522" y="6067164"/>
            <a:ext cx="6431913" cy="236359"/>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dirty="0">
                <a:solidFill>
                  <a:schemeClr val="tx1"/>
                </a:solidFill>
              </a:rPr>
              <a:t>*</a:t>
            </a:r>
            <a:r>
              <a:rPr lang="en-US" sz="1200" dirty="0" err="1">
                <a:solidFill>
                  <a:schemeClr val="tx1"/>
                </a:solidFill>
              </a:rPr>
              <a:t>ajustada</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edad</a:t>
            </a:r>
            <a:r>
              <a:rPr lang="en-US" sz="1200" dirty="0">
                <a:solidFill>
                  <a:schemeClr val="tx1"/>
                </a:solidFill>
              </a:rPr>
              <a:t>, </a:t>
            </a:r>
            <a:r>
              <a:rPr lang="en-US" sz="1200" dirty="0" err="1">
                <a:solidFill>
                  <a:schemeClr val="tx1"/>
                </a:solidFill>
              </a:rPr>
              <a:t>género</a:t>
            </a:r>
            <a:r>
              <a:rPr lang="en-US" sz="1200" dirty="0">
                <a:solidFill>
                  <a:schemeClr val="tx1"/>
                </a:solidFill>
              </a:rPr>
              <a:t>, </a:t>
            </a:r>
            <a:r>
              <a:rPr lang="en-US" sz="1200" dirty="0" err="1">
                <a:solidFill>
                  <a:schemeClr val="tx1"/>
                </a:solidFill>
              </a:rPr>
              <a:t>índice</a:t>
            </a:r>
            <a:r>
              <a:rPr lang="en-US" sz="1200" dirty="0">
                <a:solidFill>
                  <a:schemeClr val="tx1"/>
                </a:solidFill>
              </a:rPr>
              <a:t> de masa corporal, diabetes mellitus </a:t>
            </a:r>
            <a:r>
              <a:rPr lang="en-US" sz="1200" dirty="0" err="1">
                <a:solidFill>
                  <a:schemeClr val="tx1"/>
                </a:solidFill>
              </a:rPr>
              <a:t>tipo</a:t>
            </a:r>
            <a:r>
              <a:rPr lang="en-US" sz="1200" dirty="0">
                <a:solidFill>
                  <a:schemeClr val="tx1"/>
                </a:solidFill>
              </a:rPr>
              <a:t> 2 y </a:t>
            </a:r>
            <a:r>
              <a:rPr lang="en-US" sz="1200" dirty="0" err="1">
                <a:solidFill>
                  <a:schemeClr val="tx1"/>
                </a:solidFill>
              </a:rPr>
              <a:t>valores</a:t>
            </a:r>
            <a:r>
              <a:rPr lang="en-US" sz="1200" dirty="0">
                <a:solidFill>
                  <a:schemeClr val="tx1"/>
                </a:solidFill>
              </a:rPr>
              <a:t> de HOMA-RI</a:t>
            </a:r>
            <a:endParaRPr lang="es-MX" sz="1200" dirty="0">
              <a:solidFill>
                <a:schemeClr val="tx1"/>
              </a:solidFill>
            </a:endParaRPr>
          </a:p>
        </p:txBody>
      </p:sp>
    </p:spTree>
    <p:extLst>
      <p:ext uri="{BB962C8B-B14F-4D97-AF65-F5344CB8AC3E}">
        <p14:creationId xmlns:p14="http://schemas.microsoft.com/office/powerpoint/2010/main" val="415965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408D70-7ADD-4140-A41D-F10B11410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3" name="Rectángulo: esquinas redondeadas 2">
            <a:extLst>
              <a:ext uri="{FF2B5EF4-FFF2-40B4-BE49-F238E27FC236}">
                <a16:creationId xmlns:a16="http://schemas.microsoft.com/office/drawing/2014/main" id="{73C21DAC-8D7F-4C03-B67F-88EF3D37CB96}"/>
              </a:ext>
            </a:extLst>
          </p:cNvPr>
          <p:cNvSpPr/>
          <p:nvPr/>
        </p:nvSpPr>
        <p:spPr>
          <a:xfrm>
            <a:off x="7666039" y="6537399"/>
            <a:ext cx="4525961"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4" name="Rectángulo: esquinas redondeadas 3">
            <a:extLst>
              <a:ext uri="{FF2B5EF4-FFF2-40B4-BE49-F238E27FC236}">
                <a16:creationId xmlns:a16="http://schemas.microsoft.com/office/drawing/2014/main" id="{E59501CB-5E63-4F85-AA4F-6BB5307E4032}"/>
              </a:ext>
            </a:extLst>
          </p:cNvPr>
          <p:cNvSpPr/>
          <p:nvPr/>
        </p:nvSpPr>
        <p:spPr>
          <a:xfrm>
            <a:off x="885216" y="1193179"/>
            <a:ext cx="10369685" cy="5246528"/>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es-MX" sz="2400" dirty="0">
                <a:solidFill>
                  <a:schemeClr val="accent5">
                    <a:lumMod val="75000"/>
                  </a:schemeClr>
                </a:solidFill>
                <a:latin typeface="Calibri" pitchFamily="34" charset="0"/>
              </a:rPr>
              <a:t>En población mexicana el polimorfismo I148M del gen de la </a:t>
            </a:r>
            <a:r>
              <a:rPr lang="es-MX" sz="2400" dirty="0" err="1">
                <a:solidFill>
                  <a:schemeClr val="accent5">
                    <a:lumMod val="75000"/>
                  </a:schemeClr>
                </a:solidFill>
                <a:latin typeface="Calibri" pitchFamily="34" charset="0"/>
              </a:rPr>
              <a:t>adiponutrina</a:t>
            </a:r>
            <a:r>
              <a:rPr lang="es-MX" sz="2400" dirty="0">
                <a:solidFill>
                  <a:schemeClr val="accent5">
                    <a:lumMod val="75000"/>
                  </a:schemeClr>
                </a:solidFill>
                <a:latin typeface="Calibri" pitchFamily="34" charset="0"/>
              </a:rPr>
              <a:t> tiene una de las prevalencias mas altas a nivel mundial.</a:t>
            </a:r>
          </a:p>
          <a:p>
            <a:pPr algn="just">
              <a:lnSpc>
                <a:spcPct val="150000"/>
              </a:lnSpc>
              <a:defRPr/>
            </a:pPr>
            <a:r>
              <a:rPr lang="es-MX" sz="2400" dirty="0">
                <a:solidFill>
                  <a:schemeClr val="accent5">
                    <a:lumMod val="75000"/>
                  </a:schemeClr>
                </a:solidFill>
                <a:latin typeface="Calibri" pitchFamily="34" charset="0"/>
              </a:rPr>
              <a:t>La variante en nuestra población se asocia de manera independiente y significativa con la presencia de:</a:t>
            </a:r>
          </a:p>
          <a:p>
            <a:pPr marL="1790700" lvl="1" indent="-514350" algn="just">
              <a:lnSpc>
                <a:spcPct val="150000"/>
              </a:lnSpc>
              <a:buFont typeface="Arial" charset="0"/>
              <a:buAutoNum type="arabicParenR"/>
              <a:defRPr/>
            </a:pPr>
            <a:r>
              <a:rPr lang="es-MX" sz="2400" dirty="0">
                <a:solidFill>
                  <a:schemeClr val="accent5">
                    <a:lumMod val="75000"/>
                  </a:schemeClr>
                </a:solidFill>
                <a:latin typeface="Calibri" pitchFamily="34" charset="0"/>
              </a:rPr>
              <a:t>esteatosis hepática</a:t>
            </a:r>
          </a:p>
          <a:p>
            <a:pPr marL="1790700" lvl="1" indent="-514350" algn="just">
              <a:lnSpc>
                <a:spcPct val="150000"/>
              </a:lnSpc>
              <a:buFont typeface="Arial" charset="0"/>
              <a:buAutoNum type="arabicParenR"/>
              <a:defRPr/>
            </a:pPr>
            <a:r>
              <a:rPr lang="es-MX" sz="2400" dirty="0">
                <a:solidFill>
                  <a:schemeClr val="accent5">
                    <a:lumMod val="75000"/>
                  </a:schemeClr>
                </a:solidFill>
                <a:latin typeface="Calibri" pitchFamily="34" charset="0"/>
              </a:rPr>
              <a:t>actividad elevada de ALT</a:t>
            </a:r>
          </a:p>
          <a:p>
            <a:pPr marL="1790700" lvl="1" indent="-514350" algn="just">
              <a:lnSpc>
                <a:spcPct val="150000"/>
              </a:lnSpc>
              <a:buFont typeface="Arial" charset="0"/>
              <a:buAutoNum type="arabicParenR"/>
              <a:defRPr/>
            </a:pPr>
            <a:r>
              <a:rPr lang="es-MX" sz="2400" dirty="0">
                <a:solidFill>
                  <a:schemeClr val="accent5">
                    <a:lumMod val="75000"/>
                  </a:schemeClr>
                </a:solidFill>
                <a:latin typeface="Calibri" pitchFamily="34" charset="0"/>
              </a:rPr>
              <a:t>resistencia a la insulina (HOMA-RI elevado)</a:t>
            </a:r>
          </a:p>
          <a:p>
            <a:pPr marL="1790700" lvl="1" indent="-514350" algn="just">
              <a:lnSpc>
                <a:spcPct val="150000"/>
              </a:lnSpc>
              <a:buFont typeface="Arial" charset="0"/>
              <a:buAutoNum type="arabicParenR"/>
              <a:defRPr/>
            </a:pPr>
            <a:r>
              <a:rPr lang="es-MX" sz="2400" dirty="0">
                <a:solidFill>
                  <a:schemeClr val="accent5">
                    <a:lumMod val="75000"/>
                  </a:schemeClr>
                </a:solidFill>
                <a:latin typeface="Calibri" pitchFamily="34" charset="0"/>
              </a:rPr>
              <a:t>aterosclerosis subclínica (CAC ≥ 10)</a:t>
            </a:r>
          </a:p>
          <a:p>
            <a:pPr marL="1790700" lvl="1" indent="-514350" algn="just">
              <a:lnSpc>
                <a:spcPct val="150000"/>
              </a:lnSpc>
              <a:buFont typeface="Arial" charset="0"/>
              <a:buAutoNum type="arabicParenR"/>
              <a:defRPr/>
            </a:pPr>
            <a:r>
              <a:rPr lang="es-MX" sz="2400" dirty="0">
                <a:solidFill>
                  <a:schemeClr val="accent5">
                    <a:lumMod val="75000"/>
                  </a:schemeClr>
                </a:solidFill>
                <a:latin typeface="Calibri" pitchFamily="34" charset="0"/>
              </a:rPr>
              <a:t>enfermedad arterial coronaria prematura (en diabéticos)</a:t>
            </a:r>
          </a:p>
        </p:txBody>
      </p:sp>
      <p:sp>
        <p:nvSpPr>
          <p:cNvPr id="5" name="Rectángulo: esquinas redondeadas 4">
            <a:extLst>
              <a:ext uri="{FF2B5EF4-FFF2-40B4-BE49-F238E27FC236}">
                <a16:creationId xmlns:a16="http://schemas.microsoft.com/office/drawing/2014/main" id="{973F6319-1CA6-441C-9C08-3B9E16985C86}"/>
              </a:ext>
            </a:extLst>
          </p:cNvPr>
          <p:cNvSpPr/>
          <p:nvPr/>
        </p:nvSpPr>
        <p:spPr>
          <a:xfrm>
            <a:off x="3869167" y="146572"/>
            <a:ext cx="4467433" cy="738646"/>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solidFill>
                  <a:srgbClr val="00B0F0"/>
                </a:solidFill>
              </a:rPr>
              <a:t>Conclusiones</a:t>
            </a:r>
          </a:p>
        </p:txBody>
      </p:sp>
    </p:spTree>
    <p:extLst>
      <p:ext uri="{BB962C8B-B14F-4D97-AF65-F5344CB8AC3E}">
        <p14:creationId xmlns:p14="http://schemas.microsoft.com/office/powerpoint/2010/main" val="370857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3E589EF-8C38-42CA-82EE-C776967F906F}"/>
              </a:ext>
            </a:extLst>
          </p:cNvPr>
          <p:cNvPicPr>
            <a:picLocks noChangeAspect="1"/>
          </p:cNvPicPr>
          <p:nvPr/>
        </p:nvPicPr>
        <p:blipFill rotWithShape="1">
          <a:blip r:embed="rId3">
            <a:extLst>
              <a:ext uri="{28A0092B-C50C-407E-A947-70E740481C1C}">
                <a14:useLocalDpi xmlns:a14="http://schemas.microsoft.com/office/drawing/2010/main" val="0"/>
              </a:ext>
            </a:extLst>
          </a:blip>
          <a:srcRect l="1603" t="1043" r="3105" b="8208"/>
          <a:stretch/>
        </p:blipFill>
        <p:spPr>
          <a:xfrm flipH="1">
            <a:off x="5317959" y="56146"/>
            <a:ext cx="6858008" cy="6858000"/>
          </a:xfrm>
          <a:prstGeom prst="rect">
            <a:avLst/>
          </a:prstGeom>
        </p:spPr>
      </p:pic>
      <p:pic>
        <p:nvPicPr>
          <p:cNvPr id="3" name="Imagen 2">
            <a:extLst>
              <a:ext uri="{FF2B5EF4-FFF2-40B4-BE49-F238E27FC236}">
                <a16:creationId xmlns:a16="http://schemas.microsoft.com/office/drawing/2014/main" id="{2064E705-E2B8-4120-9CDF-133EA711BF38}"/>
              </a:ext>
            </a:extLst>
          </p:cNvPr>
          <p:cNvPicPr>
            <a:picLocks noChangeAspect="1"/>
          </p:cNvPicPr>
          <p:nvPr/>
        </p:nvPicPr>
        <p:blipFill rotWithShape="1">
          <a:blip r:embed="rId3">
            <a:extLst>
              <a:ext uri="{28A0092B-C50C-407E-A947-70E740481C1C}">
                <a14:useLocalDpi xmlns:a14="http://schemas.microsoft.com/office/drawing/2010/main" val="0"/>
              </a:ext>
            </a:extLst>
          </a:blip>
          <a:srcRect l="1603" t="1043" r="3105" b="8208"/>
          <a:stretch/>
        </p:blipFill>
        <p:spPr>
          <a:xfrm>
            <a:off x="1" y="0"/>
            <a:ext cx="6460958" cy="6942224"/>
          </a:xfrm>
          <a:prstGeom prst="rect">
            <a:avLst/>
          </a:prstGeom>
          <a:ln>
            <a:noFill/>
          </a:ln>
          <a:effectLst>
            <a:softEdge rad="112500"/>
          </a:effectLst>
        </p:spPr>
      </p:pic>
      <p:pic>
        <p:nvPicPr>
          <p:cNvPr id="12297" name="Picture 9" descr="Overweight Male - Liver">
            <a:extLst>
              <a:ext uri="{FF2B5EF4-FFF2-40B4-BE49-F238E27FC236}">
                <a16:creationId xmlns:a16="http://schemas.microsoft.com/office/drawing/2014/main" id="{4EB17558-D48E-4AA1-B7D9-46FBC87687FC}"/>
              </a:ext>
            </a:extLst>
          </p:cNvPr>
          <p:cNvPicPr>
            <a:picLocks noChangeAspect="1" noChangeArrowheads="1"/>
          </p:cNvPicPr>
          <p:nvPr/>
        </p:nvPicPr>
        <p:blipFill rotWithShape="1">
          <a:blip r:embed="rId4" cstate="print"/>
          <a:srcRect l="6061" r="15656" b="16497"/>
          <a:stretch/>
        </p:blipFill>
        <p:spPr bwMode="auto">
          <a:xfrm>
            <a:off x="4547186" y="-5549"/>
            <a:ext cx="3092862" cy="4385044"/>
          </a:xfrm>
          <a:prstGeom prst="rect">
            <a:avLst/>
          </a:prstGeom>
          <a:noFill/>
          <a:effectLst>
            <a:softEdge rad="317500"/>
          </a:effectLst>
        </p:spPr>
      </p:pic>
      <p:sp>
        <p:nvSpPr>
          <p:cNvPr id="13" name="12 CuadroTexto">
            <a:extLst>
              <a:ext uri="{FF2B5EF4-FFF2-40B4-BE49-F238E27FC236}">
                <a16:creationId xmlns:a16="http://schemas.microsoft.com/office/drawing/2014/main" id="{E53FED8E-870D-477C-A60A-09AB13F76E84}"/>
              </a:ext>
            </a:extLst>
          </p:cNvPr>
          <p:cNvSpPr txBox="1">
            <a:spLocks noChangeArrowheads="1"/>
          </p:cNvSpPr>
          <p:nvPr/>
        </p:nvSpPr>
        <p:spPr bwMode="auto">
          <a:xfrm>
            <a:off x="-3421" y="1239"/>
            <a:ext cx="3488199" cy="3539430"/>
          </a:xfrm>
          <a:prstGeom prst="rect">
            <a:avLst/>
          </a:prstGeom>
          <a:noFill/>
          <a:ln w="9525">
            <a:noFill/>
            <a:miter lim="800000"/>
            <a:headEnd/>
            <a:tailEnd/>
          </a:ln>
        </p:spPr>
        <p:txBody>
          <a:bodyPr wrap="none">
            <a:spAutoFit/>
          </a:bodyPr>
          <a:lstStyle/>
          <a:p>
            <a:r>
              <a:rPr lang="es-MX" sz="1600" dirty="0">
                <a:latin typeface="Calibri" pitchFamily="34" charset="0"/>
              </a:rPr>
              <a:t>Carolina </a:t>
            </a:r>
            <a:r>
              <a:rPr lang="es-MX" sz="1600" dirty="0" err="1">
                <a:latin typeface="Calibri" pitchFamily="34" charset="0"/>
              </a:rPr>
              <a:t>Maas</a:t>
            </a:r>
            <a:r>
              <a:rPr lang="es-MX" sz="1600" dirty="0">
                <a:latin typeface="Calibri" pitchFamily="34" charset="0"/>
              </a:rPr>
              <a:t> Iturbide</a:t>
            </a:r>
          </a:p>
          <a:p>
            <a:r>
              <a:rPr lang="es-MX" sz="1600" dirty="0">
                <a:latin typeface="Calibri" pitchFamily="34" charset="0"/>
              </a:rPr>
              <a:t>Argelia Reyes Vázquez</a:t>
            </a:r>
          </a:p>
          <a:p>
            <a:r>
              <a:rPr lang="es-MX" sz="1600" dirty="0">
                <a:latin typeface="Calibri" pitchFamily="34" charset="0"/>
              </a:rPr>
              <a:t>Adriana Domínguez Rodríguez</a:t>
            </a:r>
          </a:p>
          <a:p>
            <a:r>
              <a:rPr lang="es-MX" sz="1600" dirty="0">
                <a:latin typeface="Calibri" pitchFamily="34" charset="0"/>
              </a:rPr>
              <a:t>Laura Alejandra Velázquez Villegas</a:t>
            </a:r>
          </a:p>
          <a:p>
            <a:r>
              <a:rPr lang="es-MX" sz="1600" dirty="0" err="1">
                <a:latin typeface="Calibri" pitchFamily="34" charset="0"/>
              </a:rPr>
              <a:t>Aline</a:t>
            </a:r>
            <a:r>
              <a:rPr lang="es-MX" sz="1600" dirty="0">
                <a:latin typeface="Calibri" pitchFamily="34" charset="0"/>
              </a:rPr>
              <a:t> Mina </a:t>
            </a:r>
            <a:r>
              <a:rPr lang="es-MX" sz="1600" dirty="0" err="1">
                <a:latin typeface="Calibri" pitchFamily="34" charset="0"/>
              </a:rPr>
              <a:t>Hawat</a:t>
            </a:r>
            <a:endParaRPr lang="es-MX" sz="1600" dirty="0">
              <a:latin typeface="Calibri" pitchFamily="34" charset="0"/>
            </a:endParaRPr>
          </a:p>
          <a:p>
            <a:r>
              <a:rPr lang="es-MX" sz="1600" dirty="0">
                <a:latin typeface="Calibri" pitchFamily="34" charset="0"/>
              </a:rPr>
              <a:t>María Fernanda Martínez </a:t>
            </a:r>
            <a:r>
              <a:rPr lang="es-MX" sz="1600" dirty="0" err="1">
                <a:latin typeface="Calibri" pitchFamily="34" charset="0"/>
              </a:rPr>
              <a:t>Jaureguiberry</a:t>
            </a:r>
            <a:endParaRPr lang="es-MX" sz="1600" dirty="0">
              <a:latin typeface="Calibri" pitchFamily="34" charset="0"/>
            </a:endParaRPr>
          </a:p>
          <a:p>
            <a:r>
              <a:rPr lang="es-MX" sz="1600" dirty="0">
                <a:latin typeface="Calibri" pitchFamily="34" charset="0"/>
              </a:rPr>
              <a:t>María del Pilar Villalobos</a:t>
            </a:r>
          </a:p>
          <a:p>
            <a:r>
              <a:rPr lang="es-MX" sz="1600" dirty="0">
                <a:latin typeface="Calibri" pitchFamily="34" charset="0"/>
              </a:rPr>
              <a:t>Natalia Puig de la Parra</a:t>
            </a:r>
          </a:p>
          <a:p>
            <a:r>
              <a:rPr lang="es-MX" sz="1600" dirty="0">
                <a:latin typeface="Calibri" pitchFamily="34" charset="0"/>
              </a:rPr>
              <a:t>Amalia </a:t>
            </a:r>
            <a:r>
              <a:rPr lang="es-MX" sz="1600" dirty="0" err="1">
                <a:latin typeface="Calibri" pitchFamily="34" charset="0"/>
              </a:rPr>
              <a:t>Evienia</a:t>
            </a:r>
            <a:r>
              <a:rPr lang="es-MX" sz="1600" dirty="0">
                <a:latin typeface="Calibri" pitchFamily="34" charset="0"/>
              </a:rPr>
              <a:t> Morales Custodio</a:t>
            </a:r>
          </a:p>
          <a:p>
            <a:r>
              <a:rPr lang="es-MX" sz="1600" dirty="0">
                <a:latin typeface="Calibri" pitchFamily="34" charset="0"/>
              </a:rPr>
              <a:t>Laura Alejandra Rentería Hernández</a:t>
            </a:r>
          </a:p>
          <a:p>
            <a:r>
              <a:rPr lang="es-MX" sz="1600" dirty="0">
                <a:latin typeface="Calibri" pitchFamily="34" charset="0"/>
              </a:rPr>
              <a:t>Linda Tapia Tamayo</a:t>
            </a:r>
          </a:p>
          <a:p>
            <a:r>
              <a:rPr lang="es-MX" sz="1600" dirty="0">
                <a:latin typeface="Calibri" pitchFamily="34" charset="0"/>
              </a:rPr>
              <a:t>Alejandra G. Contreras M</a:t>
            </a:r>
          </a:p>
          <a:p>
            <a:r>
              <a:rPr lang="es-MX" sz="1600" dirty="0">
                <a:latin typeface="Calibri" pitchFamily="34" charset="0"/>
              </a:rPr>
              <a:t>Edna M Estrella </a:t>
            </a:r>
            <a:r>
              <a:rPr lang="es-MX" sz="1600" dirty="0" err="1">
                <a:latin typeface="Calibri" pitchFamily="34" charset="0"/>
              </a:rPr>
              <a:t>Evia</a:t>
            </a:r>
            <a:endParaRPr lang="es-MX" sz="1600" dirty="0">
              <a:latin typeface="Calibri" pitchFamily="34" charset="0"/>
            </a:endParaRPr>
          </a:p>
          <a:p>
            <a:r>
              <a:rPr lang="es-MX" sz="1600" dirty="0">
                <a:latin typeface="Calibri" pitchFamily="34" charset="0"/>
              </a:rPr>
              <a:t>Andrea Rebollo Ferrer</a:t>
            </a:r>
          </a:p>
        </p:txBody>
      </p:sp>
      <p:sp>
        <p:nvSpPr>
          <p:cNvPr id="14" name="14 CuadroTexto">
            <a:extLst>
              <a:ext uri="{FF2B5EF4-FFF2-40B4-BE49-F238E27FC236}">
                <a16:creationId xmlns:a16="http://schemas.microsoft.com/office/drawing/2014/main" id="{BD337CC3-22AD-4FE6-967A-E2EB3F4801F3}"/>
              </a:ext>
            </a:extLst>
          </p:cNvPr>
          <p:cNvSpPr txBox="1"/>
          <p:nvPr/>
        </p:nvSpPr>
        <p:spPr>
          <a:xfrm>
            <a:off x="9350793" y="174"/>
            <a:ext cx="2956643" cy="3293209"/>
          </a:xfrm>
          <a:prstGeom prst="rect">
            <a:avLst/>
          </a:prstGeom>
          <a:noFill/>
        </p:spPr>
        <p:txBody>
          <a:bodyPr wrap="none">
            <a:spAutoFit/>
          </a:bodyPr>
          <a:lstStyle/>
          <a:p>
            <a:pPr>
              <a:defRPr/>
            </a:pPr>
            <a:r>
              <a:rPr lang="es-MX" sz="1600" dirty="0">
                <a:latin typeface="Calibri" pitchFamily="34" charset="0"/>
              </a:rPr>
              <a:t>Rocío López Rodríguez</a:t>
            </a:r>
          </a:p>
          <a:p>
            <a:pPr>
              <a:defRPr/>
            </a:pPr>
            <a:r>
              <a:rPr lang="es-MX" sz="1600" dirty="0">
                <a:latin typeface="Calibri" pitchFamily="34" charset="0"/>
              </a:rPr>
              <a:t>María Enriqueta Smith Ronces</a:t>
            </a:r>
          </a:p>
          <a:p>
            <a:pPr>
              <a:defRPr/>
            </a:pPr>
            <a:r>
              <a:rPr lang="es-MX" sz="1600" b="1" dirty="0">
                <a:solidFill>
                  <a:srgbClr val="00B050"/>
                </a:solidFill>
                <a:latin typeface="Calibri" pitchFamily="34" charset="0"/>
              </a:rPr>
              <a:t>Fabiola López Bautista</a:t>
            </a:r>
          </a:p>
          <a:p>
            <a:pPr>
              <a:defRPr/>
            </a:pPr>
            <a:r>
              <a:rPr lang="es-MX" sz="1600" dirty="0">
                <a:latin typeface="Calibri" pitchFamily="34" charset="0"/>
              </a:rPr>
              <a:t>Adriana de la Parra Solomon</a:t>
            </a:r>
          </a:p>
          <a:p>
            <a:pPr>
              <a:defRPr/>
            </a:pPr>
            <a:r>
              <a:rPr lang="es-MX" sz="1600" dirty="0">
                <a:latin typeface="Calibri" pitchFamily="34" charset="0"/>
              </a:rPr>
              <a:t>Miguel Ángel Abad Cadena</a:t>
            </a:r>
          </a:p>
          <a:p>
            <a:pPr>
              <a:defRPr/>
            </a:pPr>
            <a:r>
              <a:rPr lang="es-MX" sz="1600" dirty="0">
                <a:latin typeface="Calibri" pitchFamily="34" charset="0"/>
              </a:rPr>
              <a:t>Carolina </a:t>
            </a:r>
            <a:r>
              <a:rPr lang="es-MX" sz="1600" dirty="0" err="1">
                <a:latin typeface="Calibri" pitchFamily="34" charset="0"/>
              </a:rPr>
              <a:t>Moscosa</a:t>
            </a:r>
            <a:r>
              <a:rPr lang="es-MX" sz="1600" dirty="0">
                <a:latin typeface="Calibri" pitchFamily="34" charset="0"/>
              </a:rPr>
              <a:t> García</a:t>
            </a:r>
          </a:p>
          <a:p>
            <a:pPr>
              <a:defRPr/>
            </a:pPr>
            <a:r>
              <a:rPr lang="es-MX" sz="1600" dirty="0">
                <a:latin typeface="Calibri" pitchFamily="34" charset="0"/>
              </a:rPr>
              <a:t>Abad García Morales</a:t>
            </a:r>
          </a:p>
          <a:p>
            <a:pPr>
              <a:defRPr/>
            </a:pPr>
            <a:r>
              <a:rPr lang="es-MX" sz="1600" dirty="0">
                <a:latin typeface="Calibri" pitchFamily="34" charset="0"/>
              </a:rPr>
              <a:t>Guadalupe Ivonne Reyes Venegas</a:t>
            </a:r>
          </a:p>
          <a:p>
            <a:pPr>
              <a:defRPr/>
            </a:pPr>
            <a:r>
              <a:rPr lang="es-MX" sz="1600" dirty="0">
                <a:latin typeface="Calibri" pitchFamily="34" charset="0"/>
              </a:rPr>
              <a:t>Jessica Lozano Martínez</a:t>
            </a:r>
          </a:p>
          <a:p>
            <a:pPr>
              <a:defRPr/>
            </a:pPr>
            <a:r>
              <a:rPr lang="es-MX" sz="1600" dirty="0">
                <a:latin typeface="Calibri" pitchFamily="34" charset="0"/>
              </a:rPr>
              <a:t>Alejandro Constantino López</a:t>
            </a:r>
          </a:p>
          <a:p>
            <a:pPr>
              <a:defRPr/>
            </a:pPr>
            <a:r>
              <a:rPr lang="es-MX" sz="1600" dirty="0">
                <a:latin typeface="Calibri" pitchFamily="34" charset="0"/>
              </a:rPr>
              <a:t>Ana Patricia Arredondo Márquez</a:t>
            </a:r>
          </a:p>
          <a:p>
            <a:pPr>
              <a:defRPr/>
            </a:pPr>
            <a:r>
              <a:rPr lang="es-MX" sz="1600" dirty="0">
                <a:latin typeface="Calibri" pitchFamily="34" charset="0"/>
              </a:rPr>
              <a:t>Lourdes Adriana García </a:t>
            </a:r>
            <a:r>
              <a:rPr lang="es-MX" sz="1600" dirty="0" err="1">
                <a:latin typeface="Calibri" pitchFamily="34" charset="0"/>
              </a:rPr>
              <a:t>Canchola</a:t>
            </a:r>
            <a:endParaRPr lang="es-MX" sz="1600" dirty="0">
              <a:latin typeface="Calibri" pitchFamily="34" charset="0"/>
            </a:endParaRPr>
          </a:p>
          <a:p>
            <a:pPr>
              <a:defRPr/>
            </a:pPr>
            <a:r>
              <a:rPr lang="es-MX" sz="1600" b="1" dirty="0" err="1">
                <a:solidFill>
                  <a:srgbClr val="00B050"/>
                </a:solidFill>
                <a:latin typeface="Calibri" pitchFamily="34" charset="0"/>
              </a:rPr>
              <a:t>Lizeth</a:t>
            </a:r>
            <a:r>
              <a:rPr lang="es-MX" sz="1600" b="1" dirty="0">
                <a:solidFill>
                  <a:srgbClr val="00B050"/>
                </a:solidFill>
                <a:latin typeface="Calibri" pitchFamily="34" charset="0"/>
              </a:rPr>
              <a:t> Martínez Núñez</a:t>
            </a:r>
          </a:p>
        </p:txBody>
      </p:sp>
      <p:pic>
        <p:nvPicPr>
          <p:cNvPr id="9" name="Imagen 8">
            <a:extLst>
              <a:ext uri="{FF2B5EF4-FFF2-40B4-BE49-F238E27FC236}">
                <a16:creationId xmlns:a16="http://schemas.microsoft.com/office/drawing/2014/main" id="{80BBA653-1F2A-47F6-A4F9-4ACBDD8E3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6769" y="4847791"/>
            <a:ext cx="3277492" cy="2080394"/>
          </a:xfrm>
          <a:prstGeom prst="rect">
            <a:avLst/>
          </a:prstGeom>
          <a:ln>
            <a:noFill/>
          </a:ln>
          <a:effectLst>
            <a:softEdge rad="112500"/>
          </a:effectLst>
        </p:spPr>
      </p:pic>
      <p:pic>
        <p:nvPicPr>
          <p:cNvPr id="7" name="Imagen 6">
            <a:extLst>
              <a:ext uri="{FF2B5EF4-FFF2-40B4-BE49-F238E27FC236}">
                <a16:creationId xmlns:a16="http://schemas.microsoft.com/office/drawing/2014/main" id="{904213E5-579A-4487-AD90-7370F7E3DB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7464" y="3846700"/>
            <a:ext cx="1958051" cy="1485588"/>
          </a:xfrm>
          <a:prstGeom prst="rect">
            <a:avLst/>
          </a:prstGeom>
          <a:ln>
            <a:noFill/>
          </a:ln>
          <a:effectLst>
            <a:softEdge rad="112500"/>
          </a:effectLst>
        </p:spPr>
      </p:pic>
      <p:pic>
        <p:nvPicPr>
          <p:cNvPr id="8" name="Imagen 7">
            <a:extLst>
              <a:ext uri="{FF2B5EF4-FFF2-40B4-BE49-F238E27FC236}">
                <a16:creationId xmlns:a16="http://schemas.microsoft.com/office/drawing/2014/main" id="{796C49BA-A5C8-469B-A1B9-D56570F265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963" y="3877656"/>
            <a:ext cx="2133493" cy="1451213"/>
          </a:xfrm>
          <a:prstGeom prst="ellipse">
            <a:avLst/>
          </a:prstGeom>
          <a:ln>
            <a:noFill/>
          </a:ln>
          <a:effectLst>
            <a:softEdge rad="112500"/>
          </a:effectLst>
        </p:spPr>
      </p:pic>
    </p:spTree>
    <p:extLst>
      <p:ext uri="{BB962C8B-B14F-4D97-AF65-F5344CB8AC3E}">
        <p14:creationId xmlns:p14="http://schemas.microsoft.com/office/powerpoint/2010/main" val="156007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064E705-E2B8-4120-9CDF-133EA711BF38}"/>
              </a:ext>
            </a:extLst>
          </p:cNvPr>
          <p:cNvPicPr>
            <a:picLocks noChangeAspect="1"/>
          </p:cNvPicPr>
          <p:nvPr/>
        </p:nvPicPr>
        <p:blipFill rotWithShape="1">
          <a:blip r:embed="rId3">
            <a:extLst>
              <a:ext uri="{28A0092B-C50C-407E-A947-70E740481C1C}">
                <a14:useLocalDpi xmlns:a14="http://schemas.microsoft.com/office/drawing/2010/main" val="0"/>
              </a:ext>
            </a:extLst>
          </a:blip>
          <a:srcRect l="1603" t="1043" r="3105" b="8208"/>
          <a:stretch/>
        </p:blipFill>
        <p:spPr>
          <a:xfrm>
            <a:off x="1" y="0"/>
            <a:ext cx="6460958" cy="6873050"/>
          </a:xfrm>
          <a:prstGeom prst="rect">
            <a:avLst/>
          </a:prstGeom>
          <a:ln>
            <a:noFill/>
          </a:ln>
          <a:effectLst>
            <a:softEdge rad="112500"/>
          </a:effectLst>
        </p:spPr>
      </p:pic>
      <p:pic>
        <p:nvPicPr>
          <p:cNvPr id="13" name="Imagen 12">
            <a:extLst>
              <a:ext uri="{FF2B5EF4-FFF2-40B4-BE49-F238E27FC236}">
                <a16:creationId xmlns:a16="http://schemas.microsoft.com/office/drawing/2014/main" id="{329757ED-3C83-4471-9D09-3C404A671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1" y="1236451"/>
            <a:ext cx="1905000" cy="1362075"/>
          </a:xfrm>
          <a:prstGeom prst="rect">
            <a:avLst/>
          </a:prstGeom>
        </p:spPr>
      </p:pic>
      <p:pic>
        <p:nvPicPr>
          <p:cNvPr id="12" name="Imagen 11">
            <a:extLst>
              <a:ext uri="{FF2B5EF4-FFF2-40B4-BE49-F238E27FC236}">
                <a16:creationId xmlns:a16="http://schemas.microsoft.com/office/drawing/2014/main" id="{B3E589EF-8C38-42CA-82EE-C776967F906F}"/>
              </a:ext>
            </a:extLst>
          </p:cNvPr>
          <p:cNvPicPr>
            <a:picLocks noChangeAspect="1"/>
          </p:cNvPicPr>
          <p:nvPr/>
        </p:nvPicPr>
        <p:blipFill rotWithShape="1">
          <a:blip r:embed="rId3">
            <a:extLst>
              <a:ext uri="{28A0092B-C50C-407E-A947-70E740481C1C}">
                <a14:useLocalDpi xmlns:a14="http://schemas.microsoft.com/office/drawing/2010/main" val="0"/>
              </a:ext>
            </a:extLst>
          </a:blip>
          <a:srcRect l="1603" t="1043" r="3105" b="8208"/>
          <a:stretch/>
        </p:blipFill>
        <p:spPr>
          <a:xfrm flipH="1">
            <a:off x="5317959" y="15050"/>
            <a:ext cx="6858008" cy="6858000"/>
          </a:xfrm>
          <a:prstGeom prst="rect">
            <a:avLst/>
          </a:prstGeom>
        </p:spPr>
      </p:pic>
      <p:pic>
        <p:nvPicPr>
          <p:cNvPr id="12297" name="Picture 9" descr="Overweight Male - Liver">
            <a:extLst>
              <a:ext uri="{FF2B5EF4-FFF2-40B4-BE49-F238E27FC236}">
                <a16:creationId xmlns:a16="http://schemas.microsoft.com/office/drawing/2014/main" id="{4EB17558-D48E-4AA1-B7D9-46FBC87687FC}"/>
              </a:ext>
            </a:extLst>
          </p:cNvPr>
          <p:cNvPicPr>
            <a:picLocks noChangeAspect="1" noChangeArrowheads="1"/>
          </p:cNvPicPr>
          <p:nvPr/>
        </p:nvPicPr>
        <p:blipFill rotWithShape="1">
          <a:blip r:embed="rId5" cstate="print"/>
          <a:srcRect l="6061" r="15656" b="16497"/>
          <a:stretch/>
        </p:blipFill>
        <p:spPr bwMode="auto">
          <a:xfrm>
            <a:off x="4547186" y="-5549"/>
            <a:ext cx="3092862" cy="4385044"/>
          </a:xfrm>
          <a:prstGeom prst="rect">
            <a:avLst/>
          </a:prstGeom>
          <a:noFill/>
          <a:effectLst>
            <a:softEdge rad="317500"/>
          </a:effectLst>
        </p:spPr>
      </p:pic>
      <p:sp>
        <p:nvSpPr>
          <p:cNvPr id="8" name="12 CuadroTexto">
            <a:extLst>
              <a:ext uri="{FF2B5EF4-FFF2-40B4-BE49-F238E27FC236}">
                <a16:creationId xmlns:a16="http://schemas.microsoft.com/office/drawing/2014/main" id="{39081C23-A47D-4D53-B76D-CBCDB923A8F3}"/>
              </a:ext>
            </a:extLst>
          </p:cNvPr>
          <p:cNvSpPr txBox="1">
            <a:spLocks noChangeArrowheads="1"/>
          </p:cNvSpPr>
          <p:nvPr/>
        </p:nvSpPr>
        <p:spPr bwMode="auto">
          <a:xfrm>
            <a:off x="523874" y="158538"/>
            <a:ext cx="3144194" cy="1077218"/>
          </a:xfrm>
          <a:prstGeom prst="rect">
            <a:avLst/>
          </a:prstGeom>
          <a:noFill/>
          <a:ln w="9525">
            <a:noFill/>
            <a:miter lim="800000"/>
            <a:headEnd/>
            <a:tailEnd/>
          </a:ln>
        </p:spPr>
        <p:txBody>
          <a:bodyPr wrap="none">
            <a:spAutoFit/>
          </a:bodyPr>
          <a:lstStyle/>
          <a:p>
            <a:r>
              <a:rPr lang="es-MX" sz="1600" b="1" dirty="0">
                <a:solidFill>
                  <a:srgbClr val="002060"/>
                </a:solidFill>
                <a:latin typeface="Calibri" pitchFamily="34" charset="0"/>
              </a:rPr>
              <a:t>Dr. Carlos Posadas Romero</a:t>
            </a:r>
          </a:p>
          <a:p>
            <a:r>
              <a:rPr lang="es-MX" sz="1600" b="1" dirty="0">
                <a:solidFill>
                  <a:srgbClr val="002060"/>
                </a:solidFill>
                <a:latin typeface="Calibri" pitchFamily="34" charset="0"/>
              </a:rPr>
              <a:t>Dra. María Teresa Villarreal Molina</a:t>
            </a:r>
          </a:p>
          <a:p>
            <a:r>
              <a:rPr lang="es-MX" sz="1600" b="1" dirty="0">
                <a:solidFill>
                  <a:srgbClr val="002060"/>
                </a:solidFill>
                <a:latin typeface="Calibri" pitchFamily="34" charset="0"/>
              </a:rPr>
              <a:t>Dr. Gilberto Vargas Alarcón</a:t>
            </a:r>
          </a:p>
          <a:p>
            <a:r>
              <a:rPr lang="es-MX" sz="1600" dirty="0">
                <a:solidFill>
                  <a:srgbClr val="002060"/>
                </a:solidFill>
                <a:latin typeface="Calibri" pitchFamily="34" charset="0"/>
              </a:rPr>
              <a:t>Dr. Erik </a:t>
            </a:r>
            <a:r>
              <a:rPr lang="es-MX" sz="1600" dirty="0" err="1">
                <a:solidFill>
                  <a:srgbClr val="002060"/>
                </a:solidFill>
                <a:latin typeface="Calibri" pitchFamily="34" charset="0"/>
              </a:rPr>
              <a:t>Kimura</a:t>
            </a:r>
            <a:r>
              <a:rPr lang="es-MX" sz="1600" dirty="0">
                <a:solidFill>
                  <a:srgbClr val="002060"/>
                </a:solidFill>
                <a:latin typeface="Calibri" pitchFamily="34" charset="0"/>
              </a:rPr>
              <a:t> </a:t>
            </a:r>
            <a:r>
              <a:rPr lang="es-MX" sz="1600" dirty="0" err="1">
                <a:solidFill>
                  <a:srgbClr val="002060"/>
                </a:solidFill>
                <a:latin typeface="Calibri" pitchFamily="34" charset="0"/>
              </a:rPr>
              <a:t>Hayama</a:t>
            </a:r>
            <a:endParaRPr lang="es-MX" sz="1600" dirty="0">
              <a:solidFill>
                <a:srgbClr val="002060"/>
              </a:solidFill>
              <a:latin typeface="Calibri" pitchFamily="34" charset="0"/>
            </a:endParaRPr>
          </a:p>
        </p:txBody>
      </p:sp>
      <p:sp>
        <p:nvSpPr>
          <p:cNvPr id="10" name="13 CuadroTexto">
            <a:extLst>
              <a:ext uri="{FF2B5EF4-FFF2-40B4-BE49-F238E27FC236}">
                <a16:creationId xmlns:a16="http://schemas.microsoft.com/office/drawing/2014/main" id="{968900B4-11B4-4A46-997F-9D909EC9B693}"/>
              </a:ext>
            </a:extLst>
          </p:cNvPr>
          <p:cNvSpPr txBox="1">
            <a:spLocks noChangeArrowheads="1"/>
          </p:cNvSpPr>
          <p:nvPr/>
        </p:nvSpPr>
        <p:spPr bwMode="auto">
          <a:xfrm>
            <a:off x="4419195" y="4365104"/>
            <a:ext cx="3436325" cy="2308324"/>
          </a:xfrm>
          <a:prstGeom prst="rect">
            <a:avLst/>
          </a:prstGeom>
          <a:noFill/>
          <a:ln w="9525">
            <a:noFill/>
            <a:miter lim="800000"/>
            <a:headEnd/>
            <a:tailEnd/>
          </a:ln>
        </p:spPr>
        <p:txBody>
          <a:bodyPr wrap="none">
            <a:spAutoFit/>
          </a:bodyPr>
          <a:lstStyle/>
          <a:p>
            <a:endParaRPr lang="es-MX" sz="1600" dirty="0">
              <a:latin typeface="Calibri" pitchFamily="34" charset="0"/>
            </a:endParaRPr>
          </a:p>
          <a:p>
            <a:r>
              <a:rPr lang="es-MX" sz="1600" b="1" dirty="0" err="1">
                <a:solidFill>
                  <a:srgbClr val="00B0F0"/>
                </a:solidFill>
                <a:latin typeface="Calibri" pitchFamily="34" charset="0"/>
              </a:rPr>
              <a:t>Nut</a:t>
            </a:r>
            <a:r>
              <a:rPr lang="es-MX" sz="1600" b="1" dirty="0">
                <a:solidFill>
                  <a:srgbClr val="00B0F0"/>
                </a:solidFill>
                <a:latin typeface="Calibri" pitchFamily="34" charset="0"/>
              </a:rPr>
              <a:t>. Ma. Del Carmen González Salazar</a:t>
            </a:r>
            <a:endParaRPr lang="es-MX" sz="1600" dirty="0">
              <a:latin typeface="Calibri" pitchFamily="34" charset="0"/>
            </a:endParaRPr>
          </a:p>
          <a:p>
            <a:r>
              <a:rPr lang="es-MX" sz="1600" dirty="0">
                <a:latin typeface="Calibri" pitchFamily="34" charset="0"/>
              </a:rPr>
              <a:t>Dr. Guillermo Cardoso Saldaña</a:t>
            </a:r>
          </a:p>
          <a:p>
            <a:r>
              <a:rPr lang="es-MX" sz="1600" dirty="0">
                <a:latin typeface="Calibri" pitchFamily="34" charset="0"/>
              </a:rPr>
              <a:t>M en C Aida X Medina Urrutia </a:t>
            </a:r>
          </a:p>
          <a:p>
            <a:r>
              <a:rPr lang="es-MX" sz="1600" dirty="0">
                <a:latin typeface="Calibri" pitchFamily="34" charset="0"/>
              </a:rPr>
              <a:t>Dr. </a:t>
            </a:r>
            <a:r>
              <a:rPr lang="es-MX" sz="1600" dirty="0" err="1">
                <a:latin typeface="Calibri" pitchFamily="34" charset="0"/>
              </a:rPr>
              <a:t>Nacú</a:t>
            </a:r>
            <a:r>
              <a:rPr lang="es-MX" sz="1600" dirty="0">
                <a:latin typeface="Calibri" pitchFamily="34" charset="0"/>
              </a:rPr>
              <a:t> A Caracas Portilla</a:t>
            </a:r>
          </a:p>
          <a:p>
            <a:r>
              <a:rPr lang="es-MX" sz="1600" dirty="0">
                <a:latin typeface="Calibri" pitchFamily="34" charset="0"/>
              </a:rPr>
              <a:t>Dra. Margarita Torres Tamayo</a:t>
            </a:r>
          </a:p>
          <a:p>
            <a:r>
              <a:rPr lang="es-MX" sz="1600" dirty="0">
                <a:latin typeface="Calibri" pitchFamily="34" charset="0"/>
              </a:rPr>
              <a:t>M en C Esteban Jorge Galarza</a:t>
            </a:r>
          </a:p>
          <a:p>
            <a:r>
              <a:rPr lang="es-MX" sz="1600" dirty="0">
                <a:latin typeface="Calibri" pitchFamily="34" charset="0"/>
              </a:rPr>
              <a:t>Dr. Juan Gabriel Juárez Rojas</a:t>
            </a:r>
          </a:p>
          <a:p>
            <a:r>
              <a:rPr lang="es-MX" sz="1600" dirty="0">
                <a:latin typeface="Calibri" pitchFamily="34" charset="0"/>
              </a:rPr>
              <a:t>Dra. Rocío Martínez Alvarado</a:t>
            </a:r>
          </a:p>
        </p:txBody>
      </p:sp>
      <p:sp>
        <p:nvSpPr>
          <p:cNvPr id="11" name="14 CuadroTexto">
            <a:extLst>
              <a:ext uri="{FF2B5EF4-FFF2-40B4-BE49-F238E27FC236}">
                <a16:creationId xmlns:a16="http://schemas.microsoft.com/office/drawing/2014/main" id="{A0831816-5918-4F26-8ABF-A3A14E25EE83}"/>
              </a:ext>
            </a:extLst>
          </p:cNvPr>
          <p:cNvSpPr txBox="1"/>
          <p:nvPr/>
        </p:nvSpPr>
        <p:spPr>
          <a:xfrm>
            <a:off x="8980159" y="178547"/>
            <a:ext cx="2878096" cy="1323439"/>
          </a:xfrm>
          <a:prstGeom prst="rect">
            <a:avLst/>
          </a:prstGeom>
          <a:noFill/>
        </p:spPr>
        <p:txBody>
          <a:bodyPr wrap="none">
            <a:spAutoFit/>
          </a:bodyPr>
          <a:lstStyle/>
          <a:p>
            <a:pPr>
              <a:defRPr/>
            </a:pPr>
            <a:r>
              <a:rPr lang="es-MX" sz="1600" b="1" dirty="0">
                <a:solidFill>
                  <a:srgbClr val="00B050"/>
                </a:solidFill>
                <a:latin typeface="Calibri" pitchFamily="34" charset="0"/>
              </a:rPr>
              <a:t>M en C Wendy A Ocampo Arcos</a:t>
            </a:r>
          </a:p>
          <a:p>
            <a:pPr marL="342900" indent="-342900">
              <a:defRPr/>
            </a:pPr>
            <a:r>
              <a:rPr lang="es-MX" sz="1600" b="1" dirty="0">
                <a:solidFill>
                  <a:srgbClr val="00B050"/>
                </a:solidFill>
                <a:latin typeface="Calibri" pitchFamily="34" charset="0"/>
              </a:rPr>
              <a:t>M en C Fabiola López Bautista</a:t>
            </a:r>
          </a:p>
          <a:p>
            <a:pPr marL="342900" indent="-342900">
              <a:defRPr/>
            </a:pPr>
            <a:r>
              <a:rPr lang="es-MX" sz="1600" b="1" dirty="0" err="1">
                <a:solidFill>
                  <a:srgbClr val="00B050"/>
                </a:solidFill>
                <a:latin typeface="Calibri" pitchFamily="34" charset="0"/>
              </a:rPr>
              <a:t>Nut</a:t>
            </a:r>
            <a:r>
              <a:rPr lang="es-MX" sz="1600" b="1" dirty="0">
                <a:solidFill>
                  <a:srgbClr val="00B050"/>
                </a:solidFill>
                <a:latin typeface="Calibri" pitchFamily="34" charset="0"/>
              </a:rPr>
              <a:t>. </a:t>
            </a:r>
            <a:r>
              <a:rPr lang="es-MX" sz="1600" b="1" dirty="0" err="1">
                <a:solidFill>
                  <a:srgbClr val="00B050"/>
                </a:solidFill>
                <a:latin typeface="Calibri" pitchFamily="34" charset="0"/>
              </a:rPr>
              <a:t>Lizeth</a:t>
            </a:r>
            <a:r>
              <a:rPr lang="es-MX" sz="1600" b="1" dirty="0">
                <a:solidFill>
                  <a:srgbClr val="00B050"/>
                </a:solidFill>
                <a:latin typeface="Calibri" pitchFamily="34" charset="0"/>
              </a:rPr>
              <a:t> </a:t>
            </a:r>
            <a:r>
              <a:rPr lang="es-MX" sz="1600" b="1" dirty="0" err="1">
                <a:solidFill>
                  <a:srgbClr val="00B050"/>
                </a:solidFill>
                <a:latin typeface="Calibri" pitchFamily="34" charset="0"/>
              </a:rPr>
              <a:t>Nuñez</a:t>
            </a:r>
            <a:r>
              <a:rPr lang="es-MX" sz="1600" b="1" dirty="0">
                <a:solidFill>
                  <a:srgbClr val="00B050"/>
                </a:solidFill>
                <a:latin typeface="Calibri" pitchFamily="34" charset="0"/>
              </a:rPr>
              <a:t> Martínez</a:t>
            </a:r>
          </a:p>
          <a:p>
            <a:pPr marL="342900" indent="-342900">
              <a:defRPr/>
            </a:pPr>
            <a:r>
              <a:rPr lang="es-MX" sz="1600" b="1" dirty="0">
                <a:solidFill>
                  <a:srgbClr val="00B050"/>
                </a:solidFill>
                <a:latin typeface="Calibri" pitchFamily="34" charset="0"/>
              </a:rPr>
              <a:t>QFB Luz  </a:t>
            </a:r>
            <a:r>
              <a:rPr lang="es-MX" sz="1600" b="1" dirty="0" err="1">
                <a:solidFill>
                  <a:srgbClr val="00B050"/>
                </a:solidFill>
                <a:latin typeface="Calibri" pitchFamily="34" charset="0"/>
              </a:rPr>
              <a:t>Yaneli</a:t>
            </a:r>
            <a:r>
              <a:rPr lang="es-MX" sz="1600" b="1" dirty="0">
                <a:solidFill>
                  <a:srgbClr val="00B050"/>
                </a:solidFill>
                <a:latin typeface="Calibri" pitchFamily="34" charset="0"/>
              </a:rPr>
              <a:t>  Ruiz Vargas</a:t>
            </a:r>
          </a:p>
          <a:p>
            <a:pPr marL="342900" indent="-342900">
              <a:defRPr/>
            </a:pPr>
            <a:r>
              <a:rPr lang="es-MX" sz="1600" b="1" dirty="0">
                <a:solidFill>
                  <a:srgbClr val="00B050"/>
                </a:solidFill>
                <a:latin typeface="Calibri" pitchFamily="34" charset="0"/>
              </a:rPr>
              <a:t>QA Ángel René López Uribe</a:t>
            </a:r>
          </a:p>
        </p:txBody>
      </p:sp>
      <p:pic>
        <p:nvPicPr>
          <p:cNvPr id="14" name="Imagen 13">
            <a:extLst>
              <a:ext uri="{FF2B5EF4-FFF2-40B4-BE49-F238E27FC236}">
                <a16:creationId xmlns:a16="http://schemas.microsoft.com/office/drawing/2014/main" id="{BF220699-203D-4412-9C8A-4906CB5FB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412" y="1925651"/>
            <a:ext cx="1418685" cy="900513"/>
          </a:xfrm>
          <a:prstGeom prst="rect">
            <a:avLst/>
          </a:prstGeom>
          <a:ln>
            <a:noFill/>
          </a:ln>
          <a:effectLst>
            <a:softEdge rad="112500"/>
          </a:effectLst>
        </p:spPr>
      </p:pic>
      <p:pic>
        <p:nvPicPr>
          <p:cNvPr id="15" name="Imagen 14">
            <a:extLst>
              <a:ext uri="{FF2B5EF4-FFF2-40B4-BE49-F238E27FC236}">
                <a16:creationId xmlns:a16="http://schemas.microsoft.com/office/drawing/2014/main" id="{3D89DE13-3999-4A17-878A-121363E31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3412" y="1482771"/>
            <a:ext cx="847556" cy="643047"/>
          </a:xfrm>
          <a:prstGeom prst="rect">
            <a:avLst/>
          </a:prstGeom>
          <a:ln>
            <a:noFill/>
          </a:ln>
          <a:effectLst>
            <a:softEdge rad="112500"/>
          </a:effectLst>
        </p:spPr>
      </p:pic>
      <p:pic>
        <p:nvPicPr>
          <p:cNvPr id="16" name="Imagen 15">
            <a:extLst>
              <a:ext uri="{FF2B5EF4-FFF2-40B4-BE49-F238E27FC236}">
                <a16:creationId xmlns:a16="http://schemas.microsoft.com/office/drawing/2014/main" id="{EA1048E4-6331-4E6B-A928-4AF1379305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7380" y="1510849"/>
            <a:ext cx="923497" cy="628167"/>
          </a:xfrm>
          <a:prstGeom prst="ellipse">
            <a:avLst/>
          </a:prstGeom>
          <a:ln>
            <a:noFill/>
          </a:ln>
          <a:effectLst>
            <a:softEdge rad="112500"/>
          </a:effectLst>
        </p:spPr>
      </p:pic>
    </p:spTree>
    <p:extLst>
      <p:ext uri="{BB962C8B-B14F-4D97-AF65-F5344CB8AC3E}">
        <p14:creationId xmlns:p14="http://schemas.microsoft.com/office/powerpoint/2010/main" val="382227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6C393D-0A54-478F-A20C-9519745B3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64400" cy="4399187"/>
          </a:xfrm>
          <a:prstGeom prst="rect">
            <a:avLst/>
          </a:prstGeom>
        </p:spPr>
      </p:pic>
      <p:sp>
        <p:nvSpPr>
          <p:cNvPr id="4" name="CuadroTexto 3"/>
          <p:cNvSpPr txBox="1"/>
          <p:nvPr/>
        </p:nvSpPr>
        <p:spPr>
          <a:xfrm>
            <a:off x="69742" y="4905025"/>
            <a:ext cx="12073618" cy="1569660"/>
          </a:xfrm>
          <a:prstGeom prst="rect">
            <a:avLst/>
          </a:prstGeom>
          <a:noFill/>
        </p:spPr>
        <p:txBody>
          <a:bodyPr wrap="square" rtlCol="0">
            <a:spAutoFit/>
          </a:bodyPr>
          <a:lstStyle/>
          <a:p>
            <a:pPr algn="ctr"/>
            <a:r>
              <a:rPr lang="es-MX"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sto MT" panose="02040603050505030304" pitchFamily="18" charset="0"/>
                <a:ea typeface="GungsuhChe" panose="02030609000101010101" pitchFamily="49" charset="-127"/>
              </a:rPr>
              <a:t>G R A C I A S</a:t>
            </a:r>
          </a:p>
        </p:txBody>
      </p:sp>
    </p:spTree>
    <p:extLst>
      <p:ext uri="{BB962C8B-B14F-4D97-AF65-F5344CB8AC3E}">
        <p14:creationId xmlns:p14="http://schemas.microsoft.com/office/powerpoint/2010/main" val="55165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17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F41D1176-2D8A-4E22-B195-CB4405155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1" name="Rectángulo: esquinas redondeadas 20">
            <a:extLst>
              <a:ext uri="{FF2B5EF4-FFF2-40B4-BE49-F238E27FC236}">
                <a16:creationId xmlns:a16="http://schemas.microsoft.com/office/drawing/2014/main" id="{AC6E359F-A82F-4416-99EC-81C445ABA896}"/>
              </a:ext>
            </a:extLst>
          </p:cNvPr>
          <p:cNvSpPr/>
          <p:nvPr/>
        </p:nvSpPr>
        <p:spPr>
          <a:xfrm>
            <a:off x="428020" y="1663430"/>
            <a:ext cx="11345698" cy="4513534"/>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Marcador de contenido 6">
            <a:extLst>
              <a:ext uri="{FF2B5EF4-FFF2-40B4-BE49-F238E27FC236}">
                <a16:creationId xmlns:a16="http://schemas.microsoft.com/office/drawing/2014/main" id="{7E11BE52-C579-4983-AFDA-8FD653B638E7}"/>
              </a:ext>
            </a:extLst>
          </p:cNvPr>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Conector recto 10">
            <a:extLst>
              <a:ext uri="{FF2B5EF4-FFF2-40B4-BE49-F238E27FC236}">
                <a16:creationId xmlns:a16="http://schemas.microsoft.com/office/drawing/2014/main" id="{C586D642-47C9-4E14-94ED-946FD612B009}"/>
              </a:ext>
            </a:extLst>
          </p:cNvPr>
          <p:cNvCxnSpPr/>
          <p:nvPr/>
        </p:nvCxnSpPr>
        <p:spPr>
          <a:xfrm>
            <a:off x="1750979" y="3200404"/>
            <a:ext cx="1400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E74FB11-F07E-432B-8835-D2BEA57A21A4}"/>
              </a:ext>
            </a:extLst>
          </p:cNvPr>
          <p:cNvCxnSpPr/>
          <p:nvPr/>
        </p:nvCxnSpPr>
        <p:spPr>
          <a:xfrm>
            <a:off x="4033741" y="2963697"/>
            <a:ext cx="140078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4EB03E5-6860-459A-8F73-EF682FB6BEEB}"/>
              </a:ext>
            </a:extLst>
          </p:cNvPr>
          <p:cNvSpPr txBox="1"/>
          <p:nvPr/>
        </p:nvSpPr>
        <p:spPr>
          <a:xfrm>
            <a:off x="2120627" y="2937756"/>
            <a:ext cx="694421" cy="276999"/>
          </a:xfrm>
          <a:prstGeom prst="rect">
            <a:avLst/>
          </a:prstGeom>
          <a:noFill/>
        </p:spPr>
        <p:txBody>
          <a:bodyPr wrap="none" rtlCol="0">
            <a:spAutoFit/>
          </a:bodyPr>
          <a:lstStyle/>
          <a:p>
            <a:r>
              <a:rPr lang="es-MX" sz="1200" dirty="0"/>
              <a:t>P&lt;0.001</a:t>
            </a:r>
          </a:p>
        </p:txBody>
      </p:sp>
      <p:sp>
        <p:nvSpPr>
          <p:cNvPr id="14" name="CuadroTexto 13">
            <a:extLst>
              <a:ext uri="{FF2B5EF4-FFF2-40B4-BE49-F238E27FC236}">
                <a16:creationId xmlns:a16="http://schemas.microsoft.com/office/drawing/2014/main" id="{71C5CA0F-F329-4B2F-8402-68DC0C2C3A52}"/>
              </a:ext>
            </a:extLst>
          </p:cNvPr>
          <p:cNvSpPr txBox="1"/>
          <p:nvPr/>
        </p:nvSpPr>
        <p:spPr>
          <a:xfrm>
            <a:off x="4374207" y="2701047"/>
            <a:ext cx="694421" cy="276999"/>
          </a:xfrm>
          <a:prstGeom prst="rect">
            <a:avLst/>
          </a:prstGeom>
          <a:noFill/>
        </p:spPr>
        <p:txBody>
          <a:bodyPr wrap="none" rtlCol="0">
            <a:spAutoFit/>
          </a:bodyPr>
          <a:lstStyle/>
          <a:p>
            <a:r>
              <a:rPr lang="es-MX" sz="1200" dirty="0"/>
              <a:t>P&lt;0.001</a:t>
            </a:r>
          </a:p>
        </p:txBody>
      </p:sp>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nvPr>
        </p:nvGraphicFramePr>
        <p:xfrm>
          <a:off x="6494838" y="1825625"/>
          <a:ext cx="5181600" cy="4351338"/>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Conector recto 15">
            <a:extLst>
              <a:ext uri="{FF2B5EF4-FFF2-40B4-BE49-F238E27FC236}">
                <a16:creationId xmlns:a16="http://schemas.microsoft.com/office/drawing/2014/main" id="{D3B718B3-3622-4B76-AFCA-2ED4B1942A7D}"/>
              </a:ext>
            </a:extLst>
          </p:cNvPr>
          <p:cNvCxnSpPr/>
          <p:nvPr/>
        </p:nvCxnSpPr>
        <p:spPr>
          <a:xfrm>
            <a:off x="7407617" y="3200404"/>
            <a:ext cx="1400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1C4E8A8-A8FF-4507-B300-666BC69AF16B}"/>
              </a:ext>
            </a:extLst>
          </p:cNvPr>
          <p:cNvCxnSpPr/>
          <p:nvPr/>
        </p:nvCxnSpPr>
        <p:spPr>
          <a:xfrm>
            <a:off x="9690379" y="2963697"/>
            <a:ext cx="140078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C5C06C54-22B7-45EF-8922-99EED9148D4B}"/>
              </a:ext>
            </a:extLst>
          </p:cNvPr>
          <p:cNvSpPr txBox="1"/>
          <p:nvPr/>
        </p:nvSpPr>
        <p:spPr>
          <a:xfrm>
            <a:off x="7777265" y="2937756"/>
            <a:ext cx="694421" cy="276999"/>
          </a:xfrm>
          <a:prstGeom prst="rect">
            <a:avLst/>
          </a:prstGeom>
          <a:noFill/>
        </p:spPr>
        <p:txBody>
          <a:bodyPr wrap="none" rtlCol="0">
            <a:spAutoFit/>
          </a:bodyPr>
          <a:lstStyle/>
          <a:p>
            <a:r>
              <a:rPr lang="es-MX" sz="1200" dirty="0"/>
              <a:t>P&lt;0.001</a:t>
            </a:r>
          </a:p>
        </p:txBody>
      </p:sp>
      <p:sp>
        <p:nvSpPr>
          <p:cNvPr id="19" name="CuadroTexto 18">
            <a:extLst>
              <a:ext uri="{FF2B5EF4-FFF2-40B4-BE49-F238E27FC236}">
                <a16:creationId xmlns:a16="http://schemas.microsoft.com/office/drawing/2014/main" id="{794B4B95-36C2-43CF-AA18-2BA2A53964BE}"/>
              </a:ext>
            </a:extLst>
          </p:cNvPr>
          <p:cNvSpPr txBox="1"/>
          <p:nvPr/>
        </p:nvSpPr>
        <p:spPr>
          <a:xfrm>
            <a:off x="10030845" y="2701047"/>
            <a:ext cx="694421" cy="276999"/>
          </a:xfrm>
          <a:prstGeom prst="rect">
            <a:avLst/>
          </a:prstGeom>
          <a:noFill/>
        </p:spPr>
        <p:txBody>
          <a:bodyPr wrap="none" rtlCol="0">
            <a:spAutoFit/>
          </a:bodyPr>
          <a:lstStyle/>
          <a:p>
            <a:r>
              <a:rPr lang="es-MX" sz="1200" dirty="0"/>
              <a:t>P&lt;0.001</a:t>
            </a:r>
          </a:p>
        </p:txBody>
      </p:sp>
      <p:sp>
        <p:nvSpPr>
          <p:cNvPr id="3" name="CuadroTexto 2">
            <a:extLst>
              <a:ext uri="{FF2B5EF4-FFF2-40B4-BE49-F238E27FC236}">
                <a16:creationId xmlns:a16="http://schemas.microsoft.com/office/drawing/2014/main" id="{6AA3B994-6B03-4962-A0A9-1578DD1B0B4E}"/>
              </a:ext>
            </a:extLst>
          </p:cNvPr>
          <p:cNvSpPr txBox="1"/>
          <p:nvPr/>
        </p:nvSpPr>
        <p:spPr>
          <a:xfrm rot="16200000">
            <a:off x="340795" y="3735425"/>
            <a:ext cx="577402" cy="369332"/>
          </a:xfrm>
          <a:prstGeom prst="rect">
            <a:avLst/>
          </a:prstGeom>
          <a:noFill/>
        </p:spPr>
        <p:txBody>
          <a:bodyPr wrap="none" rtlCol="0">
            <a:spAutoFit/>
          </a:bodyPr>
          <a:lstStyle/>
          <a:p>
            <a:r>
              <a:rPr lang="es-MX" dirty="0"/>
              <a:t>UI/L</a:t>
            </a:r>
          </a:p>
        </p:txBody>
      </p:sp>
      <p:sp>
        <p:nvSpPr>
          <p:cNvPr id="20" name="CuadroTexto 19">
            <a:extLst>
              <a:ext uri="{FF2B5EF4-FFF2-40B4-BE49-F238E27FC236}">
                <a16:creationId xmlns:a16="http://schemas.microsoft.com/office/drawing/2014/main" id="{B64D44D5-A541-47B2-A51C-EAE426863DA8}"/>
              </a:ext>
            </a:extLst>
          </p:cNvPr>
          <p:cNvSpPr txBox="1"/>
          <p:nvPr/>
        </p:nvSpPr>
        <p:spPr>
          <a:xfrm rot="16200000">
            <a:off x="6151794" y="3732177"/>
            <a:ext cx="349776" cy="369332"/>
          </a:xfrm>
          <a:prstGeom prst="rect">
            <a:avLst/>
          </a:prstGeom>
          <a:noFill/>
        </p:spPr>
        <p:txBody>
          <a:bodyPr wrap="none" rtlCol="0">
            <a:spAutoFit/>
          </a:bodyPr>
          <a:lstStyle/>
          <a:p>
            <a:r>
              <a:rPr lang="es-MX" dirty="0"/>
              <a:t>%</a:t>
            </a:r>
          </a:p>
        </p:txBody>
      </p:sp>
      <p:sp>
        <p:nvSpPr>
          <p:cNvPr id="22" name="Rectángulo: esquinas redondeadas 21">
            <a:extLst>
              <a:ext uri="{FF2B5EF4-FFF2-40B4-BE49-F238E27FC236}">
                <a16:creationId xmlns:a16="http://schemas.microsoft.com/office/drawing/2014/main" id="{D98E2535-636A-4C35-B3B6-1CB2DAB462DD}"/>
              </a:ext>
            </a:extLst>
          </p:cNvPr>
          <p:cNvSpPr/>
          <p:nvPr/>
        </p:nvSpPr>
        <p:spPr>
          <a:xfrm>
            <a:off x="7666039" y="6537399"/>
            <a:ext cx="4525961"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3" name="Rectángulo: esquinas redondeadas 22">
            <a:extLst>
              <a:ext uri="{FF2B5EF4-FFF2-40B4-BE49-F238E27FC236}">
                <a16:creationId xmlns:a16="http://schemas.microsoft.com/office/drawing/2014/main" id="{34B0DC2F-8894-41E3-B065-7E1FF8ECBC5F}"/>
              </a:ext>
            </a:extLst>
          </p:cNvPr>
          <p:cNvSpPr/>
          <p:nvPr/>
        </p:nvSpPr>
        <p:spPr>
          <a:xfrm>
            <a:off x="756320" y="460895"/>
            <a:ext cx="10691235" cy="800521"/>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Efecto del polimorfismo I148M sobre variables clínicas</a:t>
            </a:r>
            <a:endParaRPr lang="es-MX" sz="3600" dirty="0">
              <a:solidFill>
                <a:srgbClr val="00B050"/>
              </a:solidFill>
            </a:endParaRPr>
          </a:p>
        </p:txBody>
      </p:sp>
    </p:spTree>
    <p:extLst>
      <p:ext uri="{BB962C8B-B14F-4D97-AF65-F5344CB8AC3E}">
        <p14:creationId xmlns:p14="http://schemas.microsoft.com/office/powerpoint/2010/main" val="67379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5843ACD-5F12-4293-9535-C36C2BB9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1" name="Rectángulo: esquinas redondeadas 20">
            <a:extLst>
              <a:ext uri="{FF2B5EF4-FFF2-40B4-BE49-F238E27FC236}">
                <a16:creationId xmlns:a16="http://schemas.microsoft.com/office/drawing/2014/main" id="{8D492135-F1EE-4D08-B42A-53E7FD8F4C94}"/>
              </a:ext>
            </a:extLst>
          </p:cNvPr>
          <p:cNvSpPr/>
          <p:nvPr/>
        </p:nvSpPr>
        <p:spPr>
          <a:xfrm>
            <a:off x="428020" y="1968225"/>
            <a:ext cx="11345698" cy="4513534"/>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Marcador de contenido 6">
            <a:extLst>
              <a:ext uri="{FF2B5EF4-FFF2-40B4-BE49-F238E27FC236}">
                <a16:creationId xmlns:a16="http://schemas.microsoft.com/office/drawing/2014/main" id="{7E11BE52-C579-4983-AFDA-8FD653B638E7}"/>
              </a:ext>
            </a:extLst>
          </p:cNvPr>
          <p:cNvGraphicFramePr>
            <a:graphicFrameLocks noGrp="1"/>
          </p:cNvGraphicFramePr>
          <p:nvPr>
            <p:ph sz="half" idx="1"/>
            <p:extLst/>
          </p:nvPr>
        </p:nvGraphicFramePr>
        <p:xfrm>
          <a:off x="838200" y="2130420"/>
          <a:ext cx="5181600" cy="435133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Conector recto 10">
            <a:extLst>
              <a:ext uri="{FF2B5EF4-FFF2-40B4-BE49-F238E27FC236}">
                <a16:creationId xmlns:a16="http://schemas.microsoft.com/office/drawing/2014/main" id="{C586D642-47C9-4E14-94ED-946FD612B009}"/>
              </a:ext>
            </a:extLst>
          </p:cNvPr>
          <p:cNvCxnSpPr/>
          <p:nvPr/>
        </p:nvCxnSpPr>
        <p:spPr>
          <a:xfrm>
            <a:off x="1750979" y="3505199"/>
            <a:ext cx="1400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E74FB11-F07E-432B-8835-D2BEA57A21A4}"/>
              </a:ext>
            </a:extLst>
          </p:cNvPr>
          <p:cNvCxnSpPr/>
          <p:nvPr/>
        </p:nvCxnSpPr>
        <p:spPr>
          <a:xfrm>
            <a:off x="4033741" y="3268492"/>
            <a:ext cx="140078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4EB03E5-6860-459A-8F73-EF682FB6BEEB}"/>
              </a:ext>
            </a:extLst>
          </p:cNvPr>
          <p:cNvSpPr txBox="1"/>
          <p:nvPr/>
        </p:nvSpPr>
        <p:spPr>
          <a:xfrm>
            <a:off x="2120627" y="3242551"/>
            <a:ext cx="694421" cy="276999"/>
          </a:xfrm>
          <a:prstGeom prst="rect">
            <a:avLst/>
          </a:prstGeom>
          <a:noFill/>
        </p:spPr>
        <p:txBody>
          <a:bodyPr wrap="none" rtlCol="0">
            <a:spAutoFit/>
          </a:bodyPr>
          <a:lstStyle/>
          <a:p>
            <a:r>
              <a:rPr lang="es-MX" sz="1200" dirty="0"/>
              <a:t>P&lt;0.001</a:t>
            </a:r>
          </a:p>
        </p:txBody>
      </p:sp>
      <p:sp>
        <p:nvSpPr>
          <p:cNvPr id="14" name="CuadroTexto 13">
            <a:extLst>
              <a:ext uri="{FF2B5EF4-FFF2-40B4-BE49-F238E27FC236}">
                <a16:creationId xmlns:a16="http://schemas.microsoft.com/office/drawing/2014/main" id="{71C5CA0F-F329-4B2F-8402-68DC0C2C3A52}"/>
              </a:ext>
            </a:extLst>
          </p:cNvPr>
          <p:cNvSpPr txBox="1"/>
          <p:nvPr/>
        </p:nvSpPr>
        <p:spPr>
          <a:xfrm>
            <a:off x="4374207" y="3005842"/>
            <a:ext cx="694421" cy="276999"/>
          </a:xfrm>
          <a:prstGeom prst="rect">
            <a:avLst/>
          </a:prstGeom>
          <a:noFill/>
        </p:spPr>
        <p:txBody>
          <a:bodyPr wrap="none" rtlCol="0">
            <a:spAutoFit/>
          </a:bodyPr>
          <a:lstStyle/>
          <a:p>
            <a:r>
              <a:rPr lang="es-MX" sz="1200" dirty="0"/>
              <a:t>P=0.013</a:t>
            </a:r>
          </a:p>
        </p:txBody>
      </p:sp>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nvPr>
        </p:nvGraphicFramePr>
        <p:xfrm>
          <a:off x="6494838" y="2130420"/>
          <a:ext cx="5181600" cy="4351338"/>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Conector recto 15">
            <a:extLst>
              <a:ext uri="{FF2B5EF4-FFF2-40B4-BE49-F238E27FC236}">
                <a16:creationId xmlns:a16="http://schemas.microsoft.com/office/drawing/2014/main" id="{D3B718B3-3622-4B76-AFCA-2ED4B1942A7D}"/>
              </a:ext>
            </a:extLst>
          </p:cNvPr>
          <p:cNvCxnSpPr/>
          <p:nvPr/>
        </p:nvCxnSpPr>
        <p:spPr>
          <a:xfrm>
            <a:off x="7407617" y="3505199"/>
            <a:ext cx="1400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1C4E8A8-A8FF-4507-B300-666BC69AF16B}"/>
              </a:ext>
            </a:extLst>
          </p:cNvPr>
          <p:cNvCxnSpPr/>
          <p:nvPr/>
        </p:nvCxnSpPr>
        <p:spPr>
          <a:xfrm>
            <a:off x="9690379" y="3268492"/>
            <a:ext cx="140078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C5C06C54-22B7-45EF-8922-99EED9148D4B}"/>
              </a:ext>
            </a:extLst>
          </p:cNvPr>
          <p:cNvSpPr txBox="1"/>
          <p:nvPr/>
        </p:nvSpPr>
        <p:spPr>
          <a:xfrm>
            <a:off x="7777265" y="3242551"/>
            <a:ext cx="694421" cy="276999"/>
          </a:xfrm>
          <a:prstGeom prst="rect">
            <a:avLst/>
          </a:prstGeom>
          <a:noFill/>
        </p:spPr>
        <p:txBody>
          <a:bodyPr wrap="none" rtlCol="0">
            <a:spAutoFit/>
          </a:bodyPr>
          <a:lstStyle/>
          <a:p>
            <a:r>
              <a:rPr lang="es-MX" sz="1200" dirty="0"/>
              <a:t>P&lt;0.001</a:t>
            </a:r>
          </a:p>
        </p:txBody>
      </p:sp>
      <p:sp>
        <p:nvSpPr>
          <p:cNvPr id="19" name="CuadroTexto 18">
            <a:extLst>
              <a:ext uri="{FF2B5EF4-FFF2-40B4-BE49-F238E27FC236}">
                <a16:creationId xmlns:a16="http://schemas.microsoft.com/office/drawing/2014/main" id="{794B4B95-36C2-43CF-AA18-2BA2A53964BE}"/>
              </a:ext>
            </a:extLst>
          </p:cNvPr>
          <p:cNvSpPr txBox="1"/>
          <p:nvPr/>
        </p:nvSpPr>
        <p:spPr>
          <a:xfrm>
            <a:off x="10030845" y="3005842"/>
            <a:ext cx="694421" cy="276999"/>
          </a:xfrm>
          <a:prstGeom prst="rect">
            <a:avLst/>
          </a:prstGeom>
          <a:noFill/>
        </p:spPr>
        <p:txBody>
          <a:bodyPr wrap="none" rtlCol="0">
            <a:spAutoFit/>
          </a:bodyPr>
          <a:lstStyle/>
          <a:p>
            <a:r>
              <a:rPr lang="es-MX" sz="1200" dirty="0"/>
              <a:t>P&lt;0.001</a:t>
            </a:r>
          </a:p>
        </p:txBody>
      </p:sp>
      <p:sp>
        <p:nvSpPr>
          <p:cNvPr id="3" name="CuadroTexto 2">
            <a:extLst>
              <a:ext uri="{FF2B5EF4-FFF2-40B4-BE49-F238E27FC236}">
                <a16:creationId xmlns:a16="http://schemas.microsoft.com/office/drawing/2014/main" id="{6AA3B994-6B03-4962-A0A9-1578DD1B0B4E}"/>
              </a:ext>
            </a:extLst>
          </p:cNvPr>
          <p:cNvSpPr txBox="1"/>
          <p:nvPr/>
        </p:nvSpPr>
        <p:spPr>
          <a:xfrm rot="16200000">
            <a:off x="340795" y="4040220"/>
            <a:ext cx="577402" cy="369332"/>
          </a:xfrm>
          <a:prstGeom prst="rect">
            <a:avLst/>
          </a:prstGeom>
          <a:noFill/>
        </p:spPr>
        <p:txBody>
          <a:bodyPr wrap="none" rtlCol="0">
            <a:spAutoFit/>
          </a:bodyPr>
          <a:lstStyle/>
          <a:p>
            <a:r>
              <a:rPr lang="es-MX" dirty="0"/>
              <a:t>UI/L</a:t>
            </a:r>
          </a:p>
        </p:txBody>
      </p:sp>
      <p:sp>
        <p:nvSpPr>
          <p:cNvPr id="20" name="Rectángulo: esquinas redondeadas 19">
            <a:extLst>
              <a:ext uri="{FF2B5EF4-FFF2-40B4-BE49-F238E27FC236}">
                <a16:creationId xmlns:a16="http://schemas.microsoft.com/office/drawing/2014/main" id="{1C04DB09-E9BB-4DA0-84BC-950498F5052E}"/>
              </a:ext>
            </a:extLst>
          </p:cNvPr>
          <p:cNvSpPr/>
          <p:nvPr/>
        </p:nvSpPr>
        <p:spPr>
          <a:xfrm>
            <a:off x="1110575" y="29180"/>
            <a:ext cx="9978957" cy="1371599"/>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Asociación del polimorfismo I148M con incremento en la actividad de las transaminasas</a:t>
            </a:r>
            <a:endParaRPr lang="es-MX" sz="3600" dirty="0">
              <a:solidFill>
                <a:srgbClr val="00B050"/>
              </a:solidFill>
            </a:endParaRPr>
          </a:p>
        </p:txBody>
      </p:sp>
      <p:sp>
        <p:nvSpPr>
          <p:cNvPr id="23" name="Rectángulo: esquinas redondeadas 22">
            <a:extLst>
              <a:ext uri="{FF2B5EF4-FFF2-40B4-BE49-F238E27FC236}">
                <a16:creationId xmlns:a16="http://schemas.microsoft.com/office/drawing/2014/main" id="{920B0D2D-C143-4008-8BCF-DFB142BAAE70}"/>
              </a:ext>
            </a:extLst>
          </p:cNvPr>
          <p:cNvSpPr/>
          <p:nvPr/>
        </p:nvSpPr>
        <p:spPr>
          <a:xfrm>
            <a:off x="7655669" y="6537399"/>
            <a:ext cx="4536332"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4" name="10 CuadroTexto">
            <a:extLst>
              <a:ext uri="{FF2B5EF4-FFF2-40B4-BE49-F238E27FC236}">
                <a16:creationId xmlns:a16="http://schemas.microsoft.com/office/drawing/2014/main" id="{BFEA826F-6B0F-4CD6-BBF5-E6E4A06C1FA4}"/>
              </a:ext>
            </a:extLst>
          </p:cNvPr>
          <p:cNvSpPr txBox="1">
            <a:spLocks noChangeArrowheads="1"/>
          </p:cNvSpPr>
          <p:nvPr/>
        </p:nvSpPr>
        <p:spPr bwMode="auto">
          <a:xfrm>
            <a:off x="873429" y="1342472"/>
            <a:ext cx="5000660" cy="107721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noFill/>
            <a:miter lim="800000"/>
            <a:headEnd/>
            <a:tailEnd/>
          </a:ln>
          <a:scene3d>
            <a:camera prst="orthographicFront"/>
            <a:lightRig rig="threePt" dir="t"/>
          </a:scene3d>
          <a:sp3d>
            <a:bevelT/>
          </a:sp3d>
        </p:spPr>
        <p:txBody>
          <a:bodyPr>
            <a:spAutoFit/>
          </a:bodyPr>
          <a:lstStyle/>
          <a:p>
            <a:pPr eaLnBrk="1" hangingPunct="1">
              <a:defRPr/>
            </a:pPr>
            <a:r>
              <a:rPr lang="es-MX" sz="1600" dirty="0">
                <a:latin typeface="Calibri" pitchFamily="34" charset="0"/>
                <a:cs typeface="Arial" charset="0"/>
              </a:rPr>
              <a:t>Modelo aditivo	RM = 1.32 [1.14-1.54] *p&lt;0.001</a:t>
            </a:r>
            <a:endParaRPr lang="es-MX" sz="1600" baseline="30000" dirty="0">
              <a:latin typeface="Calibri" pitchFamily="34" charset="0"/>
              <a:cs typeface="Arial" charset="0"/>
            </a:endParaRPr>
          </a:p>
          <a:p>
            <a:pPr eaLnBrk="1" hangingPunct="1">
              <a:defRPr/>
            </a:pPr>
            <a:r>
              <a:rPr lang="es-MX" sz="1600" dirty="0">
                <a:latin typeface="Calibri" pitchFamily="34" charset="0"/>
                <a:cs typeface="Arial" charset="0"/>
              </a:rPr>
              <a:t>Modelo dominante	RM = 1.51 [1.14-1.99] *p=0.004</a:t>
            </a:r>
            <a:endParaRPr lang="es-MX" sz="1600" baseline="30000" dirty="0">
              <a:latin typeface="Calibri" pitchFamily="34" charset="0"/>
              <a:cs typeface="Arial" charset="0"/>
            </a:endParaRPr>
          </a:p>
          <a:p>
            <a:pPr>
              <a:defRPr/>
            </a:pPr>
            <a:r>
              <a:rPr lang="es-MX" sz="1600" dirty="0">
                <a:latin typeface="Calibri" pitchFamily="34" charset="0"/>
                <a:cs typeface="Arial" charset="0"/>
              </a:rPr>
              <a:t>Modelo recesivo	RM = 1.42 [1.14-1.78] *p=0.002</a:t>
            </a:r>
            <a:endParaRPr lang="es-MX" sz="1600" baseline="30000" dirty="0">
              <a:latin typeface="Calibri" pitchFamily="34" charset="0"/>
              <a:cs typeface="Arial" charset="0"/>
            </a:endParaRPr>
          </a:p>
          <a:p>
            <a:pPr>
              <a:defRPr/>
            </a:pPr>
            <a:r>
              <a:rPr lang="es-MX" sz="1600" dirty="0">
                <a:latin typeface="Calibri" pitchFamily="34" charset="0"/>
                <a:cs typeface="Arial" charset="0"/>
              </a:rPr>
              <a:t>Modelo codominante 	RM = 1.76 [1.29-2.39] *p=0.001</a:t>
            </a:r>
            <a:endParaRPr lang="es-MX" sz="1600" baseline="30000" dirty="0">
              <a:latin typeface="Calibri" pitchFamily="34" charset="0"/>
              <a:cs typeface="Arial" charset="0"/>
            </a:endParaRPr>
          </a:p>
        </p:txBody>
      </p:sp>
      <p:sp>
        <p:nvSpPr>
          <p:cNvPr id="25" name="10 CuadroTexto">
            <a:extLst>
              <a:ext uri="{FF2B5EF4-FFF2-40B4-BE49-F238E27FC236}">
                <a16:creationId xmlns:a16="http://schemas.microsoft.com/office/drawing/2014/main" id="{8833FD14-8D81-4977-8E1D-7B81FCC2978B}"/>
              </a:ext>
            </a:extLst>
          </p:cNvPr>
          <p:cNvSpPr txBox="1">
            <a:spLocks noChangeArrowheads="1"/>
          </p:cNvSpPr>
          <p:nvPr/>
        </p:nvSpPr>
        <p:spPr bwMode="auto">
          <a:xfrm>
            <a:off x="887316" y="2495717"/>
            <a:ext cx="4972886"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1.25 [1.06-1.48] *p=0.008</a:t>
            </a:r>
            <a:endParaRPr lang="es-MX" sz="1600" baseline="30000" dirty="0">
              <a:latin typeface="Calibri" pitchFamily="34" charset="0"/>
              <a:cs typeface="Arial" charset="0"/>
            </a:endParaRPr>
          </a:p>
          <a:p>
            <a:pPr eaLnBrk="1" hangingPunct="1">
              <a:defRPr/>
            </a:pPr>
            <a:r>
              <a:rPr lang="es-MX" sz="1600" dirty="0">
                <a:latin typeface="Calibri" pitchFamily="34" charset="0"/>
                <a:cs typeface="Arial" charset="0"/>
              </a:rPr>
              <a:t>Modelo recesivo	RM = 1.40 [1.09-1.80] *p=0.008</a:t>
            </a:r>
            <a:endParaRPr lang="es-MX" sz="1600" baseline="30000" dirty="0">
              <a:latin typeface="Calibri" pitchFamily="34" charset="0"/>
              <a:cs typeface="Arial" charset="0"/>
            </a:endParaRPr>
          </a:p>
          <a:p>
            <a:pPr>
              <a:defRPr/>
            </a:pPr>
            <a:r>
              <a:rPr lang="es-MX" sz="1600" dirty="0">
                <a:latin typeface="Calibri" pitchFamily="34" charset="0"/>
                <a:cs typeface="Arial" charset="0"/>
              </a:rPr>
              <a:t>Modelo codominante 	RM = 1.53 [1.08-2.15] *p=0.015</a:t>
            </a:r>
            <a:endParaRPr lang="es-MX" sz="1600" baseline="30000" dirty="0">
              <a:latin typeface="Calibri" pitchFamily="34" charset="0"/>
              <a:cs typeface="Arial" charset="0"/>
            </a:endParaRPr>
          </a:p>
        </p:txBody>
      </p:sp>
    </p:spTree>
    <p:extLst>
      <p:ext uri="{BB962C8B-B14F-4D97-AF65-F5344CB8AC3E}">
        <p14:creationId xmlns:p14="http://schemas.microsoft.com/office/powerpoint/2010/main" val="284731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108D482-C3CE-4732-8500-53046A68A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735" y="762000"/>
            <a:ext cx="4807324"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C60FCA48-B43C-446E-9042-74BCE09307A4}"/>
              </a:ext>
            </a:extLst>
          </p:cNvPr>
          <p:cNvSpPr>
            <a:spLocks noGrp="1" noChangeArrowheads="1"/>
          </p:cNvSpPr>
          <p:nvPr>
            <p:ph type="body" idx="4294967295"/>
          </p:nvPr>
        </p:nvSpPr>
        <p:spPr>
          <a:xfrm>
            <a:off x="1972235" y="246530"/>
            <a:ext cx="8258735" cy="287899"/>
          </a:xfrm>
          <a:noFill/>
          <a:ln/>
        </p:spPr>
        <p:txBody>
          <a:bodyPr>
            <a:spAutoFit/>
          </a:bodyPr>
          <a:lstStyle/>
          <a:p>
            <a:pPr marL="0" indent="0" algn="ctr">
              <a:spcBef>
                <a:spcPct val="0"/>
              </a:spcBef>
              <a:buNone/>
            </a:pPr>
            <a:r>
              <a:rPr lang="en-US" altLang="es-MX" sz="1412" b="1" dirty="0" err="1">
                <a:solidFill>
                  <a:schemeClr val="tx2"/>
                </a:solidFill>
              </a:rPr>
              <a:t>Imagenes</a:t>
            </a:r>
            <a:r>
              <a:rPr lang="en-US" altLang="es-MX" sz="1412" b="1" dirty="0">
                <a:solidFill>
                  <a:schemeClr val="tx2"/>
                </a:solidFill>
              </a:rPr>
              <a:t> de </a:t>
            </a:r>
            <a:r>
              <a:rPr lang="en-US" altLang="es-MX" sz="1412" b="1" dirty="0" err="1">
                <a:solidFill>
                  <a:schemeClr val="tx2"/>
                </a:solidFill>
              </a:rPr>
              <a:t>tomografia</a:t>
            </a:r>
            <a:r>
              <a:rPr lang="en-US" altLang="es-MX" sz="1412" b="1" dirty="0">
                <a:solidFill>
                  <a:schemeClr val="tx2"/>
                </a:solidFill>
              </a:rPr>
              <a:t> </a:t>
            </a:r>
            <a:r>
              <a:rPr lang="en-US" altLang="es-MX" sz="1412" b="1" dirty="0" err="1">
                <a:solidFill>
                  <a:schemeClr val="tx2"/>
                </a:solidFill>
              </a:rPr>
              <a:t>computada</a:t>
            </a:r>
            <a:r>
              <a:rPr lang="en-US" altLang="es-MX" sz="1412" b="1" dirty="0">
                <a:solidFill>
                  <a:schemeClr val="tx2"/>
                </a:solidFill>
              </a:rPr>
              <a:t> de </a:t>
            </a:r>
            <a:r>
              <a:rPr lang="en-US" altLang="es-MX" sz="1412" b="1" dirty="0" err="1">
                <a:solidFill>
                  <a:schemeClr val="tx2"/>
                </a:solidFill>
              </a:rPr>
              <a:t>placa</a:t>
            </a:r>
            <a:r>
              <a:rPr lang="en-US" altLang="es-MX" sz="1412" b="1" dirty="0">
                <a:solidFill>
                  <a:schemeClr val="tx2"/>
                </a:solidFill>
              </a:rPr>
              <a:t> </a:t>
            </a:r>
            <a:r>
              <a:rPr lang="en-US" altLang="es-MX" sz="1412" b="1" dirty="0" err="1">
                <a:solidFill>
                  <a:schemeClr val="tx2"/>
                </a:solidFill>
              </a:rPr>
              <a:t>coronaria</a:t>
            </a:r>
            <a:r>
              <a:rPr lang="en-US" altLang="es-MX" sz="1412" b="1" dirty="0">
                <a:solidFill>
                  <a:schemeClr val="tx2"/>
                </a:solidFill>
              </a:rPr>
              <a:t>, </a:t>
            </a:r>
            <a:r>
              <a:rPr lang="en-US" altLang="es-MX" sz="1412" b="1" dirty="0" err="1">
                <a:solidFill>
                  <a:schemeClr val="tx2"/>
                </a:solidFill>
              </a:rPr>
              <a:t>tejido</a:t>
            </a:r>
            <a:r>
              <a:rPr lang="en-US" altLang="es-MX" sz="1412" b="1" dirty="0">
                <a:solidFill>
                  <a:schemeClr val="tx2"/>
                </a:solidFill>
              </a:rPr>
              <a:t> adipose visceral e </a:t>
            </a:r>
            <a:r>
              <a:rPr lang="en-US" altLang="es-MX" sz="1412" b="1" dirty="0" err="1">
                <a:solidFill>
                  <a:schemeClr val="tx2"/>
                </a:solidFill>
              </a:rPr>
              <a:t>hígado</a:t>
            </a:r>
            <a:endParaRPr lang="en-US" altLang="es-MX" sz="1412" b="1" dirty="0">
              <a:solidFill>
                <a:schemeClr val="tx2"/>
              </a:solidFill>
            </a:endParaRPr>
          </a:p>
        </p:txBody>
      </p:sp>
      <p:sp>
        <p:nvSpPr>
          <p:cNvPr id="4100" name="Text Box 4">
            <a:extLst>
              <a:ext uri="{FF2B5EF4-FFF2-40B4-BE49-F238E27FC236}">
                <a16:creationId xmlns:a16="http://schemas.microsoft.com/office/drawing/2014/main" id="{483F5444-6549-4A18-A7ED-5126758141D6}"/>
              </a:ext>
            </a:extLst>
          </p:cNvPr>
          <p:cNvSpPr txBox="1">
            <a:spLocks noChangeArrowheads="1"/>
          </p:cNvSpPr>
          <p:nvPr/>
        </p:nvSpPr>
        <p:spPr bwMode="auto">
          <a:xfrm>
            <a:off x="2050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s-MX" sz="1059"/>
              <a:t>Osawa K, Miyoshi T, Yamauchi K, Koyama Y, Nakamura K, et al. (2015) Nonalcoholic Hepatic Steatosis Is a Strong Predictor of High-Risk Coronary-Artery Plaques as Determined by Multidetector CT. PLOS ONE 10(6): e0131138. https://doi.org/10.1371/journal.pone.0131138</a:t>
            </a:r>
          </a:p>
          <a:p>
            <a:pPr eaLnBrk="1" hangingPunct="1"/>
            <a:r>
              <a:rPr lang="en-US" altLang="es-MX" sz="1059">
                <a:hlinkClick r:id="rId3"/>
              </a:rPr>
              <a:t>http://journals.plos.org/plosone/article?id=10.1371/journal.pone.0131138</a:t>
            </a:r>
            <a:endParaRPr lang="en-US" altLang="es-MX" sz="1059"/>
          </a:p>
        </p:txBody>
      </p:sp>
      <p:pic>
        <p:nvPicPr>
          <p:cNvPr id="4101" name="Picture 5">
            <a:extLst>
              <a:ext uri="{FF2B5EF4-FFF2-40B4-BE49-F238E27FC236}">
                <a16:creationId xmlns:a16="http://schemas.microsoft.com/office/drawing/2014/main" id="{A7BC6398-FF18-4F64-ABC2-913A8A9F6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376" y="6150637"/>
            <a:ext cx="2140324" cy="6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2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4863876-86E3-4A8A-B145-3C90DE745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 y="-5"/>
            <a:ext cx="12175916" cy="6858005"/>
          </a:xfrm>
          <a:prstGeom prst="rect">
            <a:avLst/>
          </a:prstGeom>
        </p:spPr>
      </p:pic>
      <p:sp>
        <p:nvSpPr>
          <p:cNvPr id="7" name="Rectángulo: esquinas redondeadas 6">
            <a:extLst>
              <a:ext uri="{FF2B5EF4-FFF2-40B4-BE49-F238E27FC236}">
                <a16:creationId xmlns:a16="http://schemas.microsoft.com/office/drawing/2014/main" id="{D5F009A9-4709-4D06-99E1-BB791B61E708}"/>
              </a:ext>
            </a:extLst>
          </p:cNvPr>
          <p:cNvSpPr/>
          <p:nvPr/>
        </p:nvSpPr>
        <p:spPr>
          <a:xfrm>
            <a:off x="1726059" y="1276752"/>
            <a:ext cx="8743308" cy="5177901"/>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Rectángulo: esquinas redondeadas 2">
            <a:extLst>
              <a:ext uri="{FF2B5EF4-FFF2-40B4-BE49-F238E27FC236}">
                <a16:creationId xmlns:a16="http://schemas.microsoft.com/office/drawing/2014/main" id="{37297AF0-D17F-48E7-A54D-CD86BA0452F8}"/>
              </a:ext>
            </a:extLst>
          </p:cNvPr>
          <p:cNvSpPr/>
          <p:nvPr/>
        </p:nvSpPr>
        <p:spPr>
          <a:xfrm>
            <a:off x="8881357" y="6519562"/>
            <a:ext cx="3268495"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s-MX" sz="1200" dirty="0" err="1">
                <a:solidFill>
                  <a:schemeClr val="tx1"/>
                </a:solidFill>
              </a:rPr>
              <a:t>Osawa</a:t>
            </a:r>
            <a:r>
              <a:rPr lang="en-US" altLang="es-MX" sz="1200" dirty="0">
                <a:solidFill>
                  <a:schemeClr val="tx1"/>
                </a:solidFill>
              </a:rPr>
              <a:t> K et al.  PLOS ONE 2015;10(6): e0131138.</a:t>
            </a:r>
            <a:endParaRPr lang="es-MX" sz="1200" dirty="0">
              <a:solidFill>
                <a:schemeClr val="tx1"/>
              </a:solidFill>
            </a:endParaRPr>
          </a:p>
        </p:txBody>
      </p:sp>
      <p:graphicFrame>
        <p:nvGraphicFramePr>
          <p:cNvPr id="6" name="Gráfico 5">
            <a:extLst>
              <a:ext uri="{FF2B5EF4-FFF2-40B4-BE49-F238E27FC236}">
                <a16:creationId xmlns:a16="http://schemas.microsoft.com/office/drawing/2014/main" id="{54EA453D-F815-45D5-AE0F-B6E67F3F9028}"/>
              </a:ext>
            </a:extLst>
          </p:cNvPr>
          <p:cNvGraphicFramePr/>
          <p:nvPr>
            <p:extLst>
              <p:ext uri="{D42A27DB-BD31-4B8C-83A1-F6EECF244321}">
                <p14:modId xmlns:p14="http://schemas.microsoft.com/office/powerpoint/2010/main" val="4262452374"/>
              </p:ext>
            </p:extLst>
          </p:nvPr>
        </p:nvGraphicFramePr>
        <p:xfrm>
          <a:off x="2194560" y="1572964"/>
          <a:ext cx="7851140" cy="47210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esquinas redondeadas 8">
            <a:extLst>
              <a:ext uri="{FF2B5EF4-FFF2-40B4-BE49-F238E27FC236}">
                <a16:creationId xmlns:a16="http://schemas.microsoft.com/office/drawing/2014/main" id="{2FE855E7-C5B8-403C-8F56-CD1CF0C237FD}"/>
              </a:ext>
            </a:extLst>
          </p:cNvPr>
          <p:cNvSpPr/>
          <p:nvPr/>
        </p:nvSpPr>
        <p:spPr>
          <a:xfrm>
            <a:off x="756320" y="140855"/>
            <a:ext cx="10691235" cy="1002145"/>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rgbClr val="00B050"/>
                </a:solidFill>
              </a:rPr>
              <a:t>Prevalencia de la presencia de placas de alto riesgo en función del aumento en grasa visceral y presencia de hígado graso</a:t>
            </a:r>
          </a:p>
        </p:txBody>
      </p:sp>
      <p:sp>
        <p:nvSpPr>
          <p:cNvPr id="2" name="CuadroTexto 1">
            <a:extLst>
              <a:ext uri="{FF2B5EF4-FFF2-40B4-BE49-F238E27FC236}">
                <a16:creationId xmlns:a16="http://schemas.microsoft.com/office/drawing/2014/main" id="{76DCF83B-E6D1-47DB-AF89-9CE52FCA10BB}"/>
              </a:ext>
            </a:extLst>
          </p:cNvPr>
          <p:cNvSpPr txBox="1"/>
          <p:nvPr/>
        </p:nvSpPr>
        <p:spPr>
          <a:xfrm rot="16200000">
            <a:off x="1207358" y="3626812"/>
            <a:ext cx="1616596" cy="369332"/>
          </a:xfrm>
          <a:prstGeom prst="rect">
            <a:avLst/>
          </a:prstGeom>
          <a:noFill/>
        </p:spPr>
        <p:txBody>
          <a:bodyPr wrap="none" rtlCol="0">
            <a:spAutoFit/>
          </a:bodyPr>
          <a:lstStyle/>
          <a:p>
            <a:r>
              <a:rPr lang="es-MX" dirty="0">
                <a:solidFill>
                  <a:schemeClr val="tx1">
                    <a:lumMod val="65000"/>
                    <a:lumOff val="35000"/>
                  </a:schemeClr>
                </a:solidFill>
              </a:rPr>
              <a:t>Prevalencia (%)</a:t>
            </a:r>
          </a:p>
        </p:txBody>
      </p:sp>
      <p:sp>
        <p:nvSpPr>
          <p:cNvPr id="10" name="Flecha: hacia abajo 9">
            <a:extLst>
              <a:ext uri="{FF2B5EF4-FFF2-40B4-BE49-F238E27FC236}">
                <a16:creationId xmlns:a16="http://schemas.microsoft.com/office/drawing/2014/main" id="{E6CBCADE-8261-429F-8FB5-597DC4F270F8}"/>
              </a:ext>
            </a:extLst>
          </p:cNvPr>
          <p:cNvSpPr/>
          <p:nvPr/>
        </p:nvSpPr>
        <p:spPr>
          <a:xfrm>
            <a:off x="4656301" y="5968862"/>
            <a:ext cx="252919" cy="253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MX"/>
          </a:p>
        </p:txBody>
      </p:sp>
      <p:sp>
        <p:nvSpPr>
          <p:cNvPr id="4" name="Flecha: hacia arriba 3">
            <a:extLst>
              <a:ext uri="{FF2B5EF4-FFF2-40B4-BE49-F238E27FC236}">
                <a16:creationId xmlns:a16="http://schemas.microsoft.com/office/drawing/2014/main" id="{EABC89E8-D6F8-47B5-BA65-5BA18E8378FB}"/>
              </a:ext>
            </a:extLst>
          </p:cNvPr>
          <p:cNvSpPr/>
          <p:nvPr/>
        </p:nvSpPr>
        <p:spPr>
          <a:xfrm>
            <a:off x="6488354" y="5948378"/>
            <a:ext cx="243192" cy="248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hacia arriba 10">
            <a:extLst>
              <a:ext uri="{FF2B5EF4-FFF2-40B4-BE49-F238E27FC236}">
                <a16:creationId xmlns:a16="http://schemas.microsoft.com/office/drawing/2014/main" id="{77AD00B7-5F1B-4BE8-AE93-65569E82EAAE}"/>
              </a:ext>
            </a:extLst>
          </p:cNvPr>
          <p:cNvSpPr/>
          <p:nvPr/>
        </p:nvSpPr>
        <p:spPr>
          <a:xfrm>
            <a:off x="8284736" y="5945136"/>
            <a:ext cx="243192" cy="248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B2D399C4-6902-4DA9-9064-B48057BEC2F9}"/>
              </a:ext>
            </a:extLst>
          </p:cNvPr>
          <p:cNvSpPr txBox="1"/>
          <p:nvPr/>
        </p:nvSpPr>
        <p:spPr>
          <a:xfrm>
            <a:off x="5758283" y="1342403"/>
            <a:ext cx="4556119" cy="369332"/>
          </a:xfrm>
          <a:prstGeom prst="rect">
            <a:avLst/>
          </a:prstGeom>
          <a:noFill/>
        </p:spPr>
        <p:txBody>
          <a:bodyPr wrap="none" rtlCol="0">
            <a:spAutoFit/>
          </a:bodyPr>
          <a:lstStyle/>
          <a:p>
            <a:r>
              <a:rPr lang="es-MX" dirty="0"/>
              <a:t>GA visceral        *RM: 2.24 [1.01-4.94], p=0.046</a:t>
            </a:r>
          </a:p>
        </p:txBody>
      </p:sp>
      <p:sp>
        <p:nvSpPr>
          <p:cNvPr id="13" name="CuadroTexto 12">
            <a:extLst>
              <a:ext uri="{FF2B5EF4-FFF2-40B4-BE49-F238E27FC236}">
                <a16:creationId xmlns:a16="http://schemas.microsoft.com/office/drawing/2014/main" id="{664556CA-94A0-46CF-810B-3B1359C45B00}"/>
              </a:ext>
            </a:extLst>
          </p:cNvPr>
          <p:cNvSpPr txBox="1"/>
          <p:nvPr/>
        </p:nvSpPr>
        <p:spPr>
          <a:xfrm>
            <a:off x="5740532" y="1692597"/>
            <a:ext cx="4465261" cy="369332"/>
          </a:xfrm>
          <a:prstGeom prst="rect">
            <a:avLst/>
          </a:prstGeom>
          <a:noFill/>
        </p:spPr>
        <p:txBody>
          <a:bodyPr wrap="none" rtlCol="0">
            <a:spAutoFit/>
          </a:bodyPr>
          <a:lstStyle/>
          <a:p>
            <a:r>
              <a:rPr lang="es-MX" dirty="0">
                <a:solidFill>
                  <a:srgbClr val="FF0000"/>
                </a:solidFill>
              </a:rPr>
              <a:t>Hígado graso     *RM: 4.24 [1.94-9.07], p&lt;0.01</a:t>
            </a:r>
          </a:p>
        </p:txBody>
      </p:sp>
      <p:cxnSp>
        <p:nvCxnSpPr>
          <p:cNvPr id="14" name="Conector recto 13">
            <a:extLst>
              <a:ext uri="{FF2B5EF4-FFF2-40B4-BE49-F238E27FC236}">
                <a16:creationId xmlns:a16="http://schemas.microsoft.com/office/drawing/2014/main" id="{B07DB057-EF00-41E9-9DFC-6A73E8AE9C8A}"/>
              </a:ext>
            </a:extLst>
          </p:cNvPr>
          <p:cNvCxnSpPr/>
          <p:nvPr/>
        </p:nvCxnSpPr>
        <p:spPr>
          <a:xfrm flipH="1">
            <a:off x="3531140" y="2645923"/>
            <a:ext cx="184825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4AAFDA88-083A-4D5C-8A18-2DFDE2C48D2B}"/>
              </a:ext>
            </a:extLst>
          </p:cNvPr>
          <p:cNvSpPr txBox="1"/>
          <p:nvPr/>
        </p:nvSpPr>
        <p:spPr>
          <a:xfrm>
            <a:off x="3998068" y="2042809"/>
            <a:ext cx="686406" cy="307777"/>
          </a:xfrm>
          <a:prstGeom prst="rect">
            <a:avLst/>
          </a:prstGeom>
          <a:noFill/>
        </p:spPr>
        <p:txBody>
          <a:bodyPr wrap="none" rtlCol="0">
            <a:spAutoFit/>
          </a:bodyPr>
          <a:lstStyle/>
          <a:p>
            <a:r>
              <a:rPr lang="es-MX" sz="1400" dirty="0">
                <a:solidFill>
                  <a:srgbClr val="0070C0"/>
                </a:solidFill>
              </a:rPr>
              <a:t>P&lt;0.05</a:t>
            </a:r>
          </a:p>
        </p:txBody>
      </p:sp>
      <p:cxnSp>
        <p:nvCxnSpPr>
          <p:cNvPr id="17" name="Conector recto 16">
            <a:extLst>
              <a:ext uri="{FF2B5EF4-FFF2-40B4-BE49-F238E27FC236}">
                <a16:creationId xmlns:a16="http://schemas.microsoft.com/office/drawing/2014/main" id="{F0823679-256F-4617-8068-5F01989A86E9}"/>
              </a:ext>
            </a:extLst>
          </p:cNvPr>
          <p:cNvCxnSpPr/>
          <p:nvPr/>
        </p:nvCxnSpPr>
        <p:spPr>
          <a:xfrm flipH="1">
            <a:off x="7188740" y="2704291"/>
            <a:ext cx="1789890" cy="0"/>
          </a:xfrm>
          <a:prstGeom prst="line">
            <a:avLst/>
          </a:prstGeom>
        </p:spPr>
        <p:style>
          <a:lnRef idx="1">
            <a:schemeClr val="accent2"/>
          </a:lnRef>
          <a:fillRef idx="0">
            <a:schemeClr val="accent2"/>
          </a:fillRef>
          <a:effectRef idx="0">
            <a:schemeClr val="accent2"/>
          </a:effectRef>
          <a:fontRef idx="minor">
            <a:schemeClr val="tx1"/>
          </a:fontRef>
        </p:style>
      </p:cxnSp>
      <p:sp>
        <p:nvSpPr>
          <p:cNvPr id="18" name="CuadroTexto 17">
            <a:extLst>
              <a:ext uri="{FF2B5EF4-FFF2-40B4-BE49-F238E27FC236}">
                <a16:creationId xmlns:a16="http://schemas.microsoft.com/office/drawing/2014/main" id="{9CCCEF54-20C9-4419-AC58-0ECCDE03D27A}"/>
              </a:ext>
            </a:extLst>
          </p:cNvPr>
          <p:cNvSpPr txBox="1"/>
          <p:nvPr/>
        </p:nvSpPr>
        <p:spPr>
          <a:xfrm>
            <a:off x="7769169" y="2409221"/>
            <a:ext cx="686406" cy="307777"/>
          </a:xfrm>
          <a:prstGeom prst="rect">
            <a:avLst/>
          </a:prstGeom>
          <a:noFill/>
        </p:spPr>
        <p:txBody>
          <a:bodyPr wrap="none" rtlCol="0">
            <a:spAutoFit/>
          </a:bodyPr>
          <a:lstStyle/>
          <a:p>
            <a:r>
              <a:rPr lang="es-MX" sz="1400" dirty="0">
                <a:solidFill>
                  <a:schemeClr val="accent2">
                    <a:lumMod val="75000"/>
                  </a:schemeClr>
                </a:solidFill>
              </a:rPr>
              <a:t>P&lt;0.05</a:t>
            </a:r>
          </a:p>
        </p:txBody>
      </p:sp>
      <p:cxnSp>
        <p:nvCxnSpPr>
          <p:cNvPr id="20" name="Conector recto 19">
            <a:extLst>
              <a:ext uri="{FF2B5EF4-FFF2-40B4-BE49-F238E27FC236}">
                <a16:creationId xmlns:a16="http://schemas.microsoft.com/office/drawing/2014/main" id="{3EF92D1E-7634-466D-BA2E-217E60730F4D}"/>
              </a:ext>
            </a:extLst>
          </p:cNvPr>
          <p:cNvCxnSpPr/>
          <p:nvPr/>
        </p:nvCxnSpPr>
        <p:spPr>
          <a:xfrm flipH="1">
            <a:off x="3531140" y="2504741"/>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9660B2EF-BDA0-472D-A474-846990006C6E}"/>
              </a:ext>
            </a:extLst>
          </p:cNvPr>
          <p:cNvCxnSpPr/>
          <p:nvPr/>
        </p:nvCxnSpPr>
        <p:spPr>
          <a:xfrm flipH="1">
            <a:off x="3531140" y="2350586"/>
            <a:ext cx="544749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D248778-B7B1-4304-BCDB-0154FE553503}"/>
              </a:ext>
            </a:extLst>
          </p:cNvPr>
          <p:cNvSpPr txBox="1"/>
          <p:nvPr/>
        </p:nvSpPr>
        <p:spPr>
          <a:xfrm>
            <a:off x="2805341" y="1298014"/>
            <a:ext cx="2704369" cy="461665"/>
          </a:xfrm>
          <a:prstGeom prst="rect">
            <a:avLst/>
          </a:prstGeom>
          <a:noFill/>
        </p:spPr>
        <p:txBody>
          <a:bodyPr wrap="square" rtlCol="0">
            <a:spAutoFit/>
          </a:bodyPr>
          <a:lstStyle/>
          <a:p>
            <a:r>
              <a:rPr lang="es-MX" sz="1200" dirty="0"/>
              <a:t>N=414 individuos con sospecha de EAC</a:t>
            </a:r>
          </a:p>
          <a:p>
            <a:r>
              <a:rPr lang="es-MX" sz="1200" dirty="0"/>
              <a:t>CAC e HG evaluados por TAC </a:t>
            </a:r>
          </a:p>
        </p:txBody>
      </p:sp>
      <p:sp>
        <p:nvSpPr>
          <p:cNvPr id="16" name="CuadroTexto 15">
            <a:extLst>
              <a:ext uri="{FF2B5EF4-FFF2-40B4-BE49-F238E27FC236}">
                <a16:creationId xmlns:a16="http://schemas.microsoft.com/office/drawing/2014/main" id="{91248F84-73AB-4DDF-958D-5680D4260B9D}"/>
              </a:ext>
            </a:extLst>
          </p:cNvPr>
          <p:cNvSpPr txBox="1"/>
          <p:nvPr/>
        </p:nvSpPr>
        <p:spPr>
          <a:xfrm>
            <a:off x="239697" y="6570067"/>
            <a:ext cx="7820667" cy="276999"/>
          </a:xfrm>
          <a:prstGeom prst="rect">
            <a:avLst/>
          </a:prstGeom>
          <a:gradFill flip="none" rotWithShape="1">
            <a:gsLst>
              <a:gs pos="3000">
                <a:schemeClr val="accent1">
                  <a:lumMod val="5000"/>
                  <a:lumOff val="95000"/>
                </a:schemeClr>
              </a:gs>
              <a:gs pos="41000">
                <a:srgbClr val="0000FF"/>
              </a:gs>
              <a:gs pos="61000">
                <a:srgbClr val="0000FF"/>
              </a:gs>
              <a:gs pos="80000">
                <a:srgbClr val="0000FF">
                  <a:alpha val="0"/>
                </a:srgbClr>
              </a:gs>
            </a:gsLst>
            <a:lin ang="16200000" scaled="1"/>
            <a:tileRect/>
          </a:gradFill>
          <a:ln>
            <a:solidFill>
              <a:srgbClr val="0070C0"/>
            </a:solidFill>
          </a:ln>
        </p:spPr>
        <p:txBody>
          <a:bodyPr wrap="none" rtlCol="0">
            <a:spAutoFit/>
          </a:bodyPr>
          <a:lstStyle/>
          <a:p>
            <a:r>
              <a:rPr lang="es-MX" sz="1200" dirty="0">
                <a:solidFill>
                  <a:srgbClr val="FFFF00"/>
                </a:solidFill>
              </a:rPr>
              <a:t>* Ajustadas por edad, género hipertensión, dislipidemia, diabetes mellitus, tabaquismo, GAV elevado, HG, medicamentos</a:t>
            </a:r>
          </a:p>
        </p:txBody>
      </p:sp>
    </p:spTree>
    <p:extLst>
      <p:ext uri="{BB962C8B-B14F-4D97-AF65-F5344CB8AC3E}">
        <p14:creationId xmlns:p14="http://schemas.microsoft.com/office/powerpoint/2010/main" val="9035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905D79-70E5-461F-B8C1-7246DCBB6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 y="842010"/>
            <a:ext cx="3810000" cy="2857500"/>
          </a:xfrm>
          <a:prstGeom prst="rect">
            <a:avLst/>
          </a:prstGeom>
        </p:spPr>
      </p:pic>
      <p:pic>
        <p:nvPicPr>
          <p:cNvPr id="5" name="Imagen 4">
            <a:extLst>
              <a:ext uri="{FF2B5EF4-FFF2-40B4-BE49-F238E27FC236}">
                <a16:creationId xmlns:a16="http://schemas.microsoft.com/office/drawing/2014/main" id="{65BDE3AD-B2AD-4796-AD1F-6A5EDE999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699510"/>
            <a:ext cx="5394960" cy="2832354"/>
          </a:xfrm>
          <a:prstGeom prst="rect">
            <a:avLst/>
          </a:prstGeom>
        </p:spPr>
      </p:pic>
      <p:pic>
        <p:nvPicPr>
          <p:cNvPr id="7" name="Imagen 6">
            <a:extLst>
              <a:ext uri="{FF2B5EF4-FFF2-40B4-BE49-F238E27FC236}">
                <a16:creationId xmlns:a16="http://schemas.microsoft.com/office/drawing/2014/main" id="{28655D79-6675-4C7D-BB54-1B175F12A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879" y="2994659"/>
            <a:ext cx="1158242" cy="868682"/>
          </a:xfrm>
          <a:prstGeom prst="rect">
            <a:avLst/>
          </a:prstGeom>
        </p:spPr>
      </p:pic>
    </p:spTree>
    <p:extLst>
      <p:ext uri="{BB962C8B-B14F-4D97-AF65-F5344CB8AC3E}">
        <p14:creationId xmlns:p14="http://schemas.microsoft.com/office/powerpoint/2010/main" val="218951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B9FF008-DA0A-46F6-8ED5-55CF195F7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3" name="Rectángulo: esquinas redondeadas 2">
            <a:extLst>
              <a:ext uri="{FF2B5EF4-FFF2-40B4-BE49-F238E27FC236}">
                <a16:creationId xmlns:a16="http://schemas.microsoft.com/office/drawing/2014/main" id="{03AAE642-38FB-47D1-B90F-A72218869862}"/>
              </a:ext>
            </a:extLst>
          </p:cNvPr>
          <p:cNvSpPr/>
          <p:nvPr/>
        </p:nvSpPr>
        <p:spPr>
          <a:xfrm>
            <a:off x="9516862" y="6537399"/>
            <a:ext cx="2675138"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es-MX" sz="1200" dirty="0" err="1">
                <a:solidFill>
                  <a:schemeClr val="tx1"/>
                </a:solidFill>
                <a:latin typeface="Calibri" panose="020F0502020204030204" pitchFamily="34" charset="0"/>
              </a:rPr>
              <a:t>Hepatology</a:t>
            </a:r>
            <a:r>
              <a:rPr lang="es-MX" altLang="es-MX" sz="1200" dirty="0">
                <a:solidFill>
                  <a:schemeClr val="tx1"/>
                </a:solidFill>
                <a:latin typeface="Calibri" panose="020F0502020204030204" pitchFamily="34" charset="0"/>
              </a:rPr>
              <a:t> </a:t>
            </a:r>
            <a:r>
              <a:rPr lang="en-US" altLang="es-MX" sz="1200" dirty="0">
                <a:solidFill>
                  <a:schemeClr val="tx1"/>
                </a:solidFill>
                <a:latin typeface="Calibri" panose="020F0502020204030204" pitchFamily="34" charset="0"/>
              </a:rPr>
              <a:t>2004;40(6):1387-1395</a:t>
            </a:r>
            <a:endParaRPr lang="es-MX" sz="1200" dirty="0">
              <a:solidFill>
                <a:schemeClr val="tx1"/>
              </a:solidFill>
            </a:endParaRPr>
          </a:p>
        </p:txBody>
      </p:sp>
      <p:sp>
        <p:nvSpPr>
          <p:cNvPr id="2" name="Rectángulo: esquinas redondeadas 1">
            <a:extLst>
              <a:ext uri="{FF2B5EF4-FFF2-40B4-BE49-F238E27FC236}">
                <a16:creationId xmlns:a16="http://schemas.microsoft.com/office/drawing/2014/main" id="{2138B57B-7E0F-49D4-9B4F-14657AD8D549}"/>
              </a:ext>
            </a:extLst>
          </p:cNvPr>
          <p:cNvSpPr/>
          <p:nvPr/>
        </p:nvSpPr>
        <p:spPr>
          <a:xfrm>
            <a:off x="1767155" y="1222383"/>
            <a:ext cx="8650841" cy="5098518"/>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494" name="15 CuadroTexto">
            <a:extLst>
              <a:ext uri="{FF2B5EF4-FFF2-40B4-BE49-F238E27FC236}">
                <a16:creationId xmlns:a16="http://schemas.microsoft.com/office/drawing/2014/main" id="{0FF8FFDB-3268-4A30-9A07-DF76AA9BAD33}"/>
              </a:ext>
            </a:extLst>
          </p:cNvPr>
          <p:cNvSpPr txBox="1">
            <a:spLocks noChangeArrowheads="1"/>
          </p:cNvSpPr>
          <p:nvPr/>
        </p:nvSpPr>
        <p:spPr bwMode="auto">
          <a:xfrm>
            <a:off x="1762252" y="4164233"/>
            <a:ext cx="390725" cy="523214"/>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2800" b="1" dirty="0">
                <a:latin typeface="Calibri" panose="020F0502020204030204" pitchFamily="34" charset="0"/>
              </a:rPr>
              <a:t>%</a:t>
            </a:r>
          </a:p>
        </p:txBody>
      </p:sp>
      <p:pic>
        <p:nvPicPr>
          <p:cNvPr id="15383" name="Picture 23" descr="Afro-american Family Using A Laptop On The Sofa">
            <a:extLst>
              <a:ext uri="{FF2B5EF4-FFF2-40B4-BE49-F238E27FC236}">
                <a16:creationId xmlns:a16="http://schemas.microsoft.com/office/drawing/2014/main" id="{DED951C3-4CAA-4C2D-B4F3-807BAF5ED677}"/>
              </a:ext>
            </a:extLst>
          </p:cNvPr>
          <p:cNvPicPr>
            <a:picLocks noChangeAspect="1" noChangeArrowheads="1"/>
          </p:cNvPicPr>
          <p:nvPr/>
        </p:nvPicPr>
        <p:blipFill>
          <a:blip r:embed="rId5" cstate="print"/>
          <a:srcRect b="27589"/>
          <a:stretch>
            <a:fillRect/>
          </a:stretch>
        </p:blipFill>
        <p:spPr bwMode="auto">
          <a:xfrm>
            <a:off x="3256616" y="2276165"/>
            <a:ext cx="2046553" cy="1944194"/>
          </a:xfrm>
          <a:prstGeom prst="ellipse">
            <a:avLst/>
          </a:prstGeom>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pic>
        <p:nvPicPr>
          <p:cNvPr id="15385" name="Picture 25" descr="Family Portrait">
            <a:extLst>
              <a:ext uri="{FF2B5EF4-FFF2-40B4-BE49-F238E27FC236}">
                <a16:creationId xmlns:a16="http://schemas.microsoft.com/office/drawing/2014/main" id="{78017574-2F7E-4855-B2CA-7F52585AF132}"/>
              </a:ext>
            </a:extLst>
          </p:cNvPr>
          <p:cNvPicPr>
            <a:picLocks noChangeAspect="1" noChangeArrowheads="1"/>
          </p:cNvPicPr>
          <p:nvPr/>
        </p:nvPicPr>
        <p:blipFill>
          <a:blip r:embed="rId6" cstate="print"/>
          <a:srcRect l="7560" r="13061"/>
          <a:stretch>
            <a:fillRect/>
          </a:stretch>
        </p:blipFill>
        <p:spPr bwMode="auto">
          <a:xfrm>
            <a:off x="5281766" y="1844122"/>
            <a:ext cx="2253661" cy="1895081"/>
          </a:xfrm>
          <a:prstGeom prst="ellipse">
            <a:avLst/>
          </a:prstGeom>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pic>
        <p:nvPicPr>
          <p:cNvPr id="15387" name="Picture 27" descr="Portrait Of Hispanic Family In Park">
            <a:extLst>
              <a:ext uri="{FF2B5EF4-FFF2-40B4-BE49-F238E27FC236}">
                <a16:creationId xmlns:a16="http://schemas.microsoft.com/office/drawing/2014/main" id="{E8271040-612D-4CA7-AA30-801CA484138D}"/>
              </a:ext>
            </a:extLst>
          </p:cNvPr>
          <p:cNvPicPr>
            <a:picLocks noChangeAspect="1" noChangeArrowheads="1"/>
          </p:cNvPicPr>
          <p:nvPr/>
        </p:nvPicPr>
        <p:blipFill>
          <a:blip r:embed="rId7" cstate="print"/>
          <a:srcRect l="3780" r="7391"/>
          <a:stretch>
            <a:fillRect/>
          </a:stretch>
        </p:blipFill>
        <p:spPr bwMode="auto">
          <a:xfrm>
            <a:off x="7307672" y="1281372"/>
            <a:ext cx="2413485" cy="1813575"/>
          </a:xfrm>
          <a:prstGeom prst="ellipse">
            <a:avLst/>
          </a:prstGeom>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graphicFrame>
        <p:nvGraphicFramePr>
          <p:cNvPr id="63498" name="30 Gráfico">
            <a:extLst>
              <a:ext uri="{FF2B5EF4-FFF2-40B4-BE49-F238E27FC236}">
                <a16:creationId xmlns:a16="http://schemas.microsoft.com/office/drawing/2014/main" id="{C816ADFB-7CD9-4C8A-A28F-031B597E74CE}"/>
              </a:ext>
            </a:extLst>
          </p:cNvPr>
          <p:cNvGraphicFramePr>
            <a:graphicFrameLocks/>
          </p:cNvGraphicFramePr>
          <p:nvPr>
            <p:extLst>
              <p:ext uri="{D42A27DB-BD31-4B8C-83A1-F6EECF244321}">
                <p14:modId xmlns:p14="http://schemas.microsoft.com/office/powerpoint/2010/main" val="123939850"/>
              </p:ext>
            </p:extLst>
          </p:nvPr>
        </p:nvGraphicFramePr>
        <p:xfrm>
          <a:off x="1767155" y="2313773"/>
          <a:ext cx="8722759" cy="4165600"/>
        </p:xfrm>
        <a:graphic>
          <a:graphicData uri="http://schemas.openxmlformats.org/presentationml/2006/ole">
            <mc:AlternateContent xmlns:mc="http://schemas.openxmlformats.org/markup-compatibility/2006">
              <mc:Choice xmlns:v="urn:schemas-microsoft-com:vml" Requires="v">
                <p:oleObj spid="_x0000_s1151" name="Chart" r:id="rId8" imgW="8346147" imgH="4163929" progId="Excel.Chart.8">
                  <p:embed/>
                </p:oleObj>
              </mc:Choice>
              <mc:Fallback>
                <p:oleObj name="Chart" r:id="rId8" imgW="8346147" imgH="4163929" progId="Excel.Chart.8">
                  <p:embed/>
                  <p:pic>
                    <p:nvPicPr>
                      <p:cNvPr id="63498" name="30 Gráfico">
                        <a:extLst>
                          <a:ext uri="{FF2B5EF4-FFF2-40B4-BE49-F238E27FC236}">
                            <a16:creationId xmlns:a16="http://schemas.microsoft.com/office/drawing/2014/main" id="{C816ADFB-7CD9-4C8A-A28F-031B597E74CE}"/>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7155" y="2313773"/>
                        <a:ext cx="8722759" cy="4165600"/>
                      </a:xfrm>
                      <a:prstGeom prst="rect">
                        <a:avLst/>
                      </a:prstGeom>
                      <a:noFill/>
                      <a:ln>
                        <a:noFill/>
                      </a:ln>
                      <a:extLst/>
                    </p:spPr>
                  </p:pic>
                </p:oleObj>
              </mc:Fallback>
            </mc:AlternateContent>
          </a:graphicData>
        </a:graphic>
      </p:graphicFrame>
      <p:sp>
        <p:nvSpPr>
          <p:cNvPr id="7" name="Rectángulo: esquinas redondeadas 6">
            <a:extLst>
              <a:ext uri="{FF2B5EF4-FFF2-40B4-BE49-F238E27FC236}">
                <a16:creationId xmlns:a16="http://schemas.microsoft.com/office/drawing/2014/main" id="{9E554EE2-F0EA-4CC8-B878-EEAB52C8EE1E}"/>
              </a:ext>
            </a:extLst>
          </p:cNvPr>
          <p:cNvSpPr/>
          <p:nvPr/>
        </p:nvSpPr>
        <p:spPr>
          <a:xfrm>
            <a:off x="2354094" y="145916"/>
            <a:ext cx="7367063" cy="819855"/>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solidFill>
                  <a:srgbClr val="00B050"/>
                </a:solidFill>
              </a:rPr>
              <a:t>Prevalencia de hígado graso</a:t>
            </a:r>
          </a:p>
        </p:txBody>
      </p:sp>
    </p:spTree>
    <p:extLst>
      <p:ext uri="{BB962C8B-B14F-4D97-AF65-F5344CB8AC3E}">
        <p14:creationId xmlns:p14="http://schemas.microsoft.com/office/powerpoint/2010/main" val="394805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3B9141E-FD48-4658-B021-CE609B2D5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pic>
        <p:nvPicPr>
          <p:cNvPr id="96258" name="Picture 2">
            <a:extLst>
              <a:ext uri="{FF2B5EF4-FFF2-40B4-BE49-F238E27FC236}">
                <a16:creationId xmlns:a16="http://schemas.microsoft.com/office/drawing/2014/main" id="{0DA61A99-1073-455B-B0DE-D3E438110006}"/>
              </a:ext>
            </a:extLst>
          </p:cNvPr>
          <p:cNvPicPr>
            <a:picLocks noChangeAspect="1" noChangeArrowheads="1"/>
          </p:cNvPicPr>
          <p:nvPr/>
        </p:nvPicPr>
        <p:blipFill>
          <a:blip r:embed="rId4"/>
          <a:srcRect/>
          <a:stretch>
            <a:fillRect/>
          </a:stretch>
        </p:blipFill>
        <p:spPr bwMode="auto">
          <a:xfrm>
            <a:off x="2102990" y="1154698"/>
            <a:ext cx="8010546" cy="5725231"/>
          </a:xfrm>
          <a:prstGeom prst="rect">
            <a:avLst/>
          </a:prstGeom>
          <a:ln>
            <a:noFill/>
          </a:ln>
          <a:effectLst>
            <a:softEdge rad="112500"/>
          </a:effectLst>
        </p:spPr>
      </p:pic>
      <p:sp>
        <p:nvSpPr>
          <p:cNvPr id="11" name="Rectángulo: esquinas redondeadas 10">
            <a:extLst>
              <a:ext uri="{FF2B5EF4-FFF2-40B4-BE49-F238E27FC236}">
                <a16:creationId xmlns:a16="http://schemas.microsoft.com/office/drawing/2014/main" id="{14FBAC11-FDA2-4F59-BC96-863142E7B1B3}"/>
              </a:ext>
            </a:extLst>
          </p:cNvPr>
          <p:cNvSpPr/>
          <p:nvPr/>
        </p:nvSpPr>
        <p:spPr>
          <a:xfrm>
            <a:off x="894944" y="262646"/>
            <a:ext cx="10437778" cy="797669"/>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3200" dirty="0">
                <a:solidFill>
                  <a:srgbClr val="00B050"/>
                </a:solidFill>
                <a:latin typeface="Calibri" pitchFamily="34" charset="0"/>
              </a:rPr>
              <a:t>Prevalencia de la variante I148M del gen de la </a:t>
            </a:r>
            <a:r>
              <a:rPr lang="es-MX" sz="3200" dirty="0" err="1">
                <a:solidFill>
                  <a:srgbClr val="00B050"/>
                </a:solidFill>
                <a:latin typeface="Calibri" pitchFamily="34" charset="0"/>
              </a:rPr>
              <a:t>adiponutrina</a:t>
            </a:r>
            <a:endParaRPr lang="es-MX" sz="3200" dirty="0">
              <a:solidFill>
                <a:srgbClr val="00B050"/>
              </a:solidFill>
              <a:latin typeface="Calibri" pitchFamily="34" charset="0"/>
            </a:endParaRPr>
          </a:p>
        </p:txBody>
      </p:sp>
    </p:spTree>
    <p:extLst>
      <p:ext uri="{BB962C8B-B14F-4D97-AF65-F5344CB8AC3E}">
        <p14:creationId xmlns:p14="http://schemas.microsoft.com/office/powerpoint/2010/main" val="7113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B9E42C-4D66-43C9-AB32-21E4666E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5" y="-5"/>
            <a:ext cx="12175916" cy="6858005"/>
          </a:xfrm>
          <a:prstGeom prst="rect">
            <a:avLst/>
          </a:prstGeom>
        </p:spPr>
      </p:pic>
      <p:sp>
        <p:nvSpPr>
          <p:cNvPr id="6" name="Rectángulo: esquinas redondeadas 5">
            <a:extLst>
              <a:ext uri="{FF2B5EF4-FFF2-40B4-BE49-F238E27FC236}">
                <a16:creationId xmlns:a16="http://schemas.microsoft.com/office/drawing/2014/main" id="{A829E12A-4CAF-4B97-8F22-F722BEE98940}"/>
              </a:ext>
            </a:extLst>
          </p:cNvPr>
          <p:cNvSpPr/>
          <p:nvPr/>
        </p:nvSpPr>
        <p:spPr>
          <a:xfrm>
            <a:off x="6541195" y="2610159"/>
            <a:ext cx="5414725" cy="3603792"/>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458" name="Picture 2">
            <a:extLst>
              <a:ext uri="{FF2B5EF4-FFF2-40B4-BE49-F238E27FC236}">
                <a16:creationId xmlns:a16="http://schemas.microsoft.com/office/drawing/2014/main" id="{E3DC745A-CEF6-43CC-820F-4E67BCAFA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688" y="2656908"/>
            <a:ext cx="5157738" cy="340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esquinas redondeadas 6">
            <a:extLst>
              <a:ext uri="{FF2B5EF4-FFF2-40B4-BE49-F238E27FC236}">
                <a16:creationId xmlns:a16="http://schemas.microsoft.com/office/drawing/2014/main" id="{2293C4E8-C018-4FEB-A0E4-63CB51ABADAB}"/>
              </a:ext>
            </a:extLst>
          </p:cNvPr>
          <p:cNvSpPr/>
          <p:nvPr/>
        </p:nvSpPr>
        <p:spPr>
          <a:xfrm>
            <a:off x="8080480" y="6303945"/>
            <a:ext cx="2374005"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MX" sz="1200" dirty="0">
                <a:solidFill>
                  <a:schemeClr val="tx1"/>
                </a:solidFill>
                <a:latin typeface="Calibri" panose="020F0502020204030204" pitchFamily="34" charset="0"/>
              </a:rPr>
              <a:t>J </a:t>
            </a:r>
            <a:r>
              <a:rPr lang="en-US" altLang="es-MX" sz="1200" dirty="0" err="1">
                <a:solidFill>
                  <a:schemeClr val="tx1"/>
                </a:solidFill>
                <a:latin typeface="Calibri" panose="020F0502020204030204" pitchFamily="34" charset="0"/>
              </a:rPr>
              <a:t>Biol</a:t>
            </a:r>
            <a:r>
              <a:rPr lang="en-US" altLang="es-MX" sz="1200" dirty="0">
                <a:solidFill>
                  <a:schemeClr val="tx1"/>
                </a:solidFill>
                <a:latin typeface="Calibri" panose="020F0502020204030204" pitchFamily="34" charset="0"/>
              </a:rPr>
              <a:t> </a:t>
            </a:r>
            <a:r>
              <a:rPr lang="en-US" altLang="es-MX" sz="1200" dirty="0" err="1">
                <a:solidFill>
                  <a:schemeClr val="tx1"/>
                </a:solidFill>
                <a:latin typeface="Calibri" panose="020F0502020204030204" pitchFamily="34" charset="0"/>
              </a:rPr>
              <a:t>Chem</a:t>
            </a:r>
            <a:r>
              <a:rPr lang="en-US" altLang="es-MX" sz="1200" dirty="0">
                <a:solidFill>
                  <a:schemeClr val="tx1"/>
                </a:solidFill>
                <a:latin typeface="Calibri" panose="020F0502020204030204" pitchFamily="34" charset="0"/>
              </a:rPr>
              <a:t> 2010;285: 6706-6715</a:t>
            </a:r>
            <a:endParaRPr lang="es-MX" sz="1200" dirty="0">
              <a:solidFill>
                <a:schemeClr val="tx1"/>
              </a:solidFill>
            </a:endParaRPr>
          </a:p>
        </p:txBody>
      </p:sp>
      <p:sp>
        <p:nvSpPr>
          <p:cNvPr id="8" name="Rectángulo: esquinas redondeadas 7">
            <a:extLst>
              <a:ext uri="{FF2B5EF4-FFF2-40B4-BE49-F238E27FC236}">
                <a16:creationId xmlns:a16="http://schemas.microsoft.com/office/drawing/2014/main" id="{784ABE37-9AA5-4290-99F1-B78B636E2FED}"/>
              </a:ext>
            </a:extLst>
          </p:cNvPr>
          <p:cNvSpPr/>
          <p:nvPr/>
        </p:nvSpPr>
        <p:spPr>
          <a:xfrm>
            <a:off x="2354094" y="145916"/>
            <a:ext cx="7367063" cy="651752"/>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err="1">
                <a:solidFill>
                  <a:srgbClr val="00B050"/>
                </a:solidFill>
              </a:rPr>
              <a:t>Adiponutrina</a:t>
            </a:r>
            <a:endParaRPr lang="es-MX" sz="4800" dirty="0">
              <a:solidFill>
                <a:srgbClr val="00B050"/>
              </a:solidFill>
            </a:endParaRPr>
          </a:p>
        </p:txBody>
      </p:sp>
      <p:sp>
        <p:nvSpPr>
          <p:cNvPr id="9" name="Rectángulo: esquinas redondeadas 8">
            <a:extLst>
              <a:ext uri="{FF2B5EF4-FFF2-40B4-BE49-F238E27FC236}">
                <a16:creationId xmlns:a16="http://schemas.microsoft.com/office/drawing/2014/main" id="{DE373A72-98B3-49C5-91C1-8951BF2AA6DE}"/>
              </a:ext>
            </a:extLst>
          </p:cNvPr>
          <p:cNvSpPr/>
          <p:nvPr/>
        </p:nvSpPr>
        <p:spPr>
          <a:xfrm>
            <a:off x="421044" y="2613334"/>
            <a:ext cx="5414725" cy="3603792"/>
          </a:xfrm>
          <a:prstGeom prst="roundRect">
            <a:avLst/>
          </a:prstGeom>
          <a:solidFill>
            <a:schemeClr val="bg1">
              <a:alpha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Picture 3">
            <a:extLst>
              <a:ext uri="{FF2B5EF4-FFF2-40B4-BE49-F238E27FC236}">
                <a16:creationId xmlns:a16="http://schemas.microsoft.com/office/drawing/2014/main" id="{C929077E-AEE2-4F68-8034-1950B9674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16" y="2983827"/>
            <a:ext cx="4934261" cy="2933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esquinas redondeadas 10">
            <a:extLst>
              <a:ext uri="{FF2B5EF4-FFF2-40B4-BE49-F238E27FC236}">
                <a16:creationId xmlns:a16="http://schemas.microsoft.com/office/drawing/2014/main" id="{52F60837-18B4-4EC7-BA2F-065FCFC111BC}"/>
              </a:ext>
            </a:extLst>
          </p:cNvPr>
          <p:cNvSpPr/>
          <p:nvPr/>
        </p:nvSpPr>
        <p:spPr>
          <a:xfrm>
            <a:off x="1591567" y="6305728"/>
            <a:ext cx="2788828" cy="297539"/>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J </a:t>
            </a:r>
            <a:r>
              <a:rPr lang="es-MX" sz="1200" dirty="0" err="1">
                <a:solidFill>
                  <a:schemeClr val="tx1"/>
                </a:solidFill>
              </a:rPr>
              <a:t>Lipid</a:t>
            </a:r>
            <a:r>
              <a:rPr lang="es-MX" sz="1200" dirty="0">
                <a:solidFill>
                  <a:schemeClr val="tx1"/>
                </a:solidFill>
              </a:rPr>
              <a:t> Res 2006; 47:1910-1949</a:t>
            </a:r>
          </a:p>
        </p:txBody>
      </p:sp>
      <p:pic>
        <p:nvPicPr>
          <p:cNvPr id="4" name="Imagen 3">
            <a:extLst>
              <a:ext uri="{FF2B5EF4-FFF2-40B4-BE49-F238E27FC236}">
                <a16:creationId xmlns:a16="http://schemas.microsoft.com/office/drawing/2014/main" id="{B49B66E4-4B86-4BAC-9F0B-EAEFCC0AC9FB}"/>
              </a:ext>
            </a:extLst>
          </p:cNvPr>
          <p:cNvPicPr>
            <a:picLocks noChangeAspect="1"/>
          </p:cNvPicPr>
          <p:nvPr/>
        </p:nvPicPr>
        <p:blipFill rotWithShape="1">
          <a:blip r:embed="rId6">
            <a:extLst>
              <a:ext uri="{28A0092B-C50C-407E-A947-70E740481C1C}">
                <a14:useLocalDpi xmlns:a14="http://schemas.microsoft.com/office/drawing/2010/main" val="0"/>
              </a:ext>
            </a:extLst>
          </a:blip>
          <a:srcRect b="31931"/>
          <a:stretch/>
        </p:blipFill>
        <p:spPr>
          <a:xfrm>
            <a:off x="6850815" y="945409"/>
            <a:ext cx="5105105" cy="1332181"/>
          </a:xfrm>
          <a:prstGeom prst="rect">
            <a:avLst/>
          </a:prstGeom>
          <a:gradFill>
            <a:gsLst>
              <a:gs pos="50000">
                <a:schemeClr val="bg1">
                  <a:alpha val="62000"/>
                </a:schemeClr>
              </a:gs>
              <a:gs pos="100000">
                <a:srgbClr val="00B0F0">
                  <a:tint val="23500"/>
                  <a:satMod val="160000"/>
                </a:srgbClr>
              </a:gs>
            </a:gsLst>
            <a:path path="circle">
              <a:fillToRect l="50000" t="50000" r="50000" b="50000"/>
            </a:path>
          </a:gradFill>
          <a:ln>
            <a:solidFill>
              <a:srgbClr val="0070C0"/>
            </a:solidFill>
          </a:ln>
        </p:spPr>
      </p:pic>
      <p:pic>
        <p:nvPicPr>
          <p:cNvPr id="13" name="Imagen 12">
            <a:extLst>
              <a:ext uri="{FF2B5EF4-FFF2-40B4-BE49-F238E27FC236}">
                <a16:creationId xmlns:a16="http://schemas.microsoft.com/office/drawing/2014/main" id="{C8DDC6AC-9E22-4DE9-BC6D-96F6DB30D7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1481" y="925145"/>
            <a:ext cx="1524000" cy="1238250"/>
          </a:xfrm>
          <a:prstGeom prst="rect">
            <a:avLst/>
          </a:prstGeom>
          <a:gradFill>
            <a:gsLst>
              <a:gs pos="50000">
                <a:schemeClr val="bg1"/>
              </a:gs>
              <a:gs pos="100000">
                <a:srgbClr val="00B0F0">
                  <a:tint val="23500"/>
                  <a:satMod val="160000"/>
                </a:srgbClr>
              </a:gs>
            </a:gsLst>
            <a:path path="circle">
              <a:fillToRect l="50000" t="50000" r="50000" b="50000"/>
            </a:path>
          </a:gradFill>
          <a:ln>
            <a:solidFill>
              <a:srgbClr val="00B0F0"/>
            </a:solidFill>
          </a:ln>
        </p:spPr>
      </p:pic>
    </p:spTree>
    <p:extLst>
      <p:ext uri="{BB962C8B-B14F-4D97-AF65-F5344CB8AC3E}">
        <p14:creationId xmlns:p14="http://schemas.microsoft.com/office/powerpoint/2010/main" val="69770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5843ACD-5F12-4293-9535-C36C2BB9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1" name="Rectángulo: esquinas redondeadas 20">
            <a:extLst>
              <a:ext uri="{FF2B5EF4-FFF2-40B4-BE49-F238E27FC236}">
                <a16:creationId xmlns:a16="http://schemas.microsoft.com/office/drawing/2014/main" id="{8D492135-F1EE-4D08-B42A-53E7FD8F4C94}"/>
              </a:ext>
            </a:extLst>
          </p:cNvPr>
          <p:cNvSpPr/>
          <p:nvPr/>
        </p:nvSpPr>
        <p:spPr>
          <a:xfrm>
            <a:off x="428020" y="2237869"/>
            <a:ext cx="11345698" cy="3818774"/>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Marcador de contenido 6">
            <a:extLst>
              <a:ext uri="{FF2B5EF4-FFF2-40B4-BE49-F238E27FC236}">
                <a16:creationId xmlns:a16="http://schemas.microsoft.com/office/drawing/2014/main" id="{7E11BE52-C579-4983-AFDA-8FD653B638E7}"/>
              </a:ext>
            </a:extLst>
          </p:cNvPr>
          <p:cNvGraphicFramePr>
            <a:graphicFrameLocks noGrp="1"/>
          </p:cNvGraphicFramePr>
          <p:nvPr>
            <p:ph sz="half" idx="1"/>
            <p:extLst>
              <p:ext uri="{D42A27DB-BD31-4B8C-83A1-F6EECF244321}">
                <p14:modId xmlns:p14="http://schemas.microsoft.com/office/powerpoint/2010/main" val="3164262718"/>
              </p:ext>
            </p:extLst>
          </p:nvPr>
        </p:nvGraphicFramePr>
        <p:xfrm>
          <a:off x="870629" y="2049796"/>
          <a:ext cx="5181600" cy="3902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ext uri="{D42A27DB-BD31-4B8C-83A1-F6EECF244321}">
                <p14:modId xmlns:p14="http://schemas.microsoft.com/office/powerpoint/2010/main" val="4021152309"/>
              </p:ext>
            </p:extLst>
          </p:nvPr>
        </p:nvGraphicFramePr>
        <p:xfrm>
          <a:off x="6494838" y="1825625"/>
          <a:ext cx="5181600"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ángulo: esquinas redondeadas 19">
            <a:extLst>
              <a:ext uri="{FF2B5EF4-FFF2-40B4-BE49-F238E27FC236}">
                <a16:creationId xmlns:a16="http://schemas.microsoft.com/office/drawing/2014/main" id="{1C04DB09-E9BB-4DA0-84BC-950498F5052E}"/>
              </a:ext>
            </a:extLst>
          </p:cNvPr>
          <p:cNvSpPr/>
          <p:nvPr/>
        </p:nvSpPr>
        <p:spPr>
          <a:xfrm>
            <a:off x="788967" y="149500"/>
            <a:ext cx="10661512" cy="1371599"/>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Frecuencias alélicas y genotípicas de la variante I148M del gen de la </a:t>
            </a:r>
            <a:r>
              <a:rPr lang="es-MX" sz="3600" dirty="0" err="1">
                <a:solidFill>
                  <a:srgbClr val="00B0F0"/>
                </a:solidFill>
              </a:rPr>
              <a:t>adiponutrina</a:t>
            </a:r>
            <a:r>
              <a:rPr lang="es-MX" sz="3600" dirty="0">
                <a:solidFill>
                  <a:srgbClr val="00B0F0"/>
                </a:solidFill>
              </a:rPr>
              <a:t> en los grupos estudiados</a:t>
            </a:r>
            <a:endParaRPr lang="es-MX" sz="3600" dirty="0">
              <a:solidFill>
                <a:srgbClr val="00B050"/>
              </a:solidFill>
            </a:endParaRPr>
          </a:p>
        </p:txBody>
      </p:sp>
      <p:sp>
        <p:nvSpPr>
          <p:cNvPr id="23" name="Rectángulo: esquinas redondeadas 22">
            <a:extLst>
              <a:ext uri="{FF2B5EF4-FFF2-40B4-BE49-F238E27FC236}">
                <a16:creationId xmlns:a16="http://schemas.microsoft.com/office/drawing/2014/main" id="{920B0D2D-C143-4008-8BCF-DFB142BAAE70}"/>
              </a:ext>
            </a:extLst>
          </p:cNvPr>
          <p:cNvSpPr/>
          <p:nvPr/>
        </p:nvSpPr>
        <p:spPr>
          <a:xfrm>
            <a:off x="7655669" y="6537399"/>
            <a:ext cx="4536332"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Tree>
    <p:extLst>
      <p:ext uri="{BB962C8B-B14F-4D97-AF65-F5344CB8AC3E}">
        <p14:creationId xmlns:p14="http://schemas.microsoft.com/office/powerpoint/2010/main" val="354366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5843ACD-5F12-4293-9535-C36C2BB9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5"/>
            <a:ext cx="12186549" cy="6858005"/>
          </a:xfrm>
          <a:prstGeom prst="rect">
            <a:avLst/>
          </a:prstGeom>
        </p:spPr>
      </p:pic>
      <p:sp>
        <p:nvSpPr>
          <p:cNvPr id="21" name="Rectángulo: esquinas redondeadas 20">
            <a:extLst>
              <a:ext uri="{FF2B5EF4-FFF2-40B4-BE49-F238E27FC236}">
                <a16:creationId xmlns:a16="http://schemas.microsoft.com/office/drawing/2014/main" id="{8D492135-F1EE-4D08-B42A-53E7FD8F4C94}"/>
              </a:ext>
            </a:extLst>
          </p:cNvPr>
          <p:cNvSpPr/>
          <p:nvPr/>
        </p:nvSpPr>
        <p:spPr>
          <a:xfrm>
            <a:off x="2041456" y="1668664"/>
            <a:ext cx="8144531" cy="4790502"/>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ext uri="{D42A27DB-BD31-4B8C-83A1-F6EECF244321}">
                <p14:modId xmlns:p14="http://schemas.microsoft.com/office/powerpoint/2010/main" val="2809416235"/>
              </p:ext>
            </p:extLst>
          </p:nvPr>
        </p:nvGraphicFramePr>
        <p:xfrm>
          <a:off x="3092412" y="1772203"/>
          <a:ext cx="6274865" cy="453431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ángulo: esquinas redondeadas 19">
            <a:extLst>
              <a:ext uri="{FF2B5EF4-FFF2-40B4-BE49-F238E27FC236}">
                <a16:creationId xmlns:a16="http://schemas.microsoft.com/office/drawing/2014/main" id="{1C04DB09-E9BB-4DA0-84BC-950498F5052E}"/>
              </a:ext>
            </a:extLst>
          </p:cNvPr>
          <p:cNvSpPr/>
          <p:nvPr/>
        </p:nvSpPr>
        <p:spPr>
          <a:xfrm>
            <a:off x="788967" y="149500"/>
            <a:ext cx="10661512" cy="1069279"/>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Asociación de la variante I148M del gen de la </a:t>
            </a:r>
            <a:r>
              <a:rPr lang="es-MX" sz="3600" dirty="0" err="1">
                <a:solidFill>
                  <a:srgbClr val="00B0F0"/>
                </a:solidFill>
              </a:rPr>
              <a:t>adiponutrina</a:t>
            </a:r>
            <a:r>
              <a:rPr lang="es-MX" sz="3600" dirty="0">
                <a:solidFill>
                  <a:srgbClr val="00B0F0"/>
                </a:solidFill>
              </a:rPr>
              <a:t> con EAC prematura en pacientes con DM</a:t>
            </a:r>
            <a:endParaRPr lang="es-MX" sz="3600" dirty="0">
              <a:solidFill>
                <a:srgbClr val="00B050"/>
              </a:solidFill>
            </a:endParaRPr>
          </a:p>
        </p:txBody>
      </p:sp>
      <p:sp>
        <p:nvSpPr>
          <p:cNvPr id="23" name="Rectángulo: esquinas redondeadas 22">
            <a:extLst>
              <a:ext uri="{FF2B5EF4-FFF2-40B4-BE49-F238E27FC236}">
                <a16:creationId xmlns:a16="http://schemas.microsoft.com/office/drawing/2014/main" id="{920B0D2D-C143-4008-8BCF-DFB142BAAE70}"/>
              </a:ext>
            </a:extLst>
          </p:cNvPr>
          <p:cNvSpPr/>
          <p:nvPr/>
        </p:nvSpPr>
        <p:spPr>
          <a:xfrm>
            <a:off x="7623777" y="6558665"/>
            <a:ext cx="4536332"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9" name="10 CuadroTexto">
            <a:extLst>
              <a:ext uri="{FF2B5EF4-FFF2-40B4-BE49-F238E27FC236}">
                <a16:creationId xmlns:a16="http://schemas.microsoft.com/office/drawing/2014/main" id="{35C44010-367F-4B1A-BE27-20E7D7688132}"/>
              </a:ext>
            </a:extLst>
          </p:cNvPr>
          <p:cNvSpPr txBox="1">
            <a:spLocks noChangeArrowheads="1"/>
          </p:cNvSpPr>
          <p:nvPr/>
        </p:nvSpPr>
        <p:spPr bwMode="auto">
          <a:xfrm>
            <a:off x="4068991" y="1841290"/>
            <a:ext cx="4249386" cy="338554"/>
          </a:xfrm>
          <a:prstGeom prst="rect">
            <a:avLst/>
          </a:prstGeom>
          <a:gradFill flip="none" rotWithShape="1">
            <a:gsLst>
              <a:gs pos="0">
                <a:schemeClr val="accent6">
                  <a:lumMod val="5000"/>
                  <a:lumOff val="95000"/>
                  <a:alpha val="1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rgbClr val="00B050"/>
            </a:solid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1.20 [1.01-1.42] *p=0.042</a:t>
            </a:r>
            <a:endParaRPr lang="es-MX" sz="1600" baseline="30000" dirty="0">
              <a:latin typeface="Calibri" pitchFamily="34" charset="0"/>
              <a:cs typeface="Arial" charset="0"/>
            </a:endParaRPr>
          </a:p>
        </p:txBody>
      </p:sp>
      <p:sp>
        <p:nvSpPr>
          <p:cNvPr id="11" name="Rectángulo: esquinas redondeadas 10">
            <a:extLst>
              <a:ext uri="{FF2B5EF4-FFF2-40B4-BE49-F238E27FC236}">
                <a16:creationId xmlns:a16="http://schemas.microsoft.com/office/drawing/2014/main" id="{CC83D298-10F4-46BD-ADD1-4B5BFE51B246}"/>
              </a:ext>
            </a:extLst>
          </p:cNvPr>
          <p:cNvSpPr/>
          <p:nvPr/>
        </p:nvSpPr>
        <p:spPr>
          <a:xfrm>
            <a:off x="2680630" y="6223246"/>
            <a:ext cx="3615339" cy="235923"/>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dirty="0">
                <a:solidFill>
                  <a:schemeClr val="tx1"/>
                </a:solidFill>
              </a:rPr>
              <a:t>*</a:t>
            </a:r>
            <a:r>
              <a:rPr lang="en-US" sz="1200" dirty="0" err="1">
                <a:solidFill>
                  <a:schemeClr val="tx1"/>
                </a:solidFill>
              </a:rPr>
              <a:t>ajustada</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edad</a:t>
            </a:r>
            <a:r>
              <a:rPr lang="en-US" sz="1200" dirty="0">
                <a:solidFill>
                  <a:schemeClr val="tx1"/>
                </a:solidFill>
              </a:rPr>
              <a:t>, </a:t>
            </a:r>
            <a:r>
              <a:rPr lang="en-US" sz="1200" dirty="0" err="1">
                <a:solidFill>
                  <a:schemeClr val="tx1"/>
                </a:solidFill>
              </a:rPr>
              <a:t>género</a:t>
            </a:r>
            <a:r>
              <a:rPr lang="en-US" sz="1200" dirty="0">
                <a:solidFill>
                  <a:schemeClr val="tx1"/>
                </a:solidFill>
              </a:rPr>
              <a:t> e  </a:t>
            </a:r>
            <a:r>
              <a:rPr lang="en-US" sz="1200" dirty="0" err="1">
                <a:solidFill>
                  <a:schemeClr val="tx1"/>
                </a:solidFill>
              </a:rPr>
              <a:t>índice</a:t>
            </a:r>
            <a:r>
              <a:rPr lang="en-US" sz="1200" dirty="0">
                <a:solidFill>
                  <a:schemeClr val="tx1"/>
                </a:solidFill>
              </a:rPr>
              <a:t> de masa corporal</a:t>
            </a:r>
            <a:endParaRPr lang="es-MX" sz="1200" dirty="0">
              <a:solidFill>
                <a:schemeClr val="tx1"/>
              </a:solidFill>
            </a:endParaRPr>
          </a:p>
        </p:txBody>
      </p:sp>
    </p:spTree>
    <p:extLst>
      <p:ext uri="{BB962C8B-B14F-4D97-AF65-F5344CB8AC3E}">
        <p14:creationId xmlns:p14="http://schemas.microsoft.com/office/powerpoint/2010/main" val="365311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5843ACD-5F12-4293-9535-C36C2BB9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7"/>
            <a:ext cx="12175916" cy="6858005"/>
          </a:xfrm>
          <a:prstGeom prst="rect">
            <a:avLst/>
          </a:prstGeom>
        </p:spPr>
      </p:pic>
      <p:sp>
        <p:nvSpPr>
          <p:cNvPr id="17" name="CuadroTexto 16">
            <a:extLst>
              <a:ext uri="{FF2B5EF4-FFF2-40B4-BE49-F238E27FC236}">
                <a16:creationId xmlns:a16="http://schemas.microsoft.com/office/drawing/2014/main" id="{45348F4C-905F-4A1C-B7ED-EA0E1163657C}"/>
              </a:ext>
            </a:extLst>
          </p:cNvPr>
          <p:cNvSpPr txBox="1"/>
          <p:nvPr/>
        </p:nvSpPr>
        <p:spPr>
          <a:xfrm>
            <a:off x="8772" y="6214366"/>
            <a:ext cx="1514710"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none" rtlCol="0">
            <a:spAutoFit/>
          </a:bodyPr>
          <a:lstStyle/>
          <a:p>
            <a:r>
              <a:rPr lang="es-MX" sz="1200" dirty="0">
                <a:solidFill>
                  <a:srgbClr val="FFFF00"/>
                </a:solidFill>
              </a:rPr>
              <a:t>ALT elevada ≥ p75</a:t>
            </a:r>
          </a:p>
          <a:p>
            <a:r>
              <a:rPr lang="es-MX" sz="1200" dirty="0">
                <a:solidFill>
                  <a:srgbClr val="FFFF00"/>
                </a:solidFill>
              </a:rPr>
              <a:t>Mujeres:  ≥ 21.0 UI/L</a:t>
            </a:r>
          </a:p>
          <a:p>
            <a:r>
              <a:rPr lang="es-MX" sz="1200" dirty="0">
                <a:solidFill>
                  <a:srgbClr val="FFFF00"/>
                </a:solidFill>
              </a:rPr>
              <a:t>Hombres: ≥ 24.5 UI/L</a:t>
            </a:r>
          </a:p>
        </p:txBody>
      </p:sp>
      <p:sp>
        <p:nvSpPr>
          <p:cNvPr id="21" name="Rectángulo: esquinas redondeadas 20">
            <a:extLst>
              <a:ext uri="{FF2B5EF4-FFF2-40B4-BE49-F238E27FC236}">
                <a16:creationId xmlns:a16="http://schemas.microsoft.com/office/drawing/2014/main" id="{8D492135-F1EE-4D08-B42A-53E7FD8F4C94}"/>
              </a:ext>
            </a:extLst>
          </p:cNvPr>
          <p:cNvSpPr/>
          <p:nvPr/>
        </p:nvSpPr>
        <p:spPr>
          <a:xfrm>
            <a:off x="805774" y="1692612"/>
            <a:ext cx="10644702" cy="4708187"/>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Marcador de contenido 6">
            <a:extLst>
              <a:ext uri="{FF2B5EF4-FFF2-40B4-BE49-F238E27FC236}">
                <a16:creationId xmlns:a16="http://schemas.microsoft.com/office/drawing/2014/main" id="{7E11BE52-C579-4983-AFDA-8FD653B638E7}"/>
              </a:ext>
            </a:extLst>
          </p:cNvPr>
          <p:cNvGraphicFramePr>
            <a:graphicFrameLocks noGrp="1"/>
          </p:cNvGraphicFramePr>
          <p:nvPr>
            <p:ph sz="half" idx="1"/>
            <p:extLst>
              <p:ext uri="{D42A27DB-BD31-4B8C-83A1-F6EECF244321}">
                <p14:modId xmlns:p14="http://schemas.microsoft.com/office/powerpoint/2010/main" val="707943433"/>
              </p:ext>
            </p:extLst>
          </p:nvPr>
        </p:nvGraphicFramePr>
        <p:xfrm>
          <a:off x="1220498" y="2340252"/>
          <a:ext cx="10251333" cy="4066099"/>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Conector recto 10">
            <a:extLst>
              <a:ext uri="{FF2B5EF4-FFF2-40B4-BE49-F238E27FC236}">
                <a16:creationId xmlns:a16="http://schemas.microsoft.com/office/drawing/2014/main" id="{C586D642-47C9-4E14-94ED-946FD612B009}"/>
              </a:ext>
            </a:extLst>
          </p:cNvPr>
          <p:cNvCxnSpPr>
            <a:cxnSpLocks/>
          </p:cNvCxnSpPr>
          <p:nvPr/>
        </p:nvCxnSpPr>
        <p:spPr>
          <a:xfrm>
            <a:off x="2928033" y="3427381"/>
            <a:ext cx="2305448" cy="1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E74FB11-F07E-432B-8835-D2BEA57A21A4}"/>
              </a:ext>
            </a:extLst>
          </p:cNvPr>
          <p:cNvCxnSpPr>
            <a:cxnSpLocks/>
          </p:cNvCxnSpPr>
          <p:nvPr/>
        </p:nvCxnSpPr>
        <p:spPr>
          <a:xfrm>
            <a:off x="7850223" y="3433868"/>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4EB03E5-6860-459A-8F73-EF682FB6BEEB}"/>
              </a:ext>
            </a:extLst>
          </p:cNvPr>
          <p:cNvSpPr txBox="1"/>
          <p:nvPr/>
        </p:nvSpPr>
        <p:spPr>
          <a:xfrm>
            <a:off x="3871614" y="3086908"/>
            <a:ext cx="694421" cy="276999"/>
          </a:xfrm>
          <a:prstGeom prst="rect">
            <a:avLst/>
          </a:prstGeom>
          <a:noFill/>
        </p:spPr>
        <p:txBody>
          <a:bodyPr wrap="square" rtlCol="0">
            <a:spAutoFit/>
          </a:bodyPr>
          <a:lstStyle/>
          <a:p>
            <a:r>
              <a:rPr lang="es-MX" sz="1200" dirty="0"/>
              <a:t>P&lt;0.001</a:t>
            </a:r>
          </a:p>
        </p:txBody>
      </p:sp>
      <p:sp>
        <p:nvSpPr>
          <p:cNvPr id="14" name="CuadroTexto 13">
            <a:extLst>
              <a:ext uri="{FF2B5EF4-FFF2-40B4-BE49-F238E27FC236}">
                <a16:creationId xmlns:a16="http://schemas.microsoft.com/office/drawing/2014/main" id="{71C5CA0F-F329-4B2F-8402-68DC0C2C3A52}"/>
              </a:ext>
            </a:extLst>
          </p:cNvPr>
          <p:cNvSpPr txBox="1"/>
          <p:nvPr/>
        </p:nvSpPr>
        <p:spPr>
          <a:xfrm>
            <a:off x="8634938" y="3103122"/>
            <a:ext cx="694421" cy="276999"/>
          </a:xfrm>
          <a:prstGeom prst="rect">
            <a:avLst/>
          </a:prstGeom>
          <a:noFill/>
        </p:spPr>
        <p:txBody>
          <a:bodyPr wrap="square" rtlCol="0">
            <a:spAutoFit/>
          </a:bodyPr>
          <a:lstStyle/>
          <a:p>
            <a:r>
              <a:rPr lang="es-MX" sz="1200" dirty="0"/>
              <a:t>P=0.013</a:t>
            </a:r>
          </a:p>
        </p:txBody>
      </p:sp>
      <p:sp>
        <p:nvSpPr>
          <p:cNvPr id="3" name="CuadroTexto 2">
            <a:extLst>
              <a:ext uri="{FF2B5EF4-FFF2-40B4-BE49-F238E27FC236}">
                <a16:creationId xmlns:a16="http://schemas.microsoft.com/office/drawing/2014/main" id="{6AA3B994-6B03-4962-A0A9-1578DD1B0B4E}"/>
              </a:ext>
            </a:extLst>
          </p:cNvPr>
          <p:cNvSpPr txBox="1"/>
          <p:nvPr/>
        </p:nvSpPr>
        <p:spPr>
          <a:xfrm rot="16200000">
            <a:off x="701740" y="3899935"/>
            <a:ext cx="577402" cy="369332"/>
          </a:xfrm>
          <a:prstGeom prst="rect">
            <a:avLst/>
          </a:prstGeom>
          <a:noFill/>
        </p:spPr>
        <p:txBody>
          <a:bodyPr wrap="none" rtlCol="0">
            <a:spAutoFit/>
          </a:bodyPr>
          <a:lstStyle/>
          <a:p>
            <a:r>
              <a:rPr lang="es-MX" dirty="0"/>
              <a:t>UI/L</a:t>
            </a:r>
          </a:p>
        </p:txBody>
      </p:sp>
      <p:sp>
        <p:nvSpPr>
          <p:cNvPr id="20" name="Rectángulo: esquinas redondeadas 19">
            <a:extLst>
              <a:ext uri="{FF2B5EF4-FFF2-40B4-BE49-F238E27FC236}">
                <a16:creationId xmlns:a16="http://schemas.microsoft.com/office/drawing/2014/main" id="{1C04DB09-E9BB-4DA0-84BC-950498F5052E}"/>
              </a:ext>
            </a:extLst>
          </p:cNvPr>
          <p:cNvSpPr/>
          <p:nvPr/>
        </p:nvSpPr>
        <p:spPr>
          <a:xfrm>
            <a:off x="301841" y="29181"/>
            <a:ext cx="11540971" cy="1214098"/>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400" dirty="0">
                <a:solidFill>
                  <a:srgbClr val="00B0F0"/>
                </a:solidFill>
              </a:rPr>
              <a:t>Asociación del polimorfismo I148M del gen de la </a:t>
            </a:r>
            <a:r>
              <a:rPr lang="es-MX" sz="3400" dirty="0" err="1">
                <a:solidFill>
                  <a:srgbClr val="00B0F0"/>
                </a:solidFill>
              </a:rPr>
              <a:t>adiponutrina</a:t>
            </a:r>
            <a:r>
              <a:rPr lang="es-MX" sz="3400" dirty="0">
                <a:solidFill>
                  <a:srgbClr val="00B0F0"/>
                </a:solidFill>
              </a:rPr>
              <a:t> con incremento en la actividad de la alanina </a:t>
            </a:r>
            <a:r>
              <a:rPr lang="es-MX" sz="3400" dirty="0" err="1">
                <a:solidFill>
                  <a:srgbClr val="00B0F0"/>
                </a:solidFill>
              </a:rPr>
              <a:t>animotransferasa</a:t>
            </a:r>
            <a:endParaRPr lang="es-MX" sz="3400" dirty="0">
              <a:solidFill>
                <a:srgbClr val="00B050"/>
              </a:solidFill>
            </a:endParaRPr>
          </a:p>
        </p:txBody>
      </p:sp>
      <p:sp>
        <p:nvSpPr>
          <p:cNvPr id="23" name="Rectángulo: esquinas redondeadas 22">
            <a:extLst>
              <a:ext uri="{FF2B5EF4-FFF2-40B4-BE49-F238E27FC236}">
                <a16:creationId xmlns:a16="http://schemas.microsoft.com/office/drawing/2014/main" id="{920B0D2D-C143-4008-8BCF-DFB142BAAE70}"/>
              </a:ext>
            </a:extLst>
          </p:cNvPr>
          <p:cNvSpPr/>
          <p:nvPr/>
        </p:nvSpPr>
        <p:spPr>
          <a:xfrm>
            <a:off x="7655669" y="6537399"/>
            <a:ext cx="4536332"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4" name="10 CuadroTexto">
            <a:extLst>
              <a:ext uri="{FF2B5EF4-FFF2-40B4-BE49-F238E27FC236}">
                <a16:creationId xmlns:a16="http://schemas.microsoft.com/office/drawing/2014/main" id="{BFEA826F-6B0F-4CD6-BBF5-E6E4A06C1FA4}"/>
              </a:ext>
            </a:extLst>
          </p:cNvPr>
          <p:cNvSpPr txBox="1">
            <a:spLocks noChangeArrowheads="1"/>
          </p:cNvSpPr>
          <p:nvPr/>
        </p:nvSpPr>
        <p:spPr bwMode="auto">
          <a:xfrm>
            <a:off x="1486275" y="1808544"/>
            <a:ext cx="4291956" cy="33855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1.32 [1.14-1.54] *p&lt;0.001</a:t>
            </a:r>
            <a:endParaRPr lang="es-MX" sz="1600" baseline="30000" dirty="0">
              <a:latin typeface="Calibri" pitchFamily="34" charset="0"/>
              <a:cs typeface="Arial" charset="0"/>
            </a:endParaRPr>
          </a:p>
        </p:txBody>
      </p:sp>
      <p:sp>
        <p:nvSpPr>
          <p:cNvPr id="25" name="10 CuadroTexto">
            <a:extLst>
              <a:ext uri="{FF2B5EF4-FFF2-40B4-BE49-F238E27FC236}">
                <a16:creationId xmlns:a16="http://schemas.microsoft.com/office/drawing/2014/main" id="{8833FD14-8D81-4977-8E1D-7B81FCC2978B}"/>
              </a:ext>
            </a:extLst>
          </p:cNvPr>
          <p:cNvSpPr txBox="1">
            <a:spLocks noChangeArrowheads="1"/>
          </p:cNvSpPr>
          <p:nvPr/>
        </p:nvSpPr>
        <p:spPr bwMode="auto">
          <a:xfrm>
            <a:off x="6589223" y="1813693"/>
            <a:ext cx="4334936" cy="33855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aditivo     RM = 1.25 [1.06-1.48] *p=0.008</a:t>
            </a:r>
            <a:endParaRPr lang="es-MX" sz="1600" baseline="30000" dirty="0">
              <a:latin typeface="Calibri" pitchFamily="34" charset="0"/>
              <a:cs typeface="Arial" charset="0"/>
            </a:endParaRPr>
          </a:p>
        </p:txBody>
      </p:sp>
      <p:sp>
        <p:nvSpPr>
          <p:cNvPr id="27" name="CuadroTexto 26">
            <a:extLst>
              <a:ext uri="{FF2B5EF4-FFF2-40B4-BE49-F238E27FC236}">
                <a16:creationId xmlns:a16="http://schemas.microsoft.com/office/drawing/2014/main" id="{00074354-AA0C-4FBD-8FE6-8FB6893EE423}"/>
              </a:ext>
            </a:extLst>
          </p:cNvPr>
          <p:cNvSpPr txBox="1"/>
          <p:nvPr/>
        </p:nvSpPr>
        <p:spPr>
          <a:xfrm>
            <a:off x="3430280" y="2636203"/>
            <a:ext cx="1579791" cy="523220"/>
          </a:xfrm>
          <a:prstGeom prst="rect">
            <a:avLst/>
          </a:prstGeom>
          <a:noFill/>
        </p:spPr>
        <p:txBody>
          <a:bodyPr wrap="none" rtlCol="0">
            <a:spAutoFit/>
          </a:bodyPr>
          <a:lstStyle/>
          <a:p>
            <a:r>
              <a:rPr lang="es-MX" sz="2800" dirty="0">
                <a:solidFill>
                  <a:srgbClr val="00B050"/>
                </a:solidFill>
              </a:rPr>
              <a:t>Controles</a:t>
            </a:r>
          </a:p>
        </p:txBody>
      </p:sp>
      <p:sp>
        <p:nvSpPr>
          <p:cNvPr id="28" name="CuadroTexto 27">
            <a:extLst>
              <a:ext uri="{FF2B5EF4-FFF2-40B4-BE49-F238E27FC236}">
                <a16:creationId xmlns:a16="http://schemas.microsoft.com/office/drawing/2014/main" id="{6ED99CCB-FC06-4B75-85B7-4CCC79BEED54}"/>
              </a:ext>
            </a:extLst>
          </p:cNvPr>
          <p:cNvSpPr txBox="1"/>
          <p:nvPr/>
        </p:nvSpPr>
        <p:spPr>
          <a:xfrm>
            <a:off x="7808081" y="2594043"/>
            <a:ext cx="2374881" cy="523220"/>
          </a:xfrm>
          <a:prstGeom prst="rect">
            <a:avLst/>
          </a:prstGeom>
          <a:noFill/>
        </p:spPr>
        <p:txBody>
          <a:bodyPr wrap="none" rtlCol="0">
            <a:spAutoFit/>
          </a:bodyPr>
          <a:lstStyle/>
          <a:p>
            <a:r>
              <a:rPr lang="es-MX" sz="2800" dirty="0">
                <a:solidFill>
                  <a:srgbClr val="FF0000"/>
                </a:solidFill>
              </a:rPr>
              <a:t>EAC prematura</a:t>
            </a:r>
          </a:p>
        </p:txBody>
      </p:sp>
      <p:sp>
        <p:nvSpPr>
          <p:cNvPr id="29" name="Rectángulo: esquinas redondeadas 28">
            <a:extLst>
              <a:ext uri="{FF2B5EF4-FFF2-40B4-BE49-F238E27FC236}">
                <a16:creationId xmlns:a16="http://schemas.microsoft.com/office/drawing/2014/main" id="{DEE8C251-4A08-44BE-89FD-13B36D577334}"/>
              </a:ext>
            </a:extLst>
          </p:cNvPr>
          <p:cNvSpPr/>
          <p:nvPr/>
        </p:nvSpPr>
        <p:spPr>
          <a:xfrm>
            <a:off x="1470048" y="6178858"/>
            <a:ext cx="7997801" cy="221942"/>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dirty="0">
                <a:solidFill>
                  <a:schemeClr val="tx1"/>
                </a:solidFill>
              </a:rPr>
              <a:t>*</a:t>
            </a:r>
            <a:r>
              <a:rPr lang="en-US" sz="1200" dirty="0" err="1">
                <a:solidFill>
                  <a:schemeClr val="tx1"/>
                </a:solidFill>
              </a:rPr>
              <a:t>ajustada</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edad</a:t>
            </a:r>
            <a:r>
              <a:rPr lang="en-US" sz="1200" dirty="0">
                <a:solidFill>
                  <a:schemeClr val="tx1"/>
                </a:solidFill>
              </a:rPr>
              <a:t>, </a:t>
            </a:r>
            <a:r>
              <a:rPr lang="en-US" sz="1200" dirty="0" err="1">
                <a:solidFill>
                  <a:schemeClr val="tx1"/>
                </a:solidFill>
              </a:rPr>
              <a:t>género</a:t>
            </a:r>
            <a:r>
              <a:rPr lang="en-US" sz="1200" dirty="0">
                <a:solidFill>
                  <a:schemeClr val="tx1"/>
                </a:solidFill>
              </a:rPr>
              <a:t>, </a:t>
            </a:r>
            <a:r>
              <a:rPr lang="en-US" sz="1200" dirty="0" err="1">
                <a:solidFill>
                  <a:schemeClr val="tx1"/>
                </a:solidFill>
              </a:rPr>
              <a:t>índice</a:t>
            </a:r>
            <a:r>
              <a:rPr lang="en-US" sz="1200" dirty="0">
                <a:solidFill>
                  <a:schemeClr val="tx1"/>
                </a:solidFill>
              </a:rPr>
              <a:t> de masa corporal , diabetes mellitus </a:t>
            </a:r>
            <a:r>
              <a:rPr lang="en-US" sz="1200" dirty="0" err="1">
                <a:solidFill>
                  <a:schemeClr val="tx1"/>
                </a:solidFill>
              </a:rPr>
              <a:t>tipo</a:t>
            </a:r>
            <a:r>
              <a:rPr lang="en-US" sz="1200" dirty="0">
                <a:solidFill>
                  <a:schemeClr val="tx1"/>
                </a:solidFill>
              </a:rPr>
              <a:t> 2, </a:t>
            </a:r>
            <a:r>
              <a:rPr lang="en-US" sz="1200" dirty="0" err="1">
                <a:solidFill>
                  <a:schemeClr val="tx1"/>
                </a:solidFill>
              </a:rPr>
              <a:t>tratamiento</a:t>
            </a:r>
            <a:r>
              <a:rPr lang="en-US" sz="1200" dirty="0">
                <a:solidFill>
                  <a:schemeClr val="tx1"/>
                </a:solidFill>
              </a:rPr>
              <a:t> hipolipemiante e </a:t>
            </a:r>
            <a:r>
              <a:rPr lang="en-US" sz="1200" dirty="0" err="1">
                <a:solidFill>
                  <a:schemeClr val="tx1"/>
                </a:solidFill>
              </a:rPr>
              <a:t>hipoglucemiante</a:t>
            </a:r>
            <a:endParaRPr lang="es-MX" sz="1200" dirty="0">
              <a:solidFill>
                <a:schemeClr val="tx1"/>
              </a:solidFill>
            </a:endParaRPr>
          </a:p>
        </p:txBody>
      </p:sp>
    </p:spTree>
    <p:extLst>
      <p:ext uri="{BB962C8B-B14F-4D97-AF65-F5344CB8AC3E}">
        <p14:creationId xmlns:p14="http://schemas.microsoft.com/office/powerpoint/2010/main" val="406615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590C1BA4-7484-4259-BDD4-92F5F7E43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 y="-6"/>
            <a:ext cx="12175916" cy="6858005"/>
          </a:xfrm>
          <a:prstGeom prst="rect">
            <a:avLst/>
          </a:prstGeom>
        </p:spPr>
      </p:pic>
      <p:sp>
        <p:nvSpPr>
          <p:cNvPr id="20" name="Rectángulo: esquinas redondeadas 19">
            <a:extLst>
              <a:ext uri="{FF2B5EF4-FFF2-40B4-BE49-F238E27FC236}">
                <a16:creationId xmlns:a16="http://schemas.microsoft.com/office/drawing/2014/main" id="{167AE845-9FD8-4DE5-A9FA-20FD102002C2}"/>
              </a:ext>
            </a:extLst>
          </p:cNvPr>
          <p:cNvSpPr/>
          <p:nvPr/>
        </p:nvSpPr>
        <p:spPr>
          <a:xfrm>
            <a:off x="1388152" y="1663430"/>
            <a:ext cx="9483047" cy="4513534"/>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5" name="Marcador de contenido 6">
            <a:extLst>
              <a:ext uri="{FF2B5EF4-FFF2-40B4-BE49-F238E27FC236}">
                <a16:creationId xmlns:a16="http://schemas.microsoft.com/office/drawing/2014/main" id="{D5F8D0F6-1DA5-4E35-8D69-3B2305838535}"/>
              </a:ext>
            </a:extLst>
          </p:cNvPr>
          <p:cNvGraphicFramePr>
            <a:graphicFrameLocks noGrp="1"/>
          </p:cNvGraphicFramePr>
          <p:nvPr>
            <p:ph sz="half" idx="1"/>
            <p:extLst>
              <p:ext uri="{D42A27DB-BD31-4B8C-83A1-F6EECF244321}">
                <p14:modId xmlns:p14="http://schemas.microsoft.com/office/powerpoint/2010/main" val="2666481110"/>
              </p:ext>
            </p:extLst>
          </p:nvPr>
        </p:nvGraphicFramePr>
        <p:xfrm>
          <a:off x="1785750" y="1825627"/>
          <a:ext cx="8658173" cy="4351338"/>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Conector recto 15">
            <a:extLst>
              <a:ext uri="{FF2B5EF4-FFF2-40B4-BE49-F238E27FC236}">
                <a16:creationId xmlns:a16="http://schemas.microsoft.com/office/drawing/2014/main" id="{D3B718B3-3622-4B76-AFCA-2ED4B1942A7D}"/>
              </a:ext>
            </a:extLst>
          </p:cNvPr>
          <p:cNvCxnSpPr>
            <a:cxnSpLocks/>
          </p:cNvCxnSpPr>
          <p:nvPr/>
        </p:nvCxnSpPr>
        <p:spPr>
          <a:xfrm>
            <a:off x="3383256" y="3437468"/>
            <a:ext cx="1743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1C4E8A8-A8FF-4507-B300-666BC69AF16B}"/>
              </a:ext>
            </a:extLst>
          </p:cNvPr>
          <p:cNvCxnSpPr>
            <a:cxnSpLocks/>
          </p:cNvCxnSpPr>
          <p:nvPr/>
        </p:nvCxnSpPr>
        <p:spPr>
          <a:xfrm>
            <a:off x="7300619" y="3437823"/>
            <a:ext cx="196984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C5C06C54-22B7-45EF-8922-99EED9148D4B}"/>
              </a:ext>
            </a:extLst>
          </p:cNvPr>
          <p:cNvSpPr txBox="1"/>
          <p:nvPr/>
        </p:nvSpPr>
        <p:spPr>
          <a:xfrm>
            <a:off x="3952856" y="3124018"/>
            <a:ext cx="777777" cy="307777"/>
          </a:xfrm>
          <a:prstGeom prst="rect">
            <a:avLst/>
          </a:prstGeom>
          <a:noFill/>
        </p:spPr>
        <p:txBody>
          <a:bodyPr wrap="none" rtlCol="0">
            <a:spAutoFit/>
          </a:bodyPr>
          <a:lstStyle/>
          <a:p>
            <a:r>
              <a:rPr lang="es-MX" sz="1400" dirty="0"/>
              <a:t>P=0.015</a:t>
            </a:r>
          </a:p>
        </p:txBody>
      </p:sp>
      <p:sp>
        <p:nvSpPr>
          <p:cNvPr id="19" name="CuadroTexto 18">
            <a:extLst>
              <a:ext uri="{FF2B5EF4-FFF2-40B4-BE49-F238E27FC236}">
                <a16:creationId xmlns:a16="http://schemas.microsoft.com/office/drawing/2014/main" id="{794B4B95-36C2-43CF-AA18-2BA2A53964BE}"/>
              </a:ext>
            </a:extLst>
          </p:cNvPr>
          <p:cNvSpPr txBox="1"/>
          <p:nvPr/>
        </p:nvSpPr>
        <p:spPr>
          <a:xfrm>
            <a:off x="7937956" y="3124374"/>
            <a:ext cx="777777" cy="307777"/>
          </a:xfrm>
          <a:prstGeom prst="rect">
            <a:avLst/>
          </a:prstGeom>
          <a:noFill/>
        </p:spPr>
        <p:txBody>
          <a:bodyPr wrap="none" rtlCol="0">
            <a:spAutoFit/>
          </a:bodyPr>
          <a:lstStyle/>
          <a:p>
            <a:r>
              <a:rPr lang="es-MX" sz="1400" dirty="0"/>
              <a:t>P=0.029</a:t>
            </a:r>
          </a:p>
        </p:txBody>
      </p:sp>
      <p:sp>
        <p:nvSpPr>
          <p:cNvPr id="21" name="Rectángulo: esquinas redondeadas 20">
            <a:extLst>
              <a:ext uri="{FF2B5EF4-FFF2-40B4-BE49-F238E27FC236}">
                <a16:creationId xmlns:a16="http://schemas.microsoft.com/office/drawing/2014/main" id="{07399742-329D-4DD8-8999-57914E669355}"/>
              </a:ext>
            </a:extLst>
          </p:cNvPr>
          <p:cNvSpPr/>
          <p:nvPr/>
        </p:nvSpPr>
        <p:spPr>
          <a:xfrm>
            <a:off x="7666039" y="6537399"/>
            <a:ext cx="4525961" cy="320601"/>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Posadas-Sánchez et al., </a:t>
            </a:r>
            <a:r>
              <a:rPr lang="es-MX" sz="1400" dirty="0" err="1">
                <a:solidFill>
                  <a:schemeClr val="tx1"/>
                </a:solidFill>
              </a:rPr>
              <a:t>Immunobiology</a:t>
            </a:r>
            <a:r>
              <a:rPr lang="es-MX" sz="1400" dirty="0">
                <a:solidFill>
                  <a:schemeClr val="tx1"/>
                </a:solidFill>
              </a:rPr>
              <a:t> 2017 in </a:t>
            </a:r>
            <a:r>
              <a:rPr lang="es-MX" sz="1400" dirty="0" err="1">
                <a:solidFill>
                  <a:schemeClr val="tx1"/>
                </a:solidFill>
              </a:rPr>
              <a:t>press</a:t>
            </a:r>
            <a:endParaRPr lang="es-MX" sz="1400" dirty="0">
              <a:solidFill>
                <a:schemeClr val="tx1"/>
              </a:solidFill>
            </a:endParaRPr>
          </a:p>
        </p:txBody>
      </p:sp>
      <p:sp>
        <p:nvSpPr>
          <p:cNvPr id="23" name="Rectángulo: esquinas redondeadas 22">
            <a:extLst>
              <a:ext uri="{FF2B5EF4-FFF2-40B4-BE49-F238E27FC236}">
                <a16:creationId xmlns:a16="http://schemas.microsoft.com/office/drawing/2014/main" id="{54A614BD-EF81-43D9-9CC1-3D5CB65384E7}"/>
              </a:ext>
            </a:extLst>
          </p:cNvPr>
          <p:cNvSpPr/>
          <p:nvPr/>
        </p:nvSpPr>
        <p:spPr>
          <a:xfrm>
            <a:off x="1287262" y="107632"/>
            <a:ext cx="9583937" cy="1156965"/>
          </a:xfrm>
          <a:prstGeom prst="roundRect">
            <a:avLst/>
          </a:prstGeom>
          <a:solidFill>
            <a:schemeClr val="bg1">
              <a:alpha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B0F0"/>
                </a:solidFill>
              </a:rPr>
              <a:t>Asociación del polimorfismo I148M del gen de la </a:t>
            </a:r>
            <a:r>
              <a:rPr lang="es-MX" sz="3600" dirty="0" err="1">
                <a:solidFill>
                  <a:srgbClr val="00B0F0"/>
                </a:solidFill>
              </a:rPr>
              <a:t>adiponutrina</a:t>
            </a:r>
            <a:r>
              <a:rPr lang="es-MX" sz="3600" dirty="0">
                <a:solidFill>
                  <a:srgbClr val="00B0F0"/>
                </a:solidFill>
              </a:rPr>
              <a:t> y resistencia a la insulina</a:t>
            </a:r>
            <a:endParaRPr lang="es-MX" sz="3600" dirty="0">
              <a:solidFill>
                <a:srgbClr val="00B050"/>
              </a:solidFill>
            </a:endParaRPr>
          </a:p>
        </p:txBody>
      </p:sp>
      <p:sp>
        <p:nvSpPr>
          <p:cNvPr id="22" name="10 CuadroTexto">
            <a:extLst>
              <a:ext uri="{FF2B5EF4-FFF2-40B4-BE49-F238E27FC236}">
                <a16:creationId xmlns:a16="http://schemas.microsoft.com/office/drawing/2014/main" id="{B84D00FE-DAA3-4CBE-8F9A-5B78082976CC}"/>
              </a:ext>
            </a:extLst>
          </p:cNvPr>
          <p:cNvSpPr txBox="1">
            <a:spLocks noChangeArrowheads="1"/>
          </p:cNvSpPr>
          <p:nvPr/>
        </p:nvSpPr>
        <p:spPr bwMode="auto">
          <a:xfrm>
            <a:off x="2486146" y="2005693"/>
            <a:ext cx="4624773" cy="33855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w="9525">
            <a:noFill/>
            <a:miter lim="800000"/>
            <a:headEnd/>
            <a:tailEnd/>
          </a:ln>
          <a:scene3d>
            <a:camera prst="orthographicFront"/>
            <a:lightRig rig="threePt" dir="t"/>
          </a:scene3d>
          <a:sp3d>
            <a:bevelT/>
          </a:sp3d>
        </p:spPr>
        <p:txBody>
          <a:bodyPr wrap="square">
            <a:spAutoFit/>
          </a:bodyPr>
          <a:lstStyle/>
          <a:p>
            <a:pPr eaLnBrk="1" hangingPunct="1">
              <a:defRPr/>
            </a:pPr>
            <a:r>
              <a:rPr lang="es-MX" sz="1600" dirty="0">
                <a:latin typeface="Calibri" pitchFamily="34" charset="0"/>
                <a:cs typeface="Arial" charset="0"/>
              </a:rPr>
              <a:t>Modelo dominante   RM = 1.40 [1.03-1.91] *p = 0.030</a:t>
            </a:r>
            <a:endParaRPr lang="es-MX" sz="1600" baseline="30000" dirty="0">
              <a:latin typeface="Calibri" pitchFamily="34" charset="0"/>
              <a:cs typeface="Arial" charset="0"/>
            </a:endParaRPr>
          </a:p>
        </p:txBody>
      </p:sp>
      <p:sp>
        <p:nvSpPr>
          <p:cNvPr id="4" name="CuadroTexto 3">
            <a:extLst>
              <a:ext uri="{FF2B5EF4-FFF2-40B4-BE49-F238E27FC236}">
                <a16:creationId xmlns:a16="http://schemas.microsoft.com/office/drawing/2014/main" id="{E86024F0-64FE-4183-B5E8-4FA271DB0120}"/>
              </a:ext>
            </a:extLst>
          </p:cNvPr>
          <p:cNvSpPr txBox="1"/>
          <p:nvPr/>
        </p:nvSpPr>
        <p:spPr>
          <a:xfrm>
            <a:off x="3608963" y="2548651"/>
            <a:ext cx="1579791" cy="523220"/>
          </a:xfrm>
          <a:prstGeom prst="rect">
            <a:avLst/>
          </a:prstGeom>
          <a:noFill/>
        </p:spPr>
        <p:txBody>
          <a:bodyPr wrap="none" rtlCol="0">
            <a:spAutoFit/>
          </a:bodyPr>
          <a:lstStyle/>
          <a:p>
            <a:r>
              <a:rPr lang="es-MX" sz="2800" dirty="0">
                <a:solidFill>
                  <a:srgbClr val="00B050"/>
                </a:solidFill>
              </a:rPr>
              <a:t>Controles</a:t>
            </a:r>
          </a:p>
        </p:txBody>
      </p:sp>
      <p:sp>
        <p:nvSpPr>
          <p:cNvPr id="26" name="CuadroTexto 25">
            <a:extLst>
              <a:ext uri="{FF2B5EF4-FFF2-40B4-BE49-F238E27FC236}">
                <a16:creationId xmlns:a16="http://schemas.microsoft.com/office/drawing/2014/main" id="{281FB186-AFDF-4173-AA1D-E79BC8EEEEEE}"/>
              </a:ext>
            </a:extLst>
          </p:cNvPr>
          <p:cNvSpPr txBox="1"/>
          <p:nvPr/>
        </p:nvSpPr>
        <p:spPr>
          <a:xfrm>
            <a:off x="7204963" y="2555131"/>
            <a:ext cx="2374881" cy="523220"/>
          </a:xfrm>
          <a:prstGeom prst="rect">
            <a:avLst/>
          </a:prstGeom>
          <a:noFill/>
        </p:spPr>
        <p:txBody>
          <a:bodyPr wrap="none" rtlCol="0">
            <a:spAutoFit/>
          </a:bodyPr>
          <a:lstStyle/>
          <a:p>
            <a:r>
              <a:rPr lang="es-MX" sz="2800" dirty="0">
                <a:solidFill>
                  <a:srgbClr val="FF0000"/>
                </a:solidFill>
              </a:rPr>
              <a:t>EAC prematura</a:t>
            </a:r>
          </a:p>
        </p:txBody>
      </p:sp>
      <p:sp>
        <p:nvSpPr>
          <p:cNvPr id="29" name="Rectángulo: esquinas redondeadas 28">
            <a:extLst>
              <a:ext uri="{FF2B5EF4-FFF2-40B4-BE49-F238E27FC236}">
                <a16:creationId xmlns:a16="http://schemas.microsoft.com/office/drawing/2014/main" id="{A7A8E998-B2FC-417F-92BF-1ABF19FAAE6A}"/>
              </a:ext>
            </a:extLst>
          </p:cNvPr>
          <p:cNvSpPr/>
          <p:nvPr/>
        </p:nvSpPr>
        <p:spPr>
          <a:xfrm>
            <a:off x="2046605" y="5939161"/>
            <a:ext cx="8078192" cy="237803"/>
          </a:xfrm>
          <a:prstGeom prst="roundRect">
            <a:avLst/>
          </a:prstGeom>
          <a:solidFill>
            <a:schemeClr val="bg1">
              <a:alpha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dirty="0">
                <a:solidFill>
                  <a:schemeClr val="tx1"/>
                </a:solidFill>
              </a:rPr>
              <a:t>*</a:t>
            </a:r>
            <a:r>
              <a:rPr lang="en-US" sz="1200" dirty="0" err="1">
                <a:solidFill>
                  <a:schemeClr val="tx1"/>
                </a:solidFill>
              </a:rPr>
              <a:t>ajustada</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edad</a:t>
            </a:r>
            <a:r>
              <a:rPr lang="en-US" sz="1200" dirty="0">
                <a:solidFill>
                  <a:schemeClr val="tx1"/>
                </a:solidFill>
              </a:rPr>
              <a:t>, </a:t>
            </a:r>
            <a:r>
              <a:rPr lang="en-US" sz="1200" dirty="0" err="1">
                <a:solidFill>
                  <a:schemeClr val="tx1"/>
                </a:solidFill>
              </a:rPr>
              <a:t>género</a:t>
            </a:r>
            <a:r>
              <a:rPr lang="en-US" sz="1200" dirty="0">
                <a:solidFill>
                  <a:schemeClr val="tx1"/>
                </a:solidFill>
              </a:rPr>
              <a:t>, </a:t>
            </a:r>
            <a:r>
              <a:rPr lang="en-US" sz="1200" dirty="0" err="1">
                <a:solidFill>
                  <a:schemeClr val="tx1"/>
                </a:solidFill>
              </a:rPr>
              <a:t>índice</a:t>
            </a:r>
            <a:r>
              <a:rPr lang="en-US" sz="1200" dirty="0">
                <a:solidFill>
                  <a:schemeClr val="tx1"/>
                </a:solidFill>
              </a:rPr>
              <a:t> de masa corporal , diabetes mellitus </a:t>
            </a:r>
            <a:r>
              <a:rPr lang="en-US" sz="1200" dirty="0" err="1">
                <a:solidFill>
                  <a:schemeClr val="tx1"/>
                </a:solidFill>
              </a:rPr>
              <a:t>tipo</a:t>
            </a:r>
            <a:r>
              <a:rPr lang="en-US" sz="1200" dirty="0">
                <a:solidFill>
                  <a:schemeClr val="tx1"/>
                </a:solidFill>
              </a:rPr>
              <a:t> 2, </a:t>
            </a:r>
            <a:r>
              <a:rPr lang="en-US" sz="1200" dirty="0" err="1">
                <a:solidFill>
                  <a:schemeClr val="tx1"/>
                </a:solidFill>
              </a:rPr>
              <a:t>tratamiento</a:t>
            </a:r>
            <a:r>
              <a:rPr lang="en-US" sz="1200" dirty="0">
                <a:solidFill>
                  <a:schemeClr val="tx1"/>
                </a:solidFill>
              </a:rPr>
              <a:t> hipolipemiante e </a:t>
            </a:r>
            <a:r>
              <a:rPr lang="en-US" sz="1200" dirty="0" err="1">
                <a:solidFill>
                  <a:schemeClr val="tx1"/>
                </a:solidFill>
              </a:rPr>
              <a:t>hipoglucemiante</a:t>
            </a:r>
            <a:endParaRPr lang="es-MX" sz="1200" dirty="0">
              <a:solidFill>
                <a:schemeClr val="tx1"/>
              </a:solidFill>
            </a:endParaRPr>
          </a:p>
        </p:txBody>
      </p:sp>
      <p:sp>
        <p:nvSpPr>
          <p:cNvPr id="2" name="CuadroTexto 1">
            <a:extLst>
              <a:ext uri="{FF2B5EF4-FFF2-40B4-BE49-F238E27FC236}">
                <a16:creationId xmlns:a16="http://schemas.microsoft.com/office/drawing/2014/main" id="{FBC11F5E-D85E-4152-9074-C08700793C54}"/>
              </a:ext>
            </a:extLst>
          </p:cNvPr>
          <p:cNvSpPr txBox="1"/>
          <p:nvPr/>
        </p:nvSpPr>
        <p:spPr>
          <a:xfrm rot="16200000">
            <a:off x="1171849" y="3639842"/>
            <a:ext cx="1064715" cy="369332"/>
          </a:xfrm>
          <a:prstGeom prst="rect">
            <a:avLst/>
          </a:prstGeom>
          <a:noFill/>
        </p:spPr>
        <p:txBody>
          <a:bodyPr wrap="none" rtlCol="0">
            <a:spAutoFit/>
          </a:bodyPr>
          <a:lstStyle/>
          <a:p>
            <a:r>
              <a:rPr lang="es-MX" dirty="0"/>
              <a:t>HOMA-RI</a:t>
            </a:r>
          </a:p>
        </p:txBody>
      </p:sp>
      <p:sp>
        <p:nvSpPr>
          <p:cNvPr id="3" name="CuadroTexto 2">
            <a:extLst>
              <a:ext uri="{FF2B5EF4-FFF2-40B4-BE49-F238E27FC236}">
                <a16:creationId xmlns:a16="http://schemas.microsoft.com/office/drawing/2014/main" id="{C711FD59-BE0B-4157-A8ED-11F65D2EEFA5}"/>
              </a:ext>
            </a:extLst>
          </p:cNvPr>
          <p:cNvSpPr txBox="1"/>
          <p:nvPr/>
        </p:nvSpPr>
        <p:spPr>
          <a:xfrm>
            <a:off x="248470" y="5939161"/>
            <a:ext cx="1218154"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none" rtlCol="0">
            <a:spAutoFit/>
          </a:bodyPr>
          <a:lstStyle/>
          <a:p>
            <a:r>
              <a:rPr lang="es-MX" sz="1200" dirty="0">
                <a:solidFill>
                  <a:srgbClr val="FFFF00"/>
                </a:solidFill>
              </a:rPr>
              <a:t>HOMA–RI ≥ p75</a:t>
            </a:r>
          </a:p>
          <a:p>
            <a:r>
              <a:rPr lang="es-MX" sz="1200" dirty="0">
                <a:solidFill>
                  <a:srgbClr val="FFFF00"/>
                </a:solidFill>
              </a:rPr>
              <a:t>Mujeres: ≥ 3.66</a:t>
            </a:r>
          </a:p>
          <a:p>
            <a:r>
              <a:rPr lang="es-MX" sz="1200" dirty="0">
                <a:solidFill>
                  <a:srgbClr val="FFFF00"/>
                </a:solidFill>
              </a:rPr>
              <a:t>Hombres: ≥ 3.38</a:t>
            </a:r>
          </a:p>
        </p:txBody>
      </p:sp>
    </p:spTree>
    <p:extLst>
      <p:ext uri="{BB962C8B-B14F-4D97-AF65-F5344CB8AC3E}">
        <p14:creationId xmlns:p14="http://schemas.microsoft.com/office/powerpoint/2010/main" val="34676307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1295</Words>
  <Application>Microsoft Office PowerPoint</Application>
  <PresentationFormat>Panorámica</PresentationFormat>
  <Paragraphs>182</Paragraphs>
  <Slides>20</Slides>
  <Notes>16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7" baseType="lpstr">
      <vt:lpstr>GungsuhChe</vt:lpstr>
      <vt:lpstr>Arial</vt:lpstr>
      <vt:lpstr>Calibri</vt:lpstr>
      <vt:lpstr>Calibri Light</vt:lpstr>
      <vt:lpstr>Calisto MT</vt:lpstr>
      <vt:lpstr>Tema de Office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ROSALINDA</dc:creator>
  <cp:lastModifiedBy>ROSALINDA</cp:lastModifiedBy>
  <cp:revision>143</cp:revision>
  <dcterms:created xsi:type="dcterms:W3CDTF">2017-06-16T21:04:12Z</dcterms:created>
  <dcterms:modified xsi:type="dcterms:W3CDTF">2017-07-05T21:49:26Z</dcterms:modified>
</cp:coreProperties>
</file>