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3"/>
  </p:notesMasterIdLst>
  <p:handoutMasterIdLst>
    <p:handoutMasterId r:id="rId24"/>
  </p:handoutMasterIdLst>
  <p:sldIdLst>
    <p:sldId id="1088" r:id="rId2"/>
    <p:sldId id="1096" r:id="rId3"/>
    <p:sldId id="1089" r:id="rId4"/>
    <p:sldId id="1090" r:id="rId5"/>
    <p:sldId id="1091" r:id="rId6"/>
    <p:sldId id="1100" r:id="rId7"/>
    <p:sldId id="1094" r:id="rId8"/>
    <p:sldId id="1095" r:id="rId9"/>
    <p:sldId id="1105" r:id="rId10"/>
    <p:sldId id="1021" r:id="rId11"/>
    <p:sldId id="1023" r:id="rId12"/>
    <p:sldId id="1102" r:id="rId13"/>
    <p:sldId id="1101" r:id="rId14"/>
    <p:sldId id="1022" r:id="rId15"/>
    <p:sldId id="1104" r:id="rId16"/>
    <p:sldId id="1103" r:id="rId17"/>
    <p:sldId id="1107" r:id="rId18"/>
    <p:sldId id="1106" r:id="rId19"/>
    <p:sldId id="1108" r:id="rId20"/>
    <p:sldId id="969" r:id="rId21"/>
    <p:sldId id="926" r:id="rId22"/>
  </p:sldIdLst>
  <p:sldSz cx="9144000" cy="6858000" type="screen4x3"/>
  <p:notesSz cx="6858000" cy="9144000"/>
  <p:defaultTextStyle>
    <a:defPPr>
      <a:defRPr lang="es-ES_trad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Estilo medio 3 - Énfasis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Estilo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92" autoAdjust="0"/>
    <p:restoredTop sz="93082" autoAdjust="0"/>
  </p:normalViewPr>
  <p:slideViewPr>
    <p:cSldViewPr snapToGrid="0" snapToObjects="1">
      <p:cViewPr>
        <p:scale>
          <a:sx n="147" d="100"/>
          <a:sy n="147" d="100"/>
        </p:scale>
        <p:origin x="-1872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0" d="100"/>
        <a:sy n="180" d="100"/>
      </p:scale>
      <p:origin x="0" y="29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handoutMaster" Target="handoutMasters/handout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Libro1" TargetMode="External"/><Relationship Id="rId2" Type="http://schemas.microsoft.com/office/2011/relationships/chartStyle" Target="style1.xml"/><Relationship Id="rId3" Type="http://schemas.microsoft.com/office/2011/relationships/chartColorStyle" Target="colors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Arial"/>
              </a:defRPr>
            </a:pPr>
            <a:r>
              <a:rPr lang="es-ES_tradnl" sz="2000" b="1">
                <a:latin typeface="Arial"/>
                <a:cs typeface="Arial"/>
              </a:rPr>
              <a:t>Tasa de mortalidad materna en México</a:t>
            </a:r>
          </a:p>
        </c:rich>
      </c:tx>
      <c:layout/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numRef>
              <c:f>Hoja1!$C$10:$H$10</c:f>
              <c:numCache>
                <c:formatCode>General</c:formatCode>
                <c:ptCount val="6"/>
                <c:pt idx="0">
                  <c:v>1990.0</c:v>
                </c:pt>
                <c:pt idx="1">
                  <c:v>1995.0</c:v>
                </c:pt>
                <c:pt idx="2">
                  <c:v>2000.0</c:v>
                </c:pt>
                <c:pt idx="3">
                  <c:v>2005.0</c:v>
                </c:pt>
                <c:pt idx="4">
                  <c:v>2010.0</c:v>
                </c:pt>
                <c:pt idx="5">
                  <c:v>2015.0</c:v>
                </c:pt>
              </c:numCache>
            </c:numRef>
          </c:cat>
          <c:val>
            <c:numRef>
              <c:f>Hoja1!$C$11:$H$11</c:f>
              <c:numCache>
                <c:formatCode>#,##0.###########</c:formatCode>
                <c:ptCount val="6"/>
                <c:pt idx="0">
                  <c:v>81.14082385267155</c:v>
                </c:pt>
                <c:pt idx="1">
                  <c:v>72.0402517695845</c:v>
                </c:pt>
                <c:pt idx="2">
                  <c:v>62.93967968649729</c:v>
                </c:pt>
                <c:pt idx="3">
                  <c:v>53.83910760341013</c:v>
                </c:pt>
                <c:pt idx="4">
                  <c:v>44.0549959120339</c:v>
                </c:pt>
                <c:pt idx="5">
                  <c:v>34.5922757849179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139252824"/>
        <c:axId val="-2120732760"/>
      </c:barChart>
      <c:catAx>
        <c:axId val="2139252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pPr>
            <a:endParaRPr lang="es-ES"/>
          </a:p>
        </c:txPr>
        <c:crossAx val="-2120732760"/>
        <c:crosses val="autoZero"/>
        <c:auto val="1"/>
        <c:lblAlgn val="ctr"/>
        <c:lblOffset val="100"/>
        <c:noMultiLvlLbl val="0"/>
      </c:catAx>
      <c:valAx>
        <c:axId val="-21207327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.###########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/>
                <a:ea typeface="+mn-ea"/>
                <a:cs typeface="+mn-cs"/>
              </a:defRPr>
            </a:pPr>
            <a:endParaRPr lang="es-ES"/>
          </a:p>
        </c:txPr>
        <c:crossAx val="21392528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A405C5-B19A-2648-A417-E8A0EA2E5E81}" type="datetimeFigureOut">
              <a:rPr lang="es-ES" smtClean="0"/>
              <a:t>06/09/17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08C242-05C3-E441-99F7-43BFFD9B16EB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110894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CD70E0-B13F-2C43-9A9D-2A3D4BDCB8EC}" type="datetimeFigureOut">
              <a:rPr lang="es-ES_tradnl" smtClean="0"/>
              <a:pPr/>
              <a:t>06/09/17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6B86CA-4005-9E4E-A5E0-2354429B3B66}" type="slidenum">
              <a:rPr lang="es-MX" smtClean="0"/>
              <a:pPr/>
              <a:t>‹Nr.›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5566039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ángulo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ángulo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ítulo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9" name="Subtítulo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_tradnl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28" name="Marcador de fecha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613AE7C2-3426-7F4F-A42B-29027983AB8B}" type="datetime1">
              <a:rPr lang="es-MX" smtClean="0"/>
              <a:t>06/09/17</a:t>
            </a:fld>
            <a:endParaRPr lang="es-MX"/>
          </a:p>
        </p:txBody>
      </p:sp>
      <p:sp>
        <p:nvSpPr>
          <p:cNvPr id="17" name="Marcador de pie de página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29" name="Marcador de número de diapositiva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30727-1C56-4145-B218-82FDB4B92D8C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9C3657-920B-B944-B334-09BAA0BD75B4}" type="datetime1">
              <a:rPr lang="es-MX" smtClean="0"/>
              <a:t>06/09/17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30727-1C56-4145-B218-82FDB4B92D8C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5A5C2023-0D06-0043-9910-F0485B1E7E7A}" type="datetime1">
              <a:rPr lang="es-MX" smtClean="0"/>
              <a:t>06/09/17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7" name="Rectángulo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ángulo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ángulo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31330727-1C56-4145-B218-82FDB4B92D8C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6F47B-E3C9-DB43-868E-C14DEA8C2E3A}" type="datetime1">
              <a:rPr lang="es-MX" smtClean="0"/>
              <a:t>06/09/17</a:t>
            </a:fld>
            <a:endParaRPr lang="es-MX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1330727-1C56-4145-B218-82FDB4B92D8C}" type="slidenum">
              <a:rPr lang="es-MX" smtClean="0"/>
              <a:pPr/>
              <a:t>‹Nr.›</a:t>
            </a:fld>
            <a:endParaRPr lang="es-MX"/>
          </a:p>
        </p:txBody>
      </p:sp>
      <p:sp>
        <p:nvSpPr>
          <p:cNvPr id="8" name="Marcador de contenido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7" name="Rectángulo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ángulo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ángulo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12" name="Marcador de fech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A806B-1F1B-9941-9602-4BC762095FCE}" type="datetime1">
              <a:rPr lang="es-MX" smtClean="0"/>
              <a:t>06/09/17</a:t>
            </a:fld>
            <a:endParaRPr lang="es-MX"/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31330727-1C56-4145-B218-82FDB4B92D8C}" type="slidenum">
              <a:rPr lang="es-MX" smtClean="0"/>
              <a:pPr/>
              <a:t>‹Nr.›</a:t>
            </a:fld>
            <a:endParaRPr lang="es-MX"/>
          </a:p>
        </p:txBody>
      </p:sp>
      <p:sp>
        <p:nvSpPr>
          <p:cNvPr id="14" name="Marcador de pie de página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11" name="Marcador de contenido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8" name="Marcador de fecha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767E015B-95FA-2041-88F7-B6080487DE7B}" type="datetime1">
              <a:rPr lang="es-MX" smtClean="0"/>
              <a:t>06/09/17</a:t>
            </a:fld>
            <a:endParaRPr lang="es-MX"/>
          </a:p>
        </p:txBody>
      </p:sp>
      <p:sp>
        <p:nvSpPr>
          <p:cNvPr id="10" name="Marcador de número de diapositiva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1330727-1C56-4145-B218-82FDB4B92D8C}" type="slidenum">
              <a:rPr lang="es-MX" smtClean="0"/>
              <a:pPr/>
              <a:t>‹Nr.›</a:t>
            </a:fld>
            <a:endParaRPr lang="es-MX"/>
          </a:p>
        </p:txBody>
      </p:sp>
      <p:sp>
        <p:nvSpPr>
          <p:cNvPr id="12" name="Marcador de pie de página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MX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11" name="Marcador de contenido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13" name="Marcador de contenido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  <p:sp>
        <p:nvSpPr>
          <p:cNvPr id="10" name="Marcador de fecha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F063079D-0DC7-E346-B935-D9A009B30335}" type="datetime1">
              <a:rPr lang="es-MX" smtClean="0"/>
              <a:t>06/09/17</a:t>
            </a:fld>
            <a:endParaRPr lang="es-MX"/>
          </a:p>
        </p:txBody>
      </p:sp>
      <p:sp>
        <p:nvSpPr>
          <p:cNvPr id="12" name="Marcador de número de diapositiva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31330727-1C56-4145-B218-82FDB4B92D8C}" type="slidenum">
              <a:rPr lang="es-MX" smtClean="0"/>
              <a:pPr/>
              <a:t>‹Nr.›</a:t>
            </a:fld>
            <a:endParaRPr lang="es-MX"/>
          </a:p>
        </p:txBody>
      </p:sp>
      <p:sp>
        <p:nvSpPr>
          <p:cNvPr id="14" name="Marcador de pie de página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s-MX"/>
          </a:p>
        </p:txBody>
      </p:sp>
      <p:sp>
        <p:nvSpPr>
          <p:cNvPr id="16" name="Marcador de texto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15" name="Marcador de texto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37007A-DDE7-CD47-B92B-6D0E4DB3A0EA}" type="datetime1">
              <a:rPr lang="es-MX" smtClean="0"/>
              <a:t>06/09/17</a:t>
            </a:fld>
            <a:endParaRPr lang="es-MX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1330727-1C56-4145-B218-82FDB4B92D8C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81B7A-B216-514D-8E58-526B8CD1817F}" type="datetime1">
              <a:rPr lang="es-MX" smtClean="0"/>
              <a:t>06/09/17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30727-1C56-4145-B218-82FDB4B92D8C}" type="slidenum">
              <a:rPr lang="es-MX" smtClean="0"/>
              <a:pPr/>
              <a:t>‹Nr.›</a:t>
            </a:fld>
            <a:endParaRPr lang="es-MX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22AF92-F882-0B4D-9853-30A022CBE7D6}" type="datetime1">
              <a:rPr lang="es-MX" smtClean="0"/>
              <a:t>06/09/17</a:t>
            </a:fld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1330727-1C56-4145-B218-82FDB4B92D8C}" type="slidenum">
              <a:rPr lang="es-MX" smtClean="0"/>
              <a:pPr/>
              <a:t>‹Nr.›</a:t>
            </a:fld>
            <a:endParaRPr lang="es-MX"/>
          </a:p>
        </p:txBody>
      </p:sp>
      <p:sp>
        <p:nvSpPr>
          <p:cNvPr id="3" name="Marcador de texto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9" name="Marcador de contenido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lang="es-ES_tradnl" smtClean="0"/>
              <a:t>Segundo nivel</a:t>
            </a:r>
          </a:p>
          <a:p>
            <a:pPr lvl="2" eaLnBrk="1" latinLnBrk="0" hangingPunct="1"/>
            <a:r>
              <a:rPr lang="es-ES_tradnl" smtClean="0"/>
              <a:t>Tercer nivel</a:t>
            </a:r>
          </a:p>
          <a:p>
            <a:pPr lvl="3" eaLnBrk="1" latinLnBrk="0" hangingPunct="1"/>
            <a:r>
              <a:rPr lang="es-ES_tradnl" smtClean="0"/>
              <a:t>Cuarto nivel</a:t>
            </a:r>
          </a:p>
          <a:p>
            <a:pPr lvl="4" eaLnBrk="1" latinLnBrk="0" hangingPunct="1"/>
            <a:r>
              <a:rPr lang="es-ES_tradnl" smtClean="0"/>
              <a:t>Quinto nivel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</p:txBody>
      </p:sp>
      <p:sp>
        <p:nvSpPr>
          <p:cNvPr id="8" name="Rectángulo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ángulo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ángulo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11" name="Rectángulo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Marcador de fecha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32542E60-DDCA-C04A-846F-BA10A4EB28FA}" type="datetime1">
              <a:rPr lang="es-MX" smtClean="0"/>
              <a:t>06/09/17</a:t>
            </a:fld>
            <a:endParaRPr lang="es-MX"/>
          </a:p>
        </p:txBody>
      </p:sp>
      <p:sp>
        <p:nvSpPr>
          <p:cNvPr id="13" name="Marcador de número de diapositiva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31330727-1C56-4145-B218-82FDB4B92D8C}" type="slidenum">
              <a:rPr lang="es-MX" smtClean="0"/>
              <a:pPr/>
              <a:t>‹Nr.›</a:t>
            </a:fld>
            <a:endParaRPr lang="es-MX"/>
          </a:p>
        </p:txBody>
      </p:sp>
      <p:sp>
        <p:nvSpPr>
          <p:cNvPr id="14" name="Marcador de pie de página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s-MX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_tradnl" smtClean="0"/>
              <a:t>Haga clic en el icono para agregar una imagen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Marcador de título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s-ES_tradnl" smtClean="0"/>
              <a:t>Clic para editar título</a:t>
            </a:r>
            <a:endParaRPr kumimoji="0" lang="en-US"/>
          </a:p>
        </p:txBody>
      </p:sp>
      <p:sp>
        <p:nvSpPr>
          <p:cNvPr id="13" name="Marcador de texto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_tradnl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_tradnl" smtClean="0"/>
              <a:t>Segundo nivel</a:t>
            </a:r>
          </a:p>
          <a:p>
            <a:pPr lvl="2" eaLnBrk="1" latinLnBrk="0" hangingPunct="1"/>
            <a:r>
              <a:rPr kumimoji="0" lang="es-ES_tradnl" smtClean="0"/>
              <a:t>Tercer nivel</a:t>
            </a:r>
          </a:p>
          <a:p>
            <a:pPr lvl="3" eaLnBrk="1" latinLnBrk="0" hangingPunct="1"/>
            <a:r>
              <a:rPr kumimoji="0" lang="es-ES_tradnl" smtClean="0"/>
              <a:t>Cuarto nivel</a:t>
            </a:r>
          </a:p>
          <a:p>
            <a:pPr lvl="4" eaLnBrk="1" latinLnBrk="0" hangingPunct="1"/>
            <a:r>
              <a:rPr kumimoji="0" lang="es-ES_tradnl" smtClean="0"/>
              <a:t>Quinto nivel</a:t>
            </a:r>
            <a:endParaRPr kumimoji="0" lang="en-US"/>
          </a:p>
        </p:txBody>
      </p:sp>
      <p:sp>
        <p:nvSpPr>
          <p:cNvPr id="14" name="Marcador de fecha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4317A710-FCCA-A44E-AE18-CA33C41F8DC3}" type="datetime1">
              <a:rPr lang="es-MX" smtClean="0"/>
              <a:t>06/09/17</a:t>
            </a:fld>
            <a:endParaRPr lang="es-MX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s-MX"/>
          </a:p>
        </p:txBody>
      </p:sp>
      <p:sp>
        <p:nvSpPr>
          <p:cNvPr id="7" name="Rectángulo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ángulo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ángulo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Marcador de número de diapositiva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31330727-1C56-4145-B218-82FDB4B92D8C}" type="slidenum">
              <a:rPr lang="es-MX" smtClean="0"/>
              <a:pPr/>
              <a:t>‹Nr.›</a:t>
            </a:fld>
            <a:endParaRPr lang="es-MX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4" Type="http://schemas.openxmlformats.org/officeDocument/2006/relationships/image" Target="../media/image3.jpeg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medicinadeldormir.org.mx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tif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Relationship Id="rId3" Type="http://schemas.openxmlformats.org/officeDocument/2006/relationships/image" Target="../media/image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ítulo 4"/>
          <p:cNvSpPr>
            <a:spLocks noGrp="1"/>
          </p:cNvSpPr>
          <p:nvPr>
            <p:ph type="title"/>
          </p:nvPr>
        </p:nvSpPr>
        <p:spPr>
          <a:xfrm>
            <a:off x="1290916" y="346522"/>
            <a:ext cx="6728348" cy="869950"/>
          </a:xfrm>
        </p:spPr>
        <p:txBody>
          <a:bodyPr>
            <a:noAutofit/>
          </a:bodyPr>
          <a:lstStyle/>
          <a:p>
            <a:pPr algn="ctr"/>
            <a:r>
              <a:rPr lang="es-MX" altLang="es-ES_tradnl" sz="2000" b="1" dirty="0" smtClean="0">
                <a:solidFill>
                  <a:srgbClr val="000090"/>
                </a:solidFill>
                <a:latin typeface="Arial" charset="0"/>
              </a:rPr>
              <a:t>Nuevas evidencias acerca de la apnea obstructiva del sueño como un problema de salud pública</a:t>
            </a:r>
            <a:r>
              <a:rPr lang="es-MX" altLang="es-ES_tradnl" sz="2000" b="1" dirty="0">
                <a:solidFill>
                  <a:srgbClr val="000090"/>
                </a:solidFill>
                <a:latin typeface="Arial" charset="0"/>
              </a:rPr>
              <a:t/>
            </a:r>
            <a:br>
              <a:rPr lang="es-MX" altLang="es-ES_tradnl" sz="2000" b="1" dirty="0">
                <a:solidFill>
                  <a:srgbClr val="000090"/>
                </a:solidFill>
                <a:latin typeface="Arial" charset="0"/>
              </a:rPr>
            </a:br>
            <a:endParaRPr lang="es-MX" altLang="es-ES_tradnl" sz="2000" b="1" dirty="0">
              <a:solidFill>
                <a:srgbClr val="000090"/>
              </a:solidFill>
              <a:latin typeface="Arial" charset="0"/>
            </a:endParaRPr>
          </a:p>
        </p:txBody>
      </p:sp>
      <p:sp>
        <p:nvSpPr>
          <p:cNvPr id="7" name="Marcador de texto 6"/>
          <p:cNvSpPr>
            <a:spLocks noGrp="1"/>
          </p:cNvSpPr>
          <p:nvPr>
            <p:ph type="body" idx="2"/>
          </p:nvPr>
        </p:nvSpPr>
        <p:spPr>
          <a:xfrm>
            <a:off x="368300" y="1752600"/>
            <a:ext cx="1600200" cy="4822825"/>
          </a:xfrm>
        </p:spPr>
        <p:txBody>
          <a:bodyPr/>
          <a:lstStyle/>
          <a:p>
            <a:pPr algn="ctr">
              <a:buFont typeface="Wingdings" charset="0"/>
              <a:buNone/>
              <a:defRPr/>
            </a:pPr>
            <a:r>
              <a:rPr lang="es-MX" b="1" dirty="0" smtClean="0">
                <a:latin typeface="Arial"/>
                <a:cs typeface="Arial"/>
              </a:rPr>
              <a:t>6 Septiembre 2017</a:t>
            </a:r>
            <a:endParaRPr lang="es-MX" b="1" dirty="0">
              <a:latin typeface="Arial"/>
              <a:cs typeface="Arial"/>
            </a:endParaRPr>
          </a:p>
        </p:txBody>
      </p:sp>
      <p:sp>
        <p:nvSpPr>
          <p:cNvPr id="16387" name="CuadroTexto 4"/>
          <p:cNvSpPr txBox="1">
            <a:spLocks noChangeArrowheads="1"/>
          </p:cNvSpPr>
          <p:nvPr/>
        </p:nvSpPr>
        <p:spPr bwMode="auto">
          <a:xfrm>
            <a:off x="2064545" y="2095238"/>
            <a:ext cx="683418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MX" altLang="es-ES_tradnl" sz="3200" b="1" dirty="0" smtClean="0">
                <a:solidFill>
                  <a:srgbClr val="800000"/>
                </a:solidFill>
              </a:rPr>
              <a:t>“Apnea </a:t>
            </a:r>
            <a:r>
              <a:rPr lang="es-MX" altLang="es-ES_tradnl" sz="3200" b="1" dirty="0">
                <a:solidFill>
                  <a:srgbClr val="800000"/>
                </a:solidFill>
              </a:rPr>
              <a:t>o</a:t>
            </a:r>
            <a:r>
              <a:rPr lang="es-MX" altLang="es-ES_tradnl" sz="3200" b="1" dirty="0" smtClean="0">
                <a:solidFill>
                  <a:srgbClr val="800000"/>
                </a:solidFill>
              </a:rPr>
              <a:t>bstructiva </a:t>
            </a:r>
            <a:r>
              <a:rPr lang="es-MX" altLang="es-ES_tradnl" sz="3200" b="1" dirty="0">
                <a:solidFill>
                  <a:srgbClr val="800000"/>
                </a:solidFill>
              </a:rPr>
              <a:t>del s</a:t>
            </a:r>
            <a:r>
              <a:rPr lang="es-MX" altLang="es-ES_tradnl" sz="3200" b="1" dirty="0" smtClean="0">
                <a:solidFill>
                  <a:srgbClr val="800000"/>
                </a:solidFill>
              </a:rPr>
              <a:t>ueño durante el embarazo” </a:t>
            </a:r>
            <a:endParaRPr lang="es-MX" altLang="es-ES_tradnl" sz="3200" b="1" dirty="0">
              <a:solidFill>
                <a:srgbClr val="800000"/>
              </a:solidFill>
            </a:endParaRPr>
          </a:p>
        </p:txBody>
      </p:sp>
      <p:sp>
        <p:nvSpPr>
          <p:cNvPr id="16388" name="CuadroTexto 6"/>
          <p:cNvSpPr txBox="1">
            <a:spLocks noChangeArrowheads="1"/>
          </p:cNvSpPr>
          <p:nvPr/>
        </p:nvSpPr>
        <p:spPr bwMode="auto">
          <a:xfrm>
            <a:off x="1630363" y="4557836"/>
            <a:ext cx="729615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MX" altLang="es-ES_tradnl" b="1" dirty="0">
                <a:solidFill>
                  <a:srgbClr val="000090"/>
                </a:solidFill>
              </a:rPr>
              <a:t>Dr. Luis Torre-</a:t>
            </a:r>
            <a:r>
              <a:rPr lang="es-MX" altLang="es-ES_tradnl" b="1" dirty="0" smtClean="0">
                <a:solidFill>
                  <a:srgbClr val="000090"/>
                </a:solidFill>
              </a:rPr>
              <a:t>Bouscoulet</a:t>
            </a:r>
          </a:p>
          <a:p>
            <a:pPr algn="ctr" eaLnBrk="1" hangingPunct="1"/>
            <a:endParaRPr lang="es-MX" altLang="es-ES_tradnl" sz="2000" b="1" dirty="0" smtClean="0">
              <a:solidFill>
                <a:srgbClr val="000090"/>
              </a:solidFill>
            </a:endParaRPr>
          </a:p>
          <a:p>
            <a:pPr algn="ctr" eaLnBrk="1" hangingPunct="1"/>
            <a:r>
              <a:rPr lang="es-MX" altLang="es-ES_tradnl" sz="2000" b="1" dirty="0" smtClean="0">
                <a:solidFill>
                  <a:srgbClr val="000090"/>
                </a:solidFill>
              </a:rPr>
              <a:t>Clínica de Sueño</a:t>
            </a:r>
            <a:endParaRPr lang="es-MX" altLang="es-ES_tradnl" sz="2000" b="1" dirty="0">
              <a:solidFill>
                <a:srgbClr val="000090"/>
              </a:solidFill>
            </a:endParaRPr>
          </a:p>
          <a:p>
            <a:pPr algn="ctr" eaLnBrk="1" hangingPunct="1"/>
            <a:r>
              <a:rPr lang="es-MX" altLang="es-ES_tradnl" sz="1600" b="1" dirty="0" smtClean="0">
                <a:solidFill>
                  <a:srgbClr val="000090"/>
                </a:solidFill>
              </a:rPr>
              <a:t>Instituto </a:t>
            </a:r>
            <a:r>
              <a:rPr lang="es-MX" altLang="es-ES_tradnl" sz="1600" b="1" dirty="0">
                <a:solidFill>
                  <a:srgbClr val="000090"/>
                </a:solidFill>
              </a:rPr>
              <a:t>Nacional de Enfermedades </a:t>
            </a:r>
            <a:r>
              <a:rPr lang="es-MX" altLang="es-ES_tradnl" sz="1600" b="1" dirty="0" smtClean="0">
                <a:solidFill>
                  <a:srgbClr val="000090"/>
                </a:solidFill>
              </a:rPr>
              <a:t>Respiratorias  </a:t>
            </a:r>
            <a:endParaRPr lang="es-MX" altLang="es-ES_tradnl" sz="1600" b="1" dirty="0">
              <a:solidFill>
                <a:srgbClr val="000090"/>
              </a:solidFill>
            </a:endParaRPr>
          </a:p>
          <a:p>
            <a:pPr algn="ctr" eaLnBrk="1" hangingPunct="1"/>
            <a:r>
              <a:rPr lang="es-MX" altLang="es-ES_tradnl" sz="1600" b="1" dirty="0" smtClean="0">
                <a:solidFill>
                  <a:srgbClr val="000090"/>
                </a:solidFill>
              </a:rPr>
              <a:t>CDMX</a:t>
            </a:r>
            <a:endParaRPr lang="es-MX" altLang="es-ES_tradnl" sz="1600" b="1" dirty="0">
              <a:solidFill>
                <a:srgbClr val="000090"/>
              </a:solidFill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54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b="1" dirty="0">
                <a:solidFill>
                  <a:srgbClr val="800000"/>
                </a:solidFill>
                <a:latin typeface="Arial"/>
                <a:cs typeface="Arial"/>
              </a:rPr>
              <a:t>Morbilidad materno infantil</a:t>
            </a: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10</a:t>
            </a:fld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63945"/>
            <a:ext cx="9144000" cy="261610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99832" y="3981933"/>
            <a:ext cx="8470548" cy="21175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10000"/>
              </a:lnSpc>
              <a:buClr>
                <a:schemeClr val="accent2"/>
              </a:buClr>
              <a:buSzPct val="110000"/>
              <a:buFont typeface="Wingdings" charset="2"/>
              <a:buChar char="ü"/>
            </a:pPr>
            <a:r>
              <a:rPr lang="es-ES_tradnl" sz="2400" dirty="0" smtClean="0">
                <a:solidFill>
                  <a:srgbClr val="000090"/>
                </a:solidFill>
                <a:latin typeface="Arial"/>
                <a:cs typeface="Arial"/>
              </a:rPr>
              <a:t>Muestra nacional representativa en EU de egresos hospitalarios maternos 1998-2009. </a:t>
            </a:r>
          </a:p>
          <a:p>
            <a:pPr>
              <a:lnSpc>
                <a:spcPct val="110000"/>
              </a:lnSpc>
              <a:buClr>
                <a:schemeClr val="accent2"/>
              </a:buClr>
              <a:buSzPct val="110000"/>
            </a:pPr>
            <a:endParaRPr lang="es-ES_tradnl" sz="2400" dirty="0">
              <a:solidFill>
                <a:srgbClr val="000090"/>
              </a:solidFill>
              <a:latin typeface="Arial"/>
              <a:cs typeface="Arial"/>
            </a:endParaRPr>
          </a:p>
          <a:p>
            <a:pPr marL="285750" indent="-285750">
              <a:lnSpc>
                <a:spcPct val="110000"/>
              </a:lnSpc>
              <a:buClr>
                <a:schemeClr val="accent2"/>
              </a:buClr>
              <a:buSzPct val="110000"/>
              <a:buFont typeface="Wingdings" charset="2"/>
              <a:buChar char="ü"/>
            </a:pPr>
            <a:r>
              <a:rPr lang="es-ES_tradnl" sz="2400" dirty="0" smtClean="0">
                <a:solidFill>
                  <a:srgbClr val="000090"/>
                </a:solidFill>
                <a:latin typeface="Arial"/>
                <a:cs typeface="Arial"/>
              </a:rPr>
              <a:t>Muestra analítica de 55,781,965 egresos relacionados a embarazos</a:t>
            </a:r>
            <a:endParaRPr lang="es-ES_tradnl" sz="24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226263" y="6313748"/>
            <a:ext cx="73689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SLEEP </a:t>
            </a:r>
            <a:r>
              <a:rPr lang="en-US" sz="1400" b="1" dirty="0">
                <a:solidFill>
                  <a:srgbClr val="008000"/>
                </a:solidFill>
                <a:latin typeface="Arial"/>
                <a:cs typeface="Arial"/>
              </a:rPr>
              <a:t>2014;37(5):843-849</a:t>
            </a:r>
            <a:endParaRPr lang="es-ES_tradnl" sz="1400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pic>
        <p:nvPicPr>
          <p:cNvPr id="7" name="8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3078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11</a:t>
            </a:fld>
            <a:endParaRPr lang="es-MX"/>
          </a:p>
        </p:txBody>
      </p:sp>
      <p:sp>
        <p:nvSpPr>
          <p:cNvPr id="7" name="Títu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s-ES_tradnl" sz="2800" b="1" smtClean="0">
                <a:solidFill>
                  <a:srgbClr val="C00000"/>
                </a:solidFill>
                <a:latin typeface="Arial"/>
                <a:cs typeface="Arial"/>
              </a:rPr>
              <a:t>Frecuencia </a:t>
            </a:r>
            <a:r>
              <a:rPr lang="es-ES_tradnl" sz="2800" b="1" dirty="0" smtClean="0">
                <a:solidFill>
                  <a:srgbClr val="C00000"/>
                </a:solidFill>
                <a:latin typeface="Arial"/>
                <a:cs typeface="Arial"/>
              </a:rPr>
              <a:t>de AOS en el embarazo</a:t>
            </a:r>
            <a:endParaRPr lang="es-ES_tradnl" sz="2800" b="1" dirty="0">
              <a:solidFill>
                <a:srgbClr val="C00000"/>
              </a:solidFill>
              <a:latin typeface="Arial"/>
              <a:cs typeface="Arial"/>
            </a:endParaRPr>
          </a:p>
        </p:txBody>
      </p:sp>
      <p:grpSp>
        <p:nvGrpSpPr>
          <p:cNvPr id="15" name="Agrupar 14"/>
          <p:cNvGrpSpPr/>
          <p:nvPr/>
        </p:nvGrpSpPr>
        <p:grpSpPr>
          <a:xfrm>
            <a:off x="72522" y="1955657"/>
            <a:ext cx="8993002" cy="1138742"/>
            <a:chOff x="72522" y="3649813"/>
            <a:chExt cx="8993002" cy="1138742"/>
          </a:xfrm>
        </p:grpSpPr>
        <p:sp>
          <p:nvSpPr>
            <p:cNvPr id="8" name="CuadroTexto 7"/>
            <p:cNvSpPr txBox="1"/>
            <p:nvPr/>
          </p:nvSpPr>
          <p:spPr>
            <a:xfrm>
              <a:off x="364482" y="3649813"/>
              <a:ext cx="19123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1998</a:t>
              </a:r>
              <a:endParaRPr lang="es-ES_tradnl" sz="28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9" name="CuadroTexto 8"/>
            <p:cNvSpPr txBox="1"/>
            <p:nvPr/>
          </p:nvSpPr>
          <p:spPr>
            <a:xfrm>
              <a:off x="6525422" y="3649813"/>
              <a:ext cx="24087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800" b="1" dirty="0" smtClean="0">
                  <a:solidFill>
                    <a:srgbClr val="FF0000"/>
                  </a:solidFill>
                  <a:latin typeface="Arial"/>
                  <a:cs typeface="Arial"/>
                </a:rPr>
                <a:t>2009</a:t>
              </a:r>
              <a:endParaRPr lang="es-ES_tradnl" sz="2800" b="1" dirty="0">
                <a:solidFill>
                  <a:srgbClr val="FF0000"/>
                </a:solidFill>
                <a:latin typeface="Arial"/>
                <a:cs typeface="Arial"/>
              </a:endParaRPr>
            </a:p>
          </p:txBody>
        </p:sp>
        <p:sp>
          <p:nvSpPr>
            <p:cNvPr id="10" name="Flecha derecha 9"/>
            <p:cNvSpPr/>
            <p:nvPr/>
          </p:nvSpPr>
          <p:spPr>
            <a:xfrm>
              <a:off x="2788274" y="3946742"/>
              <a:ext cx="3649571" cy="841813"/>
            </a:xfrm>
            <a:prstGeom prst="rightArrow">
              <a:avLst/>
            </a:prstGeom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800" b="1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72522" y="4202231"/>
              <a:ext cx="246758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b="1" dirty="0" smtClean="0">
                  <a:solidFill>
                    <a:srgbClr val="000090"/>
                  </a:solidFill>
                  <a:latin typeface="Arial"/>
                  <a:cs typeface="Arial"/>
                </a:rPr>
                <a:t>0.7 / 10 mil</a:t>
              </a:r>
              <a:endParaRPr lang="es-ES_tradnl" sz="2400" b="1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6335644" y="4202231"/>
              <a:ext cx="27298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400" b="1" dirty="0" smtClean="0">
                  <a:solidFill>
                    <a:srgbClr val="000090"/>
                  </a:solidFill>
                  <a:latin typeface="Arial"/>
                  <a:cs typeface="Arial"/>
                </a:rPr>
                <a:t>7.3 / 10 mil </a:t>
              </a:r>
              <a:endParaRPr lang="es-ES_tradnl" sz="2400" b="1" dirty="0">
                <a:solidFill>
                  <a:srgbClr val="000090"/>
                </a:solidFill>
                <a:latin typeface="Arial"/>
                <a:cs typeface="Arial"/>
              </a:endParaRP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2029154" y="4190003"/>
              <a:ext cx="48758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ES_tradnl" sz="2000" b="1" dirty="0" smtClean="0">
                  <a:solidFill>
                    <a:schemeClr val="bg1"/>
                  </a:solidFill>
                  <a:latin typeface="Arial"/>
                  <a:cs typeface="Arial"/>
                </a:rPr>
                <a:t>Incremento anual de 24%</a:t>
              </a:r>
              <a:endParaRPr lang="es-ES_tradnl" sz="2000" b="1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</p:grpSp>
      <p:sp>
        <p:nvSpPr>
          <p:cNvPr id="16" name="Rectángulo 15"/>
          <p:cNvSpPr/>
          <p:nvPr/>
        </p:nvSpPr>
        <p:spPr>
          <a:xfrm>
            <a:off x="1226263" y="6313748"/>
            <a:ext cx="73689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Louis et al. SLEEP </a:t>
            </a:r>
            <a:r>
              <a:rPr lang="en-US" sz="1400" b="1" dirty="0">
                <a:solidFill>
                  <a:srgbClr val="008000"/>
                </a:solidFill>
                <a:latin typeface="Arial"/>
                <a:cs typeface="Arial"/>
              </a:rPr>
              <a:t>2014;37(5):843-849</a:t>
            </a:r>
            <a:endParaRPr lang="es-ES_tradnl" sz="1400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sp>
        <p:nvSpPr>
          <p:cNvPr id="2" name="Triángulo rectángulo 1"/>
          <p:cNvSpPr/>
          <p:nvPr/>
        </p:nvSpPr>
        <p:spPr>
          <a:xfrm flipH="1">
            <a:off x="1199166" y="3739890"/>
            <a:ext cx="6262988" cy="1771658"/>
          </a:xfrm>
          <a:prstGeom prst="rtTriangle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 rot="20674970">
            <a:off x="2401827" y="4028544"/>
            <a:ext cx="44086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Sobrepeso </a:t>
            </a:r>
            <a:r>
              <a:rPr lang="es-ES_tradnl" sz="2800" b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y obesidad </a:t>
            </a:r>
            <a:endParaRPr lang="es-ES_tradnl" sz="2800" b="1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4523013" y="4702623"/>
            <a:ext cx="12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3600" b="1" dirty="0" smtClean="0">
                <a:latin typeface="Arial" charset="0"/>
                <a:ea typeface="Arial" charset="0"/>
                <a:cs typeface="Arial" charset="0"/>
              </a:rPr>
              <a:t>20%</a:t>
            </a:r>
            <a:endParaRPr lang="es-ES_tradnl" sz="36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7" name="8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996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" sz="28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Obesidad México </a:t>
            </a:r>
            <a:br>
              <a:rPr lang="es-ES" sz="28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s-ES" sz="28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Mujeres en edad reproductiva</a:t>
            </a:r>
            <a:endParaRPr lang="es-ES" sz="28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12</a:t>
            </a:fld>
            <a:endParaRPr lang="es-MX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1598057498"/>
              </p:ext>
            </p:extLst>
          </p:nvPr>
        </p:nvGraphicFramePr>
        <p:xfrm>
          <a:off x="326443" y="1974576"/>
          <a:ext cx="8439605" cy="4206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7921"/>
                <a:gridCol w="1687921"/>
                <a:gridCol w="1687921"/>
                <a:gridCol w="1687921"/>
                <a:gridCol w="1687921"/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200000"/>
                        </a:lnSpc>
                      </a:pPr>
                      <a:endParaRPr lang="es-ES_tradnl" sz="2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Sobrepeso</a:t>
                      </a:r>
                      <a:endParaRPr lang="es-ES_tradnl" sz="2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Obesidad</a:t>
                      </a:r>
                      <a:endParaRPr lang="es-ES_tradnl" sz="2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_tradnl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Edad</a:t>
                      </a:r>
                      <a:endParaRPr lang="es-ES_tradnl" sz="2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Prevalencia</a:t>
                      </a:r>
                      <a:endParaRPr lang="es-ES_tradnl" sz="2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IC 95%</a:t>
                      </a:r>
                      <a:endParaRPr lang="es-ES_tradnl" sz="2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Prevalencia </a:t>
                      </a:r>
                      <a:endParaRPr lang="es-ES_tradnl" sz="2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IC 95%</a:t>
                      </a:r>
                      <a:endParaRPr lang="es-ES_tradnl" sz="20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12-19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23.7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22.1-25.5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12.1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10.9-13.4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20-29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30.6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28.5-32.8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24.0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22.0-26.1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30-39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38.1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36.2-40.1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37.3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35.3-39.4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40-49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37.6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35.3-40.0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46.1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s-ES_tradnl" sz="2000" b="0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43.8-48-4</a:t>
                      </a:r>
                      <a:endParaRPr lang="es-ES_tradnl" sz="2000" b="0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8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6141173" y="6172201"/>
            <a:ext cx="2416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_tradnl" b="1" dirty="0" smtClean="0">
                <a:latin typeface="Arial" charset="0"/>
                <a:ea typeface="Arial" charset="0"/>
                <a:cs typeface="Arial" charset="0"/>
              </a:rPr>
              <a:t>ENSANUT 2012</a:t>
            </a:r>
            <a:endParaRPr lang="es-ES_tradnl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138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2800" b="1" dirty="0" smtClean="0">
                <a:solidFill>
                  <a:srgbClr val="800000"/>
                </a:solidFill>
                <a:latin typeface="Arial"/>
                <a:cs typeface="Arial"/>
              </a:rPr>
              <a:t>Riesgos maternos asociados a AOS</a:t>
            </a:r>
            <a:endParaRPr lang="es-ES" sz="28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13</a:t>
            </a:fld>
            <a:endParaRPr lang="es-MX"/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27473556"/>
              </p:ext>
            </p:extLst>
          </p:nvPr>
        </p:nvGraphicFramePr>
        <p:xfrm>
          <a:off x="612775" y="1126664"/>
          <a:ext cx="8153400" cy="5562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7800"/>
                <a:gridCol w="2717800"/>
                <a:gridCol w="27178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Morbilidad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OR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IC 95%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Cardiomiopatía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9.01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7.47-10.87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Insuficiencia cardiaca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8.94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7.45-10.73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Edema pulmonar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7.50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4.63-12.15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solidFill>
                            <a:schemeClr val="accent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Eclampsia</a:t>
                      </a:r>
                      <a:endParaRPr lang="es-ES_tradnl" sz="1600" b="1" dirty="0">
                        <a:solidFill>
                          <a:schemeClr val="accent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solidFill>
                            <a:schemeClr val="accent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5.42</a:t>
                      </a:r>
                      <a:endParaRPr lang="es-ES_tradnl" sz="1600" b="1" dirty="0">
                        <a:solidFill>
                          <a:schemeClr val="accent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solidFill>
                            <a:schemeClr val="accent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3.29-8.92</a:t>
                      </a:r>
                      <a:endParaRPr lang="es-ES_tradnl" sz="1600" b="1" dirty="0">
                        <a:solidFill>
                          <a:schemeClr val="accent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solidFill>
                            <a:schemeClr val="accent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Mortalidad hospitalaria</a:t>
                      </a:r>
                      <a:endParaRPr lang="es-ES_tradnl" sz="1600" b="1" dirty="0">
                        <a:solidFill>
                          <a:schemeClr val="accent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solidFill>
                            <a:schemeClr val="accent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5.28</a:t>
                      </a:r>
                      <a:endParaRPr lang="es-ES_tradnl" sz="1600" b="1" dirty="0">
                        <a:solidFill>
                          <a:schemeClr val="accent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solidFill>
                            <a:schemeClr val="accent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2.42-11.53</a:t>
                      </a:r>
                      <a:endParaRPr lang="es-ES_tradnl" sz="1600" b="1" dirty="0">
                        <a:solidFill>
                          <a:schemeClr val="accent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Embolismo pulmonar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4.47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2.25-8.88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solidFill>
                            <a:schemeClr val="accent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Hospitalización &gt;5 días</a:t>
                      </a:r>
                      <a:endParaRPr lang="es-ES_tradnl" sz="1600" b="1" dirty="0">
                        <a:solidFill>
                          <a:schemeClr val="accent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solidFill>
                            <a:schemeClr val="accent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3.06</a:t>
                      </a:r>
                      <a:endParaRPr lang="es-ES_tradnl" sz="1600" b="1" dirty="0">
                        <a:solidFill>
                          <a:schemeClr val="accent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solidFill>
                            <a:schemeClr val="accent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2.76-3.40</a:t>
                      </a:r>
                      <a:endParaRPr lang="es-ES_tradnl" sz="1600" b="1" dirty="0">
                        <a:solidFill>
                          <a:schemeClr val="accent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EVC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2.93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1.07-8.04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Insuficiencia renal aguda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2.73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1.69-4.41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err="1" smtClean="0">
                          <a:solidFill>
                            <a:schemeClr val="accent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Preclampsia</a:t>
                      </a:r>
                      <a:endParaRPr lang="es-ES_tradnl" sz="1600" b="1" dirty="0">
                        <a:solidFill>
                          <a:schemeClr val="accent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solidFill>
                            <a:schemeClr val="accent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2.50</a:t>
                      </a:r>
                      <a:endParaRPr lang="es-ES_tradnl" sz="1600" b="1" dirty="0">
                        <a:solidFill>
                          <a:schemeClr val="accent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solidFill>
                            <a:schemeClr val="accent1"/>
                          </a:solidFill>
                          <a:latin typeface="Arial" charset="0"/>
                          <a:ea typeface="Arial" charset="0"/>
                          <a:cs typeface="Arial" charset="0"/>
                        </a:rPr>
                        <a:t>2.19-2.85</a:t>
                      </a:r>
                      <a:endParaRPr lang="es-ES_tradnl" sz="1600" b="1" dirty="0">
                        <a:solidFill>
                          <a:schemeClr val="accent1"/>
                        </a:solidFill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Diabetes gestacional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1.89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1.67-2.14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Hipertensión gestacional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1.28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1.08-1.52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Nacimiento prematuro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1.20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1.06-1.37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Cesárea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1.12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1600" b="1" dirty="0" smtClean="0">
                          <a:latin typeface="Arial" charset="0"/>
                          <a:ea typeface="Arial" charset="0"/>
                          <a:cs typeface="Arial" charset="0"/>
                        </a:rPr>
                        <a:t>1.01-1.23</a:t>
                      </a:r>
                      <a:endParaRPr lang="es-ES_tradnl" sz="1600" b="1" dirty="0"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8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3125542" y="228600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es-ES" dirty="0"/>
              <a:t>Reyes-Zúñiga </a:t>
            </a:r>
            <a:r>
              <a:rPr lang="es-ES" dirty="0" smtClean="0"/>
              <a:t>et al</a:t>
            </a:r>
            <a:r>
              <a:rPr lang="es-ES" smtClean="0"/>
              <a:t>, RIC 2016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66535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14</a:t>
            </a:fld>
            <a:endParaRPr lang="es-MX"/>
          </a:p>
        </p:txBody>
      </p:sp>
      <p:graphicFrame>
        <p:nvGraphicFramePr>
          <p:cNvPr id="7" name="Tab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5501670"/>
              </p:ext>
            </p:extLst>
          </p:nvPr>
        </p:nvGraphicFramePr>
        <p:xfrm>
          <a:off x="652927" y="1724689"/>
          <a:ext cx="7904408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2204"/>
                <a:gridCol w="3952204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latin typeface="Arial"/>
                          <a:cs typeface="Arial"/>
                        </a:rPr>
                        <a:t>Complicación</a:t>
                      </a:r>
                      <a:endParaRPr lang="es-ES_tradnl" sz="24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latin typeface="Arial"/>
                          <a:cs typeface="Arial"/>
                        </a:rPr>
                        <a:t>OR*</a:t>
                      </a:r>
                    </a:p>
                    <a:p>
                      <a:pPr algn="ctr"/>
                      <a:r>
                        <a:rPr lang="es-ES_tradnl" sz="1800" dirty="0" smtClean="0">
                          <a:latin typeface="Arial"/>
                          <a:cs typeface="Arial"/>
                        </a:rPr>
                        <a:t>(IC95%)</a:t>
                      </a:r>
                      <a:endParaRPr lang="es-ES_tradnl" sz="18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b="1" dirty="0" err="1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Preclampsia</a:t>
                      </a:r>
                      <a:endParaRPr lang="es-ES_tradnl" sz="20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2.5 </a:t>
                      </a:r>
                    </a:p>
                    <a:p>
                      <a:pPr algn="ctr"/>
                      <a:r>
                        <a:rPr lang="es-ES_tradnl" sz="18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2.2-2.9</a:t>
                      </a:r>
                      <a:endParaRPr lang="es-ES_tradnl" sz="180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Eclampsia</a:t>
                      </a:r>
                      <a:endParaRPr lang="es-ES_tradnl" sz="20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5.4 </a:t>
                      </a:r>
                    </a:p>
                    <a:p>
                      <a:pPr algn="ctr"/>
                      <a:r>
                        <a:rPr lang="es-ES_tradnl" sz="18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3.3-8.9</a:t>
                      </a:r>
                      <a:endParaRPr lang="es-ES_tradnl" sz="180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Cardiomiopatía</a:t>
                      </a:r>
                      <a:endParaRPr lang="es-ES_tradnl" sz="20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9</a:t>
                      </a:r>
                    </a:p>
                    <a:p>
                      <a:pPr algn="ctr"/>
                      <a:r>
                        <a:rPr lang="es-ES_tradnl" sz="18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7.5-10.9</a:t>
                      </a:r>
                      <a:endParaRPr lang="es-ES_tradnl" sz="180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Embolismo Pulmonar</a:t>
                      </a:r>
                      <a:endParaRPr lang="es-ES_tradnl" sz="20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4.5</a:t>
                      </a:r>
                    </a:p>
                    <a:p>
                      <a:pPr algn="ctr"/>
                      <a:r>
                        <a:rPr lang="es-ES_tradnl" sz="18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2.3-8.9</a:t>
                      </a:r>
                      <a:endParaRPr lang="es-ES_tradnl" sz="180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_tradnl" sz="20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Muerte en el hospital</a:t>
                      </a:r>
                      <a:endParaRPr lang="es-ES_tradnl" sz="20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_tradnl" sz="24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5 </a:t>
                      </a:r>
                    </a:p>
                    <a:p>
                      <a:pPr algn="ctr"/>
                      <a:r>
                        <a:rPr lang="es-ES_tradnl" sz="180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2.4-11.5</a:t>
                      </a:r>
                      <a:endParaRPr lang="es-ES_tradnl" sz="180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CuadroTexto 7"/>
          <p:cNvSpPr txBox="1"/>
          <p:nvPr/>
        </p:nvSpPr>
        <p:spPr>
          <a:xfrm>
            <a:off x="652927" y="6317383"/>
            <a:ext cx="48612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latin typeface="Arial"/>
                <a:cs typeface="Arial"/>
              </a:rPr>
              <a:t>* Ajustando por obesidad</a:t>
            </a:r>
            <a:endParaRPr lang="es-ES_tradnl" b="1" dirty="0">
              <a:latin typeface="Arial"/>
              <a:cs typeface="Arial"/>
            </a:endParaRPr>
          </a:p>
        </p:txBody>
      </p:sp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s-ES_tradnl" sz="3200" b="1" dirty="0">
                <a:solidFill>
                  <a:srgbClr val="800000"/>
                </a:solidFill>
                <a:latin typeface="Arial"/>
                <a:cs typeface="Arial"/>
              </a:rPr>
              <a:t>Morbilidad materno infantil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1226263" y="6313748"/>
            <a:ext cx="736894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b="1" dirty="0" smtClean="0">
                <a:solidFill>
                  <a:srgbClr val="008000"/>
                </a:solidFill>
                <a:latin typeface="Arial"/>
                <a:cs typeface="Arial"/>
              </a:rPr>
              <a:t>SLEEP </a:t>
            </a:r>
            <a:r>
              <a:rPr lang="en-US" sz="1400" b="1" dirty="0">
                <a:solidFill>
                  <a:srgbClr val="008000"/>
                </a:solidFill>
                <a:latin typeface="Arial"/>
                <a:cs typeface="Arial"/>
              </a:rPr>
              <a:t>2014;37(5):843-849</a:t>
            </a:r>
            <a:endParaRPr lang="es-ES_tradnl" sz="1400" b="1" dirty="0">
              <a:solidFill>
                <a:srgbClr val="008000"/>
              </a:solidFill>
              <a:latin typeface="Arial"/>
              <a:cs typeface="Arial"/>
            </a:endParaRPr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921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>
                <a:solidFill>
                  <a:srgbClr val="800000"/>
                </a:solidFill>
                <a:latin typeface="Arial"/>
                <a:cs typeface="Arial"/>
              </a:rPr>
              <a:t>Riesgo perinatal</a:t>
            </a:r>
            <a:endParaRPr lang="es-ES" sz="32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15</a:t>
            </a:fld>
            <a:endParaRPr lang="es-MX"/>
          </a:p>
        </p:txBody>
      </p:sp>
      <p:graphicFrame>
        <p:nvGraphicFramePr>
          <p:cNvPr id="5" name="Marcador de contenido 4"/>
          <p:cNvGraphicFramePr>
            <a:graphicFrameLocks noGrp="1"/>
          </p:cNvGraphicFramePr>
          <p:nvPr>
            <p:ph sz="quarter" idx="1"/>
            <p:extLst>
              <p:ext uri="{D42A27DB-BD31-4B8C-83A1-F6EECF244321}">
                <p14:modId xmlns:p14="http://schemas.microsoft.com/office/powerpoint/2010/main" val="599200600"/>
              </p:ext>
            </p:extLst>
          </p:nvPr>
        </p:nvGraphicFramePr>
        <p:xfrm>
          <a:off x="533400" y="1771576"/>
          <a:ext cx="8153400" cy="1981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68479"/>
                <a:gridCol w="1794690"/>
                <a:gridCol w="2190231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latin typeface="Arial"/>
                          <a:cs typeface="Arial"/>
                        </a:rPr>
                        <a:t>Morbilidad </a:t>
                      </a:r>
                      <a:endParaRPr lang="es-ES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latin typeface="Arial"/>
                          <a:cs typeface="Arial"/>
                        </a:rPr>
                        <a:t>OR</a:t>
                      </a:r>
                      <a:endParaRPr lang="es-ES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latin typeface="Arial"/>
                          <a:cs typeface="Arial"/>
                        </a:rPr>
                        <a:t>IC 95%</a:t>
                      </a:r>
                      <a:endParaRPr lang="es-ES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latin typeface="Arial"/>
                          <a:cs typeface="Arial"/>
                        </a:rPr>
                        <a:t>Bajo peso al nacer</a:t>
                      </a:r>
                      <a:endParaRPr lang="es-ES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latin typeface="Arial"/>
                          <a:cs typeface="Arial"/>
                        </a:rPr>
                        <a:t>1.75</a:t>
                      </a:r>
                      <a:endParaRPr lang="es-ES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latin typeface="Arial"/>
                          <a:cs typeface="Arial"/>
                        </a:rPr>
                        <a:t>1.33-2.32</a:t>
                      </a:r>
                      <a:endParaRPr lang="es-ES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latin typeface="Arial"/>
                          <a:cs typeface="Arial"/>
                        </a:rPr>
                        <a:t>Ingreso a UCIN</a:t>
                      </a:r>
                      <a:endParaRPr lang="es-ES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latin typeface="Arial"/>
                          <a:cs typeface="Arial"/>
                        </a:rPr>
                        <a:t>2.43</a:t>
                      </a:r>
                      <a:endParaRPr lang="es-ES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latin typeface="Arial"/>
                          <a:cs typeface="Arial"/>
                        </a:rPr>
                        <a:t>1.61-3.68</a:t>
                      </a:r>
                      <a:endParaRPr lang="es-ES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b="1" dirty="0" smtClean="0">
                          <a:latin typeface="Arial"/>
                          <a:cs typeface="Arial"/>
                        </a:rPr>
                        <a:t>Restricción en el crecimiento IU</a:t>
                      </a:r>
                      <a:endParaRPr lang="es-ES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latin typeface="Arial"/>
                          <a:cs typeface="Arial"/>
                        </a:rPr>
                        <a:t>1.44</a:t>
                      </a:r>
                      <a:endParaRPr lang="es-ES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latin typeface="Arial"/>
                          <a:cs typeface="Arial"/>
                        </a:rPr>
                        <a:t>1.22-1.71</a:t>
                      </a:r>
                      <a:endParaRPr lang="es-ES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s-ES" sz="2000" b="1" dirty="0" err="1" smtClean="0">
                          <a:latin typeface="Arial"/>
                          <a:cs typeface="Arial"/>
                        </a:rPr>
                        <a:t>Apgar</a:t>
                      </a:r>
                      <a:r>
                        <a:rPr lang="es-ES" sz="2000" b="1" dirty="0" smtClean="0">
                          <a:latin typeface="Arial"/>
                          <a:cs typeface="Arial"/>
                        </a:rPr>
                        <a:t> &lt;7 (minuto 1)</a:t>
                      </a:r>
                      <a:endParaRPr lang="es-ES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latin typeface="Arial"/>
                          <a:cs typeface="Arial"/>
                        </a:rPr>
                        <a:t>1.78</a:t>
                      </a:r>
                      <a:endParaRPr lang="es-ES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S" sz="2000" b="1" dirty="0" smtClean="0">
                          <a:latin typeface="Arial"/>
                          <a:cs typeface="Arial"/>
                        </a:rPr>
                        <a:t>1.10-2.91</a:t>
                      </a:r>
                      <a:endParaRPr lang="es-ES" sz="20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CuadroTexto 5"/>
          <p:cNvSpPr txBox="1"/>
          <p:nvPr/>
        </p:nvSpPr>
        <p:spPr>
          <a:xfrm>
            <a:off x="5671906" y="3935820"/>
            <a:ext cx="31800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b="1" dirty="0" err="1" smtClean="0">
                <a:latin typeface="Arial"/>
                <a:cs typeface="Arial"/>
              </a:rPr>
              <a:t>Ding</a:t>
            </a:r>
            <a:r>
              <a:rPr lang="es-ES" b="1" dirty="0" smtClean="0">
                <a:latin typeface="Arial"/>
                <a:cs typeface="Arial"/>
              </a:rPr>
              <a:t> et al, 2014</a:t>
            </a:r>
            <a:endParaRPr lang="es-ES" b="1" dirty="0">
              <a:latin typeface="Arial"/>
              <a:cs typeface="Arial"/>
            </a:endParaRPr>
          </a:p>
        </p:txBody>
      </p:sp>
      <p:pic>
        <p:nvPicPr>
          <p:cNvPr id="7" name="8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33399" y="4082139"/>
            <a:ext cx="6357257" cy="24468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s-ES_tradnl" b="1" dirty="0" smtClean="0">
                <a:solidFill>
                  <a:srgbClr val="00B050"/>
                </a:solidFill>
                <a:latin typeface="Arial" charset="0"/>
                <a:ea typeface="Arial" charset="0"/>
                <a:cs typeface="Arial" charset="0"/>
              </a:rPr>
              <a:t>Bajo peso al nacer: </a:t>
            </a:r>
            <a:r>
              <a:rPr lang="es-ES_tradnl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Se asocia a elevado riesgo CV, metabólico y neurológico en la vida adulta (</a:t>
            </a:r>
            <a:r>
              <a:rPr lang="es-ES_tradnl" b="1" dirty="0" err="1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McIntire</a:t>
            </a:r>
            <a:r>
              <a:rPr lang="es-ES_tradnl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 et al NEJM 1999)</a:t>
            </a:r>
          </a:p>
          <a:p>
            <a:pPr>
              <a:lnSpc>
                <a:spcPct val="150000"/>
              </a:lnSpc>
            </a:pPr>
            <a:endParaRPr lang="es-ES_tradnl" b="1" dirty="0">
              <a:solidFill>
                <a:schemeClr val="accent2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s-ES_tradnl" b="1" dirty="0" smtClean="0">
                <a:solidFill>
                  <a:schemeClr val="accent2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Más riesgo de SAOS (Tapia et al SLEEP 2016)</a:t>
            </a:r>
            <a:endParaRPr lang="es-ES_tradnl" dirty="0" smtClean="0"/>
          </a:p>
          <a:p>
            <a:r>
              <a:rPr lang="es-ES_tradnl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513360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" sz="3200" b="1" dirty="0" smtClean="0">
                <a:solidFill>
                  <a:srgbClr val="800000"/>
                </a:solidFill>
                <a:latin typeface="Arial"/>
                <a:cs typeface="Arial"/>
              </a:rPr>
              <a:t>Mecanismos de daño</a:t>
            </a:r>
            <a:endParaRPr lang="es-ES" sz="32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16</a:t>
            </a:fld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"/>
          </p:nvPr>
        </p:nvSpPr>
        <p:spPr>
          <a:xfrm>
            <a:off x="1158402" y="1789133"/>
            <a:ext cx="7206325" cy="4495800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s-ES" sz="2800" dirty="0" smtClean="0">
                <a:solidFill>
                  <a:srgbClr val="000090"/>
                </a:solidFill>
                <a:latin typeface="Arial"/>
                <a:cs typeface="Arial"/>
              </a:rPr>
              <a:t>Hipoxemia intermitente (hipoxemia-</a:t>
            </a:r>
            <a:r>
              <a:rPr lang="es-ES" sz="2800" dirty="0" err="1" smtClean="0">
                <a:solidFill>
                  <a:srgbClr val="000090"/>
                </a:solidFill>
                <a:latin typeface="Arial"/>
                <a:cs typeface="Arial"/>
              </a:rPr>
              <a:t>reoxigenación</a:t>
            </a:r>
            <a:r>
              <a:rPr lang="es-ES" sz="2800" dirty="0" smtClean="0">
                <a:solidFill>
                  <a:srgbClr val="000090"/>
                </a:solidFill>
                <a:latin typeface="Arial"/>
                <a:cs typeface="Arial"/>
              </a:rPr>
              <a:t>)</a:t>
            </a:r>
          </a:p>
          <a:p>
            <a:pPr>
              <a:lnSpc>
                <a:spcPct val="130000"/>
              </a:lnSpc>
            </a:pPr>
            <a:r>
              <a:rPr lang="es-ES" sz="2800" dirty="0" err="1" smtClean="0">
                <a:solidFill>
                  <a:srgbClr val="000090"/>
                </a:solidFill>
                <a:latin typeface="Arial"/>
                <a:cs typeface="Arial"/>
              </a:rPr>
              <a:t>Alertamientos</a:t>
            </a:r>
            <a:r>
              <a:rPr lang="es-ES" sz="2800" dirty="0" smtClean="0">
                <a:solidFill>
                  <a:srgbClr val="000090"/>
                </a:solidFill>
                <a:latin typeface="Arial"/>
                <a:cs typeface="Arial"/>
              </a:rPr>
              <a:t> (tráfico simpático)</a:t>
            </a:r>
          </a:p>
          <a:p>
            <a:pPr>
              <a:lnSpc>
                <a:spcPct val="130000"/>
              </a:lnSpc>
            </a:pPr>
            <a:r>
              <a:rPr lang="es-ES" sz="2800" dirty="0" smtClean="0">
                <a:solidFill>
                  <a:srgbClr val="000090"/>
                </a:solidFill>
                <a:latin typeface="Arial"/>
                <a:cs typeface="Arial"/>
              </a:rPr>
              <a:t>Variaciones en la presión </a:t>
            </a:r>
            <a:r>
              <a:rPr lang="es-ES" sz="2800" dirty="0" err="1" smtClean="0">
                <a:solidFill>
                  <a:srgbClr val="000090"/>
                </a:solidFill>
                <a:latin typeface="Arial"/>
                <a:cs typeface="Arial"/>
              </a:rPr>
              <a:t>intratorácica</a:t>
            </a:r>
            <a:endParaRPr lang="es-ES" sz="28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r>
              <a:rPr lang="es-ES" sz="2800" dirty="0" err="1" smtClean="0">
                <a:solidFill>
                  <a:srgbClr val="000090"/>
                </a:solidFill>
                <a:latin typeface="Arial"/>
                <a:cs typeface="Arial"/>
              </a:rPr>
              <a:t>Hiper</a:t>
            </a:r>
            <a:r>
              <a:rPr lang="es-ES" sz="2800" dirty="0" smtClean="0">
                <a:solidFill>
                  <a:srgbClr val="000090"/>
                </a:solidFill>
                <a:latin typeface="Arial"/>
                <a:cs typeface="Arial"/>
              </a:rPr>
              <a:t>-hipocapnia</a:t>
            </a:r>
          </a:p>
          <a:p>
            <a:pPr marL="0" indent="0">
              <a:lnSpc>
                <a:spcPct val="130000"/>
              </a:lnSpc>
              <a:buNone/>
            </a:pPr>
            <a:endParaRPr lang="es-ES" sz="2800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lnSpc>
                <a:spcPct val="130000"/>
              </a:lnSpc>
            </a:pPr>
            <a:endParaRPr lang="es-ES" sz="2800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5" name="8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832757" y="5223244"/>
            <a:ext cx="7531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Retención de líquidos durante el embarazo, edema faríngeo y </a:t>
            </a:r>
            <a:r>
              <a:rPr lang="es-ES_tradnl" sz="2000" b="1" dirty="0" err="1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colapsabilidad</a:t>
            </a:r>
            <a:endParaRPr lang="es-ES_tradnl" sz="2000" b="1" dirty="0" smtClean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es-ES_tradnl" sz="20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es-ES_tradnl" sz="2000" b="1" dirty="0" smtClean="0">
                <a:solidFill>
                  <a:srgbClr val="FF0000"/>
                </a:solidFill>
                <a:latin typeface="Arial" charset="0"/>
                <a:ea typeface="Arial" charset="0"/>
                <a:cs typeface="Arial" charset="0"/>
              </a:rPr>
              <a:t>Aumento de Peso durante el embarazo</a:t>
            </a:r>
            <a:endParaRPr lang="es-ES_tradnl" sz="2000" b="1" dirty="0">
              <a:solidFill>
                <a:srgbClr val="FF00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004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AOS </a:t>
            </a:r>
            <a:r>
              <a:rPr lang="es-ES_tradnl" sz="3200" b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y diabetes gestacional</a:t>
            </a:r>
            <a:endParaRPr lang="es-ES_tradnl" sz="3200" b="1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17</a:t>
            </a:fld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695" y="1162050"/>
            <a:ext cx="7381977" cy="563879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698605" y="141327"/>
            <a:ext cx="3621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222222"/>
                </a:solidFill>
                <a:latin typeface="arial" charset="0"/>
              </a:rPr>
              <a:t>Sleep Breath (2014) 18:703–713</a:t>
            </a:r>
            <a:endParaRPr lang="es-ES_tradnl" b="1" dirty="0"/>
          </a:p>
        </p:txBody>
      </p:sp>
      <p:pic>
        <p:nvPicPr>
          <p:cNvPr id="6" name="8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7369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b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Tratamiento</a:t>
            </a:r>
            <a:endParaRPr lang="es-ES_tradnl" sz="3600" b="1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18</a:t>
            </a:fld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228" y="2210049"/>
            <a:ext cx="6617834" cy="27051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8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4565622" y="5905999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  <a:latin typeface="arial" charset="0"/>
              </a:rPr>
              <a:t>Sleep Medicine 9 (2007) 15–21</a:t>
            </a:r>
            <a:endParaRPr lang="es-ES_tradnl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89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Efecto del CPAP</a:t>
            </a:r>
            <a:endParaRPr lang="es-ES_tradnl" sz="36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19</a:t>
            </a:fld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60600"/>
            <a:ext cx="3962400" cy="297903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2260600"/>
            <a:ext cx="3924300" cy="3037452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010264" y="6139934"/>
            <a:ext cx="34804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  <a:latin typeface="arial" charset="0"/>
              </a:rPr>
              <a:t>Sleep Medicine 9 (2007) 15–21</a:t>
            </a:r>
            <a:endParaRPr lang="es-ES_tradnl" b="1" dirty="0">
              <a:solidFill>
                <a:srgbClr val="002060"/>
              </a:solidFill>
            </a:endParaRPr>
          </a:p>
        </p:txBody>
      </p:sp>
      <p:pic>
        <p:nvPicPr>
          <p:cNvPr id="7" name="8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8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b="1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La realidad...</a:t>
            </a:r>
            <a:endParaRPr lang="es-ES_tradnl" sz="3200" b="1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2</a:t>
            </a:fld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"/>
          </p:nvPr>
        </p:nvSpPr>
        <p:spPr>
          <a:xfrm>
            <a:off x="391887" y="1714503"/>
            <a:ext cx="8621484" cy="4588329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s-ES_tradnl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La mortalidad materna es inaceptablemente </a:t>
            </a:r>
            <a:r>
              <a:rPr lang="es-ES_tradn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alta</a:t>
            </a:r>
          </a:p>
          <a:p>
            <a:pPr>
              <a:lnSpc>
                <a:spcPct val="150000"/>
              </a:lnSpc>
            </a:pPr>
            <a:r>
              <a:rPr lang="es-ES_tradn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Cada </a:t>
            </a:r>
            <a:r>
              <a:rPr lang="es-ES_tradnl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día mueren en todo el mundo unas 830 mujeres por complicaciones </a:t>
            </a:r>
            <a:r>
              <a:rPr lang="es-ES_tradn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del embarazo </a:t>
            </a:r>
            <a:r>
              <a:rPr lang="es-ES_tradnl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o </a:t>
            </a:r>
            <a:r>
              <a:rPr lang="es-ES_tradn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parto </a:t>
            </a:r>
          </a:p>
          <a:p>
            <a:pPr>
              <a:lnSpc>
                <a:spcPct val="150000"/>
              </a:lnSpc>
            </a:pPr>
            <a:r>
              <a:rPr lang="es-ES_tradn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En </a:t>
            </a:r>
            <a:r>
              <a:rPr lang="es-ES_tradnl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2015 se estimaron </a:t>
            </a:r>
            <a:r>
              <a:rPr lang="es-ES_tradn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303</a:t>
            </a:r>
            <a:r>
              <a:rPr lang="es-ES_tradnl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,</a:t>
            </a:r>
            <a:r>
              <a:rPr lang="es-ES_tradn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000</a:t>
            </a:r>
            <a:r>
              <a:rPr lang="es-ES_tradnl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 muertes de mujeres durante el embarazo y el parto </a:t>
            </a:r>
            <a:endParaRPr lang="es-ES_tradnl" sz="2400" b="1" dirty="0" smtClean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ct val="150000"/>
              </a:lnSpc>
            </a:pPr>
            <a:r>
              <a:rPr lang="es-ES_tradn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Casi todas </a:t>
            </a:r>
            <a:r>
              <a:rPr lang="es-ES_tradnl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estas muertes se producen en países de ingresos bajos y </a:t>
            </a:r>
            <a:r>
              <a:rPr lang="es-ES_tradn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podrían </a:t>
            </a:r>
            <a:r>
              <a:rPr lang="es-ES_tradnl" sz="24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haberse </a:t>
            </a:r>
            <a:r>
              <a:rPr lang="es-ES_tradnl" sz="24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evitado</a:t>
            </a:r>
            <a:endParaRPr lang="es-ES_tradnl" sz="24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6400800" y="6302832"/>
            <a:ext cx="2365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OMS 2016</a:t>
            </a:r>
            <a:endParaRPr lang="es-ES_tradnl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6" name="8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28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ángulo 2"/>
          <p:cNvSpPr>
            <a:spLocks noGrp="1" noChangeArrowheads="1"/>
          </p:cNvSpPr>
          <p:nvPr>
            <p:ph sz="quarter" idx="1"/>
          </p:nvPr>
        </p:nvSpPr>
        <p:spPr>
          <a:xfrm>
            <a:off x="577651" y="1837840"/>
            <a:ext cx="8226623" cy="4144724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  <a:buFont typeface="Wingdings" charset="2"/>
              <a:buChar char="ü"/>
              <a:defRPr/>
            </a:pPr>
            <a:r>
              <a:rPr lang="es-ES_tradnl" sz="2400" b="1" dirty="0" smtClean="0">
                <a:solidFill>
                  <a:srgbClr val="000090"/>
                </a:solidFill>
                <a:latin typeface="Arial"/>
                <a:cs typeface="Arial"/>
              </a:rPr>
              <a:t>La AOS es un factor de riesgo </a:t>
            </a:r>
            <a:r>
              <a:rPr lang="es-ES_tradnl" sz="2400" b="1" i="1" u="sng" dirty="0" smtClean="0">
                <a:solidFill>
                  <a:srgbClr val="000090"/>
                </a:solidFill>
                <a:latin typeface="Arial"/>
                <a:cs typeface="Arial"/>
              </a:rPr>
              <a:t>modificable</a:t>
            </a:r>
            <a:r>
              <a:rPr lang="es-ES_tradnl" sz="2400" b="1" dirty="0" smtClean="0">
                <a:solidFill>
                  <a:srgbClr val="000090"/>
                </a:solidFill>
                <a:latin typeface="Arial"/>
                <a:cs typeface="Arial"/>
              </a:rPr>
              <a:t> para morbilidad y mortalidad materna y perinatal (</a:t>
            </a:r>
            <a:r>
              <a:rPr lang="es-ES" sz="2400" b="1" dirty="0" smtClean="0">
                <a:solidFill>
                  <a:srgbClr val="000090"/>
                </a:solidFill>
                <a:latin typeface="Arial"/>
                <a:cs typeface="Arial"/>
              </a:rPr>
              <a:t>control prenatal)</a:t>
            </a:r>
          </a:p>
          <a:p>
            <a:pPr marL="0" indent="0">
              <a:buClr>
                <a:srgbClr val="FF0000"/>
              </a:buClr>
              <a:buNone/>
              <a:defRPr/>
            </a:pPr>
            <a:endParaRPr lang="es-ES_tradnl" sz="24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buClr>
                <a:srgbClr val="FF0000"/>
              </a:buClr>
              <a:buFont typeface="Wingdings" charset="2"/>
              <a:buChar char="ü"/>
              <a:defRPr/>
            </a:pPr>
            <a:r>
              <a:rPr lang="es-ES_tradnl" sz="2400" b="1" dirty="0" smtClean="0">
                <a:solidFill>
                  <a:srgbClr val="000090"/>
                </a:solidFill>
                <a:latin typeface="Arial"/>
                <a:cs typeface="Arial"/>
              </a:rPr>
              <a:t>La prevalencia de AOS en la paciente embarazada será progresivamente mayor debido a la epidemia de obesidad </a:t>
            </a:r>
          </a:p>
          <a:p>
            <a:pPr>
              <a:buClr>
                <a:srgbClr val="FF0000"/>
              </a:buClr>
              <a:buFont typeface="Wingdings" charset="2"/>
              <a:buChar char="ü"/>
              <a:defRPr/>
            </a:pPr>
            <a:endParaRPr lang="es-ES_tradnl" sz="2400" b="1" dirty="0" smtClean="0">
              <a:solidFill>
                <a:srgbClr val="000090"/>
              </a:solidFill>
              <a:latin typeface="Arial"/>
              <a:cs typeface="Arial"/>
            </a:endParaRPr>
          </a:p>
          <a:p>
            <a:pPr>
              <a:buClr>
                <a:srgbClr val="FF0000"/>
              </a:buClr>
              <a:buFont typeface="Wingdings" charset="2"/>
              <a:buChar char="ü"/>
              <a:defRPr/>
            </a:pPr>
            <a:r>
              <a:rPr lang="es-ES_tradnl" sz="2400" b="1" dirty="0" smtClean="0">
                <a:solidFill>
                  <a:srgbClr val="000090"/>
                </a:solidFill>
                <a:latin typeface="Arial"/>
                <a:cs typeface="Arial"/>
              </a:rPr>
              <a:t>La presión positiva (CPAP) parece ser una estrategia terapéutica eficiente y segura (costo-efectiva?)</a:t>
            </a: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>
            <a:normAutofit/>
          </a:bodyPr>
          <a:lstStyle/>
          <a:p>
            <a:pPr algn="ctr"/>
            <a:r>
              <a:rPr lang="es-ES_tradnl" sz="3600" b="1" dirty="0" smtClean="0">
                <a:solidFill>
                  <a:srgbClr val="800000"/>
                </a:solidFill>
                <a:latin typeface="Arial"/>
                <a:cs typeface="Arial"/>
              </a:rPr>
              <a:t>Conclusión</a:t>
            </a:r>
            <a:endParaRPr lang="es-ES_tradnl" sz="36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pic>
        <p:nvPicPr>
          <p:cNvPr id="6" name="8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8312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Marcador de contenid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8153400" cy="1905000"/>
          </a:xfrm>
        </p:spPr>
        <p:txBody>
          <a:bodyPr/>
          <a:lstStyle/>
          <a:p>
            <a:pPr marL="0" indent="0" algn="ctr">
              <a:buFont typeface="Wingdings" charset="0"/>
              <a:buNone/>
            </a:pPr>
            <a:r>
              <a:rPr lang="es-ES_tradnl" sz="4000" b="1">
                <a:solidFill>
                  <a:srgbClr val="3366FF"/>
                </a:solidFill>
                <a:latin typeface="Arial" charset="0"/>
                <a:cs typeface="Arial" charset="0"/>
              </a:rPr>
              <a:t>¡¡¡ Gracias por su atención !!!</a:t>
            </a:r>
          </a:p>
        </p:txBody>
      </p:sp>
      <p:pic>
        <p:nvPicPr>
          <p:cNvPr id="78851" name="Imagen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079" y="2839976"/>
            <a:ext cx="1650431" cy="163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2" name="Rectángulo 1"/>
          <p:cNvSpPr>
            <a:spLocks noChangeArrowheads="1"/>
          </p:cNvSpPr>
          <p:nvPr/>
        </p:nvSpPr>
        <p:spPr bwMode="auto">
          <a:xfrm>
            <a:off x="1066800" y="4601150"/>
            <a:ext cx="69342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s-ES_tradnl" sz="2800" b="1" dirty="0">
                <a:solidFill>
                  <a:srgbClr val="FF0000"/>
                </a:solidFill>
                <a:latin typeface="Arial" charset="0"/>
                <a:cs typeface="Arial" charset="0"/>
                <a:hlinkClick r:id="rId3"/>
              </a:rPr>
              <a:t>http://www.medicinadeldormir.org.mx</a:t>
            </a:r>
            <a:r>
              <a:rPr lang="es-ES_tradnl" sz="2800" b="1" dirty="0" smtClean="0">
                <a:solidFill>
                  <a:srgbClr val="FF0000"/>
                </a:solidFill>
                <a:latin typeface="Arial" charset="0"/>
                <a:cs typeface="Arial" charset="0"/>
                <a:hlinkClick r:id="rId3"/>
              </a:rPr>
              <a:t>/</a:t>
            </a:r>
            <a:endParaRPr lang="es-ES_tradnl" sz="2800" b="1" dirty="0" smtClean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ctr"/>
            <a:endParaRPr lang="es-ES_tradnl" sz="2800" b="1" dirty="0">
              <a:solidFill>
                <a:srgbClr val="FF0000"/>
              </a:solidFill>
              <a:latin typeface="Arial" charset="0"/>
              <a:cs typeface="Arial" charset="0"/>
            </a:endParaRPr>
          </a:p>
          <a:p>
            <a:pPr algn="ctr"/>
            <a:r>
              <a:rPr lang="es-ES_tradnl" sz="2800" b="1" dirty="0" err="1" smtClean="0">
                <a:solidFill>
                  <a:srgbClr val="FF0000"/>
                </a:solidFill>
                <a:latin typeface="Arial" charset="0"/>
                <a:cs typeface="Arial" charset="0"/>
              </a:rPr>
              <a:t>luistorreb@gmail.com</a:t>
            </a:r>
            <a:endParaRPr lang="es-ES_tradnl" sz="2800" b="1" dirty="0">
              <a:solidFill>
                <a:srgbClr val="FF0000"/>
              </a:solidFill>
              <a:latin typeface="Arial" charset="0"/>
              <a:cs typeface="Arial" charset="0"/>
            </a:endParaRPr>
          </a:p>
        </p:txBody>
      </p:sp>
      <p:sp>
        <p:nvSpPr>
          <p:cNvPr id="2" name="Marcador de número de diapositiva 1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fld id="{D8592752-F60C-7D4A-A908-DB8A7E184E4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6" name="8 Imagen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8963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2800" b="1" dirty="0" smtClean="0">
                <a:solidFill>
                  <a:srgbClr val="000090"/>
                </a:solidFill>
                <a:latin typeface="Arial"/>
                <a:cs typeface="Arial"/>
              </a:rPr>
              <a:t/>
            </a:r>
            <a:br>
              <a:rPr lang="es-ES_tradnl" sz="2800" b="1" dirty="0" smtClean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s-ES_tradnl" sz="2800" b="1" dirty="0" smtClean="0">
                <a:solidFill>
                  <a:srgbClr val="800000"/>
                </a:solidFill>
                <a:latin typeface="Arial"/>
                <a:cs typeface="Arial"/>
              </a:rPr>
              <a:t>Organización de las Naciones Unidas </a:t>
            </a:r>
            <a:br>
              <a:rPr lang="es-ES_tradnl" sz="2800" b="1" dirty="0" smtClean="0">
                <a:solidFill>
                  <a:srgbClr val="800000"/>
                </a:solidFill>
                <a:latin typeface="Arial"/>
                <a:cs typeface="Arial"/>
              </a:rPr>
            </a:br>
            <a:r>
              <a:rPr lang="es-ES_tradnl" sz="2000" b="1" dirty="0" smtClean="0">
                <a:solidFill>
                  <a:srgbClr val="800000"/>
                </a:solidFill>
                <a:latin typeface="Arial"/>
                <a:cs typeface="Arial"/>
              </a:rPr>
              <a:t>Declaración del Milenio</a:t>
            </a:r>
            <a:r>
              <a:rPr lang="es-ES_tradnl" sz="2800" b="1" dirty="0" smtClean="0">
                <a:solidFill>
                  <a:srgbClr val="000090"/>
                </a:solidFill>
                <a:latin typeface="Arial"/>
                <a:cs typeface="Arial"/>
              </a:rPr>
              <a:t/>
            </a:r>
            <a:br>
              <a:rPr lang="es-ES_tradnl" sz="2800" b="1" dirty="0" smtClean="0">
                <a:solidFill>
                  <a:srgbClr val="000090"/>
                </a:solidFill>
                <a:latin typeface="Arial"/>
                <a:cs typeface="Arial"/>
              </a:rPr>
            </a:br>
            <a:endParaRPr lang="es-ES_tradnl" sz="28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3</a:t>
            </a:fld>
            <a:endParaRPr lang="es-MX"/>
          </a:p>
        </p:txBody>
      </p:sp>
      <p:sp>
        <p:nvSpPr>
          <p:cNvPr id="7" name="Marcador de contenido 6"/>
          <p:cNvSpPr>
            <a:spLocks noGrp="1"/>
          </p:cNvSpPr>
          <p:nvPr>
            <p:ph sz="quarter" idx="1"/>
          </p:nvPr>
        </p:nvSpPr>
        <p:spPr>
          <a:xfrm>
            <a:off x="1347298" y="2513352"/>
            <a:ext cx="7216820" cy="2314908"/>
          </a:xfrm>
        </p:spPr>
        <p:txBody>
          <a:bodyPr/>
          <a:lstStyle/>
          <a:p>
            <a:r>
              <a:rPr lang="es-ES_tradnl" b="1" dirty="0" smtClean="0">
                <a:solidFill>
                  <a:srgbClr val="000090"/>
                </a:solidFill>
                <a:latin typeface="Arial"/>
                <a:cs typeface="Arial"/>
              </a:rPr>
              <a:t>En septiembre 2000</a:t>
            </a:r>
          </a:p>
          <a:p>
            <a:pPr>
              <a:lnSpc>
                <a:spcPct val="150000"/>
              </a:lnSpc>
            </a:pPr>
            <a:r>
              <a:rPr lang="es-ES_tradnl" b="1" dirty="0" smtClean="0">
                <a:solidFill>
                  <a:srgbClr val="000090"/>
                </a:solidFill>
                <a:latin typeface="Arial"/>
                <a:cs typeface="Arial"/>
              </a:rPr>
              <a:t>191 Estados firmaron la DM</a:t>
            </a:r>
          </a:p>
          <a:p>
            <a:r>
              <a:rPr lang="es-ES_tradnl" b="1" dirty="0" smtClean="0">
                <a:solidFill>
                  <a:srgbClr val="000090"/>
                </a:solidFill>
                <a:latin typeface="Arial"/>
                <a:cs typeface="Arial"/>
              </a:rPr>
              <a:t>8 Objetivos para alcanzar en 2015 </a:t>
            </a:r>
            <a:endParaRPr lang="es-ES_tradnl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alphaModFix amt="16000"/>
          </a:blip>
          <a:stretch>
            <a:fillRect/>
          </a:stretch>
        </p:blipFill>
        <p:spPr>
          <a:xfrm>
            <a:off x="1983605" y="1630138"/>
            <a:ext cx="5596637" cy="4747967"/>
          </a:xfrm>
          <a:prstGeom prst="rect">
            <a:avLst/>
          </a:prstGeom>
        </p:spPr>
      </p:pic>
      <p:pic>
        <p:nvPicPr>
          <p:cNvPr id="8" name="8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7213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2800" b="1" dirty="0" smtClean="0">
                <a:solidFill>
                  <a:srgbClr val="800000"/>
                </a:solidFill>
                <a:latin typeface="Arial"/>
                <a:cs typeface="Arial"/>
              </a:rPr>
              <a:t>Objetivos de la Declaración del Milenio</a:t>
            </a:r>
            <a:endParaRPr lang="es-ES_tradnl" sz="28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4</a:t>
            </a:fld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"/>
          </p:nvPr>
        </p:nvSpPr>
        <p:spPr>
          <a:xfrm>
            <a:off x="261257" y="1600199"/>
            <a:ext cx="8670471" cy="4970465"/>
          </a:xfrm>
        </p:spPr>
        <p:txBody>
          <a:bodyPr>
            <a:noAutofit/>
          </a:bodyPr>
          <a:lstStyle/>
          <a:p>
            <a:pPr marL="457200" indent="-457200" fontAlgn="base">
              <a:lnSpc>
                <a:spcPct val="110000"/>
              </a:lnSpc>
              <a:buSzPct val="100000"/>
              <a:buFont typeface="+mj-lt"/>
              <a:buAutoNum type="arabicPeriod"/>
            </a:pPr>
            <a:r>
              <a:rPr lang="es-ES_tradnl" sz="2400" b="1" dirty="0">
                <a:solidFill>
                  <a:srgbClr val="002060"/>
                </a:solidFill>
                <a:latin typeface="Arial"/>
                <a:cs typeface="Arial"/>
              </a:rPr>
              <a:t>E</a:t>
            </a:r>
            <a:r>
              <a:rPr lang="es-ES_tradnl" sz="2400" b="1" dirty="0" smtClean="0">
                <a:solidFill>
                  <a:srgbClr val="002060"/>
                </a:solidFill>
                <a:latin typeface="Arial"/>
                <a:cs typeface="Arial"/>
              </a:rPr>
              <a:t>rradicar </a:t>
            </a:r>
            <a:r>
              <a:rPr lang="es-ES_tradnl" sz="2400" b="1" dirty="0">
                <a:solidFill>
                  <a:srgbClr val="002060"/>
                </a:solidFill>
                <a:latin typeface="Arial"/>
                <a:cs typeface="Arial"/>
              </a:rPr>
              <a:t>la pobreza extrema y el </a:t>
            </a:r>
            <a:r>
              <a:rPr lang="es-ES_tradnl" sz="2400" b="1" dirty="0" smtClean="0">
                <a:solidFill>
                  <a:srgbClr val="002060"/>
                </a:solidFill>
                <a:latin typeface="Arial"/>
                <a:cs typeface="Arial"/>
              </a:rPr>
              <a:t>hambre</a:t>
            </a:r>
            <a:endParaRPr lang="es-ES_tradnl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57200" indent="-457200" fontAlgn="base">
              <a:lnSpc>
                <a:spcPct val="110000"/>
              </a:lnSpc>
              <a:buSzPct val="100000"/>
              <a:buFont typeface="+mj-lt"/>
              <a:buAutoNum type="arabicPeriod"/>
            </a:pPr>
            <a:r>
              <a:rPr lang="es-ES_tradnl" sz="2400" b="1" dirty="0">
                <a:solidFill>
                  <a:srgbClr val="002060"/>
                </a:solidFill>
                <a:latin typeface="Arial"/>
                <a:cs typeface="Arial"/>
              </a:rPr>
              <a:t>L</a:t>
            </a:r>
            <a:r>
              <a:rPr lang="es-ES_tradnl" sz="2400" b="1" dirty="0" smtClean="0">
                <a:solidFill>
                  <a:srgbClr val="002060"/>
                </a:solidFill>
                <a:latin typeface="Arial"/>
                <a:cs typeface="Arial"/>
              </a:rPr>
              <a:t>ograr </a:t>
            </a:r>
            <a:r>
              <a:rPr lang="es-ES_tradnl" sz="2400" b="1" dirty="0">
                <a:solidFill>
                  <a:srgbClr val="002060"/>
                </a:solidFill>
                <a:latin typeface="Arial"/>
                <a:cs typeface="Arial"/>
              </a:rPr>
              <a:t>la enseñanza primaria </a:t>
            </a:r>
            <a:r>
              <a:rPr lang="es-ES_tradnl" sz="2400" b="1" dirty="0" smtClean="0">
                <a:solidFill>
                  <a:srgbClr val="002060"/>
                </a:solidFill>
                <a:latin typeface="Arial"/>
                <a:cs typeface="Arial"/>
              </a:rPr>
              <a:t>universal</a:t>
            </a:r>
            <a:endParaRPr lang="es-ES_tradnl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57200" indent="-457200" fontAlgn="base">
              <a:lnSpc>
                <a:spcPct val="110000"/>
              </a:lnSpc>
              <a:buSzPct val="100000"/>
              <a:buFont typeface="+mj-lt"/>
              <a:buAutoNum type="arabicPeriod"/>
            </a:pPr>
            <a:r>
              <a:rPr lang="es-ES_tradnl" sz="2400" b="1" dirty="0">
                <a:solidFill>
                  <a:srgbClr val="002060"/>
                </a:solidFill>
                <a:latin typeface="Arial"/>
                <a:cs typeface="Arial"/>
              </a:rPr>
              <a:t>P</a:t>
            </a:r>
            <a:r>
              <a:rPr lang="es-ES_tradnl" sz="2400" b="1" dirty="0" smtClean="0">
                <a:solidFill>
                  <a:srgbClr val="002060"/>
                </a:solidFill>
                <a:latin typeface="Arial"/>
                <a:cs typeface="Arial"/>
              </a:rPr>
              <a:t>romover </a:t>
            </a:r>
            <a:r>
              <a:rPr lang="es-ES_tradnl" sz="2400" b="1" dirty="0">
                <a:solidFill>
                  <a:srgbClr val="002060"/>
                </a:solidFill>
                <a:latin typeface="Arial"/>
                <a:cs typeface="Arial"/>
              </a:rPr>
              <a:t>la igualdad entre los sexos y la autonomía de la </a:t>
            </a:r>
            <a:r>
              <a:rPr lang="es-ES_tradnl" sz="2400" b="1" dirty="0" smtClean="0">
                <a:solidFill>
                  <a:srgbClr val="002060"/>
                </a:solidFill>
                <a:latin typeface="Arial"/>
                <a:cs typeface="Arial"/>
              </a:rPr>
              <a:t>mujer</a:t>
            </a:r>
            <a:endParaRPr lang="es-ES_tradnl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57200" indent="-457200" fontAlgn="base">
              <a:lnSpc>
                <a:spcPct val="110000"/>
              </a:lnSpc>
              <a:buSzPct val="100000"/>
              <a:buFont typeface="+mj-lt"/>
              <a:buAutoNum type="arabicPeriod"/>
            </a:pPr>
            <a:r>
              <a:rPr lang="es-ES_tradnl" sz="2400" b="1" dirty="0">
                <a:solidFill>
                  <a:srgbClr val="002060"/>
                </a:solidFill>
                <a:latin typeface="Arial"/>
                <a:cs typeface="Arial"/>
              </a:rPr>
              <a:t>R</a:t>
            </a:r>
            <a:r>
              <a:rPr lang="es-ES_tradnl" sz="2400" b="1" dirty="0" smtClean="0">
                <a:solidFill>
                  <a:srgbClr val="002060"/>
                </a:solidFill>
                <a:latin typeface="Arial"/>
                <a:cs typeface="Arial"/>
              </a:rPr>
              <a:t>educir </a:t>
            </a:r>
            <a:r>
              <a:rPr lang="es-ES_tradnl" sz="2400" b="1" dirty="0">
                <a:solidFill>
                  <a:srgbClr val="002060"/>
                </a:solidFill>
                <a:latin typeface="Arial"/>
                <a:cs typeface="Arial"/>
              </a:rPr>
              <a:t>la mortalidad </a:t>
            </a:r>
            <a:r>
              <a:rPr lang="es-ES_tradnl" sz="2400" b="1" dirty="0" smtClean="0">
                <a:solidFill>
                  <a:srgbClr val="002060"/>
                </a:solidFill>
                <a:latin typeface="Arial"/>
                <a:cs typeface="Arial"/>
              </a:rPr>
              <a:t>infantil</a:t>
            </a:r>
            <a:endParaRPr lang="es-ES_tradnl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57200" indent="-457200" fontAlgn="base">
              <a:lnSpc>
                <a:spcPct val="110000"/>
              </a:lnSpc>
              <a:buSzPct val="100000"/>
              <a:buFont typeface="+mj-lt"/>
              <a:buAutoNum type="arabicPeriod"/>
            </a:pPr>
            <a:r>
              <a:rPr lang="es-ES_tradnl" sz="2400" b="1" dirty="0">
                <a:solidFill>
                  <a:srgbClr val="FF0000"/>
                </a:solidFill>
                <a:latin typeface="Arial"/>
                <a:cs typeface="Arial"/>
              </a:rPr>
              <a:t>M</a:t>
            </a:r>
            <a:r>
              <a:rPr lang="es-ES_tradnl" sz="2400" b="1" dirty="0" smtClean="0">
                <a:solidFill>
                  <a:srgbClr val="FF0000"/>
                </a:solidFill>
                <a:latin typeface="Arial"/>
                <a:cs typeface="Arial"/>
              </a:rPr>
              <a:t>ejorar </a:t>
            </a:r>
            <a:r>
              <a:rPr lang="es-ES_tradnl" sz="2400" b="1" dirty="0">
                <a:solidFill>
                  <a:srgbClr val="FF0000"/>
                </a:solidFill>
                <a:latin typeface="Arial"/>
                <a:cs typeface="Arial"/>
              </a:rPr>
              <a:t>la salud </a:t>
            </a:r>
            <a:r>
              <a:rPr lang="es-ES_tradnl" sz="2400" b="1" dirty="0" smtClean="0">
                <a:solidFill>
                  <a:srgbClr val="FF0000"/>
                </a:solidFill>
                <a:latin typeface="Arial"/>
                <a:cs typeface="Arial"/>
              </a:rPr>
              <a:t>materna</a:t>
            </a:r>
            <a:endParaRPr lang="es-ES_tradnl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 marL="457200" indent="-457200" fontAlgn="base">
              <a:lnSpc>
                <a:spcPct val="110000"/>
              </a:lnSpc>
              <a:buSzPct val="100000"/>
              <a:buFont typeface="+mj-lt"/>
              <a:buAutoNum type="arabicPeriod"/>
            </a:pPr>
            <a:r>
              <a:rPr lang="es-ES_tradnl" sz="2400" b="1" dirty="0">
                <a:solidFill>
                  <a:srgbClr val="002060"/>
                </a:solidFill>
                <a:latin typeface="Arial"/>
                <a:cs typeface="Arial"/>
              </a:rPr>
              <a:t>C</a:t>
            </a:r>
            <a:r>
              <a:rPr lang="es-ES_tradnl" sz="2400" b="1" dirty="0" smtClean="0">
                <a:solidFill>
                  <a:srgbClr val="002060"/>
                </a:solidFill>
                <a:latin typeface="Arial"/>
                <a:cs typeface="Arial"/>
              </a:rPr>
              <a:t>ombatir </a:t>
            </a:r>
            <a:r>
              <a:rPr lang="es-ES_tradnl" sz="2400" b="1" dirty="0">
                <a:solidFill>
                  <a:srgbClr val="002060"/>
                </a:solidFill>
                <a:latin typeface="Arial"/>
                <a:cs typeface="Arial"/>
              </a:rPr>
              <a:t>el VIH/SIDA, el paludismo y otras </a:t>
            </a:r>
            <a:r>
              <a:rPr lang="es-ES_tradnl" sz="2400" b="1" dirty="0" smtClean="0">
                <a:solidFill>
                  <a:srgbClr val="002060"/>
                </a:solidFill>
                <a:latin typeface="Arial"/>
                <a:cs typeface="Arial"/>
              </a:rPr>
              <a:t>enfermedades</a:t>
            </a:r>
            <a:endParaRPr lang="es-ES_tradnl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57200" indent="-457200" fontAlgn="base">
              <a:lnSpc>
                <a:spcPct val="110000"/>
              </a:lnSpc>
              <a:buSzPct val="100000"/>
              <a:buFont typeface="+mj-lt"/>
              <a:buAutoNum type="arabicPeriod"/>
            </a:pPr>
            <a:r>
              <a:rPr lang="es-ES_tradnl" sz="2400" b="1" dirty="0">
                <a:solidFill>
                  <a:srgbClr val="002060"/>
                </a:solidFill>
                <a:latin typeface="Arial"/>
                <a:cs typeface="Arial"/>
              </a:rPr>
              <a:t>G</a:t>
            </a:r>
            <a:r>
              <a:rPr lang="es-ES_tradnl" sz="2400" b="1" dirty="0" smtClean="0">
                <a:solidFill>
                  <a:srgbClr val="002060"/>
                </a:solidFill>
                <a:latin typeface="Arial"/>
                <a:cs typeface="Arial"/>
              </a:rPr>
              <a:t>arantizar </a:t>
            </a:r>
            <a:r>
              <a:rPr lang="es-ES_tradnl" sz="2400" b="1" dirty="0">
                <a:solidFill>
                  <a:srgbClr val="002060"/>
                </a:solidFill>
                <a:latin typeface="Arial"/>
                <a:cs typeface="Arial"/>
              </a:rPr>
              <a:t>la sostenibilidad del medio </a:t>
            </a:r>
            <a:r>
              <a:rPr lang="es-ES_tradnl" sz="2400" b="1" dirty="0" smtClean="0">
                <a:solidFill>
                  <a:srgbClr val="002060"/>
                </a:solidFill>
                <a:latin typeface="Arial"/>
                <a:cs typeface="Arial"/>
              </a:rPr>
              <a:t>ambiente </a:t>
            </a:r>
            <a:endParaRPr lang="es-ES_tradnl" sz="2400" b="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457200" indent="-457200" fontAlgn="base">
              <a:lnSpc>
                <a:spcPct val="110000"/>
              </a:lnSpc>
              <a:buSzPct val="100000"/>
              <a:buFont typeface="+mj-lt"/>
              <a:buAutoNum type="arabicPeriod"/>
            </a:pPr>
            <a:r>
              <a:rPr lang="es-ES_tradnl" sz="2400" b="1" dirty="0">
                <a:solidFill>
                  <a:srgbClr val="002060"/>
                </a:solidFill>
                <a:latin typeface="Arial"/>
                <a:cs typeface="Arial"/>
              </a:rPr>
              <a:t>F</a:t>
            </a:r>
            <a:r>
              <a:rPr lang="es-ES_tradnl" sz="2400" b="1" dirty="0" smtClean="0">
                <a:solidFill>
                  <a:srgbClr val="002060"/>
                </a:solidFill>
                <a:latin typeface="Arial"/>
                <a:cs typeface="Arial"/>
              </a:rPr>
              <a:t>omentar </a:t>
            </a:r>
            <a:r>
              <a:rPr lang="es-ES_tradnl" sz="2400" b="1" dirty="0">
                <a:solidFill>
                  <a:srgbClr val="002060"/>
                </a:solidFill>
                <a:latin typeface="Arial"/>
                <a:cs typeface="Arial"/>
              </a:rPr>
              <a:t>una asociación mundial para el </a:t>
            </a:r>
            <a:r>
              <a:rPr lang="es-ES_tradnl" sz="2400" b="1" dirty="0" smtClean="0">
                <a:solidFill>
                  <a:srgbClr val="002060"/>
                </a:solidFill>
                <a:latin typeface="Arial"/>
                <a:cs typeface="Arial"/>
              </a:rPr>
              <a:t>desarrollo</a:t>
            </a:r>
            <a:endParaRPr lang="es-ES_tradnl" sz="2400" b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5" name="8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alphaModFix amt="16000"/>
          </a:blip>
          <a:stretch>
            <a:fillRect/>
          </a:stretch>
        </p:blipFill>
        <p:spPr>
          <a:xfrm>
            <a:off x="1983605" y="1630138"/>
            <a:ext cx="5596637" cy="474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908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200" b="1" dirty="0" smtClean="0">
                <a:solidFill>
                  <a:srgbClr val="800000"/>
                </a:solidFill>
                <a:latin typeface="Arial"/>
                <a:cs typeface="Arial"/>
              </a:rPr>
              <a:t>Mejorar la salud materna</a:t>
            </a:r>
            <a:endParaRPr lang="es-ES_tradnl" sz="32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5</a:t>
            </a:fld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"/>
          </p:nvPr>
        </p:nvSpPr>
        <p:spPr>
          <a:xfrm>
            <a:off x="497202" y="2166984"/>
            <a:ext cx="8266347" cy="2724263"/>
          </a:xfrm>
        </p:spPr>
        <p:txBody>
          <a:bodyPr>
            <a:normAutofit lnSpcReduction="10000"/>
          </a:bodyPr>
          <a:lstStyle/>
          <a:p>
            <a:pPr fontAlgn="base">
              <a:lnSpc>
                <a:spcPct val="120000"/>
              </a:lnSpc>
            </a:pPr>
            <a:r>
              <a:rPr lang="es-ES_tradnl" sz="2800" b="1" dirty="0">
                <a:solidFill>
                  <a:srgbClr val="FF0000"/>
                </a:solidFill>
                <a:latin typeface="Arial"/>
                <a:cs typeface="Arial"/>
              </a:rPr>
              <a:t>Meta 5.A. </a:t>
            </a:r>
            <a:r>
              <a:rPr lang="es-ES_tradnl" sz="2800" dirty="0">
                <a:solidFill>
                  <a:srgbClr val="002060"/>
                </a:solidFill>
                <a:latin typeface="Arial"/>
                <a:cs typeface="Arial"/>
              </a:rPr>
              <a:t>Reducir en </a:t>
            </a:r>
            <a:r>
              <a:rPr lang="es-ES_tradnl" sz="2800" b="1" dirty="0">
                <a:solidFill>
                  <a:srgbClr val="002060"/>
                </a:solidFill>
                <a:latin typeface="Arial"/>
                <a:cs typeface="Arial"/>
              </a:rPr>
              <a:t>tres cuartas partes</a:t>
            </a:r>
            <a:r>
              <a:rPr lang="es-ES_tradnl" sz="2800" dirty="0">
                <a:solidFill>
                  <a:srgbClr val="002060"/>
                </a:solidFill>
                <a:latin typeface="Arial"/>
                <a:cs typeface="Arial"/>
              </a:rPr>
              <a:t>, entre 1990 y 2015, la mortalidad </a:t>
            </a:r>
            <a:r>
              <a:rPr lang="es-ES_tradnl" sz="2800" dirty="0" smtClean="0">
                <a:solidFill>
                  <a:srgbClr val="002060"/>
                </a:solidFill>
                <a:latin typeface="Arial"/>
                <a:cs typeface="Arial"/>
              </a:rPr>
              <a:t>materna</a:t>
            </a:r>
          </a:p>
          <a:p>
            <a:pPr marL="0" indent="0" fontAlgn="base">
              <a:lnSpc>
                <a:spcPct val="120000"/>
              </a:lnSpc>
              <a:buNone/>
            </a:pPr>
            <a:endParaRPr lang="es-ES_tradnl" sz="2800" dirty="0">
              <a:latin typeface="Arial"/>
              <a:cs typeface="Arial"/>
            </a:endParaRPr>
          </a:p>
          <a:p>
            <a:pPr fontAlgn="base">
              <a:lnSpc>
                <a:spcPct val="120000"/>
              </a:lnSpc>
            </a:pPr>
            <a:r>
              <a:rPr lang="es-ES_tradnl" sz="2800" b="1" dirty="0">
                <a:solidFill>
                  <a:srgbClr val="FF0000"/>
                </a:solidFill>
                <a:latin typeface="Arial"/>
                <a:cs typeface="Arial"/>
              </a:rPr>
              <a:t>Meta 5.B. </a:t>
            </a:r>
            <a:r>
              <a:rPr lang="es-ES_tradnl" sz="2800" dirty="0">
                <a:solidFill>
                  <a:srgbClr val="002060"/>
                </a:solidFill>
                <a:latin typeface="Arial"/>
                <a:cs typeface="Arial"/>
              </a:rPr>
              <a:t>Lograr, para 2015, el acceso universal a la salud reproductiva</a:t>
            </a:r>
          </a:p>
        </p:txBody>
      </p:sp>
      <p:pic>
        <p:nvPicPr>
          <p:cNvPr id="5" name="8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alphaModFix amt="16000"/>
          </a:blip>
          <a:stretch>
            <a:fillRect/>
          </a:stretch>
        </p:blipFill>
        <p:spPr>
          <a:xfrm>
            <a:off x="1983605" y="1630138"/>
            <a:ext cx="5596637" cy="4747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22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s-ES_tradnl" sz="3600" b="1" dirty="0" smtClean="0">
                <a:solidFill>
                  <a:srgbClr val="800000"/>
                </a:solidFill>
                <a:latin typeface="Arial"/>
                <a:cs typeface="Arial"/>
              </a:rPr>
              <a:t>Mortalidad materna</a:t>
            </a:r>
            <a:endParaRPr lang="es-ES_tradnl" sz="36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6</a:t>
            </a:fld>
            <a:endParaRPr lang="es-MX"/>
          </a:p>
        </p:txBody>
      </p:sp>
      <p:graphicFrame>
        <p:nvGraphicFramePr>
          <p:cNvPr id="4" name="Gráfico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1616769"/>
              </p:ext>
            </p:extLst>
          </p:nvPr>
        </p:nvGraphicFramePr>
        <p:xfrm>
          <a:off x="1107436" y="1736794"/>
          <a:ext cx="7141845" cy="46659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CuadroTexto 4"/>
          <p:cNvSpPr txBox="1"/>
          <p:nvPr/>
        </p:nvSpPr>
        <p:spPr>
          <a:xfrm rot="16200000">
            <a:off x="-1742213" y="4007618"/>
            <a:ext cx="52476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smtClean="0">
                <a:latin typeface="Arial"/>
                <a:cs typeface="Arial"/>
              </a:rPr>
              <a:t>Número de defunciones / 100 mil nacidos vivos</a:t>
            </a:r>
            <a:endParaRPr lang="es-ES" sz="1400" b="1" dirty="0">
              <a:latin typeface="Arial"/>
              <a:cs typeface="Arial"/>
            </a:endParaRPr>
          </a:p>
        </p:txBody>
      </p:sp>
      <p:cxnSp>
        <p:nvCxnSpPr>
          <p:cNvPr id="7" name="Conector recto 6"/>
          <p:cNvCxnSpPr/>
          <p:nvPr/>
        </p:nvCxnSpPr>
        <p:spPr>
          <a:xfrm>
            <a:off x="1584784" y="5120587"/>
            <a:ext cx="6591028" cy="0"/>
          </a:xfrm>
          <a:prstGeom prst="line">
            <a:avLst/>
          </a:prstGeom>
          <a:ln>
            <a:solidFill>
              <a:schemeClr val="accent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uadroTexto 7"/>
          <p:cNvSpPr txBox="1"/>
          <p:nvPr/>
        </p:nvSpPr>
        <p:spPr>
          <a:xfrm>
            <a:off x="7759571" y="4565877"/>
            <a:ext cx="13844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400" b="1" dirty="0" smtClean="0">
                <a:solidFill>
                  <a:srgbClr val="FF0000"/>
                </a:solidFill>
                <a:latin typeface="Arial"/>
                <a:cs typeface="Arial"/>
              </a:rPr>
              <a:t>Meta nacional 2015: 22.2</a:t>
            </a:r>
            <a:endParaRPr lang="es-ES" sz="1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pic>
        <p:nvPicPr>
          <p:cNvPr id="10" name="8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61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302288" y="-114304"/>
            <a:ext cx="6600647" cy="990600"/>
          </a:xfrm>
        </p:spPr>
        <p:txBody>
          <a:bodyPr>
            <a:normAutofit/>
          </a:bodyPr>
          <a:lstStyle/>
          <a:p>
            <a:pPr algn="ctr"/>
            <a:r>
              <a:rPr lang="es-ES_tradnl" sz="2400" b="1">
                <a:solidFill>
                  <a:srgbClr val="800000"/>
                </a:solidFill>
                <a:latin typeface="Arial"/>
                <a:cs typeface="Arial"/>
              </a:rPr>
              <a:t>M</a:t>
            </a:r>
            <a:r>
              <a:rPr lang="es-ES_tradnl" sz="2400" b="1" smtClean="0">
                <a:solidFill>
                  <a:srgbClr val="800000"/>
                </a:solidFill>
                <a:latin typeface="Arial"/>
                <a:cs typeface="Arial"/>
              </a:rPr>
              <a:t>ortalidad </a:t>
            </a:r>
            <a:r>
              <a:rPr lang="es-ES_tradnl" sz="2400" b="1" dirty="0" smtClean="0">
                <a:solidFill>
                  <a:srgbClr val="800000"/>
                </a:solidFill>
                <a:latin typeface="Arial"/>
                <a:cs typeface="Arial"/>
              </a:rPr>
              <a:t>en mujeres de 15 a 44 años</a:t>
            </a:r>
            <a:endParaRPr lang="es-ES_tradnl" sz="24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7</a:t>
            </a:fld>
            <a:endParaRPr lang="es-MX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t="5401" b="-7839"/>
          <a:stretch/>
        </p:blipFill>
        <p:spPr>
          <a:xfrm>
            <a:off x="727454" y="876296"/>
            <a:ext cx="7591648" cy="6283628"/>
          </a:xfrm>
          <a:prstGeom prst="rect">
            <a:avLst/>
          </a:prstGeom>
        </p:spPr>
      </p:pic>
      <p:pic>
        <p:nvPicPr>
          <p:cNvPr id="6" name="8 Imagen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  <p:sp>
        <p:nvSpPr>
          <p:cNvPr id="9" name="Flecha derecha 8"/>
          <p:cNvSpPr/>
          <p:nvPr/>
        </p:nvSpPr>
        <p:spPr>
          <a:xfrm>
            <a:off x="405709" y="1546593"/>
            <a:ext cx="599105" cy="209925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lecha derecha 9"/>
          <p:cNvSpPr/>
          <p:nvPr/>
        </p:nvSpPr>
        <p:spPr>
          <a:xfrm>
            <a:off x="405708" y="4353258"/>
            <a:ext cx="599105" cy="209925"/>
          </a:xfrm>
          <a:prstGeom prst="rightArrow">
            <a:avLst/>
          </a:prstGeom>
          <a:solidFill>
            <a:srgbClr val="FF0000"/>
          </a:solidFill>
          <a:ln>
            <a:solidFill>
              <a:schemeClr val="accent2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955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s-ES_tradnl" sz="32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Condiciones maternas</a:t>
            </a:r>
            <a:br>
              <a:rPr lang="es-ES_tradnl" sz="32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s-ES_tradnl" sz="2400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Mortalidad obstétrica </a:t>
            </a:r>
            <a:endParaRPr lang="es-ES_tradnl" sz="2400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8</a:t>
            </a:fld>
            <a:endParaRPr lang="es-MX"/>
          </a:p>
        </p:txBody>
      </p:sp>
      <p:sp>
        <p:nvSpPr>
          <p:cNvPr id="4" name="Marcador de contenido 3"/>
          <p:cNvSpPr>
            <a:spLocks noGrp="1"/>
          </p:cNvSpPr>
          <p:nvPr>
            <p:ph sz="quarter" idx="1"/>
          </p:nvPr>
        </p:nvSpPr>
        <p:spPr>
          <a:xfrm>
            <a:off x="473527" y="1845127"/>
            <a:ext cx="8031261" cy="4495800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s-ES_tradnl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El 75</a:t>
            </a:r>
            <a:r>
              <a:rPr lang="es-ES_tradnl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% de las muertes </a:t>
            </a:r>
            <a:r>
              <a:rPr lang="es-ES_tradnl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maternas</a:t>
            </a:r>
            <a:r>
              <a:rPr lang="es-ES_tradnl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s-ES_tradnl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son debidas a:</a:t>
            </a:r>
          </a:p>
          <a:p>
            <a:pPr marL="0" indent="0" fontAlgn="base">
              <a:buNone/>
            </a:pPr>
            <a:endParaRPr lang="es-ES_tradnl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pPr lvl="5" fontAlgn="base"/>
            <a:r>
              <a:rPr lang="es-ES_tradnl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s-ES_tradnl" sz="28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emorragias </a:t>
            </a:r>
            <a:r>
              <a:rPr lang="es-ES_tradnl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graves </a:t>
            </a:r>
          </a:p>
          <a:p>
            <a:pPr lvl="5" fontAlgn="base"/>
            <a:r>
              <a:rPr lang="es-ES_tradnl" sz="28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Infecciones</a:t>
            </a:r>
            <a:endParaRPr lang="es-ES_tradnl" sz="28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pPr lvl="5" fontAlgn="base"/>
            <a:r>
              <a:rPr lang="es-ES_tradnl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H</a:t>
            </a:r>
            <a:r>
              <a:rPr lang="es-ES_tradnl" sz="28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ipertensión gestacional</a:t>
            </a:r>
            <a:endParaRPr lang="es-ES_tradnl" sz="28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pPr lvl="5" fontAlgn="base"/>
            <a:r>
              <a:rPr lang="es-ES_tradnl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C</a:t>
            </a:r>
            <a:r>
              <a:rPr lang="es-ES_tradnl" sz="28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omplicaciones </a:t>
            </a:r>
            <a:r>
              <a:rPr lang="es-ES_tradnl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en el </a:t>
            </a:r>
            <a:r>
              <a:rPr lang="es-ES_tradnl" sz="28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parto</a:t>
            </a:r>
            <a:endParaRPr lang="es-ES_tradnl" sz="28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  <a:p>
            <a:pPr lvl="5" fontAlgn="base"/>
            <a:r>
              <a:rPr lang="es-ES_tradnl" sz="2800" b="1" dirty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A</a:t>
            </a:r>
            <a:r>
              <a:rPr lang="es-ES_tradnl" sz="2800" b="1" dirty="0" smtClean="0">
                <a:solidFill>
                  <a:srgbClr val="002060"/>
                </a:solidFill>
                <a:latin typeface="Arial" charset="0"/>
                <a:ea typeface="Arial" charset="0"/>
                <a:cs typeface="Arial" charset="0"/>
              </a:rPr>
              <a:t>bortos peligrosos</a:t>
            </a:r>
            <a:endParaRPr lang="es-ES_tradnl" sz="2800" b="1" dirty="0">
              <a:solidFill>
                <a:srgbClr val="002060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5" name="8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422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8586" y="3167743"/>
            <a:ext cx="8153400" cy="990600"/>
          </a:xfrm>
        </p:spPr>
        <p:txBody>
          <a:bodyPr>
            <a:normAutofit fontScale="90000"/>
          </a:bodyPr>
          <a:lstStyle/>
          <a:p>
            <a:pPr algn="ctr"/>
            <a:r>
              <a:rPr lang="es-ES_tradnl" b="1" dirty="0" smtClean="0">
                <a:solidFill>
                  <a:srgbClr val="C00000"/>
                </a:solidFill>
                <a:latin typeface="Arial" charset="0"/>
                <a:ea typeface="Arial" charset="0"/>
                <a:cs typeface="Arial" charset="0"/>
              </a:rPr>
              <a:t>¿ y qué tiene que ver la apnea del sueño ? </a:t>
            </a:r>
            <a:endParaRPr lang="es-ES_tradnl" b="1" dirty="0">
              <a:solidFill>
                <a:srgbClr val="C000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Marcador de número de diapositiva 2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31330727-1C56-4145-B218-82FDB4B92D8C}" type="slidenum">
              <a:rPr lang="es-MX" smtClean="0"/>
              <a:pPr/>
              <a:t>9</a:t>
            </a:fld>
            <a:endParaRPr lang="es-MX"/>
          </a:p>
        </p:txBody>
      </p:sp>
      <p:pic>
        <p:nvPicPr>
          <p:cNvPr id="4" name="8 Imagen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56294" y="22192"/>
            <a:ext cx="1203015" cy="12589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3" y="170087"/>
            <a:ext cx="967277" cy="967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27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a">
  <a:themeElements>
    <a:clrScheme name="Personalizar 3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0000FF"/>
      </a:accent1>
      <a:accent2>
        <a:srgbClr val="FF0000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a">
      <a:maj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ＭＳ Ｐゴシック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a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Mediana.thmx</Template>
  <TotalTime>38921</TotalTime>
  <Words>784</Words>
  <Application>Microsoft Macintosh PowerPoint</Application>
  <PresentationFormat>Presentación en pantalla (4:3)</PresentationFormat>
  <Paragraphs>220</Paragraphs>
  <Slides>21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2" baseType="lpstr">
      <vt:lpstr>Mediana</vt:lpstr>
      <vt:lpstr>Nuevas evidencias acerca de la apnea obstructiva del sueño como un problema de salud pública </vt:lpstr>
      <vt:lpstr>La realidad...</vt:lpstr>
      <vt:lpstr> Organización de las Naciones Unidas  Declaración del Milenio </vt:lpstr>
      <vt:lpstr>Objetivos de la Declaración del Milenio</vt:lpstr>
      <vt:lpstr>Mejorar la salud materna</vt:lpstr>
      <vt:lpstr>Mortalidad materna</vt:lpstr>
      <vt:lpstr>Mortalidad en mujeres de 15 a 44 años</vt:lpstr>
      <vt:lpstr>Condiciones maternas Mortalidad obstétrica </vt:lpstr>
      <vt:lpstr>¿ y qué tiene que ver la apnea del sueño ? </vt:lpstr>
      <vt:lpstr>Morbilidad materno infantil</vt:lpstr>
      <vt:lpstr>Frecuencia de AOS en el embarazo</vt:lpstr>
      <vt:lpstr>Obesidad México  Mujeres en edad reproductiva</vt:lpstr>
      <vt:lpstr>Riesgos maternos asociados a AOS</vt:lpstr>
      <vt:lpstr>Morbilidad materno infantil</vt:lpstr>
      <vt:lpstr>Riesgo perinatal</vt:lpstr>
      <vt:lpstr>Mecanismos de daño</vt:lpstr>
      <vt:lpstr>AOS y diabetes gestacional</vt:lpstr>
      <vt:lpstr>Tratamiento</vt:lpstr>
      <vt:lpstr>Efecto del CPAP</vt:lpstr>
      <vt:lpstr>Conclusión</vt:lpstr>
      <vt:lpstr>Presentación de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Sociedad Mexicana de Neumología y Cirugía de Tórax</dc:title>
  <dc:creator>Luis Torre</dc:creator>
  <cp:lastModifiedBy>Dr. Torre</cp:lastModifiedBy>
  <cp:revision>558</cp:revision>
  <dcterms:created xsi:type="dcterms:W3CDTF">2011-11-04T17:52:02Z</dcterms:created>
  <dcterms:modified xsi:type="dcterms:W3CDTF">2017-09-06T15:50:55Z</dcterms:modified>
</cp:coreProperties>
</file>