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310" r:id="rId5"/>
    <p:sldId id="300" r:id="rId6"/>
    <p:sldId id="261" r:id="rId7"/>
    <p:sldId id="313" r:id="rId8"/>
    <p:sldId id="324" r:id="rId9"/>
    <p:sldId id="314" r:id="rId10"/>
    <p:sldId id="318" r:id="rId11"/>
    <p:sldId id="317" r:id="rId12"/>
    <p:sldId id="302" r:id="rId13"/>
    <p:sldId id="319" r:id="rId14"/>
    <p:sldId id="321" r:id="rId15"/>
    <p:sldId id="316" r:id="rId16"/>
    <p:sldId id="274" r:id="rId17"/>
    <p:sldId id="322" r:id="rId18"/>
    <p:sldId id="279" r:id="rId19"/>
    <p:sldId id="325" r:id="rId20"/>
    <p:sldId id="290" r:id="rId21"/>
    <p:sldId id="327" r:id="rId22"/>
    <p:sldId id="328" r:id="rId23"/>
    <p:sldId id="289" r:id="rId24"/>
    <p:sldId id="329" r:id="rId25"/>
    <p:sldId id="293" r:id="rId26"/>
    <p:sldId id="295" r:id="rId27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60"/>
    <p:restoredTop sz="94675"/>
  </p:normalViewPr>
  <p:slideViewPr>
    <p:cSldViewPr snapToGrid="0" snapToObjects="1">
      <p:cViewPr>
        <p:scale>
          <a:sx n="84" d="100"/>
          <a:sy n="84" d="100"/>
        </p:scale>
        <p:origin x="9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8BC0FC-7D7A-EF4F-84DA-D018D5D2DFF1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x-none"/>
              <a:t>Haga clic para modificar el estilo de texto del patrón</a:t>
            </a:r>
          </a:p>
          <a:p>
            <a:pPr lvl="1"/>
            <a:r>
              <a:rPr lang="es-ES_tradnl" altLang="x-none"/>
              <a:t>Segundo nivel</a:t>
            </a:r>
          </a:p>
          <a:p>
            <a:pPr lvl="2"/>
            <a:r>
              <a:rPr lang="es-ES_tradnl" altLang="x-none"/>
              <a:t>Tercer nivel</a:t>
            </a:r>
          </a:p>
          <a:p>
            <a:pPr lvl="3"/>
            <a:r>
              <a:rPr lang="es-ES_tradnl" altLang="x-none"/>
              <a:t>Cuarto nivel</a:t>
            </a:r>
          </a:p>
          <a:p>
            <a:pPr lvl="4"/>
            <a:r>
              <a:rPr lang="es-ES_tradnl" altLang="x-none"/>
              <a:t>Quinto nivel</a:t>
            </a:r>
            <a:endParaRPr lang="es-ES" altLang="x-non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13AF6F-4BCB-FA4F-8E49-AE9340D149C8}" type="slidenum">
              <a:rPr lang="es-ES" altLang="x-none"/>
              <a:pPr/>
              <a:t>‹Nr.›</a:t>
            </a:fld>
            <a:endParaRPr lang="es-E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629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8428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09" rIns="91421" bIns="45709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/>
            <a:fld id="{A95CE668-52A4-9448-9302-C816035BA193}" type="datetime1">
              <a:rPr lang="en-US" altLang="x-none" sz="1200">
                <a:latin typeface="Arial" charset="0"/>
              </a:rPr>
              <a:pPr algn="r" eaLnBrk="1" hangingPunct="1"/>
              <a:t>3/8/17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09" rIns="91421" bIns="45709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/>
            <a:fld id="{B60DE7CD-F250-8F47-A88E-39A18DF7F542}" type="slidenum">
              <a:rPr lang="en-US" altLang="x-none" sz="1200">
                <a:latin typeface="Arial" charset="0"/>
              </a:rPr>
              <a:pPr algn="r" eaLnBrk="1" hangingPunct="1"/>
              <a:t>26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1" tIns="45709" rIns="91421" bIns="45709"/>
          <a:lstStyle/>
          <a:p>
            <a:pPr>
              <a:spcBef>
                <a:spcPct val="0"/>
              </a:spcBef>
            </a:pPr>
            <a:endParaRPr lang="es-ES_tradnl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40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798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3AF6F-4BCB-FA4F-8E49-AE9340D149C8}" type="slidenum">
              <a:rPr lang="es-ES" altLang="x-none" smtClean="0"/>
              <a:pPr/>
              <a:t>10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32742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3AF6F-4BCB-FA4F-8E49-AE9340D149C8}" type="slidenum">
              <a:rPr lang="es-ES" altLang="x-none" smtClean="0"/>
              <a:pPr/>
              <a:t>19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697399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_tradnl" altLang="x-non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A05E90-B32F-F142-8B5C-D63BAED59B17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9C376-D2EB-E847-ACD3-B53F05134A8C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206000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2D3459-84CC-DE47-9A59-E4EABB31D2BC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8E844-07BD-3B43-BCF3-5739C58562A1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93092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571EB5-975E-C74B-B603-A3B0FF53A45D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D14EA-2117-8948-A746-D6A41C4CC7A0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1596089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35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2A6B53-B941-CB44-9A61-F4748574135B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9EEDD-37E2-774E-9874-5FBF2819CED6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70560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190C98-D231-0F46-AD5D-A8C9DA2FE0F4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66932-4E26-9248-83CA-5E4F18CD342A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63683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C5BA6B-1243-434A-A038-E91B270AF493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1FF32-9378-5B4B-875E-CDB0AABB2195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27388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17CE5C-C4B9-F54D-8551-98691A0BDACC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50395-F0E0-894E-890F-E207FD12F65B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116026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5FE7F4-4E27-5C47-84E8-E8613A1C3FF5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D7139-BC63-684D-ABF6-CF556C36D768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1355515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AC67A1-1536-B348-8381-BB9734CB5172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3DC1B-8E18-604D-BAD2-8F1358B44A37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164429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A5492D-A822-2549-B281-05870C35D5BE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2E486-B65C-DB43-8CF1-A6FFAB7E36C5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186800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06AF21-935D-6F4F-B0E3-B6558C52AC29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572A1-16FF-6A48-8902-282F7ED68A12}" type="slidenum">
              <a:rPr lang="es-ES" altLang="x-none"/>
              <a:pPr/>
              <a:t>‹Nr.›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155313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x-none"/>
              <a:t>Clic para editar título</a:t>
            </a:r>
            <a:endParaRPr lang="es-ES" altLang="x-none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x-none"/>
              <a:t>Haga clic para modificar el estilo de texto del patrón</a:t>
            </a:r>
          </a:p>
          <a:p>
            <a:pPr lvl="1"/>
            <a:r>
              <a:rPr lang="es-ES_tradnl" altLang="x-none"/>
              <a:t>Segundo nivel</a:t>
            </a:r>
          </a:p>
          <a:p>
            <a:pPr lvl="2"/>
            <a:r>
              <a:rPr lang="es-ES_tradnl" altLang="x-none"/>
              <a:t>Tercer nivel</a:t>
            </a:r>
          </a:p>
          <a:p>
            <a:pPr lvl="3"/>
            <a:r>
              <a:rPr lang="es-ES_tradnl" altLang="x-none"/>
              <a:t>Cuarto nivel</a:t>
            </a:r>
          </a:p>
          <a:p>
            <a:pPr lvl="4"/>
            <a:r>
              <a:rPr lang="es-ES_tradnl" altLang="x-none"/>
              <a:t>Quinto nivel</a:t>
            </a:r>
            <a:endParaRPr lang="es-ES" altLang="x-non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16B4D271-BF83-194A-ADD7-A4DBE0BABD4A}" type="datetimeFigureOut">
              <a:rPr lang="es-ES" altLang="x-none"/>
              <a:pPr/>
              <a:t>8/3/17</a:t>
            </a:fld>
            <a:endParaRPr lang="es-ES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EDEBF19-5DA6-2E48-969B-4DEA696ADDD4}" type="slidenum">
              <a:rPr lang="es-ES" altLang="x-none"/>
              <a:pPr/>
              <a:t>‹Nr.›</a:t>
            </a:fld>
            <a:endParaRPr lang="es-ES" altLang="x-none"/>
          </a:p>
        </p:txBody>
      </p:sp>
      <p:pic>
        <p:nvPicPr>
          <p:cNvPr id="1031" name="Imagen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/>
          <a:stretch>
            <a:fillRect/>
          </a:stretch>
        </p:blipFill>
        <p:spPr bwMode="auto">
          <a:xfrm>
            <a:off x="5707063" y="0"/>
            <a:ext cx="3436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70000" y="5303838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x-none" sz="2000" dirty="0">
                <a:solidFill>
                  <a:srgbClr val="898989"/>
                </a:solidFill>
                <a:ea typeface="ＭＳ Ｐゴシック" charset="-128"/>
              </a:rPr>
              <a:t>Celia </a:t>
            </a:r>
            <a:r>
              <a:rPr lang="es-ES" altLang="x-none" sz="2000" dirty="0" smtClean="0">
                <a:solidFill>
                  <a:srgbClr val="898989"/>
                </a:solidFill>
                <a:ea typeface="ＭＳ Ｐゴシック" charset="-128"/>
              </a:rPr>
              <a:t>M. Alpuche </a:t>
            </a:r>
            <a:r>
              <a:rPr lang="es-ES" altLang="x-none" sz="2000" dirty="0">
                <a:solidFill>
                  <a:srgbClr val="898989"/>
                </a:solidFill>
                <a:ea typeface="ＭＳ Ｐゴシック" charset="-128"/>
              </a:rPr>
              <a:t>Aranda</a:t>
            </a:r>
          </a:p>
          <a:p>
            <a:pPr eaLnBrk="1" hangingPunct="1"/>
            <a:r>
              <a:rPr lang="es-ES" altLang="x-none" sz="2000" dirty="0">
                <a:solidFill>
                  <a:srgbClr val="898989"/>
                </a:solidFill>
                <a:ea typeface="ＭＳ Ｐゴシック" charset="-128"/>
              </a:rPr>
              <a:t>Centro de Investigación sobre Enfermedades Infecciosas (CISEI)-INSP</a:t>
            </a:r>
          </a:p>
          <a:p>
            <a:pPr eaLnBrk="1" hangingPunct="1"/>
            <a:r>
              <a:rPr lang="es-ES" altLang="x-none" sz="2000" dirty="0" smtClean="0">
                <a:solidFill>
                  <a:srgbClr val="898989"/>
                </a:solidFill>
                <a:ea typeface="ＭＳ Ｐゴシック" charset="-128"/>
              </a:rPr>
              <a:t>8 </a:t>
            </a:r>
            <a:r>
              <a:rPr lang="es-ES" altLang="x-none" sz="2000" dirty="0">
                <a:solidFill>
                  <a:srgbClr val="898989"/>
                </a:solidFill>
                <a:ea typeface="ＭＳ Ｐゴシック" charset="-128"/>
              </a:rPr>
              <a:t>de </a:t>
            </a:r>
            <a:r>
              <a:rPr lang="es-ES" altLang="x-none" sz="2000" dirty="0" smtClean="0">
                <a:solidFill>
                  <a:srgbClr val="898989"/>
                </a:solidFill>
                <a:ea typeface="ＭＳ Ｐゴシック" charset="-128"/>
              </a:rPr>
              <a:t>marzo </a:t>
            </a:r>
            <a:r>
              <a:rPr lang="es-ES" altLang="x-none" sz="2000" dirty="0">
                <a:solidFill>
                  <a:srgbClr val="898989"/>
                </a:solidFill>
                <a:ea typeface="ＭＳ Ｐゴシック" charset="-128"/>
              </a:rPr>
              <a:t>del </a:t>
            </a:r>
            <a:r>
              <a:rPr lang="es-ES" altLang="x-none" sz="2000" dirty="0" smtClean="0">
                <a:solidFill>
                  <a:srgbClr val="898989"/>
                </a:solidFill>
                <a:ea typeface="ＭＳ Ｐゴシック" charset="-128"/>
              </a:rPr>
              <a:t>2017</a:t>
            </a:r>
            <a:endParaRPr lang="es-ES" altLang="x-none" sz="2000" dirty="0">
              <a:solidFill>
                <a:srgbClr val="898989"/>
              </a:solidFill>
              <a:ea typeface="ＭＳ Ｐゴシック" charset="-128"/>
            </a:endParaRPr>
          </a:p>
          <a:p>
            <a:pPr eaLnBrk="1" hangingPunct="1"/>
            <a:endParaRPr lang="es-ES" altLang="x-none" sz="2000" dirty="0">
              <a:solidFill>
                <a:srgbClr val="898989"/>
              </a:solidFill>
              <a:ea typeface="ＭＳ Ｐゴシック" charset="-128"/>
            </a:endParaRPr>
          </a:p>
        </p:txBody>
      </p:sp>
      <p:sp>
        <p:nvSpPr>
          <p:cNvPr id="14338" name="Título 3"/>
          <p:cNvSpPr>
            <a:spLocks noGrp="1"/>
          </p:cNvSpPr>
          <p:nvPr>
            <p:ph type="ctrTitle"/>
          </p:nvPr>
        </p:nvSpPr>
        <p:spPr>
          <a:xfrm>
            <a:off x="336549" y="895351"/>
            <a:ext cx="7950200" cy="2138363"/>
          </a:xfrm>
        </p:spPr>
        <p:txBody>
          <a:bodyPr/>
          <a:lstStyle/>
          <a:p>
            <a:pPr algn="l"/>
            <a:r>
              <a:rPr lang="es-ES" altLang="x-none" sz="3600" b="1" dirty="0">
                <a:ea typeface="ＭＳ Ｐゴシック" charset="-128"/>
              </a:rPr>
              <a:t>Vacunas y Salud Pública: </a:t>
            </a:r>
            <a:r>
              <a:rPr lang="es-ES" altLang="x-none" sz="3600" b="1" dirty="0" smtClean="0">
                <a:ea typeface="ＭＳ Ｐゴシック" charset="-128"/>
              </a:rPr>
              <a:t/>
            </a:r>
            <a:br>
              <a:rPr lang="es-ES" altLang="x-none" sz="3600" b="1" dirty="0" smtClean="0">
                <a:ea typeface="ＭＳ Ｐゴシック" charset="-128"/>
              </a:rPr>
            </a:br>
            <a:r>
              <a:rPr lang="es-ES" altLang="x-none" sz="3200" dirty="0">
                <a:ea typeface="ＭＳ Ｐゴシック" charset="-128"/>
              </a:rPr>
              <a:t/>
            </a:r>
            <a:br>
              <a:rPr lang="es-ES" altLang="x-none" sz="3200" dirty="0">
                <a:ea typeface="ＭＳ Ｐゴシック" charset="-128"/>
              </a:rPr>
            </a:br>
            <a:r>
              <a:rPr lang="es-ES" altLang="x-none" sz="2800" dirty="0">
                <a:solidFill>
                  <a:srgbClr val="7F7F7F"/>
                </a:solidFill>
                <a:ea typeface="ＭＳ Ｐゴシック" charset="-128"/>
              </a:rPr>
              <a:t>Criterios para la </a:t>
            </a:r>
            <a:r>
              <a:rPr lang="es-ES" altLang="x-none" sz="2400" dirty="0">
                <a:solidFill>
                  <a:srgbClr val="7F7F7F"/>
                </a:solidFill>
                <a:ea typeface="ＭＳ Ｐゴシック" charset="-128"/>
              </a:rPr>
              <a:t>introducción</a:t>
            </a:r>
            <a:r>
              <a:rPr lang="es-ES" altLang="x-none" sz="2800" dirty="0">
                <a:solidFill>
                  <a:srgbClr val="7F7F7F"/>
                </a:solidFill>
                <a:ea typeface="ＭＳ Ｐゴシック" charset="-128"/>
              </a:rPr>
              <a:t> de nuevas vacunas en los programas nacionales de vacunación universal</a:t>
            </a:r>
          </a:p>
        </p:txBody>
      </p:sp>
      <p:pic>
        <p:nvPicPr>
          <p:cNvPr id="14339" name="Imagen 5" descr="Cuernavaca-20130709-005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58698" y="3485514"/>
            <a:ext cx="1823403" cy="136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685467" y="2628871"/>
            <a:ext cx="3878580" cy="2392679"/>
            <a:chOff x="5013960" y="2346961"/>
            <a:chExt cx="3878580" cy="2392679"/>
          </a:xfrm>
        </p:grpSpPr>
        <p:sp>
          <p:nvSpPr>
            <p:cNvPr id="2" name="Rectángulo 1"/>
            <p:cNvSpPr/>
            <p:nvPr/>
          </p:nvSpPr>
          <p:spPr>
            <a:xfrm>
              <a:off x="7193280" y="3825240"/>
              <a:ext cx="1158240" cy="914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mtClean="0"/>
                <a:t>Nueva Vacuna</a:t>
              </a:r>
              <a:endParaRPr lang="es-ES_tradnl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6652260" y="2346961"/>
              <a:ext cx="224028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mtClean="0"/>
                <a:t>2.2.1</a:t>
              </a:r>
            </a:p>
            <a:p>
              <a:pPr algn="ctr"/>
              <a:r>
                <a:rPr lang="es-ES_tradnl" smtClean="0"/>
                <a:t>PRIORIDAD POLÍTICA Y DE SALUD PÚBLICA</a:t>
              </a:r>
              <a:endParaRPr lang="es-ES_tradnl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5013960" y="3369884"/>
              <a:ext cx="152400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mtClean="0"/>
                <a:t>2.2.2</a:t>
              </a:r>
            </a:p>
            <a:p>
              <a:pPr algn="ctr"/>
              <a:r>
                <a:rPr lang="es-ES_tradnl" smtClean="0"/>
                <a:t>CARGA DE LA ENFERMEDAD</a:t>
              </a:r>
              <a:endParaRPr lang="es-ES_tradnl"/>
            </a:p>
          </p:txBody>
        </p:sp>
        <p:cxnSp>
          <p:nvCxnSpPr>
            <p:cNvPr id="5" name="Conector recto de flecha 4"/>
            <p:cNvCxnSpPr/>
            <p:nvPr/>
          </p:nvCxnSpPr>
          <p:spPr>
            <a:xfrm>
              <a:off x="6537960" y="3831549"/>
              <a:ext cx="655320" cy="450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 flipV="1">
              <a:off x="5775960" y="2709033"/>
              <a:ext cx="762000" cy="56125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uadroTexto 6"/>
          <p:cNvSpPr txBox="1"/>
          <p:nvPr/>
        </p:nvSpPr>
        <p:spPr>
          <a:xfrm>
            <a:off x="4922187" y="2506951"/>
            <a:ext cx="38941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sz="2400">
                <a:solidFill>
                  <a:srgbClr val="231F20"/>
                </a:solidFill>
                <a:latin typeface="+mn-lt"/>
              </a:rPr>
              <a:t>Mide la magnitud del problema de salud en </a:t>
            </a:r>
            <a:r>
              <a:rPr lang="es-ES_tradnl" sz="2400" smtClean="0">
                <a:solidFill>
                  <a:srgbClr val="231F20"/>
                </a:solidFill>
                <a:latin typeface="+mn-lt"/>
              </a:rPr>
              <a:t>términos </a:t>
            </a:r>
            <a:r>
              <a:rPr lang="es-ES_tradnl" sz="2400">
                <a:solidFill>
                  <a:srgbClr val="231F20"/>
                </a:solidFill>
                <a:latin typeface="+mn-lt"/>
              </a:rPr>
              <a:t>de incidencia, prevalencia, </a:t>
            </a:r>
            <a:r>
              <a:rPr lang="es-ES_tradnl" sz="2400" smtClean="0">
                <a:solidFill>
                  <a:srgbClr val="231F20"/>
                </a:solidFill>
                <a:latin typeface="+mn-lt"/>
              </a:rPr>
              <a:t>discapacidad, hospitalizaciones </a:t>
            </a:r>
            <a:r>
              <a:rPr lang="es-ES_tradnl" sz="2400">
                <a:solidFill>
                  <a:srgbClr val="231F20"/>
                </a:solidFill>
                <a:latin typeface="+mn-lt"/>
              </a:rPr>
              <a:t>y </a:t>
            </a:r>
            <a:r>
              <a:rPr lang="es-ES_tradnl" sz="2400" smtClean="0">
                <a:solidFill>
                  <a:srgbClr val="231F20"/>
                </a:solidFill>
                <a:latin typeface="+mn-lt"/>
              </a:rPr>
              <a:t>mortalidad, </a:t>
            </a:r>
            <a:r>
              <a:rPr lang="es-ES_tradnl" sz="2400">
                <a:solidFill>
                  <a:srgbClr val="231F20"/>
                </a:solidFill>
                <a:latin typeface="+mn-lt"/>
              </a:rPr>
              <a:t>en un lugar y tiempo determinados. </a:t>
            </a:r>
            <a:endParaRPr lang="es-ES_tradnl" sz="2400" smtClean="0">
              <a:solidFill>
                <a:srgbClr val="231F20"/>
              </a:solidFill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s-ES_tradnl" sz="2400" smtClean="0">
              <a:solidFill>
                <a:srgbClr val="231F20"/>
              </a:solidFill>
              <a:latin typeface="+mn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4487" y="937291"/>
            <a:ext cx="7887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>
                <a:solidFill>
                  <a:srgbClr val="000000"/>
                </a:solidFill>
              </a:rPr>
              <a:t>Una enfermedad constituye una </a:t>
            </a:r>
            <a:r>
              <a:rPr lang="es-ES_tradnl" sz="2400" b="1" u="sng">
                <a:solidFill>
                  <a:srgbClr val="000000"/>
                </a:solidFill>
              </a:rPr>
              <a:t>prioridad de salud pública </a:t>
            </a:r>
            <a:r>
              <a:rPr lang="es-ES_tradnl" sz="2400" b="1">
                <a:solidFill>
                  <a:srgbClr val="000000"/>
                </a:solidFill>
              </a:rPr>
              <a:t>cuando</a:t>
            </a:r>
            <a:r>
              <a:rPr lang="es-ES_tradnl" sz="2400" b="1" smtClean="0">
                <a:solidFill>
                  <a:srgbClr val="000000"/>
                </a:solidFill>
              </a:rPr>
              <a:t>:</a:t>
            </a:r>
          </a:p>
          <a:p>
            <a:r>
              <a:rPr lang="es-ES_tradnl" sz="2400" b="1" u="sng" smtClean="0">
                <a:solidFill>
                  <a:srgbClr val="000000"/>
                </a:solidFill>
              </a:rPr>
              <a:t>CARGA DE LA ENFERMEDAD</a:t>
            </a:r>
            <a:endParaRPr lang="es-ES_tradnl" sz="2400" b="1" u="sng">
              <a:solidFill>
                <a:srgbClr val="000000"/>
              </a:solidFill>
            </a:endParaRPr>
          </a:p>
          <a:p>
            <a:endParaRPr lang="es-ES_tradnl" sz="2400"/>
          </a:p>
        </p:txBody>
      </p:sp>
    </p:spTree>
    <p:extLst>
      <p:ext uri="{BB962C8B-B14F-4D97-AF65-F5344CB8AC3E}">
        <p14:creationId xmlns:p14="http://schemas.microsoft.com/office/powerpoint/2010/main" val="12919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46760" y="1295400"/>
            <a:ext cx="7620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>
                <a:solidFill>
                  <a:srgbClr val="000000"/>
                </a:solidFill>
                <a:latin typeface="+mn-lt"/>
              </a:rPr>
              <a:t>Una enfermedad constituye una </a:t>
            </a:r>
            <a:r>
              <a:rPr lang="es-ES_tradnl" sz="2400" b="1" u="sng">
                <a:solidFill>
                  <a:srgbClr val="000000"/>
                </a:solidFill>
                <a:latin typeface="+mn-lt"/>
              </a:rPr>
              <a:t>prioridad de salud </a:t>
            </a:r>
            <a:r>
              <a:rPr lang="es-ES_tradnl" sz="2400" b="1" u="sng" smtClean="0">
                <a:solidFill>
                  <a:srgbClr val="000000"/>
                </a:solidFill>
                <a:latin typeface="+mn-lt"/>
              </a:rPr>
              <a:t>pública </a:t>
            </a:r>
            <a:r>
              <a:rPr lang="es-ES_tradnl" sz="2400" b="1" smtClean="0">
                <a:solidFill>
                  <a:srgbClr val="000000"/>
                </a:solidFill>
                <a:latin typeface="+mn-lt"/>
              </a:rPr>
              <a:t>cuando</a:t>
            </a:r>
            <a:r>
              <a:rPr lang="es-ES_tradnl" sz="2400" b="1" smtClean="0">
                <a:solidFill>
                  <a:srgbClr val="000000"/>
                </a:solidFill>
                <a:latin typeface="+mn-lt"/>
              </a:rPr>
              <a:t>:</a:t>
            </a:r>
            <a:endParaRPr lang="es-ES_tradnl" sz="2000">
              <a:solidFill>
                <a:srgbClr val="000000"/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000">
                <a:solidFill>
                  <a:srgbClr val="231F20"/>
                </a:solidFill>
                <a:latin typeface="+mn-lt"/>
              </a:rPr>
              <a:t>S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e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manifiesta con alta carga y graves consecuencias sobre la salud de la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población (evidencia científica);</a:t>
            </a:r>
            <a:endParaRPr lang="es-ES_tradnl" sz="2000">
              <a:solidFill>
                <a:srgbClr val="231F20"/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000">
                <a:solidFill>
                  <a:srgbClr val="231F20"/>
                </a:solidFill>
                <a:latin typeface="+mn-lt"/>
              </a:rPr>
              <a:t>L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a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comunidad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científica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, los responsables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políticos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y la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población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en general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coinciden en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reconocerla como un serio problema de salud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pública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000">
                <a:solidFill>
                  <a:srgbClr val="231F20"/>
                </a:solidFill>
                <a:latin typeface="+mn-lt"/>
              </a:rPr>
              <a:t>H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ay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consenso entre los formadores de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opinión,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los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políticos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, los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técnicos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y el 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público, en </a:t>
            </a:r>
            <a:r>
              <a:rPr lang="es-ES_tradnl" sz="2000">
                <a:solidFill>
                  <a:srgbClr val="231F20"/>
                </a:solidFill>
                <a:latin typeface="+mn-lt"/>
              </a:rPr>
              <a:t>que ese problema debe ser resuelto</a:t>
            </a:r>
            <a:r>
              <a:rPr lang="es-ES_tradnl" sz="2000" smtClean="0">
                <a:solidFill>
                  <a:srgbClr val="231F20"/>
                </a:solidFill>
                <a:latin typeface="+mn-lt"/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000">
                <a:solidFill>
                  <a:srgbClr val="231F20"/>
                </a:solidFill>
              </a:rPr>
              <a:t>El conocimiento de la carga de la enfermedad </a:t>
            </a:r>
            <a:r>
              <a:rPr lang="es-ES_tradnl" sz="2000" smtClean="0">
                <a:solidFill>
                  <a:srgbClr val="231F20"/>
                </a:solidFill>
              </a:rPr>
              <a:t>ayuda </a:t>
            </a:r>
            <a:r>
              <a:rPr lang="es-ES_tradnl" sz="2000">
                <a:solidFill>
                  <a:srgbClr val="231F20"/>
                </a:solidFill>
              </a:rPr>
              <a:t>orientar y racionalizar las inversiones en salud.</a:t>
            </a:r>
            <a:endParaRPr lang="es-ES_tradnl" sz="200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s-ES_tradnl" sz="200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50160" cy="10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4018" y="912529"/>
            <a:ext cx="8348662" cy="570925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s-ES" altLang="x-none" sz="2800"/>
              <a:t>Ejemplo:</a:t>
            </a:r>
          </a:p>
          <a:p>
            <a:pPr eaLnBrk="1" hangingPunct="1">
              <a:spcBef>
                <a:spcPts val="600"/>
              </a:spcBef>
            </a:pPr>
            <a:endParaRPr lang="es-ES" altLang="x-none" sz="2800"/>
          </a:p>
          <a:p>
            <a:pPr eaLnBrk="1" hangingPunct="1">
              <a:spcBef>
                <a:spcPts val="600"/>
              </a:spcBef>
            </a:pPr>
            <a:r>
              <a:rPr lang="es-ES" altLang="x-none" sz="2200"/>
              <a:t>Estimar carga de enfermedad por </a:t>
            </a:r>
            <a:r>
              <a:rPr lang="es-ES" altLang="x-none" sz="2200" b="1" i="1" err="1"/>
              <a:t>Streptococcus</a:t>
            </a:r>
            <a:r>
              <a:rPr lang="es-ES" altLang="x-none" sz="2200" b="1" i="1"/>
              <a:t> </a:t>
            </a:r>
            <a:r>
              <a:rPr lang="es-ES" altLang="x-none" sz="2200" b="1" i="1" err="1"/>
              <a:t>pneumoniae</a:t>
            </a:r>
            <a:r>
              <a:rPr lang="es-ES" altLang="x-none" sz="2200" b="1" i="1"/>
              <a:t>:</a:t>
            </a:r>
          </a:p>
          <a:p>
            <a:pPr marL="457200" indent="-457200" eaLnBrk="1" hangingPunct="1">
              <a:spcBef>
                <a:spcPts val="600"/>
              </a:spcBef>
              <a:buFont typeface="Arial" charset="0"/>
              <a:buChar char="•"/>
            </a:pPr>
            <a:endParaRPr lang="es-ES" altLang="x-none" sz="2200" b="1" i="1"/>
          </a:p>
          <a:p>
            <a:pPr marL="317500" indent="-3175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" altLang="x-none" sz="2000" b="1" i="1" smtClean="0"/>
              <a:t>C</a:t>
            </a:r>
            <a:r>
              <a:rPr lang="es-ES" altLang="x-none" sz="2000" smtClean="0"/>
              <a:t>onsiderar </a:t>
            </a:r>
            <a:r>
              <a:rPr lang="es-ES" altLang="x-none" sz="2000"/>
              <a:t>que causan un amplio rango de enfermedades clínicas; las más importantes meningitis y neumonía </a:t>
            </a:r>
          </a:p>
          <a:p>
            <a:pPr marL="317500" indent="-3175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" altLang="x-none" sz="2000"/>
              <a:t>No todas las meningitis y neumonías son causadas por </a:t>
            </a:r>
            <a:r>
              <a:rPr lang="es-ES" altLang="x-none" sz="2000" smtClean="0"/>
              <a:t>neumococo. </a:t>
            </a:r>
            <a:endParaRPr lang="es-ES" altLang="x-none" sz="2000"/>
          </a:p>
          <a:p>
            <a:pPr marL="317500" indent="-3175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" altLang="x-none" sz="2000"/>
              <a:t>Estudios de evidencia sobre meningitis y neumonía en general y  específicos </a:t>
            </a:r>
            <a:r>
              <a:rPr lang="es-ES" altLang="x-none" sz="2000" smtClean="0"/>
              <a:t>sobre enfermedad </a:t>
            </a:r>
            <a:r>
              <a:rPr lang="es-ES" altLang="x-none" sz="2000"/>
              <a:t>con etiología específica.</a:t>
            </a:r>
          </a:p>
          <a:p>
            <a:pPr marL="317500" indent="-3175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" altLang="x-none" sz="2000"/>
              <a:t>Se requiere inversión en </a:t>
            </a:r>
            <a:r>
              <a:rPr lang="es-ES" altLang="x-none" sz="2000" smtClean="0"/>
              <a:t>vigilancia, </a:t>
            </a:r>
            <a:r>
              <a:rPr lang="es-ES" altLang="x-none" sz="2000"/>
              <a:t>de varios </a:t>
            </a:r>
            <a:r>
              <a:rPr lang="es-ES" altLang="x-none" sz="2000" smtClean="0"/>
              <a:t>tipos, </a:t>
            </a:r>
            <a:r>
              <a:rPr lang="es-ES" altLang="x-none" sz="2000"/>
              <a:t>incluyendo buenos laboratorios con calidad y procesos establecidos para diagnóstico etiológico.</a:t>
            </a:r>
          </a:p>
          <a:p>
            <a:pPr marL="317500" indent="-3175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" altLang="x-none" sz="2000"/>
              <a:t>Evidencia en todo el espectro clínico (cuadros clínicos leves, moderados y graves.</a:t>
            </a:r>
          </a:p>
          <a:p>
            <a:pPr marL="317500" indent="-3175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" altLang="x-none" sz="2000"/>
              <a:t>Modelos matemáticos que nos permitan conocer mejor estimaciones.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0" y="431800"/>
            <a:ext cx="5562600" cy="13144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s-MX" altLang="x-none" sz="4000" b="1">
                <a:solidFill>
                  <a:srgbClr val="000000"/>
                </a:solidFill>
              </a:rPr>
              <a:t>Carga de la enfermedad</a:t>
            </a:r>
            <a:r>
              <a:rPr lang="es-MX" altLang="x-none" sz="4800" i="1">
                <a:solidFill>
                  <a:srgbClr val="000000"/>
                </a:solidFill>
              </a:rPr>
              <a:t/>
            </a:r>
            <a:br>
              <a:rPr lang="es-MX" altLang="x-none" sz="4800" i="1">
                <a:solidFill>
                  <a:srgbClr val="000000"/>
                </a:solidFill>
              </a:rPr>
            </a:br>
            <a:endParaRPr lang="es-MX" altLang="x-none" sz="4800" i="1">
              <a:solidFill>
                <a:srgbClr val="000000"/>
              </a:solidFill>
            </a:endParaRPr>
          </a:p>
          <a:p>
            <a:pPr algn="ctr"/>
            <a:endParaRPr lang="es-MX" altLang="x-none" sz="4800">
              <a:solidFill>
                <a:srgbClr val="000000"/>
              </a:solidFill>
            </a:endParaRPr>
          </a:p>
        </p:txBody>
      </p:sp>
      <p:pic>
        <p:nvPicPr>
          <p:cNvPr id="3686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912529"/>
            <a:ext cx="873125" cy="87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323850" y="1841269"/>
            <a:ext cx="3878580" cy="3246175"/>
            <a:chOff x="5013960" y="2179321"/>
            <a:chExt cx="3878580" cy="3246175"/>
          </a:xfrm>
        </p:grpSpPr>
        <p:sp>
          <p:nvSpPr>
            <p:cNvPr id="3" name="Rectángulo 2"/>
            <p:cNvSpPr/>
            <p:nvPr/>
          </p:nvSpPr>
          <p:spPr>
            <a:xfrm>
              <a:off x="7193280" y="3657600"/>
              <a:ext cx="1158240" cy="914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mtClean="0"/>
                <a:t>Nueva Vacuna</a:t>
              </a:r>
              <a:endParaRPr lang="es-ES_tradnl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6652260" y="2179321"/>
              <a:ext cx="224028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mtClean="0"/>
                <a:t>2.2.1</a:t>
              </a:r>
            </a:p>
            <a:p>
              <a:pPr algn="ctr"/>
              <a:r>
                <a:rPr lang="es-ES_tradnl" smtClean="0"/>
                <a:t>PRIORIDAD POLÍTICA Y DE SALUD PÚBLICA</a:t>
              </a:r>
              <a:endParaRPr lang="es-ES_tradnl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5013960" y="3202244"/>
              <a:ext cx="152400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mtClean="0"/>
                <a:t>2.2.2</a:t>
              </a:r>
            </a:p>
            <a:p>
              <a:pPr algn="ctr"/>
              <a:r>
                <a:rPr lang="es-ES_tradnl" smtClean="0"/>
                <a:t>CARGA DE LA ENFERMEDAD</a:t>
              </a:r>
              <a:endParaRPr lang="es-ES_tradnl"/>
            </a:p>
          </p:txBody>
        </p:sp>
        <p:cxnSp>
          <p:nvCxnSpPr>
            <p:cNvPr id="6" name="Conector recto de flecha 5"/>
            <p:cNvCxnSpPr/>
            <p:nvPr/>
          </p:nvCxnSpPr>
          <p:spPr>
            <a:xfrm>
              <a:off x="6537960" y="3663909"/>
              <a:ext cx="655320" cy="450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 flipV="1">
              <a:off x="5775960" y="2541393"/>
              <a:ext cx="762000" cy="56125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/>
            <p:cNvSpPr txBox="1"/>
            <p:nvPr/>
          </p:nvSpPr>
          <p:spPr>
            <a:xfrm>
              <a:off x="5013960" y="4225167"/>
              <a:ext cx="1524000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mtClean="0"/>
                <a:t>2.2.2</a:t>
              </a:r>
            </a:p>
            <a:p>
              <a:pPr algn="ctr"/>
              <a:r>
                <a:rPr lang="es-ES_tradnl" smtClean="0"/>
                <a:t>EFICACIA, CALIDAD Y SEGURIDAD</a:t>
              </a:r>
              <a:endParaRPr lang="es-ES_tradnl"/>
            </a:p>
          </p:txBody>
        </p:sp>
        <p:cxnSp>
          <p:nvCxnSpPr>
            <p:cNvPr id="15" name="Conector recto de flecha 14"/>
            <p:cNvCxnSpPr>
              <a:stCxn id="13" idx="3"/>
            </p:cNvCxnSpPr>
            <p:nvPr/>
          </p:nvCxnSpPr>
          <p:spPr>
            <a:xfrm flipV="1">
              <a:off x="6537960" y="4225167"/>
              <a:ext cx="655320" cy="6001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ángulo 15"/>
          <p:cNvSpPr/>
          <p:nvPr/>
        </p:nvSpPr>
        <p:spPr>
          <a:xfrm>
            <a:off x="182880" y="137781"/>
            <a:ext cx="510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u="sng" smtClean="0">
                <a:solidFill>
                  <a:srgbClr val="000000"/>
                </a:solidFill>
              </a:rPr>
              <a:t>EFICACIA, CALIDAD Y SEGURIDAD DE LA VACUNA</a:t>
            </a:r>
            <a:endParaRPr lang="es-ES_tradnl" sz="2400" b="1" u="sng">
              <a:solidFill>
                <a:srgbClr val="000000"/>
              </a:solidFill>
            </a:endParaRP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 bwMode="auto">
          <a:xfrm>
            <a:off x="4343400" y="640224"/>
            <a:ext cx="467106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charset="0"/>
              <a:buNone/>
            </a:pPr>
            <a:endParaRPr lang="es-MX" altLang="x-none" sz="2200" b="1" smtClean="0">
              <a:latin typeface="Arial" charset="0"/>
              <a:ea typeface="ＭＳ Ｐゴシック" charset="-128"/>
            </a:endParaRPr>
          </a:p>
          <a:p>
            <a:pPr marL="225425" indent="-225425">
              <a:spcBef>
                <a:spcPts val="1800"/>
              </a:spcBef>
            </a:pPr>
            <a:r>
              <a:rPr lang="es-MX" altLang="x-none" sz="1600" smtClean="0">
                <a:latin typeface="Arial" charset="0"/>
                <a:ea typeface="ＭＳ Ｐゴシック" charset="-128"/>
              </a:rPr>
              <a:t>La eficacia y seguridad de una vacuna se demuestra durante los ensayos clínicos realizados en condiciones ideales, antes del otorgamiento de la licencia y en la etapa de vigilancia posterior a la comercialización (vigilancia de pos mercadeo).</a:t>
            </a:r>
          </a:p>
          <a:p>
            <a:pPr marL="225425" indent="-225425">
              <a:spcBef>
                <a:spcPts val="1800"/>
              </a:spcBef>
            </a:pPr>
            <a:r>
              <a:rPr lang="es-MX" altLang="x-none" sz="1600" smtClean="0">
                <a:latin typeface="Arial" charset="0"/>
                <a:ea typeface="ＭＳ Ｐゴシック" charset="-128"/>
              </a:rPr>
              <a:t>Considerar que la eficacia obtenida en condiciones ideales de ensayos controlados no es lo mismo que efectividad en la operación real.</a:t>
            </a:r>
          </a:p>
          <a:p>
            <a:pPr marL="225425" indent="-225425">
              <a:spcBef>
                <a:spcPts val="1800"/>
              </a:spcBef>
            </a:pPr>
            <a:r>
              <a:rPr lang="es-MX" altLang="x-none" sz="1600" smtClean="0">
                <a:latin typeface="Arial" charset="0"/>
                <a:ea typeface="ＭＳ Ｐゴシック" charset="-128"/>
              </a:rPr>
              <a:t>Las vacunas son seguras, aunque en algunos casos se presentan eventos adversos poco frecuentes. </a:t>
            </a:r>
          </a:p>
          <a:p>
            <a:pPr marL="225425" indent="-225425">
              <a:spcBef>
                <a:spcPts val="1800"/>
              </a:spcBef>
            </a:pPr>
            <a:r>
              <a:rPr lang="es-MX" altLang="x-none" sz="1600" smtClean="0">
                <a:latin typeface="Arial" charset="0"/>
                <a:ea typeface="ＭＳ Ｐゴシック" charset="-128"/>
              </a:rPr>
              <a:t>Cuando se aplican en forma masiva, la aparición de eventos adversos puede llamar mucho la atención del personal de salud y del público: Rotashield contra rotavirus</a:t>
            </a:r>
            <a:endParaRPr lang="es-MX" altLang="x-none" sz="160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77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399757" y="3904912"/>
            <a:ext cx="8122920" cy="284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39788"/>
            <a:r>
              <a:rPr lang="es-MX" altLang="x-none" sz="1800" smtClean="0">
                <a:latin typeface="Arial" charset="0"/>
                <a:ea typeface="ＭＳ Ｐゴシック" charset="-128"/>
              </a:rPr>
              <a:t>¿Existen otras vacunas contra la misma enfermedad y otras intervenciones diferentes a la vacunación, para el control de la enfermedad en discusión y otras?.</a:t>
            </a:r>
          </a:p>
          <a:p>
            <a:pPr defTabSz="839788"/>
            <a:endParaRPr lang="es-MX" altLang="x-none" sz="1800" smtClean="0">
              <a:latin typeface="Arial" charset="0"/>
              <a:ea typeface="ＭＳ Ｐゴシック" charset="-128"/>
            </a:endParaRPr>
          </a:p>
          <a:p>
            <a:pPr defTabSz="839788"/>
            <a:r>
              <a:rPr lang="es-MX" altLang="x-none" sz="1800" smtClean="0">
                <a:latin typeface="Arial" charset="0"/>
                <a:ea typeface="ＭＳ Ｐゴシック" charset="-128"/>
              </a:rPr>
              <a:t>La comparación de las distintas intervenciones de control requiere un nivel de análisis apropiado para cada una de ellas.</a:t>
            </a:r>
          </a:p>
          <a:p>
            <a:pPr defTabSz="839788"/>
            <a:endParaRPr lang="es-MX" altLang="x-none" sz="1800" smtClean="0">
              <a:latin typeface="Arial" charset="0"/>
              <a:ea typeface="ＭＳ Ｐゴシック" charset="-128"/>
            </a:endParaRPr>
          </a:p>
          <a:p>
            <a:pPr defTabSz="839788"/>
            <a:r>
              <a:rPr lang="es-MX" altLang="x-none" sz="1800" smtClean="0">
                <a:latin typeface="Arial" charset="0"/>
                <a:ea typeface="ＭＳ Ｐゴシック" charset="-128"/>
              </a:rPr>
              <a:t>Los aspectos clave para considerar en este análisis son: la carga de la enfermedad, la efectividad y los costos de cada intervención.</a:t>
            </a:r>
            <a:endParaRPr lang="es-MX" altLang="x-none" sz="1800">
              <a:latin typeface="Arial" charset="0"/>
              <a:ea typeface="ＭＳ Ｐゴシック" charset="-128"/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1280160" y="632660"/>
            <a:ext cx="5631014" cy="2567740"/>
            <a:chOff x="1280160" y="632660"/>
            <a:chExt cx="5631014" cy="2567740"/>
          </a:xfrm>
        </p:grpSpPr>
        <p:sp>
          <p:nvSpPr>
            <p:cNvPr id="3" name="Rectángulo 2"/>
            <p:cNvSpPr/>
            <p:nvPr/>
          </p:nvSpPr>
          <p:spPr>
            <a:xfrm>
              <a:off x="3215430" y="1798632"/>
              <a:ext cx="1028535" cy="72122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400" smtClean="0"/>
                <a:t>Nueva Vacuna</a:t>
              </a:r>
              <a:endParaRPr lang="es-ES_tradnl" sz="140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2734996" y="632660"/>
              <a:ext cx="1989404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smtClean="0"/>
                <a:t>2.2.1</a:t>
              </a:r>
            </a:p>
            <a:p>
              <a:pPr algn="ctr"/>
              <a:r>
                <a:rPr lang="es-ES_tradnl" sz="1400" smtClean="0"/>
                <a:t>PRIORIDAD POLÍTICA Y DE SALUD PÚBLICA</a:t>
              </a:r>
              <a:endParaRPr lang="es-ES_tradnl" sz="1400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280160" y="1439476"/>
              <a:ext cx="1353336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smtClean="0"/>
                <a:t>2.2.2</a:t>
              </a:r>
            </a:p>
            <a:p>
              <a:pPr algn="ctr"/>
              <a:r>
                <a:rPr lang="es-ES_tradnl" sz="1400" smtClean="0"/>
                <a:t>CARGA DE LA ENFERMEDAD</a:t>
              </a:r>
              <a:endParaRPr lang="es-ES_tradnl" sz="1400"/>
            </a:p>
          </p:txBody>
        </p:sp>
        <p:cxnSp>
          <p:nvCxnSpPr>
            <p:cNvPr id="6" name="Conector recto de flecha 5"/>
            <p:cNvCxnSpPr/>
            <p:nvPr/>
          </p:nvCxnSpPr>
          <p:spPr>
            <a:xfrm>
              <a:off x="2633496" y="1803609"/>
              <a:ext cx="581934" cy="3556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 flipV="1">
              <a:off x="1956828" y="918239"/>
              <a:ext cx="676668" cy="442685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/>
            <p:cNvSpPr txBox="1"/>
            <p:nvPr/>
          </p:nvSpPr>
          <p:spPr>
            <a:xfrm>
              <a:off x="1280160" y="2246293"/>
              <a:ext cx="1353336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smtClean="0"/>
                <a:t>2.2.3</a:t>
              </a:r>
            </a:p>
            <a:p>
              <a:pPr algn="ctr"/>
              <a:r>
                <a:rPr lang="es-ES_tradnl" sz="1400" smtClean="0"/>
                <a:t>EFICACIA, CALIDAD Y SEGURIDAD</a:t>
              </a:r>
              <a:endParaRPr lang="es-ES_tradnl" sz="1400"/>
            </a:p>
          </p:txBody>
        </p:sp>
        <p:cxnSp>
          <p:nvCxnSpPr>
            <p:cNvPr id="9" name="Conector recto de flecha 8"/>
            <p:cNvCxnSpPr/>
            <p:nvPr/>
          </p:nvCxnSpPr>
          <p:spPr>
            <a:xfrm flipV="1">
              <a:off x="2633496" y="2246293"/>
              <a:ext cx="581934" cy="4733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/>
            <p:cNvCxnSpPr/>
            <p:nvPr/>
          </p:nvCxnSpPr>
          <p:spPr>
            <a:xfrm flipH="1">
              <a:off x="4243965" y="1806959"/>
              <a:ext cx="643972" cy="3504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4921770" y="1242762"/>
              <a:ext cx="1989404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smtClean="0"/>
                <a:t>2.2.4</a:t>
              </a:r>
            </a:p>
            <a:p>
              <a:pPr algn="ctr"/>
              <a:r>
                <a:rPr lang="es-ES_tradnl" sz="1400" smtClean="0"/>
                <a:t>OTRAS INTERVENCIONES INCLUIDAS OTRAS VACUNAS</a:t>
              </a:r>
              <a:endParaRPr lang="es-ES_tradnl" sz="1400"/>
            </a:p>
          </p:txBody>
        </p:sp>
      </p:grpSp>
    </p:spTree>
    <p:extLst>
      <p:ext uri="{BB962C8B-B14F-4D97-AF65-F5344CB8AC3E}">
        <p14:creationId xmlns:p14="http://schemas.microsoft.com/office/powerpoint/2010/main" val="19362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58934"/>
          <a:stretch/>
        </p:blipFill>
        <p:spPr>
          <a:xfrm>
            <a:off x="2133600" y="890306"/>
            <a:ext cx="5212080" cy="32511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0160" cy="10427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6187440" y="3048001"/>
            <a:ext cx="1097280" cy="10934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441960" y="4614312"/>
            <a:ext cx="8305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s-ES_tradnl" smtClean="0">
                <a:solidFill>
                  <a:srgbClr val="231F20"/>
                </a:solidFill>
                <a:latin typeface=""/>
              </a:rPr>
              <a:t>¿Cual </a:t>
            </a:r>
            <a:r>
              <a:rPr lang="es-ES_tradnl">
                <a:solidFill>
                  <a:srgbClr val="231F20"/>
                </a:solidFill>
                <a:latin typeface=""/>
              </a:rPr>
              <a:t>es la </a:t>
            </a:r>
            <a:r>
              <a:rPr lang="es-ES_tradnl" smtClean="0">
                <a:solidFill>
                  <a:srgbClr val="231F20"/>
                </a:solidFill>
                <a:latin typeface=""/>
              </a:rPr>
              <a:t>relación </a:t>
            </a:r>
            <a:r>
              <a:rPr lang="es-ES_tradnl">
                <a:solidFill>
                  <a:srgbClr val="231F20"/>
                </a:solidFill>
                <a:latin typeface=""/>
              </a:rPr>
              <a:t>costo-efectividad </a:t>
            </a:r>
            <a:r>
              <a:rPr lang="es-ES_tradnl" smtClean="0">
                <a:solidFill>
                  <a:srgbClr val="231F20"/>
                </a:solidFill>
                <a:latin typeface=""/>
              </a:rPr>
              <a:t>o costo beneficio de </a:t>
            </a:r>
            <a:r>
              <a:rPr lang="es-ES_tradnl">
                <a:solidFill>
                  <a:srgbClr val="231F20"/>
                </a:solidFill>
                <a:latin typeface=""/>
              </a:rPr>
              <a:t>la vacuna?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s-ES_tradnl" smtClean="0">
                <a:solidFill>
                  <a:srgbClr val="231F20"/>
                </a:solidFill>
                <a:latin typeface=""/>
              </a:rPr>
              <a:t>¿Cual </a:t>
            </a:r>
            <a:r>
              <a:rPr lang="es-ES_tradnl">
                <a:solidFill>
                  <a:srgbClr val="231F20"/>
                </a:solidFill>
                <a:latin typeface=""/>
              </a:rPr>
              <a:t>es el impacto de la </a:t>
            </a:r>
            <a:r>
              <a:rPr lang="es-ES_tradnl" smtClean="0">
                <a:solidFill>
                  <a:srgbClr val="231F20"/>
                </a:solidFill>
                <a:latin typeface=""/>
              </a:rPr>
              <a:t>introducción </a:t>
            </a:r>
            <a:r>
              <a:rPr lang="es-ES_tradnl">
                <a:solidFill>
                  <a:srgbClr val="231F20"/>
                </a:solidFill>
                <a:latin typeface=""/>
              </a:rPr>
              <a:t>de la vacuna en el presupuesto nacional?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s-ES_tradnl" smtClean="0">
                <a:solidFill>
                  <a:srgbClr val="231F20"/>
                </a:solidFill>
                <a:latin typeface=""/>
              </a:rPr>
              <a:t>¿Puede </a:t>
            </a:r>
            <a:r>
              <a:rPr lang="es-ES_tradnl">
                <a:solidFill>
                  <a:srgbClr val="231F20"/>
                </a:solidFill>
                <a:latin typeface=""/>
              </a:rPr>
              <a:t>cubrirse el posible </a:t>
            </a:r>
            <a:r>
              <a:rPr lang="es-ES_tradnl" smtClean="0">
                <a:solidFill>
                  <a:srgbClr val="231F20"/>
                </a:solidFill>
                <a:latin typeface=""/>
              </a:rPr>
              <a:t>déficit </a:t>
            </a:r>
            <a:r>
              <a:rPr lang="es-ES_tradnl">
                <a:solidFill>
                  <a:srgbClr val="231F20"/>
                </a:solidFill>
                <a:latin typeface=""/>
              </a:rPr>
              <a:t>financiero ocasionado al introducir la vacuna con </a:t>
            </a:r>
            <a:r>
              <a:rPr lang="es-ES_tradnl" smtClean="0">
                <a:solidFill>
                  <a:srgbClr val="231F20"/>
                </a:solidFill>
                <a:latin typeface=""/>
              </a:rPr>
              <a:t>financiamiento adicional </a:t>
            </a:r>
            <a:r>
              <a:rPr lang="es-ES_tradnl">
                <a:solidFill>
                  <a:srgbClr val="231F20"/>
                </a:solidFill>
                <a:latin typeface=""/>
              </a:rPr>
              <a:t>nacional o externo</a:t>
            </a:r>
            <a:r>
              <a:rPr lang="es-ES_tradnl" smtClean="0">
                <a:solidFill>
                  <a:srgbClr val="231F20"/>
                </a:solidFill>
                <a:latin typeface=""/>
              </a:rPr>
              <a:t>? </a:t>
            </a:r>
            <a:r>
              <a:rPr lang="es-ES_tradnl" b="1" smtClean="0">
                <a:solidFill>
                  <a:srgbClr val="231F20"/>
                </a:solidFill>
                <a:latin typeface=""/>
              </a:rPr>
              <a:t>“</a:t>
            </a:r>
            <a:r>
              <a:rPr lang="es-ES_tradnl" b="1" err="1" smtClean="0">
                <a:solidFill>
                  <a:srgbClr val="231F20"/>
                </a:solidFill>
                <a:latin typeface=""/>
              </a:rPr>
              <a:t>Sostenibildad</a:t>
            </a:r>
            <a:r>
              <a:rPr lang="es-ES_tradnl" b="1" smtClean="0">
                <a:solidFill>
                  <a:srgbClr val="231F20"/>
                </a:solidFill>
                <a:latin typeface=""/>
              </a:rPr>
              <a:t> Financiera”</a:t>
            </a:r>
            <a:endParaRPr lang="es-ES_tradnl" b="1"/>
          </a:p>
        </p:txBody>
      </p:sp>
    </p:spTree>
    <p:extLst>
      <p:ext uri="{BB962C8B-B14F-4D97-AF65-F5344CB8AC3E}">
        <p14:creationId xmlns:p14="http://schemas.microsoft.com/office/powerpoint/2010/main" val="8180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s-MX" altLang="x-none" sz="37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Evolución de la inversión</a:t>
            </a:r>
            <a:endParaRPr lang="es-ES" altLang="x-none" sz="3700" b="1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4274" name="5 Rectángulo"/>
          <p:cNvSpPr>
            <a:spLocks noGrp="1" noChangeArrowheads="1"/>
          </p:cNvSpPr>
          <p:nvPr>
            <p:ph type="body" idx="1"/>
          </p:nvPr>
        </p:nvSpPr>
        <p:spPr>
          <a:xfrm>
            <a:off x="457200" y="2159000"/>
            <a:ext cx="8229600" cy="4525963"/>
          </a:xfrm>
          <a:noFill/>
        </p:spPr>
        <p:txBody>
          <a:bodyPr/>
          <a:lstStyle/>
          <a:p>
            <a:r>
              <a:rPr lang="es-MX" altLang="x-none" sz="2600">
                <a:latin typeface="Arial" charset="0"/>
                <a:ea typeface="ＭＳ Ｐゴシック" charset="-128"/>
              </a:rPr>
              <a:t>En 1973  el esquema básico incluía   6 biológicos y tenía un costo de </a:t>
            </a:r>
            <a:r>
              <a:rPr lang="es-MX" altLang="x-none" sz="2600" b="1">
                <a:latin typeface="Arial" charset="0"/>
                <a:ea typeface="ＭＳ Ｐゴシック" charset="-128"/>
              </a:rPr>
              <a:t>M.N. $13.00</a:t>
            </a:r>
          </a:p>
          <a:p>
            <a:endParaRPr lang="es-MX" altLang="x-none" sz="2600" b="1">
              <a:latin typeface="Arial" charset="0"/>
              <a:ea typeface="ＭＳ Ｐゴシック" charset="-128"/>
            </a:endParaRPr>
          </a:p>
          <a:p>
            <a:r>
              <a:rPr lang="es-MX" altLang="x-none" sz="2600">
                <a:latin typeface="Arial" charset="0"/>
                <a:ea typeface="ＭＳ Ｐゴシック" charset="-128"/>
              </a:rPr>
              <a:t>En 2003  el esquema básico incluía 10 biológicos y tenía un costo de </a:t>
            </a:r>
            <a:r>
              <a:rPr lang="es-MX" altLang="x-none" sz="2600" b="1">
                <a:latin typeface="Arial" charset="0"/>
                <a:ea typeface="ＭＳ Ｐゴシック" charset="-128"/>
              </a:rPr>
              <a:t>M.N. $169.00</a:t>
            </a:r>
          </a:p>
          <a:p>
            <a:endParaRPr lang="es-MX" altLang="x-none" sz="2600" b="1">
              <a:latin typeface="Arial" charset="0"/>
              <a:ea typeface="ＭＳ Ｐゴシック" charset="-128"/>
            </a:endParaRPr>
          </a:p>
          <a:p>
            <a:r>
              <a:rPr lang="es-MX" altLang="x-none" sz="2600">
                <a:latin typeface="Arial" charset="0"/>
                <a:ea typeface="ＭＳ Ｐゴシック" charset="-128"/>
              </a:rPr>
              <a:t>En 2012  el esquema básico incluye 14 biológicos y   tiene un costo </a:t>
            </a:r>
            <a:r>
              <a:rPr lang="es-MX" altLang="x-none" sz="2600" b="1">
                <a:latin typeface="Arial" charset="0"/>
                <a:ea typeface="ＭＳ Ｐゴシック" charset="-128"/>
              </a:rPr>
              <a:t>M.N. $1,786.88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24977"/>
          <a:stretch/>
        </p:blipFill>
        <p:spPr>
          <a:xfrm>
            <a:off x="225193" y="201396"/>
            <a:ext cx="4517385" cy="55136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802" y="5194563"/>
            <a:ext cx="2550160" cy="10427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60991" y="623726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2009</a:t>
            </a:r>
            <a:endParaRPr lang="es-ES_tradnl"/>
          </a:p>
        </p:txBody>
      </p:sp>
      <p:sp>
        <p:nvSpPr>
          <p:cNvPr id="6" name="Elipse 5"/>
          <p:cNvSpPr/>
          <p:nvPr/>
        </p:nvSpPr>
        <p:spPr>
          <a:xfrm>
            <a:off x="225193" y="3568437"/>
            <a:ext cx="887327" cy="2146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945885" y="1496012"/>
            <a:ext cx="390855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400">
                <a:solidFill>
                  <a:srgbClr val="231F20"/>
                </a:solidFill>
                <a:latin typeface="+mn-lt"/>
              </a:rPr>
              <a:t>Los aspectos </a:t>
            </a:r>
            <a:r>
              <a:rPr lang="es-ES_tradnl" sz="2400" smtClean="0">
                <a:solidFill>
                  <a:srgbClr val="231F20"/>
                </a:solidFill>
                <a:latin typeface="+mn-lt"/>
              </a:rPr>
              <a:t>programáticos </a:t>
            </a:r>
            <a:r>
              <a:rPr lang="es-ES_tradnl" sz="2400">
                <a:solidFill>
                  <a:srgbClr val="231F20"/>
                </a:solidFill>
                <a:latin typeface="+mn-lt"/>
              </a:rPr>
              <a:t>y de factibilidad se relacionan con las </a:t>
            </a:r>
            <a:r>
              <a:rPr lang="es-ES_tradnl" sz="2400" smtClean="0">
                <a:solidFill>
                  <a:srgbClr val="231F20"/>
                </a:solidFill>
                <a:latin typeface="+mn-lt"/>
              </a:rPr>
              <a:t>características </a:t>
            </a:r>
            <a:r>
              <a:rPr lang="es-ES_tradnl" sz="2400">
                <a:solidFill>
                  <a:srgbClr val="231F20"/>
                </a:solidFill>
                <a:latin typeface="+mn-lt"/>
              </a:rPr>
              <a:t>del </a:t>
            </a:r>
            <a:r>
              <a:rPr lang="es-ES_tradnl" sz="2400" smtClean="0">
                <a:solidFill>
                  <a:srgbClr val="231F20"/>
                </a:solidFill>
                <a:latin typeface="+mn-lt"/>
              </a:rPr>
              <a:t>producto que </a:t>
            </a:r>
            <a:r>
              <a:rPr lang="es-ES_tradnl" sz="2400">
                <a:solidFill>
                  <a:srgbClr val="231F20"/>
                </a:solidFill>
                <a:latin typeface="+mn-lt"/>
              </a:rPr>
              <a:t>se desea adquirir. </a:t>
            </a:r>
            <a:endParaRPr lang="es-ES_tradnl" sz="2400" smtClean="0">
              <a:solidFill>
                <a:srgbClr val="231F2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400" smtClean="0">
                <a:solidFill>
                  <a:srgbClr val="231F20"/>
                </a:solidFill>
                <a:latin typeface="+mn-lt"/>
              </a:rPr>
              <a:t>Deben </a:t>
            </a:r>
            <a:r>
              <a:rPr lang="es-ES_tradnl" sz="2400">
                <a:solidFill>
                  <a:srgbClr val="231F20"/>
                </a:solidFill>
                <a:latin typeface="+mn-lt"/>
              </a:rPr>
              <a:t>ser evaluados por los </a:t>
            </a:r>
            <a:r>
              <a:rPr lang="es-ES_tradnl" sz="2400" smtClean="0">
                <a:solidFill>
                  <a:srgbClr val="231F20"/>
                </a:solidFill>
                <a:latin typeface="+mn-lt"/>
              </a:rPr>
              <a:t>técnicos (operadores de programas</a:t>
            </a:r>
            <a:r>
              <a:rPr lang="es-ES_tradnl" sz="2400" smtClean="0">
                <a:solidFill>
                  <a:srgbClr val="231F20"/>
                </a:solidFill>
                <a:latin typeface="+mn-lt"/>
              </a:rPr>
              <a:t>).</a:t>
            </a:r>
            <a:endParaRPr lang="es-ES_tradnl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464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Título"/>
          <p:cNvSpPr>
            <a:spLocks noGrp="1"/>
          </p:cNvSpPr>
          <p:nvPr>
            <p:ph type="title" idx="4294967295"/>
          </p:nvPr>
        </p:nvSpPr>
        <p:spPr>
          <a:xfrm>
            <a:off x="241300" y="1150938"/>
            <a:ext cx="8686800" cy="1143000"/>
          </a:xfrm>
        </p:spPr>
        <p:txBody>
          <a:bodyPr/>
          <a:lstStyle/>
          <a:p>
            <a:r>
              <a:rPr lang="es-MX" altLang="x-none" sz="33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Aspectos programáticos y de factibilidad</a:t>
            </a:r>
            <a:r>
              <a:rPr lang="es-MX" altLang="x-none" sz="37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/>
            </a:r>
            <a:br>
              <a:rPr lang="es-MX" altLang="x-none" sz="37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</a:br>
            <a:endParaRPr lang="es-MX" altLang="x-none" sz="40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9394" name="2 Marcador de contenido"/>
          <p:cNvSpPr>
            <a:spLocks noGrp="1"/>
          </p:cNvSpPr>
          <p:nvPr>
            <p:ph idx="4294967295"/>
          </p:nvPr>
        </p:nvSpPr>
        <p:spPr>
          <a:xfrm>
            <a:off x="389890" y="1794669"/>
            <a:ext cx="4206240" cy="4521200"/>
          </a:xfrm>
        </p:spPr>
        <p:txBody>
          <a:bodyPr/>
          <a:lstStyle/>
          <a:p>
            <a:pPr defTabSz="839788"/>
            <a:r>
              <a:rPr lang="es-MX" altLang="x-none" sz="2000">
                <a:latin typeface="Arial" charset="0"/>
                <a:ea typeface="ＭＳ Ｐゴシック" charset="-128"/>
              </a:rPr>
              <a:t>Se relacionan con las características del producto que se desea adquirir. </a:t>
            </a:r>
          </a:p>
          <a:p>
            <a:pPr marL="755650" indent="-347663" defTabSz="839788"/>
            <a:r>
              <a:rPr lang="es-MX" altLang="x-none" sz="1800" smtClean="0">
                <a:latin typeface="Arial" charset="0"/>
                <a:ea typeface="ＭＳ Ｐゴシック" charset="-128"/>
              </a:rPr>
              <a:t>afectan </a:t>
            </a:r>
            <a:r>
              <a:rPr lang="es-MX" altLang="x-none" sz="1800">
                <a:latin typeface="Arial" charset="0"/>
                <a:ea typeface="ＭＳ Ｐゴシック" charset="-128"/>
              </a:rPr>
              <a:t>la funcionalidad </a:t>
            </a:r>
          </a:p>
          <a:p>
            <a:pPr marL="755650" indent="-347663" defTabSz="839788"/>
            <a:r>
              <a:rPr lang="es-MX" altLang="x-none" sz="1800">
                <a:latin typeface="Arial" charset="0"/>
                <a:ea typeface="ＭＳ Ｐゴシック" charset="-128"/>
              </a:rPr>
              <a:t>la logística </a:t>
            </a:r>
          </a:p>
          <a:p>
            <a:pPr marL="755650" indent="-347663" defTabSz="839788"/>
            <a:r>
              <a:rPr lang="es-MX" altLang="x-none" sz="1800">
                <a:latin typeface="Arial" charset="0"/>
                <a:ea typeface="ＭＳ Ｐゴシック" charset="-128"/>
              </a:rPr>
              <a:t>los suministros</a:t>
            </a:r>
          </a:p>
          <a:p>
            <a:pPr marL="755650" indent="-347663" defTabSz="839788"/>
            <a:r>
              <a:rPr lang="es-MX" altLang="x-none" sz="1800">
                <a:latin typeface="Arial" charset="0"/>
                <a:ea typeface="ＭＳ Ｐゴシック" charset="-128"/>
              </a:rPr>
              <a:t>el desempeño </a:t>
            </a:r>
          </a:p>
          <a:p>
            <a:pPr marL="755650" indent="-347663" defTabSz="839788"/>
            <a:r>
              <a:rPr lang="es-MX" altLang="x-none" sz="1800">
                <a:latin typeface="Arial" charset="0"/>
                <a:ea typeface="ＭＳ Ｐゴシック" charset="-128"/>
              </a:rPr>
              <a:t>otros aspectos del programa de inmunización que pueden influir en la toma de decisiones para la introducción de nuevas vacunas</a:t>
            </a:r>
            <a:r>
              <a:rPr lang="es-MX" altLang="x-none" sz="2000">
                <a:latin typeface="Arial" charset="0"/>
                <a:ea typeface="ＭＳ Ｐゴシック" charset="-128"/>
              </a:rPr>
              <a:t>.</a:t>
            </a:r>
          </a:p>
        </p:txBody>
      </p:sp>
      <p:pic>
        <p:nvPicPr>
          <p:cNvPr id="64515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816600"/>
            <a:ext cx="152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837238"/>
            <a:ext cx="1270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816600"/>
            <a:ext cx="16383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5816600"/>
            <a:ext cx="16129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5788025"/>
            <a:ext cx="92233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5816600"/>
            <a:ext cx="13890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7938"/>
            <a:ext cx="164147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9129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4865370" y="1839118"/>
            <a:ext cx="44224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839788">
              <a:buFont typeface="Calibri" charset="0"/>
              <a:buAutoNum type="arabicPeriod"/>
            </a:pPr>
            <a:r>
              <a:rPr lang="es-MX" altLang="x-none" sz="2000" smtClean="0">
                <a:ea typeface="ＭＳ Ｐゴシック" charset="-128"/>
              </a:rPr>
              <a:t>Gestión y avances del programa</a:t>
            </a:r>
          </a:p>
          <a:p>
            <a:pPr marL="514350" indent="-514350" defTabSz="839788">
              <a:buFont typeface="Calibri" charset="0"/>
              <a:buAutoNum type="arabicPeriod"/>
            </a:pPr>
            <a:r>
              <a:rPr lang="es-MX" altLang="x-none" sz="2000" smtClean="0">
                <a:ea typeface="ＭＳ Ｐゴシック" charset="-128"/>
              </a:rPr>
              <a:t>Sostenibilidad del programa</a:t>
            </a:r>
          </a:p>
          <a:p>
            <a:pPr marL="514350" indent="-514350" defTabSz="839788">
              <a:buFont typeface="Calibri" charset="0"/>
              <a:buAutoNum type="arabicPeriod"/>
            </a:pPr>
            <a:r>
              <a:rPr lang="es-MX" altLang="x-none" sz="2000" b="1" smtClean="0">
                <a:solidFill>
                  <a:srgbClr val="C00000"/>
                </a:solidFill>
                <a:ea typeface="ＭＳ Ｐゴシック" charset="-128"/>
              </a:rPr>
              <a:t>Cadena de frío funcional</a:t>
            </a:r>
          </a:p>
          <a:p>
            <a:pPr marL="514350" indent="-514350" defTabSz="839788">
              <a:buFont typeface="Calibri" charset="0"/>
              <a:buAutoNum type="arabicPeriod"/>
            </a:pPr>
            <a:r>
              <a:rPr lang="es-MX" altLang="x-none" sz="2000" smtClean="0">
                <a:ea typeface="ＭＳ Ｐゴシック" charset="-128"/>
              </a:rPr>
              <a:t>Manejo adecuado de vacunas</a:t>
            </a:r>
          </a:p>
          <a:p>
            <a:pPr marL="514350" indent="-514350" defTabSz="839788">
              <a:buFont typeface="Calibri" charset="0"/>
              <a:buAutoNum type="arabicPeriod"/>
            </a:pPr>
            <a:r>
              <a:rPr lang="es-MX" altLang="x-none" sz="2000" b="1" smtClean="0">
                <a:solidFill>
                  <a:srgbClr val="FF0000"/>
                </a:solidFill>
                <a:ea typeface="ＭＳ Ｐゴシック" charset="-128"/>
              </a:rPr>
              <a:t>Vacunación segura</a:t>
            </a:r>
          </a:p>
          <a:p>
            <a:pPr marL="514350" indent="-514350" defTabSz="839788">
              <a:buFont typeface="Calibri" charset="0"/>
              <a:buAutoNum type="arabicPeriod"/>
            </a:pPr>
            <a:r>
              <a:rPr lang="es-MX" altLang="x-none" sz="2000" b="1" smtClean="0">
                <a:solidFill>
                  <a:srgbClr val="FF0000"/>
                </a:solidFill>
                <a:ea typeface="ＭＳ Ｐゴシック" charset="-128"/>
              </a:rPr>
              <a:t>Vigilancia de enfermedades prevenibles por vacunación</a:t>
            </a:r>
            <a:endParaRPr lang="es-MX" altLang="x-none" sz="2000" b="1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81001" y="1798260"/>
            <a:ext cx="847344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altLang="x-none" sz="2000" smtClean="0">
                <a:latin typeface="Arial" charset="0"/>
                <a:ea typeface="ＭＳ Ｐゴシック" charset="-128"/>
              </a:rPr>
              <a:t>El análisis de los criterios para la toma de decisión de introducción de una vacuna recae en grupos de asesores especialistas y expertos (Comités Técnicos).</a:t>
            </a:r>
          </a:p>
          <a:p>
            <a:pPr>
              <a:spcBef>
                <a:spcPts val="600"/>
              </a:spcBef>
            </a:pPr>
            <a:r>
              <a:rPr lang="es-ES" altLang="x-none" sz="2000" smtClean="0">
                <a:latin typeface="Arial" charset="0"/>
                <a:ea typeface="ＭＳ Ｐゴシック" charset="-128"/>
              </a:rPr>
              <a:t>Los expertos de las diferentes disciplinas analizan la evidencia científica disponible o participan en otro tipo de análisis para sustentar la decisión.</a:t>
            </a:r>
          </a:p>
          <a:p>
            <a:pPr>
              <a:spcBef>
                <a:spcPts val="600"/>
              </a:spcBef>
            </a:pPr>
            <a:r>
              <a:rPr lang="es-ES" altLang="x-none" sz="2000" smtClean="0">
                <a:latin typeface="Arial" charset="0"/>
                <a:ea typeface="ＭＳ Ｐゴシック" charset="-128"/>
              </a:rPr>
              <a:t>Los expertos recomiendan a los tomadores de decisión (CONAVA EN MEXICO).</a:t>
            </a:r>
          </a:p>
          <a:p>
            <a:pPr>
              <a:spcBef>
                <a:spcPts val="600"/>
              </a:spcBef>
            </a:pPr>
            <a:r>
              <a:rPr lang="es-ES" altLang="x-none" sz="2000" b="1" smtClean="0">
                <a:solidFill>
                  <a:srgbClr val="0432FF"/>
                </a:solidFill>
                <a:latin typeface="Arial" charset="0"/>
                <a:ea typeface="ＭＳ Ｐゴシック" charset="-128"/>
              </a:rPr>
              <a:t>UNA NECESIDAD INDISPENSABLE DE ASEGURAR LA COMPETENCIA DE LOS EXPERTOS PARTICIPANTES.</a:t>
            </a:r>
          </a:p>
          <a:p>
            <a:pPr>
              <a:spcBef>
                <a:spcPts val="600"/>
              </a:spcBef>
            </a:pPr>
            <a:r>
              <a:rPr lang="es-ES" altLang="x-none" sz="2000" b="1" smtClean="0">
                <a:solidFill>
                  <a:srgbClr val="0432FF"/>
                </a:solidFill>
                <a:latin typeface="Arial" charset="0"/>
                <a:ea typeface="ＭＳ Ｐゴシック" charset="-128"/>
              </a:rPr>
              <a:t>UNA NECESIDAD INDISPENSABLE DE ASEGURAR LA INDEPENDENCIA DE LOS JUICIOS DECISIVOS DE LOS PARTICIPANTES EN LOS COMITÉS.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0825" y="106680"/>
            <a:ext cx="5296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smtClean="0"/>
              <a:t>Importante papel de los Comités técnicos asesores y normativos: </a:t>
            </a:r>
            <a:endParaRPr lang="es-ES_tradnl" sz="3200" b="1"/>
          </a:p>
        </p:txBody>
      </p:sp>
    </p:spTree>
    <p:extLst>
      <p:ext uri="{BB962C8B-B14F-4D97-AF65-F5344CB8AC3E}">
        <p14:creationId xmlns:p14="http://schemas.microsoft.com/office/powerpoint/2010/main" val="17668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Título"/>
          <p:cNvSpPr>
            <a:spLocks noGrp="1"/>
          </p:cNvSpPr>
          <p:nvPr>
            <p:ph type="title" idx="4294967295"/>
          </p:nvPr>
        </p:nvSpPr>
        <p:spPr>
          <a:xfrm>
            <a:off x="-167640" y="236220"/>
            <a:ext cx="6111240" cy="1143000"/>
          </a:xfrm>
        </p:spPr>
        <p:txBody>
          <a:bodyPr/>
          <a:lstStyle/>
          <a:p>
            <a:r>
              <a:rPr lang="es-ES" altLang="x-none" sz="3200" b="1" dirty="0">
                <a:ea typeface="ＭＳ Ｐゴシック" charset="-128"/>
              </a:rPr>
              <a:t>Criterios para la introducción de nuevos </a:t>
            </a:r>
            <a:r>
              <a:rPr lang="es-ES" altLang="x-none" sz="3200" b="1" dirty="0" err="1">
                <a:ea typeface="ＭＳ Ｐゴシック" charset="-128"/>
              </a:rPr>
              <a:t>inmunógenos</a:t>
            </a:r>
            <a:r>
              <a:rPr lang="es-ES" altLang="x-none" sz="3200" b="1">
                <a:ea typeface="ＭＳ Ｐゴシック" charset="-128"/>
              </a:rPr>
              <a:t> en los programas de vacunación</a:t>
            </a:r>
            <a:endParaRPr lang="es-MX" altLang="x-none" sz="2900" b="1">
              <a:latin typeface="Arial" charset="0"/>
              <a:ea typeface="ＭＳ Ｐゴシック" charset="-128"/>
            </a:endParaRPr>
          </a:p>
        </p:txBody>
      </p:sp>
      <p:sp>
        <p:nvSpPr>
          <p:cNvPr id="17410" name="2 Marcador de contenido"/>
          <p:cNvSpPr>
            <a:spLocks noGrp="1"/>
          </p:cNvSpPr>
          <p:nvPr>
            <p:ph idx="4294967295"/>
          </p:nvPr>
        </p:nvSpPr>
        <p:spPr>
          <a:xfrm>
            <a:off x="411480" y="1811020"/>
            <a:ext cx="8229600" cy="4525963"/>
          </a:xfrm>
        </p:spPr>
        <p:txBody>
          <a:bodyPr/>
          <a:lstStyle/>
          <a:p>
            <a:pPr defTabSz="839788">
              <a:spcAft>
                <a:spcPts val="600"/>
              </a:spcAft>
            </a:pPr>
            <a:r>
              <a:rPr lang="es-MX" altLang="x-none" sz="2400">
                <a:ea typeface="ＭＳ Ｐゴシック" charset="-128"/>
              </a:rPr>
              <a:t>Parte de esta presentación ha sido adaptada y modificada del documento </a:t>
            </a:r>
            <a:r>
              <a:rPr lang="es-MX" altLang="x-none" sz="2400" i="1">
                <a:ea typeface="ＭＳ Ｐゴシック" charset="-128"/>
              </a:rPr>
              <a:t>Vaccine introduction guidelines: adding a vaccine to a national immunization </a:t>
            </a:r>
            <a:r>
              <a:rPr lang="fr-FR" altLang="x-none" sz="2400" i="1">
                <a:ea typeface="ＭＳ Ｐゴシック" charset="-128"/>
              </a:rPr>
              <a:t>programme: </a:t>
            </a:r>
            <a:r>
              <a:rPr lang="fr-FR" altLang="x-none" sz="2400" i="1" err="1">
                <a:ea typeface="ＭＳ Ｐゴシック" charset="-128"/>
              </a:rPr>
              <a:t>decision</a:t>
            </a:r>
            <a:r>
              <a:rPr lang="fr-FR" altLang="x-none" sz="2400" i="1">
                <a:ea typeface="ＭＳ Ｐゴシック" charset="-128"/>
              </a:rPr>
              <a:t> and </a:t>
            </a:r>
            <a:r>
              <a:rPr lang="fr-FR" altLang="x-none" sz="2400" i="1" err="1">
                <a:ea typeface="ＭＳ Ｐゴシック" charset="-128"/>
              </a:rPr>
              <a:t>implementation</a:t>
            </a:r>
            <a:r>
              <a:rPr lang="fr-FR" altLang="x-none" sz="2400">
                <a:ea typeface="ＭＳ Ｐゴシック" charset="-128"/>
              </a:rPr>
              <a:t>, de la </a:t>
            </a:r>
            <a:r>
              <a:rPr lang="fr-FR" altLang="x-none" sz="2400" smtClean="0">
                <a:ea typeface="ＭＳ Ｐゴシック" charset="-128"/>
              </a:rPr>
              <a:t>OMS, 2009*</a:t>
            </a:r>
            <a:endParaRPr lang="fr-FR" altLang="x-none" sz="2400">
              <a:ea typeface="ＭＳ Ｐゴシック" charset="-128"/>
            </a:endParaRPr>
          </a:p>
          <a:p>
            <a:pPr defTabSz="839788">
              <a:spcAft>
                <a:spcPts val="600"/>
              </a:spcAft>
            </a:pPr>
            <a:r>
              <a:rPr lang="fr-FR" altLang="x-none" sz="2400" smtClean="0">
                <a:ea typeface="ＭＳ Ｐゴシック" charset="-128"/>
              </a:rPr>
              <a:t>No </a:t>
            </a:r>
            <a:r>
              <a:rPr lang="fr-FR" altLang="x-none" sz="2400" err="1" smtClean="0">
                <a:ea typeface="ＭＳ Ｐゴシック" charset="-128"/>
              </a:rPr>
              <a:t>tengo</a:t>
            </a:r>
            <a:r>
              <a:rPr lang="fr-FR" altLang="x-none" sz="2400" smtClean="0">
                <a:ea typeface="ＭＳ Ｐゴシック" charset="-128"/>
              </a:rPr>
              <a:t> </a:t>
            </a:r>
            <a:r>
              <a:rPr lang="fr-FR" altLang="x-none" sz="2400" err="1" smtClean="0">
                <a:ea typeface="ＭＳ Ｐゴシック" charset="-128"/>
              </a:rPr>
              <a:t>ningún</a:t>
            </a:r>
            <a:r>
              <a:rPr lang="fr-FR" altLang="x-none" sz="2400" smtClean="0">
                <a:ea typeface="ＭＳ Ｐゴシック" charset="-128"/>
              </a:rPr>
              <a:t> </a:t>
            </a:r>
            <a:r>
              <a:rPr lang="fr-FR" altLang="x-none" sz="2400" err="1" smtClean="0">
                <a:ea typeface="ＭＳ Ｐゴシック" charset="-128"/>
              </a:rPr>
              <a:t>potencial</a:t>
            </a:r>
            <a:r>
              <a:rPr lang="fr-FR" altLang="x-none" sz="2400" smtClean="0">
                <a:ea typeface="ＭＳ Ｐゴシック" charset="-128"/>
              </a:rPr>
              <a:t> </a:t>
            </a:r>
            <a:r>
              <a:rPr lang="fr-FR" altLang="x-none" sz="2400" err="1" smtClean="0">
                <a:ea typeface="ＭＳ Ｐゴシック" charset="-128"/>
              </a:rPr>
              <a:t>conflicto</a:t>
            </a:r>
            <a:r>
              <a:rPr lang="fr-FR" altLang="x-none" sz="2400" smtClean="0">
                <a:ea typeface="ＭＳ Ｐゴシック" charset="-128"/>
              </a:rPr>
              <a:t> de </a:t>
            </a:r>
            <a:r>
              <a:rPr lang="fr-FR" altLang="x-none" sz="2400" err="1" smtClean="0">
                <a:ea typeface="ＭＳ Ｐゴシック" charset="-128"/>
              </a:rPr>
              <a:t>interés</a:t>
            </a:r>
            <a:r>
              <a:rPr lang="fr-FR" altLang="x-none" sz="2400" smtClean="0">
                <a:ea typeface="ＭＳ Ｐゴシック" charset="-128"/>
              </a:rPr>
              <a:t> </a:t>
            </a:r>
            <a:r>
              <a:rPr lang="fr-FR" altLang="x-none" sz="2400" err="1" smtClean="0">
                <a:ea typeface="ＭＳ Ｐゴシック" charset="-128"/>
              </a:rPr>
              <a:t>relacionado</a:t>
            </a:r>
            <a:r>
              <a:rPr lang="fr-FR" altLang="x-none" sz="2400" smtClean="0">
                <a:ea typeface="ＭＳ Ｐゴシック" charset="-128"/>
              </a:rPr>
              <a:t> a </a:t>
            </a:r>
            <a:r>
              <a:rPr lang="fr-FR" altLang="x-none" sz="2400" err="1" smtClean="0">
                <a:ea typeface="ＭＳ Ｐゴシック" charset="-128"/>
              </a:rPr>
              <a:t>proyectos</a:t>
            </a:r>
            <a:r>
              <a:rPr lang="fr-FR" altLang="x-none" sz="2400" smtClean="0">
                <a:ea typeface="ＭＳ Ｐゴシック" charset="-128"/>
              </a:rPr>
              <a:t> de </a:t>
            </a:r>
            <a:r>
              <a:rPr lang="fr-FR" altLang="x-none" sz="2400" err="1" smtClean="0">
                <a:ea typeface="ＭＳ Ｐゴシック" charset="-128"/>
              </a:rPr>
              <a:t>vacunas</a:t>
            </a:r>
            <a:r>
              <a:rPr lang="fr-FR" altLang="x-none" sz="2400" smtClean="0">
                <a:ea typeface="ＭＳ Ｐゴシック" charset="-128"/>
              </a:rPr>
              <a:t>.</a:t>
            </a:r>
          </a:p>
          <a:p>
            <a:pPr defTabSz="839788">
              <a:spcAft>
                <a:spcPts val="600"/>
              </a:spcAft>
            </a:pPr>
            <a:r>
              <a:rPr lang="fr-FR" altLang="x-none" sz="2400" err="1">
                <a:ea typeface="ＭＳ Ｐゴシック" charset="-128"/>
              </a:rPr>
              <a:t>Agradecimiento</a:t>
            </a:r>
            <a:r>
              <a:rPr lang="fr-FR" altLang="x-none" sz="2400">
                <a:ea typeface="ＭＳ Ｐゴシック" charset="-128"/>
              </a:rPr>
              <a:t> al Dr. José Ignacio Santos </a:t>
            </a:r>
            <a:r>
              <a:rPr lang="fr-FR" altLang="x-none" sz="2400" err="1">
                <a:ea typeface="ＭＳ Ｐゴシック" charset="-128"/>
              </a:rPr>
              <a:t>por</a:t>
            </a:r>
            <a:r>
              <a:rPr lang="fr-FR" altLang="x-none" sz="2400">
                <a:ea typeface="ＭＳ Ｐゴシック" charset="-128"/>
              </a:rPr>
              <a:t> el </a:t>
            </a:r>
            <a:r>
              <a:rPr lang="fr-FR" altLang="x-none" sz="2400" err="1">
                <a:ea typeface="ＭＳ Ｐゴシック" charset="-128"/>
              </a:rPr>
              <a:t>aporte</a:t>
            </a:r>
            <a:r>
              <a:rPr lang="fr-FR" altLang="x-none" sz="2400">
                <a:ea typeface="ＭＳ Ｐゴシック" charset="-128"/>
              </a:rPr>
              <a:t> de </a:t>
            </a:r>
            <a:r>
              <a:rPr lang="fr-FR" altLang="x-none" sz="2400" err="1">
                <a:ea typeface="ＭＳ Ｐゴシック" charset="-128"/>
              </a:rPr>
              <a:t>información</a:t>
            </a:r>
            <a:r>
              <a:rPr lang="fr-FR" altLang="x-none" sz="2400">
                <a:ea typeface="ＭＳ Ｐゴシック" charset="-128"/>
              </a:rPr>
              <a:t> y </a:t>
            </a:r>
            <a:r>
              <a:rPr lang="fr-FR" altLang="x-none" sz="2400" err="1">
                <a:ea typeface="ＭＳ Ｐゴシック" charset="-128"/>
              </a:rPr>
              <a:t>discusión</a:t>
            </a:r>
            <a:r>
              <a:rPr lang="fr-FR" altLang="x-none" sz="2400">
                <a:ea typeface="ＭＳ Ｐゴシック" charset="-128"/>
              </a:rPr>
              <a:t> sobre el </a:t>
            </a:r>
            <a:r>
              <a:rPr lang="fr-FR" altLang="x-none" sz="2400" err="1" smtClean="0">
                <a:ea typeface="ＭＳ Ｐゴシック" charset="-128"/>
              </a:rPr>
              <a:t>tema</a:t>
            </a:r>
            <a:r>
              <a:rPr lang="fr-FR" altLang="x-none" sz="2400" smtClean="0">
                <a:ea typeface="ＭＳ Ｐゴシック" charset="-128"/>
              </a:rPr>
              <a:t>.</a:t>
            </a:r>
            <a:endParaRPr lang="fr-FR" altLang="x-none" sz="2400">
              <a:ea typeface="ＭＳ Ｐゴシック" charset="-128"/>
            </a:endParaRPr>
          </a:p>
          <a:p>
            <a:pPr defTabSz="839788">
              <a:buFont typeface="Arial" charset="0"/>
              <a:buNone/>
            </a:pPr>
            <a:endParaRPr lang="fr-FR" altLang="x-none" sz="2800">
              <a:ea typeface="ＭＳ Ｐゴシック" charset="-128"/>
            </a:endParaRPr>
          </a:p>
          <a:p>
            <a:pPr defTabSz="839788">
              <a:buFont typeface="Arial" charset="0"/>
              <a:buNone/>
            </a:pPr>
            <a:r>
              <a:rPr lang="fr-FR" altLang="x-none" sz="1600">
                <a:ea typeface="ＭＳ Ｐゴシック" charset="-128"/>
              </a:rPr>
              <a:t>*</a:t>
            </a:r>
            <a:r>
              <a:rPr lang="en-US" altLang="x-none" sz="1600">
                <a:ea typeface="ＭＳ Ｐゴシック" charset="-128"/>
              </a:rPr>
              <a:t>World Health Organization. Vaccine Introduction Guidelines. Adding a vaccine to a national immunization </a:t>
            </a:r>
            <a:r>
              <a:rPr lang="en-US" altLang="x-none" sz="1600" err="1">
                <a:ea typeface="ＭＳ Ｐゴシック" charset="-128"/>
              </a:rPr>
              <a:t>programme</a:t>
            </a:r>
            <a:r>
              <a:rPr lang="en-US" altLang="x-none" sz="1600">
                <a:ea typeface="ＭＳ Ｐゴシック" charset="-128"/>
              </a:rPr>
              <a:t>: decision and implementation. WHO/</a:t>
            </a:r>
            <a:r>
              <a:rPr lang="es-MX" altLang="x-none" sz="1600">
                <a:ea typeface="ＭＳ Ｐゴシック" charset="-128"/>
              </a:rPr>
              <a:t>IVB/05.18. Geneva: WHO; </a:t>
            </a:r>
            <a:r>
              <a:rPr lang="es-MX" altLang="x-none" sz="1600" smtClean="0">
                <a:ea typeface="ＭＳ Ｐゴシック" charset="-128"/>
              </a:rPr>
              <a:t>2009</a:t>
            </a:r>
            <a:endParaRPr lang="es-MX" altLang="x-none" sz="16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93687" y="243840"/>
            <a:ext cx="5917247" cy="1143000"/>
          </a:xfrm>
        </p:spPr>
        <p:txBody>
          <a:bodyPr/>
          <a:lstStyle/>
          <a:p>
            <a:r>
              <a:rPr lang="es-MX" altLang="x-none" sz="33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C</a:t>
            </a:r>
            <a:r>
              <a:rPr lang="es-MX" altLang="x-none" sz="3300" b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onflictos </a:t>
            </a:r>
            <a:r>
              <a:rPr lang="es-MX" altLang="x-none" sz="33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 interés</a:t>
            </a:r>
            <a:endParaRPr lang="es-ES" altLang="x-none" sz="3300" b="1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5913" y="1530985"/>
            <a:ext cx="8229600" cy="4527550"/>
          </a:xfrm>
        </p:spPr>
        <p:txBody>
          <a:bodyPr/>
          <a:lstStyle/>
          <a:p>
            <a:pPr marL="0" indent="0">
              <a:buNone/>
            </a:pPr>
            <a:r>
              <a:rPr lang="es-ES_tradnl" altLang="x-none" sz="2800" dirty="0" smtClean="0">
                <a:ea typeface="ＭＳ Ｐゴシック" charset="-128"/>
              </a:rPr>
              <a:t>	</a:t>
            </a:r>
            <a:r>
              <a:rPr lang="es-ES_tradnl" altLang="x-none" sz="2800" b="1" u="sng" dirty="0" smtClean="0">
                <a:ea typeface="ＭＳ Ｐゴシック" charset="-128"/>
              </a:rPr>
              <a:t>Declaración de potenciales conflictos de interés:</a:t>
            </a:r>
          </a:p>
          <a:p>
            <a:pPr marL="0" indent="0">
              <a:spcBef>
                <a:spcPts val="1080"/>
              </a:spcBef>
              <a:buNone/>
            </a:pPr>
            <a:endParaRPr lang="es-ES_tradnl" altLang="x-none" sz="2400" b="1" u="sng" dirty="0" smtClean="0">
              <a:ea typeface="ＭＳ Ｐゴシック" charset="-128"/>
            </a:endParaRPr>
          </a:p>
          <a:p>
            <a:pPr>
              <a:spcBef>
                <a:spcPts val="1080"/>
              </a:spcBef>
            </a:pPr>
            <a:r>
              <a:rPr lang="es-ES_tradnl" sz="2400" b="1" dirty="0" smtClean="0"/>
              <a:t>Los conflictos de interés </a:t>
            </a:r>
            <a:r>
              <a:rPr lang="es-ES_tradnl" sz="2400" dirty="0" smtClean="0"/>
              <a:t>son situaciones en las que el juicio de un sujeto, en lo relacionado a un interés primario para él o ella, y la integridad de sus acciones, tienen a estar indebidamente influenciadas por un interés secundario, el cual frecuentemente es de tipo económico o personal. </a:t>
            </a:r>
            <a:endParaRPr lang="es-ES_tradnl" altLang="x-none" sz="2400" dirty="0" smtClean="0">
              <a:ea typeface="ＭＳ Ｐゴシック" charset="-128"/>
            </a:endParaRPr>
          </a:p>
          <a:p>
            <a:pPr>
              <a:spcBef>
                <a:spcPts val="1080"/>
              </a:spcBef>
            </a:pPr>
            <a:r>
              <a:rPr lang="es-ES_tradnl" sz="2400" dirty="0" smtClean="0"/>
              <a:t>La ética recomienda que actuemos con criterio preventivo, y reconozcamos públicamente que una situación dada puede presentarnos un potencial conflicto de intereses y lo apropiado es abstenerse de dar un juicio, opinión o posicionamiento ante tal situación. </a:t>
            </a:r>
          </a:p>
          <a:p>
            <a:endParaRPr lang="es-ES_tradnl" altLang="x-none" sz="2400" dirty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5366"/>
          <a:stretch/>
        </p:blipFill>
        <p:spPr>
          <a:xfrm>
            <a:off x="418228" y="0"/>
            <a:ext cx="4487800" cy="645098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219200" y="5338467"/>
            <a:ext cx="3535680" cy="1463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151120" y="2025164"/>
            <a:ext cx="37755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_tradnl" sz="2400" dirty="0" smtClean="0"/>
              <a:t>Decisión:</a:t>
            </a:r>
            <a:endParaRPr lang="es-ES_tradnl" sz="2400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ES_tradnl" sz="2400" dirty="0" smtClean="0"/>
              <a:t>Introducir la nueva vacuna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ES_tradnl" sz="2400" dirty="0" smtClean="0"/>
              <a:t>Posponer la introducción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94940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Título"/>
          <p:cNvSpPr>
            <a:spLocks noGrp="1"/>
          </p:cNvSpPr>
          <p:nvPr>
            <p:ph type="title" idx="4294967295"/>
          </p:nvPr>
        </p:nvSpPr>
        <p:spPr>
          <a:xfrm>
            <a:off x="266700" y="249238"/>
            <a:ext cx="8229600" cy="1143000"/>
          </a:xfrm>
        </p:spPr>
        <p:txBody>
          <a:bodyPr/>
          <a:lstStyle/>
          <a:p>
            <a:r>
              <a:rPr lang="es-MX" altLang="x-none" sz="40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Índex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4294967295"/>
          </p:nvPr>
        </p:nvSpPr>
        <p:spPr>
          <a:xfrm>
            <a:off x="1858433" y="1735667"/>
            <a:ext cx="6637867" cy="4525963"/>
          </a:xfrm>
        </p:spPr>
        <p:txBody>
          <a:bodyPr/>
          <a:lstStyle/>
          <a:p>
            <a:pPr marL="473075" indent="-473075" defTabSz="839788">
              <a:buFontTx/>
              <a:buAutoNum type="arabicParenR"/>
            </a:pPr>
            <a:r>
              <a:rPr lang="es-MX" altLang="x-none" smtClean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Antecedentes</a:t>
            </a:r>
            <a:endParaRPr lang="es-MX" altLang="x-none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2) Toma de decisiones, </a:t>
            </a: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ea typeface="ＭＳ Ｐゴシック" charset="-128"/>
              </a:rPr>
              <a:t>3)  Implementación de la decisión </a:t>
            </a:r>
          </a:p>
          <a:p>
            <a:pPr marL="514350" indent="-514350" defTabSz="839788">
              <a:buFont typeface="Arial" charset="0"/>
              <a:buAutoNum type="arabicParenR" startAt="4"/>
            </a:pPr>
            <a:r>
              <a:rPr lang="es-MX" altLang="x-none" smtClean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Conclusiones</a:t>
            </a:r>
            <a:endParaRPr lang="es-MX" altLang="x-none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  <a:p>
            <a:pPr marL="473075" indent="-473075" defTabSz="839788"/>
            <a:endParaRPr lang="es-MX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35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39" y="1425892"/>
            <a:ext cx="8138160" cy="860108"/>
          </a:xfrm>
        </p:spPr>
        <p:txBody>
          <a:bodyPr/>
          <a:lstStyle/>
          <a:p>
            <a:r>
              <a:rPr lang="es-ES" altLang="x-none" sz="32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Desafíos para la </a:t>
            </a:r>
            <a:r>
              <a:rPr lang="es-ES" altLang="x-none" sz="3200" b="1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implementación de </a:t>
            </a:r>
            <a:r>
              <a:rPr lang="es-ES" altLang="x-none" sz="32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nuevas vacunas</a:t>
            </a:r>
            <a:r>
              <a:rPr lang="es-ES" altLang="x-none" sz="48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/>
            </a:r>
            <a:br>
              <a:rPr lang="es-ES" altLang="x-none" sz="48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</a:br>
            <a:endParaRPr lang="es-ES" altLang="x-none" sz="4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86000"/>
            <a:ext cx="8214360" cy="3708400"/>
          </a:xfrm>
        </p:spPr>
        <p:txBody>
          <a:bodyPr/>
          <a:lstStyle/>
          <a:p>
            <a:pPr>
              <a:spcBef>
                <a:spcPts val="1272"/>
              </a:spcBef>
              <a:spcAft>
                <a:spcPts val="600"/>
              </a:spcAft>
            </a:pPr>
            <a:r>
              <a:rPr lang="es-ES" altLang="x-none" sz="2800" dirty="0" smtClean="0">
                <a:latin typeface="Arial" charset="0"/>
                <a:ea typeface="ＭＳ Ｐゴシック" charset="-128"/>
              </a:rPr>
              <a:t>Uso de la evidencia para </a:t>
            </a:r>
            <a:r>
              <a:rPr lang="es-ES" altLang="x-none" sz="2800" dirty="0">
                <a:latin typeface="Arial" charset="0"/>
                <a:ea typeface="ＭＳ Ｐゴシック" charset="-128"/>
              </a:rPr>
              <a:t>d</a:t>
            </a:r>
            <a:r>
              <a:rPr lang="es-ES" altLang="x-none" sz="2800" dirty="0" smtClean="0">
                <a:latin typeface="Arial" charset="0"/>
                <a:ea typeface="ＭＳ Ｐゴシック" charset="-128"/>
              </a:rPr>
              <a:t>efinir procesos técnicos</a:t>
            </a:r>
          </a:p>
          <a:p>
            <a:pPr>
              <a:spcBef>
                <a:spcPts val="1272"/>
              </a:spcBef>
              <a:spcAft>
                <a:spcPts val="600"/>
              </a:spcAft>
            </a:pPr>
            <a:r>
              <a:rPr lang="es-ES" altLang="x-none" sz="2800" u="sng" dirty="0" smtClean="0">
                <a:latin typeface="Arial" charset="0"/>
                <a:ea typeface="ＭＳ Ｐゴシック" charset="-128"/>
              </a:rPr>
              <a:t>Estrategia </a:t>
            </a:r>
            <a:r>
              <a:rPr lang="es-ES" altLang="x-none" sz="2800" u="sng" dirty="0">
                <a:latin typeface="Arial" charset="0"/>
                <a:ea typeface="ＭＳ Ｐゴシック" charset="-128"/>
              </a:rPr>
              <a:t>de implementación clara y </a:t>
            </a:r>
            <a:r>
              <a:rPr lang="es-ES" altLang="x-none" sz="2800" u="sng" dirty="0" smtClean="0">
                <a:latin typeface="Arial" charset="0"/>
                <a:ea typeface="ＭＳ Ｐゴシック" charset="-128"/>
              </a:rPr>
              <a:t>específica</a:t>
            </a:r>
            <a:endParaRPr lang="es-ES" altLang="x-none" sz="2800" u="sng" dirty="0" smtClean="0">
              <a:latin typeface="Arial" charset="0"/>
              <a:ea typeface="ＭＳ Ｐゴシック" charset="-128"/>
            </a:endParaRPr>
          </a:p>
          <a:p>
            <a:pPr>
              <a:spcBef>
                <a:spcPts val="1272"/>
              </a:spcBef>
              <a:spcAft>
                <a:spcPts val="600"/>
              </a:spcAft>
            </a:pPr>
            <a:r>
              <a:rPr lang="es-ES" altLang="x-none" sz="2800" dirty="0" smtClean="0">
                <a:latin typeface="Arial" charset="0"/>
                <a:ea typeface="ＭＳ Ｐゴシック" charset="-128"/>
              </a:rPr>
              <a:t>Definir el </a:t>
            </a:r>
            <a:r>
              <a:rPr lang="es-ES" altLang="x-none" sz="2800" dirty="0" smtClean="0">
                <a:latin typeface="Arial" charset="0"/>
                <a:ea typeface="ＭＳ Ｐゴシック" charset="-128"/>
              </a:rPr>
              <a:t>soporte operativo a todos los niveles</a:t>
            </a:r>
          </a:p>
          <a:p>
            <a:pPr>
              <a:spcBef>
                <a:spcPts val="1272"/>
              </a:spcBef>
              <a:spcAft>
                <a:spcPts val="600"/>
              </a:spcAft>
            </a:pPr>
            <a:r>
              <a:rPr lang="es-ES" altLang="x-none" sz="2800" u="sng" dirty="0" smtClean="0">
                <a:latin typeface="Arial" charset="0"/>
                <a:ea typeface="ＭＳ Ｐゴシック" charset="-128"/>
              </a:rPr>
              <a:t>Plan de evaluación pos-introducción</a:t>
            </a:r>
            <a:endParaRPr lang="es-ES" altLang="x-none" sz="2800" u="sng" dirty="0" smtClean="0">
              <a:latin typeface="Arial" charset="0"/>
              <a:ea typeface="ＭＳ Ｐゴシック" charset="-128"/>
            </a:endParaRPr>
          </a:p>
          <a:p>
            <a:pPr>
              <a:spcBef>
                <a:spcPts val="1272"/>
              </a:spcBef>
              <a:spcAft>
                <a:spcPts val="600"/>
              </a:spcAft>
            </a:pPr>
            <a:r>
              <a:rPr lang="es-ES" altLang="x-none" sz="2800" u="sng" dirty="0" smtClean="0">
                <a:latin typeface="Arial" charset="0"/>
                <a:ea typeface="ＭＳ Ｐゴシック" charset="-128"/>
              </a:rPr>
              <a:t>Asegurar la sostenibilidad</a:t>
            </a:r>
            <a:endParaRPr lang="es-ES" altLang="x-none" sz="2800" u="sng" dirty="0" smtClean="0">
              <a:latin typeface="Arial" charset="0"/>
              <a:ea typeface="ＭＳ Ｐゴシック" charset="-128"/>
            </a:endParaRPr>
          </a:p>
          <a:p>
            <a:pPr>
              <a:spcBef>
                <a:spcPts val="1272"/>
              </a:spcBef>
              <a:spcAft>
                <a:spcPts val="600"/>
              </a:spcAft>
            </a:pPr>
            <a:endParaRPr lang="es-ES" altLang="x-none" sz="2800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Título"/>
          <p:cNvSpPr>
            <a:spLocks noGrp="1"/>
          </p:cNvSpPr>
          <p:nvPr>
            <p:ph type="title" idx="4294967295"/>
          </p:nvPr>
        </p:nvSpPr>
        <p:spPr>
          <a:xfrm>
            <a:off x="266700" y="249238"/>
            <a:ext cx="8229600" cy="1143000"/>
          </a:xfrm>
        </p:spPr>
        <p:txBody>
          <a:bodyPr/>
          <a:lstStyle/>
          <a:p>
            <a:r>
              <a:rPr lang="es-MX" altLang="x-none" sz="40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Índex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4294967295"/>
          </p:nvPr>
        </p:nvSpPr>
        <p:spPr>
          <a:xfrm>
            <a:off x="1858433" y="1735667"/>
            <a:ext cx="6637867" cy="4525963"/>
          </a:xfrm>
        </p:spPr>
        <p:txBody>
          <a:bodyPr/>
          <a:lstStyle/>
          <a:p>
            <a:pPr marL="473075" indent="-473075" defTabSz="839788">
              <a:buFontTx/>
              <a:buAutoNum type="arabicParenR"/>
            </a:pPr>
            <a:r>
              <a:rPr lang="es-MX" altLang="x-none" smtClean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Antecedentes</a:t>
            </a:r>
            <a:endParaRPr lang="es-MX" altLang="x-none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2) Toma de decisiones, </a:t>
            </a: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3)  Implementación de la decisión </a:t>
            </a:r>
          </a:p>
          <a:p>
            <a:pPr marL="514350" indent="-514350" defTabSz="839788">
              <a:buFont typeface="Arial" charset="0"/>
              <a:buAutoNum type="arabicParenR" startAt="4"/>
            </a:pPr>
            <a:r>
              <a:rPr lang="es-MX" altLang="x-none" smtClean="0">
                <a:ea typeface="ＭＳ Ｐゴシック" charset="-128"/>
              </a:rPr>
              <a:t>Conclusiones</a:t>
            </a:r>
            <a:endParaRPr lang="es-MX" altLang="x-none">
              <a:ea typeface="ＭＳ Ｐゴシック" charset="-128"/>
            </a:endParaRPr>
          </a:p>
          <a:p>
            <a:pPr marL="473075" indent="-473075" defTabSz="839788"/>
            <a:endParaRPr lang="es-MX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76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1 Título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5821680" cy="1249680"/>
          </a:xfrm>
        </p:spPr>
        <p:txBody>
          <a:bodyPr/>
          <a:lstStyle/>
          <a:p>
            <a:r>
              <a:rPr lang="es-ES_tradnl" altLang="x-none" sz="3600" b="1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Conclusiones</a:t>
            </a:r>
            <a:r>
              <a:rPr lang="en-US" altLang="x-none" b="1" dirty="0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altLang="x-none" b="1" dirty="0">
                <a:solidFill>
                  <a:srgbClr val="000000"/>
                </a:solidFill>
                <a:ea typeface="ＭＳ Ｐゴシック" charset="-128"/>
              </a:rPr>
            </a:br>
            <a:endParaRPr lang="es-MX" altLang="x-none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2162" name="2 Marcador de contenido"/>
          <p:cNvSpPr>
            <a:spLocks noGrp="1"/>
          </p:cNvSpPr>
          <p:nvPr>
            <p:ph idx="4294967295"/>
          </p:nvPr>
        </p:nvSpPr>
        <p:spPr>
          <a:xfrm>
            <a:off x="359728" y="1346835"/>
            <a:ext cx="8585200" cy="4825365"/>
          </a:xfrm>
        </p:spPr>
        <p:txBody>
          <a:bodyPr/>
          <a:lstStyle/>
          <a:p>
            <a:pPr defTabSz="839788">
              <a:spcBef>
                <a:spcPts val="1080"/>
              </a:spcBef>
              <a:spcAft>
                <a:spcPts val="600"/>
              </a:spcAft>
            </a:pPr>
            <a:r>
              <a:rPr lang="es-MX" altLang="x-none" sz="2000" dirty="0">
                <a:latin typeface="Arial" charset="0"/>
                <a:ea typeface="ＭＳ Ｐゴシック" charset="-128"/>
              </a:rPr>
              <a:t>Cada año nuevas vacunas, seguras y eficaces, se autorizan e incorporan al mercado </a:t>
            </a:r>
            <a:r>
              <a:rPr lang="es-MX" altLang="x-none" sz="2000" dirty="0" smtClean="0">
                <a:latin typeface="Arial" charset="0"/>
                <a:ea typeface="ＭＳ Ｐゴシック" charset="-128"/>
              </a:rPr>
              <a:t>mundial y se perfeccionan </a:t>
            </a:r>
            <a:r>
              <a:rPr lang="es-MX" altLang="x-none" sz="2000" dirty="0">
                <a:latin typeface="Arial" charset="0"/>
                <a:ea typeface="ＭＳ Ｐゴシック" charset="-128"/>
              </a:rPr>
              <a:t>las vacunas existentes.</a:t>
            </a:r>
          </a:p>
          <a:p>
            <a:pPr defTabSz="839788">
              <a:spcBef>
                <a:spcPts val="1080"/>
              </a:spcBef>
              <a:spcAft>
                <a:spcPts val="600"/>
              </a:spcAft>
            </a:pPr>
            <a:r>
              <a:rPr lang="es-MX" altLang="x-none" sz="2000" dirty="0">
                <a:latin typeface="Arial" charset="0"/>
                <a:ea typeface="ＭＳ Ｐゴシック" charset="-128"/>
              </a:rPr>
              <a:t>A menudo los responsables políticos deben pronunciarse sobre intervenciones en salud </a:t>
            </a:r>
            <a:r>
              <a:rPr lang="es-MX" altLang="x-none" sz="2000" dirty="0" smtClean="0">
                <a:latin typeface="Arial" charset="0"/>
                <a:ea typeface="ＭＳ Ｐゴシック" charset="-128"/>
              </a:rPr>
              <a:t>pública, </a:t>
            </a:r>
            <a:r>
              <a:rPr lang="es-MX" altLang="x-none" sz="2000" dirty="0">
                <a:latin typeface="Arial" charset="0"/>
                <a:ea typeface="ＭＳ Ｐゴシック" charset="-128"/>
              </a:rPr>
              <a:t>sin contar con todos los elementos técnicos que les permitan garantizar que sus decisiones sean las más adecuadas.</a:t>
            </a:r>
          </a:p>
          <a:p>
            <a:pPr defTabSz="839788">
              <a:spcBef>
                <a:spcPts val="1080"/>
              </a:spcBef>
              <a:spcAft>
                <a:spcPts val="600"/>
              </a:spcAft>
            </a:pPr>
            <a:r>
              <a:rPr lang="es-MX" altLang="x-none" sz="2000" dirty="0">
                <a:latin typeface="Arial" charset="0"/>
                <a:ea typeface="ＭＳ Ｐゴシック" charset="-128"/>
              </a:rPr>
              <a:t>Es indispensable </a:t>
            </a:r>
            <a:r>
              <a:rPr lang="es-MX" altLang="x-none" sz="2000" dirty="0" smtClean="0">
                <a:latin typeface="Arial" charset="0"/>
                <a:ea typeface="ＭＳ Ｐゴシック" charset="-128"/>
              </a:rPr>
              <a:t>planear con anterioridad, para contar </a:t>
            </a:r>
            <a:r>
              <a:rPr lang="es-MX" altLang="x-none" sz="2000" dirty="0">
                <a:latin typeface="Arial" charset="0"/>
                <a:ea typeface="ＭＳ Ｐゴシック" charset="-128"/>
              </a:rPr>
              <a:t>con evidencia científica que </a:t>
            </a:r>
            <a:r>
              <a:rPr lang="es-MX" altLang="x-none" sz="2000" dirty="0" smtClean="0">
                <a:latin typeface="Arial" charset="0"/>
                <a:ea typeface="ＭＳ Ｐゴシック" charset="-128"/>
              </a:rPr>
              <a:t>participe en </a:t>
            </a:r>
            <a:r>
              <a:rPr lang="es-MX" altLang="x-none" sz="2000" dirty="0">
                <a:latin typeface="Arial" charset="0"/>
                <a:ea typeface="ＭＳ Ｐゴシック" charset="-128"/>
              </a:rPr>
              <a:t>la balanza entre </a:t>
            </a:r>
            <a:r>
              <a:rPr lang="es-MX" altLang="x-none" sz="2000" dirty="0" smtClean="0">
                <a:latin typeface="Arial" charset="0"/>
                <a:ea typeface="ＭＳ Ｐゴシック" charset="-128"/>
              </a:rPr>
              <a:t>las eficacias, costos, y beneficios, de la vacuna específica, para asegurar </a:t>
            </a:r>
            <a:r>
              <a:rPr lang="es-MX" altLang="x-none" sz="2000" dirty="0" smtClean="0">
                <a:latin typeface="Arial" charset="0"/>
                <a:ea typeface="ＭＳ Ｐゴシック" charset="-128"/>
              </a:rPr>
              <a:t>la</a:t>
            </a:r>
            <a:r>
              <a:rPr lang="es-MX" altLang="x-none" sz="2000" dirty="0" smtClean="0">
                <a:latin typeface="Arial" charset="0"/>
                <a:ea typeface="ＭＳ Ｐゴシック" charset="-128"/>
              </a:rPr>
              <a:t> </a:t>
            </a:r>
            <a:r>
              <a:rPr lang="es-MX" altLang="x-none" sz="2000" dirty="0">
                <a:latin typeface="Arial" charset="0"/>
                <a:ea typeface="ＭＳ Ｐゴシック" charset="-128"/>
              </a:rPr>
              <a:t>sostenibilidad </a:t>
            </a:r>
            <a:r>
              <a:rPr lang="es-MX" altLang="x-none" sz="2000" dirty="0" smtClean="0">
                <a:latin typeface="Arial" charset="0"/>
                <a:ea typeface="ＭＳ Ｐゴシック" charset="-128"/>
              </a:rPr>
              <a:t>y el éxito de la estrategia.</a:t>
            </a:r>
          </a:p>
          <a:p>
            <a:pPr defTabSz="839788">
              <a:spcBef>
                <a:spcPts val="1080"/>
              </a:spcBef>
              <a:spcAft>
                <a:spcPts val="600"/>
              </a:spcAft>
            </a:pPr>
            <a:r>
              <a:rPr lang="es-MX" altLang="x-none" sz="2000" dirty="0" smtClean="0">
                <a:latin typeface="Arial" charset="0"/>
                <a:ea typeface="ＭＳ Ｐゴシック" charset="-128"/>
              </a:rPr>
              <a:t>Indispensable asegurar la adecuada operación continua del Programa Nacional de Vacunación </a:t>
            </a:r>
            <a:endParaRPr lang="es-MX" altLang="x-none" sz="2000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2"/>
          <p:cNvSpPr txBox="1">
            <a:spLocks noChangeArrowheads="1"/>
          </p:cNvSpPr>
          <p:nvPr/>
        </p:nvSpPr>
        <p:spPr bwMode="auto">
          <a:xfrm>
            <a:off x="1508125" y="1868488"/>
            <a:ext cx="1841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7" tIns="45718" rIns="91437" bIns="45718">
            <a:spAutoFit/>
          </a:bodyPr>
          <a:lstStyle>
            <a:lvl1pPr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es-ES_tradnl" altLang="x-none" sz="2600" b="1">
              <a:latin typeface="Arial" charset="0"/>
            </a:endParaRPr>
          </a:p>
        </p:txBody>
      </p:sp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304800" y="1272230"/>
            <a:ext cx="8484948" cy="346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100" dirty="0"/>
              <a:t>Como intervención de salud pública, la vacunación está dirigida al individuo y su beneficio colectivo para la </a:t>
            </a:r>
            <a:r>
              <a:rPr lang="es-ES_tradnl" sz="2100" dirty="0" smtClean="0"/>
              <a:t>sociedad, </a:t>
            </a:r>
            <a:r>
              <a:rPr lang="es-ES_tradnl" sz="2100" dirty="0"/>
              <a:t>es indiscutible.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100" b="1" u="sng" dirty="0"/>
              <a:t>Introducir una nueva vacuna debe asegurar </a:t>
            </a:r>
            <a:r>
              <a:rPr lang="es-ES_tradnl" sz="2100" b="1" u="sng" dirty="0" smtClean="0"/>
              <a:t>que este beneficio llegue a </a:t>
            </a:r>
            <a:r>
              <a:rPr lang="es-ES_tradnl" sz="2100" b="1" u="sng" dirty="0"/>
              <a:t>las poblaciones que lo requieren.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100" dirty="0"/>
              <a:t>La responsabilidad de la decisión de introducción </a:t>
            </a:r>
            <a:r>
              <a:rPr lang="es-ES_tradnl" sz="2100" dirty="0" smtClean="0"/>
              <a:t>de una nueva vacuna debe </a:t>
            </a:r>
            <a:r>
              <a:rPr lang="es-ES_tradnl" sz="2100" dirty="0"/>
              <a:t>basarse en un proceso razonado, sistemático, experto e independiente, que garantice el éxito en impacto en prevención y control de una enfermedad específica.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s-ES_tradnl" sz="2100" dirty="0"/>
              <a:t>La introducción debe garantizar la </a:t>
            </a:r>
            <a:r>
              <a:rPr lang="es-ES_tradnl" sz="2100" dirty="0" smtClean="0"/>
              <a:t>sustentabilidad. </a:t>
            </a:r>
            <a:endParaRPr lang="es-ES_tradnl" sz="2100" dirty="0"/>
          </a:p>
        </p:txBody>
      </p:sp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0" y="89527"/>
            <a:ext cx="5725477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800" b="1" smtClean="0">
                <a:latin typeface="Arial" charset="0"/>
              </a:rPr>
              <a:t>EL </a:t>
            </a:r>
            <a:r>
              <a:rPr lang="en-US" altLang="x-none" sz="2800" b="1">
                <a:latin typeface="Arial" charset="0"/>
              </a:rPr>
              <a:t>VALOR REAL DE UNA </a:t>
            </a:r>
            <a:r>
              <a:rPr lang="en-US" altLang="x-none" sz="2800" b="1" smtClean="0">
                <a:latin typeface="Arial" charset="0"/>
              </a:rPr>
              <a:t>VACUNA</a:t>
            </a:r>
            <a:endParaRPr lang="en-US" altLang="x-none" sz="4000" b="1">
              <a:latin typeface="Arial" charset="0"/>
            </a:endParaRP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2"/>
          <a:stretch/>
        </p:blipFill>
        <p:spPr bwMode="auto">
          <a:xfrm>
            <a:off x="539194" y="5097153"/>
            <a:ext cx="1937862" cy="134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r="11685"/>
          <a:stretch/>
        </p:blipFill>
        <p:spPr>
          <a:xfrm>
            <a:off x="4798218" y="5097153"/>
            <a:ext cx="1854517" cy="13442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5067" r="4666"/>
          <a:stretch/>
        </p:blipFill>
        <p:spPr>
          <a:xfrm>
            <a:off x="6949440" y="5097153"/>
            <a:ext cx="1813560" cy="13442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t="45001" b="5515"/>
          <a:stretch/>
        </p:blipFill>
        <p:spPr>
          <a:xfrm>
            <a:off x="2674146" y="5097153"/>
            <a:ext cx="1811069" cy="13442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Título"/>
          <p:cNvSpPr>
            <a:spLocks noGrp="1"/>
          </p:cNvSpPr>
          <p:nvPr>
            <p:ph type="title" idx="4294967295"/>
          </p:nvPr>
        </p:nvSpPr>
        <p:spPr>
          <a:xfrm>
            <a:off x="266700" y="249238"/>
            <a:ext cx="8229600" cy="1143000"/>
          </a:xfrm>
        </p:spPr>
        <p:txBody>
          <a:bodyPr/>
          <a:lstStyle/>
          <a:p>
            <a:r>
              <a:rPr lang="es-MX" altLang="x-none" sz="40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Índex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4294967295"/>
          </p:nvPr>
        </p:nvSpPr>
        <p:spPr>
          <a:xfrm>
            <a:off x="1858433" y="2177627"/>
            <a:ext cx="6637867" cy="2440093"/>
          </a:xfrm>
        </p:spPr>
        <p:txBody>
          <a:bodyPr/>
          <a:lstStyle/>
          <a:p>
            <a:pPr marL="473075" indent="-473075" defTabSz="839788">
              <a:buFontTx/>
              <a:buAutoNum type="arabicParenR"/>
            </a:pPr>
            <a:r>
              <a:rPr lang="es-MX" altLang="x-none" smtClean="0">
                <a:solidFill>
                  <a:srgbClr val="000000"/>
                </a:solidFill>
                <a:ea typeface="ＭＳ Ｐゴシック" charset="-128"/>
              </a:rPr>
              <a:t>Antecedentes</a:t>
            </a:r>
            <a:endParaRPr lang="es-MX" altLang="x-none">
              <a:solidFill>
                <a:srgbClr val="FF3300"/>
              </a:solidFill>
              <a:ea typeface="ＭＳ Ｐゴシック" charset="-128"/>
            </a:endParaRP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ea typeface="ＭＳ Ｐゴシック" charset="-128"/>
              </a:rPr>
              <a:t>2) Toma de decisiones, </a:t>
            </a: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ea typeface="ＭＳ Ｐゴシック" charset="-128"/>
              </a:rPr>
              <a:t>3)  Implementación de la decisión </a:t>
            </a:r>
          </a:p>
          <a:p>
            <a:pPr marL="514350" indent="-514350" defTabSz="839788">
              <a:buFont typeface="Arial" charset="0"/>
              <a:buAutoNum type="arabicParenR" startAt="4"/>
            </a:pPr>
            <a:r>
              <a:rPr lang="es-MX" altLang="x-none" smtClean="0">
                <a:ea typeface="ＭＳ Ｐゴシック" charset="-128"/>
              </a:rPr>
              <a:t>Conclusiones</a:t>
            </a:r>
            <a:endParaRPr lang="es-MX" altLang="x-none">
              <a:ea typeface="ＭＳ Ｐゴシック" charset="-128"/>
            </a:endParaRPr>
          </a:p>
          <a:p>
            <a:pPr marL="473075" indent="-473075" defTabSz="839788"/>
            <a:endParaRPr lang="es-MX" altLang="x-none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Título"/>
          <p:cNvSpPr>
            <a:spLocks noGrp="1"/>
          </p:cNvSpPr>
          <p:nvPr>
            <p:ph type="title" idx="4294967295"/>
          </p:nvPr>
        </p:nvSpPr>
        <p:spPr>
          <a:xfrm>
            <a:off x="266700" y="249238"/>
            <a:ext cx="8229600" cy="1143000"/>
          </a:xfrm>
        </p:spPr>
        <p:txBody>
          <a:bodyPr/>
          <a:lstStyle/>
          <a:p>
            <a:r>
              <a:rPr lang="es-MX" altLang="x-none" sz="40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Índex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4294967295"/>
          </p:nvPr>
        </p:nvSpPr>
        <p:spPr>
          <a:xfrm>
            <a:off x="1858433" y="1735667"/>
            <a:ext cx="6637867" cy="4525963"/>
          </a:xfrm>
        </p:spPr>
        <p:txBody>
          <a:bodyPr/>
          <a:lstStyle/>
          <a:p>
            <a:pPr marL="473075" indent="-473075" defTabSz="839788">
              <a:buFontTx/>
              <a:buAutoNum type="arabicParenR"/>
            </a:pPr>
            <a:r>
              <a:rPr lang="es-MX" altLang="x-none" smtClean="0">
                <a:solidFill>
                  <a:srgbClr val="000000"/>
                </a:solidFill>
                <a:ea typeface="ＭＳ Ｐゴシック" charset="-128"/>
              </a:rPr>
              <a:t>Antecedentes</a:t>
            </a:r>
            <a:endParaRPr lang="es-MX" altLang="x-none">
              <a:solidFill>
                <a:srgbClr val="FF3300"/>
              </a:solidFill>
              <a:ea typeface="ＭＳ Ｐゴシック" charset="-128"/>
            </a:endParaRP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2) </a:t>
            </a:r>
            <a:r>
              <a:rPr lang="es-MX" altLang="x-none">
                <a:solidFill>
                  <a:schemeClr val="bg1">
                    <a:lumMod val="75000"/>
                  </a:schemeClr>
                </a:solidFill>
                <a:ea typeface="ＭＳ Ｐゴシック" charset="-128"/>
              </a:rPr>
              <a:t>Toma de decisiones, </a:t>
            </a: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solidFill>
                  <a:schemeClr val="bg1">
                    <a:lumMod val="75000"/>
                  </a:schemeClr>
                </a:solidFill>
                <a:ea typeface="ＭＳ Ｐゴシック" charset="-128"/>
              </a:rPr>
              <a:t>3)  Implementación de la decisión </a:t>
            </a:r>
          </a:p>
          <a:p>
            <a:pPr marL="514350" indent="-514350" defTabSz="839788">
              <a:buFont typeface="Arial" charset="0"/>
              <a:buAutoNum type="arabicParenR" startAt="4"/>
            </a:pPr>
            <a:r>
              <a:rPr lang="es-MX" altLang="x-none" smtClean="0">
                <a:solidFill>
                  <a:schemeClr val="bg1">
                    <a:lumMod val="75000"/>
                  </a:schemeClr>
                </a:solidFill>
                <a:ea typeface="ＭＳ Ｐゴシック" charset="-128"/>
              </a:rPr>
              <a:t>Conclusiones</a:t>
            </a:r>
            <a:endParaRPr lang="es-MX" altLang="x-none">
              <a:solidFill>
                <a:schemeClr val="bg1">
                  <a:lumMod val="75000"/>
                </a:schemeClr>
              </a:solidFill>
              <a:ea typeface="ＭＳ Ｐゴシック" charset="-128"/>
            </a:endParaRPr>
          </a:p>
          <a:p>
            <a:pPr marL="473075" indent="-473075" defTabSz="839788"/>
            <a:endParaRPr lang="es-MX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32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uadroTexto 4"/>
          <p:cNvSpPr txBox="1">
            <a:spLocks noChangeArrowheads="1"/>
          </p:cNvSpPr>
          <p:nvPr/>
        </p:nvSpPr>
        <p:spPr bwMode="auto">
          <a:xfrm>
            <a:off x="397932" y="2703016"/>
            <a:ext cx="874606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x-none" sz="2200" b="1" u="sng" smtClean="0"/>
              <a:t>Programa Ampliado de Inmunizaciones (PAI):</a:t>
            </a:r>
          </a:p>
          <a:p>
            <a:pPr eaLnBrk="1" hangingPunct="1"/>
            <a:endParaRPr lang="es-ES_tradnl" altLang="x-none" sz="2200" u="sng" smtClean="0"/>
          </a:p>
          <a:p>
            <a:pPr eaLnBrk="1" hangingPunct="1"/>
            <a:r>
              <a:rPr lang="es-ES_tradnl" altLang="x-none" sz="2200" smtClean="0"/>
              <a:t>Es una acción conjunta de las naciones de el mundo, la Organización Mundial de la Salud (OMS), Panamericana de la Salud (OPS) y otras organizaciones internacionales, con el fin de alcanzar coberturas universales de vacunación que reduzcan la morbilidad y mortalidad causada por enfermedades </a:t>
            </a:r>
            <a:r>
              <a:rPr lang="es-ES_tradnl" altLang="x-none" sz="2200" err="1" smtClean="0"/>
              <a:t>inmuno</a:t>
            </a:r>
            <a:r>
              <a:rPr lang="es-ES_tradnl" altLang="x-none" sz="2200" smtClean="0"/>
              <a:t>-prevenibles.</a:t>
            </a:r>
          </a:p>
          <a:p>
            <a:pPr eaLnBrk="1" hangingPunct="1"/>
            <a:endParaRPr lang="es-ES_tradnl" altLang="x-none" sz="2200" smtClean="0"/>
          </a:p>
          <a:p>
            <a:pPr eaLnBrk="1" hangingPunct="1"/>
            <a:r>
              <a:rPr lang="es-ES_tradnl" altLang="x-none" sz="2200" smtClean="0"/>
              <a:t>En 1974, OMS emitió su </a:t>
            </a:r>
            <a:r>
              <a:rPr lang="es-ES_tradnl" altLang="x-none" sz="2200" b="1" u="sng" smtClean="0"/>
              <a:t>Programa Ampliado de Inmunizaciones (PAI) </a:t>
            </a:r>
            <a:r>
              <a:rPr lang="es-ES_tradnl" altLang="x-none" sz="2200" smtClean="0"/>
              <a:t>contra seis de las más comunes enfermedades prevenibles: </a:t>
            </a:r>
            <a:r>
              <a:rPr lang="es-ES_tradnl" altLang="x-none" sz="2200" b="1" smtClean="0"/>
              <a:t>difteria, tosferina, tétanos, polio, tuberculosis y sarampión.</a:t>
            </a:r>
          </a:p>
          <a:p>
            <a:pPr eaLnBrk="1" hangingPunct="1"/>
            <a:endParaRPr lang="es-ES_tradnl" altLang="x-none" sz="220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2" y="232651"/>
            <a:ext cx="5149428" cy="2335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401792"/>
              </p:ext>
            </p:extLst>
          </p:nvPr>
        </p:nvGraphicFramePr>
        <p:xfrm>
          <a:off x="646974" y="1156970"/>
          <a:ext cx="8079014" cy="5487670"/>
        </p:xfrm>
        <a:graphic>
          <a:graphicData uri="http://schemas.openxmlformats.org/drawingml/2006/table">
            <a:tbl>
              <a:tblPr/>
              <a:tblGrid>
                <a:gridCol w="1027137"/>
                <a:gridCol w="7051877"/>
              </a:tblGrid>
              <a:tr h="428625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año</a:t>
                      </a:r>
                      <a:endParaRPr kumimoji="0" lang="es-ES" altLang="x-none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Vacunas introducidas</a:t>
                      </a:r>
                      <a:endParaRPr kumimoji="0" lang="es-MX" altLang="x-none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08965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1973    </a:t>
                      </a:r>
                    </a:p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1979</a:t>
                      </a:r>
                    </a:p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PAI) BCG, OPV, DTP, Sarampión</a:t>
                      </a:r>
                    </a:p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Decreto Presidencial: </a:t>
                      </a:r>
                      <a:r>
                        <a:rPr kumimoji="0" lang="es-MX" altLang="x-non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Cartilla Nacional de inmunizaciones en &lt; 6 años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422">
                <a:tc>
                  <a:txBody>
                    <a:bodyPr/>
                    <a:lstStyle/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1991</a:t>
                      </a:r>
                      <a:endParaRPr kumimoji="0" lang="es-MX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Refuerzo de sarampión: (6 años)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1998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Rubeola y parotiditis y refuerzo de Td a los 12 años</a:t>
                      </a:r>
                      <a:endParaRPr kumimoji="0" lang="es-MX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1999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Pentavalente (HB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Hib, DPT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), introducción de Hepatitis B, e </a:t>
                      </a:r>
                      <a:r>
                        <a:rPr kumimoji="0" lang="es-MX" altLang="x-none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 influenzae b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s-MX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2000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rubeola y sarampión, </a:t>
                      </a:r>
                      <a:r>
                        <a:rPr kumimoji="0" lang="es-MX" altLang="x-non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inmunización en adolescentes</a:t>
                      </a:r>
                      <a:endParaRPr kumimoji="0" lang="es-ES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2004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Influenza en población blanco (niños 6 meses a 3 años, &gt; 60 años y grupos de riesgo</a:t>
                      </a:r>
                      <a:endParaRPr kumimoji="0" lang="es-MX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2006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Vacuna conjugada de neumococo (PCV </a:t>
                      </a:r>
                      <a:r>
                        <a:rPr kumimoji="0" lang="es-MX" altLang="x-none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 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and 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Rotavirus </a:t>
                      </a:r>
                      <a:r>
                        <a:rPr kumimoji="0" lang="es-MX" altLang="x-none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2007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Cambio de pentavalente (Hepatitis 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 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 nacimiento, IPV y acelular tosferina (Hib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IPV, 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DPaT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es-MX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213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2008</a:t>
                      </a:r>
                    </a:p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2009 </a:t>
                      </a:r>
                      <a:r>
                        <a:rPr kumimoji="0" lang="es-ES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                                     </a:t>
                      </a:r>
                      <a:endParaRPr kumimoji="0" lang="es-ES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VPH 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(En 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poblaciones blanco)</a:t>
                      </a:r>
                      <a:endParaRPr kumimoji="0" lang="es-MX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Influenza 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AH1N1 monovalente por emergencia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397"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2012</a:t>
                      </a: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96888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96888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96888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968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Modificaciones: PCV</a:t>
                      </a:r>
                      <a:r>
                        <a:rPr kumimoji="0" lang="es-MX" altLang="x-none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 y RV</a:t>
                      </a:r>
                      <a:r>
                        <a:rPr kumimoji="0" lang="es-MX" altLang="x-none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 ; </a:t>
                      </a:r>
                      <a:r>
                        <a:rPr kumimoji="0" lang="es-MX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HPV Universal </a:t>
                      </a:r>
                      <a:r>
                        <a:rPr kumimoji="0" lang="es-MX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 niñas  &lt;9 años.</a:t>
                      </a:r>
                      <a:endParaRPr kumimoji="0" lang="es-MX" altLang="x-none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96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x-none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0454" marR="90454" marT="46387" marB="4638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12" name="Text Box 1027"/>
          <p:cNvSpPr txBox="1">
            <a:spLocks noChangeArrowheads="1"/>
          </p:cNvSpPr>
          <p:nvPr/>
        </p:nvSpPr>
        <p:spPr bwMode="auto">
          <a:xfrm>
            <a:off x="209006" y="0"/>
            <a:ext cx="533787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937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MX" altLang="x-none" sz="2800" smtClean="0">
                <a:solidFill>
                  <a:srgbClr val="000000"/>
                </a:solidFill>
                <a:latin typeface="+mn-lt"/>
              </a:rPr>
              <a:t>Evolución del programa nacional de vacunación en México</a:t>
            </a:r>
            <a:endParaRPr lang="es-MX" altLang="x-none" sz="280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111" r="25194" b="6878"/>
          <a:stretch/>
        </p:blipFill>
        <p:spPr>
          <a:xfrm>
            <a:off x="731520" y="958114"/>
            <a:ext cx="7985760" cy="577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Título"/>
          <p:cNvSpPr>
            <a:spLocks noGrp="1"/>
          </p:cNvSpPr>
          <p:nvPr>
            <p:ph type="title" idx="4294967295"/>
          </p:nvPr>
        </p:nvSpPr>
        <p:spPr>
          <a:xfrm>
            <a:off x="289560" y="325438"/>
            <a:ext cx="6880860" cy="1143000"/>
          </a:xfrm>
        </p:spPr>
        <p:txBody>
          <a:bodyPr/>
          <a:lstStyle/>
          <a:p>
            <a:r>
              <a:rPr lang="es-MX" altLang="x-none" sz="48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Índex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4294967295"/>
          </p:nvPr>
        </p:nvSpPr>
        <p:spPr>
          <a:xfrm>
            <a:off x="1858433" y="2192867"/>
            <a:ext cx="6637867" cy="4525963"/>
          </a:xfrm>
        </p:spPr>
        <p:txBody>
          <a:bodyPr/>
          <a:lstStyle/>
          <a:p>
            <a:pPr marL="473075" indent="-473075" defTabSz="839788">
              <a:buFontTx/>
              <a:buAutoNum type="arabicParenR"/>
            </a:pPr>
            <a:r>
              <a:rPr lang="es-MX" altLang="x-none" smtClean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Antecedentes</a:t>
            </a:r>
            <a:endParaRPr lang="es-MX" altLang="x-none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ea typeface="ＭＳ Ｐゴシック" charset="-128"/>
              </a:rPr>
              <a:t>2) Toma de decisiones, </a:t>
            </a:r>
          </a:p>
          <a:p>
            <a:pPr marL="473075" indent="-473075" defTabSz="839788">
              <a:buFont typeface="Arial" charset="0"/>
              <a:buNone/>
            </a:pPr>
            <a:r>
              <a:rPr lang="es-MX" altLang="x-none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3)  Implementación de la decisión </a:t>
            </a:r>
          </a:p>
          <a:p>
            <a:pPr marL="514350" indent="-514350" defTabSz="839788">
              <a:buFont typeface="Arial" charset="0"/>
              <a:buAutoNum type="arabicParenR" startAt="4"/>
            </a:pPr>
            <a:r>
              <a:rPr lang="es-MX" altLang="x-none" smtClean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Conclusiones</a:t>
            </a:r>
            <a:endParaRPr lang="es-MX" altLang="x-none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  <a:p>
            <a:pPr marL="473075" indent="-473075" defTabSz="839788"/>
            <a:endParaRPr lang="es-MX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68240" y="1243083"/>
            <a:ext cx="41757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i="1">
                <a:solidFill>
                  <a:srgbClr val="2F2A2B"/>
                </a:solidFill>
                <a:latin typeface="Helvetica" charset="0"/>
              </a:rPr>
              <a:t>Antes de tomar la </a:t>
            </a:r>
            <a:r>
              <a:rPr lang="es-ES_tradnl" sz="2000" i="1" smtClean="0">
                <a:solidFill>
                  <a:srgbClr val="2F2A2B"/>
                </a:solidFill>
                <a:latin typeface="Helvetica" charset="0"/>
              </a:rPr>
              <a:t>decisión </a:t>
            </a:r>
            <a:r>
              <a:rPr lang="es-ES_tradnl" sz="2000" i="1">
                <a:solidFill>
                  <a:srgbClr val="2F2A2B"/>
                </a:solidFill>
                <a:latin typeface="Helvetica" charset="0"/>
              </a:rPr>
              <a:t>de incorporar una nueva vacuna al programa de </a:t>
            </a:r>
            <a:r>
              <a:rPr lang="es-ES_tradnl" sz="2000" i="1" smtClean="0">
                <a:solidFill>
                  <a:srgbClr val="2F2A2B"/>
                </a:solidFill>
                <a:latin typeface="Helvetica" charset="0"/>
              </a:rPr>
              <a:t>inmunización, o </a:t>
            </a:r>
            <a:r>
              <a:rPr lang="es-ES_tradnl" sz="2000" i="1">
                <a:solidFill>
                  <a:srgbClr val="2F2A2B"/>
                </a:solidFill>
                <a:latin typeface="Helvetica" charset="0"/>
              </a:rPr>
              <a:t>de modificar la forma de </a:t>
            </a:r>
            <a:r>
              <a:rPr lang="es-ES_tradnl" sz="2000" i="1" smtClean="0">
                <a:solidFill>
                  <a:srgbClr val="2F2A2B"/>
                </a:solidFill>
                <a:latin typeface="Helvetica" charset="0"/>
              </a:rPr>
              <a:t>administración </a:t>
            </a:r>
            <a:r>
              <a:rPr lang="es-ES_tradnl" sz="2000" i="1">
                <a:solidFill>
                  <a:srgbClr val="2F2A2B"/>
                </a:solidFill>
                <a:latin typeface="Helvetica" charset="0"/>
              </a:rPr>
              <a:t>o </a:t>
            </a:r>
            <a:r>
              <a:rPr lang="es-ES_tradnl" sz="2000" i="1" smtClean="0">
                <a:solidFill>
                  <a:srgbClr val="2F2A2B"/>
                </a:solidFill>
                <a:latin typeface="Helvetica" charset="0"/>
              </a:rPr>
              <a:t>presentación </a:t>
            </a:r>
            <a:r>
              <a:rPr lang="es-ES_tradnl" sz="2000" i="1">
                <a:solidFill>
                  <a:srgbClr val="2F2A2B"/>
                </a:solidFill>
                <a:latin typeface="Helvetica" charset="0"/>
              </a:rPr>
              <a:t>de las </a:t>
            </a:r>
            <a:r>
              <a:rPr lang="es-ES_tradnl" sz="2000" i="1" smtClean="0">
                <a:solidFill>
                  <a:srgbClr val="2F2A2B"/>
                </a:solidFill>
                <a:latin typeface="Helvetica" charset="0"/>
              </a:rPr>
              <a:t>vacunas, se </a:t>
            </a:r>
            <a:r>
              <a:rPr lang="es-ES_tradnl" sz="2000" i="1">
                <a:solidFill>
                  <a:srgbClr val="2F2A2B"/>
                </a:solidFill>
                <a:latin typeface="Helvetica" charset="0"/>
              </a:rPr>
              <a:t>deben considerar los aspectos incluidos en el diagrama de flujo “Criterios </a:t>
            </a:r>
            <a:r>
              <a:rPr lang="es-ES_tradnl" sz="2000" i="1" smtClean="0">
                <a:solidFill>
                  <a:srgbClr val="2F2A2B"/>
                </a:solidFill>
                <a:latin typeface="Helvetica" charset="0"/>
              </a:rPr>
              <a:t>para decidir </a:t>
            </a:r>
            <a:r>
              <a:rPr lang="es-ES_tradnl" sz="2000" i="1">
                <a:solidFill>
                  <a:srgbClr val="2F2A2B"/>
                </a:solidFill>
                <a:latin typeface="Helvetica" charset="0"/>
              </a:rPr>
              <a:t>la </a:t>
            </a:r>
            <a:r>
              <a:rPr lang="es-ES_tradnl" sz="2000" i="1" smtClean="0">
                <a:solidFill>
                  <a:srgbClr val="2F2A2B"/>
                </a:solidFill>
                <a:latin typeface="Helvetica" charset="0"/>
              </a:rPr>
              <a:t>introducción </a:t>
            </a:r>
            <a:r>
              <a:rPr lang="es-ES_tradnl" sz="2000" i="1">
                <a:solidFill>
                  <a:srgbClr val="2F2A2B"/>
                </a:solidFill>
                <a:latin typeface="Helvetica" charset="0"/>
              </a:rPr>
              <a:t>de nuevas vacunas” </a:t>
            </a:r>
            <a:endParaRPr lang="es-ES_tradnl" sz="2000" i="1">
              <a:solidFill>
                <a:srgbClr val="2F2A2B"/>
              </a:solidFill>
              <a:effectLst/>
              <a:latin typeface="Helvetic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5366"/>
          <a:stretch/>
        </p:blipFill>
        <p:spPr>
          <a:xfrm>
            <a:off x="143908" y="155614"/>
            <a:ext cx="4487800" cy="64509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20" y="4716487"/>
            <a:ext cx="2550160" cy="10427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37928" y="60624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2009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61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3085</TotalTime>
  <Words>1559</Words>
  <Application>Microsoft Macintosh PowerPoint</Application>
  <PresentationFormat>Presentación en pantalla (4:3)</PresentationFormat>
  <Paragraphs>179</Paragraphs>
  <Slides>26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Calibri</vt:lpstr>
      <vt:lpstr>Helvetica</vt:lpstr>
      <vt:lpstr>ＭＳ Ｐゴシック</vt:lpstr>
      <vt:lpstr>Arial</vt:lpstr>
      <vt:lpstr>Tema de Office</vt:lpstr>
      <vt:lpstr>Vacunas y Salud Pública:   Criterios para la introducción de nuevas vacunas en los programas nacionales de vacunación universal</vt:lpstr>
      <vt:lpstr>Criterios para la introducción de nuevos inmunógenos en los programas de vacunación</vt:lpstr>
      <vt:lpstr>Índex</vt:lpstr>
      <vt:lpstr>Índex</vt:lpstr>
      <vt:lpstr>Presentación de PowerPoint</vt:lpstr>
      <vt:lpstr>Presentación de PowerPoint</vt:lpstr>
      <vt:lpstr>Presentación de PowerPoint</vt:lpstr>
      <vt:lpstr>Índex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Evolución de la inversión</vt:lpstr>
      <vt:lpstr>Presentación de PowerPoint</vt:lpstr>
      <vt:lpstr>Aspectos programáticos y de factibilidad </vt:lpstr>
      <vt:lpstr>Presentación de PowerPoint</vt:lpstr>
      <vt:lpstr>Conflictos de interés</vt:lpstr>
      <vt:lpstr>Presentación de PowerPoint</vt:lpstr>
      <vt:lpstr>Índex</vt:lpstr>
      <vt:lpstr>Desafíos para la implementación de nuevas vacunas </vt:lpstr>
      <vt:lpstr>Índex</vt:lpstr>
      <vt:lpstr>Conclusiones </vt:lpstr>
      <vt:lpstr>Presentación de PowerPoint</vt:lpstr>
    </vt:vector>
  </TitlesOfParts>
  <Manager/>
  <Company>unam</Company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CISEI: Diálogo y diagnóstico</dc:title>
  <dc:subject/>
  <dc:creator>Celia Alpuche</dc:creator>
  <cp:keywords/>
  <dc:description/>
  <cp:lastModifiedBy>Celia M. Alpuche Aranda</cp:lastModifiedBy>
  <cp:revision>187</cp:revision>
  <dcterms:created xsi:type="dcterms:W3CDTF">2013-02-05T21:42:30Z</dcterms:created>
  <dcterms:modified xsi:type="dcterms:W3CDTF">2017-03-08T23:58:39Z</dcterms:modified>
  <cp:category/>
</cp:coreProperties>
</file>