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sldIdLst>
    <p:sldId id="256" r:id="rId2"/>
    <p:sldId id="257" r:id="rId3"/>
    <p:sldId id="259" r:id="rId4"/>
    <p:sldId id="258" r:id="rId5"/>
    <p:sldId id="272" r:id="rId6"/>
    <p:sldId id="271" r:id="rId7"/>
    <p:sldId id="260" r:id="rId8"/>
    <p:sldId id="261" r:id="rId9"/>
    <p:sldId id="267" r:id="rId10"/>
    <p:sldId id="268" r:id="rId11"/>
    <p:sldId id="269" r:id="rId12"/>
    <p:sldId id="270" r:id="rId13"/>
    <p:sldId id="263" r:id="rId14"/>
    <p:sldId id="264" r:id="rId15"/>
    <p:sldId id="265" r:id="rId16"/>
    <p:sldId id="266" r:id="rId17"/>
    <p:sldId id="26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21"/>
    <p:restoredTop sz="94659"/>
  </p:normalViewPr>
  <p:slideViewPr>
    <p:cSldViewPr snapToGrid="0" snapToObjects="1">
      <p:cViewPr varScale="1">
        <p:scale>
          <a:sx n="29" d="100"/>
          <a:sy n="29" d="100"/>
        </p:scale>
        <p:origin x="240" y="1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50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4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97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8/9/17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0314" y="5847906"/>
            <a:ext cx="1494783" cy="9935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684" y="5635257"/>
            <a:ext cx="1086218" cy="108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4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6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6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87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5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992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44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40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172893" cy="2387600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latin typeface="Century Gothic" charset="0"/>
                <a:ea typeface="Century Gothic" charset="0"/>
                <a:cs typeface="Century Gothic" charset="0"/>
              </a:rPr>
              <a:t>Estado del arte en el tratamiento del c</a:t>
            </a:r>
            <a:r>
              <a:rPr lang="es-ES" dirty="0" err="1" smtClean="0">
                <a:latin typeface="Century Gothic" charset="0"/>
                <a:ea typeface="Century Gothic" charset="0"/>
                <a:cs typeface="Century Gothic" charset="0"/>
              </a:rPr>
              <a:t>áncer</a:t>
            </a:r>
            <a:r>
              <a:rPr lang="es-ES" dirty="0" smtClean="0">
                <a:latin typeface="Century Gothic" charset="0"/>
                <a:ea typeface="Century Gothic" charset="0"/>
                <a:cs typeface="Century Gothic" charset="0"/>
              </a:rPr>
              <a:t> de mama inflamatorio</a:t>
            </a:r>
            <a:endParaRPr lang="es-ES_tradnl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558968"/>
            <a:ext cx="9144000" cy="1655762"/>
          </a:xfrm>
        </p:spPr>
        <p:txBody>
          <a:bodyPr/>
          <a:lstStyle/>
          <a:p>
            <a:r>
              <a:rPr lang="es-ES_tradnl" dirty="0" smtClean="0">
                <a:latin typeface="Century Gothic" charset="0"/>
                <a:ea typeface="Century Gothic" charset="0"/>
                <a:cs typeface="Century Gothic" charset="0"/>
              </a:rPr>
              <a:t>Claudia Arce Salinas</a:t>
            </a:r>
          </a:p>
          <a:p>
            <a:r>
              <a:rPr lang="es-ES_tradnl" dirty="0" smtClean="0">
                <a:latin typeface="Century Gothic" charset="0"/>
                <a:ea typeface="Century Gothic" charset="0"/>
                <a:cs typeface="Century Gothic" charset="0"/>
              </a:rPr>
              <a:t>Instituto Nacional de </a:t>
            </a:r>
            <a:r>
              <a:rPr lang="es-ES_tradnl" dirty="0" err="1" smtClean="0">
                <a:latin typeface="Century Gothic" charset="0"/>
                <a:ea typeface="Century Gothic" charset="0"/>
                <a:cs typeface="Century Gothic" charset="0"/>
              </a:rPr>
              <a:t>Cancerolog</a:t>
            </a:r>
            <a:r>
              <a:rPr lang="es-ES" dirty="0" err="1" smtClean="0">
                <a:latin typeface="Century Gothic" charset="0"/>
                <a:ea typeface="Century Gothic" charset="0"/>
                <a:cs typeface="Century Gothic" charset="0"/>
              </a:rPr>
              <a:t>ía</a:t>
            </a:r>
            <a:endParaRPr lang="es-ES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s-ES_tradnl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1460"/>
            <a:ext cx="1881711" cy="12507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210" y="5571460"/>
            <a:ext cx="1286540" cy="12865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5510" y="1211262"/>
            <a:ext cx="2061240" cy="29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1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730" y="1226454"/>
            <a:ext cx="8819143" cy="4634878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Familia EGFR</a:t>
            </a:r>
            <a:endParaRPr lang="es-ES_tradnl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/>
              <a:t>Baselga</a:t>
            </a:r>
            <a:r>
              <a:rPr lang="da-DK" dirty="0" smtClean="0"/>
              <a:t>, et al. Nat Rev Cancer 2009;9:463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022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145" y="0"/>
            <a:ext cx="4617164" cy="6858000"/>
          </a:xfrm>
          <a:prstGeom prst="rect">
            <a:avLst/>
          </a:prstGeom>
        </p:spPr>
      </p:pic>
      <p:sp>
        <p:nvSpPr>
          <p:cNvPr id="3" name="Marcador de pie de página 8"/>
          <p:cNvSpPr>
            <a:spLocks noGrp="1"/>
          </p:cNvSpPr>
          <p:nvPr>
            <p:ph type="ftr" sz="quarter" idx="11"/>
          </p:nvPr>
        </p:nvSpPr>
        <p:spPr>
          <a:xfrm>
            <a:off x="1723698" y="6437033"/>
            <a:ext cx="6124902" cy="365125"/>
          </a:xfrm>
        </p:spPr>
        <p:txBody>
          <a:bodyPr/>
          <a:lstStyle/>
          <a:p>
            <a:r>
              <a:rPr lang="da-DK" dirty="0" err="1" smtClean="0"/>
              <a:t>Baselga</a:t>
            </a:r>
            <a:r>
              <a:rPr lang="da-DK" dirty="0" smtClean="0"/>
              <a:t>, et al. Nat Rev Cancer 2009;9:463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20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752599"/>
          </a:xfrm>
        </p:spPr>
        <p:txBody>
          <a:bodyPr/>
          <a:lstStyle/>
          <a:p>
            <a:r>
              <a:rPr lang="es-ES_tradnl" dirty="0" smtClean="0"/>
              <a:t>Estudios con trastuzumab </a:t>
            </a:r>
            <a:r>
              <a:rPr lang="es-ES_tradnl" dirty="0" err="1" smtClean="0"/>
              <a:t>neoadyuvante</a:t>
            </a:r>
            <a:endParaRPr lang="es-ES_tradn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6763720"/>
              </p:ext>
            </p:extLst>
          </p:nvPr>
        </p:nvGraphicFramePr>
        <p:xfrm>
          <a:off x="318977" y="1752599"/>
          <a:ext cx="11674548" cy="404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8637"/>
                <a:gridCol w="2918637"/>
                <a:gridCol w="4072270"/>
                <a:gridCol w="1765004"/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smtClean="0"/>
                        <a:t>Autor</a:t>
                      </a:r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mtClean="0"/>
                        <a:t>N</a:t>
                      </a:r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mtClean="0"/>
                        <a:t>Esquema quimioterapia</a:t>
                      </a:r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RPC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Van </a:t>
                      </a:r>
                      <a:r>
                        <a:rPr lang="es-ES_tradnl" dirty="0" err="1" smtClean="0"/>
                        <a:t>Pelt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22 (9 IBC)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Trastuzumab-docetaxel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40%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Burstein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40 (6 IBC)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Trastuzumab-</a:t>
                      </a:r>
                      <a:r>
                        <a:rPr lang="es-ES_tradnl" dirty="0" err="1" smtClean="0"/>
                        <a:t>paclitaxel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18%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Von </a:t>
                      </a:r>
                      <a:r>
                        <a:rPr lang="es-ES_tradnl" dirty="0" err="1" smtClean="0"/>
                        <a:t>Minckwitz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1930 (30 IBC)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Docetaxel, </a:t>
                      </a:r>
                      <a:r>
                        <a:rPr lang="es-ES_tradnl" dirty="0" err="1" smtClean="0"/>
                        <a:t>vinorelbine</a:t>
                      </a:r>
                      <a:r>
                        <a:rPr lang="es-ES_tradnl" dirty="0" smtClean="0"/>
                        <a:t>, trastuzumab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39%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Untch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150 (114</a:t>
                      </a:r>
                      <a:r>
                        <a:rPr lang="es-ES_tradnl" baseline="0" dirty="0" smtClean="0"/>
                        <a:t> IBC)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EC-Docetaxel </a:t>
                      </a:r>
                    </a:p>
                    <a:p>
                      <a:r>
                        <a:rPr lang="es-ES_tradnl" dirty="0" smtClean="0"/>
                        <a:t> trastuzumab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31.5%</a:t>
                      </a:r>
                      <a:r>
                        <a:rPr lang="es-ES_tradnl" baseline="0" dirty="0" smtClean="0"/>
                        <a:t> vs</a:t>
                      </a:r>
                    </a:p>
                    <a:p>
                      <a:r>
                        <a:rPr lang="es-ES_tradnl" baseline="0" dirty="0" smtClean="0"/>
                        <a:t>19%</a:t>
                      </a:r>
                      <a:endParaRPr lang="es-ES_tradnl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Giani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235 (63 IBC)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Adriamicina</a:t>
                      </a:r>
                      <a:r>
                        <a:rPr lang="es-ES_tradnl" dirty="0" smtClean="0"/>
                        <a:t>,</a:t>
                      </a:r>
                      <a:r>
                        <a:rPr lang="es-ES_tradnl" baseline="0" dirty="0" smtClean="0"/>
                        <a:t> </a:t>
                      </a:r>
                      <a:r>
                        <a:rPr lang="es-ES_tradnl" baseline="0" dirty="0" err="1" smtClean="0"/>
                        <a:t>paclitaxel</a:t>
                      </a:r>
                      <a:r>
                        <a:rPr lang="es-ES_tradnl" baseline="0" dirty="0" smtClean="0"/>
                        <a:t>, </a:t>
                      </a:r>
                      <a:r>
                        <a:rPr lang="es-ES_tradnl" baseline="0" dirty="0" err="1" smtClean="0"/>
                        <a:t>ciclofosfamida</a:t>
                      </a:r>
                      <a:r>
                        <a:rPr lang="es-ES_tradnl" baseline="0" dirty="0" smtClean="0"/>
                        <a:t>, </a:t>
                      </a:r>
                      <a:r>
                        <a:rPr lang="es-ES_tradnl" baseline="0" dirty="0" err="1" smtClean="0"/>
                        <a:t>metotrexate</a:t>
                      </a:r>
                      <a:r>
                        <a:rPr lang="es-ES_tradnl" baseline="0" dirty="0" smtClean="0"/>
                        <a:t>, 5FU + trastuzumab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38% vs </a:t>
                      </a:r>
                    </a:p>
                    <a:p>
                      <a:r>
                        <a:rPr lang="es-ES_tradnl" dirty="0" smtClean="0"/>
                        <a:t>19%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Untch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736 (58 T4)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E-T-CMF-trastuzumab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20.9% vs</a:t>
                      </a:r>
                    </a:p>
                    <a:p>
                      <a:r>
                        <a:rPr lang="es-ES_tradnl" dirty="0" smtClean="0"/>
                        <a:t>14.3% 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Pierga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52</a:t>
                      </a:r>
                      <a:r>
                        <a:rPr lang="es-ES_tradnl" baseline="0" dirty="0" smtClean="0"/>
                        <a:t> IBC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FEC-</a:t>
                      </a:r>
                      <a:r>
                        <a:rPr lang="es-ES_tradnl" dirty="0" err="1" smtClean="0"/>
                        <a:t>bevacizumab</a:t>
                      </a:r>
                      <a:r>
                        <a:rPr lang="es-ES_tradnl" baseline="0" dirty="0" smtClean="0"/>
                        <a:t>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s-ES_tradnl" baseline="0" dirty="0" smtClean="0"/>
                        <a:t> </a:t>
                      </a:r>
                      <a:r>
                        <a:rPr lang="es-ES_tradnl" baseline="0" dirty="0" err="1" smtClean="0"/>
                        <a:t>doceaxel</a:t>
                      </a:r>
                      <a:r>
                        <a:rPr lang="es-ES_tradnl" baseline="0" dirty="0" smtClean="0"/>
                        <a:t>-</a:t>
                      </a:r>
                      <a:r>
                        <a:rPr lang="es-ES_tradnl" baseline="0" dirty="0" err="1" smtClean="0"/>
                        <a:t>bevacizumab</a:t>
                      </a:r>
                      <a:r>
                        <a:rPr lang="es-ES_tradnl" baseline="0" dirty="0" smtClean="0"/>
                        <a:t>-trastuzumab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63.5%</a:t>
                      </a:r>
                      <a:endParaRPr lang="es-ES_tradn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0441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0558"/>
            <a:ext cx="7620000" cy="1143000"/>
          </a:xfrm>
        </p:spPr>
        <p:txBody>
          <a:bodyPr>
            <a:noAutofit/>
          </a:bodyPr>
          <a:lstStyle/>
          <a:p>
            <a:r>
              <a:rPr lang="es-MX" sz="3600" dirty="0"/>
              <a:t>NOAH </a:t>
            </a:r>
            <a:r>
              <a:rPr lang="es-MX" sz="3600" dirty="0" err="1"/>
              <a:t>Herceptin</a:t>
            </a:r>
            <a:r>
              <a:rPr lang="es-MX" sz="3600" dirty="0"/>
              <a:t> </a:t>
            </a:r>
            <a:r>
              <a:rPr lang="es-MX" sz="3600" dirty="0" err="1"/>
              <a:t>neoadyuvante</a:t>
            </a:r>
            <a:endParaRPr lang="en-US" sz="3600" dirty="0"/>
          </a:p>
        </p:txBody>
      </p:sp>
      <p:pic>
        <p:nvPicPr>
          <p:cNvPr id="135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619035" y="1825625"/>
            <a:ext cx="695393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47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NOAH: Respuesta</a:t>
            </a:r>
            <a:endParaRPr lang="en-US" dirty="0"/>
          </a:p>
        </p:txBody>
      </p:sp>
      <p:pic>
        <p:nvPicPr>
          <p:cNvPr id="136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455085" y="1825625"/>
            <a:ext cx="728183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ángulo 2"/>
          <p:cNvSpPr/>
          <p:nvPr/>
        </p:nvSpPr>
        <p:spPr>
          <a:xfrm>
            <a:off x="6995507" y="2273587"/>
            <a:ext cx="3072823" cy="3653418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168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2924" y="-152399"/>
            <a:ext cx="10018713" cy="1752599"/>
          </a:xfrm>
        </p:spPr>
        <p:txBody>
          <a:bodyPr/>
          <a:lstStyle/>
          <a:p>
            <a:r>
              <a:rPr lang="es-ES" dirty="0"/>
              <a:t>Respuesta patológica y SLE/SG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600200"/>
          <a:ext cx="762000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245"/>
                <a:gridCol w="797785"/>
                <a:gridCol w="1644414"/>
                <a:gridCol w="1564556"/>
                <a:gridCol w="1270000"/>
                <a:gridCol w="1270000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Estudio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Tratamiento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RPC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SLE 5 años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SG 5 años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NOAH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235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QT</a:t>
                      </a:r>
                    </a:p>
                    <a:p>
                      <a:r>
                        <a:rPr lang="es-ES" dirty="0" smtClean="0"/>
                        <a:t>QT-H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23(19.5%)</a:t>
                      </a:r>
                    </a:p>
                    <a:p>
                      <a:r>
                        <a:rPr lang="es-ES" dirty="0" smtClean="0"/>
                        <a:t>45 (38.5%)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58%</a:t>
                      </a:r>
                      <a:r>
                        <a:rPr lang="es-ES" baseline="0" dirty="0" smtClean="0"/>
                        <a:t> </a:t>
                      </a:r>
                    </a:p>
                    <a:p>
                      <a:r>
                        <a:rPr lang="es-ES" baseline="0" dirty="0" smtClean="0"/>
                        <a:t>43%</a:t>
                      </a:r>
                      <a:endParaRPr lang="es-ES" dirty="0" smtClean="0"/>
                    </a:p>
                    <a:p>
                      <a:r>
                        <a:rPr lang="es-ES" dirty="0" smtClean="0"/>
                        <a:t>HR 0.64 </a:t>
                      </a:r>
                    </a:p>
                    <a:p>
                      <a:r>
                        <a:rPr lang="es-ES" dirty="0" smtClean="0"/>
                        <a:t>P:0.0016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74% </a:t>
                      </a:r>
                    </a:p>
                    <a:p>
                      <a:r>
                        <a:rPr lang="es-ES" dirty="0" smtClean="0"/>
                        <a:t>63%</a:t>
                      </a:r>
                    </a:p>
                    <a:p>
                      <a:r>
                        <a:rPr lang="es-ES" dirty="0" smtClean="0"/>
                        <a:t>HR 0.66</a:t>
                      </a:r>
                    </a:p>
                    <a:p>
                      <a:r>
                        <a:rPr lang="es-ES" dirty="0" smtClean="0"/>
                        <a:t>P=0.055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3679879"/>
            <a:ext cx="3953456" cy="26356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157" y="3679879"/>
            <a:ext cx="3953456" cy="263563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934657" y="6487996"/>
            <a:ext cx="4052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000090"/>
                </a:solidFill>
              </a:rPr>
              <a:t>Gianni L, et al. </a:t>
            </a:r>
            <a:r>
              <a:rPr lang="es-ES" sz="1200" dirty="0" err="1">
                <a:solidFill>
                  <a:srgbClr val="000090"/>
                </a:solidFill>
              </a:rPr>
              <a:t>Lancet</a:t>
            </a:r>
            <a:r>
              <a:rPr lang="es-ES" sz="1200" dirty="0">
                <a:solidFill>
                  <a:srgbClr val="000090"/>
                </a:solidFill>
              </a:rPr>
              <a:t> </a:t>
            </a:r>
            <a:r>
              <a:rPr lang="es-ES" sz="1200" dirty="0" err="1">
                <a:solidFill>
                  <a:srgbClr val="000090"/>
                </a:solidFill>
              </a:rPr>
              <a:t>Oncol</a:t>
            </a:r>
            <a:r>
              <a:rPr lang="es-ES" sz="1200" dirty="0">
                <a:solidFill>
                  <a:srgbClr val="000090"/>
                </a:solidFill>
              </a:rPr>
              <a:t> 2014;15:640-47</a:t>
            </a:r>
            <a:endParaRPr lang="es-ES" sz="1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0722" y="274638"/>
            <a:ext cx="9007278" cy="1143000"/>
          </a:xfrm>
        </p:spPr>
        <p:txBody>
          <a:bodyPr/>
          <a:lstStyle/>
          <a:p>
            <a:r>
              <a:rPr lang="es-ES" sz="3200" dirty="0"/>
              <a:t>Respuesta patológica y SLE/SG en estudio NOAH</a:t>
            </a:r>
            <a:endParaRPr lang="es-ES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22" y="1607440"/>
            <a:ext cx="8826500" cy="4521200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1660723" y="3888617"/>
            <a:ext cx="8235153" cy="674236"/>
          </a:xfrm>
          <a:prstGeom prst="roundRect">
            <a:avLst/>
          </a:prstGeom>
          <a:solidFill>
            <a:schemeClr val="accent1">
              <a:alpha val="1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07440"/>
            <a:ext cx="8801100" cy="4927600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1524001" y="3888617"/>
            <a:ext cx="8235153" cy="674236"/>
          </a:xfrm>
          <a:prstGeom prst="roundRect">
            <a:avLst/>
          </a:prstGeom>
          <a:solidFill>
            <a:schemeClr val="accent1">
              <a:alpha val="1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5934657" y="6550716"/>
            <a:ext cx="4052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>
                <a:solidFill>
                  <a:srgbClr val="000090"/>
                </a:solidFill>
              </a:rPr>
              <a:t>Gianni L, et al. </a:t>
            </a:r>
            <a:r>
              <a:rPr lang="es-ES" sz="1200" dirty="0" err="1">
                <a:solidFill>
                  <a:srgbClr val="000090"/>
                </a:solidFill>
              </a:rPr>
              <a:t>Lancet</a:t>
            </a:r>
            <a:r>
              <a:rPr lang="es-ES" sz="1200" dirty="0">
                <a:solidFill>
                  <a:srgbClr val="000090"/>
                </a:solidFill>
              </a:rPr>
              <a:t> </a:t>
            </a:r>
            <a:r>
              <a:rPr lang="es-ES" sz="1200" dirty="0" err="1">
                <a:solidFill>
                  <a:srgbClr val="000090"/>
                </a:solidFill>
              </a:rPr>
              <a:t>Oncol</a:t>
            </a:r>
            <a:r>
              <a:rPr lang="es-ES" sz="1200" dirty="0">
                <a:solidFill>
                  <a:srgbClr val="000090"/>
                </a:solidFill>
              </a:rPr>
              <a:t> 2014;15:640-47</a:t>
            </a:r>
            <a:endParaRPr lang="es-ES" sz="1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3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Conclusiones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El manejo del c</a:t>
            </a:r>
            <a:r>
              <a:rPr lang="es-ES" dirty="0" err="1" smtClean="0"/>
              <a:t>áncer</a:t>
            </a:r>
            <a:r>
              <a:rPr lang="es-ES" dirty="0" smtClean="0"/>
              <a:t> de mama inflamatorio es multimodal</a:t>
            </a:r>
          </a:p>
          <a:p>
            <a:r>
              <a:rPr lang="es-ES" dirty="0" smtClean="0"/>
              <a:t>Requiere quimioterapia </a:t>
            </a:r>
            <a:r>
              <a:rPr lang="es-ES" dirty="0" err="1" smtClean="0"/>
              <a:t>neoadyuvante</a:t>
            </a:r>
            <a:r>
              <a:rPr lang="es-ES" dirty="0" smtClean="0"/>
              <a:t>-cirugía-radioterapia</a:t>
            </a:r>
          </a:p>
          <a:p>
            <a:r>
              <a:rPr lang="es-ES" dirty="0" smtClean="0"/>
              <a:t>El reconocimiento de las alteraciones moleculares permite el uso de terapia </a:t>
            </a:r>
            <a:r>
              <a:rPr lang="es-ES" dirty="0" err="1" smtClean="0"/>
              <a:t>dirida</a:t>
            </a:r>
            <a:r>
              <a:rPr lang="es-ES" dirty="0" smtClean="0"/>
              <a:t>; mejorar la tasa de respuesta y supervivencia</a:t>
            </a:r>
          </a:p>
        </p:txBody>
      </p:sp>
    </p:spTree>
    <p:extLst>
      <p:ext uri="{BB962C8B-B14F-4D97-AF65-F5344CB8AC3E}">
        <p14:creationId xmlns:p14="http://schemas.microsoft.com/office/powerpoint/2010/main" val="427774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Agradecimientos 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333" y="2286000"/>
            <a:ext cx="6858000" cy="4572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205" y="1917995"/>
            <a:ext cx="34671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3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Aspectos a discutir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Generalidades</a:t>
            </a:r>
          </a:p>
          <a:p>
            <a:r>
              <a:rPr lang="es-ES_tradnl" dirty="0" err="1" smtClean="0"/>
              <a:t>Caracter</a:t>
            </a:r>
            <a:r>
              <a:rPr lang="es-ES" dirty="0" err="1"/>
              <a:t>i</a:t>
            </a:r>
            <a:r>
              <a:rPr lang="es-ES" dirty="0" err="1" smtClean="0"/>
              <a:t>sticas</a:t>
            </a:r>
            <a:r>
              <a:rPr lang="es-ES" dirty="0" smtClean="0"/>
              <a:t> moleculares del cáncer de mama inflamatorio</a:t>
            </a:r>
          </a:p>
          <a:p>
            <a:r>
              <a:rPr lang="es-ES" dirty="0" smtClean="0"/>
              <a:t>Tratamiento con quimioterapia</a:t>
            </a:r>
          </a:p>
          <a:p>
            <a:r>
              <a:rPr lang="es-ES" dirty="0" smtClean="0"/>
              <a:t>Tratamiento con terapia biológica</a:t>
            </a:r>
          </a:p>
          <a:p>
            <a:r>
              <a:rPr lang="es-ES" dirty="0" smtClean="0"/>
              <a:t>Conclusiones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89080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3046" y="-51391"/>
            <a:ext cx="8850535" cy="1752599"/>
          </a:xfrm>
        </p:spPr>
        <p:txBody>
          <a:bodyPr/>
          <a:lstStyle/>
          <a:p>
            <a:r>
              <a:rPr lang="es-ES_tradnl" dirty="0" smtClean="0"/>
              <a:t>Tratamiento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12" y="1318436"/>
            <a:ext cx="3694091" cy="51567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613" y="765543"/>
            <a:ext cx="3936212" cy="600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78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Caracter</a:t>
            </a:r>
            <a:r>
              <a:rPr lang="es-ES" dirty="0" err="1" smtClean="0"/>
              <a:t>ísticas</a:t>
            </a:r>
            <a:r>
              <a:rPr lang="es-ES" dirty="0" smtClean="0"/>
              <a:t> Moleculares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80% no tiene </a:t>
            </a:r>
            <a:r>
              <a:rPr lang="es-ES_tradnl" dirty="0" err="1" smtClean="0"/>
              <a:t>expresi</a:t>
            </a:r>
            <a:r>
              <a:rPr lang="es-ES" dirty="0" err="1" smtClean="0"/>
              <a:t>ón</a:t>
            </a:r>
            <a:r>
              <a:rPr lang="es-ES" dirty="0" smtClean="0"/>
              <a:t> de RE/RP</a:t>
            </a:r>
          </a:p>
          <a:p>
            <a:r>
              <a:rPr lang="es-ES" dirty="0" smtClean="0"/>
              <a:t>30% sobre-expresión de HER2</a:t>
            </a:r>
          </a:p>
          <a:p>
            <a:r>
              <a:rPr lang="es-ES" dirty="0" smtClean="0"/>
              <a:t>53% mutación de p53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31861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Firma gen</a:t>
            </a:r>
            <a:r>
              <a:rPr lang="es-ES" dirty="0" err="1" smtClean="0"/>
              <a:t>ómica</a:t>
            </a:r>
            <a:r>
              <a:rPr lang="es-ES" dirty="0" smtClean="0"/>
              <a:t>: respuesta fibroblastos “</a:t>
            </a:r>
            <a:r>
              <a:rPr lang="es-ES" dirty="0" err="1" smtClean="0"/>
              <a:t>wound</a:t>
            </a:r>
            <a:r>
              <a:rPr lang="es-ES" dirty="0" smtClean="0"/>
              <a:t> </a:t>
            </a:r>
            <a:r>
              <a:rPr lang="es-ES" dirty="0" err="1" smtClean="0"/>
              <a:t>healing</a:t>
            </a:r>
            <a:r>
              <a:rPr lang="es-ES" dirty="0" smtClean="0"/>
              <a:t> </a:t>
            </a:r>
            <a:r>
              <a:rPr lang="es-ES" dirty="0" err="1" smtClean="0"/>
              <a:t>signature</a:t>
            </a:r>
            <a:r>
              <a:rPr lang="es-ES" dirty="0" smtClean="0"/>
              <a:t>”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63" y="2438399"/>
            <a:ext cx="5080000" cy="3746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324" y="2273299"/>
            <a:ext cx="54737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96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</a:t>
            </a:r>
            <a:r>
              <a:rPr lang="es-ES" dirty="0" err="1" smtClean="0"/>
              <a:t>áncer</a:t>
            </a:r>
            <a:r>
              <a:rPr lang="es-ES" dirty="0" smtClean="0"/>
              <a:t> de mama inflamatorio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Entidad cl</a:t>
            </a:r>
            <a:r>
              <a:rPr lang="es-ES" dirty="0" err="1" smtClean="0"/>
              <a:t>ínica</a:t>
            </a:r>
            <a:r>
              <a:rPr lang="es-ES" dirty="0" smtClean="0"/>
              <a:t> poco frecuente</a:t>
            </a:r>
          </a:p>
          <a:p>
            <a:r>
              <a:rPr lang="es-ES" dirty="0" smtClean="0"/>
              <a:t>Características biológicas diferentes al cáncer de mama esporádico</a:t>
            </a:r>
          </a:p>
          <a:p>
            <a:r>
              <a:rPr lang="es-ES" dirty="0" smtClean="0"/>
              <a:t>Mal pronóstico</a:t>
            </a:r>
          </a:p>
          <a:p>
            <a:r>
              <a:rPr lang="es-ES" dirty="0" smtClean="0"/>
              <a:t>El tratamiento es con quimioterapia </a:t>
            </a:r>
            <a:r>
              <a:rPr lang="es-ES" dirty="0" err="1" smtClean="0"/>
              <a:t>neoadyuvante</a:t>
            </a:r>
            <a:r>
              <a:rPr lang="es-ES" dirty="0" smtClean="0"/>
              <a:t> seguida de cirugía y radioterapia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6262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Tratamiento</a:t>
            </a:r>
            <a:endParaRPr lang="es-ES_tradn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6904862"/>
              </p:ext>
            </p:extLst>
          </p:nvPr>
        </p:nvGraphicFramePr>
        <p:xfrm>
          <a:off x="1484311" y="2000794"/>
          <a:ext cx="10018710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742"/>
                <a:gridCol w="2003742"/>
                <a:gridCol w="2003742"/>
                <a:gridCol w="2003742"/>
                <a:gridCol w="2003742"/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Autor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N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Esquema quimioterapia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Respuesta (%)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Mediana supervivencia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Cristofanilli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44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FEC-T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81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46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De</a:t>
                      </a:r>
                      <a:r>
                        <a:rPr lang="es-ES_tradnl" baseline="0" dirty="0" smtClean="0"/>
                        <a:t> </a:t>
                      </a:r>
                      <a:r>
                        <a:rPr lang="es-ES_tradnl" baseline="0" dirty="0" err="1" smtClean="0"/>
                        <a:t>Boer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54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EC-5FU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79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23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Harris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54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CAM-FAC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30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62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Cristofanilli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240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FAC vs </a:t>
                      </a:r>
                    </a:p>
                    <a:p>
                      <a:r>
                        <a:rPr lang="es-ES_tradnl" dirty="0" smtClean="0"/>
                        <a:t>FAC-T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74</a:t>
                      </a:r>
                    </a:p>
                    <a:p>
                      <a:r>
                        <a:rPr lang="es-ES_tradnl" dirty="0" smtClean="0"/>
                        <a:t>82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32</a:t>
                      </a:r>
                    </a:p>
                    <a:p>
                      <a:r>
                        <a:rPr lang="es-ES_tradnl" dirty="0" smtClean="0"/>
                        <a:t>54</a:t>
                      </a:r>
                    </a:p>
                    <a:p>
                      <a:r>
                        <a:rPr lang="es-ES_tradnl" dirty="0" smtClean="0"/>
                        <a:t>P=0.003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Low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46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CAM</a:t>
                      </a:r>
                      <a:r>
                        <a:rPr lang="es-ES_tradnl" baseline="0" dirty="0" smtClean="0"/>
                        <a:t> +/- </a:t>
                      </a:r>
                      <a:r>
                        <a:rPr lang="es-ES_tradnl" baseline="0" dirty="0" err="1" smtClean="0"/>
                        <a:t>tamoxifen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NA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3.8 años</a:t>
                      </a:r>
                    </a:p>
                    <a:p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Evans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53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AC</a:t>
                      </a:r>
                      <a:r>
                        <a:rPr lang="es-ES_tradnl" baseline="0" dirty="0" smtClean="0"/>
                        <a:t> vs</a:t>
                      </a:r>
                    </a:p>
                    <a:p>
                      <a:r>
                        <a:rPr lang="es-ES_tradnl" baseline="0" dirty="0" smtClean="0"/>
                        <a:t>AD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61</a:t>
                      </a:r>
                    </a:p>
                    <a:p>
                      <a:r>
                        <a:rPr lang="es-ES_tradnl" dirty="0" smtClean="0"/>
                        <a:t>71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NA</a:t>
                      </a:r>
                      <a:endParaRPr lang="es-ES_tradn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Tratamiento	</a:t>
            </a:r>
            <a:br>
              <a:rPr lang="es-ES_tradnl" dirty="0" smtClean="0"/>
            </a:br>
            <a:r>
              <a:rPr lang="es-ES_tradnl" dirty="0" smtClean="0"/>
              <a:t>Quimioterapia dosis altas</a:t>
            </a:r>
            <a:endParaRPr lang="es-ES_tradn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3562907"/>
              </p:ext>
            </p:extLst>
          </p:nvPr>
        </p:nvGraphicFramePr>
        <p:xfrm>
          <a:off x="1484311" y="2275114"/>
          <a:ext cx="10018710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742"/>
                <a:gridCol w="2003742"/>
                <a:gridCol w="2003742"/>
                <a:gridCol w="2003742"/>
                <a:gridCol w="2003742"/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smtClean="0"/>
                        <a:t>Autor</a:t>
                      </a:r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mtClean="0"/>
                        <a:t>N</a:t>
                      </a:r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mtClean="0"/>
                        <a:t>Esquema quimioterapia</a:t>
                      </a:r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mtClean="0"/>
                        <a:t>Respuesta (%)</a:t>
                      </a:r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mtClean="0"/>
                        <a:t>Mediana supervivencia</a:t>
                      </a:r>
                      <a:endParaRPr lang="es-ES_tradnl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Schwartzberg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56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CTCb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NA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3 años</a:t>
                      </a:r>
                      <a:r>
                        <a:rPr lang="es-ES_tradnl" baseline="0" dirty="0" smtClean="0"/>
                        <a:t> 75%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Viens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100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HDCT</a:t>
                      </a:r>
                      <a:r>
                        <a:rPr lang="es-ES_tradnl" baseline="0" dirty="0" smtClean="0"/>
                        <a:t> con CDF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NA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3 años</a:t>
                      </a:r>
                      <a:r>
                        <a:rPr lang="es-ES_tradnl" baseline="0" dirty="0" smtClean="0"/>
                        <a:t> 70%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Arun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24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Carboplatino</a:t>
                      </a:r>
                      <a:r>
                        <a:rPr lang="es-ES_tradnl" dirty="0" smtClean="0"/>
                        <a:t>/</a:t>
                      </a:r>
                      <a:r>
                        <a:rPr lang="es-ES_tradnl" dirty="0" err="1" smtClean="0"/>
                        <a:t>ciclofosfamida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NA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2 años 73%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Smlo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120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DICT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NA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5 años 64%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err="1" smtClean="0"/>
                        <a:t>Bertucci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74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Dosis</a:t>
                      </a:r>
                      <a:r>
                        <a:rPr lang="es-ES_tradnl" baseline="0" dirty="0" smtClean="0"/>
                        <a:t> </a:t>
                      </a:r>
                      <a:r>
                        <a:rPr lang="es-ES_tradnl" baseline="0" dirty="0" err="1" smtClean="0"/>
                        <a:t>est</a:t>
                      </a:r>
                      <a:r>
                        <a:rPr lang="es-ES" baseline="0" dirty="0" err="1" smtClean="0"/>
                        <a:t>ándar</a:t>
                      </a:r>
                      <a:r>
                        <a:rPr lang="es-ES" baseline="0" dirty="0" smtClean="0"/>
                        <a:t> vs HDCT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NA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18 vs 50%</a:t>
                      </a:r>
                      <a:endParaRPr lang="es-ES_tradn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5504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89100"/>
            <a:ext cx="9144000" cy="432636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Familia EGFR</a:t>
            </a:r>
            <a:endParaRPr lang="es-ES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/>
              <a:t>Baselga</a:t>
            </a:r>
            <a:r>
              <a:rPr lang="da-DK" dirty="0" smtClean="0"/>
              <a:t>, et al. Nat Rev Cancer 2009;9:463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7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319</TotalTime>
  <Words>443</Words>
  <Application>Microsoft Macintosh PowerPoint</Application>
  <PresentationFormat>Panorámica</PresentationFormat>
  <Paragraphs>166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Calibri</vt:lpstr>
      <vt:lpstr>Calibri Light</vt:lpstr>
      <vt:lpstr>Century Gothic</vt:lpstr>
      <vt:lpstr>Mangal</vt:lpstr>
      <vt:lpstr>Arial</vt:lpstr>
      <vt:lpstr>Office Theme</vt:lpstr>
      <vt:lpstr>Estado del arte en el tratamiento del cáncer de mama inflamatorio</vt:lpstr>
      <vt:lpstr>Aspectos a discutir</vt:lpstr>
      <vt:lpstr>Tratamiento</vt:lpstr>
      <vt:lpstr>Características Moleculares</vt:lpstr>
      <vt:lpstr>Firma genómica: respuesta fibroblastos “wound healing signature”</vt:lpstr>
      <vt:lpstr>Cáncer de mama inflamatorio</vt:lpstr>
      <vt:lpstr>Tratamiento</vt:lpstr>
      <vt:lpstr>Tratamiento  Quimioterapia dosis altas</vt:lpstr>
      <vt:lpstr>Familia EGFR</vt:lpstr>
      <vt:lpstr>Familia EGFR</vt:lpstr>
      <vt:lpstr>Presentación de PowerPoint</vt:lpstr>
      <vt:lpstr>Estudios con trastuzumab neoadyuvante</vt:lpstr>
      <vt:lpstr>NOAH Herceptin neoadyuvante</vt:lpstr>
      <vt:lpstr>NOAH: Respuesta</vt:lpstr>
      <vt:lpstr>Respuesta patológica y SLE/SG</vt:lpstr>
      <vt:lpstr>Respuesta patológica y SLE/SG en estudio NOAH</vt:lpstr>
      <vt:lpstr>Conclusiones</vt:lpstr>
      <vt:lpstr>Agradecimientos 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Estado del arte en el tratamiento del cáncer de mama inflamatorio</dc:title>
  <dc:creator>Claudia Arce-Salinas</dc:creator>
  <cp:lastModifiedBy>Claudia Arce-Salinas</cp:lastModifiedBy>
  <cp:revision>9</cp:revision>
  <dcterms:created xsi:type="dcterms:W3CDTF">2017-08-09T17:38:34Z</dcterms:created>
  <dcterms:modified xsi:type="dcterms:W3CDTF">2017-08-09T22:58:22Z</dcterms:modified>
</cp:coreProperties>
</file>