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27" r:id="rId2"/>
    <p:sldId id="421" r:id="rId3"/>
    <p:sldId id="312" r:id="rId4"/>
    <p:sldId id="317" r:id="rId5"/>
    <p:sldId id="313" r:id="rId6"/>
    <p:sldId id="318" r:id="rId7"/>
    <p:sldId id="319" r:id="rId8"/>
    <p:sldId id="396" r:id="rId9"/>
    <p:sldId id="345" r:id="rId10"/>
    <p:sldId id="340" r:id="rId11"/>
    <p:sldId id="264" r:id="rId12"/>
    <p:sldId id="262" r:id="rId13"/>
    <p:sldId id="263" r:id="rId14"/>
    <p:sldId id="428" r:id="rId15"/>
    <p:sldId id="259" r:id="rId16"/>
    <p:sldId id="298" r:id="rId17"/>
    <p:sldId id="277" r:id="rId18"/>
    <p:sldId id="311" r:id="rId19"/>
    <p:sldId id="256" r:id="rId20"/>
    <p:sldId id="385" r:id="rId21"/>
    <p:sldId id="297" r:id="rId22"/>
    <p:sldId id="386" r:id="rId23"/>
    <p:sldId id="430" r:id="rId24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355" autoAdjust="0"/>
  </p:normalViewPr>
  <p:slideViewPr>
    <p:cSldViewPr>
      <p:cViewPr varScale="1">
        <p:scale>
          <a:sx n="65" d="100"/>
          <a:sy n="65" d="100"/>
        </p:scale>
        <p:origin x="6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3585F61B-F9C4-442F-887A-3591CCF9B452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C8E1FE00-E380-4BE2-902A-1669B2BF255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436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D564747F-EFD5-4B1C-B250-4CBDE2AF2A28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9" tIns="46590" rIns="93179" bIns="4659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9" tIns="46590" rIns="93179" bIns="4659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5E5DEAE9-C670-4416-99D7-A2D402D6146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151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noProof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596AB-9358-4C10-B53C-A66ECF4D7D0C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595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D7AF1-DE6A-40AE-A82D-B985B2F4282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3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DEAE9-C670-4416-99D7-A2D402D61464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041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DEAE9-C670-4416-99D7-A2D402D61464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922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DEAE9-C670-4416-99D7-A2D402D61464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0396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DEAE9-C670-4416-99D7-A2D402D61464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4019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DEAE9-C670-4416-99D7-A2D402D61464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00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E5104-CE7C-4654-ADAD-827688E42E36}" type="datetimeFigureOut">
              <a:rPr lang="es-MX" smtClean="0"/>
              <a:pPr/>
              <a:t>09/08/2017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DA93F-3D7D-4A93-BA45-306A33F0398F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cid:20129C49-0ED0-497E-BAC8-9B4936D422C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91581" y="141181"/>
            <a:ext cx="8700899" cy="6521210"/>
            <a:chOff x="191581" y="141181"/>
            <a:chExt cx="8700899" cy="6521210"/>
          </a:xfrm>
        </p:grpSpPr>
        <p:sp>
          <p:nvSpPr>
            <p:cNvPr id="4" name="4 Rectángulo"/>
            <p:cNvSpPr/>
            <p:nvPr/>
          </p:nvSpPr>
          <p:spPr>
            <a:xfrm>
              <a:off x="191581" y="2363884"/>
              <a:ext cx="8700899" cy="3046988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3200" b="1" i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Historia y Cuadro Clinico </a:t>
              </a:r>
            </a:p>
            <a:p>
              <a:pPr algn="ctr"/>
              <a:r>
                <a:rPr lang="es-ES" sz="3200" b="1" i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a 46 años del cambio del paradigma en el tratamiento.</a:t>
              </a:r>
            </a:p>
            <a:p>
              <a:pPr algn="ctr"/>
              <a:r>
                <a:rPr lang="es-ES" sz="3200" b="1" i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Contribución Mexicana a nivel Internacional </a:t>
              </a:r>
              <a:r>
                <a:rPr lang="es-ES" sz="3200" b="1" i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 </a:t>
              </a:r>
            </a:p>
            <a:p>
              <a:pPr algn="ctr"/>
              <a:r>
                <a:rPr lang="es-ES" sz="3200" b="1" i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1970-2017</a:t>
              </a:r>
              <a:endParaRPr lang="es-ES" sz="32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683568" y="5939116"/>
              <a:ext cx="4857784" cy="523220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r>
                <a:rPr lang="es-MX" sz="2800" b="1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Dr. Jaime G. de la Garza Salazar</a:t>
              </a:r>
              <a:endParaRPr lang="es-ES" sz="2800" b="1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6039837" y="6200726"/>
              <a:ext cx="201529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2400" b="1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Agosto 9,2017</a:t>
              </a:r>
            </a:p>
          </p:txBody>
        </p:sp>
        <p:pic>
          <p:nvPicPr>
            <p:cNvPr id="7" name="Marcador de contenido 4"/>
            <p:cNvPicPr>
              <a:picLocks noChangeAspect="1"/>
            </p:cNvPicPr>
            <p:nvPr/>
          </p:nvPicPr>
          <p:blipFill rotWithShape="1">
            <a:blip r:embed="rId2"/>
            <a:srcRect l="38068" t="7591" r="45960" b="80702"/>
            <a:stretch/>
          </p:blipFill>
          <p:spPr>
            <a:xfrm>
              <a:off x="7363074" y="255520"/>
              <a:ext cx="1384116" cy="1427370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2051720" y="141181"/>
              <a:ext cx="4572000" cy="2123658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algn="ctr"/>
              <a:r>
                <a:rPr lang="es-ES" sz="4400" b="1" i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Carcinoma Inflamatorio </a:t>
              </a:r>
            </a:p>
            <a:p>
              <a:pPr algn="ctr"/>
              <a:r>
                <a:rPr lang="es-ES" sz="4400" b="1" i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de la Mama</a:t>
              </a:r>
            </a:p>
          </p:txBody>
        </p:sp>
      </p:grpSp>
      <p:pic>
        <p:nvPicPr>
          <p:cNvPr id="10" name="Picture 1" descr="Logo 3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" y="85255"/>
            <a:ext cx="2204103" cy="19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1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95536" y="93143"/>
            <a:ext cx="8748464" cy="6609299"/>
            <a:chOff x="395536" y="93143"/>
            <a:chExt cx="8748464" cy="6609299"/>
          </a:xfrm>
        </p:grpSpPr>
        <p:sp>
          <p:nvSpPr>
            <p:cNvPr id="8" name="7 Rectángulo"/>
            <p:cNvSpPr/>
            <p:nvPr/>
          </p:nvSpPr>
          <p:spPr>
            <a:xfrm>
              <a:off x="1403648" y="6333110"/>
              <a:ext cx="489654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H.de Oncologia. CMN. IMSS, Mexican Experience</a:t>
              </a:r>
              <a:endParaRPr lang="es-MX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7852621" y="6302332"/>
              <a:ext cx="12913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J.G.G.S</a:t>
              </a:r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.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395536" y="962157"/>
              <a:ext cx="8377655" cy="5078313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Todas las pacientes fueron tratadas con Cirugia,Radioterapia y Hormonoterapia aditiva y/o ablativa</a:t>
              </a:r>
            </a:p>
            <a:p>
              <a:pPr algn="ctr"/>
              <a:r>
                <a:rPr lang="en-US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Los resultados al año la mayoria de las pacientes estaban muertas</a:t>
              </a:r>
            </a:p>
            <a:p>
              <a:pPr algn="ctr"/>
              <a:r>
                <a:rPr lang="en-US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Se propuso un cambio en la secuencia de los tratamientos, primero administrar Quimioterapia seguida de radioterapia y posteriormente la cirugia radical</a:t>
              </a:r>
              <a:endParaRPr lang="es-MX" sz="36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" name="CuadroTexto 1"/>
            <p:cNvSpPr txBox="1"/>
            <p:nvPr/>
          </p:nvSpPr>
          <p:spPr>
            <a:xfrm>
              <a:off x="1835696" y="93143"/>
              <a:ext cx="3139321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4000" b="1" i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HISTORIA…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195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ext Box 8"/>
          <p:cNvSpPr txBox="1">
            <a:spLocks noChangeArrowheads="1"/>
          </p:cNvSpPr>
          <p:nvPr/>
        </p:nvSpPr>
        <p:spPr bwMode="auto">
          <a:xfrm>
            <a:off x="1127125" y="5459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6156" name="Text Box 10"/>
          <p:cNvSpPr txBox="1">
            <a:spLocks noChangeArrowheads="1"/>
          </p:cNvSpPr>
          <p:nvPr/>
        </p:nvSpPr>
        <p:spPr bwMode="auto">
          <a:xfrm>
            <a:off x="3260725" y="55356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6157" name="Text Box 11"/>
          <p:cNvSpPr txBox="1">
            <a:spLocks noChangeArrowheads="1"/>
          </p:cNvSpPr>
          <p:nvPr/>
        </p:nvSpPr>
        <p:spPr bwMode="auto">
          <a:xfrm>
            <a:off x="3184525" y="5307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>
            <a:off x="5699125" y="5459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6159" name="Text Box 14"/>
          <p:cNvSpPr txBox="1">
            <a:spLocks noChangeArrowheads="1"/>
          </p:cNvSpPr>
          <p:nvPr/>
        </p:nvSpPr>
        <p:spPr bwMode="auto">
          <a:xfrm>
            <a:off x="5851525" y="5383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6384925" y="2792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1996328" y="3071810"/>
          <a:ext cx="6922841" cy="355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" name="Imagen de mapa de bits" r:id="rId4" imgW="4521432" imgH="2952902" progId="PBrush">
                  <p:embed/>
                </p:oleObj>
              </mc:Choice>
              <mc:Fallback>
                <p:oleObj name="Imagen de mapa de bits" r:id="rId4" imgW="4521432" imgH="2952902" progId="PBrush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1312"/>
                      <a:stretch>
                        <a:fillRect/>
                      </a:stretch>
                    </p:blipFill>
                    <p:spPr bwMode="auto">
                      <a:xfrm>
                        <a:off x="1996328" y="3071810"/>
                        <a:ext cx="6922841" cy="35586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F81BD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EEECE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23 Grupo"/>
          <p:cNvGrpSpPr/>
          <p:nvPr/>
        </p:nvGrpSpPr>
        <p:grpSpPr>
          <a:xfrm>
            <a:off x="142844" y="142852"/>
            <a:ext cx="8724944" cy="6108939"/>
            <a:chOff x="142844" y="142852"/>
            <a:chExt cx="8724944" cy="6108939"/>
          </a:xfrm>
        </p:grpSpPr>
        <p:pic>
          <p:nvPicPr>
            <p:cNvPr id="6149" name="Picture 2" descr="Picture"/>
            <p:cNvPicPr>
              <a:picLocks noChangeAspect="1" noChangeArrowheads="1"/>
            </p:cNvPicPr>
            <p:nvPr/>
          </p:nvPicPr>
          <p:blipFill>
            <a:blip r:embed="rId6"/>
            <a:srcRect l="5882" t="34314" r="49525" b="22192"/>
            <a:stretch>
              <a:fillRect/>
            </a:stretch>
          </p:blipFill>
          <p:spPr bwMode="auto">
            <a:xfrm>
              <a:off x="142844" y="142852"/>
              <a:ext cx="19812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3" descr="Picture 001"/>
            <p:cNvPicPr>
              <a:picLocks noChangeAspect="1" noChangeArrowheads="1"/>
            </p:cNvPicPr>
            <p:nvPr/>
          </p:nvPicPr>
          <p:blipFill>
            <a:blip r:embed="rId7"/>
            <a:srcRect l="14706" t="35254" r="40196" b="24332"/>
            <a:stretch>
              <a:fillRect/>
            </a:stretch>
          </p:blipFill>
          <p:spPr bwMode="auto">
            <a:xfrm>
              <a:off x="2500298" y="142852"/>
              <a:ext cx="1752600" cy="220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Picture 4" descr="Picture 002"/>
            <p:cNvPicPr>
              <a:picLocks noChangeAspect="1" noChangeArrowheads="1"/>
            </p:cNvPicPr>
            <p:nvPr/>
          </p:nvPicPr>
          <p:blipFill>
            <a:blip r:embed="rId8"/>
            <a:srcRect l="59804" t="25044" r="8824" b="39305"/>
            <a:stretch>
              <a:fillRect/>
            </a:stretch>
          </p:blipFill>
          <p:spPr bwMode="auto">
            <a:xfrm>
              <a:off x="4572000" y="142852"/>
              <a:ext cx="16764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3" name="Text Box 6"/>
            <p:cNvSpPr txBox="1">
              <a:spLocks noChangeArrowheads="1"/>
            </p:cNvSpPr>
            <p:nvPr/>
          </p:nvSpPr>
          <p:spPr bwMode="auto">
            <a:xfrm>
              <a:off x="142844" y="2428868"/>
              <a:ext cx="8572560" cy="27699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b="1" dirty="0">
                  <a:latin typeface="Garamond" pitchFamily="18" charset="0"/>
                </a:rPr>
                <a:t>       </a:t>
              </a:r>
              <a:r>
                <a:rPr lang="en-US" sz="1200" b="1" u="sng" dirty="0">
                  <a:solidFill>
                    <a:schemeClr val="bg2">
                      <a:lumMod val="75000"/>
                    </a:schemeClr>
                  </a:solidFill>
                  <a:latin typeface="Garamond" pitchFamily="18" charset="0"/>
                </a:rPr>
                <a:t>DR. ROMAN TORRES T.</a:t>
              </a:r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  <a:latin typeface="Garamond" pitchFamily="18" charset="0"/>
                </a:rPr>
                <a:t>      </a:t>
              </a:r>
              <a:r>
                <a:rPr lang="en-US" sz="1200" b="1" u="sng" dirty="0">
                  <a:solidFill>
                    <a:schemeClr val="bg2">
                      <a:lumMod val="75000"/>
                    </a:schemeClr>
                  </a:solidFill>
                  <a:latin typeface="Garamond" pitchFamily="18" charset="0"/>
                </a:rPr>
                <a:t>DR.RAFAEL DE LA HUERTA S.</a:t>
              </a:r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  <a:latin typeface="Garamond" pitchFamily="18" charset="0"/>
                </a:rPr>
                <a:t>   </a:t>
              </a:r>
              <a:r>
                <a:rPr lang="en-US" sz="1200" b="1" u="sng" dirty="0">
                  <a:solidFill>
                    <a:schemeClr val="bg2">
                      <a:lumMod val="75000"/>
                    </a:schemeClr>
                  </a:solidFill>
                  <a:latin typeface="Garamond" pitchFamily="18" charset="0"/>
                </a:rPr>
                <a:t>DR C. SANCHEZ-BASURTO</a:t>
              </a:r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  <a:latin typeface="Garamond" pitchFamily="18" charset="0"/>
                </a:rPr>
                <a:t>      </a:t>
              </a:r>
              <a:r>
                <a:rPr lang="en-US" sz="1200" b="1" u="sng" dirty="0">
                  <a:solidFill>
                    <a:schemeClr val="bg2">
                      <a:lumMod val="75000"/>
                    </a:schemeClr>
                  </a:solidFill>
                  <a:latin typeface="Garamond" pitchFamily="18" charset="0"/>
                </a:rPr>
                <a:t>DR. J.DE LA GARZA S.</a:t>
              </a:r>
            </a:p>
          </p:txBody>
        </p:sp>
        <p:pic>
          <p:nvPicPr>
            <p:cNvPr id="6162" name="Picture 18" descr="Picture 01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29388" y="285728"/>
              <a:ext cx="24384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20 CuadroTexto"/>
            <p:cNvSpPr txBox="1"/>
            <p:nvPr/>
          </p:nvSpPr>
          <p:spPr>
            <a:xfrm>
              <a:off x="142844" y="3143248"/>
              <a:ext cx="1676934" cy="310854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sz="2800" b="1" dirty="0"/>
                <a:t>  </a:t>
              </a:r>
              <a:r>
                <a:rPr lang="es-ES" sz="2800" b="1" dirty="0">
                  <a:solidFill>
                    <a:schemeClr val="bg2">
                      <a:lumMod val="75000"/>
                    </a:schemeClr>
                  </a:solidFill>
                </a:rPr>
                <a:t>Hospital</a:t>
              </a:r>
            </a:p>
            <a:p>
              <a:r>
                <a:rPr lang="es-ES" sz="2800" b="1" dirty="0">
                  <a:solidFill>
                    <a:schemeClr val="bg2">
                      <a:lumMod val="75000"/>
                    </a:schemeClr>
                  </a:solidFill>
                </a:rPr>
                <a:t>      de </a:t>
              </a:r>
            </a:p>
            <a:p>
              <a:r>
                <a:rPr lang="es-ES" sz="2800" b="1" dirty="0">
                  <a:solidFill>
                    <a:schemeClr val="bg2">
                      <a:lumMod val="75000"/>
                    </a:schemeClr>
                  </a:solidFill>
                </a:rPr>
                <a:t>Oncología</a:t>
              </a:r>
            </a:p>
            <a:p>
              <a:r>
                <a:rPr lang="es-ES" sz="2800" b="1" dirty="0">
                  <a:solidFill>
                    <a:schemeClr val="bg2">
                      <a:lumMod val="75000"/>
                    </a:schemeClr>
                  </a:solidFill>
                </a:rPr>
                <a:t>  Centro</a:t>
              </a:r>
            </a:p>
            <a:p>
              <a:r>
                <a:rPr lang="es-ES" sz="2800" b="1" dirty="0">
                  <a:solidFill>
                    <a:schemeClr val="bg2">
                      <a:lumMod val="75000"/>
                    </a:schemeClr>
                  </a:solidFill>
                </a:rPr>
                <a:t>  Médico</a:t>
              </a:r>
            </a:p>
            <a:p>
              <a:r>
                <a:rPr lang="es-ES" sz="2800" b="1" dirty="0">
                  <a:solidFill>
                    <a:schemeClr val="bg2">
                      <a:lumMod val="75000"/>
                    </a:schemeClr>
                  </a:solidFill>
                </a:rPr>
                <a:t> Nacional</a:t>
              </a:r>
            </a:p>
            <a:p>
              <a:r>
                <a:rPr lang="es-ES" sz="2800" b="1" dirty="0">
                  <a:solidFill>
                    <a:schemeClr val="bg2">
                      <a:lumMod val="75000"/>
                    </a:schemeClr>
                  </a:solidFill>
                </a:rPr>
                <a:t>    IMSS</a:t>
              </a:r>
              <a:endParaRPr lang="es-MX" sz="28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2786050" y="3214686"/>
              <a:ext cx="197682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32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1970-1977</a:t>
              </a:r>
              <a:endParaRPr lang="es-E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17" name="8 Rectángulo"/>
          <p:cNvSpPr/>
          <p:nvPr/>
        </p:nvSpPr>
        <p:spPr>
          <a:xfrm>
            <a:off x="7627790" y="6251791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</a:t>
            </a:r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. J. de la Garza\Documents\Libro IBC-YouSendit-feb-3-12\Dr de la Garza fotos\Figure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32341"/>
            <a:ext cx="8499479" cy="651457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1537974" y="546655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1970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63888" y="6310694"/>
            <a:ext cx="2379177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(Hace 47 años)</a:t>
            </a:r>
            <a:endParaRPr lang="es-ES" sz="2800" b="1" dirty="0">
              <a:solidFill>
                <a:srgbClr val="0070C0"/>
              </a:solidFill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7236296" y="6372249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</a:t>
            </a:r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23528" y="305383"/>
            <a:ext cx="8499479" cy="6514571"/>
            <a:chOff x="323528" y="305383"/>
            <a:chExt cx="8499479" cy="6514571"/>
          </a:xfrm>
        </p:grpSpPr>
        <p:pic>
          <p:nvPicPr>
            <p:cNvPr id="8" name="Picture 2" descr="C:\Users\Dr. J. de la Garza\Documents\Libro IBC-YouSendit-feb-3-12\Dr de la Garza fotos\Figure 5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528" y="305383"/>
              <a:ext cx="8499479" cy="651457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  <p:sp>
          <p:nvSpPr>
            <p:cNvPr id="9" name="4 Rectángulo"/>
            <p:cNvSpPr/>
            <p:nvPr/>
          </p:nvSpPr>
          <p:spPr>
            <a:xfrm>
              <a:off x="1537974" y="519697"/>
              <a:ext cx="17427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1970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10" name="3 CuadroTexto"/>
            <p:cNvSpPr txBox="1"/>
            <p:nvPr/>
          </p:nvSpPr>
          <p:spPr>
            <a:xfrm>
              <a:off x="3563888" y="6283736"/>
              <a:ext cx="237917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2800" b="1" dirty="0">
                  <a:solidFill>
                    <a:srgbClr val="0070C0"/>
                  </a:solidFill>
                </a:rPr>
                <a:t>(Hace 47 años)</a:t>
              </a:r>
              <a:endParaRPr lang="es-ES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8 Rectángulo"/>
            <p:cNvSpPr/>
            <p:nvPr/>
          </p:nvSpPr>
          <p:spPr>
            <a:xfrm>
              <a:off x="7236296" y="6345291"/>
              <a:ext cx="12913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J.G.G.S</a:t>
              </a:r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.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214282" y="286359"/>
            <a:ext cx="8929718" cy="6416083"/>
            <a:chOff x="214282" y="286359"/>
            <a:chExt cx="8929718" cy="6416083"/>
          </a:xfrm>
        </p:grpSpPr>
        <p:grpSp>
          <p:nvGrpSpPr>
            <p:cNvPr id="11" name="Grupo 10"/>
            <p:cNvGrpSpPr/>
            <p:nvPr/>
          </p:nvGrpSpPr>
          <p:grpSpPr>
            <a:xfrm>
              <a:off x="214282" y="1977117"/>
              <a:ext cx="8726525" cy="4606771"/>
              <a:chOff x="214282" y="1988840"/>
              <a:chExt cx="8726525" cy="4606771"/>
            </a:xfrm>
          </p:grpSpPr>
          <p:grpSp>
            <p:nvGrpSpPr>
              <p:cNvPr id="2" name="8 Grupo"/>
              <p:cNvGrpSpPr/>
              <p:nvPr/>
            </p:nvGrpSpPr>
            <p:grpSpPr>
              <a:xfrm>
                <a:off x="214282" y="1988840"/>
                <a:ext cx="8726525" cy="4606771"/>
                <a:chOff x="214282" y="1988840"/>
                <a:chExt cx="8726525" cy="4606771"/>
              </a:xfrm>
            </p:grpSpPr>
            <p:grpSp>
              <p:nvGrpSpPr>
                <p:cNvPr id="6" name="5 Grupo"/>
                <p:cNvGrpSpPr/>
                <p:nvPr/>
              </p:nvGrpSpPr>
              <p:grpSpPr>
                <a:xfrm>
                  <a:off x="251520" y="1988840"/>
                  <a:ext cx="8667766" cy="3096344"/>
                  <a:chOff x="224714" y="1556792"/>
                  <a:chExt cx="8667766" cy="3096344"/>
                </a:xfrm>
              </p:grpSpPr>
              <p:pic>
                <p:nvPicPr>
                  <p:cNvPr id="10445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t="4307" r="4954" b="3091"/>
                  <a:stretch>
                    <a:fillRect/>
                  </a:stretch>
                </p:blipFill>
                <p:spPr bwMode="auto">
                  <a:xfrm>
                    <a:off x="224714" y="1556792"/>
                    <a:ext cx="4268324" cy="309634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r="19303"/>
                  <a:stretch>
                    <a:fillRect/>
                  </a:stretch>
                </p:blipFill>
                <p:spPr bwMode="auto">
                  <a:xfrm>
                    <a:off x="4788024" y="1556792"/>
                    <a:ext cx="4104456" cy="3096344"/>
                  </a:xfrm>
                  <a:prstGeom prst="rect">
                    <a:avLst/>
                  </a:prstGeom>
                  <a:noFill/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" name="3 CuadroTexto"/>
                <p:cNvSpPr txBox="1"/>
                <p:nvPr/>
              </p:nvSpPr>
              <p:spPr>
                <a:xfrm>
                  <a:off x="214282" y="5251939"/>
                  <a:ext cx="8726525" cy="707886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4000" dirty="0">
                      <a:solidFill>
                        <a:schemeClr val="bg2">
                          <a:lumMod val="75000"/>
                        </a:schemeClr>
                      </a:solidFill>
                    </a:rPr>
                    <a:t>Primera paciente tratada en Mexico 1970  </a:t>
                  </a:r>
                  <a:endParaRPr lang="es-ES" sz="40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" name="6 CuadroTexto"/>
                <p:cNvSpPr txBox="1"/>
                <p:nvPr/>
              </p:nvSpPr>
              <p:spPr>
                <a:xfrm>
                  <a:off x="3751616" y="6072391"/>
                  <a:ext cx="2379177" cy="523220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2800" b="1" dirty="0">
                      <a:solidFill>
                        <a:schemeClr val="bg1"/>
                      </a:solidFill>
                    </a:rPr>
                    <a:t>(Hace 47 años)</a:t>
                  </a:r>
                  <a:endParaRPr lang="es-ES" sz="2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7 CuadroTexto"/>
                <p:cNvSpPr txBox="1"/>
                <p:nvPr/>
              </p:nvSpPr>
              <p:spPr>
                <a:xfrm>
                  <a:off x="467544" y="5949280"/>
                  <a:ext cx="18473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ES" sz="3600" dirty="0"/>
                </a:p>
              </p:txBody>
            </p:sp>
          </p:grpSp>
          <p:sp>
            <p:nvSpPr>
              <p:cNvPr id="10" name="9 Rectángulo"/>
              <p:cNvSpPr/>
              <p:nvPr/>
            </p:nvSpPr>
            <p:spPr>
              <a:xfrm>
                <a:off x="467544" y="6087779"/>
                <a:ext cx="3057247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H.de Oncologia. CMN. IMSS</a:t>
                </a:r>
              </a:p>
            </p:txBody>
          </p:sp>
        </p:grpSp>
        <p:sp>
          <p:nvSpPr>
            <p:cNvPr id="9" name="CuadroTexto 8"/>
            <p:cNvSpPr txBox="1"/>
            <p:nvPr/>
          </p:nvSpPr>
          <p:spPr>
            <a:xfrm>
              <a:off x="294914" y="286359"/>
              <a:ext cx="8645893" cy="1015663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s-MX" sz="28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Carcinoma Inflamatorio de la Mama</a:t>
              </a:r>
            </a:p>
            <a:p>
              <a:r>
                <a:rPr lang="es-MX" sz="28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Primera línea de tratamiento con Q.T. (Neo adyuvante)</a:t>
              </a: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449441" y="1468777"/>
              <a:ext cx="8256205" cy="36933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b="1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MX" b="1" i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FU x 5 dias/ Dosis semanal x 3 meses seguida de 5 FU + R.T + Cirugia )</a:t>
              </a:r>
            </a:p>
          </p:txBody>
        </p:sp>
        <p:sp>
          <p:nvSpPr>
            <p:cNvPr id="14" name="8 Rectángulo"/>
            <p:cNvSpPr/>
            <p:nvPr/>
          </p:nvSpPr>
          <p:spPr>
            <a:xfrm>
              <a:off x="7852621" y="6302332"/>
              <a:ext cx="12913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J.G.G.S</a:t>
              </a:r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.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433387"/>
            <a:ext cx="7962900" cy="5991225"/>
          </a:xfrm>
          <a:prstGeom prst="rect">
            <a:avLst/>
          </a:prstGeom>
        </p:spPr>
      </p:pic>
      <p:sp>
        <p:nvSpPr>
          <p:cNvPr id="4" name="8 Rectángulo"/>
          <p:cNvSpPr/>
          <p:nvPr/>
        </p:nvSpPr>
        <p:spPr>
          <a:xfrm>
            <a:off x="7247163" y="6024502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</a:t>
            </a:r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1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467544" y="188640"/>
            <a:ext cx="8286805" cy="6439388"/>
            <a:chOff x="467544" y="188640"/>
            <a:chExt cx="8286805" cy="6439388"/>
          </a:xfrm>
        </p:grpSpPr>
        <p:grpSp>
          <p:nvGrpSpPr>
            <p:cNvPr id="3" name="Group 2"/>
            <p:cNvGrpSpPr/>
            <p:nvPr/>
          </p:nvGrpSpPr>
          <p:grpSpPr>
            <a:xfrm>
              <a:off x="467544" y="188640"/>
              <a:ext cx="8286805" cy="6439388"/>
              <a:chOff x="500034" y="94342"/>
              <a:chExt cx="8286805" cy="6439388"/>
            </a:xfrm>
          </p:grpSpPr>
          <p:grpSp>
            <p:nvGrpSpPr>
              <p:cNvPr id="8" name="7 Grupo"/>
              <p:cNvGrpSpPr/>
              <p:nvPr/>
            </p:nvGrpSpPr>
            <p:grpSpPr>
              <a:xfrm>
                <a:off x="500034" y="94342"/>
                <a:ext cx="8286805" cy="6439388"/>
                <a:chOff x="500034" y="285728"/>
                <a:chExt cx="8286805" cy="6439388"/>
              </a:xfrm>
            </p:grpSpPr>
            <p:grpSp>
              <p:nvGrpSpPr>
                <p:cNvPr id="6" name="5 Grupo"/>
                <p:cNvGrpSpPr/>
                <p:nvPr/>
              </p:nvGrpSpPr>
              <p:grpSpPr>
                <a:xfrm>
                  <a:off x="500034" y="285728"/>
                  <a:ext cx="8286805" cy="6439388"/>
                  <a:chOff x="500034" y="209306"/>
                  <a:chExt cx="8286805" cy="6439388"/>
                </a:xfrm>
              </p:grpSpPr>
              <p:pic>
                <p:nvPicPr>
                  <p:cNvPr id="4" name="Picture 2" descr="C:\Users\Dr. J. de la Garza\Documents\IBC ASCO PROCEEDINGS 001.jpg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 l="37035" t="8115" r="15009" b="30255"/>
                  <a:stretch>
                    <a:fillRect/>
                  </a:stretch>
                </p:blipFill>
                <p:spPr bwMode="auto">
                  <a:xfrm>
                    <a:off x="500034" y="209306"/>
                    <a:ext cx="3643338" cy="6439388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</p:pic>
              <p:pic>
                <p:nvPicPr>
                  <p:cNvPr id="5" name="Picture 3" descr="C:\Users\Dr. J. de la Garza\Documents\IBC ASCO 001.jpg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l="23697" t="29263" r="30110" b="23485"/>
                  <a:stretch>
                    <a:fillRect/>
                  </a:stretch>
                </p:blipFill>
                <p:spPr bwMode="auto">
                  <a:xfrm rot="10800000">
                    <a:off x="4318092" y="214290"/>
                    <a:ext cx="4468747" cy="6429420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</p:pic>
            </p:grpSp>
            <p:sp>
              <p:nvSpPr>
                <p:cNvPr id="7" name="6 Rectángulo"/>
                <p:cNvSpPr/>
                <p:nvPr/>
              </p:nvSpPr>
              <p:spPr>
                <a:xfrm>
                  <a:off x="5643570" y="1071546"/>
                  <a:ext cx="928694" cy="214314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9" name="CuadroTexto 8"/>
              <p:cNvSpPr txBox="1"/>
              <p:nvPr/>
            </p:nvSpPr>
            <p:spPr>
              <a:xfrm>
                <a:off x="4308912" y="4005064"/>
                <a:ext cx="4477927" cy="1692771"/>
              </a:xfrm>
              <a:prstGeom prst="rect">
                <a:avLst/>
              </a:prstGeom>
              <a:solidFill>
                <a:srgbClr val="FFFF00"/>
              </a:solidFill>
              <a:ln w="57150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400" b="1" i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Respuesta Clinica Completa: </a:t>
                </a:r>
              </a:p>
              <a:p>
                <a:pPr algn="ctr"/>
                <a:r>
                  <a:rPr lang="es-MX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s-MX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Pacientes (PLE.-39.3 meses)</a:t>
                </a:r>
              </a:p>
              <a:p>
                <a:pPr algn="ctr"/>
                <a:r>
                  <a:rPr lang="es-MX" sz="2400" b="1" i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Respuesta Clinica Parcial:</a:t>
                </a:r>
              </a:p>
              <a:p>
                <a:pPr algn="ctr"/>
                <a:r>
                  <a:rPr lang="es-MX" sz="24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Pacientes </a:t>
                </a:r>
                <a:r>
                  <a:rPr lang="es-MX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(PLE.-20.6meses)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4644008" y="6093296"/>
                <a:ext cx="1436612" cy="369332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</a:rPr>
                  <a:t>Hace 40 años</a:t>
                </a:r>
              </a:p>
            </p:txBody>
          </p:sp>
        </p:grpSp>
        <p:sp>
          <p:nvSpPr>
            <p:cNvPr id="10" name="8 Rectángulo"/>
            <p:cNvSpPr/>
            <p:nvPr/>
          </p:nvSpPr>
          <p:spPr>
            <a:xfrm>
              <a:off x="7164288" y="5972150"/>
              <a:ext cx="12913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J.G.G.S.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95986" y="6386556"/>
            <a:ext cx="1436612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Hace 40 años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142844" y="214290"/>
            <a:ext cx="8871631" cy="6500858"/>
            <a:chOff x="142844" y="214290"/>
            <a:chExt cx="8871631" cy="6500858"/>
          </a:xfrm>
        </p:grpSpPr>
        <p:grpSp>
          <p:nvGrpSpPr>
            <p:cNvPr id="6" name="Grupo 5"/>
            <p:cNvGrpSpPr/>
            <p:nvPr/>
          </p:nvGrpSpPr>
          <p:grpSpPr>
            <a:xfrm>
              <a:off x="142844" y="214290"/>
              <a:ext cx="8871631" cy="6500858"/>
              <a:chOff x="142844" y="214290"/>
              <a:chExt cx="8871631" cy="6500858"/>
            </a:xfrm>
          </p:grpSpPr>
          <p:grpSp>
            <p:nvGrpSpPr>
              <p:cNvPr id="2" name="1 Grupo"/>
              <p:cNvGrpSpPr/>
              <p:nvPr/>
            </p:nvGrpSpPr>
            <p:grpSpPr>
              <a:xfrm>
                <a:off x="142844" y="214290"/>
                <a:ext cx="8871631" cy="6500858"/>
                <a:chOff x="142844" y="214290"/>
                <a:chExt cx="8871631" cy="6500858"/>
              </a:xfrm>
            </p:grpSpPr>
            <p:grpSp>
              <p:nvGrpSpPr>
                <p:cNvPr id="7" name="6 Grupo"/>
                <p:cNvGrpSpPr/>
                <p:nvPr/>
              </p:nvGrpSpPr>
              <p:grpSpPr>
                <a:xfrm>
                  <a:off x="142844" y="214290"/>
                  <a:ext cx="8871631" cy="6500858"/>
                  <a:chOff x="99059" y="142852"/>
                  <a:chExt cx="8871631" cy="6500858"/>
                </a:xfrm>
              </p:grpSpPr>
              <p:pic>
                <p:nvPicPr>
                  <p:cNvPr id="4" name="Picture 2" descr="C:\Users\Dr. J. de la Garza\Documents\Libro IBC-YouSendit-feb-3-12\Dr de la Garza fotos\Figure 7.png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 b="3605"/>
                  <a:stretch>
                    <a:fillRect/>
                  </a:stretch>
                </p:blipFill>
                <p:spPr bwMode="auto">
                  <a:xfrm>
                    <a:off x="99059" y="142852"/>
                    <a:ext cx="4401503" cy="6500858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</p:pic>
              <p:pic>
                <p:nvPicPr>
                  <p:cNvPr id="5" name="Picture 3" descr="C:\Users\Dr. J. de la Garza\Documents\Libro IBC-YouSendit-feb-3-12\Dr de la Garza fotos\Figure 8.png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 b="4444"/>
                  <a:stretch>
                    <a:fillRect/>
                  </a:stretch>
                </p:blipFill>
                <p:spPr bwMode="auto">
                  <a:xfrm>
                    <a:off x="4572000" y="142852"/>
                    <a:ext cx="4398690" cy="6500858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</p:pic>
            </p:grpSp>
            <p:sp>
              <p:nvSpPr>
                <p:cNvPr id="8" name="7 Rectángulo"/>
                <p:cNvSpPr/>
                <p:nvPr/>
              </p:nvSpPr>
              <p:spPr>
                <a:xfrm>
                  <a:off x="1214414" y="4643446"/>
                  <a:ext cx="2928958" cy="65776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10 Rectángulo"/>
                <p:cNvSpPr/>
                <p:nvPr/>
              </p:nvSpPr>
              <p:spPr>
                <a:xfrm>
                  <a:off x="3000364" y="6000768"/>
                  <a:ext cx="1285884" cy="35719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3" name="Rectángulo 2"/>
              <p:cNvSpPr/>
              <p:nvPr/>
            </p:nvSpPr>
            <p:spPr>
              <a:xfrm>
                <a:off x="4788024" y="476672"/>
                <a:ext cx="3096344" cy="21602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2" name="8 Rectángulo"/>
            <p:cNvSpPr/>
            <p:nvPr/>
          </p:nvSpPr>
          <p:spPr>
            <a:xfrm>
              <a:off x="7238678" y="6310296"/>
              <a:ext cx="12913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J.G.G.S.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9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r. J. de la Garza\Pictures\2010-10-27\001.jpg"/>
          <p:cNvPicPr>
            <a:picLocks noChangeAspect="1" noChangeArrowheads="1"/>
          </p:cNvPicPr>
          <p:nvPr/>
        </p:nvPicPr>
        <p:blipFill>
          <a:blip r:embed="rId2" cstate="print"/>
          <a:srcRect l="17991" t="7312" r="45919" b="87096"/>
          <a:stretch>
            <a:fillRect/>
          </a:stretch>
        </p:blipFill>
        <p:spPr bwMode="auto">
          <a:xfrm>
            <a:off x="3500430" y="5357826"/>
            <a:ext cx="2786082" cy="8572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143504" y="528638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2011</a:t>
            </a:r>
            <a:endParaRPr lang="es-MX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500034" y="642918"/>
            <a:ext cx="8258858" cy="5786478"/>
            <a:chOff x="500034" y="357166"/>
            <a:chExt cx="8258858" cy="5786478"/>
          </a:xfrm>
        </p:grpSpPr>
        <p:grpSp>
          <p:nvGrpSpPr>
            <p:cNvPr id="10" name="9 Grupo"/>
            <p:cNvGrpSpPr/>
            <p:nvPr/>
          </p:nvGrpSpPr>
          <p:grpSpPr>
            <a:xfrm>
              <a:off x="500034" y="357166"/>
              <a:ext cx="8258858" cy="5786478"/>
              <a:chOff x="500034" y="357166"/>
              <a:chExt cx="8258858" cy="5786478"/>
            </a:xfrm>
          </p:grpSpPr>
          <p:pic>
            <p:nvPicPr>
              <p:cNvPr id="4" name="Picture 2" descr="I:\BIOGRAFIA.-FINAL-FOTOS ETC.ING.RAFAEL SAENZ\Carpeta-Word-de Fotografias nombre de pagina\239 b.jpg"/>
              <p:cNvPicPr>
                <a:picLocks noChangeAspect="1" noChangeArrowheads="1"/>
              </p:cNvPicPr>
              <p:nvPr/>
            </p:nvPicPr>
            <p:blipFill>
              <a:blip r:embed="rId3"/>
              <a:srcRect r="51736" b="10826"/>
              <a:stretch>
                <a:fillRect/>
              </a:stretch>
            </p:blipFill>
            <p:spPr bwMode="auto">
              <a:xfrm>
                <a:off x="500034" y="357166"/>
                <a:ext cx="8258858" cy="5786478"/>
              </a:xfrm>
              <a:prstGeom prst="rect">
                <a:avLst/>
              </a:prstGeom>
              <a:noFill/>
            </p:spPr>
          </p:pic>
          <p:sp>
            <p:nvSpPr>
              <p:cNvPr id="8" name="7 CuadroTexto"/>
              <p:cNvSpPr txBox="1"/>
              <p:nvPr/>
            </p:nvSpPr>
            <p:spPr>
              <a:xfrm>
                <a:off x="6572264" y="5572140"/>
                <a:ext cx="2186176" cy="5232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" sz="2800" b="1" dirty="0">
                    <a:solidFill>
                      <a:schemeClr val="bg1"/>
                    </a:solidFill>
                  </a:rPr>
                  <a:t>Sandra Swain</a:t>
                </a:r>
                <a:endParaRPr lang="es-MX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1000100" y="5500702"/>
                <a:ext cx="2168863" cy="52322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2800" b="1" dirty="0" err="1">
                    <a:solidFill>
                      <a:schemeClr val="bg1"/>
                    </a:solidFill>
                  </a:rPr>
                  <a:t>G.Hortobagyi</a:t>
                </a:r>
                <a:endParaRPr lang="es-MX" sz="28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" name="Picture 2" descr="C:\Users\Dr. J. de la Garza\Pictures\2010-10-27\001.jpg"/>
            <p:cNvPicPr>
              <a:picLocks noChangeAspect="1" noChangeArrowheads="1"/>
            </p:cNvPicPr>
            <p:nvPr/>
          </p:nvPicPr>
          <p:blipFill>
            <a:blip r:embed="rId2" cstate="print"/>
            <a:srcRect l="17991" t="7312" r="45919" b="87096"/>
            <a:stretch>
              <a:fillRect/>
            </a:stretch>
          </p:blipFill>
          <p:spPr bwMode="auto">
            <a:xfrm>
              <a:off x="3571868" y="5286388"/>
              <a:ext cx="2786082" cy="857256"/>
            </a:xfrm>
            <a:prstGeom prst="rect">
              <a:avLst/>
            </a:prstGeom>
            <a:noFill/>
          </p:spPr>
        </p:pic>
      </p:grpSp>
      <p:sp>
        <p:nvSpPr>
          <p:cNvPr id="2" name="CuadroTexto 1"/>
          <p:cNvSpPr txBox="1"/>
          <p:nvPr/>
        </p:nvSpPr>
        <p:spPr>
          <a:xfrm>
            <a:off x="3073229" y="58143"/>
            <a:ext cx="3601627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Paris, Febrero 2011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1520" y="755636"/>
            <a:ext cx="8640960" cy="5616624"/>
            <a:chOff x="179512" y="404664"/>
            <a:chExt cx="8640960" cy="561662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" r="3981" b="9700"/>
            <a:stretch/>
          </p:blipFill>
          <p:spPr>
            <a:xfrm>
              <a:off x="179512" y="404664"/>
              <a:ext cx="4040372" cy="561662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4" t="5901" r="3790" b="12201"/>
            <a:stretch/>
          </p:blipFill>
          <p:spPr>
            <a:xfrm>
              <a:off x="4427984" y="404664"/>
              <a:ext cx="4392488" cy="561662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46433" r="52054" b="35821"/>
            <a:stretch/>
          </p:blipFill>
          <p:spPr>
            <a:xfrm>
              <a:off x="4572000" y="2492896"/>
              <a:ext cx="4104456" cy="2487548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7" name="8 Rectángulo"/>
          <p:cNvSpPr/>
          <p:nvPr/>
        </p:nvSpPr>
        <p:spPr>
          <a:xfrm>
            <a:off x="7164288" y="5972150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143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5720" y="142852"/>
            <a:ext cx="8677823" cy="6508368"/>
            <a:chOff x="285720" y="142852"/>
            <a:chExt cx="8677823" cy="6508368"/>
          </a:xfrm>
        </p:grpSpPr>
        <p:grpSp>
          <p:nvGrpSpPr>
            <p:cNvPr id="7" name="6 Grupo"/>
            <p:cNvGrpSpPr/>
            <p:nvPr/>
          </p:nvGrpSpPr>
          <p:grpSpPr>
            <a:xfrm>
              <a:off x="285720" y="142852"/>
              <a:ext cx="8677823" cy="6508368"/>
              <a:chOff x="285720" y="142852"/>
              <a:chExt cx="8677823" cy="6508368"/>
            </a:xfrm>
          </p:grpSpPr>
          <p:pic>
            <p:nvPicPr>
              <p:cNvPr id="5" name="Picture 2" descr="I:\DCIM\101MSDCF\PARIS FEBRERO 2011  (93)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142852"/>
                <a:ext cx="8677823" cy="6508368"/>
              </a:xfrm>
              <a:prstGeom prst="rect">
                <a:avLst/>
              </a:prstGeom>
              <a:noFill/>
            </p:spPr>
          </p:pic>
          <p:pic>
            <p:nvPicPr>
              <p:cNvPr id="6" name="Picture 2" descr="I:\DCIM\101MSDCF\PARIS FEBRERO 2011  (94)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667" r="15238" b="22540"/>
              <a:stretch>
                <a:fillRect/>
              </a:stretch>
            </p:blipFill>
            <p:spPr bwMode="auto">
              <a:xfrm>
                <a:off x="571472" y="2000240"/>
                <a:ext cx="4500594" cy="3857652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260648"/>
              <a:ext cx="1979290" cy="197929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296847" y="40466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Sandra </a:t>
            </a:r>
            <a:r>
              <a:rPr lang="es-MX" b="1" i="1" dirty="0" err="1">
                <a:latin typeface="Arial" panose="020B0604020202020204" pitchFamily="34" charset="0"/>
                <a:cs typeface="Arial" panose="020B0604020202020204" pitchFamily="34" charset="0"/>
              </a:rPr>
              <a:t>Swain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6697910" y="5857892"/>
            <a:ext cx="1291379" cy="40011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5580" r="35440" b="64894"/>
          <a:stretch/>
        </p:blipFill>
        <p:spPr bwMode="auto">
          <a:xfrm rot="5400000">
            <a:off x="1655676" y="-135396"/>
            <a:ext cx="6480720" cy="7128792"/>
          </a:xfrm>
          <a:prstGeom prst="rect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960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651880" y="367631"/>
            <a:ext cx="8091006" cy="6334794"/>
            <a:chOff x="651880" y="367631"/>
            <a:chExt cx="8091006" cy="6334794"/>
          </a:xfrm>
        </p:grpSpPr>
        <p:pic>
          <p:nvPicPr>
            <p:cNvPr id="4" name="Marcador de contenido 3"/>
            <p:cNvPicPr>
              <a:picLocks noChangeAspect="1"/>
            </p:cNvPicPr>
            <p:nvPr/>
          </p:nvPicPr>
          <p:blipFill rotWithShape="1">
            <a:blip r:embed="rId2"/>
            <a:srcRect l="4420" t="17055" r="43803" b="47938"/>
            <a:stretch/>
          </p:blipFill>
          <p:spPr>
            <a:xfrm>
              <a:off x="651880" y="367631"/>
              <a:ext cx="8091006" cy="6334794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52246" t="18316" r="35898" b="66310"/>
            <a:stretch>
              <a:fillRect/>
            </a:stretch>
          </p:blipFill>
          <p:spPr bwMode="auto">
            <a:xfrm rot="1557397">
              <a:off x="6553867" y="2550068"/>
              <a:ext cx="1818869" cy="3242476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13 CuadroTexto"/>
            <p:cNvSpPr txBox="1"/>
            <p:nvPr/>
          </p:nvSpPr>
          <p:spPr>
            <a:xfrm>
              <a:off x="2843808" y="5329604"/>
              <a:ext cx="3874843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ES" sz="2400" b="1" dirty="0">
                  <a:solidFill>
                    <a:schemeClr val="accent1">
                      <a:lumMod val="50000"/>
                    </a:schemeClr>
                  </a:solidFill>
                </a:rPr>
                <a:t>Dr. Abelardo Meneses García</a:t>
              </a:r>
            </a:p>
            <a:p>
              <a:r>
                <a:rPr lang="es-ES" sz="2400" b="1" dirty="0">
                  <a:solidFill>
                    <a:schemeClr val="accent1">
                      <a:lumMod val="50000"/>
                    </a:schemeClr>
                  </a:solidFill>
                </a:rPr>
                <a:t>          Director General</a:t>
              </a:r>
              <a:endParaRPr lang="es-MX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 rot="20845320">
              <a:off x="2632233" y="1022010"/>
              <a:ext cx="549394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Springer-Verlag, Publishers</a:t>
              </a:r>
            </a:p>
          </p:txBody>
        </p:sp>
      </p:grpSp>
      <p:sp>
        <p:nvSpPr>
          <p:cNvPr id="9" name="8 Rectángulo"/>
          <p:cNvSpPr/>
          <p:nvPr/>
        </p:nvSpPr>
        <p:spPr>
          <a:xfrm>
            <a:off x="7020625" y="6271285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48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5720" y="500042"/>
            <a:ext cx="8575980" cy="6357958"/>
            <a:chOff x="285720" y="500042"/>
            <a:chExt cx="8575980" cy="6357958"/>
          </a:xfrm>
        </p:grpSpPr>
        <p:pic>
          <p:nvPicPr>
            <p:cNvPr id="2050" name="Picture 2" descr="C:\Users\Dr. J. de la Garza\Documents\IBC BOOK...portada ..].tif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4048" y="659215"/>
              <a:ext cx="3857652" cy="53755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</p:pic>
        <p:sp>
          <p:nvSpPr>
            <p:cNvPr id="7" name="6 Rectángulo"/>
            <p:cNvSpPr/>
            <p:nvPr/>
          </p:nvSpPr>
          <p:spPr>
            <a:xfrm>
              <a:off x="285720" y="500042"/>
              <a:ext cx="4473469" cy="569386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000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Autores</a:t>
              </a: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J.de la Garza</a:t>
              </a:r>
            </a:p>
            <a:p>
              <a:pPr algn="ctr"/>
              <a:r>
                <a:rPr lang="es-ES" sz="28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A. Meneses</a:t>
              </a: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C. Arce</a:t>
              </a:r>
            </a:p>
            <a:p>
              <a:pPr algn="ctr"/>
              <a:r>
                <a:rPr lang="es-ES" sz="28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Y</a:t>
              </a: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30 Oncólogos </a:t>
              </a:r>
            </a:p>
            <a:p>
              <a:pPr algn="ctr"/>
              <a:r>
                <a:rPr lang="es-ES" sz="28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Mexicanos del INCan</a:t>
              </a: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1 del HO-IMSS</a:t>
              </a:r>
              <a:endParaRPr lang="es-ES" sz="2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Disponible</a:t>
              </a: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Octubre 2012</a:t>
              </a:r>
            </a:p>
            <a:p>
              <a:pPr algn="ctr"/>
              <a:endParaRPr lang="es-ES" sz="2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11 </a:t>
              </a:r>
              <a:r>
                <a:rPr lang="es-ES" sz="2800" b="1" spc="300" dirty="0" err="1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Capitulos</a:t>
              </a:r>
              <a:endPara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  <a:p>
              <a:pPr algn="ctr"/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145 </a:t>
              </a:r>
              <a:r>
                <a:rPr lang="es-ES" sz="2800" b="1" spc="300" dirty="0" err="1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pag</a:t>
              </a:r>
              <a:r>
                <a:rPr lang="es-ES" sz="28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.</a:t>
              </a:r>
            </a:p>
          </p:txBody>
        </p:sp>
        <p:sp>
          <p:nvSpPr>
            <p:cNvPr id="4" name="8 Rectángulo"/>
            <p:cNvSpPr/>
            <p:nvPr/>
          </p:nvSpPr>
          <p:spPr>
            <a:xfrm>
              <a:off x="6932874" y="6457890"/>
              <a:ext cx="12913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0070C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J.G.G.S.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1520" y="980728"/>
            <a:ext cx="8640960" cy="304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ESTADO ACTUAL 2016</a:t>
            </a:r>
            <a:endParaRPr lang="es-ES" sz="96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04356" y="4437112"/>
            <a:ext cx="5735288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4000" b="1" i="1" dirty="0">
                <a:solidFill>
                  <a:schemeClr val="bg1"/>
                </a:solidFill>
              </a:rPr>
              <a:t>Dra. Claudia Arce Salinas  </a:t>
            </a:r>
          </a:p>
        </p:txBody>
      </p:sp>
    </p:spTree>
    <p:extLst>
      <p:ext uri="{BB962C8B-B14F-4D97-AF65-F5344CB8AC3E}">
        <p14:creationId xmlns:p14="http://schemas.microsoft.com/office/powerpoint/2010/main" val="308796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4987" b="7506"/>
          <a:stretch>
            <a:fillRect/>
          </a:stretch>
        </p:blipFill>
        <p:spPr>
          <a:xfrm>
            <a:off x="5694901" y="332656"/>
            <a:ext cx="3247180" cy="264399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79512" y="332656"/>
            <a:ext cx="8784976" cy="6264696"/>
            <a:chOff x="101600" y="153988"/>
            <a:chExt cx="11914733" cy="6754684"/>
          </a:xfrm>
        </p:grpSpPr>
        <p:pic>
          <p:nvPicPr>
            <p:cNvPr id="5" name="Picture 4" descr="edificio incan"/>
            <p:cNvPicPr>
              <a:picLocks noChangeAspect="1" noChangeArrowheads="1"/>
            </p:cNvPicPr>
            <p:nvPr/>
          </p:nvPicPr>
          <p:blipFill rotWithShape="1">
            <a:blip r:embed="rId4"/>
            <a:srcRect l="9177" r="8229" b="12621"/>
            <a:stretch/>
          </p:blipFill>
          <p:spPr bwMode="auto">
            <a:xfrm>
              <a:off x="101600" y="3012227"/>
              <a:ext cx="4807309" cy="389644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6" name="20129C49-0ED0-497E-BAC8-9B4936D422CD" descr="cid:20129C49-0ED0-497E-BAC8-9B4936D422CD"/>
            <p:cNvPicPr>
              <a:picLocks/>
            </p:cNvPicPr>
            <p:nvPr/>
          </p:nvPicPr>
          <p:blipFill>
            <a:blip r:embed="rId5" r:link="rId6" cstate="print"/>
            <a:srcRect r="13187"/>
            <a:stretch>
              <a:fillRect/>
            </a:stretch>
          </p:blipFill>
          <p:spPr bwMode="auto">
            <a:xfrm rot="5400000">
              <a:off x="7793744" y="2686083"/>
              <a:ext cx="3896445" cy="454873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19" name="Picture 2" descr="C:\Documents and Settings\Dr de la Garza\My Documents\My Pictures\Imagen\Imagen 15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67" t="44118" r="5228" b="5330"/>
            <a:stretch>
              <a:fillRect/>
            </a:stretch>
          </p:blipFill>
          <p:spPr bwMode="auto">
            <a:xfrm>
              <a:off x="101600" y="153988"/>
              <a:ext cx="4020613" cy="2804189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pic>
        <p:nvPicPr>
          <p:cNvPr id="18" name="Picture 6" descr="ninñoshero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34" y="355611"/>
            <a:ext cx="2325744" cy="257625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7001" y="2931870"/>
            <a:ext cx="1798178" cy="3665480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350"/>
          </a:p>
        </p:txBody>
      </p:sp>
      <p:pic>
        <p:nvPicPr>
          <p:cNvPr id="25" name="Picture 1" descr="Logo 3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54" y="3784340"/>
            <a:ext cx="2900321" cy="247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 19"/>
          <p:cNvSpPr/>
          <p:nvPr/>
        </p:nvSpPr>
        <p:spPr>
          <a:xfrm rot="20581720">
            <a:off x="1667688" y="2473831"/>
            <a:ext cx="2144901" cy="692497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GRACIAS </a:t>
            </a:r>
          </a:p>
        </p:txBody>
      </p:sp>
      <p:sp>
        <p:nvSpPr>
          <p:cNvPr id="12" name="Rectángulo 22"/>
          <p:cNvSpPr/>
          <p:nvPr/>
        </p:nvSpPr>
        <p:spPr>
          <a:xfrm>
            <a:off x="3735610" y="3277189"/>
            <a:ext cx="1896032" cy="544381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1946-2017</a:t>
            </a:r>
          </a:p>
        </p:txBody>
      </p:sp>
      <p:sp>
        <p:nvSpPr>
          <p:cNvPr id="13" name="8 Rectángulo"/>
          <p:cNvSpPr/>
          <p:nvPr/>
        </p:nvSpPr>
        <p:spPr>
          <a:xfrm>
            <a:off x="7164288" y="5972150"/>
            <a:ext cx="1291379" cy="40011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36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506" y="404664"/>
            <a:ext cx="8964488" cy="6160750"/>
            <a:chOff x="16506" y="404664"/>
            <a:chExt cx="8964488" cy="6160750"/>
          </a:xfrm>
        </p:grpSpPr>
        <p:sp>
          <p:nvSpPr>
            <p:cNvPr id="8" name="7 Rectángulo"/>
            <p:cNvSpPr/>
            <p:nvPr/>
          </p:nvSpPr>
          <p:spPr>
            <a:xfrm>
              <a:off x="7452320" y="6165304"/>
              <a:ext cx="129137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J.G.G.S</a:t>
              </a:r>
              <a:r>
                <a:rPr lang="es-ES" sz="2000" b="1" cap="none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.</a:t>
              </a:r>
              <a:endPara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328293" y="2204864"/>
              <a:ext cx="8636195" cy="3785652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0" b="1" i="1" dirty="0">
                  <a:solidFill>
                    <a:srgbClr val="FFFF00"/>
                  </a:solidFill>
                </a:rPr>
                <a:t>      </a:t>
              </a:r>
              <a:r>
                <a:rPr lang="en-US" sz="8000" b="1" i="1" dirty="0">
                  <a:solidFill>
                    <a:schemeClr val="bg2">
                      <a:lumMod val="75000"/>
                    </a:schemeClr>
                  </a:solidFill>
                </a:rPr>
                <a:t>Es el Cáncer </a:t>
              </a:r>
            </a:p>
            <a:p>
              <a:r>
                <a:rPr lang="en-US" sz="8000" b="1" i="1" dirty="0">
                  <a:solidFill>
                    <a:schemeClr val="bg2">
                      <a:lumMod val="75000"/>
                    </a:schemeClr>
                  </a:solidFill>
                </a:rPr>
                <a:t> Primario de Mama</a:t>
              </a:r>
            </a:p>
            <a:p>
              <a:r>
                <a:rPr lang="en-US" sz="8000" b="1" i="1" dirty="0">
                  <a:solidFill>
                    <a:schemeClr val="bg2">
                      <a:lumMod val="75000"/>
                    </a:schemeClr>
                  </a:solidFill>
                </a:rPr>
                <a:t>     más Agresivo</a:t>
              </a:r>
            </a:p>
          </p:txBody>
        </p:sp>
        <p:sp>
          <p:nvSpPr>
            <p:cNvPr id="2" name="Rectángulo 1"/>
            <p:cNvSpPr/>
            <p:nvPr/>
          </p:nvSpPr>
          <p:spPr>
            <a:xfrm>
              <a:off x="16506" y="404664"/>
              <a:ext cx="8964488" cy="144655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sz="44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Carcinoma Inflamatorio </a:t>
              </a:r>
            </a:p>
            <a:p>
              <a:pPr algn="ctr"/>
              <a:r>
                <a:rPr lang="es-ES" sz="44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chemeClr val="bg2">
                      <a:lumMod val="75000"/>
                    </a:schemeClr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 la Mama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68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42804" y="908720"/>
            <a:ext cx="8749676" cy="4536504"/>
            <a:chOff x="142804" y="908720"/>
            <a:chExt cx="8749676" cy="4536504"/>
          </a:xfrm>
        </p:grpSpPr>
        <p:pic>
          <p:nvPicPr>
            <p:cNvPr id="4" name="3 Marcador de contenido" descr="Charles Bell"/>
            <p:cNvPicPr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04" y="2348880"/>
              <a:ext cx="2808312" cy="3096344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763688" y="908720"/>
              <a:ext cx="5544616" cy="9541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Charles Bell (1774-1842)</a:t>
              </a:r>
              <a:endParaRPr kumimoji="0" lang="es-E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sz="2800" b="1" dirty="0">
                  <a:solidFill>
                    <a:srgbClr val="000000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Nació en </a:t>
              </a:r>
              <a:r>
                <a:rPr kumimoji="0" lang="es-ES" sz="2800" b="1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kumimoji="0" lang="es-E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Edimburgo, Escocia.</a:t>
              </a:r>
              <a:endParaRPr kumimoji="0" lang="es-E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10 Rectángulo"/>
            <p:cNvSpPr/>
            <p:nvPr/>
          </p:nvSpPr>
          <p:spPr>
            <a:xfrm>
              <a:off x="3203848" y="2558224"/>
              <a:ext cx="5688632" cy="2677656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itchFamily="18" charset="0"/>
                  <a:cs typeface="Times New Roman" panose="02020603050405020304" pitchFamily="18" charset="0"/>
                </a:rPr>
                <a:t>La primera publicacion fue descrita en 1814 por Sir. Charles Bell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Times New Roman" pitchFamily="18" charset="0"/>
                  <a:cs typeface="Times New Roman" panose="02020603050405020304" pitchFamily="18" charset="0"/>
                </a:rPr>
                <a:t>“Como tumor de la piel de la mama color purpura acompañado de dolores agudos , severos e interminentes”</a:t>
              </a:r>
              <a:endParaRPr lang="es-ES" sz="2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8 Rectángulo"/>
          <p:cNvSpPr/>
          <p:nvPr/>
        </p:nvSpPr>
        <p:spPr>
          <a:xfrm>
            <a:off x="7308304" y="6093296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</a:t>
            </a:r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24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79512" y="116632"/>
            <a:ext cx="8608219" cy="6483921"/>
            <a:chOff x="179512" y="116677"/>
            <a:chExt cx="8608219" cy="6483921"/>
          </a:xfrm>
        </p:grpSpPr>
        <p:grpSp>
          <p:nvGrpSpPr>
            <p:cNvPr id="12" name="Grupo 11"/>
            <p:cNvGrpSpPr/>
            <p:nvPr/>
          </p:nvGrpSpPr>
          <p:grpSpPr>
            <a:xfrm>
              <a:off x="179512" y="116677"/>
              <a:ext cx="8568952" cy="6247864"/>
              <a:chOff x="177765" y="116677"/>
              <a:chExt cx="8485539" cy="6247864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177765" y="116677"/>
                <a:ext cx="8440128" cy="6247864"/>
                <a:chOff x="177765" y="116677"/>
                <a:chExt cx="8440128" cy="6247864"/>
              </a:xfrm>
            </p:grpSpPr>
            <p:sp>
              <p:nvSpPr>
                <p:cNvPr id="4" name="Rectángulo 3"/>
                <p:cNvSpPr/>
                <p:nvPr/>
              </p:nvSpPr>
              <p:spPr>
                <a:xfrm>
                  <a:off x="177765" y="116677"/>
                  <a:ext cx="5918485" cy="624786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>
                  <a:spAutoFit/>
                </a:bodyPr>
                <a:lstStyle/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nfermedad poco común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Muy agresiva</a:t>
                  </a:r>
                </a:p>
                <a:p>
                  <a:pPr algn="ctr"/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Síntomas caracteristicos: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Enrojecimiento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Edema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Induración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Piel de Naranja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Calor en la Mama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Dolor al palparlo</a:t>
                  </a:r>
                </a:p>
                <a:p>
                  <a:pPr algn="ctr">
                    <a:buFont typeface="Arial" panose="020B0604020202020204" pitchFamily="34" charset="0"/>
                    <a:buChar char="•"/>
                  </a:pPr>
                  <a:r>
                    <a:rPr lang="es-MX" sz="4000" b="1" dirty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Ganglios axilares ++</a:t>
                  </a:r>
                  <a:endParaRPr lang="es-MX" sz="40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pic>
              <p:nvPicPr>
                <p:cNvPr id="5" name="Marcador de contenido 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70" t="12436" r="884" b="7763"/>
                <a:stretch/>
              </p:blipFill>
              <p:spPr>
                <a:xfrm>
                  <a:off x="6405753" y="260648"/>
                  <a:ext cx="2212140" cy="2041449"/>
                </a:xfrm>
                <a:prstGeom prst="rect">
                  <a:avLst/>
                </a:prstGeom>
                <a:ln w="76200">
                  <a:solidFill>
                    <a:schemeClr val="tx1"/>
                  </a:solidFill>
                </a:ln>
              </p:spPr>
            </p:pic>
          </p:grp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597" b="-1850"/>
              <a:stretch/>
            </p:blipFill>
            <p:spPr>
              <a:xfrm>
                <a:off x="6417611" y="2492896"/>
                <a:ext cx="2245693" cy="1972687"/>
              </a:xfrm>
              <a:prstGeom prst="rect">
                <a:avLst/>
              </a:prstGeom>
              <a:ln w="76200">
                <a:solidFill>
                  <a:schemeClr val="tx1"/>
                </a:solidFill>
              </a:ln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93"/>
            <a:stretch/>
          </p:blipFill>
          <p:spPr>
            <a:xfrm>
              <a:off x="6445020" y="4656382"/>
              <a:ext cx="2342711" cy="194421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2" name="Rectángulo 1"/>
          <p:cNvSpPr/>
          <p:nvPr/>
        </p:nvSpPr>
        <p:spPr>
          <a:xfrm>
            <a:off x="5148064" y="6488668"/>
            <a:ext cx="12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J.G.G.S.</a:t>
            </a:r>
            <a:endParaRPr lang="es-ES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254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494578" y="91020"/>
            <a:ext cx="9098952" cy="6440768"/>
            <a:chOff x="494578" y="91020"/>
            <a:chExt cx="9098952" cy="6440768"/>
          </a:xfrm>
        </p:grpSpPr>
        <p:sp>
          <p:nvSpPr>
            <p:cNvPr id="6" name="5 CuadroTexto"/>
            <p:cNvSpPr txBox="1"/>
            <p:nvPr/>
          </p:nvSpPr>
          <p:spPr>
            <a:xfrm>
              <a:off x="2111032" y="91020"/>
              <a:ext cx="7482498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685800" indent="-685800">
                <a:buClr>
                  <a:schemeClr val="accent1">
                    <a:lumMod val="75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s-MX" sz="5400" b="1" dirty="0">
                  <a:solidFill>
                    <a:schemeClr val="bg2">
                      <a:lumMod val="75000"/>
                    </a:schemeClr>
                  </a:solidFill>
                </a:rPr>
                <a:t>Diagnostico Diferencial</a:t>
              </a:r>
              <a:endParaRPr lang="es-ES" sz="5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2111032" y="1263228"/>
              <a:ext cx="4182748" cy="31700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571500" indent="-571500">
                <a:buClr>
                  <a:schemeClr val="accent1">
                    <a:lumMod val="75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s-MX" sz="4000" b="1" dirty="0">
                  <a:solidFill>
                    <a:schemeClr val="bg2">
                      <a:lumMod val="75000"/>
                    </a:schemeClr>
                  </a:solidFill>
                </a:rPr>
                <a:t>Mastitis</a:t>
              </a:r>
            </a:p>
            <a:p>
              <a:pPr marL="571500" indent="-571500">
                <a:buClr>
                  <a:schemeClr val="accent1">
                    <a:lumMod val="75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s-MX" sz="4000" b="1" dirty="0">
                  <a:solidFill>
                    <a:schemeClr val="bg2">
                      <a:lumMod val="75000"/>
                    </a:schemeClr>
                  </a:solidFill>
                </a:rPr>
                <a:t>Absceso</a:t>
              </a:r>
            </a:p>
            <a:p>
              <a:pPr marL="571500" indent="-571500">
                <a:buClr>
                  <a:schemeClr val="accent1">
                    <a:lumMod val="75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s-MX" sz="4000" b="1" dirty="0">
                  <a:solidFill>
                    <a:schemeClr val="bg2">
                      <a:lumMod val="75000"/>
                    </a:schemeClr>
                  </a:solidFill>
                </a:rPr>
                <a:t>Ectasia Ductal</a:t>
              </a:r>
              <a:endParaRPr lang="es-ES" sz="4000" b="1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marL="571500" indent="-571500">
                <a:buClr>
                  <a:schemeClr val="accent1">
                    <a:lumMod val="75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s-MX" sz="4000" b="1" dirty="0">
                  <a:solidFill>
                    <a:schemeClr val="bg2">
                      <a:lumMod val="75000"/>
                    </a:schemeClr>
                  </a:solidFill>
                </a:rPr>
                <a:t>Celulitis Post-RT</a:t>
              </a:r>
            </a:p>
            <a:p>
              <a:pPr marL="571500" indent="-571500">
                <a:buClr>
                  <a:schemeClr val="accent1">
                    <a:lumMod val="75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s-ES" sz="4000" b="1" dirty="0">
                  <a:solidFill>
                    <a:schemeClr val="bg2">
                      <a:lumMod val="75000"/>
                    </a:schemeClr>
                  </a:solidFill>
                </a:rPr>
                <a:t>Linfoma</a:t>
              </a:r>
              <a:endParaRPr lang="es-MX" sz="40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pic>
          <p:nvPicPr>
            <p:cNvPr id="9" name="8 Imagen" descr="http://webpathology.com/slides/thumbnails/Breast_PlasmaCellMastitis1TN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3636" y="4330280"/>
              <a:ext cx="2448272" cy="194421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9 Imagen" descr="http://www.globalskinatlas.com/upload/lg119_2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278358" y="2730193"/>
              <a:ext cx="2005262" cy="157282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11 Imagen" descr="http://radiographics.rsna.org/content/27/suppl_1/S65/F18.medium.gif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00192" y="1891545"/>
              <a:ext cx="2448272" cy="1728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graphicFrame>
          <p:nvGraphicFramePr>
            <p:cNvPr id="1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3570846"/>
                </p:ext>
              </p:extLst>
            </p:nvPr>
          </p:nvGraphicFramePr>
          <p:xfrm>
            <a:off x="677520" y="188640"/>
            <a:ext cx="1206937" cy="2062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35" name="Imagen de mapa de bits" r:id="rId6" imgW="2190450" imgH="3800700" progId="Paint.Picture">
                    <p:embed/>
                  </p:oleObj>
                </mc:Choice>
                <mc:Fallback>
                  <p:oleObj name="Imagen de mapa de bits" r:id="rId6" imgW="2190450" imgH="3800700" progId="Paint.Picture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clrChange>
                            <a:clrFrom>
                              <a:srgbClr val="000080"/>
                            </a:clrFrom>
                            <a:clrTo>
                              <a:srgbClr val="00008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520" y="188640"/>
                          <a:ext cx="1206937" cy="206233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" name="Marcador de contenido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4" t="72162" r="67569" b="5451"/>
            <a:stretch/>
          </p:blipFill>
          <p:spPr>
            <a:xfrm rot="5400000">
              <a:off x="731061" y="4545757"/>
              <a:ext cx="1749549" cy="222251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Marcador de contenido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37273" r="67769" b="40168"/>
            <a:stretch/>
          </p:blipFill>
          <p:spPr>
            <a:xfrm rot="5400000">
              <a:off x="3520310" y="4094661"/>
              <a:ext cx="1980108" cy="2894146"/>
            </a:xfrm>
            <a:prstGeom prst="rect">
              <a:avLst/>
            </a:prstGeom>
          </p:spPr>
        </p:pic>
      </p:grpSp>
      <p:sp>
        <p:nvSpPr>
          <p:cNvPr id="14" name="15 Rectángulo"/>
          <p:cNvSpPr/>
          <p:nvPr/>
        </p:nvSpPr>
        <p:spPr>
          <a:xfrm>
            <a:off x="7164288" y="6337646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252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668344" y="6309320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79513" y="100797"/>
            <a:ext cx="8780210" cy="6608633"/>
            <a:chOff x="179513" y="100797"/>
            <a:chExt cx="8780210" cy="6608633"/>
          </a:xfrm>
        </p:grpSpPr>
        <p:sp>
          <p:nvSpPr>
            <p:cNvPr id="4" name="3 CuadroTexto"/>
            <p:cNvSpPr txBox="1"/>
            <p:nvPr/>
          </p:nvSpPr>
          <p:spPr>
            <a:xfrm>
              <a:off x="3779912" y="6063099"/>
              <a:ext cx="357739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bg2">
                      <a:lumMod val="75000"/>
                    </a:schemeClr>
                  </a:solidFill>
                </a:rPr>
                <a:t>Alvarez R.H. and Valero V.</a:t>
              </a:r>
            </a:p>
            <a:p>
              <a:r>
                <a:rPr lang="es-MX" b="1" dirty="0">
                  <a:solidFill>
                    <a:schemeClr val="bg2">
                      <a:lumMod val="75000"/>
                    </a:schemeClr>
                  </a:solidFill>
                </a:rPr>
                <a:t> M.D.Anderson Cancer Center, 2010</a:t>
              </a:r>
              <a:endParaRPr lang="es-ES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79513" y="1268760"/>
              <a:ext cx="8780210" cy="4524315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Tumor Raro en USA </a:t>
              </a:r>
            </a:p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1-6% </a:t>
              </a:r>
            </a:p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2.0/100,000</a:t>
              </a:r>
            </a:p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Africa del Norte, (Egipto,Tunesia)</a:t>
              </a:r>
            </a:p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10%</a:t>
              </a:r>
            </a:p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INCan Mexico</a:t>
              </a:r>
            </a:p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5.1%</a:t>
              </a:r>
            </a:p>
            <a:p>
              <a:pPr algn="ctr"/>
              <a:r>
                <a:rPr lang="es-MX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Edad  media 53 años ( &gt;Post menopaúsicas)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2470574" y="100797"/>
              <a:ext cx="4270721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s-MX" sz="5400" b="1" dirty="0">
                  <a:solidFill>
                    <a:schemeClr val="bg2">
                      <a:lumMod val="75000"/>
                    </a:schemeClr>
                  </a:solidFill>
                </a:rPr>
                <a:t>Epidemiología</a:t>
              </a:r>
              <a:endParaRPr lang="es-ES" sz="5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" name="3 CuadroTexto"/>
            <p:cNvSpPr txBox="1"/>
            <p:nvPr/>
          </p:nvSpPr>
          <p:spPr>
            <a:xfrm>
              <a:off x="1102610" y="6201598"/>
              <a:ext cx="252178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bg2">
                      <a:lumMod val="75000"/>
                    </a:schemeClr>
                  </a:solidFill>
                </a:rPr>
                <a:t>Claudia Arce INCan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26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1520" y="1844824"/>
            <a:ext cx="8640960" cy="304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/>
              </a:rPr>
              <a:t>HISTORIA</a:t>
            </a:r>
          </a:p>
          <a:p>
            <a:pPr algn="ctr"/>
            <a:r>
              <a:rPr lang="es-ES" sz="9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1970</a:t>
            </a:r>
            <a:endParaRPr lang="es-ES" sz="96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24378" y="5877272"/>
            <a:ext cx="4214487" cy="40011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Jaime G. de la Garza Salazar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977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339752" y="6433340"/>
            <a:ext cx="5200049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H.de Oncologia. CMN. IMSS, Mexican Experience</a:t>
            </a:r>
            <a:endParaRPr lang="es-MX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783478" y="6457385"/>
            <a:ext cx="12913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J.G.G.S</a:t>
            </a:r>
            <a:r>
              <a:rPr lang="es-ES" sz="2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23528" y="1844824"/>
            <a:ext cx="8593679" cy="4401205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 1970,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hace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47 años, en el Hospital de Oncología del CMN-IMSS</a:t>
            </a:r>
          </a:p>
          <a:p>
            <a:pPr algn="ctr"/>
            <a:endParaRPr lang="en-US" sz="4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Dr. Roman Torres presento una revision de 28 pacientes con diagnóstico de Carcinoma Inflamatorio de mama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63688" y="548680"/>
            <a:ext cx="5947782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4000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HISTORIA……………….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9892813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3574</TotalTime>
  <Words>667</Words>
  <Application>Microsoft Office PowerPoint</Application>
  <PresentationFormat>On-screen Show (4:3)</PresentationFormat>
  <Paragraphs>134</Paragraphs>
  <Slides>23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Garamond</vt:lpstr>
      <vt:lpstr>Times New Roman</vt:lpstr>
      <vt:lpstr>Wingdings</vt:lpstr>
      <vt:lpstr>Tema de Office</vt:lpstr>
      <vt:lpstr>Imagen de mapa de 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Dr. J. de la Garza</dc:creator>
  <cp:lastModifiedBy>Jaime de la Garza Salazar</cp:lastModifiedBy>
  <cp:revision>586</cp:revision>
  <cp:lastPrinted>2017-07-18T15:24:53Z</cp:lastPrinted>
  <dcterms:created xsi:type="dcterms:W3CDTF">2013-01-16T02:57:31Z</dcterms:created>
  <dcterms:modified xsi:type="dcterms:W3CDTF">2017-08-09T16:24:59Z</dcterms:modified>
</cp:coreProperties>
</file>