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18" r:id="rId2"/>
    <p:sldId id="259" r:id="rId3"/>
    <p:sldId id="260" r:id="rId4"/>
    <p:sldId id="261" r:id="rId5"/>
    <p:sldId id="266" r:id="rId6"/>
    <p:sldId id="271" r:id="rId7"/>
    <p:sldId id="272" r:id="rId8"/>
    <p:sldId id="273" r:id="rId9"/>
    <p:sldId id="279" r:id="rId10"/>
    <p:sldId id="280" r:id="rId11"/>
    <p:sldId id="281" r:id="rId12"/>
    <p:sldId id="315" r:id="rId13"/>
    <p:sldId id="283" r:id="rId14"/>
    <p:sldId id="284" r:id="rId15"/>
    <p:sldId id="285" r:id="rId16"/>
    <p:sldId id="282" r:id="rId17"/>
    <p:sldId id="306" r:id="rId18"/>
    <p:sldId id="300" r:id="rId19"/>
    <p:sldId id="301" r:id="rId20"/>
    <p:sldId id="263" r:id="rId21"/>
    <p:sldId id="316" r:id="rId22"/>
    <p:sldId id="287" r:id="rId23"/>
    <p:sldId id="262" r:id="rId24"/>
    <p:sldId id="291" r:id="rId25"/>
    <p:sldId id="293" r:id="rId26"/>
    <p:sldId id="294" r:id="rId27"/>
    <p:sldId id="319" r:id="rId28"/>
    <p:sldId id="292" r:id="rId29"/>
    <p:sldId id="304" r:id="rId30"/>
    <p:sldId id="308" r:id="rId31"/>
    <p:sldId id="309" r:id="rId32"/>
    <p:sldId id="295" r:id="rId33"/>
    <p:sldId id="302" r:id="rId34"/>
    <p:sldId id="296" r:id="rId35"/>
    <p:sldId id="311" r:id="rId36"/>
    <p:sldId id="312" r:id="rId37"/>
    <p:sldId id="317" r:id="rId38"/>
    <p:sldId id="298" r:id="rId39"/>
    <p:sldId id="297" r:id="rId40"/>
    <p:sldId id="299" r:id="rId41"/>
    <p:sldId id="265" r:id="rId42"/>
    <p:sldId id="269" r:id="rId43"/>
    <p:sldId id="270" r:id="rId44"/>
    <p:sldId id="274" r:id="rId45"/>
    <p:sldId id="275" r:id="rId46"/>
    <p:sldId id="276" r:id="rId47"/>
    <p:sldId id="277" r:id="rId48"/>
    <p:sldId id="307" r:id="rId49"/>
    <p:sldId id="288" r:id="rId50"/>
    <p:sldId id="289" r:id="rId51"/>
    <p:sldId id="290" r:id="rId52"/>
    <p:sldId id="310" r:id="rId53"/>
    <p:sldId id="313" r:id="rId54"/>
    <p:sldId id="278" r:id="rId55"/>
    <p:sldId id="314" r:id="rId56"/>
    <p:sldId id="268" r:id="rId57"/>
    <p:sldId id="264" r:id="rId58"/>
    <p:sldId id="286" r:id="rId59"/>
    <p:sldId id="303" r:id="rId6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1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26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9E408-3C1F-4605-A1D2-40B76364A242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4467E-CA78-4F96-952F-12378EE911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smtClean="0"/>
          </a:p>
        </p:txBody>
      </p:sp>
      <p:sp>
        <p:nvSpPr>
          <p:cNvPr id="563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22A27A-0F21-45E6-8394-BD60AFC1EDE4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5C4FC-C763-4DAB-BFC9-0C365DE74E69}" type="slidenum">
              <a:rPr lang="es-ES"/>
              <a:pPr/>
              <a:t>31</a:t>
            </a:fld>
            <a:endParaRPr lang="es-E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383E4-2B51-46F7-8E1E-42B6EE77B1F4}" type="slidenum">
              <a:rPr lang="es-ES" smtClean="0"/>
              <a:pPr/>
              <a:t>32</a:t>
            </a:fld>
            <a:endParaRPr lang="es-E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585CB-D07E-42C5-83B5-01FC430BEA58}" type="slidenum">
              <a:rPr lang="es-ES" smtClean="0"/>
              <a:pPr/>
              <a:t>34</a:t>
            </a:fld>
            <a:endParaRPr lang="es-E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38E66-93CE-490F-9718-3780F4989416}" type="slidenum">
              <a:rPr lang="es-MX" smtClean="0"/>
              <a:pPr/>
              <a:t>44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E6F60-E791-4975-AF51-01574148F434}" type="slidenum">
              <a:rPr lang="es-MX" smtClean="0"/>
              <a:pPr>
                <a:defRPr/>
              </a:pPr>
              <a:t>48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917F72-ED41-48C0-BDB1-4390533615A1}" type="slidenum">
              <a:rPr lang="es-MX" smtClean="0">
                <a:latin typeface="Arial" pitchFamily="34" charset="0"/>
              </a:rPr>
              <a:pPr/>
              <a:t>51</a:t>
            </a:fld>
            <a:endParaRPr lang="es-MX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5C4FC-C763-4DAB-BFC9-0C365DE74E69}" type="slidenum">
              <a:rPr lang="es-ES"/>
              <a:pPr/>
              <a:t>52</a:t>
            </a:fld>
            <a:endParaRPr lang="es-E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857173-6D5E-4FE9-92D9-635D632948FB}" type="slidenum">
              <a:rPr lang="es-ES"/>
              <a:pPr/>
              <a:t>53</a:t>
            </a:fld>
            <a:endParaRPr lang="es-E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30D66-1EC2-4F5E-B319-54AD1108DBCB}" type="slidenum">
              <a:rPr lang="es-ES" smtClean="0"/>
              <a:pPr/>
              <a:t>59</a:t>
            </a:fld>
            <a:endParaRPr lang="es-E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BF70C-8364-4BB7-B2B2-C85713013116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E6F60-E791-4975-AF51-01574148F434}" type="slidenum">
              <a:rPr lang="es-MX" smtClean="0"/>
              <a:pPr>
                <a:defRPr/>
              </a:pPr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91C3A-F676-40DE-B8E5-6F1894183CCE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  <p:sp>
        <p:nvSpPr>
          <p:cNvPr id="1157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86AB3-9282-47F9-B21B-41D85B55F2D2}" type="slidenum">
              <a:rPr lang="es-ES" smtClean="0"/>
              <a:pPr/>
              <a:t>21</a:t>
            </a:fld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E6559-DD84-44F0-9592-2500707F4383}" type="slidenum">
              <a:rPr lang="es-ES"/>
              <a:pPr/>
              <a:t>26</a:t>
            </a:fld>
            <a:endParaRPr lang="es-E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7E1F6-3ACE-4234-B8AC-8C6EC4ECE7FC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BC4E1-C42D-435B-8AFE-75BF0CD565A6}" type="slidenum">
              <a:rPr lang="es-ES" smtClean="0"/>
              <a:pPr/>
              <a:t>29</a:t>
            </a:fld>
            <a:endParaRPr lang="es-E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vm_ppt_b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9299" name="Picture 3" descr="vm_ppt_logo_s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350" y="0"/>
            <a:ext cx="2981325" cy="10715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0A70-481A-45CA-8C42-1726FC54F2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1CE2-D383-403C-83A9-71C66AEABB9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9BBB9-174F-47A8-B799-7F3D986CB6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Academia Nacional de Medicina</a:t>
            </a:r>
            <a:br>
              <a:rPr lang="es-MX" sz="2000" dirty="0" smtClean="0">
                <a:latin typeface="Arial" pitchFamily="34" charset="0"/>
                <a:cs typeface="Arial" pitchFamily="34" charset="0"/>
              </a:rPr>
            </a:br>
            <a:r>
              <a:rPr lang="es-MX" sz="2000" dirty="0" smtClean="0">
                <a:latin typeface="Arial" pitchFamily="34" charset="0"/>
                <a:cs typeface="Arial" pitchFamily="34" charset="0"/>
              </a:rPr>
              <a:t>11 de octubre de 2017</a:t>
            </a:r>
            <a:br>
              <a:rPr lang="es-MX" sz="2000" dirty="0" smtClean="0">
                <a:latin typeface="Arial" pitchFamily="34" charset="0"/>
                <a:cs typeface="Arial" pitchFamily="34" charset="0"/>
              </a:rPr>
            </a:br>
            <a:r>
              <a:rPr lang="es-MX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Avances de la Otorrinolaringología y Cirugía de Cabeza y Cuello</a:t>
            </a:r>
            <a:endParaRPr lang="es-MX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s-MX" sz="1600" b="1" dirty="0" smtClean="0">
                <a:solidFill>
                  <a:srgbClr val="FFFF00"/>
                </a:solidFill>
              </a:rPr>
              <a:t>“En los programas de enseñanza”</a:t>
            </a:r>
          </a:p>
          <a:p>
            <a:pPr algn="ctr">
              <a:buNone/>
            </a:pPr>
            <a:r>
              <a:rPr lang="es-MX" sz="1600" dirty="0" smtClean="0"/>
              <a:t>  Dr. Pelayo </a:t>
            </a:r>
            <a:r>
              <a:rPr lang="es-MX" sz="1600" dirty="0" err="1" smtClean="0"/>
              <a:t>Vilar</a:t>
            </a:r>
            <a:r>
              <a:rPr lang="es-MX" sz="1600" dirty="0" smtClean="0"/>
              <a:t> Puig</a:t>
            </a:r>
          </a:p>
          <a:p>
            <a:pPr algn="ctr">
              <a:buNone/>
            </a:pPr>
            <a:endParaRPr lang="es-MX" sz="1600" dirty="0" smtClean="0"/>
          </a:p>
          <a:p>
            <a:pPr algn="ctr">
              <a:buNone/>
            </a:pPr>
            <a:r>
              <a:rPr lang="es-MX" sz="1600" b="1" dirty="0" smtClean="0">
                <a:solidFill>
                  <a:srgbClr val="FFFF00"/>
                </a:solidFill>
              </a:rPr>
              <a:t>“En tiroides y glándulas salivales”</a:t>
            </a:r>
          </a:p>
          <a:p>
            <a:pPr algn="ctr">
              <a:buNone/>
            </a:pPr>
            <a:r>
              <a:rPr lang="es-MX" sz="1600" dirty="0" smtClean="0"/>
              <a:t>  Dr.  Juan Felipe Sánchez </a:t>
            </a:r>
            <a:r>
              <a:rPr lang="es-MX" sz="1600" dirty="0" err="1" smtClean="0"/>
              <a:t>Marle</a:t>
            </a:r>
            <a:r>
              <a:rPr lang="es-MX" sz="1600" dirty="0" smtClean="0"/>
              <a:t> </a:t>
            </a:r>
          </a:p>
          <a:p>
            <a:pPr algn="ctr">
              <a:buNone/>
            </a:pPr>
            <a:endParaRPr lang="es-MX" sz="1600" dirty="0" smtClean="0"/>
          </a:p>
          <a:p>
            <a:pPr algn="ctr">
              <a:buNone/>
            </a:pPr>
            <a:r>
              <a:rPr lang="es-MX" sz="1600" b="1" dirty="0" smtClean="0">
                <a:solidFill>
                  <a:srgbClr val="FFFF00"/>
                </a:solidFill>
              </a:rPr>
              <a:t>“En la cirugía endoscópica de nariz y SPN”</a:t>
            </a:r>
          </a:p>
          <a:p>
            <a:pPr algn="ctr">
              <a:buNone/>
            </a:pPr>
            <a:r>
              <a:rPr lang="es-MX" sz="1600" dirty="0" smtClean="0"/>
              <a:t>  Dr. Germán Fajardo </a:t>
            </a:r>
            <a:r>
              <a:rPr lang="es-MX" sz="1600" dirty="0" err="1" smtClean="0"/>
              <a:t>Dolci</a:t>
            </a:r>
            <a:endParaRPr lang="es-MX" sz="1600" dirty="0" smtClean="0"/>
          </a:p>
          <a:p>
            <a:pPr algn="ctr">
              <a:buNone/>
            </a:pPr>
            <a:endParaRPr lang="es-MX" sz="1600" dirty="0" smtClean="0"/>
          </a:p>
          <a:p>
            <a:pPr algn="ctr">
              <a:buNone/>
            </a:pPr>
            <a:r>
              <a:rPr lang="es-MX" sz="1600" b="1" dirty="0" smtClean="0">
                <a:solidFill>
                  <a:srgbClr val="FFFF00"/>
                </a:solidFill>
              </a:rPr>
              <a:t>“Estenosis </a:t>
            </a:r>
            <a:r>
              <a:rPr lang="es-MX" sz="1600" b="1" dirty="0" err="1" smtClean="0">
                <a:solidFill>
                  <a:srgbClr val="FFFF00"/>
                </a:solidFill>
              </a:rPr>
              <a:t>laringotraqueales</a:t>
            </a:r>
            <a:r>
              <a:rPr lang="es-MX" sz="1600" b="1" dirty="0" smtClean="0">
                <a:solidFill>
                  <a:srgbClr val="FFFF00"/>
                </a:solidFill>
              </a:rPr>
              <a:t>”</a:t>
            </a:r>
          </a:p>
          <a:p>
            <a:pPr algn="ctr">
              <a:buNone/>
            </a:pPr>
            <a:r>
              <a:rPr lang="es-MX" sz="1600" dirty="0" smtClean="0"/>
              <a:t>  Dr. </a:t>
            </a:r>
            <a:r>
              <a:rPr lang="es-MX" sz="1600" dirty="0" err="1" smtClean="0"/>
              <a:t>Hector</a:t>
            </a:r>
            <a:r>
              <a:rPr lang="es-MX" sz="1600" dirty="0" smtClean="0"/>
              <a:t> Prado </a:t>
            </a:r>
            <a:r>
              <a:rPr lang="es-MX" sz="1600" dirty="0" err="1" smtClean="0"/>
              <a:t>Calleros</a:t>
            </a:r>
            <a:endParaRPr lang="es-MX" sz="1600" dirty="0" smtClean="0"/>
          </a:p>
          <a:p>
            <a:pPr algn="ctr">
              <a:buNone/>
            </a:pPr>
            <a:endParaRPr lang="es-MX" sz="1600" dirty="0" smtClean="0"/>
          </a:p>
          <a:p>
            <a:pPr algn="ctr">
              <a:buNone/>
            </a:pPr>
            <a:r>
              <a:rPr lang="es-MX" sz="1600" b="1" dirty="0" smtClean="0">
                <a:solidFill>
                  <a:srgbClr val="FFFF00"/>
                </a:solidFill>
              </a:rPr>
              <a:t>“En el tratamiento quirúrgico de la sordera”</a:t>
            </a:r>
          </a:p>
          <a:p>
            <a:pPr algn="ctr">
              <a:buNone/>
            </a:pPr>
            <a:r>
              <a:rPr lang="es-MX" sz="1600" dirty="0" smtClean="0"/>
              <a:t>  Dr. Antonio Soda </a:t>
            </a:r>
            <a:r>
              <a:rPr lang="es-MX" sz="1600" dirty="0" err="1" smtClean="0"/>
              <a:t>Merhy</a:t>
            </a:r>
            <a:endParaRPr lang="es-MX" sz="1600" dirty="0" smtClean="0"/>
          </a:p>
          <a:p>
            <a:pPr algn="ctr">
              <a:buNone/>
            </a:pPr>
            <a:endParaRPr lang="es-MX" sz="1600" dirty="0" smtClean="0"/>
          </a:p>
          <a:p>
            <a:pPr algn="ctr">
              <a:buNone/>
            </a:pPr>
            <a:r>
              <a:rPr lang="es-MX" sz="1600" b="1" dirty="0" smtClean="0">
                <a:solidFill>
                  <a:srgbClr val="FFFF00"/>
                </a:solidFill>
              </a:rPr>
              <a:t>“Comentario Oficial”</a:t>
            </a:r>
          </a:p>
          <a:p>
            <a:pPr algn="ctr">
              <a:buNone/>
            </a:pPr>
            <a:r>
              <a:rPr lang="es-MX" sz="1600" dirty="0" smtClean="0"/>
              <a:t>  Dr. Mario </a:t>
            </a:r>
            <a:r>
              <a:rPr lang="es-MX" sz="1600" dirty="0" err="1" smtClean="0"/>
              <a:t>Mandujano</a:t>
            </a:r>
            <a:r>
              <a:rPr lang="es-MX" sz="1600" dirty="0" smtClean="0"/>
              <a:t> Valdés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oda\Pictures\Baha Attract 33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9605" t="7161" r="10311" b="22280"/>
          <a:stretch>
            <a:fillRect/>
          </a:stretch>
        </p:blipFill>
        <p:spPr bwMode="auto">
          <a:xfrm>
            <a:off x="2123728" y="1124744"/>
            <a:ext cx="4752528" cy="50215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2195736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7596336" y="630932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0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0039" y="1292695"/>
            <a:ext cx="3647864" cy="27358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6 Imagen" descr="IMG_0935.JPG"/>
          <p:cNvPicPr>
            <a:picLocks noChangeAspect="1"/>
          </p:cNvPicPr>
          <p:nvPr/>
        </p:nvPicPr>
        <p:blipFill>
          <a:blip r:embed="rId3" cstate="print"/>
          <a:srcRect l="26048" t="29614" r="36940" b="24187"/>
          <a:stretch>
            <a:fillRect/>
          </a:stretch>
        </p:blipFill>
        <p:spPr>
          <a:xfrm>
            <a:off x="1680017" y="4725144"/>
            <a:ext cx="1739855" cy="1628800"/>
          </a:xfrm>
          <a:prstGeom prst="rect">
            <a:avLst/>
          </a:prstGeom>
        </p:spPr>
      </p:pic>
      <p:pic>
        <p:nvPicPr>
          <p:cNvPr id="8" name="7 Imagen" descr="IMG_0936.JPG"/>
          <p:cNvPicPr>
            <a:picLocks noChangeAspect="1"/>
          </p:cNvPicPr>
          <p:nvPr/>
        </p:nvPicPr>
        <p:blipFill>
          <a:blip r:embed="rId4" cstate="print"/>
          <a:srcRect l="26770" t="22177" r="33855" b="26374"/>
          <a:stretch>
            <a:fillRect/>
          </a:stretch>
        </p:blipFill>
        <p:spPr>
          <a:xfrm>
            <a:off x="5796136" y="4653136"/>
            <a:ext cx="1689984" cy="1656184"/>
          </a:xfrm>
          <a:prstGeom prst="rect">
            <a:avLst/>
          </a:prstGeom>
        </p:spPr>
      </p:pic>
      <p:pic>
        <p:nvPicPr>
          <p:cNvPr id="9" name="8 Imagen" descr="IMG_09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776022" y="1328766"/>
            <a:ext cx="3552395" cy="26642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10 CuadroTexto"/>
          <p:cNvSpPr txBox="1"/>
          <p:nvPr/>
        </p:nvSpPr>
        <p:spPr>
          <a:xfrm>
            <a:off x="2843808" y="332656"/>
            <a:ext cx="3272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Post-</a:t>
            </a:r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op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 de BAHA </a:t>
            </a:r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Attract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asoda\Documents\Sophono, fotos y video\2012_10_16FotosCirugíaORL\_DSC0058.JPG"/>
          <p:cNvPicPr>
            <a:picLocks noChangeAspect="1" noChangeArrowheads="1"/>
          </p:cNvPicPr>
          <p:nvPr/>
        </p:nvPicPr>
        <p:blipFill>
          <a:blip r:embed="rId2" cstate="print"/>
          <a:srcRect l="14563" t="14116" r="29525" b="4714"/>
          <a:stretch>
            <a:fillRect/>
          </a:stretch>
        </p:blipFill>
        <p:spPr bwMode="auto">
          <a:xfrm>
            <a:off x="1043608" y="548680"/>
            <a:ext cx="3168352" cy="3079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C:\Users\asoda\Documents\Sophono, fotos y video\2012_10_16FotosCirugíaORL\_DSC0063.JPG"/>
          <p:cNvPicPr>
            <a:picLocks noChangeAspect="1" noChangeArrowheads="1"/>
          </p:cNvPicPr>
          <p:nvPr/>
        </p:nvPicPr>
        <p:blipFill>
          <a:blip r:embed="rId3" cstate="print"/>
          <a:srcRect l="23256" t="9411" r="29040" b="24078"/>
          <a:stretch>
            <a:fillRect/>
          </a:stretch>
        </p:blipFill>
        <p:spPr bwMode="auto">
          <a:xfrm>
            <a:off x="4932040" y="548680"/>
            <a:ext cx="3240360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C:\Users\asoda\Documents\Sophono, fotos y video\2012_10_16FotosCirugíaORL\_DSC0067.JPG"/>
          <p:cNvPicPr>
            <a:picLocks noChangeAspect="1" noChangeArrowheads="1"/>
          </p:cNvPicPr>
          <p:nvPr/>
        </p:nvPicPr>
        <p:blipFill>
          <a:blip r:embed="rId4" cstate="print"/>
          <a:srcRect l="30313" t="6474" r="18115" b="18238"/>
          <a:stretch>
            <a:fillRect/>
          </a:stretch>
        </p:blipFill>
        <p:spPr bwMode="auto">
          <a:xfrm>
            <a:off x="1115616" y="3761656"/>
            <a:ext cx="3168352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C:\Users\asoda\Documents\Sophono, fotos y video\2012_10_16FotosCirugíaORL\_DSC0074.JPG"/>
          <p:cNvPicPr>
            <a:picLocks noChangeAspect="1" noChangeArrowheads="1"/>
          </p:cNvPicPr>
          <p:nvPr/>
        </p:nvPicPr>
        <p:blipFill>
          <a:blip r:embed="rId5" cstate="print"/>
          <a:srcRect l="15350" t="16469" r="39763" b="22734"/>
          <a:stretch>
            <a:fillRect/>
          </a:stretch>
        </p:blipFill>
        <p:spPr bwMode="auto">
          <a:xfrm>
            <a:off x="5004048" y="3717032"/>
            <a:ext cx="3240360" cy="2938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1547664" y="188640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Audífono de conducción ósea parcialmente </a:t>
            </a:r>
            <a:r>
              <a:rPr lang="es-MX" b="1" dirty="0" err="1" smtClean="0">
                <a:latin typeface="Arial" pitchFamily="34" charset="0"/>
                <a:cs typeface="Arial" pitchFamily="34" charset="0"/>
              </a:rPr>
              <a:t>implantable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244408" y="6165304"/>
            <a:ext cx="69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3600" dirty="0" smtClean="0">
                <a:latin typeface="Arial" pitchFamily="34" charset="0"/>
                <a:cs typeface="Arial" pitchFamily="34" charset="0"/>
              </a:rPr>
              <a:t>Alternativas quirúrgicas en las hipoacusias conductivas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MX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Bonebridge</a:t>
            </a:r>
            <a:endParaRPr lang="es-MX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es-MX" dirty="0" smtClean="0"/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Implante óseo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transcutáneo</a:t>
            </a:r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Hipoacusias conductivas y mixtas</a:t>
            </a: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Dispositivo externo e interno</a:t>
            </a: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Abordaje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transmastoideo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presigmoideo</a:t>
            </a:r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Abordaje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retrosigmoideo</a:t>
            </a:r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endParaRPr lang="es-MX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87" b="5273"/>
          <a:stretch/>
        </p:blipFill>
        <p:spPr>
          <a:xfrm>
            <a:off x="3563888" y="1916832"/>
            <a:ext cx="5113573" cy="3971141"/>
          </a:xfrm>
          <a:prstGeom prst="rect">
            <a:avLst/>
          </a:prstGeom>
        </p:spPr>
      </p:pic>
      <p:pic>
        <p:nvPicPr>
          <p:cNvPr id="3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435958" cy="301577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347864" y="980728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Bonebridge</a:t>
            </a:r>
            <a:endParaRPr lang="es-MX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oda\Documents\Bonebridge. fotos\BB 16.JPG"/>
          <p:cNvPicPr>
            <a:picLocks noChangeAspect="1" noChangeArrowheads="1"/>
          </p:cNvPicPr>
          <p:nvPr/>
        </p:nvPicPr>
        <p:blipFill>
          <a:blip r:embed="rId2" cstate="print"/>
          <a:srcRect r="38465"/>
          <a:stretch>
            <a:fillRect/>
          </a:stretch>
        </p:blipFill>
        <p:spPr bwMode="auto">
          <a:xfrm rot="5400000">
            <a:off x="948081" y="1724328"/>
            <a:ext cx="3024335" cy="384139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asoda\Documents\Bonebridge. fotos\BB 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3904571" cy="29284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3779912" y="692696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latin typeface="Arial" pitchFamily="34" charset="0"/>
                <a:cs typeface="Arial" pitchFamily="34" charset="0"/>
              </a:rPr>
              <a:t>Bone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bridge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HR-GESAMT_Animation_Klei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321722"/>
            <a:ext cx="4786346" cy="52096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836613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1" hangingPunct="1">
              <a:lnSpc>
                <a:spcPts val="3000"/>
              </a:lnSpc>
            </a:pPr>
            <a:r>
              <a:rPr lang="en-US" sz="2800" b="1" dirty="0">
                <a:solidFill>
                  <a:srgbClr val="FFEDB3"/>
                </a:solidFill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FFEDB3"/>
                </a:solidFill>
                <a:latin typeface="Arial" charset="0"/>
              </a:rPr>
              <a:t>    </a:t>
            </a:r>
            <a:r>
              <a:rPr lang="en-US" sz="2800" b="1" dirty="0" err="1" smtClean="0">
                <a:solidFill>
                  <a:srgbClr val="FFEDB3"/>
                </a:solidFill>
                <a:latin typeface="Arial" charset="0"/>
              </a:rPr>
              <a:t>Amplificación</a:t>
            </a:r>
            <a:r>
              <a:rPr lang="en-US" sz="2800" b="1" dirty="0" smtClean="0">
                <a:solidFill>
                  <a:srgbClr val="FFEDB3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EDB3"/>
                </a:solidFill>
                <a:latin typeface="Arial" charset="0"/>
              </a:rPr>
              <a:t>acústica</a:t>
            </a:r>
            <a:r>
              <a:rPr lang="en-US" sz="2800" b="1" dirty="0" smtClean="0">
                <a:solidFill>
                  <a:srgbClr val="FFEDB3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EDB3"/>
                </a:solidFill>
                <a:latin typeface="Arial" charset="0"/>
              </a:rPr>
              <a:t>vs</a:t>
            </a:r>
            <a:r>
              <a:rPr lang="en-US" sz="2800" b="1" dirty="0" smtClean="0">
                <a:solidFill>
                  <a:srgbClr val="FFEDB3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EDB3"/>
                </a:solidFill>
                <a:latin typeface="Arial" charset="0"/>
              </a:rPr>
              <a:t>estimulación</a:t>
            </a:r>
            <a:r>
              <a:rPr lang="en-US" sz="2800" b="1" dirty="0" smtClean="0">
                <a:solidFill>
                  <a:srgbClr val="FFEDB3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EDB3"/>
                </a:solidFill>
                <a:latin typeface="Arial" charset="0"/>
              </a:rPr>
              <a:t>directa</a:t>
            </a:r>
            <a:r>
              <a:rPr lang="en-US" sz="2800" b="1" dirty="0" smtClean="0">
                <a:solidFill>
                  <a:srgbClr val="FFEDB3"/>
                </a:solidFill>
                <a:latin typeface="Arial" charset="0"/>
              </a:rPr>
              <a:t>.</a:t>
            </a:r>
            <a:endParaRPr lang="en-US" sz="2800" dirty="0">
              <a:solidFill>
                <a:srgbClr val="FFEDB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6225" y="2036763"/>
            <a:ext cx="3306763" cy="23987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513" y="3976688"/>
            <a:ext cx="3313112" cy="24050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71744"/>
            <a:ext cx="3915876" cy="290332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6260" name="Text Box 1028"/>
          <p:cNvSpPr txBox="1">
            <a:spLocks noChangeArrowheads="1"/>
          </p:cNvSpPr>
          <p:nvPr/>
        </p:nvSpPr>
        <p:spPr bwMode="auto">
          <a:xfrm>
            <a:off x="1143000" y="6096000"/>
            <a:ext cx="74676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 FMT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debe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ir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paralelo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al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estribo</a:t>
            </a:r>
            <a:endParaRPr lang="en-US" sz="2000" dirty="0">
              <a:latin typeface="Arial" charset="0"/>
            </a:endParaRPr>
          </a:p>
        </p:txBody>
      </p:sp>
      <p:graphicFrame>
        <p:nvGraphicFramePr>
          <p:cNvPr id="96261" name="Object 1029"/>
          <p:cNvGraphicFramePr>
            <a:graphicFrameLocks noChangeAspect="1"/>
          </p:cNvGraphicFramePr>
          <p:nvPr/>
        </p:nvGraphicFramePr>
        <p:xfrm>
          <a:off x="4807789" y="2571744"/>
          <a:ext cx="3886767" cy="2879732"/>
        </p:xfrm>
        <a:graphic>
          <a:graphicData uri="http://schemas.openxmlformats.org/presentationml/2006/ole">
            <p:oleObj spid="_x0000_s2050" name="Bitmap Image" r:id="rId5" imgW="3057143" imgH="2266667" progId="PBrush">
              <p:embed/>
            </p:oleObj>
          </a:graphicData>
        </a:graphic>
      </p:graphicFrame>
      <p:sp>
        <p:nvSpPr>
          <p:cNvPr id="96262" name="Text Box 1030"/>
          <p:cNvSpPr txBox="1">
            <a:spLocks noChangeArrowheads="1"/>
          </p:cNvSpPr>
          <p:nvPr/>
        </p:nvSpPr>
        <p:spPr bwMode="auto">
          <a:xfrm>
            <a:off x="3770313" y="4735513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accent2"/>
                </a:solidFill>
              </a:rPr>
              <a:t>OD</a:t>
            </a:r>
          </a:p>
        </p:txBody>
      </p:sp>
      <p:sp>
        <p:nvSpPr>
          <p:cNvPr id="96263" name="Text Box 1031"/>
          <p:cNvSpPr txBox="1">
            <a:spLocks noChangeArrowheads="1"/>
          </p:cNvSpPr>
          <p:nvPr/>
        </p:nvSpPr>
        <p:spPr bwMode="auto">
          <a:xfrm>
            <a:off x="7910513" y="4714875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OG</a:t>
            </a:r>
          </a:p>
        </p:txBody>
      </p:sp>
      <p:sp>
        <p:nvSpPr>
          <p:cNvPr id="96267" name="AutoShape 1035"/>
          <p:cNvSpPr>
            <a:spLocks noChangeArrowheads="1"/>
          </p:cNvSpPr>
          <p:nvPr/>
        </p:nvSpPr>
        <p:spPr bwMode="auto">
          <a:xfrm>
            <a:off x="1714480" y="1214422"/>
            <a:ext cx="5638800" cy="838200"/>
          </a:xfrm>
          <a:prstGeom prst="flowChartAlternateProcess">
            <a:avLst/>
          </a:prstGeom>
          <a:gradFill rotWithShape="0">
            <a:gsLst>
              <a:gs pos="0">
                <a:schemeClr val="tx2"/>
              </a:gs>
              <a:gs pos="50000">
                <a:srgbClr val="CC0000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96268" name="Rectangle 1036"/>
          <p:cNvSpPr>
            <a:spLocks noChangeArrowheads="1"/>
          </p:cNvSpPr>
          <p:nvPr/>
        </p:nvSpPr>
        <p:spPr bwMode="auto">
          <a:xfrm>
            <a:off x="1790700" y="1341438"/>
            <a:ext cx="5449888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1" hangingPunct="1">
              <a:lnSpc>
                <a:spcPts val="3000"/>
              </a:lnSpc>
            </a:pPr>
            <a:r>
              <a:rPr lang="en-US" sz="2800" dirty="0" err="1" smtClean="0">
                <a:solidFill>
                  <a:srgbClr val="FFEDB3"/>
                </a:solidFill>
              </a:rPr>
              <a:t>Posición</a:t>
            </a:r>
            <a:r>
              <a:rPr lang="en-US" sz="2800" dirty="0" smtClean="0">
                <a:solidFill>
                  <a:srgbClr val="FFEDB3"/>
                </a:solidFill>
              </a:rPr>
              <a:t> del FMT</a:t>
            </a:r>
            <a:endParaRPr lang="en-US" sz="2800" dirty="0">
              <a:solidFill>
                <a:srgbClr val="FFEDB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soda\Pictures\i phone\IMG_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8800"/>
            <a:ext cx="3921900" cy="5229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9939" name="Picture 3" descr="C:\Users\asoda\Pictures\i phone\IMG_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16" y="1584853"/>
            <a:ext cx="3954860" cy="52731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2483768" y="764704"/>
            <a:ext cx="395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Post-</a:t>
            </a:r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op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Vibrant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Soundbridge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811854" y="5085184"/>
            <a:ext cx="5865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Dr. Antonio Soda </a:t>
            </a:r>
            <a:r>
              <a:rPr lang="es-MX" b="1" dirty="0" err="1" smtClean="0">
                <a:latin typeface="Arial" pitchFamily="34" charset="0"/>
                <a:cs typeface="Arial" pitchFamily="34" charset="0"/>
              </a:rPr>
              <a:t>Merhy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Presidente Honorario  del Comité de Implantes de Oído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Instituto Nacional de Enfermedades Respiratorias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F:\IMG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3672408" cy="2679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43608" y="3933056"/>
            <a:ext cx="8934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  Avances en el tratamiento de las hipoacusias</a:t>
            </a:r>
          </a:p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mediante dispositivos electrónicos </a:t>
            </a:r>
            <a:r>
              <a:rPr lang="es-MX" sz="2400" b="1" dirty="0" err="1" smtClean="0">
                <a:latin typeface="Arial" pitchFamily="34" charset="0"/>
                <a:cs typeface="Arial" pitchFamily="34" charset="0"/>
              </a:rPr>
              <a:t>implantables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35696" y="18864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Academia Nacional de Medicina</a:t>
            </a:r>
          </a:p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 Avances en Otorrinolaringología y Cirugía de Cabeza y Cuello     11-X-17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33375"/>
            <a:ext cx="7543800" cy="1431925"/>
          </a:xfrm>
        </p:spPr>
        <p:txBody>
          <a:bodyPr/>
          <a:lstStyle/>
          <a:p>
            <a:r>
              <a:rPr lang="es-MX" sz="3600">
                <a:solidFill>
                  <a:srgbClr val="FFFF66"/>
                </a:solidFill>
                <a:latin typeface="Arial" pitchFamily="34" charset="0"/>
              </a:rPr>
              <a:t>Hipoacusia Sensorineural</a:t>
            </a:r>
            <a:endParaRPr lang="es-ES" sz="3600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MX" dirty="0"/>
              <a:t> </a:t>
            </a:r>
            <a:r>
              <a:rPr lang="es-MX" dirty="0" smtClean="0"/>
              <a:t>                          </a:t>
            </a:r>
            <a:r>
              <a:rPr lang="es-MX" sz="3600" b="1" dirty="0" smtClean="0"/>
              <a:t>Profunda </a:t>
            </a:r>
            <a:r>
              <a:rPr lang="es-MX" sz="3600" b="1" dirty="0"/>
              <a:t>bilateral: </a:t>
            </a:r>
          </a:p>
          <a:p>
            <a:pPr>
              <a:buFont typeface="Wingdings" pitchFamily="2" charset="2"/>
              <a:buNone/>
            </a:pPr>
            <a:r>
              <a:rPr lang="es-MX" sz="3600" b="1" dirty="0"/>
              <a:t> </a:t>
            </a:r>
            <a:r>
              <a:rPr lang="es-MX" sz="3600" b="1" dirty="0" smtClean="0"/>
              <a:t>                      Implantes </a:t>
            </a:r>
            <a:r>
              <a:rPr lang="es-MX" sz="3600" b="1" dirty="0"/>
              <a:t>cocleares</a:t>
            </a:r>
            <a:endParaRPr lang="es-ES" sz="3600" b="1" dirty="0"/>
          </a:p>
        </p:txBody>
      </p:sp>
      <p:pic>
        <p:nvPicPr>
          <p:cNvPr id="11" name="Picture 2" descr="DSCN0007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6683" t="19579" b="4860"/>
          <a:stretch>
            <a:fillRect/>
          </a:stretch>
        </p:blipFill>
        <p:spPr bwMode="auto">
          <a:xfrm>
            <a:off x="2483768" y="3068960"/>
            <a:ext cx="4917516" cy="298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0" y="1600200"/>
          <a:ext cx="1712913" cy="2189163"/>
        </p:xfrm>
        <a:graphic>
          <a:graphicData uri="http://schemas.openxmlformats.org/presentationml/2006/ole">
            <p:oleObj spid="_x0000_s56322" name="Clip" r:id="rId4" imgW="4761905" imgH="6087325" progId="">
              <p:embed/>
            </p:oleObj>
          </a:graphicData>
        </a:graphic>
      </p:graphicFrame>
      <p:sp>
        <p:nvSpPr>
          <p:cNvPr id="191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30725"/>
          </a:xfrm>
        </p:spPr>
        <p:txBody>
          <a:bodyPr/>
          <a:lstStyle/>
          <a:p>
            <a:pPr algn="ctr" eaLnBrk="1" hangingPunct="1"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sz="1200" smtClean="0">
                <a:solidFill>
                  <a:schemeClr val="tx2"/>
                </a:solidFill>
              </a:rPr>
              <a:t>Los impulsos nerviosos ascienden hasta la corteza cerebral, en donde son interpretados</a:t>
            </a:r>
          </a:p>
        </p:txBody>
      </p:sp>
      <p:pic>
        <p:nvPicPr>
          <p:cNvPr id="1043" name="Picture 19" descr="DSC00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lum bright="18000" contrast="48000"/>
          </a:blip>
          <a:srcRect/>
          <a:stretch>
            <a:fillRect/>
          </a:stretch>
        </p:blipFill>
        <p:spPr>
          <a:xfrm>
            <a:off x="0" y="1557338"/>
            <a:ext cx="4572000" cy="3127375"/>
          </a:xfrm>
          <a:noFill/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6324600" y="5232400"/>
            <a:ext cx="1828800" cy="406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MX" sz="2000">
                <a:solidFill>
                  <a:schemeClr val="tx2"/>
                </a:solidFill>
                <a:latin typeface="Times New Roman" pitchFamily="18" charset="0"/>
              </a:rPr>
              <a:t>     apagador</a:t>
            </a:r>
            <a:endParaRPr lang="es-ES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6248400" y="2951163"/>
            <a:ext cx="2133600" cy="406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MX" sz="2000">
                <a:solidFill>
                  <a:schemeClr val="tx2"/>
                </a:solidFill>
                <a:latin typeface="Times New Roman" pitchFamily="18" charset="0"/>
              </a:rPr>
              <a:t> cables  eléctricos</a:t>
            </a:r>
            <a:endParaRPr lang="es-ES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6172200" y="381000"/>
            <a:ext cx="2209800" cy="406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MX" sz="2000">
                <a:solidFill>
                  <a:schemeClr val="tx2"/>
                </a:solidFill>
                <a:latin typeface="Times New Roman" pitchFamily="18" charset="0"/>
              </a:rPr>
              <a:t>  lámpara de techo</a:t>
            </a:r>
            <a:endParaRPr lang="es-ES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 flipV="1">
            <a:off x="6781800" y="3505200"/>
            <a:ext cx="0" cy="1447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 flipV="1">
            <a:off x="6781800" y="914400"/>
            <a:ext cx="0" cy="1828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 flipV="1">
            <a:off x="7667625" y="1447800"/>
            <a:ext cx="28575" cy="5413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 flipV="1">
            <a:off x="7696200" y="4038600"/>
            <a:ext cx="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7467600" y="4648200"/>
            <a:ext cx="685800" cy="5159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  <a:endParaRPr lang="es-E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4860925" y="5916613"/>
            <a:ext cx="4359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>
                <a:solidFill>
                  <a:schemeClr val="tx2"/>
                </a:solidFill>
                <a:latin typeface="Arial" pitchFamily="34" charset="0"/>
              </a:rPr>
              <a:t>Si el Corti es normal, suben impulsos. Si no, las vías y centros no funcionan a pesar de ser normales. El IC sustituye al Corti, hace un “puente” y estimula vías y centros normales devolviendo la función auditva</a:t>
            </a:r>
          </a:p>
        </p:txBody>
      </p:sp>
      <p:sp>
        <p:nvSpPr>
          <p:cNvPr id="1038" name="Text Box 13"/>
          <p:cNvSpPr txBox="1">
            <a:spLocks noChangeArrowheads="1"/>
          </p:cNvSpPr>
          <p:nvPr/>
        </p:nvSpPr>
        <p:spPr bwMode="auto">
          <a:xfrm>
            <a:off x="7380288" y="896938"/>
            <a:ext cx="685800" cy="5159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  <a:endParaRPr lang="es-E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7467600" y="3429000"/>
            <a:ext cx="685800" cy="5159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  <a:endParaRPr lang="es-E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40" name="Text Box 15"/>
          <p:cNvSpPr txBox="1">
            <a:spLocks noChangeArrowheads="1"/>
          </p:cNvSpPr>
          <p:nvPr/>
        </p:nvSpPr>
        <p:spPr bwMode="auto">
          <a:xfrm>
            <a:off x="7467600" y="2408238"/>
            <a:ext cx="685800" cy="5159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s-MX">
                <a:solidFill>
                  <a:schemeClr val="tx2"/>
                </a:solidFill>
                <a:latin typeface="Times New Roman" pitchFamily="18" charset="0"/>
              </a:rPr>
              <a:t>XX</a:t>
            </a:r>
            <a:endParaRPr lang="es-E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91504" name="AutoShape 16"/>
          <p:cNvSpPr>
            <a:spLocks noChangeArrowheads="1"/>
          </p:cNvSpPr>
          <p:nvPr/>
        </p:nvSpPr>
        <p:spPr bwMode="auto">
          <a:xfrm flipH="1" flipV="1">
            <a:off x="7772400" y="4267200"/>
            <a:ext cx="685800" cy="304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E5E5E5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s-MX"/>
          </a:p>
        </p:txBody>
      </p:sp>
      <p:graphicFrame>
        <p:nvGraphicFramePr>
          <p:cNvPr id="191505" name="Object 17"/>
          <p:cNvGraphicFramePr>
            <a:graphicFrameLocks noChangeAspect="1"/>
          </p:cNvGraphicFramePr>
          <p:nvPr/>
        </p:nvGraphicFramePr>
        <p:xfrm>
          <a:off x="8229600" y="3810000"/>
          <a:ext cx="990600" cy="742950"/>
        </p:xfrm>
        <a:graphic>
          <a:graphicData uri="http://schemas.openxmlformats.org/presentationml/2006/ole">
            <p:oleObj spid="_x0000_s56323" name="Diapositiva" r:id="rId6" imgW="4572000" imgH="3429000" progId="PowerPoint.Slide.8">
              <p:embed/>
            </p:oleObj>
          </a:graphicData>
        </a:graphic>
      </p:graphicFrame>
      <p:sp>
        <p:nvSpPr>
          <p:cNvPr id="191506" name="AutoShape 18"/>
          <p:cNvSpPr>
            <a:spLocks noChangeArrowheads="1"/>
          </p:cNvSpPr>
          <p:nvPr/>
        </p:nvSpPr>
        <p:spPr bwMode="auto">
          <a:xfrm flipV="1">
            <a:off x="8229600" y="381000"/>
            <a:ext cx="609600" cy="3657600"/>
          </a:xfrm>
          <a:prstGeom prst="curvedLeftArrow">
            <a:avLst>
              <a:gd name="adj1" fmla="val 120000"/>
              <a:gd name="adj2" fmla="val 240000"/>
              <a:gd name="adj3" fmla="val 33333"/>
            </a:avLst>
          </a:prstGeom>
          <a:solidFill>
            <a:srgbClr val="DADADA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4" grpId="0" animBg="1"/>
      <p:bldP spid="1915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664"/>
            <a:ext cx="7543800" cy="1431925"/>
          </a:xfrm>
        </p:spPr>
        <p:txBody>
          <a:bodyPr/>
          <a:lstStyle/>
          <a:p>
            <a:r>
              <a:rPr lang="es-MX" sz="3600" dirty="0">
                <a:solidFill>
                  <a:srgbClr val="FFFF66"/>
                </a:solidFill>
                <a:latin typeface="Arial" pitchFamily="34" charset="0"/>
              </a:rPr>
              <a:t>Hipoacusia </a:t>
            </a:r>
            <a:r>
              <a:rPr lang="es-MX" sz="3600" dirty="0" err="1">
                <a:solidFill>
                  <a:srgbClr val="FFFF66"/>
                </a:solidFill>
                <a:latin typeface="Arial" pitchFamily="34" charset="0"/>
              </a:rPr>
              <a:t>Sensorineural</a:t>
            </a:r>
            <a:endParaRPr lang="es-ES" sz="3600" dirty="0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s-MX" dirty="0"/>
          </a:p>
          <a:p>
            <a:pPr>
              <a:buNone/>
            </a:pPr>
            <a:r>
              <a:rPr lang="es-MX" sz="3600" b="1" dirty="0" smtClean="0"/>
              <a:t>               </a:t>
            </a:r>
            <a:r>
              <a:rPr lang="es-MX" sz="3600" b="1" dirty="0" smtClean="0">
                <a:solidFill>
                  <a:srgbClr val="FFC000"/>
                </a:solidFill>
              </a:rPr>
              <a:t>Indicación de implante coclear</a:t>
            </a:r>
            <a:endParaRPr lang="es-MX" sz="3600" b="1" dirty="0">
              <a:solidFill>
                <a:srgbClr val="FFC000"/>
              </a:solidFill>
            </a:endParaRPr>
          </a:p>
          <a:p>
            <a:endParaRPr lang="es-MX" sz="3600" b="1" dirty="0"/>
          </a:p>
          <a:p>
            <a:pPr lvl="0"/>
            <a:r>
              <a:rPr lang="es-MX" sz="3500" dirty="0" smtClean="0">
                <a:latin typeface="Arial" pitchFamily="34" charset="0"/>
                <a:cs typeface="Arial" pitchFamily="34" charset="0"/>
              </a:rPr>
              <a:t>Hipoacusia profunda bilateral y que ningún audífono convencional por potente que sea le pueda brindar beneficios y que exista integridad de la vía auditiva. </a:t>
            </a:r>
            <a:endParaRPr lang="es-MX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endParaRPr lang="es-MX" sz="35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  </a:t>
            </a:r>
            <a:endParaRPr lang="es-ES" sz="36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Group 2"/>
          <p:cNvGraphicFramePr>
            <a:graphicFrameLocks noGrp="1"/>
          </p:cNvGraphicFramePr>
          <p:nvPr/>
        </p:nvGraphicFramePr>
        <p:xfrm>
          <a:off x="2501900" y="1739900"/>
          <a:ext cx="6096000" cy="4199890"/>
        </p:xfrm>
        <a:graphic>
          <a:graphicData uri="http://schemas.openxmlformats.org/drawingml/2006/table">
            <a:tbl>
              <a:tblPr/>
              <a:tblGrid>
                <a:gridCol w="468313"/>
                <a:gridCol w="446087"/>
                <a:gridCol w="457200"/>
                <a:gridCol w="504825"/>
                <a:gridCol w="468313"/>
                <a:gridCol w="474662"/>
                <a:gridCol w="457200"/>
                <a:gridCol w="474663"/>
                <a:gridCol w="468312"/>
                <a:gridCol w="469900"/>
                <a:gridCol w="468313"/>
                <a:gridCol w="469900"/>
                <a:gridCol w="468312"/>
              </a:tblGrid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380" name="Text Box 228"/>
          <p:cNvSpPr txBox="1">
            <a:spLocks noChangeArrowheads="1"/>
          </p:cNvSpPr>
          <p:nvPr/>
        </p:nvSpPr>
        <p:spPr bwMode="auto">
          <a:xfrm>
            <a:off x="673100" y="17399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2400">
              <a:latin typeface="Times New Roman" pitchFamily="18" charset="0"/>
            </a:endParaRPr>
          </a:p>
        </p:txBody>
      </p:sp>
      <p:sp>
        <p:nvSpPr>
          <p:cNvPr id="49381" name="Text Box 229"/>
          <p:cNvSpPr txBox="1">
            <a:spLocks noChangeArrowheads="1"/>
          </p:cNvSpPr>
          <p:nvPr/>
        </p:nvSpPr>
        <p:spPr bwMode="auto">
          <a:xfrm>
            <a:off x="215900" y="3683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2400">
              <a:latin typeface="Times New Roman" pitchFamily="18" charset="0"/>
            </a:endParaRPr>
          </a:p>
        </p:txBody>
      </p:sp>
      <p:sp>
        <p:nvSpPr>
          <p:cNvPr id="49382" name="Text Box 230"/>
          <p:cNvSpPr txBox="1">
            <a:spLocks noChangeArrowheads="1"/>
          </p:cNvSpPr>
          <p:nvPr/>
        </p:nvSpPr>
        <p:spPr bwMode="auto">
          <a:xfrm>
            <a:off x="1130300" y="1587500"/>
            <a:ext cx="1143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300">
                <a:latin typeface="Times New Roman" pitchFamily="18" charset="0"/>
              </a:rPr>
              <a:t>                </a:t>
            </a:r>
          </a:p>
          <a:p>
            <a:pPr>
              <a:spcBef>
                <a:spcPct val="50000"/>
              </a:spcBef>
            </a:pPr>
            <a:r>
              <a:rPr lang="es-MX" sz="1300">
                <a:latin typeface="Times New Roman" pitchFamily="18" charset="0"/>
              </a:rPr>
              <a:t>           </a:t>
            </a:r>
            <a:r>
              <a:rPr lang="es-MX" sz="1200">
                <a:latin typeface="Times New Roman" pitchFamily="18" charset="0"/>
              </a:rPr>
              <a:t>-10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  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10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20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30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40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50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60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70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80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90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100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110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120</a:t>
            </a:r>
          </a:p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        </a:t>
            </a:r>
          </a:p>
          <a:p>
            <a:pPr>
              <a:spcBef>
                <a:spcPct val="50000"/>
              </a:spcBef>
            </a:pPr>
            <a:endParaRPr lang="es-ES" sz="1200">
              <a:latin typeface="Times New Roman" pitchFamily="18" charset="0"/>
            </a:endParaRPr>
          </a:p>
        </p:txBody>
      </p:sp>
      <p:sp>
        <p:nvSpPr>
          <p:cNvPr id="49383" name="Text Box 231"/>
          <p:cNvSpPr txBox="1">
            <a:spLocks noChangeArrowheads="1"/>
          </p:cNvSpPr>
          <p:nvPr/>
        </p:nvSpPr>
        <p:spPr bwMode="auto">
          <a:xfrm>
            <a:off x="2501900" y="1282700"/>
            <a:ext cx="594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125        250       500                   1K                   2K                  4K                    8K</a:t>
            </a:r>
            <a:endParaRPr lang="es-ES" sz="1200">
              <a:latin typeface="Times New Roman" pitchFamily="18" charset="0"/>
            </a:endParaRPr>
          </a:p>
        </p:txBody>
      </p:sp>
      <p:sp>
        <p:nvSpPr>
          <p:cNvPr id="49384" name="Text Box 232"/>
          <p:cNvSpPr txBox="1">
            <a:spLocks noChangeArrowheads="1"/>
          </p:cNvSpPr>
          <p:nvPr/>
        </p:nvSpPr>
        <p:spPr bwMode="auto">
          <a:xfrm>
            <a:off x="1206500" y="6731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1200">
              <a:latin typeface="Times New Roman" pitchFamily="18" charset="0"/>
            </a:endParaRPr>
          </a:p>
        </p:txBody>
      </p:sp>
      <p:sp>
        <p:nvSpPr>
          <p:cNvPr id="49385" name="Freeform 233"/>
          <p:cNvSpPr>
            <a:spLocks/>
          </p:cNvSpPr>
          <p:nvPr/>
        </p:nvSpPr>
        <p:spPr bwMode="auto">
          <a:xfrm>
            <a:off x="3187700" y="2636912"/>
            <a:ext cx="4267200" cy="1541388"/>
          </a:xfrm>
          <a:custGeom>
            <a:avLst/>
            <a:gdLst/>
            <a:ahLst/>
            <a:cxnLst>
              <a:cxn ang="0">
                <a:pos x="177" y="294"/>
              </a:cxn>
              <a:cxn ang="0">
                <a:pos x="365" y="376"/>
              </a:cxn>
              <a:cxn ang="0">
                <a:pos x="788" y="458"/>
              </a:cxn>
              <a:cxn ang="0">
                <a:pos x="1482" y="411"/>
              </a:cxn>
              <a:cxn ang="0">
                <a:pos x="1693" y="341"/>
              </a:cxn>
              <a:cxn ang="0">
                <a:pos x="1728" y="329"/>
              </a:cxn>
              <a:cxn ang="0">
                <a:pos x="1799" y="282"/>
              </a:cxn>
              <a:cxn ang="0">
                <a:pos x="1822" y="247"/>
              </a:cxn>
              <a:cxn ang="0">
                <a:pos x="1858" y="223"/>
              </a:cxn>
              <a:cxn ang="0">
                <a:pos x="1905" y="153"/>
              </a:cxn>
              <a:cxn ang="0">
                <a:pos x="1799" y="0"/>
              </a:cxn>
              <a:cxn ang="0">
                <a:pos x="1599" y="47"/>
              </a:cxn>
              <a:cxn ang="0">
                <a:pos x="1493" y="106"/>
              </a:cxn>
              <a:cxn ang="0">
                <a:pos x="906" y="212"/>
              </a:cxn>
              <a:cxn ang="0">
                <a:pos x="565" y="200"/>
              </a:cxn>
              <a:cxn ang="0">
                <a:pos x="494" y="176"/>
              </a:cxn>
              <a:cxn ang="0">
                <a:pos x="459" y="165"/>
              </a:cxn>
              <a:cxn ang="0">
                <a:pos x="424" y="141"/>
              </a:cxn>
              <a:cxn ang="0">
                <a:pos x="400" y="106"/>
              </a:cxn>
              <a:cxn ang="0">
                <a:pos x="294" y="59"/>
              </a:cxn>
              <a:cxn ang="0">
                <a:pos x="153" y="0"/>
              </a:cxn>
              <a:cxn ang="0">
                <a:pos x="24" y="35"/>
              </a:cxn>
              <a:cxn ang="0">
                <a:pos x="0" y="106"/>
              </a:cxn>
              <a:cxn ang="0">
                <a:pos x="47" y="176"/>
              </a:cxn>
              <a:cxn ang="0">
                <a:pos x="118" y="223"/>
              </a:cxn>
              <a:cxn ang="0">
                <a:pos x="165" y="294"/>
              </a:cxn>
              <a:cxn ang="0">
                <a:pos x="200" y="317"/>
              </a:cxn>
              <a:cxn ang="0">
                <a:pos x="177" y="294"/>
              </a:cxn>
            </a:cxnLst>
            <a:rect l="0" t="0" r="r" b="b"/>
            <a:pathLst>
              <a:path w="1905" h="458">
                <a:moveTo>
                  <a:pt x="177" y="294"/>
                </a:moveTo>
                <a:cubicBezTo>
                  <a:pt x="244" y="316"/>
                  <a:pt x="301" y="348"/>
                  <a:pt x="365" y="376"/>
                </a:cubicBezTo>
                <a:cubicBezTo>
                  <a:pt x="500" y="436"/>
                  <a:pt x="643" y="449"/>
                  <a:pt x="788" y="458"/>
                </a:cubicBezTo>
                <a:cubicBezTo>
                  <a:pt x="1038" y="452"/>
                  <a:pt x="1245" y="445"/>
                  <a:pt x="1482" y="411"/>
                </a:cubicBezTo>
                <a:cubicBezTo>
                  <a:pt x="1552" y="388"/>
                  <a:pt x="1623" y="365"/>
                  <a:pt x="1693" y="341"/>
                </a:cubicBezTo>
                <a:cubicBezTo>
                  <a:pt x="1705" y="337"/>
                  <a:pt x="1716" y="333"/>
                  <a:pt x="1728" y="329"/>
                </a:cubicBezTo>
                <a:cubicBezTo>
                  <a:pt x="1755" y="320"/>
                  <a:pt x="1799" y="282"/>
                  <a:pt x="1799" y="282"/>
                </a:cubicBezTo>
                <a:cubicBezTo>
                  <a:pt x="1807" y="270"/>
                  <a:pt x="1812" y="257"/>
                  <a:pt x="1822" y="247"/>
                </a:cubicBezTo>
                <a:cubicBezTo>
                  <a:pt x="1832" y="237"/>
                  <a:pt x="1848" y="234"/>
                  <a:pt x="1858" y="223"/>
                </a:cubicBezTo>
                <a:cubicBezTo>
                  <a:pt x="1877" y="202"/>
                  <a:pt x="1905" y="153"/>
                  <a:pt x="1905" y="153"/>
                </a:cubicBezTo>
                <a:cubicBezTo>
                  <a:pt x="1891" y="56"/>
                  <a:pt x="1892" y="32"/>
                  <a:pt x="1799" y="0"/>
                </a:cubicBezTo>
                <a:cubicBezTo>
                  <a:pt x="1726" y="11"/>
                  <a:pt x="1669" y="23"/>
                  <a:pt x="1599" y="47"/>
                </a:cubicBezTo>
                <a:cubicBezTo>
                  <a:pt x="1406" y="112"/>
                  <a:pt x="1606" y="80"/>
                  <a:pt x="1493" y="106"/>
                </a:cubicBezTo>
                <a:cubicBezTo>
                  <a:pt x="1300" y="150"/>
                  <a:pt x="1102" y="194"/>
                  <a:pt x="906" y="212"/>
                </a:cubicBezTo>
                <a:cubicBezTo>
                  <a:pt x="792" y="208"/>
                  <a:pt x="678" y="210"/>
                  <a:pt x="565" y="200"/>
                </a:cubicBezTo>
                <a:cubicBezTo>
                  <a:pt x="540" y="198"/>
                  <a:pt x="518" y="184"/>
                  <a:pt x="494" y="176"/>
                </a:cubicBezTo>
                <a:cubicBezTo>
                  <a:pt x="482" y="172"/>
                  <a:pt x="459" y="165"/>
                  <a:pt x="459" y="165"/>
                </a:cubicBezTo>
                <a:cubicBezTo>
                  <a:pt x="447" y="157"/>
                  <a:pt x="434" y="151"/>
                  <a:pt x="424" y="141"/>
                </a:cubicBezTo>
                <a:cubicBezTo>
                  <a:pt x="414" y="131"/>
                  <a:pt x="411" y="115"/>
                  <a:pt x="400" y="106"/>
                </a:cubicBezTo>
                <a:cubicBezTo>
                  <a:pt x="388" y="97"/>
                  <a:pt x="311" y="65"/>
                  <a:pt x="294" y="59"/>
                </a:cubicBezTo>
                <a:cubicBezTo>
                  <a:pt x="250" y="29"/>
                  <a:pt x="204" y="17"/>
                  <a:pt x="153" y="0"/>
                </a:cubicBezTo>
                <a:cubicBezTo>
                  <a:pt x="134" y="2"/>
                  <a:pt x="46" y="0"/>
                  <a:pt x="24" y="35"/>
                </a:cubicBezTo>
                <a:cubicBezTo>
                  <a:pt x="11" y="56"/>
                  <a:pt x="0" y="106"/>
                  <a:pt x="0" y="106"/>
                </a:cubicBezTo>
                <a:cubicBezTo>
                  <a:pt x="16" y="129"/>
                  <a:pt x="24" y="160"/>
                  <a:pt x="47" y="176"/>
                </a:cubicBezTo>
                <a:cubicBezTo>
                  <a:pt x="71" y="192"/>
                  <a:pt x="118" y="223"/>
                  <a:pt x="118" y="223"/>
                </a:cubicBezTo>
                <a:cubicBezTo>
                  <a:pt x="133" y="267"/>
                  <a:pt x="125" y="260"/>
                  <a:pt x="165" y="294"/>
                </a:cubicBezTo>
                <a:cubicBezTo>
                  <a:pt x="176" y="303"/>
                  <a:pt x="186" y="317"/>
                  <a:pt x="200" y="317"/>
                </a:cubicBezTo>
                <a:cubicBezTo>
                  <a:pt x="211" y="317"/>
                  <a:pt x="185" y="302"/>
                  <a:pt x="177" y="294"/>
                </a:cubicBezTo>
                <a:close/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86" name="Text Box 234"/>
          <p:cNvSpPr txBox="1">
            <a:spLocks noChangeArrowheads="1"/>
          </p:cNvSpPr>
          <p:nvPr/>
        </p:nvSpPr>
        <p:spPr bwMode="auto">
          <a:xfrm>
            <a:off x="2806700" y="4635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87" name="Text Box 235"/>
          <p:cNvSpPr txBox="1">
            <a:spLocks noChangeArrowheads="1"/>
          </p:cNvSpPr>
          <p:nvPr/>
        </p:nvSpPr>
        <p:spPr bwMode="auto">
          <a:xfrm>
            <a:off x="3263900" y="51689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88" name="Text Box 236"/>
          <p:cNvSpPr txBox="1">
            <a:spLocks noChangeArrowheads="1"/>
          </p:cNvSpPr>
          <p:nvPr/>
        </p:nvSpPr>
        <p:spPr bwMode="auto">
          <a:xfrm>
            <a:off x="3721100" y="5016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49389" name="Text Box 237"/>
          <p:cNvSpPr txBox="1">
            <a:spLocks noChangeArrowheads="1"/>
          </p:cNvSpPr>
          <p:nvPr/>
        </p:nvSpPr>
        <p:spPr bwMode="auto">
          <a:xfrm>
            <a:off x="4711700" y="51689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0" name="Text Box 238"/>
          <p:cNvSpPr txBox="1">
            <a:spLocks noChangeArrowheads="1"/>
          </p:cNvSpPr>
          <p:nvPr/>
        </p:nvSpPr>
        <p:spPr bwMode="auto">
          <a:xfrm>
            <a:off x="5626100" y="55499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1" name="Text Box 239"/>
          <p:cNvSpPr txBox="1">
            <a:spLocks noChangeArrowheads="1"/>
          </p:cNvSpPr>
          <p:nvPr/>
        </p:nvSpPr>
        <p:spPr bwMode="auto">
          <a:xfrm>
            <a:off x="6616700" y="5397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2" name="Text Box 240"/>
          <p:cNvSpPr txBox="1">
            <a:spLocks noChangeArrowheads="1"/>
          </p:cNvSpPr>
          <p:nvPr/>
        </p:nvSpPr>
        <p:spPr bwMode="auto">
          <a:xfrm>
            <a:off x="7531100" y="5016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3" name="Line 241"/>
          <p:cNvSpPr>
            <a:spLocks noChangeShapeType="1"/>
          </p:cNvSpPr>
          <p:nvPr/>
        </p:nvSpPr>
        <p:spPr bwMode="auto">
          <a:xfrm flipH="1">
            <a:off x="6464300" y="5549900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4" name="Line 242"/>
          <p:cNvSpPr>
            <a:spLocks noChangeShapeType="1"/>
          </p:cNvSpPr>
          <p:nvPr/>
        </p:nvSpPr>
        <p:spPr bwMode="auto">
          <a:xfrm flipH="1">
            <a:off x="7378700" y="5168900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5" name="Text Box 243"/>
          <p:cNvSpPr txBox="1">
            <a:spLocks noChangeArrowheads="1"/>
          </p:cNvSpPr>
          <p:nvPr/>
        </p:nvSpPr>
        <p:spPr bwMode="auto">
          <a:xfrm>
            <a:off x="4102100" y="63881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1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9396" name="Line 244"/>
          <p:cNvSpPr>
            <a:spLocks noChangeShapeType="1"/>
          </p:cNvSpPr>
          <p:nvPr/>
        </p:nvSpPr>
        <p:spPr bwMode="auto">
          <a:xfrm flipH="1">
            <a:off x="6660232" y="5877272"/>
            <a:ext cx="228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7" name="Line 245"/>
          <p:cNvSpPr>
            <a:spLocks noChangeShapeType="1"/>
          </p:cNvSpPr>
          <p:nvPr/>
        </p:nvSpPr>
        <p:spPr bwMode="auto">
          <a:xfrm>
            <a:off x="3873500" y="5168900"/>
            <a:ext cx="914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8" name="Line 246"/>
          <p:cNvSpPr>
            <a:spLocks noChangeShapeType="1"/>
          </p:cNvSpPr>
          <p:nvPr/>
        </p:nvSpPr>
        <p:spPr bwMode="auto">
          <a:xfrm flipH="1">
            <a:off x="5549900" y="57023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9" name="Line 247"/>
          <p:cNvSpPr>
            <a:spLocks noChangeShapeType="1"/>
          </p:cNvSpPr>
          <p:nvPr/>
        </p:nvSpPr>
        <p:spPr bwMode="auto">
          <a:xfrm flipH="1">
            <a:off x="3187700" y="53213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400" name="Text Box 248"/>
          <p:cNvSpPr txBox="1">
            <a:spLocks noChangeArrowheads="1"/>
          </p:cNvSpPr>
          <p:nvPr/>
        </p:nvSpPr>
        <p:spPr bwMode="auto">
          <a:xfrm>
            <a:off x="3568700" y="673100"/>
            <a:ext cx="381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Hipoacusia </a:t>
            </a:r>
            <a:r>
              <a:rPr lang="es-MX" sz="2400" dirty="0" err="1" smtClean="0">
                <a:latin typeface="Arial" pitchFamily="34" charset="0"/>
                <a:cs typeface="Arial" pitchFamily="34" charset="0"/>
              </a:rPr>
              <a:t>Sensorinerual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 profunda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ha, Freedom, Colombia 176"/>
          <p:cNvPicPr>
            <a:picLocks noChangeAspect="1" noChangeArrowheads="1"/>
          </p:cNvPicPr>
          <p:nvPr/>
        </p:nvPicPr>
        <p:blipFill>
          <a:blip r:embed="rId2" cstate="print"/>
          <a:srcRect t="-12473"/>
          <a:stretch>
            <a:fillRect/>
          </a:stretch>
        </p:blipFill>
        <p:spPr bwMode="auto">
          <a:xfrm>
            <a:off x="395536" y="2255183"/>
            <a:ext cx="3960440" cy="33639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C:\Users\asoda\Pictures\i phone\IMG_0205.JPG"/>
          <p:cNvPicPr>
            <a:picLocks noChangeAspect="1" noChangeArrowheads="1"/>
          </p:cNvPicPr>
          <p:nvPr/>
        </p:nvPicPr>
        <p:blipFill>
          <a:blip r:embed="rId3" cstate="print"/>
          <a:srcRect t="19550" b="23750"/>
          <a:stretch>
            <a:fillRect/>
          </a:stretch>
        </p:blipFill>
        <p:spPr bwMode="auto">
          <a:xfrm>
            <a:off x="4499992" y="2276872"/>
            <a:ext cx="4381500" cy="33123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0" y="40466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Implante Coclear </a:t>
            </a:r>
          </a:p>
          <a:p>
            <a:pPr algn="ctr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Incisiones 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91680" y="1628800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“S” Itálica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12160" y="170080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Pequeña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Baha, Freedom, Colombia 137"/>
          <p:cNvPicPr>
            <a:picLocks noChangeAspect="1" noChangeArrowheads="1"/>
          </p:cNvPicPr>
          <p:nvPr/>
        </p:nvPicPr>
        <p:blipFill>
          <a:blip r:embed="rId2" cstate="print">
            <a:lum bright="6000" contrast="-12000"/>
          </a:blip>
          <a:srcRect l="32840" r="11945" b="36842"/>
          <a:stretch>
            <a:fillRect/>
          </a:stretch>
        </p:blipFill>
        <p:spPr bwMode="auto">
          <a:xfrm>
            <a:off x="323528" y="3068960"/>
            <a:ext cx="3743403" cy="321334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27" name="Picture 3" descr="DSC000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85125" y="3068961"/>
            <a:ext cx="4635347" cy="3168352"/>
          </a:xfrm>
          <a:noFill/>
          <a:ln>
            <a:solidFill>
              <a:srgbClr val="FFFF00"/>
            </a:solidFill>
          </a:ln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354263" y="292100"/>
            <a:ext cx="4451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2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Cirugía  de implante coclear</a:t>
            </a:r>
          </a:p>
          <a:p>
            <a:pPr algn="ctr"/>
            <a:endParaRPr lang="es-MX" sz="24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2411413" y="1541463"/>
            <a:ext cx="4058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 b="1" dirty="0" smtClean="0"/>
              <a:t>   </a:t>
            </a:r>
            <a:r>
              <a:rPr lang="es-MX" sz="2800" b="1" dirty="0" err="1" smtClean="0"/>
              <a:t>Timpanotomía</a:t>
            </a:r>
            <a:r>
              <a:rPr lang="es-MX" sz="2800" b="1" dirty="0" smtClean="0"/>
              <a:t> </a:t>
            </a:r>
            <a:r>
              <a:rPr lang="es-MX" sz="2800" b="1" dirty="0"/>
              <a:t>posterior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DSC0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127422" cy="309607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354263" y="115888"/>
            <a:ext cx="4451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2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Cirugía  de implante coclear</a:t>
            </a:r>
          </a:p>
          <a:p>
            <a:pPr algn="ctr"/>
            <a:endParaRPr lang="es-MX" sz="24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116013" y="1125538"/>
            <a:ext cx="64398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b="1" dirty="0" smtClean="0"/>
              <a:t>         Introducción </a:t>
            </a:r>
            <a:r>
              <a:rPr lang="es-MX" sz="2000" b="1" dirty="0"/>
              <a:t>del electrodo a través de la </a:t>
            </a:r>
            <a:r>
              <a:rPr lang="es-MX" sz="2000" b="1" dirty="0" err="1"/>
              <a:t>cocleostomía</a:t>
            </a:r>
            <a:endParaRPr lang="es-ES" sz="2000" b="1" dirty="0"/>
          </a:p>
        </p:txBody>
      </p:sp>
      <p:pic>
        <p:nvPicPr>
          <p:cNvPr id="5" name="Picture 2" descr="C:\Users\asoda\Documents\FOTOS implante coclear\Patient__2016-08-02-11-17-34-101 (2).jpg"/>
          <p:cNvPicPr>
            <a:picLocks noChangeAspect="1" noChangeArrowheads="1"/>
          </p:cNvPicPr>
          <p:nvPr/>
        </p:nvPicPr>
        <p:blipFill>
          <a:blip r:embed="rId4" cstate="print"/>
          <a:srcRect l="43700" t="37401" r="17713" b="2401"/>
          <a:stretch>
            <a:fillRect/>
          </a:stretch>
        </p:blipFill>
        <p:spPr bwMode="auto">
          <a:xfrm>
            <a:off x="4932040" y="2780928"/>
            <a:ext cx="3528392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53525" cy="6869113"/>
            <a:chOff x="0" y="0"/>
            <a:chExt cx="6487" cy="4327"/>
          </a:xfrm>
        </p:grpSpPr>
        <p:pic>
          <p:nvPicPr>
            <p:cNvPr id="73733" name="Picture 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6487" cy="4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3734" name="Rectangle 6"/>
            <p:cNvSpPr>
              <a:spLocks noChangeArrowheads="1"/>
            </p:cNvSpPr>
            <p:nvPr/>
          </p:nvSpPr>
          <p:spPr bwMode="auto">
            <a:xfrm>
              <a:off x="56" y="27"/>
              <a:ext cx="6367" cy="4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8900" tIns="42862" rIns="88900" bIns="42862"/>
            <a:lstStyle/>
            <a:p>
              <a:pPr marL="323850" indent="-323850" defTabSz="741363">
                <a:spcBef>
                  <a:spcPct val="20000"/>
                </a:spcBef>
                <a:buFontTx/>
                <a:buChar char="•"/>
              </a:pPr>
              <a:endParaRPr lang="es-MX" sz="2400">
                <a:latin typeface="Arial" pitchFamily="34" charset="0"/>
              </a:endParaRPr>
            </a:p>
          </p:txBody>
        </p:sp>
      </p:grp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2133600" y="387350"/>
            <a:ext cx="3352800" cy="374650"/>
          </a:xfrm>
          <a:prstGeom prst="rect">
            <a:avLst/>
          </a:prstGeom>
          <a:solidFill>
            <a:srgbClr val="FF66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88900" tIns="42862" rIns="88900" bIns="42862" anchor="ctr"/>
          <a:lstStyle/>
          <a:p>
            <a:pPr defTabSz="741363"/>
            <a:r>
              <a:rPr lang="en-GB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RESPUESTA NEURAL</a:t>
            </a:r>
            <a:endParaRPr lang="en-GB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rison Sans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68575" y="3094038"/>
            <a:ext cx="2173288" cy="3725862"/>
            <a:chOff x="1820" y="1949"/>
            <a:chExt cx="1540" cy="2347"/>
          </a:xfrm>
        </p:grpSpPr>
        <p:sp>
          <p:nvSpPr>
            <p:cNvPr id="73737" name="Arc 9"/>
            <p:cNvSpPr>
              <a:spLocks/>
            </p:cNvSpPr>
            <p:nvPr/>
          </p:nvSpPr>
          <p:spPr bwMode="auto">
            <a:xfrm rot="540000">
              <a:off x="2529" y="2344"/>
              <a:ext cx="831" cy="1765"/>
            </a:xfrm>
            <a:custGeom>
              <a:avLst/>
              <a:gdLst>
                <a:gd name="G0" fmla="+- 11503 0 0"/>
                <a:gd name="G1" fmla="+- 21600 0 0"/>
                <a:gd name="G2" fmla="+- 21600 0 0"/>
                <a:gd name="T0" fmla="*/ 0 w 33103"/>
                <a:gd name="T1" fmla="*/ 3318 h 25502"/>
                <a:gd name="T2" fmla="*/ 32748 w 33103"/>
                <a:gd name="T3" fmla="*/ 25502 h 25502"/>
                <a:gd name="T4" fmla="*/ 11503 w 33103"/>
                <a:gd name="T5" fmla="*/ 21600 h 25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103" h="25502" fill="none" extrusionOk="0">
                  <a:moveTo>
                    <a:pt x="-1" y="3317"/>
                  </a:moveTo>
                  <a:cubicBezTo>
                    <a:pt x="3445" y="1150"/>
                    <a:pt x="7432" y="-1"/>
                    <a:pt x="11503" y="0"/>
                  </a:cubicBezTo>
                  <a:cubicBezTo>
                    <a:pt x="23432" y="0"/>
                    <a:pt x="33103" y="9670"/>
                    <a:pt x="33103" y="21600"/>
                  </a:cubicBezTo>
                  <a:cubicBezTo>
                    <a:pt x="33103" y="22908"/>
                    <a:pt x="32984" y="24214"/>
                    <a:pt x="32747" y="25501"/>
                  </a:cubicBezTo>
                </a:path>
                <a:path w="33103" h="25502" stroke="0" extrusionOk="0">
                  <a:moveTo>
                    <a:pt x="-1" y="3317"/>
                  </a:moveTo>
                  <a:cubicBezTo>
                    <a:pt x="3445" y="1150"/>
                    <a:pt x="7432" y="-1"/>
                    <a:pt x="11503" y="0"/>
                  </a:cubicBezTo>
                  <a:cubicBezTo>
                    <a:pt x="23432" y="0"/>
                    <a:pt x="33103" y="9670"/>
                    <a:pt x="33103" y="21600"/>
                  </a:cubicBezTo>
                  <a:cubicBezTo>
                    <a:pt x="33103" y="22908"/>
                    <a:pt x="32984" y="24214"/>
                    <a:pt x="32747" y="25501"/>
                  </a:cubicBezTo>
                  <a:lnTo>
                    <a:pt x="11503" y="21600"/>
                  </a:lnTo>
                  <a:close/>
                </a:path>
              </a:pathLst>
            </a:custGeom>
            <a:noFill/>
            <a:ln w="101600" cap="rnd">
              <a:solidFill>
                <a:srgbClr val="FF1A1A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38" name="Arc 10"/>
            <p:cNvSpPr>
              <a:spLocks/>
            </p:cNvSpPr>
            <p:nvPr/>
          </p:nvSpPr>
          <p:spPr bwMode="auto">
            <a:xfrm rot="21060000">
              <a:off x="1820" y="2416"/>
              <a:ext cx="830" cy="176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6 w 33070"/>
                <a:gd name="T1" fmla="*/ 25451 h 25451"/>
                <a:gd name="T2" fmla="*/ 33070 w 33070"/>
                <a:gd name="T3" fmla="*/ 3297 h 25451"/>
                <a:gd name="T4" fmla="*/ 21600 w 33070"/>
                <a:gd name="T5" fmla="*/ 21600 h 25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70" h="25451" fill="none" extrusionOk="0">
                  <a:moveTo>
                    <a:pt x="346" y="25450"/>
                  </a:moveTo>
                  <a:cubicBezTo>
                    <a:pt x="115" y="24180"/>
                    <a:pt x="0" y="2289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657" y="-1"/>
                    <a:pt x="29632" y="1142"/>
                    <a:pt x="33069" y="3297"/>
                  </a:cubicBezTo>
                </a:path>
                <a:path w="33070" h="25451" stroke="0" extrusionOk="0">
                  <a:moveTo>
                    <a:pt x="346" y="25450"/>
                  </a:moveTo>
                  <a:cubicBezTo>
                    <a:pt x="115" y="24180"/>
                    <a:pt x="0" y="2289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657" y="-1"/>
                    <a:pt x="29632" y="1142"/>
                    <a:pt x="33069" y="329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01600" cap="rnd">
              <a:solidFill>
                <a:srgbClr val="FF1A1A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39" name="Arc 11"/>
            <p:cNvSpPr>
              <a:spLocks/>
            </p:cNvSpPr>
            <p:nvPr/>
          </p:nvSpPr>
          <p:spPr bwMode="auto">
            <a:xfrm rot="21060000">
              <a:off x="1975" y="2109"/>
              <a:ext cx="632" cy="211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8 w 36118"/>
                <a:gd name="T1" fmla="*/ 25461 h 25461"/>
                <a:gd name="T2" fmla="*/ 36118 w 36118"/>
                <a:gd name="T3" fmla="*/ 5607 h 25461"/>
                <a:gd name="T4" fmla="*/ 21600 w 36118"/>
                <a:gd name="T5" fmla="*/ 21600 h 25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118" h="25461" fill="none" extrusionOk="0">
                  <a:moveTo>
                    <a:pt x="347" y="25461"/>
                  </a:moveTo>
                  <a:cubicBezTo>
                    <a:pt x="116" y="24187"/>
                    <a:pt x="0" y="2289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6967" y="-1"/>
                    <a:pt x="32143" y="1998"/>
                    <a:pt x="36118" y="5606"/>
                  </a:cubicBezTo>
                </a:path>
                <a:path w="36118" h="25461" stroke="0" extrusionOk="0">
                  <a:moveTo>
                    <a:pt x="347" y="25461"/>
                  </a:moveTo>
                  <a:cubicBezTo>
                    <a:pt x="116" y="24187"/>
                    <a:pt x="0" y="2289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6967" y="-1"/>
                    <a:pt x="32143" y="1998"/>
                    <a:pt x="36118" y="560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01600" cap="rnd">
              <a:solidFill>
                <a:srgbClr val="FF1A1A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0" name="Arc 12"/>
            <p:cNvSpPr>
              <a:spLocks/>
            </p:cNvSpPr>
            <p:nvPr/>
          </p:nvSpPr>
          <p:spPr bwMode="auto">
            <a:xfrm rot="21060000">
              <a:off x="2166" y="1949"/>
              <a:ext cx="514" cy="229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9 w 36440"/>
                <a:gd name="T1" fmla="*/ 25466 h 25466"/>
                <a:gd name="T2" fmla="*/ 36440 w 36440"/>
                <a:gd name="T3" fmla="*/ 5905 h 25466"/>
                <a:gd name="T4" fmla="*/ 21600 w 36440"/>
                <a:gd name="T5" fmla="*/ 21600 h 25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440" h="25466" fill="none" extrusionOk="0">
                  <a:moveTo>
                    <a:pt x="348" y="25466"/>
                  </a:moveTo>
                  <a:cubicBezTo>
                    <a:pt x="116" y="24190"/>
                    <a:pt x="0" y="2289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119" y="-1"/>
                    <a:pt x="32429" y="2112"/>
                    <a:pt x="36440" y="5904"/>
                  </a:cubicBezTo>
                </a:path>
                <a:path w="36440" h="25466" stroke="0" extrusionOk="0">
                  <a:moveTo>
                    <a:pt x="348" y="25466"/>
                  </a:moveTo>
                  <a:cubicBezTo>
                    <a:pt x="116" y="24190"/>
                    <a:pt x="0" y="2289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119" y="-1"/>
                    <a:pt x="32429" y="2112"/>
                    <a:pt x="36440" y="590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01600" cap="rnd">
              <a:solidFill>
                <a:srgbClr val="FF1A1A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1" name="Arc 13"/>
            <p:cNvSpPr>
              <a:spLocks/>
            </p:cNvSpPr>
            <p:nvPr/>
          </p:nvSpPr>
          <p:spPr bwMode="auto">
            <a:xfrm rot="540000">
              <a:off x="2527" y="2109"/>
              <a:ext cx="633" cy="2115"/>
            </a:xfrm>
            <a:custGeom>
              <a:avLst/>
              <a:gdLst>
                <a:gd name="G0" fmla="+- 14517 0 0"/>
                <a:gd name="G1" fmla="+- 21600 0 0"/>
                <a:gd name="G2" fmla="+- 21600 0 0"/>
                <a:gd name="T0" fmla="*/ 0 w 36117"/>
                <a:gd name="T1" fmla="*/ 5606 h 25510"/>
                <a:gd name="T2" fmla="*/ 35760 w 36117"/>
                <a:gd name="T3" fmla="*/ 25510 h 25510"/>
                <a:gd name="T4" fmla="*/ 14517 w 36117"/>
                <a:gd name="T5" fmla="*/ 21600 h 25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117" h="25510" fill="none" extrusionOk="0">
                  <a:moveTo>
                    <a:pt x="-1" y="5605"/>
                  </a:moveTo>
                  <a:cubicBezTo>
                    <a:pt x="3974" y="1998"/>
                    <a:pt x="9149" y="-1"/>
                    <a:pt x="14517" y="0"/>
                  </a:cubicBezTo>
                  <a:cubicBezTo>
                    <a:pt x="26446" y="0"/>
                    <a:pt x="36117" y="9670"/>
                    <a:pt x="36117" y="21600"/>
                  </a:cubicBezTo>
                  <a:cubicBezTo>
                    <a:pt x="36117" y="22911"/>
                    <a:pt x="35997" y="24220"/>
                    <a:pt x="35760" y="25510"/>
                  </a:cubicBezTo>
                </a:path>
                <a:path w="36117" h="25510" stroke="0" extrusionOk="0">
                  <a:moveTo>
                    <a:pt x="-1" y="5605"/>
                  </a:moveTo>
                  <a:cubicBezTo>
                    <a:pt x="3974" y="1998"/>
                    <a:pt x="9149" y="-1"/>
                    <a:pt x="14517" y="0"/>
                  </a:cubicBezTo>
                  <a:cubicBezTo>
                    <a:pt x="26446" y="0"/>
                    <a:pt x="36117" y="9670"/>
                    <a:pt x="36117" y="21600"/>
                  </a:cubicBezTo>
                  <a:cubicBezTo>
                    <a:pt x="36117" y="22911"/>
                    <a:pt x="35997" y="24220"/>
                    <a:pt x="35760" y="25510"/>
                  </a:cubicBezTo>
                  <a:lnTo>
                    <a:pt x="14517" y="21600"/>
                  </a:lnTo>
                  <a:close/>
                </a:path>
              </a:pathLst>
            </a:custGeom>
            <a:noFill/>
            <a:ln w="101600" cap="rnd">
              <a:solidFill>
                <a:srgbClr val="FF1A1A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2" name="Arc 14"/>
            <p:cNvSpPr>
              <a:spLocks/>
            </p:cNvSpPr>
            <p:nvPr/>
          </p:nvSpPr>
          <p:spPr bwMode="auto">
            <a:xfrm rot="540000">
              <a:off x="2571" y="1993"/>
              <a:ext cx="515" cy="2303"/>
            </a:xfrm>
            <a:custGeom>
              <a:avLst/>
              <a:gdLst>
                <a:gd name="G0" fmla="+- 14928 0 0"/>
                <a:gd name="G1" fmla="+- 21600 0 0"/>
                <a:gd name="G2" fmla="+- 21600 0 0"/>
                <a:gd name="T0" fmla="*/ 0 w 36528"/>
                <a:gd name="T1" fmla="*/ 5988 h 25545"/>
                <a:gd name="T2" fmla="*/ 36165 w 36528"/>
                <a:gd name="T3" fmla="*/ 25545 h 25545"/>
                <a:gd name="T4" fmla="*/ 14928 w 36528"/>
                <a:gd name="T5" fmla="*/ 21600 h 25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528" h="25545" fill="none" extrusionOk="0">
                  <a:moveTo>
                    <a:pt x="0" y="5988"/>
                  </a:moveTo>
                  <a:cubicBezTo>
                    <a:pt x="4019" y="2144"/>
                    <a:pt x="9366" y="-1"/>
                    <a:pt x="14928" y="0"/>
                  </a:cubicBezTo>
                  <a:cubicBezTo>
                    <a:pt x="26857" y="0"/>
                    <a:pt x="36528" y="9670"/>
                    <a:pt x="36528" y="21600"/>
                  </a:cubicBezTo>
                  <a:cubicBezTo>
                    <a:pt x="36528" y="22923"/>
                    <a:pt x="36406" y="24243"/>
                    <a:pt x="36164" y="25544"/>
                  </a:cubicBezTo>
                </a:path>
                <a:path w="36528" h="25545" stroke="0" extrusionOk="0">
                  <a:moveTo>
                    <a:pt x="0" y="5988"/>
                  </a:moveTo>
                  <a:cubicBezTo>
                    <a:pt x="4019" y="2144"/>
                    <a:pt x="9366" y="-1"/>
                    <a:pt x="14928" y="0"/>
                  </a:cubicBezTo>
                  <a:cubicBezTo>
                    <a:pt x="26857" y="0"/>
                    <a:pt x="36528" y="9670"/>
                    <a:pt x="36528" y="21600"/>
                  </a:cubicBezTo>
                  <a:cubicBezTo>
                    <a:pt x="36528" y="22923"/>
                    <a:pt x="36406" y="24243"/>
                    <a:pt x="36164" y="25544"/>
                  </a:cubicBezTo>
                  <a:lnTo>
                    <a:pt x="14928" y="21600"/>
                  </a:lnTo>
                  <a:close/>
                </a:path>
              </a:pathLst>
            </a:custGeom>
            <a:noFill/>
            <a:ln w="101600" cap="rnd">
              <a:solidFill>
                <a:srgbClr val="FF1A1A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035425" y="2284413"/>
            <a:ext cx="1719263" cy="3911600"/>
            <a:chOff x="2860" y="1439"/>
            <a:chExt cx="1218" cy="2464"/>
          </a:xfrm>
        </p:grpSpPr>
        <p:sp>
          <p:nvSpPr>
            <p:cNvPr id="73744" name="Line 16"/>
            <p:cNvSpPr>
              <a:spLocks noChangeShapeType="1"/>
            </p:cNvSpPr>
            <p:nvPr/>
          </p:nvSpPr>
          <p:spPr bwMode="auto">
            <a:xfrm>
              <a:off x="3790" y="2486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5" name="Line 17"/>
            <p:cNvSpPr>
              <a:spLocks noChangeShapeType="1"/>
            </p:cNvSpPr>
            <p:nvPr/>
          </p:nvSpPr>
          <p:spPr bwMode="auto">
            <a:xfrm flipV="1">
              <a:off x="3793" y="2575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6" name="Line 18"/>
            <p:cNvSpPr>
              <a:spLocks noChangeShapeType="1"/>
            </p:cNvSpPr>
            <p:nvPr/>
          </p:nvSpPr>
          <p:spPr bwMode="auto">
            <a:xfrm>
              <a:off x="3847" y="2580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7" name="Line 19"/>
            <p:cNvSpPr>
              <a:spLocks noChangeShapeType="1"/>
            </p:cNvSpPr>
            <p:nvPr/>
          </p:nvSpPr>
          <p:spPr bwMode="auto">
            <a:xfrm>
              <a:off x="3586" y="3551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8" name="Line 20"/>
            <p:cNvSpPr>
              <a:spLocks noChangeShapeType="1"/>
            </p:cNvSpPr>
            <p:nvPr/>
          </p:nvSpPr>
          <p:spPr bwMode="auto">
            <a:xfrm flipV="1">
              <a:off x="3589" y="3640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49" name="Line 21"/>
            <p:cNvSpPr>
              <a:spLocks noChangeShapeType="1"/>
            </p:cNvSpPr>
            <p:nvPr/>
          </p:nvSpPr>
          <p:spPr bwMode="auto">
            <a:xfrm>
              <a:off x="3643" y="3645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0" name="Line 22"/>
            <p:cNvSpPr>
              <a:spLocks noChangeShapeType="1"/>
            </p:cNvSpPr>
            <p:nvPr/>
          </p:nvSpPr>
          <p:spPr bwMode="auto">
            <a:xfrm>
              <a:off x="3391" y="2627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1" name="Line 23"/>
            <p:cNvSpPr>
              <a:spLocks noChangeShapeType="1"/>
            </p:cNvSpPr>
            <p:nvPr/>
          </p:nvSpPr>
          <p:spPr bwMode="auto">
            <a:xfrm flipV="1">
              <a:off x="3394" y="2716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2" name="Line 24"/>
            <p:cNvSpPr>
              <a:spLocks noChangeShapeType="1"/>
            </p:cNvSpPr>
            <p:nvPr/>
          </p:nvSpPr>
          <p:spPr bwMode="auto">
            <a:xfrm>
              <a:off x="3448" y="2721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3" name="Line 25"/>
            <p:cNvSpPr>
              <a:spLocks noChangeShapeType="1"/>
            </p:cNvSpPr>
            <p:nvPr/>
          </p:nvSpPr>
          <p:spPr bwMode="auto">
            <a:xfrm>
              <a:off x="4021" y="1439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4" name="Line 26"/>
            <p:cNvSpPr>
              <a:spLocks noChangeShapeType="1"/>
            </p:cNvSpPr>
            <p:nvPr/>
          </p:nvSpPr>
          <p:spPr bwMode="auto">
            <a:xfrm flipV="1">
              <a:off x="4024" y="1528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5" name="Line 27"/>
            <p:cNvSpPr>
              <a:spLocks noChangeShapeType="1"/>
            </p:cNvSpPr>
            <p:nvPr/>
          </p:nvSpPr>
          <p:spPr bwMode="auto">
            <a:xfrm>
              <a:off x="4078" y="1533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6" name="Line 28"/>
            <p:cNvSpPr>
              <a:spLocks noChangeShapeType="1"/>
            </p:cNvSpPr>
            <p:nvPr/>
          </p:nvSpPr>
          <p:spPr bwMode="auto">
            <a:xfrm>
              <a:off x="2860" y="3143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7" name="Line 29"/>
            <p:cNvSpPr>
              <a:spLocks noChangeShapeType="1"/>
            </p:cNvSpPr>
            <p:nvPr/>
          </p:nvSpPr>
          <p:spPr bwMode="auto">
            <a:xfrm flipV="1">
              <a:off x="2863" y="3232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8" name="Line 30"/>
            <p:cNvSpPr>
              <a:spLocks noChangeShapeType="1"/>
            </p:cNvSpPr>
            <p:nvPr/>
          </p:nvSpPr>
          <p:spPr bwMode="auto">
            <a:xfrm>
              <a:off x="2917" y="3237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59" name="Line 31"/>
            <p:cNvSpPr>
              <a:spLocks noChangeShapeType="1"/>
            </p:cNvSpPr>
            <p:nvPr/>
          </p:nvSpPr>
          <p:spPr bwMode="auto">
            <a:xfrm>
              <a:off x="3241" y="3329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60" name="Line 32"/>
            <p:cNvSpPr>
              <a:spLocks noChangeShapeType="1"/>
            </p:cNvSpPr>
            <p:nvPr/>
          </p:nvSpPr>
          <p:spPr bwMode="auto">
            <a:xfrm flipV="1">
              <a:off x="3244" y="3418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61" name="Line 33"/>
            <p:cNvSpPr>
              <a:spLocks noChangeShapeType="1"/>
            </p:cNvSpPr>
            <p:nvPr/>
          </p:nvSpPr>
          <p:spPr bwMode="auto">
            <a:xfrm>
              <a:off x="3298" y="3423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62" name="Line 34"/>
            <p:cNvSpPr>
              <a:spLocks noChangeShapeType="1"/>
            </p:cNvSpPr>
            <p:nvPr/>
          </p:nvSpPr>
          <p:spPr bwMode="auto">
            <a:xfrm>
              <a:off x="3247" y="2069"/>
              <a:ext cx="0" cy="225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63" name="Line 35"/>
            <p:cNvSpPr>
              <a:spLocks noChangeShapeType="1"/>
            </p:cNvSpPr>
            <p:nvPr/>
          </p:nvSpPr>
          <p:spPr bwMode="auto">
            <a:xfrm flipV="1">
              <a:off x="3250" y="2158"/>
              <a:ext cx="53" cy="134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3764" name="Line 36"/>
            <p:cNvSpPr>
              <a:spLocks noChangeShapeType="1"/>
            </p:cNvSpPr>
            <p:nvPr/>
          </p:nvSpPr>
          <p:spPr bwMode="auto">
            <a:xfrm>
              <a:off x="3304" y="2163"/>
              <a:ext cx="0" cy="258"/>
            </a:xfrm>
            <a:prstGeom prst="line">
              <a:avLst/>
            </a:prstGeom>
            <a:noFill/>
            <a:ln w="50800">
              <a:solidFill>
                <a:srgbClr val="FF1A1A"/>
              </a:solidFill>
              <a:round/>
              <a:headEnd type="none" w="sm" len="sm"/>
              <a:tailEnd type="stealth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MX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soda\Pictures\i phone\IMG_0205.JPG"/>
          <p:cNvPicPr>
            <a:picLocks noChangeAspect="1" noChangeArrowheads="1"/>
          </p:cNvPicPr>
          <p:nvPr/>
        </p:nvPicPr>
        <p:blipFill>
          <a:blip r:embed="rId2" cstate="print"/>
          <a:srcRect t="13708" r="11240" b="22099"/>
          <a:stretch>
            <a:fillRect/>
          </a:stretch>
        </p:blipFill>
        <p:spPr bwMode="auto">
          <a:xfrm>
            <a:off x="539552" y="2060848"/>
            <a:ext cx="4032448" cy="38884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Pictures\i phone\IMG_0393.JPG"/>
          <p:cNvPicPr>
            <a:picLocks noChangeAspect="1" noChangeArrowheads="1"/>
          </p:cNvPicPr>
          <p:nvPr/>
        </p:nvPicPr>
        <p:blipFill>
          <a:blip r:embed="rId3" cstate="print"/>
          <a:srcRect t="8491" b="15094"/>
          <a:stretch>
            <a:fillRect/>
          </a:stretch>
        </p:blipFill>
        <p:spPr bwMode="auto">
          <a:xfrm>
            <a:off x="4788024" y="2060848"/>
            <a:ext cx="3816424" cy="38884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3707904" y="548680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Implante Coclear</a:t>
            </a:r>
          </a:p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Incisión pequeña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DSC00023"/>
          <p:cNvPicPr>
            <a:picLocks noChangeAspect="1" noChangeArrowheads="1"/>
          </p:cNvPicPr>
          <p:nvPr/>
        </p:nvPicPr>
        <p:blipFill>
          <a:blip r:embed="rId3" cstate="print"/>
          <a:srcRect l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835150" y="188640"/>
            <a:ext cx="5645150" cy="3970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s-MX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r>
              <a:rPr lang="es-MX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       </a:t>
            </a:r>
          </a:p>
          <a:p>
            <a:r>
              <a:rPr lang="es-MX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        </a:t>
            </a:r>
            <a:r>
              <a:rPr lang="es-MX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</a:t>
            </a:r>
            <a:r>
              <a:rPr lang="es-MX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Conductiva</a:t>
            </a:r>
          </a:p>
          <a:p>
            <a:r>
              <a:rPr lang="es-MX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TIPOS </a:t>
            </a:r>
            <a:r>
              <a:rPr lang="es-MX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 </a:t>
            </a:r>
          </a:p>
          <a:p>
            <a:r>
              <a:rPr lang="es-MX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        </a:t>
            </a:r>
            <a:r>
              <a:rPr lang="es-MX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Sensorineural</a:t>
            </a:r>
            <a:endParaRPr lang="es-MX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endParaRPr lang="es-MX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           </a:t>
            </a:r>
            <a:endParaRPr lang="es-E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195513" y="260648"/>
            <a:ext cx="46291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36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Tipos de Hipoacusia</a:t>
            </a:r>
            <a:endParaRPr lang="es-ES" sz="3600" b="1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140968"/>
            <a:ext cx="2784475" cy="3429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cxnSp>
        <p:nvCxnSpPr>
          <p:cNvPr id="8" name="7 Conector recto de flecha"/>
          <p:cNvCxnSpPr/>
          <p:nvPr/>
        </p:nvCxnSpPr>
        <p:spPr>
          <a:xfrm flipV="1">
            <a:off x="3347864" y="1700808"/>
            <a:ext cx="720080" cy="2880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3347864" y="2132856"/>
            <a:ext cx="792088" cy="4320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076056" y="3284984"/>
            <a:ext cx="0" cy="2880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Antonio Soda\Pictures\Implantes cocleares\Implantes cocleares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4223035" cy="31683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2987824" y="332656"/>
            <a:ext cx="3190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Implante coclear</a:t>
            </a:r>
            <a:endParaRPr lang="es-MX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2" name="Picture 2" descr="C:\Users\asoda\Downloads\IMG-20171004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562" y="1196752"/>
            <a:ext cx="3939902" cy="52532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716829" y="2708920"/>
            <a:ext cx="846368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Del 15 de octubre de 1999 </a:t>
            </a:r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Septiembre de 2017</a:t>
            </a:r>
          </a:p>
          <a:p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en el INER  hemos   </a:t>
            </a:r>
            <a:r>
              <a:rPr lang="es-E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implantado a </a:t>
            </a:r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272 pacientes.</a:t>
            </a:r>
          </a:p>
          <a:p>
            <a:endParaRPr lang="es-E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En el momento actual en la República Mexicana hay aproximadamente 3900 pacientes implantados.</a:t>
            </a: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1863559" y="692696"/>
            <a:ext cx="54184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Estado </a:t>
            </a:r>
            <a:r>
              <a:rPr lang="es-E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actual </a:t>
            </a:r>
            <a:r>
              <a:rPr lang="es-E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del </a:t>
            </a:r>
            <a:r>
              <a:rPr lang="es-E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programa de</a:t>
            </a:r>
            <a:endParaRPr lang="es-ES" sz="2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Implantes Cocleares</a:t>
            </a:r>
          </a:p>
          <a:p>
            <a:pPr algn="ctr"/>
            <a:endParaRPr lang="es-MX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idx="1"/>
          </p:nvPr>
        </p:nvSpPr>
        <p:spPr>
          <a:xfrm>
            <a:off x="844550" y="2276475"/>
            <a:ext cx="7904163" cy="4114800"/>
          </a:xfrm>
        </p:spPr>
        <p:txBody>
          <a:bodyPr/>
          <a:lstStyle/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r>
              <a:rPr lang="es-MX" sz="2600" b="1" dirty="0" smtClean="0"/>
              <a:t>Mejorar la percepción del habla y adquirir una alta fidelidad del sonido, especialmente en ruido</a:t>
            </a:r>
          </a:p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endParaRPr lang="es-MX" sz="2600" b="1" dirty="0" smtClean="0"/>
          </a:p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r>
              <a:rPr lang="es-MX" sz="2600" b="1" dirty="0" smtClean="0"/>
              <a:t>Procesamiento </a:t>
            </a:r>
            <a:r>
              <a:rPr lang="es-MX" sz="2600" b="1" dirty="0" err="1" smtClean="0"/>
              <a:t>bimodal</a:t>
            </a:r>
            <a:r>
              <a:rPr lang="es-MX" sz="2600" b="1" dirty="0" smtClean="0"/>
              <a:t> del habla con un IC y un audífono </a:t>
            </a:r>
            <a:r>
              <a:rPr lang="es-MX" sz="2600" b="1" dirty="0" err="1" smtClean="0"/>
              <a:t>contralateral</a:t>
            </a:r>
            <a:endParaRPr lang="es-MX" sz="2600" b="1" dirty="0" smtClean="0"/>
          </a:p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endParaRPr lang="es-MX" sz="2600" b="1" dirty="0" smtClean="0"/>
          </a:p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r>
              <a:rPr lang="es-MX" sz="2600" b="1" dirty="0" smtClean="0"/>
              <a:t>Implantes bilaterales.</a:t>
            </a:r>
            <a:endParaRPr lang="es-ES" sz="2600" b="1" dirty="0" smtClean="0"/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989313" y="260350"/>
            <a:ext cx="74558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Estado Actual del Programa </a:t>
            </a:r>
            <a:r>
              <a:rPr lang="es-ES" sz="2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</a:t>
            </a:r>
            <a:r>
              <a:rPr lang="es-E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-institucional de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Implantes Cocleares</a:t>
            </a:r>
          </a:p>
          <a:p>
            <a:pPr algn="ctr">
              <a:defRPr/>
            </a:pPr>
            <a:endParaRPr lang="es-MX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MX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oda\Downloads\20160810_185703.jpg"/>
          <p:cNvPicPr>
            <a:picLocks noChangeAspect="1" noChangeArrowheads="1"/>
          </p:cNvPicPr>
          <p:nvPr/>
        </p:nvPicPr>
        <p:blipFill>
          <a:blip r:embed="rId2" cstate="print"/>
          <a:srcRect t="14301" b="24800"/>
          <a:stretch>
            <a:fillRect/>
          </a:stretch>
        </p:blipFill>
        <p:spPr bwMode="auto">
          <a:xfrm>
            <a:off x="251520" y="1556792"/>
            <a:ext cx="3857625" cy="41764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Downloads\20160810_185933.jpg"/>
          <p:cNvPicPr>
            <a:picLocks noChangeAspect="1" noChangeArrowheads="1"/>
          </p:cNvPicPr>
          <p:nvPr/>
        </p:nvPicPr>
        <p:blipFill>
          <a:blip r:embed="rId3" cstate="print"/>
          <a:srcRect t="37400" b="9051"/>
          <a:stretch>
            <a:fillRect/>
          </a:stretch>
        </p:blipFill>
        <p:spPr bwMode="auto">
          <a:xfrm>
            <a:off x="4334186" y="1556792"/>
            <a:ext cx="4414278" cy="4202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2339752" y="476672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Implantes cocleares bilaterales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23728" y="6021288"/>
            <a:ext cx="230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IC N-24 CA</a:t>
            </a:r>
          </a:p>
          <a:p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Freedom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. OI 1º.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6021288"/>
            <a:ext cx="153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IC 522 OD</a:t>
            </a:r>
          </a:p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2º.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83968" y="5934670"/>
            <a:ext cx="28521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C N-24 CA</a:t>
            </a:r>
          </a:p>
          <a:p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Freedom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. OD 1º.</a:t>
            </a:r>
          </a:p>
          <a:p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7308304" y="5949280"/>
            <a:ext cx="182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IC 522 OI</a:t>
            </a:r>
          </a:p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2º.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idx="1"/>
          </p:nvPr>
        </p:nvSpPr>
        <p:spPr>
          <a:xfrm>
            <a:off x="900113" y="2420938"/>
            <a:ext cx="7543800" cy="41148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r>
              <a:rPr lang="es-MX" sz="2400" b="1" smtClean="0"/>
              <a:t>Dispositivos totalmente implantables en los que el micrófono, el procesador y el resto de los componentes estén situados debajo de la piel, alimentados por una batería recargable.</a:t>
            </a:r>
          </a:p>
          <a:p>
            <a:pPr eaLnBrk="1" hangingPunct="1">
              <a:buClr>
                <a:srgbClr val="FFFF66"/>
              </a:buClr>
              <a:buSzPct val="65000"/>
              <a:buFont typeface="Wingdings" pitchFamily="2" charset="2"/>
              <a:buChar char="Ø"/>
              <a:defRPr/>
            </a:pPr>
            <a:r>
              <a:rPr lang="es-MX" sz="2400" b="1" smtClean="0"/>
              <a:t>La utilización de proteínas naturales existentes en nuestro cerebro y los factores de crecimiento neural, ambos para proteger al nervio auditivo de la degeneración y regenerar la plasticidad auditiva para ayudar a los niños implantados.</a:t>
            </a:r>
            <a:endParaRPr lang="es-ES" sz="2400" b="1" smtClean="0"/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989313" y="436563"/>
            <a:ext cx="74558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Estado Actual del Programa </a:t>
            </a:r>
            <a:r>
              <a:rPr lang="es-ES" sz="2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</a:t>
            </a:r>
            <a:r>
              <a:rPr lang="es-E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-institucional de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Implantes Cocleares</a:t>
            </a:r>
          </a:p>
          <a:p>
            <a:pPr algn="ctr">
              <a:defRPr/>
            </a:pPr>
            <a:endParaRPr lang="es-MX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MX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Actualmente los avances en la tecnología nos permiten utilizar dispositivos electrónicos en prácticamente todos los tipos de sordera.</a:t>
            </a:r>
          </a:p>
          <a:p>
            <a:endParaRPr lang="es-MX" dirty="0" smtClean="0"/>
          </a:p>
          <a:p>
            <a:pPr algn="just"/>
            <a:r>
              <a:rPr lang="es-MX" dirty="0" smtClean="0"/>
              <a:t>Sin embargo las nuevas líneas de investigación en relación a neurotrópicos y células madre nos podrán hacer cambiar en el futuro radicalmente el abordaje del paciente con hipoacusias </a:t>
            </a:r>
            <a:r>
              <a:rPr lang="es-MX" dirty="0" err="1" smtClean="0"/>
              <a:t>sensorineurales</a:t>
            </a:r>
            <a:r>
              <a:rPr lang="es-MX" dirty="0" smtClean="0"/>
              <a:t>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71800" y="2708920"/>
            <a:ext cx="37192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 smtClean="0">
                <a:latin typeface="Arial" pitchFamily="34" charset="0"/>
                <a:cs typeface="Arial" pitchFamily="34" charset="0"/>
              </a:rPr>
              <a:t>Gracias</a:t>
            </a:r>
            <a:endParaRPr lang="es-MX" sz="8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soda\Downloads\IMG-20171004-WA0013.jpg"/>
          <p:cNvPicPr>
            <a:picLocks noChangeAspect="1" noChangeArrowheads="1"/>
          </p:cNvPicPr>
          <p:nvPr/>
        </p:nvPicPr>
        <p:blipFill>
          <a:blip r:embed="rId2" cstate="print"/>
          <a:srcRect b="15350"/>
          <a:stretch>
            <a:fillRect/>
          </a:stretch>
        </p:blipFill>
        <p:spPr bwMode="auto">
          <a:xfrm>
            <a:off x="2000250" y="0"/>
            <a:ext cx="51435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42775" y="1556792"/>
            <a:ext cx="8177697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90000"/>
            </a:pPr>
            <a:endParaRPr lang="es-MX" sz="24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hlink"/>
              </a:buClr>
              <a:buSzPct val="90000"/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En el  20%  esta </a:t>
            </a:r>
            <a:r>
              <a:rPr lang="es-MX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indicada la adaptación de </a:t>
            </a:r>
            <a:r>
              <a:rPr lang="es-MX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audífonos</a:t>
            </a:r>
          </a:p>
          <a:p>
            <a:pPr>
              <a:buClr>
                <a:schemeClr val="hlink"/>
              </a:buClr>
              <a:buSzPct val="90000"/>
            </a:pPr>
            <a:r>
              <a:rPr lang="es-MX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(método paliativo)</a:t>
            </a:r>
          </a:p>
          <a:p>
            <a:pPr>
              <a:buClr>
                <a:schemeClr val="hlink"/>
              </a:buClr>
              <a:buSzPct val="90000"/>
            </a:pPr>
            <a:endParaRPr lang="es-MX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  20%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encuentran satisfechos</a:t>
            </a:r>
          </a:p>
          <a:p>
            <a:pPr>
              <a:buClr>
                <a:schemeClr val="hlink"/>
              </a:buClr>
              <a:buSzPct val="90000"/>
              <a:buFontTx/>
              <a:buChar char="•"/>
            </a:pPr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  64%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 Incomodidades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o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problemas para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la adaptación.</a:t>
            </a:r>
          </a:p>
          <a:p>
            <a:pPr lvl="2"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 Ganancia funcional limitada.</a:t>
            </a:r>
          </a:p>
          <a:p>
            <a:pPr lvl="2"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 Retroalimentación acústica.</a:t>
            </a:r>
          </a:p>
          <a:p>
            <a:pPr lvl="2"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 Distorsión sonora.</a:t>
            </a:r>
          </a:p>
          <a:p>
            <a:pPr lvl="2"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 Factores cosméticos.</a:t>
            </a:r>
          </a:p>
          <a:p>
            <a:pPr>
              <a:buClr>
                <a:schemeClr val="hlink"/>
              </a:buClr>
              <a:buSzPct val="90000"/>
              <a:buFontTx/>
              <a:buChar char="•"/>
            </a:pPr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hlink"/>
              </a:buClr>
              <a:buSzPct val="90000"/>
              <a:buFontTx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16%	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 Abandonan </a:t>
            </a:r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hlink"/>
              </a:buClr>
              <a:buSzPct val="90000"/>
            </a:pPr>
            <a:endParaRPr lang="es-ES" sz="2000" dirty="0">
              <a:latin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971600" y="260648"/>
            <a:ext cx="7272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FFFF66"/>
                </a:solidFill>
                <a:latin typeface="Arial" pitchFamily="34" charset="0"/>
              </a:rPr>
              <a:t>Hipoacusia </a:t>
            </a:r>
            <a:r>
              <a:rPr lang="es-MX" sz="2400" dirty="0" err="1" smtClean="0">
                <a:solidFill>
                  <a:srgbClr val="FFFF66"/>
                </a:solidFill>
                <a:latin typeface="Arial" pitchFamily="34" charset="0"/>
              </a:rPr>
              <a:t>Sensorineural</a:t>
            </a:r>
            <a:endParaRPr lang="es-MX" sz="2400" dirty="0" smtClean="0">
              <a:solidFill>
                <a:srgbClr val="FFFF66"/>
              </a:solidFill>
              <a:latin typeface="Arial" pitchFamily="34" charset="0"/>
            </a:endParaRPr>
          </a:p>
          <a:p>
            <a:pPr algn="ctr"/>
            <a:r>
              <a:rPr lang="es-MX" sz="2400" dirty="0" smtClean="0">
                <a:solidFill>
                  <a:srgbClr val="FFFF66"/>
                </a:solidFill>
                <a:latin typeface="Arial" pitchFamily="34" charset="0"/>
              </a:rPr>
              <a:t>media a severa </a:t>
            </a:r>
          </a:p>
          <a:p>
            <a:pPr algn="ctr"/>
            <a:endParaRPr lang="es-MX" sz="2400" dirty="0" smtClean="0">
              <a:solidFill>
                <a:srgbClr val="FFFF66"/>
              </a:solidFill>
              <a:latin typeface="Arial" pitchFamily="34" charset="0"/>
            </a:endParaRPr>
          </a:p>
          <a:p>
            <a:pPr algn="ctr"/>
            <a:r>
              <a:rPr lang="es-MX" sz="2800" b="1" dirty="0" smtClean="0">
                <a:solidFill>
                  <a:srgbClr val="FFFF66"/>
                </a:solidFill>
                <a:latin typeface="Arial" pitchFamily="34" charset="0"/>
              </a:rPr>
              <a:t>Audífonos convencionales</a:t>
            </a:r>
            <a:endParaRPr lang="es-MX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Hipoacusias</a:t>
            </a:r>
            <a:endParaRPr lang="es-MX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268760"/>
            <a:ext cx="8229600" cy="485740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s-MX" sz="35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Sensorineurales</a:t>
            </a:r>
            <a:r>
              <a:rPr lang="es-MX" sz="35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medias y severas</a:t>
            </a:r>
          </a:p>
          <a:p>
            <a:r>
              <a:rPr lang="es-MX" sz="3500" dirty="0" smtClean="0">
                <a:latin typeface="Arial" pitchFamily="34" charset="0"/>
                <a:cs typeface="Arial" pitchFamily="34" charset="0"/>
              </a:rPr>
              <a:t>Audífonos </a:t>
            </a:r>
          </a:p>
          <a:p>
            <a:r>
              <a:rPr lang="es-MX" sz="3500" dirty="0" err="1" smtClean="0">
                <a:latin typeface="Arial" pitchFamily="34" charset="0"/>
                <a:cs typeface="Arial" pitchFamily="34" charset="0"/>
              </a:rPr>
              <a:t>Semi</a:t>
            </a:r>
            <a:r>
              <a:rPr lang="es-MX" sz="3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3500" dirty="0" err="1" smtClean="0">
                <a:latin typeface="Arial" pitchFamily="34" charset="0"/>
                <a:cs typeface="Arial" pitchFamily="34" charset="0"/>
              </a:rPr>
              <a:t>implantables</a:t>
            </a:r>
            <a:endParaRPr lang="es-MX" sz="35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3500" dirty="0" smtClean="0">
                <a:latin typeface="Arial" pitchFamily="34" charset="0"/>
                <a:cs typeface="Arial" pitchFamily="34" charset="0"/>
              </a:rPr>
              <a:t>Osteointegrados, activos y pasivos</a:t>
            </a:r>
          </a:p>
          <a:p>
            <a:r>
              <a:rPr lang="es-MX" sz="3500" dirty="0" err="1" smtClean="0">
                <a:latin typeface="Arial" pitchFamily="34" charset="0"/>
                <a:cs typeface="Arial" pitchFamily="34" charset="0"/>
              </a:rPr>
              <a:t>Implantables</a:t>
            </a:r>
            <a:r>
              <a:rPr lang="es-MX" sz="3500" dirty="0" smtClean="0">
                <a:latin typeface="Arial" pitchFamily="34" charset="0"/>
                <a:cs typeface="Arial" pitchFamily="34" charset="0"/>
              </a:rPr>
              <a:t> en oído medio</a:t>
            </a:r>
          </a:p>
          <a:p>
            <a:pPr algn="ctr">
              <a:buNone/>
            </a:pPr>
            <a:endParaRPr lang="es-MX" sz="35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s-MX" sz="35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Sensorineurales</a:t>
            </a:r>
            <a:r>
              <a:rPr lang="es-MX" sz="35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profundas</a:t>
            </a:r>
          </a:p>
          <a:p>
            <a:r>
              <a:rPr lang="es-MX" sz="3500" dirty="0" smtClean="0">
                <a:latin typeface="Arial" pitchFamily="34" charset="0"/>
                <a:cs typeface="Arial" pitchFamily="34" charset="0"/>
              </a:rPr>
              <a:t>    Implantes cocleares</a:t>
            </a:r>
          </a:p>
          <a:p>
            <a:pPr>
              <a:buNone/>
            </a:pPr>
            <a:r>
              <a:rPr lang="es-MX" sz="3500" dirty="0" smtClean="0">
                <a:latin typeface="Arial" pitchFamily="34" charset="0"/>
                <a:cs typeface="Arial" pitchFamily="34" charset="0"/>
              </a:rPr>
              <a:t>         Indicaciones extendidas</a:t>
            </a:r>
          </a:p>
          <a:p>
            <a:pPr>
              <a:buNone/>
            </a:pPr>
            <a:r>
              <a:rPr lang="es-MX" sz="3500" dirty="0" smtClean="0">
                <a:latin typeface="Arial" pitchFamily="34" charset="0"/>
                <a:cs typeface="Arial" pitchFamily="34" charset="0"/>
              </a:rPr>
              <a:t>         Tendencias quirúrgicas</a:t>
            </a:r>
          </a:p>
          <a:p>
            <a:pPr>
              <a:buNone/>
            </a:pPr>
            <a:r>
              <a:rPr lang="es-MX" sz="3500" dirty="0" smtClean="0">
                <a:latin typeface="Arial" pitchFamily="34" charset="0"/>
                <a:cs typeface="Arial" pitchFamily="34" charset="0"/>
              </a:rPr>
              <a:t>         Preservación de audición residual</a:t>
            </a:r>
          </a:p>
          <a:p>
            <a:pPr>
              <a:buNone/>
            </a:pPr>
            <a:r>
              <a:rPr lang="es-MX" sz="3500" dirty="0" smtClean="0">
                <a:latin typeface="Arial" pitchFamily="34" charset="0"/>
                <a:cs typeface="Arial" pitchFamily="34" charset="0"/>
              </a:rPr>
              <a:t>         Implantación temprana</a:t>
            </a:r>
          </a:p>
          <a:p>
            <a:pPr>
              <a:buNone/>
            </a:pPr>
            <a:r>
              <a:rPr lang="es-MX" sz="3500" dirty="0" smtClean="0">
                <a:latin typeface="Arial" pitchFamily="34" charset="0"/>
                <a:cs typeface="Arial" pitchFamily="34" charset="0"/>
              </a:rPr>
              <a:t>         Implantes bilaterales</a:t>
            </a:r>
          </a:p>
          <a:p>
            <a:endParaRPr lang="es-MX" sz="3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Group 2"/>
          <p:cNvGraphicFramePr>
            <a:graphicFrameLocks noGrp="1"/>
          </p:cNvGraphicFramePr>
          <p:nvPr/>
        </p:nvGraphicFramePr>
        <p:xfrm>
          <a:off x="2501900" y="1739900"/>
          <a:ext cx="6096000" cy="4199890"/>
        </p:xfrm>
        <a:graphic>
          <a:graphicData uri="http://schemas.openxmlformats.org/drawingml/2006/table">
            <a:tbl>
              <a:tblPr/>
              <a:tblGrid>
                <a:gridCol w="468313"/>
                <a:gridCol w="446087"/>
                <a:gridCol w="457200"/>
                <a:gridCol w="504825"/>
                <a:gridCol w="468313"/>
                <a:gridCol w="474662"/>
                <a:gridCol w="457200"/>
                <a:gridCol w="474663"/>
                <a:gridCol w="468312"/>
                <a:gridCol w="469900"/>
                <a:gridCol w="468313"/>
                <a:gridCol w="469900"/>
                <a:gridCol w="468312"/>
              </a:tblGrid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9380" name="Text Box 228"/>
          <p:cNvSpPr txBox="1">
            <a:spLocks noChangeArrowheads="1"/>
          </p:cNvSpPr>
          <p:nvPr/>
        </p:nvSpPr>
        <p:spPr bwMode="auto">
          <a:xfrm>
            <a:off x="673100" y="17399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2400">
              <a:latin typeface="Times New Roman" pitchFamily="18" charset="0"/>
            </a:endParaRPr>
          </a:p>
        </p:txBody>
      </p:sp>
      <p:sp>
        <p:nvSpPr>
          <p:cNvPr id="49381" name="Text Box 229"/>
          <p:cNvSpPr txBox="1">
            <a:spLocks noChangeArrowheads="1"/>
          </p:cNvSpPr>
          <p:nvPr/>
        </p:nvSpPr>
        <p:spPr bwMode="auto">
          <a:xfrm>
            <a:off x="215900" y="3683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2400">
              <a:latin typeface="Times New Roman" pitchFamily="18" charset="0"/>
            </a:endParaRPr>
          </a:p>
        </p:txBody>
      </p:sp>
      <p:sp>
        <p:nvSpPr>
          <p:cNvPr id="49382" name="Text Box 230"/>
          <p:cNvSpPr txBox="1">
            <a:spLocks noChangeArrowheads="1"/>
          </p:cNvSpPr>
          <p:nvPr/>
        </p:nvSpPr>
        <p:spPr bwMode="auto">
          <a:xfrm>
            <a:off x="1130300" y="1587500"/>
            <a:ext cx="1143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300" dirty="0">
                <a:latin typeface="Times New Roman" pitchFamily="18" charset="0"/>
              </a:rPr>
              <a:t>                </a:t>
            </a:r>
          </a:p>
          <a:p>
            <a:pPr>
              <a:spcBef>
                <a:spcPct val="50000"/>
              </a:spcBef>
            </a:pPr>
            <a:r>
              <a:rPr lang="es-MX" sz="1300" dirty="0">
                <a:latin typeface="Times New Roman" pitchFamily="18" charset="0"/>
              </a:rPr>
              <a:t>           </a:t>
            </a:r>
            <a:r>
              <a:rPr lang="es-MX" sz="1200" dirty="0">
                <a:latin typeface="Times New Roman" pitchFamily="18" charset="0"/>
              </a:rPr>
              <a:t>-10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  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10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20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30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40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50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60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70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80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90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100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110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120</a:t>
            </a:r>
          </a:p>
          <a:p>
            <a:pPr>
              <a:spcBef>
                <a:spcPct val="50000"/>
              </a:spcBef>
            </a:pPr>
            <a:r>
              <a:rPr lang="es-MX" sz="1200" dirty="0">
                <a:latin typeface="Times New Roman" pitchFamily="18" charset="0"/>
              </a:rPr>
              <a:t>             </a:t>
            </a:r>
          </a:p>
          <a:p>
            <a:pPr>
              <a:spcBef>
                <a:spcPct val="50000"/>
              </a:spcBef>
            </a:pPr>
            <a:endParaRPr lang="es-ES" sz="1200" dirty="0">
              <a:latin typeface="Times New Roman" pitchFamily="18" charset="0"/>
            </a:endParaRPr>
          </a:p>
        </p:txBody>
      </p:sp>
      <p:sp>
        <p:nvSpPr>
          <p:cNvPr id="49383" name="Text Box 231"/>
          <p:cNvSpPr txBox="1">
            <a:spLocks noChangeArrowheads="1"/>
          </p:cNvSpPr>
          <p:nvPr/>
        </p:nvSpPr>
        <p:spPr bwMode="auto">
          <a:xfrm>
            <a:off x="2501900" y="1282700"/>
            <a:ext cx="594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200">
                <a:latin typeface="Times New Roman" pitchFamily="18" charset="0"/>
              </a:rPr>
              <a:t>     125        250       500                   1K                   2K                  4K                    8K</a:t>
            </a:r>
            <a:endParaRPr lang="es-ES" sz="1200">
              <a:latin typeface="Times New Roman" pitchFamily="18" charset="0"/>
            </a:endParaRPr>
          </a:p>
        </p:txBody>
      </p:sp>
      <p:sp>
        <p:nvSpPr>
          <p:cNvPr id="49384" name="Text Box 232"/>
          <p:cNvSpPr txBox="1">
            <a:spLocks noChangeArrowheads="1"/>
          </p:cNvSpPr>
          <p:nvPr/>
        </p:nvSpPr>
        <p:spPr bwMode="auto">
          <a:xfrm>
            <a:off x="1206500" y="6731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1200">
              <a:latin typeface="Times New Roman" pitchFamily="18" charset="0"/>
            </a:endParaRPr>
          </a:p>
        </p:txBody>
      </p:sp>
      <p:sp>
        <p:nvSpPr>
          <p:cNvPr id="49385" name="Freeform 233"/>
          <p:cNvSpPr>
            <a:spLocks/>
          </p:cNvSpPr>
          <p:nvPr/>
        </p:nvSpPr>
        <p:spPr bwMode="auto">
          <a:xfrm>
            <a:off x="3131840" y="2636912"/>
            <a:ext cx="4267200" cy="1469380"/>
          </a:xfrm>
          <a:custGeom>
            <a:avLst/>
            <a:gdLst/>
            <a:ahLst/>
            <a:cxnLst>
              <a:cxn ang="0">
                <a:pos x="177" y="294"/>
              </a:cxn>
              <a:cxn ang="0">
                <a:pos x="365" y="376"/>
              </a:cxn>
              <a:cxn ang="0">
                <a:pos x="788" y="458"/>
              </a:cxn>
              <a:cxn ang="0">
                <a:pos x="1482" y="411"/>
              </a:cxn>
              <a:cxn ang="0">
                <a:pos x="1693" y="341"/>
              </a:cxn>
              <a:cxn ang="0">
                <a:pos x="1728" y="329"/>
              </a:cxn>
              <a:cxn ang="0">
                <a:pos x="1799" y="282"/>
              </a:cxn>
              <a:cxn ang="0">
                <a:pos x="1822" y="247"/>
              </a:cxn>
              <a:cxn ang="0">
                <a:pos x="1858" y="223"/>
              </a:cxn>
              <a:cxn ang="0">
                <a:pos x="1905" y="153"/>
              </a:cxn>
              <a:cxn ang="0">
                <a:pos x="1799" y="0"/>
              </a:cxn>
              <a:cxn ang="0">
                <a:pos x="1599" y="47"/>
              </a:cxn>
              <a:cxn ang="0">
                <a:pos x="1493" y="106"/>
              </a:cxn>
              <a:cxn ang="0">
                <a:pos x="906" y="212"/>
              </a:cxn>
              <a:cxn ang="0">
                <a:pos x="565" y="200"/>
              </a:cxn>
              <a:cxn ang="0">
                <a:pos x="494" y="176"/>
              </a:cxn>
              <a:cxn ang="0">
                <a:pos x="459" y="165"/>
              </a:cxn>
              <a:cxn ang="0">
                <a:pos x="424" y="141"/>
              </a:cxn>
              <a:cxn ang="0">
                <a:pos x="400" y="106"/>
              </a:cxn>
              <a:cxn ang="0">
                <a:pos x="294" y="59"/>
              </a:cxn>
              <a:cxn ang="0">
                <a:pos x="153" y="0"/>
              </a:cxn>
              <a:cxn ang="0">
                <a:pos x="24" y="35"/>
              </a:cxn>
              <a:cxn ang="0">
                <a:pos x="0" y="106"/>
              </a:cxn>
              <a:cxn ang="0">
                <a:pos x="47" y="176"/>
              </a:cxn>
              <a:cxn ang="0">
                <a:pos x="118" y="223"/>
              </a:cxn>
              <a:cxn ang="0">
                <a:pos x="165" y="294"/>
              </a:cxn>
              <a:cxn ang="0">
                <a:pos x="200" y="317"/>
              </a:cxn>
              <a:cxn ang="0">
                <a:pos x="177" y="294"/>
              </a:cxn>
            </a:cxnLst>
            <a:rect l="0" t="0" r="r" b="b"/>
            <a:pathLst>
              <a:path w="1905" h="458">
                <a:moveTo>
                  <a:pt x="177" y="294"/>
                </a:moveTo>
                <a:cubicBezTo>
                  <a:pt x="244" y="316"/>
                  <a:pt x="301" y="348"/>
                  <a:pt x="365" y="376"/>
                </a:cubicBezTo>
                <a:cubicBezTo>
                  <a:pt x="500" y="436"/>
                  <a:pt x="643" y="449"/>
                  <a:pt x="788" y="458"/>
                </a:cubicBezTo>
                <a:cubicBezTo>
                  <a:pt x="1038" y="452"/>
                  <a:pt x="1245" y="445"/>
                  <a:pt x="1482" y="411"/>
                </a:cubicBezTo>
                <a:cubicBezTo>
                  <a:pt x="1552" y="388"/>
                  <a:pt x="1623" y="365"/>
                  <a:pt x="1693" y="341"/>
                </a:cubicBezTo>
                <a:cubicBezTo>
                  <a:pt x="1705" y="337"/>
                  <a:pt x="1716" y="333"/>
                  <a:pt x="1728" y="329"/>
                </a:cubicBezTo>
                <a:cubicBezTo>
                  <a:pt x="1755" y="320"/>
                  <a:pt x="1799" y="282"/>
                  <a:pt x="1799" y="282"/>
                </a:cubicBezTo>
                <a:cubicBezTo>
                  <a:pt x="1807" y="270"/>
                  <a:pt x="1812" y="257"/>
                  <a:pt x="1822" y="247"/>
                </a:cubicBezTo>
                <a:cubicBezTo>
                  <a:pt x="1832" y="237"/>
                  <a:pt x="1848" y="234"/>
                  <a:pt x="1858" y="223"/>
                </a:cubicBezTo>
                <a:cubicBezTo>
                  <a:pt x="1877" y="202"/>
                  <a:pt x="1905" y="153"/>
                  <a:pt x="1905" y="153"/>
                </a:cubicBezTo>
                <a:cubicBezTo>
                  <a:pt x="1891" y="56"/>
                  <a:pt x="1892" y="32"/>
                  <a:pt x="1799" y="0"/>
                </a:cubicBezTo>
                <a:cubicBezTo>
                  <a:pt x="1726" y="11"/>
                  <a:pt x="1669" y="23"/>
                  <a:pt x="1599" y="47"/>
                </a:cubicBezTo>
                <a:cubicBezTo>
                  <a:pt x="1406" y="112"/>
                  <a:pt x="1606" y="80"/>
                  <a:pt x="1493" y="106"/>
                </a:cubicBezTo>
                <a:cubicBezTo>
                  <a:pt x="1300" y="150"/>
                  <a:pt x="1102" y="194"/>
                  <a:pt x="906" y="212"/>
                </a:cubicBezTo>
                <a:cubicBezTo>
                  <a:pt x="792" y="208"/>
                  <a:pt x="678" y="210"/>
                  <a:pt x="565" y="200"/>
                </a:cubicBezTo>
                <a:cubicBezTo>
                  <a:pt x="540" y="198"/>
                  <a:pt x="518" y="184"/>
                  <a:pt x="494" y="176"/>
                </a:cubicBezTo>
                <a:cubicBezTo>
                  <a:pt x="482" y="172"/>
                  <a:pt x="459" y="165"/>
                  <a:pt x="459" y="165"/>
                </a:cubicBezTo>
                <a:cubicBezTo>
                  <a:pt x="447" y="157"/>
                  <a:pt x="434" y="151"/>
                  <a:pt x="424" y="141"/>
                </a:cubicBezTo>
                <a:cubicBezTo>
                  <a:pt x="414" y="131"/>
                  <a:pt x="411" y="115"/>
                  <a:pt x="400" y="106"/>
                </a:cubicBezTo>
                <a:cubicBezTo>
                  <a:pt x="388" y="97"/>
                  <a:pt x="311" y="65"/>
                  <a:pt x="294" y="59"/>
                </a:cubicBezTo>
                <a:cubicBezTo>
                  <a:pt x="250" y="29"/>
                  <a:pt x="204" y="17"/>
                  <a:pt x="153" y="0"/>
                </a:cubicBezTo>
                <a:cubicBezTo>
                  <a:pt x="134" y="2"/>
                  <a:pt x="46" y="0"/>
                  <a:pt x="24" y="35"/>
                </a:cubicBezTo>
                <a:cubicBezTo>
                  <a:pt x="11" y="56"/>
                  <a:pt x="0" y="106"/>
                  <a:pt x="0" y="106"/>
                </a:cubicBezTo>
                <a:cubicBezTo>
                  <a:pt x="16" y="129"/>
                  <a:pt x="24" y="160"/>
                  <a:pt x="47" y="176"/>
                </a:cubicBezTo>
                <a:cubicBezTo>
                  <a:pt x="71" y="192"/>
                  <a:pt x="118" y="223"/>
                  <a:pt x="118" y="223"/>
                </a:cubicBezTo>
                <a:cubicBezTo>
                  <a:pt x="133" y="267"/>
                  <a:pt x="125" y="260"/>
                  <a:pt x="165" y="294"/>
                </a:cubicBezTo>
                <a:cubicBezTo>
                  <a:pt x="176" y="303"/>
                  <a:pt x="186" y="317"/>
                  <a:pt x="200" y="317"/>
                </a:cubicBezTo>
                <a:cubicBezTo>
                  <a:pt x="211" y="317"/>
                  <a:pt x="185" y="302"/>
                  <a:pt x="177" y="294"/>
                </a:cubicBezTo>
                <a:close/>
              </a:path>
            </a:pathLst>
          </a:custGeom>
          <a:noFill/>
          <a:ln w="76200" cmpd="sng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86" name="Text Box 234"/>
          <p:cNvSpPr txBox="1">
            <a:spLocks noChangeArrowheads="1"/>
          </p:cNvSpPr>
          <p:nvPr/>
        </p:nvSpPr>
        <p:spPr bwMode="auto">
          <a:xfrm>
            <a:off x="2806700" y="4635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87" name="Text Box 235"/>
          <p:cNvSpPr txBox="1">
            <a:spLocks noChangeArrowheads="1"/>
          </p:cNvSpPr>
          <p:nvPr/>
        </p:nvSpPr>
        <p:spPr bwMode="auto">
          <a:xfrm>
            <a:off x="3263900" y="51689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88" name="Text Box 236"/>
          <p:cNvSpPr txBox="1">
            <a:spLocks noChangeArrowheads="1"/>
          </p:cNvSpPr>
          <p:nvPr/>
        </p:nvSpPr>
        <p:spPr bwMode="auto">
          <a:xfrm>
            <a:off x="3721100" y="5016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89" name="Text Box 237"/>
          <p:cNvSpPr txBox="1">
            <a:spLocks noChangeArrowheads="1"/>
          </p:cNvSpPr>
          <p:nvPr/>
        </p:nvSpPr>
        <p:spPr bwMode="auto">
          <a:xfrm>
            <a:off x="4711700" y="51689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0" name="Text Box 238"/>
          <p:cNvSpPr txBox="1">
            <a:spLocks noChangeArrowheads="1"/>
          </p:cNvSpPr>
          <p:nvPr/>
        </p:nvSpPr>
        <p:spPr bwMode="auto">
          <a:xfrm>
            <a:off x="5626100" y="55499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1" name="Text Box 239"/>
          <p:cNvSpPr txBox="1">
            <a:spLocks noChangeArrowheads="1"/>
          </p:cNvSpPr>
          <p:nvPr/>
        </p:nvSpPr>
        <p:spPr bwMode="auto">
          <a:xfrm>
            <a:off x="6616700" y="5397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2" name="Text Box 240"/>
          <p:cNvSpPr txBox="1">
            <a:spLocks noChangeArrowheads="1"/>
          </p:cNvSpPr>
          <p:nvPr/>
        </p:nvSpPr>
        <p:spPr bwMode="auto">
          <a:xfrm>
            <a:off x="7531100" y="5016500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s-ES" sz="1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9393" name="Line 241"/>
          <p:cNvSpPr>
            <a:spLocks noChangeShapeType="1"/>
          </p:cNvSpPr>
          <p:nvPr/>
        </p:nvSpPr>
        <p:spPr bwMode="auto">
          <a:xfrm flipH="1">
            <a:off x="6464300" y="5549900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4" name="Line 242"/>
          <p:cNvSpPr>
            <a:spLocks noChangeShapeType="1"/>
          </p:cNvSpPr>
          <p:nvPr/>
        </p:nvSpPr>
        <p:spPr bwMode="auto">
          <a:xfrm flipH="1">
            <a:off x="7378700" y="5168900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5" name="Text Box 243"/>
          <p:cNvSpPr txBox="1">
            <a:spLocks noChangeArrowheads="1"/>
          </p:cNvSpPr>
          <p:nvPr/>
        </p:nvSpPr>
        <p:spPr bwMode="auto">
          <a:xfrm>
            <a:off x="4102100" y="63881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 sz="1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9396" name="Line 244"/>
          <p:cNvSpPr>
            <a:spLocks noChangeShapeType="1"/>
          </p:cNvSpPr>
          <p:nvPr/>
        </p:nvSpPr>
        <p:spPr bwMode="auto">
          <a:xfrm flipH="1">
            <a:off x="2730500" y="4787900"/>
            <a:ext cx="228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7" name="Line 245"/>
          <p:cNvSpPr>
            <a:spLocks noChangeShapeType="1"/>
          </p:cNvSpPr>
          <p:nvPr/>
        </p:nvSpPr>
        <p:spPr bwMode="auto">
          <a:xfrm>
            <a:off x="3873500" y="5168900"/>
            <a:ext cx="914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8" name="Line 246"/>
          <p:cNvSpPr>
            <a:spLocks noChangeShapeType="1"/>
          </p:cNvSpPr>
          <p:nvPr/>
        </p:nvSpPr>
        <p:spPr bwMode="auto">
          <a:xfrm flipH="1">
            <a:off x="5549900" y="57023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399" name="Line 247"/>
          <p:cNvSpPr>
            <a:spLocks noChangeShapeType="1"/>
          </p:cNvSpPr>
          <p:nvPr/>
        </p:nvSpPr>
        <p:spPr bwMode="auto">
          <a:xfrm flipH="1">
            <a:off x="3187700" y="53213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9400" name="Text Box 248"/>
          <p:cNvSpPr txBox="1">
            <a:spLocks noChangeArrowheads="1"/>
          </p:cNvSpPr>
          <p:nvPr/>
        </p:nvSpPr>
        <p:spPr bwMode="auto">
          <a:xfrm>
            <a:off x="3568700" y="673100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smtClean="0">
                <a:latin typeface="Arial Black" pitchFamily="34" charset="0"/>
              </a:rPr>
              <a:t>Grados de hipoacusia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24" name="23 Abrir llave"/>
          <p:cNvSpPr/>
          <p:nvPr/>
        </p:nvSpPr>
        <p:spPr>
          <a:xfrm>
            <a:off x="971600" y="2852936"/>
            <a:ext cx="621783" cy="504056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Abrir llave"/>
          <p:cNvSpPr/>
          <p:nvPr/>
        </p:nvSpPr>
        <p:spPr>
          <a:xfrm>
            <a:off x="971600" y="3429000"/>
            <a:ext cx="621783" cy="504056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Abrir llave"/>
          <p:cNvSpPr/>
          <p:nvPr/>
        </p:nvSpPr>
        <p:spPr>
          <a:xfrm>
            <a:off x="925881" y="4005064"/>
            <a:ext cx="621783" cy="57606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Abrir llave"/>
          <p:cNvSpPr/>
          <p:nvPr/>
        </p:nvSpPr>
        <p:spPr>
          <a:xfrm>
            <a:off x="971600" y="4581128"/>
            <a:ext cx="621783" cy="1152128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CuadroTexto"/>
          <p:cNvSpPr txBox="1"/>
          <p:nvPr/>
        </p:nvSpPr>
        <p:spPr>
          <a:xfrm>
            <a:off x="0" y="2915652"/>
            <a:ext cx="95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latin typeface="+mj-lt"/>
                <a:cs typeface="Arial" pitchFamily="34" charset="0"/>
              </a:rPr>
              <a:t>Superf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..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5496" y="3501008"/>
            <a:ext cx="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Media</a:t>
            </a:r>
            <a:endParaRPr lang="es-MX" dirty="0"/>
          </a:p>
        </p:txBody>
      </p:sp>
      <p:sp>
        <p:nvSpPr>
          <p:cNvPr id="30" name="29 CuadroTexto"/>
          <p:cNvSpPr txBox="1"/>
          <p:nvPr/>
        </p:nvSpPr>
        <p:spPr>
          <a:xfrm>
            <a:off x="0" y="4139788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Severa</a:t>
            </a:r>
            <a:endParaRPr lang="es-MX" dirty="0"/>
          </a:p>
        </p:txBody>
      </p:sp>
      <p:sp>
        <p:nvSpPr>
          <p:cNvPr id="31" name="30 CuadroTexto"/>
          <p:cNvSpPr txBox="1"/>
          <p:nvPr/>
        </p:nvSpPr>
        <p:spPr>
          <a:xfrm>
            <a:off x="-36512" y="4941168"/>
            <a:ext cx="144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Profunda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835696" y="692696"/>
            <a:ext cx="6192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Implantes activos del oído medio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115616" y="1700808"/>
            <a:ext cx="73019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¿ Existen otras alternativas terapéuticas</a:t>
            </a:r>
            <a:r>
              <a:rPr lang="es-MX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defRPr/>
            </a:pPr>
            <a:endParaRPr lang="es-MX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s-MX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Si</a:t>
            </a:r>
            <a:endParaRPr lang="es-E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67544" y="3429000"/>
            <a:ext cx="79448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Audífonos </a:t>
            </a:r>
            <a:r>
              <a:rPr lang="es-MX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semi-implantables</a:t>
            </a:r>
            <a:endParaRPr lang="es-MX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MX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Dispositivos </a:t>
            </a:r>
            <a:r>
              <a:rPr lang="es-MX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electrónicos que se implantan mediante</a:t>
            </a:r>
          </a:p>
          <a:p>
            <a:pPr>
              <a:defRPr/>
            </a:pPr>
            <a:endParaRPr lang="es-MX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cirugía para </a:t>
            </a:r>
            <a:r>
              <a:rPr lang="es-MX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excitación vibrátil </a:t>
            </a:r>
            <a:r>
              <a:rPr lang="es-MX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 la cadena </a:t>
            </a:r>
            <a:r>
              <a:rPr lang="es-MX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osicular</a:t>
            </a:r>
            <a:r>
              <a:rPr lang="es-MX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s-E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2400" b="1" dirty="0" smtClean="0">
                <a:latin typeface="Arial" pitchFamily="34" charset="0"/>
                <a:cs typeface="Arial" pitchFamily="34" charset="0"/>
              </a:rPr>
              <a:t>Tratamiento quirúrgico de las hipoacusias mediante dispositivos electrónicos.</a:t>
            </a:r>
            <a:endParaRPr lang="es-MX" sz="2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Hipoacusias conductivas</a:t>
            </a:r>
          </a:p>
          <a:p>
            <a:pPr algn="ctr"/>
            <a:endParaRPr lang="es-MX" sz="32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Hipoacusias </a:t>
            </a:r>
            <a:r>
              <a:rPr lang="es-MX" sz="3200" dirty="0" err="1" smtClean="0">
                <a:latin typeface="Arial" pitchFamily="34" charset="0"/>
                <a:cs typeface="Arial" pitchFamily="34" charset="0"/>
              </a:rPr>
              <a:t>sensorineurales</a:t>
            </a:r>
            <a:endParaRPr lang="es-MX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Hipoacusias mixtas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200" dirty="0" smtClean="0">
                <a:latin typeface="Arial" pitchFamily="34" charset="0"/>
                <a:cs typeface="Arial" pitchFamily="34" charset="0"/>
              </a:rPr>
              <a:t>Alternativas quirúrgicas en las hipoacusias conductivas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Indicaciones</a:t>
            </a:r>
          </a:p>
          <a:p>
            <a:pPr>
              <a:buNone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Malformaciones de oído externo y medio con bajos puntajes radiológicos.</a:t>
            </a: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Otitis medias adhesivas (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atelectasia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  timpánica)</a:t>
            </a: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Secuelas de Otitis Media Crónica (placas de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timpanoesclerosis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Secuelas de cirugía de oído séptico (cavidades de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mastoidectomía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Fracasos en cirugías funcionales (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osciculoplastías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Otosclerosis: Fracaso de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Estapedectomía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, oído único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dirty="0" smtClean="0">
                <a:latin typeface="Arial" pitchFamily="34" charset="0"/>
                <a:cs typeface="Arial" pitchFamily="34" charset="0"/>
              </a:rPr>
              <a:t>Alternativas quirúrgicas en las hipoacusias conductivas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s-MX" sz="3300" b="1" dirty="0" smtClean="0">
                <a:latin typeface="Arial" pitchFamily="34" charset="0"/>
                <a:cs typeface="Arial" pitchFamily="34" charset="0"/>
              </a:rPr>
              <a:t>Indicaciones</a:t>
            </a:r>
          </a:p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3100" dirty="0" smtClean="0">
                <a:latin typeface="Arial" pitchFamily="34" charset="0"/>
                <a:cs typeface="Arial" pitchFamily="34" charset="0"/>
              </a:rPr>
              <a:t>Contraindicación de cirugía funcional o uso de AA convencionales.</a:t>
            </a:r>
          </a:p>
          <a:p>
            <a:endParaRPr lang="es-MX" sz="31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3100" dirty="0" smtClean="0">
                <a:latin typeface="Arial" pitchFamily="34" charset="0"/>
              </a:rPr>
              <a:t>Dificultad en el uso o poca amplificación auditiva de auxiliares auditivos convencionales. </a:t>
            </a:r>
          </a:p>
          <a:p>
            <a:pPr>
              <a:buNone/>
            </a:pPr>
            <a:endParaRPr lang="es-MX" sz="3100" dirty="0" smtClean="0">
              <a:latin typeface="Arial" pitchFamily="34" charset="0"/>
            </a:endParaRPr>
          </a:p>
          <a:p>
            <a:r>
              <a:rPr lang="es-MX" sz="3100" dirty="0" smtClean="0">
                <a:latin typeface="Arial" pitchFamily="34" charset="0"/>
              </a:rPr>
              <a:t>Auxiliares auditivos de conducción  ósea que ocasiona dolor, cefalea e irritación de la piel en el sitio de contacto por la presión ejercida por la diadema. </a:t>
            </a:r>
            <a:endParaRPr lang="es-ES" sz="31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oda\Pictures\Baha Attract 6.JPG"/>
          <p:cNvPicPr>
            <a:picLocks noChangeAspect="1" noChangeArrowheads="1"/>
          </p:cNvPicPr>
          <p:nvPr/>
        </p:nvPicPr>
        <p:blipFill>
          <a:blip r:embed="rId3" cstate="print"/>
          <a:srcRect l="20151" t="11619" r="13170"/>
          <a:stretch>
            <a:fillRect/>
          </a:stretch>
        </p:blipFill>
        <p:spPr bwMode="auto">
          <a:xfrm>
            <a:off x="5436096" y="404664"/>
            <a:ext cx="3096344" cy="30780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Pictures\Baha Attract 1.JPG"/>
          <p:cNvPicPr>
            <a:picLocks noChangeAspect="1" noChangeArrowheads="1"/>
          </p:cNvPicPr>
          <p:nvPr/>
        </p:nvPicPr>
        <p:blipFill>
          <a:blip r:embed="rId4" cstate="print"/>
          <a:srcRect l="36770" t="14818" r="32045" b="29840"/>
          <a:stretch>
            <a:fillRect/>
          </a:stretch>
        </p:blipFill>
        <p:spPr bwMode="auto">
          <a:xfrm>
            <a:off x="323528" y="1052736"/>
            <a:ext cx="3860854" cy="51387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2" descr="C:\Users\asoda\Pictures\Baha. I Vertical.JPG (7).JPG"/>
          <p:cNvPicPr>
            <a:picLocks noChangeAspect="1" noChangeArrowheads="1"/>
          </p:cNvPicPr>
          <p:nvPr/>
        </p:nvPicPr>
        <p:blipFill>
          <a:blip r:embed="rId5" cstate="print"/>
          <a:srcRect r="12859"/>
          <a:stretch>
            <a:fillRect/>
          </a:stretch>
        </p:blipFill>
        <p:spPr bwMode="auto">
          <a:xfrm>
            <a:off x="5364088" y="3789040"/>
            <a:ext cx="3168352" cy="2726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1619672" y="0"/>
            <a:ext cx="299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sz="2400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323528" y="6488668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soda\Pictures\Baha. I Vertical.JPG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492896"/>
            <a:ext cx="4176464" cy="31323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Pictures\Baha Attract 5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27320" t="17640" r="21651" b="26921"/>
          <a:stretch>
            <a:fillRect/>
          </a:stretch>
        </p:blipFill>
        <p:spPr bwMode="auto">
          <a:xfrm>
            <a:off x="395536" y="2492896"/>
            <a:ext cx="3888432" cy="31683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2339752" y="33265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7956376" y="6211669"/>
            <a:ext cx="88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soda\Pictures\Baha Attract 18.JPG"/>
          <p:cNvPicPr>
            <a:picLocks noChangeAspect="1" noChangeArrowheads="1"/>
          </p:cNvPicPr>
          <p:nvPr/>
        </p:nvPicPr>
        <p:blipFill>
          <a:blip r:embed="rId2" cstate="print"/>
          <a:srcRect l="36770" r="5586" b="36140"/>
          <a:stretch>
            <a:fillRect/>
          </a:stretch>
        </p:blipFill>
        <p:spPr bwMode="auto">
          <a:xfrm>
            <a:off x="179512" y="2803748"/>
            <a:ext cx="4392488" cy="36495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Pictures\Baha Attract 20.JPG"/>
          <p:cNvPicPr>
            <a:picLocks noChangeAspect="1" noChangeArrowheads="1"/>
          </p:cNvPicPr>
          <p:nvPr/>
        </p:nvPicPr>
        <p:blipFill>
          <a:blip r:embed="rId3" cstate="print"/>
          <a:srcRect l="35825" t="12201" r="8421" b="24800"/>
          <a:stretch>
            <a:fillRect/>
          </a:stretch>
        </p:blipFill>
        <p:spPr bwMode="auto">
          <a:xfrm>
            <a:off x="4716016" y="2780928"/>
            <a:ext cx="4248472" cy="3600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7143" r="11905" b="14286"/>
          <a:stretch>
            <a:fillRect/>
          </a:stretch>
        </p:blipFill>
        <p:spPr bwMode="auto">
          <a:xfrm>
            <a:off x="5436096" y="260648"/>
            <a:ext cx="2867172" cy="22768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539552" y="8367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7812360" y="64886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oda\Pictures\Baha Attract 24.JPG"/>
          <p:cNvPicPr>
            <a:picLocks noChangeAspect="1" noChangeArrowheads="1"/>
          </p:cNvPicPr>
          <p:nvPr/>
        </p:nvPicPr>
        <p:blipFill>
          <a:blip r:embed="rId2" cstate="print"/>
          <a:srcRect l="34414" t="19761" r="15981" b="14720"/>
          <a:stretch>
            <a:fillRect/>
          </a:stretch>
        </p:blipFill>
        <p:spPr bwMode="auto">
          <a:xfrm>
            <a:off x="4860033" y="1632181"/>
            <a:ext cx="4139952" cy="41010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5602" name="Picture 2" descr="C:\Users\asoda\Pictures\Baha Attract 2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9454" t="12201" r="1375" b="8421"/>
          <a:stretch>
            <a:fillRect/>
          </a:stretch>
        </p:blipFill>
        <p:spPr bwMode="auto">
          <a:xfrm rot="5400000">
            <a:off x="264131" y="1616190"/>
            <a:ext cx="4104455" cy="41296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2267744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7812360" y="64886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 smtClean="0">
                <a:solidFill>
                  <a:srgbClr val="FFEDB3"/>
                </a:solidFill>
                <a:latin typeface="Arial" pitchFamily="34" charset="0"/>
                <a:cs typeface="Arial" pitchFamily="34" charset="0"/>
              </a:rPr>
              <a:t>Tratamiento Quirúrgico en las malformaciones de oído</a:t>
            </a:r>
            <a:endParaRPr lang="es-MX" sz="3200" dirty="0">
              <a:solidFill>
                <a:srgbClr val="FFED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Audífonos </a:t>
            </a:r>
            <a:r>
              <a:rPr lang="es-MX" dirty="0" err="1" smtClean="0"/>
              <a:t>implantables</a:t>
            </a:r>
            <a:r>
              <a:rPr lang="es-MX" dirty="0" smtClean="0"/>
              <a:t> en oído medio</a:t>
            </a:r>
            <a:endParaRPr lang="es-MX" dirty="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-428660" y="2214554"/>
            <a:ext cx="9372600" cy="4479925"/>
            <a:chOff x="-192" y="1026"/>
            <a:chExt cx="5904" cy="2822"/>
          </a:xfrm>
        </p:grpSpPr>
        <p:pic>
          <p:nvPicPr>
            <p:cNvPr id="5" name="Picture 18" descr="Ohr mit lupe drinn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65" y="1117"/>
              <a:ext cx="2582" cy="2713"/>
            </a:xfrm>
            <a:prstGeom prst="rect">
              <a:avLst/>
            </a:prstGeom>
            <a:noFill/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-159" y="1026"/>
              <a:ext cx="1266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lnSpc>
                  <a:spcPct val="75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Audio</a:t>
              </a:r>
              <a:br>
                <a:rPr lang="fr-FR" sz="1800">
                  <a:solidFill>
                    <a:srgbClr val="001C76"/>
                  </a:solidFill>
                  <a:latin typeface="Arial" charset="0"/>
                </a:rPr>
              </a:b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Processor </a:t>
              </a:r>
              <a:r>
                <a:rPr lang="fr-FR" sz="1400" baseline="30000">
                  <a:solidFill>
                    <a:srgbClr val="001C76"/>
                  </a:solidFill>
                  <a:latin typeface="Arial" charset="0"/>
                  <a:cs typeface="Arial" charset="0"/>
                </a:rPr>
                <a:t>TM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109" y="1117"/>
              <a:ext cx="19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Internal part (VORP</a:t>
              </a:r>
              <a:r>
                <a:rPr lang="fr-FR" sz="1400" baseline="30000">
                  <a:solidFill>
                    <a:srgbClr val="001C76"/>
                  </a:solidFill>
                  <a:latin typeface="Arial" charset="0"/>
                </a:rPr>
                <a:t>TM</a:t>
              </a: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)</a:t>
              </a:r>
              <a:r>
                <a:rPr lang="fr-FR">
                  <a:solidFill>
                    <a:srgbClr val="001C76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2154" y="1298"/>
              <a:ext cx="31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1020" y="1298"/>
              <a:ext cx="8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-192" y="2210"/>
              <a:ext cx="134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lnSpc>
                  <a:spcPct val="75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Conductor</a:t>
              </a:r>
            </a:p>
            <a:p>
              <a:pPr lvl="1" algn="ctr">
                <a:lnSpc>
                  <a:spcPct val="75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lead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912" y="2160"/>
              <a:ext cx="1197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320" y="2930"/>
              <a:ext cx="1392" cy="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spcBef>
                  <a:spcPts val="500"/>
                </a:spcBef>
                <a:spcAft>
                  <a:spcPts val="500"/>
                </a:spcAft>
              </a:pPr>
              <a:r>
                <a:rPr lang="fr-FR" b="1">
                  <a:solidFill>
                    <a:srgbClr val="FFFF00"/>
                  </a:solidFill>
                  <a:latin typeface="Arial" charset="0"/>
                </a:rPr>
                <a:t> </a:t>
              </a:r>
              <a:endParaRPr lang="fr-FR" b="1">
                <a:solidFill>
                  <a:srgbClr val="FFFFFF"/>
                </a:solidFill>
                <a:latin typeface="Arial" charset="0"/>
              </a:endParaRPr>
            </a:p>
            <a:p>
              <a:pPr lvl="1" algn="ctr">
                <a:lnSpc>
                  <a:spcPct val="75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FMT</a:t>
              </a:r>
              <a:r>
                <a:rPr lang="fr-FR" sz="1400" baseline="30000">
                  <a:solidFill>
                    <a:srgbClr val="001C76"/>
                  </a:solidFill>
                  <a:latin typeface="Arial" charset="0"/>
                </a:rPr>
                <a:t>TM</a:t>
              </a:r>
            </a:p>
            <a:p>
              <a:pPr lvl="1" algn="ctr">
                <a:lnSpc>
                  <a:spcPct val="75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Floating Mass</a:t>
              </a:r>
            </a:p>
            <a:p>
              <a:pPr lvl="1" algn="ctr">
                <a:lnSpc>
                  <a:spcPct val="75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fr-FR" sz="1800">
                  <a:solidFill>
                    <a:srgbClr val="001C76"/>
                  </a:solidFill>
                  <a:latin typeface="Arial" charset="0"/>
                </a:rPr>
                <a:t>Transducer</a:t>
              </a:r>
              <a:r>
                <a:rPr lang="fr-FR" sz="1800" b="1">
                  <a:solidFill>
                    <a:srgbClr val="FFFFFF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 flipV="1">
              <a:off x="3636" y="2886"/>
              <a:ext cx="110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3200" dirty="0" smtClean="0">
                <a:solidFill>
                  <a:srgbClr val="FFFF00"/>
                </a:solidFill>
                <a:latin typeface="+mn-lt"/>
              </a:rPr>
              <a:t>Estado actual de los implantes cocleares</a:t>
            </a:r>
            <a:br>
              <a:rPr lang="es-MX" sz="3200" dirty="0" smtClean="0">
                <a:solidFill>
                  <a:srgbClr val="FFFF00"/>
                </a:solidFill>
                <a:latin typeface="+mn-lt"/>
              </a:rPr>
            </a:br>
            <a:r>
              <a:rPr lang="es-MX" sz="3200" b="1" dirty="0" smtClean="0">
                <a:solidFill>
                  <a:srgbClr val="FFFF00"/>
                </a:solidFill>
                <a:latin typeface="+mn-lt"/>
              </a:rPr>
              <a:t>Selección de candidatos</a:t>
            </a:r>
            <a:br>
              <a:rPr lang="es-MX" sz="3200" b="1" dirty="0" smtClean="0">
                <a:solidFill>
                  <a:srgbClr val="FFFF00"/>
                </a:solidFill>
                <a:latin typeface="+mn-lt"/>
              </a:rPr>
            </a:br>
            <a:endParaRPr lang="es-MX" sz="3200" dirty="0"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MX" b="1" dirty="0" smtClean="0"/>
              <a:t>              </a:t>
            </a:r>
            <a:r>
              <a:rPr lang="es-MX" dirty="0" smtClean="0"/>
              <a:t>Indicaciones extendidas:</a:t>
            </a:r>
          </a:p>
          <a:p>
            <a:pPr>
              <a:buNone/>
            </a:pPr>
            <a:r>
              <a:rPr lang="es-MX" dirty="0" smtClean="0"/>
              <a:t>    </a:t>
            </a:r>
          </a:p>
          <a:p>
            <a:r>
              <a:rPr lang="es-MX" dirty="0" smtClean="0"/>
              <a:t>    Malformaciones de oído interno</a:t>
            </a:r>
          </a:p>
          <a:p>
            <a:r>
              <a:rPr lang="es-MX" dirty="0" smtClean="0"/>
              <a:t>    Cócleas osificadas</a:t>
            </a:r>
          </a:p>
          <a:p>
            <a:r>
              <a:rPr lang="es-MX" dirty="0" smtClean="0"/>
              <a:t>    Discapacidades múltiples</a:t>
            </a:r>
          </a:p>
          <a:p>
            <a:r>
              <a:rPr lang="es-MX" dirty="0" smtClean="0"/>
              <a:t>    Neuropatías auditivas</a:t>
            </a:r>
          </a:p>
          <a:p>
            <a:r>
              <a:rPr lang="es-MX" dirty="0" smtClean="0"/>
              <a:t>    Hipoacusias  SN severas</a:t>
            </a:r>
          </a:p>
          <a:p>
            <a:r>
              <a:rPr lang="es-MX" dirty="0" smtClean="0"/>
              <a:t>    Implantes híbridos (estimulación acústica y eléctrica)</a:t>
            </a:r>
          </a:p>
          <a:p>
            <a:r>
              <a:rPr lang="es-MX" dirty="0" smtClean="0"/>
              <a:t>    Hipoacusias SNP unilaterales</a:t>
            </a:r>
          </a:p>
          <a:p>
            <a:r>
              <a:rPr lang="es-MX" dirty="0" smtClean="0"/>
              <a:t>    Implantes bilaterales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dirty="0">
                <a:latin typeface="Arial" pitchFamily="34" charset="0"/>
              </a:rPr>
              <a:t>       Hipoacusia conductiva</a:t>
            </a:r>
            <a:br>
              <a:rPr lang="es-MX" sz="3200" dirty="0">
                <a:latin typeface="Arial" pitchFamily="34" charset="0"/>
              </a:rPr>
            </a:br>
            <a:endParaRPr lang="es-ES" sz="3200" dirty="0"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16832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es-MX" sz="3600" dirty="0" smtClean="0">
                <a:latin typeface="Arial" pitchFamily="34" charset="0"/>
                <a:cs typeface="Arial" pitchFamily="34" charset="0"/>
              </a:rPr>
              <a:t>Otosclerosis Fracaso de  </a:t>
            </a:r>
            <a:r>
              <a:rPr lang="es-MX" sz="3600" dirty="0" err="1" smtClean="0">
                <a:latin typeface="Arial" pitchFamily="34" charset="0"/>
                <a:cs typeface="Arial" pitchFamily="34" charset="0"/>
              </a:rPr>
              <a:t>estapedectomía</a:t>
            </a:r>
            <a:endParaRPr lang="es-MX" sz="3600" dirty="0" smtClean="0">
              <a:latin typeface="Arial" pitchFamily="34" charset="0"/>
              <a:cs typeface="Arial" pitchFamily="34" charset="0"/>
            </a:endParaRPr>
          </a:p>
          <a:p>
            <a:endParaRPr lang="es-MX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3600" dirty="0" smtClean="0">
                <a:latin typeface="Arial" pitchFamily="34" charset="0"/>
                <a:cs typeface="Arial" pitchFamily="34" charset="0"/>
              </a:rPr>
              <a:t>Otitis 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media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crónica (Adhesiva, </a:t>
            </a:r>
            <a:r>
              <a:rPr lang="es-MX" sz="3600" dirty="0" err="1" smtClean="0">
                <a:latin typeface="Arial" pitchFamily="34" charset="0"/>
                <a:cs typeface="Arial" pitchFamily="34" charset="0"/>
              </a:rPr>
              <a:t>Timpanoesclerosis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,  Secuelas, Cavidades de </a:t>
            </a:r>
            <a:r>
              <a:rPr lang="es-MX" sz="3600" dirty="0" err="1" smtClean="0">
                <a:latin typeface="Arial" pitchFamily="34" charset="0"/>
                <a:cs typeface="Arial" pitchFamily="34" charset="0"/>
              </a:rPr>
              <a:t>mastoidectomía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 etc.)</a:t>
            </a:r>
            <a:endParaRPr lang="es-MX" sz="3600" dirty="0">
              <a:latin typeface="Arial" pitchFamily="34" charset="0"/>
              <a:cs typeface="Arial" pitchFamily="34" charset="0"/>
            </a:endParaRPr>
          </a:p>
          <a:p>
            <a:endParaRPr lang="es-MX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3600" dirty="0" smtClean="0">
                <a:latin typeface="Arial" pitchFamily="34" charset="0"/>
                <a:cs typeface="Arial" pitchFamily="34" charset="0"/>
              </a:rPr>
              <a:t>Malformaciones 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congénitas</a:t>
            </a:r>
            <a:endParaRPr lang="es-E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3200" dirty="0" smtClean="0">
                <a:solidFill>
                  <a:srgbClr val="FFFF00"/>
                </a:solidFill>
                <a:latin typeface="+mn-lt"/>
              </a:rPr>
              <a:t>Estado actual de los implantes cocleares</a:t>
            </a:r>
            <a:br>
              <a:rPr lang="es-MX" sz="3200" dirty="0" smtClean="0">
                <a:solidFill>
                  <a:srgbClr val="FFFF00"/>
                </a:solidFill>
                <a:latin typeface="+mn-lt"/>
              </a:rPr>
            </a:br>
            <a:r>
              <a:rPr lang="es-MX" sz="3200" b="1" dirty="0" smtClean="0">
                <a:solidFill>
                  <a:srgbClr val="FFFF00"/>
                </a:solidFill>
                <a:latin typeface="+mn-lt"/>
              </a:rPr>
              <a:t>Avances quirúrgicos</a:t>
            </a:r>
            <a:br>
              <a:rPr lang="es-MX" sz="3200" b="1" dirty="0" smtClean="0">
                <a:solidFill>
                  <a:srgbClr val="FFFF00"/>
                </a:solidFill>
                <a:latin typeface="+mn-lt"/>
              </a:rPr>
            </a:br>
            <a:endParaRPr lang="es-MX" sz="3200" dirty="0"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700808"/>
            <a:ext cx="7899648" cy="4525963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algn="ctr">
              <a:buNone/>
            </a:pPr>
            <a:r>
              <a:rPr lang="es-MX" dirty="0" smtClean="0"/>
              <a:t>          Diferentes vías de abordaje </a:t>
            </a:r>
          </a:p>
          <a:p>
            <a:endParaRPr lang="es-MX" dirty="0" smtClean="0"/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Variación en las incisiones </a:t>
            </a:r>
          </a:p>
          <a:p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Timpanotomía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posterior o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endomeatal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Ventana redonda     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cocleostomía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  ventana redonda</a:t>
            </a: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Diferentes electrodos para patologías especiales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3851920" y="422108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6516216" y="4221088"/>
            <a:ext cx="28803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c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2123728" y="1196752"/>
            <a:ext cx="5040560" cy="43446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Arco"/>
          <p:cNvSpPr/>
          <p:nvPr/>
        </p:nvSpPr>
        <p:spPr>
          <a:xfrm rot="10037632">
            <a:off x="4789474" y="2448502"/>
            <a:ext cx="1130806" cy="793849"/>
          </a:xfrm>
          <a:prstGeom prst="arc">
            <a:avLst>
              <a:gd name="adj1" fmla="val 14321340"/>
              <a:gd name="adj2" fmla="val 2110969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1980386" y="260648"/>
            <a:ext cx="5340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s-MX" sz="2000" dirty="0" smtClean="0">
                <a:latin typeface="Arial Black" pitchFamily="34" charset="0"/>
                <a:cs typeface="Arial" pitchFamily="34" charset="0"/>
              </a:rPr>
              <a:t>Incisión en “S” Itálica en línea roja,</a:t>
            </a:r>
          </a:p>
          <a:p>
            <a:pPr algn="ctr"/>
            <a:r>
              <a:rPr lang="es-MX" sz="2000" dirty="0" smtClean="0">
                <a:latin typeface="Arial Black" pitchFamily="34" charset="0"/>
                <a:cs typeface="Arial" pitchFamily="34" charset="0"/>
              </a:rPr>
              <a:t>  incisión actual en línea blanca</a:t>
            </a:r>
            <a:endParaRPr lang="es-MX" sz="20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1396" y="5661248"/>
            <a:ext cx="8899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latin typeface="Arial Black" pitchFamily="34" charset="0"/>
              </a:rPr>
              <a:t>Incisión en S Itálica, 125 casos (Oct. 1999 a Mayo del 2010)</a:t>
            </a:r>
          </a:p>
          <a:p>
            <a:pPr algn="ctr"/>
            <a:endParaRPr lang="es-MX" dirty="0" smtClean="0">
              <a:latin typeface="Arial Black" pitchFamily="34" charset="0"/>
            </a:endParaRPr>
          </a:p>
          <a:p>
            <a:pPr algn="ctr"/>
            <a:r>
              <a:rPr lang="es-MX" dirty="0" smtClean="0">
                <a:latin typeface="Arial Black" pitchFamily="34" charset="0"/>
              </a:rPr>
              <a:t>Incisión  mínima de 5 </a:t>
            </a:r>
            <a:r>
              <a:rPr lang="es-MX" dirty="0" err="1" smtClean="0">
                <a:latin typeface="Arial Black" pitchFamily="34" charset="0"/>
              </a:rPr>
              <a:t>cms.</a:t>
            </a:r>
            <a:r>
              <a:rPr lang="es-MX" dirty="0" smtClean="0">
                <a:latin typeface="Arial Black" pitchFamily="34" charset="0"/>
              </a:rPr>
              <a:t>, 145 casos (Junio del 2010 a Sept. 2017)</a:t>
            </a:r>
            <a:endParaRPr lang="es-MX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716829" y="2708920"/>
            <a:ext cx="846368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Del 15 de octubre de 1999 </a:t>
            </a:r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Diciembre de 2015 </a:t>
            </a: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s-E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hemos   implantado a </a:t>
            </a:r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272 </a:t>
            </a:r>
            <a:r>
              <a:rPr lang="es-E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pacientes </a:t>
            </a:r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en el</a:t>
            </a:r>
          </a:p>
          <a:p>
            <a:endParaRPr lang="es-E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s-E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medio institucional y privado.</a:t>
            </a: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1863559" y="692696"/>
            <a:ext cx="54184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Estado </a:t>
            </a:r>
            <a:r>
              <a:rPr lang="es-E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actual </a:t>
            </a:r>
            <a:r>
              <a:rPr lang="es-E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del </a:t>
            </a:r>
            <a:r>
              <a:rPr lang="es-E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programa de</a:t>
            </a:r>
            <a:endParaRPr lang="es-ES" sz="2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Implantes Cocleares</a:t>
            </a:r>
          </a:p>
          <a:p>
            <a:pPr algn="ctr"/>
            <a:endParaRPr lang="es-MX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794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smtClean="0">
                <a:solidFill>
                  <a:srgbClr val="FFFF66"/>
                </a:solidFill>
                <a:latin typeface="Arial" pitchFamily="34" charset="0"/>
              </a:rPr>
              <a:t>BAHA</a:t>
            </a:r>
            <a:endParaRPr lang="es-ES" sz="3600" smtClean="0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676400"/>
            <a:ext cx="3810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s-MX" sz="2400" smtClean="0"/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es-MX" sz="2400" smtClean="0"/>
              <a:t>BAHA una vía aérea paralela al oído externo y medio para estimular la vía ósea auditiva de manera directa sin la presencia de piel y tejidos blandos entre el dispositivo y el hueso dando la sensación de una audición normal no robotizada. </a:t>
            </a:r>
          </a:p>
        </p:txBody>
      </p:sp>
      <p:pic>
        <p:nvPicPr>
          <p:cNvPr id="36868" name="Picture 4" descr="BAHA 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4000"/>
          </a:blip>
          <a:srcRect r="3865" b="813"/>
          <a:stretch>
            <a:fillRect/>
          </a:stretch>
        </p:blipFill>
        <p:spPr>
          <a:xfrm>
            <a:off x="5148263" y="3716338"/>
            <a:ext cx="2562225" cy="1981200"/>
          </a:xfrm>
          <a:noFill/>
          <a:ln>
            <a:solidFill>
              <a:srgbClr val="FFFF99"/>
            </a:solidFill>
          </a:ln>
        </p:spPr>
      </p:pic>
      <p:pic>
        <p:nvPicPr>
          <p:cNvPr id="36869" name="Picture 5" descr="BAHA 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10783" r="3865" b="3932"/>
          <a:stretch>
            <a:fillRect/>
          </a:stretch>
        </p:blipFill>
        <p:spPr>
          <a:xfrm>
            <a:off x="5029200" y="1447800"/>
            <a:ext cx="2640013" cy="1981200"/>
          </a:xfrm>
          <a:noFill/>
          <a:ln>
            <a:solidFill>
              <a:srgbClr val="FFFF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oda\Pictures\Baha Attract 23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6376" t="10541" r="17433" b="16380"/>
          <a:stretch>
            <a:fillRect/>
          </a:stretch>
        </p:blipFill>
        <p:spPr bwMode="auto">
          <a:xfrm>
            <a:off x="299289" y="1772816"/>
            <a:ext cx="3912671" cy="38164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Pictures\Baha Attract 27.JPG"/>
          <p:cNvPicPr>
            <a:picLocks noChangeAspect="1" noChangeArrowheads="1"/>
          </p:cNvPicPr>
          <p:nvPr/>
        </p:nvPicPr>
        <p:blipFill>
          <a:blip r:embed="rId3" cstate="print"/>
          <a:srcRect l="26375" r="14091" b="27320"/>
          <a:stretch>
            <a:fillRect/>
          </a:stretch>
        </p:blipFill>
        <p:spPr bwMode="auto">
          <a:xfrm>
            <a:off x="4572000" y="1772816"/>
            <a:ext cx="4176464" cy="3823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2123728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7812360" y="64886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asoda\Documents\Sophono, fotos y video\2012_10_16FotosCirugíaORL\_DSC0031.JPG"/>
          <p:cNvPicPr>
            <a:picLocks noChangeAspect="1" noChangeArrowheads="1"/>
          </p:cNvPicPr>
          <p:nvPr/>
        </p:nvPicPr>
        <p:blipFill>
          <a:blip r:embed="rId2" cstate="print"/>
          <a:srcRect l="20075" t="15885" r="28738" b="8827"/>
          <a:stretch>
            <a:fillRect/>
          </a:stretch>
        </p:blipFill>
        <p:spPr bwMode="auto">
          <a:xfrm>
            <a:off x="1067236" y="692696"/>
            <a:ext cx="3144724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C:\Users\asoda\Documents\Sophono, fotos y video\2012_10_16FotosCirugíaORL\_DSC0042.JPG"/>
          <p:cNvPicPr>
            <a:picLocks noChangeAspect="1" noChangeArrowheads="1"/>
          </p:cNvPicPr>
          <p:nvPr/>
        </p:nvPicPr>
        <p:blipFill>
          <a:blip r:embed="rId3" cstate="print"/>
          <a:srcRect l="23225" t="11528" r="31888" b="25889"/>
          <a:stretch>
            <a:fillRect/>
          </a:stretch>
        </p:blipFill>
        <p:spPr bwMode="auto">
          <a:xfrm>
            <a:off x="4788024" y="764704"/>
            <a:ext cx="3240360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C:\Users\asoda\Documents\Sophono, fotos y video\2012_10_16FotosCirugíaORL\_DSC0047.JPG"/>
          <p:cNvPicPr>
            <a:picLocks noChangeAspect="1" noChangeArrowheads="1"/>
          </p:cNvPicPr>
          <p:nvPr/>
        </p:nvPicPr>
        <p:blipFill>
          <a:blip r:embed="rId4" cstate="print"/>
          <a:srcRect l="32675" t="12940" r="11413" b="16478"/>
          <a:stretch>
            <a:fillRect/>
          </a:stretch>
        </p:blipFill>
        <p:spPr bwMode="auto">
          <a:xfrm>
            <a:off x="1059211" y="4005064"/>
            <a:ext cx="3152749" cy="2664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C:\Users\asoda\Documents\Sophono, fotos y video\2012_10_16FotosCirugíaORL\_DSC0053.JPG"/>
          <p:cNvPicPr>
            <a:picLocks noChangeAspect="1" noChangeArrowheads="1"/>
          </p:cNvPicPr>
          <p:nvPr/>
        </p:nvPicPr>
        <p:blipFill>
          <a:blip r:embed="rId5" cstate="print"/>
          <a:srcRect l="26375" t="17062" r="31100" b="27993"/>
          <a:stretch>
            <a:fillRect/>
          </a:stretch>
        </p:blipFill>
        <p:spPr bwMode="auto">
          <a:xfrm>
            <a:off x="4749902" y="3933056"/>
            <a:ext cx="3278482" cy="2835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1475656" y="260648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Audífono de conducción ósea parcialmente </a:t>
            </a:r>
            <a:r>
              <a:rPr lang="es-MX" b="1" dirty="0" err="1" smtClean="0">
                <a:latin typeface="Arial" pitchFamily="34" charset="0"/>
                <a:cs typeface="Arial" pitchFamily="34" charset="0"/>
              </a:rPr>
              <a:t>implantable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244408" y="6165304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3375"/>
            <a:ext cx="8532440" cy="1431925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Arial" pitchFamily="34" charset="0"/>
              </a:rPr>
              <a:t>Hipoacusia </a:t>
            </a:r>
            <a:r>
              <a:rPr lang="es-MX" sz="4000" dirty="0" err="1">
                <a:latin typeface="Arial" pitchFamily="34" charset="0"/>
              </a:rPr>
              <a:t>Sensorineural</a:t>
            </a:r>
            <a:endParaRPr lang="es-ES" sz="4000" dirty="0">
              <a:latin typeface="Arial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r>
              <a:rPr lang="es-MX" b="1" dirty="0">
                <a:latin typeface="Arial" pitchFamily="34" charset="0"/>
                <a:cs typeface="Arial" pitchFamily="34" charset="0"/>
              </a:rPr>
              <a:t>Media y severa: </a:t>
            </a:r>
            <a:r>
              <a:rPr lang="es-MX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Audífonos, </a:t>
            </a:r>
            <a:r>
              <a:rPr lang="es-MX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semi-implantables</a:t>
            </a:r>
            <a:r>
              <a:rPr lang="es-MX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Osteointegrados, </a:t>
            </a:r>
            <a:r>
              <a:rPr lang="es-MX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Implantables</a:t>
            </a:r>
            <a:r>
              <a:rPr lang="es-MX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en oído medio.</a:t>
            </a:r>
            <a:endParaRPr lang="es-MX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Profunda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bilateral: </a:t>
            </a:r>
          </a:p>
          <a:p>
            <a:pPr>
              <a:buFont typeface="Wingdings" pitchFamily="2" charset="2"/>
              <a:buNone/>
            </a:pPr>
            <a:r>
              <a:rPr lang="es-MX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Implantes </a:t>
            </a:r>
            <a:r>
              <a:rPr lang="es-MX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cocleares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>
                <a:solidFill>
                  <a:srgbClr val="FFFF66"/>
                </a:solidFill>
                <a:latin typeface="Arial" pitchFamily="34" charset="0"/>
              </a:rPr>
              <a:t>       Hipoacusia conductiva</a:t>
            </a:r>
            <a:r>
              <a:rPr lang="es-MX" sz="2800">
                <a:solidFill>
                  <a:srgbClr val="FFFF66"/>
                </a:solidFill>
                <a:latin typeface="Arial" pitchFamily="34" charset="0"/>
              </a:rPr>
              <a:t/>
            </a:r>
            <a:br>
              <a:rPr lang="es-MX" sz="2800">
                <a:solidFill>
                  <a:srgbClr val="FFFF66"/>
                </a:solidFill>
                <a:latin typeface="Arial" pitchFamily="34" charset="0"/>
              </a:rPr>
            </a:br>
            <a:r>
              <a:rPr lang="es-MX" sz="2800">
                <a:solidFill>
                  <a:srgbClr val="FFFF66"/>
                </a:solidFill>
                <a:latin typeface="Arial" pitchFamily="34" charset="0"/>
              </a:rPr>
              <a:t>                             Etiología</a:t>
            </a:r>
            <a:endParaRPr lang="es-ES" sz="2800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s-MX" sz="3600" b="1"/>
              <a:t>  </a:t>
            </a:r>
          </a:p>
          <a:p>
            <a:r>
              <a:rPr lang="es-MX" sz="3600"/>
              <a:t>Otitis media con efusión</a:t>
            </a:r>
          </a:p>
          <a:p>
            <a:r>
              <a:rPr lang="es-MX" sz="3600"/>
              <a:t>Otitis media aguda</a:t>
            </a:r>
          </a:p>
          <a:p>
            <a:r>
              <a:rPr lang="es-MX" sz="3600"/>
              <a:t>Otitis media crónica</a:t>
            </a:r>
          </a:p>
          <a:p>
            <a:r>
              <a:rPr lang="es-MX" sz="3600" b="1">
                <a:solidFill>
                  <a:srgbClr val="FF9900"/>
                </a:solidFill>
              </a:rPr>
              <a:t>Otosclerosis</a:t>
            </a:r>
          </a:p>
          <a:p>
            <a:r>
              <a:rPr lang="es-MX" sz="3600" b="1">
                <a:solidFill>
                  <a:srgbClr val="FF9900"/>
                </a:solidFill>
              </a:rPr>
              <a:t>Malformaciones congénitas</a:t>
            </a:r>
            <a:endParaRPr lang="es-ES" sz="3600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DSCN0007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6683" t="19579" b="4860"/>
          <a:stretch>
            <a:fillRect/>
          </a:stretch>
        </p:blipFill>
        <p:spPr bwMode="auto">
          <a:xfrm>
            <a:off x="304800" y="1304925"/>
            <a:ext cx="8532813" cy="5183188"/>
          </a:xfrm>
          <a:prstGeom prst="rect">
            <a:avLst/>
          </a:prstGeom>
          <a:noFill/>
        </p:spPr>
      </p:pic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543800" cy="1431925"/>
          </a:xfrm>
        </p:spPr>
        <p:txBody>
          <a:bodyPr/>
          <a:lstStyle/>
          <a:p>
            <a:pPr algn="ctr"/>
            <a:r>
              <a:rPr lang="es-MX" sz="3200">
                <a:solidFill>
                  <a:srgbClr val="FFFF66"/>
                </a:solidFill>
              </a:rPr>
              <a:t>Componente interno y externo de IC perimodiolar</a:t>
            </a:r>
            <a:endParaRPr lang="es-ES" sz="3200">
              <a:solidFill>
                <a:srgbClr val="FFFF66"/>
              </a:solidFill>
            </a:endParaRP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0" y="6583363"/>
            <a:ext cx="982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ASM-INER</a:t>
            </a:r>
            <a:endParaRPr lang="es-ES" sz="12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323850" y="1304925"/>
            <a:ext cx="8496300" cy="51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DSC0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dirty="0" smtClean="0">
                <a:latin typeface="Arial" pitchFamily="34" charset="0"/>
                <a:cs typeface="Arial" pitchFamily="34" charset="0"/>
              </a:rPr>
              <a:t>Alternativas quirúrgicas en las hipoacusias conductivas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BAHA (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Bone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Anchored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Hearing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Aid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Sophono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(V. pasivo)</a:t>
            </a:r>
          </a:p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Bonebridge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( V. activo)</a:t>
            </a:r>
          </a:p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Vibroplastía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Vibrant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 smtClean="0">
                <a:latin typeface="Arial" pitchFamily="34" charset="0"/>
                <a:cs typeface="Arial" pitchFamily="34" charset="0"/>
              </a:rPr>
              <a:t>Soundbridge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BAHA 003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r="3865" b="813"/>
          <a:stretch>
            <a:fillRect/>
          </a:stretch>
        </p:blipFill>
        <p:spPr>
          <a:xfrm>
            <a:off x="6876256" y="2132856"/>
            <a:ext cx="1537842" cy="1189112"/>
          </a:xfrm>
          <a:prstGeom prst="rect">
            <a:avLst/>
          </a:prstGeom>
          <a:ln>
            <a:solidFill>
              <a:srgbClr val="FFFF99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36912"/>
            <a:ext cx="1244414" cy="126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445224"/>
            <a:ext cx="1488509" cy="108054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87" b="5273"/>
          <a:stretch/>
        </p:blipFill>
        <p:spPr>
          <a:xfrm>
            <a:off x="6372200" y="3861048"/>
            <a:ext cx="1577305" cy="122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543800" cy="1431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3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s-MX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es-MX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BAHA</a:t>
            </a:r>
            <a:r>
              <a:rPr lang="es-MX" sz="3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MX" sz="3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s-ES" sz="3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9" name="Picture 5" descr="BAHA 0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4000"/>
          </a:blip>
          <a:srcRect r="3865" b="813"/>
          <a:stretch>
            <a:fillRect/>
          </a:stretch>
        </p:blipFill>
        <p:spPr>
          <a:xfrm>
            <a:off x="683568" y="2780928"/>
            <a:ext cx="3121025" cy="2341563"/>
          </a:xfrm>
          <a:ln>
            <a:solidFill>
              <a:srgbClr val="FFFF99"/>
            </a:solidFill>
          </a:ln>
        </p:spPr>
      </p:pic>
      <p:pic>
        <p:nvPicPr>
          <p:cNvPr id="55298" name="Picture 4" descr="BAHA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852936"/>
            <a:ext cx="2701925" cy="3600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5300" name="Picture 6" descr="BAHA 003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 r="3865" b="813"/>
          <a:stretch>
            <a:fillRect/>
          </a:stretch>
        </p:blipFill>
        <p:spPr bwMode="auto">
          <a:xfrm>
            <a:off x="2339752" y="4077072"/>
            <a:ext cx="2881312" cy="230187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2483768" y="1628800"/>
            <a:ext cx="46045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  <a:r>
              <a:rPr lang="es-MX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one</a:t>
            </a:r>
            <a:r>
              <a:rPr lang="es-MX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s-MX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nchored</a:t>
            </a:r>
            <a:r>
              <a:rPr lang="es-MX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s-MX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earing</a:t>
            </a:r>
            <a:r>
              <a:rPr lang="es-MX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s-MX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id</a:t>
            </a:r>
            <a:endParaRPr lang="es-ES" sz="28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asoda\Documents\Foto Baha.PNG"/>
          <p:cNvPicPr>
            <a:picLocks noChangeAspect="1" noChangeArrowheads="1"/>
          </p:cNvPicPr>
          <p:nvPr/>
        </p:nvPicPr>
        <p:blipFill>
          <a:blip r:embed="rId2" cstate="print"/>
          <a:srcRect t="9440" b="15044"/>
          <a:stretch>
            <a:fillRect/>
          </a:stretch>
        </p:blipFill>
        <p:spPr bwMode="auto">
          <a:xfrm>
            <a:off x="251520" y="1124744"/>
            <a:ext cx="8645461" cy="489654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860032" y="494116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    BAHA </a:t>
            </a:r>
            <a:r>
              <a:rPr lang="es-MX" b="1" dirty="0" err="1" smtClean="0">
                <a:latin typeface="Arial" pitchFamily="34" charset="0"/>
                <a:cs typeface="Arial" pitchFamily="34" charset="0"/>
              </a:rPr>
              <a:t>Attract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  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63888" y="17008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2014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oda\Pictures\Baha Attract 26.JPG"/>
          <p:cNvPicPr>
            <a:picLocks noChangeAspect="1" noChangeArrowheads="1"/>
          </p:cNvPicPr>
          <p:nvPr/>
        </p:nvPicPr>
        <p:blipFill>
          <a:blip r:embed="rId3" cstate="print"/>
          <a:srcRect l="30455" t="9793" r="10956" b="17128"/>
          <a:stretch>
            <a:fillRect/>
          </a:stretch>
        </p:blipFill>
        <p:spPr bwMode="auto">
          <a:xfrm>
            <a:off x="107504" y="1758878"/>
            <a:ext cx="4248472" cy="39743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asoda\Pictures\Baha Attract 29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14090" t="13461" r="17871" b="2440"/>
          <a:stretch>
            <a:fillRect/>
          </a:stretch>
        </p:blipFill>
        <p:spPr bwMode="auto">
          <a:xfrm>
            <a:off x="4644008" y="1772816"/>
            <a:ext cx="4283968" cy="39713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2051720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BAHA 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Attract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Abordaje modificado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7596336" y="630932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ASM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1347</Words>
  <Application>Microsoft Office PowerPoint</Application>
  <PresentationFormat>Presentación en pantalla (4:3)</PresentationFormat>
  <Paragraphs>358</Paragraphs>
  <Slides>59</Slides>
  <Notes>18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59</vt:i4>
      </vt:variant>
    </vt:vector>
  </HeadingPairs>
  <TitlesOfParts>
    <vt:vector size="63" baseType="lpstr">
      <vt:lpstr>Tema de Office</vt:lpstr>
      <vt:lpstr>Bitmap Image</vt:lpstr>
      <vt:lpstr>Clip</vt:lpstr>
      <vt:lpstr>Diapositiva</vt:lpstr>
      <vt:lpstr>Academia Nacional de Medicina 11 de octubre de 2017 Avances de la Otorrinolaringología y Cirugía de Cabeza y Cuello</vt:lpstr>
      <vt:lpstr>Diapositiva 2</vt:lpstr>
      <vt:lpstr>Diapositiva 3</vt:lpstr>
      <vt:lpstr>Diapositiva 4</vt:lpstr>
      <vt:lpstr>       Hipoacusia conductiva </vt:lpstr>
      <vt:lpstr>Alternativas quirúrgicas en las hipoacusias conductivas</vt:lpstr>
      <vt:lpstr>                 Sistema BAHA </vt:lpstr>
      <vt:lpstr>Diapositiva 8</vt:lpstr>
      <vt:lpstr>Diapositiva 9</vt:lpstr>
      <vt:lpstr>Diapositiva 10</vt:lpstr>
      <vt:lpstr>Diapositiva 11</vt:lpstr>
      <vt:lpstr>Diapositiva 12</vt:lpstr>
      <vt:lpstr>Alternativas quirúrgicas en las hipoacusias conductivas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Hipoacusia Sensorineural</vt:lpstr>
      <vt:lpstr>Diapositiva 21</vt:lpstr>
      <vt:lpstr>Hipoacusia Sensorineural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Conclusiones</vt:lpstr>
      <vt:lpstr>Diapositiva 36</vt:lpstr>
      <vt:lpstr>Diapositiva 37</vt:lpstr>
      <vt:lpstr>Diapositiva 38</vt:lpstr>
      <vt:lpstr>Hipoacusias</vt:lpstr>
      <vt:lpstr>Diapositiva 40</vt:lpstr>
      <vt:lpstr>Tratamiento quirúrgico de las hipoacusias mediante dispositivos electrónicos.</vt:lpstr>
      <vt:lpstr>Alternativas quirúrgicas en las hipoacusias conductivas</vt:lpstr>
      <vt:lpstr>Alternativas quirúrgicas en las hipoacusias conductivas</vt:lpstr>
      <vt:lpstr>Diapositiva 44</vt:lpstr>
      <vt:lpstr>Diapositiva 45</vt:lpstr>
      <vt:lpstr>Diapositiva 46</vt:lpstr>
      <vt:lpstr>Diapositiva 47</vt:lpstr>
      <vt:lpstr>Tratamiento Quirúrgico en las malformaciones de oído</vt:lpstr>
      <vt:lpstr>Estado actual de los implantes cocleares Selección de candidatos </vt:lpstr>
      <vt:lpstr>Estado actual de los implantes cocleares Avances quirúrgicos </vt:lpstr>
      <vt:lpstr>Diapositiva 51</vt:lpstr>
      <vt:lpstr>Diapositiva 52</vt:lpstr>
      <vt:lpstr>BAHA</vt:lpstr>
      <vt:lpstr>Diapositiva 54</vt:lpstr>
      <vt:lpstr>Diapositiva 55</vt:lpstr>
      <vt:lpstr>Hipoacusia Sensorineural</vt:lpstr>
      <vt:lpstr>       Hipoacusia conductiva                              Etiología</vt:lpstr>
      <vt:lpstr>Componente interno y externo de IC perimodiolar</vt:lpstr>
      <vt:lpstr>Diapositiva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Soda Merhy</dc:creator>
  <cp:lastModifiedBy>Antonio Soda Merhy</cp:lastModifiedBy>
  <cp:revision>19</cp:revision>
  <dcterms:created xsi:type="dcterms:W3CDTF">2017-09-24T12:22:40Z</dcterms:created>
  <dcterms:modified xsi:type="dcterms:W3CDTF">2017-10-11T17:49:00Z</dcterms:modified>
</cp:coreProperties>
</file>