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333" r:id="rId3"/>
    <p:sldId id="297" r:id="rId4"/>
    <p:sldId id="267" r:id="rId5"/>
    <p:sldId id="309" r:id="rId6"/>
    <p:sldId id="269" r:id="rId7"/>
    <p:sldId id="272" r:id="rId8"/>
    <p:sldId id="335" r:id="rId9"/>
    <p:sldId id="336" r:id="rId10"/>
    <p:sldId id="339" r:id="rId11"/>
    <p:sldId id="337" r:id="rId12"/>
    <p:sldId id="320" r:id="rId13"/>
    <p:sldId id="341" r:id="rId14"/>
    <p:sldId id="278" r:id="rId15"/>
    <p:sldId id="304" r:id="rId16"/>
    <p:sldId id="325" r:id="rId17"/>
  </p:sldIdLst>
  <p:sldSz cx="9144000" cy="6858000" type="screen4x3"/>
  <p:notesSz cx="6858000" cy="91440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495"/>
  </p:normalViewPr>
  <p:slideViewPr>
    <p:cSldViewPr>
      <p:cViewPr varScale="1">
        <p:scale>
          <a:sx n="81" d="100"/>
          <a:sy n="81" d="100"/>
        </p:scale>
        <p:origin x="2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9" d="100"/>
        <a:sy n="15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 alt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542DE5-D557-4248-9DA4-2006EF9107C8}" type="datetimeFigureOut">
              <a:rPr lang="es-ES_tradnl" altLang="es-ES_tradnl"/>
              <a:pPr/>
              <a:t>11/10/2017</a:t>
            </a:fld>
            <a:endParaRPr lang="es-ES_tradnl" alt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 alt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059C67-CD22-8D49-88A5-72ABC7FF4F75}" type="slidenum">
              <a:rPr lang="es-ES_tradnl" altLang="es-ES_tradnl"/>
              <a:pPr/>
              <a:t>‹Nº›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261921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ES_tradnl"/>
          </a:p>
        </p:txBody>
      </p:sp>
      <p:sp>
        <p:nvSpPr>
          <p:cNvPr id="22531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3A97C96-F64A-0546-A3E0-3A01ACB3AA8D}" type="slidenum">
              <a:rPr lang="es-ES_tradnl" altLang="es-ES_tradnl"/>
              <a:pPr/>
              <a:t>9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1925229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2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ES_tradnl"/>
          </a:p>
        </p:txBody>
      </p:sp>
      <p:sp>
        <p:nvSpPr>
          <p:cNvPr id="2560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C7215E8-7E1B-C94A-9DB2-E426C4D82CFF}" type="slidenum">
              <a:rPr lang="es-ES_tradnl" altLang="es-ES_tradnl"/>
              <a:pPr/>
              <a:t>11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1192752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2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ES_tradnl"/>
          </a:p>
        </p:txBody>
      </p:sp>
      <p:sp>
        <p:nvSpPr>
          <p:cNvPr id="3072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A88AB21-0F38-774A-816F-4758854BE56B}" type="slidenum">
              <a:rPr lang="es-ES_tradnl" altLang="es-ES_tradnl"/>
              <a:pPr/>
              <a:t>13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1979881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A16789-2196-1F40-A18B-5C98F9D9AAB4}" type="datetimeFigureOut">
              <a:rPr lang="es-MX" altLang="es-ES_tradnl"/>
              <a:pPr/>
              <a:t>11/10/2017</a:t>
            </a:fld>
            <a:endParaRPr lang="es-MX" alt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6BB31-EA25-5B43-9E01-6F3126C2CB68}" type="slidenum">
              <a:rPr lang="es-MX" altLang="es-ES_tradnl"/>
              <a:pPr/>
              <a:t>‹Nº›</a:t>
            </a:fld>
            <a:endParaRPr lang="es-MX" altLang="es-ES_tradnl"/>
          </a:p>
        </p:txBody>
      </p:sp>
    </p:spTree>
    <p:extLst>
      <p:ext uri="{BB962C8B-B14F-4D97-AF65-F5344CB8AC3E}">
        <p14:creationId xmlns:p14="http://schemas.microsoft.com/office/powerpoint/2010/main" val="60435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E529FB-017A-8847-963E-17D845165571}" type="datetimeFigureOut">
              <a:rPr lang="es-MX" altLang="es-ES_tradnl"/>
              <a:pPr/>
              <a:t>11/10/2017</a:t>
            </a:fld>
            <a:endParaRPr lang="es-MX" alt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8F868-BC1C-2B4E-BF1D-629FD1812CDC}" type="slidenum">
              <a:rPr lang="es-MX" altLang="es-ES_tradnl"/>
              <a:pPr/>
              <a:t>‹Nº›</a:t>
            </a:fld>
            <a:endParaRPr lang="es-MX" altLang="es-ES_tradnl"/>
          </a:p>
        </p:txBody>
      </p:sp>
    </p:spTree>
    <p:extLst>
      <p:ext uri="{BB962C8B-B14F-4D97-AF65-F5344CB8AC3E}">
        <p14:creationId xmlns:p14="http://schemas.microsoft.com/office/powerpoint/2010/main" val="198501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831718-5963-644A-B52F-D899CC40260B}" type="datetimeFigureOut">
              <a:rPr lang="es-MX" altLang="es-ES_tradnl"/>
              <a:pPr/>
              <a:t>11/10/2017</a:t>
            </a:fld>
            <a:endParaRPr lang="es-MX" alt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11059-2373-EF4F-955A-1A1591474B3E}" type="slidenum">
              <a:rPr lang="es-MX" altLang="es-ES_tradnl"/>
              <a:pPr/>
              <a:t>‹Nº›</a:t>
            </a:fld>
            <a:endParaRPr lang="es-MX" altLang="es-ES_tradnl"/>
          </a:p>
        </p:txBody>
      </p:sp>
    </p:spTree>
    <p:extLst>
      <p:ext uri="{BB962C8B-B14F-4D97-AF65-F5344CB8AC3E}">
        <p14:creationId xmlns:p14="http://schemas.microsoft.com/office/powerpoint/2010/main" val="96879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AE2CDB-B2C5-7B47-A943-ADF26BAE4706}" type="datetimeFigureOut">
              <a:rPr lang="es-MX" altLang="es-ES_tradnl"/>
              <a:pPr/>
              <a:t>11/10/2017</a:t>
            </a:fld>
            <a:endParaRPr lang="es-MX" alt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0FB81-8CB7-EE4B-901A-89F7107B0840}" type="slidenum">
              <a:rPr lang="es-MX" altLang="es-ES_tradnl"/>
              <a:pPr/>
              <a:t>‹Nº›</a:t>
            </a:fld>
            <a:endParaRPr lang="es-MX" altLang="es-ES_tradnl"/>
          </a:p>
        </p:txBody>
      </p:sp>
    </p:spTree>
    <p:extLst>
      <p:ext uri="{BB962C8B-B14F-4D97-AF65-F5344CB8AC3E}">
        <p14:creationId xmlns:p14="http://schemas.microsoft.com/office/powerpoint/2010/main" val="1903830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BD27D-2638-394E-9A6E-EEE33FC0937F}" type="datetimeFigureOut">
              <a:rPr lang="es-MX" altLang="es-ES_tradnl"/>
              <a:pPr/>
              <a:t>11/10/2017</a:t>
            </a:fld>
            <a:endParaRPr lang="es-MX" alt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4CC42-E9DA-A844-8FC3-6E18CDA1EFD0}" type="slidenum">
              <a:rPr lang="es-MX" altLang="es-ES_tradnl"/>
              <a:pPr/>
              <a:t>‹Nº›</a:t>
            </a:fld>
            <a:endParaRPr lang="es-MX" altLang="es-ES_tradnl"/>
          </a:p>
        </p:txBody>
      </p:sp>
    </p:spTree>
    <p:extLst>
      <p:ext uri="{BB962C8B-B14F-4D97-AF65-F5344CB8AC3E}">
        <p14:creationId xmlns:p14="http://schemas.microsoft.com/office/powerpoint/2010/main" val="16907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832E1C-1C5E-5249-9C86-7C92DEF0E825}" type="datetimeFigureOut">
              <a:rPr lang="es-MX" altLang="es-ES_tradnl"/>
              <a:pPr/>
              <a:t>11/10/2017</a:t>
            </a:fld>
            <a:endParaRPr lang="es-MX" alt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CDE37-CD58-E741-99C1-FBB04280A0D0}" type="slidenum">
              <a:rPr lang="es-MX" altLang="es-ES_tradnl"/>
              <a:pPr/>
              <a:t>‹Nº›</a:t>
            </a:fld>
            <a:endParaRPr lang="es-MX" altLang="es-ES_tradnl"/>
          </a:p>
        </p:txBody>
      </p:sp>
    </p:spTree>
    <p:extLst>
      <p:ext uri="{BB962C8B-B14F-4D97-AF65-F5344CB8AC3E}">
        <p14:creationId xmlns:p14="http://schemas.microsoft.com/office/powerpoint/2010/main" val="51960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327944-A9B8-9D4F-8D02-7AF274407135}" type="datetimeFigureOut">
              <a:rPr lang="es-MX" altLang="es-ES_tradnl"/>
              <a:pPr/>
              <a:t>11/10/2017</a:t>
            </a:fld>
            <a:endParaRPr lang="es-MX" altLang="es-ES_tradn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_tradn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17C13-A1E3-D945-A059-A99FCB916B00}" type="slidenum">
              <a:rPr lang="es-MX" altLang="es-ES_tradnl"/>
              <a:pPr/>
              <a:t>‹Nº›</a:t>
            </a:fld>
            <a:endParaRPr lang="es-MX" altLang="es-ES_tradnl"/>
          </a:p>
        </p:txBody>
      </p:sp>
    </p:spTree>
    <p:extLst>
      <p:ext uri="{BB962C8B-B14F-4D97-AF65-F5344CB8AC3E}">
        <p14:creationId xmlns:p14="http://schemas.microsoft.com/office/powerpoint/2010/main" val="126793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8A5000-D4BE-C240-BEB8-7707974289E5}" type="datetimeFigureOut">
              <a:rPr lang="es-MX" altLang="es-ES_tradnl"/>
              <a:pPr/>
              <a:t>11/10/2017</a:t>
            </a:fld>
            <a:endParaRPr lang="es-MX" altLang="es-ES_tradn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_tradn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B8576-46BA-D742-B088-1B44BE69F3FD}" type="slidenum">
              <a:rPr lang="es-MX" altLang="es-ES_tradnl"/>
              <a:pPr/>
              <a:t>‹Nº›</a:t>
            </a:fld>
            <a:endParaRPr lang="es-MX" altLang="es-ES_tradnl"/>
          </a:p>
        </p:txBody>
      </p:sp>
    </p:spTree>
    <p:extLst>
      <p:ext uri="{BB962C8B-B14F-4D97-AF65-F5344CB8AC3E}">
        <p14:creationId xmlns:p14="http://schemas.microsoft.com/office/powerpoint/2010/main" val="70857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854C3A-200B-FA45-84AF-DF231D84F005}" type="datetimeFigureOut">
              <a:rPr lang="es-MX" altLang="es-ES_tradnl"/>
              <a:pPr/>
              <a:t>11/10/2017</a:t>
            </a:fld>
            <a:endParaRPr lang="es-MX" altLang="es-ES_tradn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_tradn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587FE-1A55-864E-B879-E49B777B6396}" type="slidenum">
              <a:rPr lang="es-MX" altLang="es-ES_tradnl"/>
              <a:pPr/>
              <a:t>‹Nº›</a:t>
            </a:fld>
            <a:endParaRPr lang="es-MX" altLang="es-ES_tradnl"/>
          </a:p>
        </p:txBody>
      </p:sp>
    </p:spTree>
    <p:extLst>
      <p:ext uri="{BB962C8B-B14F-4D97-AF65-F5344CB8AC3E}">
        <p14:creationId xmlns:p14="http://schemas.microsoft.com/office/powerpoint/2010/main" val="124690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6681B2-3318-E242-8AB2-525672925ED7}" type="datetimeFigureOut">
              <a:rPr lang="es-MX" altLang="es-ES_tradnl"/>
              <a:pPr/>
              <a:t>11/10/2017</a:t>
            </a:fld>
            <a:endParaRPr lang="es-MX" alt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0FCBA-CFCD-1840-8CEA-AAD9A1A4A9E9}" type="slidenum">
              <a:rPr lang="es-MX" altLang="es-ES_tradnl"/>
              <a:pPr/>
              <a:t>‹Nº›</a:t>
            </a:fld>
            <a:endParaRPr lang="es-MX" altLang="es-ES_tradnl"/>
          </a:p>
        </p:txBody>
      </p:sp>
    </p:spTree>
    <p:extLst>
      <p:ext uri="{BB962C8B-B14F-4D97-AF65-F5344CB8AC3E}">
        <p14:creationId xmlns:p14="http://schemas.microsoft.com/office/powerpoint/2010/main" val="150715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ED6B51-0221-5C46-83AE-F3537C1DACFF}" type="datetimeFigureOut">
              <a:rPr lang="es-MX" altLang="es-ES_tradnl"/>
              <a:pPr/>
              <a:t>11/10/2017</a:t>
            </a:fld>
            <a:endParaRPr lang="es-MX" alt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ED1A7-FD3E-2C43-9962-6818930B11FB}" type="slidenum">
              <a:rPr lang="es-MX" altLang="es-ES_tradnl"/>
              <a:pPr/>
              <a:t>‹Nº›</a:t>
            </a:fld>
            <a:endParaRPr lang="es-MX" altLang="es-ES_tradnl"/>
          </a:p>
        </p:txBody>
      </p:sp>
    </p:spTree>
    <p:extLst>
      <p:ext uri="{BB962C8B-B14F-4D97-AF65-F5344CB8AC3E}">
        <p14:creationId xmlns:p14="http://schemas.microsoft.com/office/powerpoint/2010/main" val="124092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/>
              <a:t>Haga clic para modificar el estilo de título del patrón</a:t>
            </a:r>
            <a:endParaRPr lang="es-MX" altLang="es-ES_tradnl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/>
              <a:t>Haga clic para modificar el estilo de texto del patrón</a:t>
            </a:r>
          </a:p>
          <a:p>
            <a:pPr lvl="1"/>
            <a:r>
              <a:rPr lang="es-ES" altLang="es-ES_tradnl"/>
              <a:t>Segundo nivel</a:t>
            </a:r>
          </a:p>
          <a:p>
            <a:pPr lvl="2"/>
            <a:r>
              <a:rPr lang="es-ES" altLang="es-ES_tradnl"/>
              <a:t>Tercer nivel</a:t>
            </a:r>
          </a:p>
          <a:p>
            <a:pPr lvl="3"/>
            <a:r>
              <a:rPr lang="es-ES" altLang="es-ES_tradnl"/>
              <a:t>Cuarto nivel</a:t>
            </a:r>
          </a:p>
          <a:p>
            <a:pPr lvl="4"/>
            <a:r>
              <a:rPr lang="es-ES" altLang="es-ES_tradnl"/>
              <a:t>Quinto nivel</a:t>
            </a:r>
            <a:endParaRPr lang="es-MX" alt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2A568F60-5D17-F346-98B5-06BEAE790451}" type="datetimeFigureOut">
              <a:rPr lang="es-MX" altLang="es-ES_tradnl"/>
              <a:pPr/>
              <a:t>11/10/2017</a:t>
            </a:fld>
            <a:endParaRPr lang="es-MX" alt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s-ES_tradnl" alt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4BB66B53-C20B-2C41-8A2E-093DADA91D30}" type="slidenum">
              <a:rPr lang="es-MX" altLang="es-ES_tradnl"/>
              <a:pPr/>
              <a:t>‹Nº›</a:t>
            </a:fld>
            <a:endParaRPr lang="es-MX" alt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"/>
          <p:cNvSpPr>
            <a:spLocks noGrp="1"/>
          </p:cNvSpPr>
          <p:nvPr>
            <p:ph type="ctrTitle"/>
          </p:nvPr>
        </p:nvSpPr>
        <p:spPr>
          <a:xfrm>
            <a:off x="714375" y="2924175"/>
            <a:ext cx="7772400" cy="1470025"/>
          </a:xfrm>
        </p:spPr>
        <p:txBody>
          <a:bodyPr/>
          <a:lstStyle/>
          <a:p>
            <a:pPr eaLnBrk="1" hangingPunct="1"/>
            <a:r>
              <a:rPr lang="es-MX" altLang="es-ES_tradnl" sz="3600" dirty="0"/>
              <a:t>Avances de la </a:t>
            </a:r>
            <a:r>
              <a:rPr lang="es-MX" altLang="es-ES_tradnl" sz="3600" dirty="0" smtClean="0"/>
              <a:t>Otorrinolaringolog</a:t>
            </a:r>
            <a:r>
              <a:rPr lang="es-ES" altLang="es-ES_tradnl" sz="3600" dirty="0" err="1"/>
              <a:t>ía</a:t>
            </a:r>
            <a:r>
              <a:rPr lang="es-ES" altLang="es-ES_tradnl" sz="3600" dirty="0"/>
              <a:t> y Cirugía de Cabeza y Cuello</a:t>
            </a:r>
            <a:r>
              <a:rPr lang="es-ES" altLang="es-ES_tradnl" dirty="0"/>
              <a:t/>
            </a:r>
            <a:br>
              <a:rPr lang="es-ES" altLang="es-ES_tradnl" dirty="0"/>
            </a:br>
            <a:r>
              <a:rPr lang="es-ES" altLang="es-ES_tradnl" dirty="0"/>
              <a:t/>
            </a:r>
            <a:br>
              <a:rPr lang="es-ES" altLang="es-ES_tradnl" dirty="0"/>
            </a:br>
            <a:r>
              <a:rPr lang="es-ES" altLang="es-ES_tradnl" sz="3200" dirty="0"/>
              <a:t>“En la cirugía </a:t>
            </a:r>
            <a:r>
              <a:rPr lang="es-MX" altLang="es-ES_tradnl" sz="3200" dirty="0"/>
              <a:t>endosc</a:t>
            </a:r>
            <a:r>
              <a:rPr lang="es-ES" altLang="es-ES_tradnl" sz="3200" dirty="0" err="1"/>
              <a:t>ó</a:t>
            </a:r>
            <a:r>
              <a:rPr lang="es-MX" altLang="es-ES_tradnl" sz="3200" dirty="0"/>
              <a:t>pica de nariz y senos paranasales”</a:t>
            </a:r>
            <a:r>
              <a:rPr lang="es-MX" altLang="es-ES_tradnl" sz="3600" dirty="0"/>
              <a:t/>
            </a:r>
            <a:br>
              <a:rPr lang="es-MX" altLang="es-ES_tradnl" sz="3600" dirty="0"/>
            </a:br>
            <a:r>
              <a:rPr lang="es-MX" altLang="es-ES_tradnl" sz="3600" dirty="0"/>
              <a:t/>
            </a:r>
            <a:br>
              <a:rPr lang="es-MX" altLang="es-ES_tradnl" sz="3600" dirty="0"/>
            </a:br>
            <a:endParaRPr lang="es-MX" altLang="es-ES_tradnl" sz="1600" dirty="0"/>
          </a:p>
        </p:txBody>
      </p:sp>
      <p:pic>
        <p:nvPicPr>
          <p:cNvPr id="14338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144463"/>
            <a:ext cx="1512887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Marcador de contenido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es-ES_tradnl" altLang="es-ES_tradnl" sz="3600" dirty="0"/>
              <a:t>      </a:t>
            </a:r>
            <a:r>
              <a:rPr lang="es-ES_tradnl" altLang="es-ES_tradnl" sz="3600" dirty="0" smtClean="0"/>
              <a:t>      </a:t>
            </a:r>
            <a:r>
              <a:rPr lang="es-ES_tradnl" altLang="es-ES_tradnl" sz="4000" b="1" dirty="0" smtClean="0"/>
              <a:t>Indicaciones </a:t>
            </a:r>
            <a:r>
              <a:rPr lang="es-ES_tradnl" altLang="es-ES_tradnl" sz="4000" b="1" dirty="0" err="1" smtClean="0"/>
              <a:t>quir</a:t>
            </a:r>
            <a:r>
              <a:rPr lang="es-ES" altLang="es-ES_tradnl" sz="4000" b="1" dirty="0" err="1" smtClean="0"/>
              <a:t>úrgicas</a:t>
            </a:r>
            <a:endParaRPr lang="es-ES_tradnl" altLang="es-ES_tradnl" sz="4000" b="1" dirty="0"/>
          </a:p>
          <a:p>
            <a:pPr lvl="1">
              <a:buFont typeface="Arial" charset="0"/>
              <a:buChar char="•"/>
            </a:pPr>
            <a:r>
              <a:rPr lang="es-ES_tradnl" altLang="es-ES_tradnl" dirty="0" smtClean="0"/>
              <a:t>Descompresión </a:t>
            </a:r>
            <a:r>
              <a:rPr lang="es-ES_tradnl" altLang="es-ES_tradnl" dirty="0"/>
              <a:t>orbitaria</a:t>
            </a:r>
          </a:p>
          <a:p>
            <a:pPr lvl="1">
              <a:buFont typeface="Arial" charset="0"/>
              <a:buChar char="•"/>
            </a:pPr>
            <a:r>
              <a:rPr lang="es-ES_tradnl" altLang="es-ES_tradnl" dirty="0" smtClean="0"/>
              <a:t>Extracción </a:t>
            </a:r>
            <a:r>
              <a:rPr lang="es-ES_tradnl" altLang="es-ES_tradnl" dirty="0"/>
              <a:t>de cuerpos extraños</a:t>
            </a:r>
          </a:p>
          <a:p>
            <a:pPr lvl="1">
              <a:buFont typeface="Arial" charset="0"/>
              <a:buChar char="•"/>
            </a:pPr>
            <a:r>
              <a:rPr lang="es-ES_tradnl" altLang="es-ES_tradnl" dirty="0" err="1"/>
              <a:t>Dacrosistorrinostom</a:t>
            </a:r>
            <a:r>
              <a:rPr lang="es-ES" altLang="es-ES_tradnl" dirty="0" err="1"/>
              <a:t>ía</a:t>
            </a:r>
            <a:r>
              <a:rPr lang="es-ES_tradnl" altLang="es-ES_tradnl" dirty="0"/>
              <a:t> </a:t>
            </a:r>
            <a:r>
              <a:rPr lang="es-ES_tradnl" altLang="es-ES_tradnl" dirty="0" err="1"/>
              <a:t>intranasal</a:t>
            </a:r>
            <a:r>
              <a:rPr lang="es-ES_tradnl" altLang="es-ES_tradnl" dirty="0"/>
              <a:t> </a:t>
            </a:r>
          </a:p>
          <a:p>
            <a:pPr lvl="1">
              <a:buFont typeface="Arial" charset="0"/>
              <a:buChar char="•"/>
            </a:pPr>
            <a:r>
              <a:rPr lang="es-ES_tradnl" altLang="es-ES_tradnl" dirty="0"/>
              <a:t>Tumores malignos y benignos</a:t>
            </a:r>
          </a:p>
          <a:p>
            <a:pPr lvl="1">
              <a:buFont typeface="Arial" charset="0"/>
              <a:buChar char="•"/>
            </a:pPr>
            <a:r>
              <a:rPr lang="es-ES_tradnl" altLang="es-ES_tradnl" dirty="0"/>
              <a:t>Atresia de coanas</a:t>
            </a:r>
          </a:p>
          <a:p>
            <a:pPr lvl="1">
              <a:buFont typeface="Arial" charset="0"/>
              <a:buChar char="•"/>
            </a:pPr>
            <a:r>
              <a:rPr lang="es-ES_tradnl" altLang="es-ES_tradnl" dirty="0" smtClean="0"/>
              <a:t>Accesos </a:t>
            </a:r>
            <a:r>
              <a:rPr lang="es-ES_tradnl" altLang="es-ES_tradnl" dirty="0" err="1" smtClean="0"/>
              <a:t>transesfenoidales</a:t>
            </a:r>
            <a:endParaRPr lang="es-ES_tradnl" altLang="es-ES_tradnl" dirty="0"/>
          </a:p>
          <a:p>
            <a:pPr lvl="1">
              <a:buFont typeface="Arial" charset="0"/>
              <a:buChar char="•"/>
            </a:pPr>
            <a:r>
              <a:rPr lang="es-ES_tradnl" altLang="es-ES_tradnl" dirty="0"/>
              <a:t>Abordaje de base de </a:t>
            </a:r>
            <a:r>
              <a:rPr lang="es-ES_tradnl" altLang="es-ES_tradnl" dirty="0" err="1"/>
              <a:t>cr</a:t>
            </a:r>
            <a:r>
              <a:rPr lang="es-ES" altLang="es-ES_tradnl" dirty="0"/>
              <a:t>aneo </a:t>
            </a:r>
            <a:endParaRPr lang="es-ES_tradnl" altLang="es-ES_tradnl" dirty="0"/>
          </a:p>
        </p:txBody>
      </p:sp>
      <p:pic>
        <p:nvPicPr>
          <p:cNvPr id="2355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8760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144463"/>
            <a:ext cx="1512887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Marcador de contenido 2"/>
          <p:cNvSpPr>
            <a:spLocks noGrp="1"/>
          </p:cNvSpPr>
          <p:nvPr>
            <p:ph idx="1"/>
          </p:nvPr>
        </p:nvSpPr>
        <p:spPr>
          <a:xfrm>
            <a:off x="755576" y="1081994"/>
            <a:ext cx="8229600" cy="4525963"/>
          </a:xfrm>
        </p:spPr>
        <p:txBody>
          <a:bodyPr/>
          <a:lstStyle/>
          <a:p>
            <a:r>
              <a:rPr lang="es-ES_tradnl" altLang="es-ES_tradnl" sz="2400" dirty="0"/>
              <a:t>¿Cuáles </a:t>
            </a:r>
            <a:r>
              <a:rPr lang="es-ES_tradnl" altLang="es-ES_tradnl" sz="2400" dirty="0" smtClean="0"/>
              <a:t>pueden ser </a:t>
            </a:r>
            <a:r>
              <a:rPr lang="es-ES_tradnl" altLang="es-ES_tradnl" sz="2400" dirty="0"/>
              <a:t>las complicaciones de la cirugía endoscópica funcional </a:t>
            </a:r>
            <a:r>
              <a:rPr lang="es-ES_tradnl" altLang="es-ES_tradnl" sz="2400" dirty="0" err="1"/>
              <a:t>sinusal</a:t>
            </a:r>
            <a:r>
              <a:rPr lang="es-ES_tradnl" altLang="es-ES_tradnl" sz="2400" dirty="0"/>
              <a:t>?</a:t>
            </a:r>
          </a:p>
          <a:p>
            <a:pPr lvl="1"/>
            <a:r>
              <a:rPr lang="es-ES_tradnl" altLang="es-ES_tradnl" sz="2400" dirty="0"/>
              <a:t>Ceguera o pérdida de la visión</a:t>
            </a:r>
          </a:p>
          <a:p>
            <a:pPr lvl="1"/>
            <a:r>
              <a:rPr lang="es-ES_tradnl" altLang="es-ES_tradnl" sz="2400" dirty="0"/>
              <a:t>F</a:t>
            </a:r>
            <a:r>
              <a:rPr lang="es-ES" altLang="es-ES_tradnl" sz="2400" dirty="0" err="1"/>
              <a:t>ístula</a:t>
            </a:r>
            <a:r>
              <a:rPr lang="es-ES" altLang="es-ES_tradnl" sz="2400" dirty="0"/>
              <a:t> de </a:t>
            </a:r>
            <a:r>
              <a:rPr lang="es-ES_tradnl" altLang="es-ES_tradnl" sz="2400" dirty="0"/>
              <a:t>LCR</a:t>
            </a:r>
          </a:p>
          <a:p>
            <a:pPr lvl="1"/>
            <a:r>
              <a:rPr lang="es-ES_tradnl" altLang="es-ES_tradnl" sz="2400" dirty="0"/>
              <a:t>Meningitis</a:t>
            </a:r>
          </a:p>
          <a:p>
            <a:pPr lvl="1"/>
            <a:r>
              <a:rPr lang="es-ES_tradnl" altLang="es-ES_tradnl" sz="2400" dirty="0"/>
              <a:t>Sangrado intracraneal</a:t>
            </a:r>
          </a:p>
          <a:p>
            <a:pPr fontAlgn="t"/>
            <a:r>
              <a:rPr lang="es-ES_tradnl" altLang="es-ES_tradnl" sz="2400" dirty="0"/>
              <a:t>Complicaciones menores:</a:t>
            </a:r>
          </a:p>
          <a:p>
            <a:pPr lvl="1" fontAlgn="t"/>
            <a:r>
              <a:rPr lang="es-ES_tradnl" altLang="es-ES_tradnl" sz="2400" dirty="0" err="1"/>
              <a:t>Sinequias</a:t>
            </a:r>
            <a:endParaRPr lang="es-ES_tradnl" altLang="es-ES_tradnl" sz="2400" dirty="0"/>
          </a:p>
          <a:p>
            <a:pPr lvl="1" fontAlgn="t"/>
            <a:r>
              <a:rPr lang="es-ES_tradnl" altLang="es-ES_tradnl" sz="2400" dirty="0"/>
              <a:t>Enfisema </a:t>
            </a:r>
            <a:r>
              <a:rPr lang="es-ES_tradnl" altLang="es-ES_tradnl" sz="2400" dirty="0" smtClean="0"/>
              <a:t>orbitario</a:t>
            </a:r>
            <a:endParaRPr lang="es-ES_tradnl" altLang="es-ES_tradnl" sz="2400" dirty="0"/>
          </a:p>
          <a:p>
            <a:pPr lvl="1" fontAlgn="t"/>
            <a:r>
              <a:rPr lang="es-ES_tradnl" altLang="es-ES_tradnl" sz="2400" dirty="0" err="1"/>
              <a:t>Ep</a:t>
            </a:r>
            <a:r>
              <a:rPr lang="es-ES" altLang="es-ES_tradnl" sz="2400" dirty="0"/>
              <a:t>í</a:t>
            </a:r>
            <a:r>
              <a:rPr lang="es-ES_tradnl" altLang="es-ES_tradnl" sz="2400" dirty="0" err="1"/>
              <a:t>fora</a:t>
            </a:r>
            <a:r>
              <a:rPr lang="es-ES_tradnl" altLang="es-ES_tradnl" sz="2400" dirty="0"/>
              <a:t> </a:t>
            </a:r>
          </a:p>
          <a:p>
            <a:pPr lvl="1"/>
            <a:r>
              <a:rPr lang="es-ES_tradnl" altLang="es-ES_tradnl" sz="2400" dirty="0"/>
              <a:t>Epistaxis</a:t>
            </a:r>
          </a:p>
        </p:txBody>
      </p:sp>
      <p:pic>
        <p:nvPicPr>
          <p:cNvPr id="24578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5538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144463"/>
            <a:ext cx="11541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h1_image_17.png"/>
          <p:cNvPicPr>
            <a:picLocks noChangeAspect="1"/>
          </p:cNvPicPr>
          <p:nvPr/>
        </p:nvPicPr>
        <p:blipFill>
          <a:blip r:embed="rId5">
            <a:extLst/>
          </a:blip>
          <a:srcRect l="12487" t="1964" r="26274"/>
          <a:stretch>
            <a:fillRect/>
          </a:stretch>
        </p:blipFill>
        <p:spPr>
          <a:xfrm>
            <a:off x="5940152" y="2424767"/>
            <a:ext cx="2411233" cy="2171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r="52362" b="13255"/>
          <a:stretch/>
        </p:blipFill>
        <p:spPr>
          <a:xfrm>
            <a:off x="5905191" y="4851699"/>
            <a:ext cx="2416082" cy="1512516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Título"/>
          <p:cNvSpPr>
            <a:spLocks noGrp="1"/>
          </p:cNvSpPr>
          <p:nvPr>
            <p:ph type="title"/>
          </p:nvPr>
        </p:nvSpPr>
        <p:spPr>
          <a:xfrm>
            <a:off x="684213" y="41275"/>
            <a:ext cx="7886700" cy="1325563"/>
          </a:xfrm>
        </p:spPr>
        <p:txBody>
          <a:bodyPr/>
          <a:lstStyle/>
          <a:p>
            <a:pPr eaLnBrk="1" hangingPunct="1"/>
            <a:r>
              <a:rPr lang="es-MX" altLang="es-ES_tradnl" sz="2000"/>
              <a:t>Imagenología en la cirugía endoscópica nasal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1650" y="1379538"/>
            <a:ext cx="7886700" cy="2336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dirty="0" smtClean="0"/>
              <a:t>La tomografía computarizada actual ofrece una evaluación precisa de la anatomía y la extensión de la enfermedad </a:t>
            </a:r>
            <a:r>
              <a:rPr lang="es-ES" sz="2000" dirty="0" err="1" smtClean="0"/>
              <a:t>sinusal</a:t>
            </a:r>
            <a:r>
              <a:rPr lang="es-ES" sz="2000" dirty="0" smtClean="0"/>
              <a:t>,</a:t>
            </a:r>
            <a:r>
              <a:rPr lang="es-MX" sz="2000" dirty="0" smtClean="0"/>
              <a:t> </a:t>
            </a:r>
            <a:r>
              <a:rPr lang="es-MX" sz="2000" dirty="0"/>
              <a:t>i</a:t>
            </a:r>
            <a:r>
              <a:rPr lang="es-MX" sz="2000" dirty="0" smtClean="0"/>
              <a:t>dentificacion de las variantes anatómicas, </a:t>
            </a:r>
            <a:r>
              <a:rPr lang="es-ES" sz="2000" dirty="0" smtClean="0"/>
              <a:t>  convirtiéndola en indispensable en el protocolo para una intervención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000" dirty="0" smtClean="0"/>
              <a:t>IRM es importante en las patologías que involucren tejidos blandos y la base del cráneo y </a:t>
            </a:r>
            <a:r>
              <a:rPr lang="es-ES" sz="2000" dirty="0" smtClean="0"/>
              <a:t>órbita</a:t>
            </a:r>
            <a:r>
              <a:rPr lang="es-MX" sz="2000" dirty="0" smtClean="0"/>
              <a:t> sin embargo la clave es la TC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000" dirty="0" smtClean="0"/>
              <a:t>Imagen transoperatoria en el qu</a:t>
            </a:r>
            <a:r>
              <a:rPr lang="es-ES" sz="2000" dirty="0" err="1"/>
              <a:t>i</a:t>
            </a:r>
            <a:r>
              <a:rPr lang="es-ES" sz="2000" dirty="0" err="1" smtClean="0"/>
              <a:t>rófano</a:t>
            </a:r>
            <a:r>
              <a:rPr lang="es-ES" sz="2000" dirty="0" smtClean="0"/>
              <a:t> híbrido</a:t>
            </a:r>
            <a:endParaRPr lang="es-MX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2400" dirty="0"/>
          </a:p>
        </p:txBody>
      </p:sp>
      <p:pic>
        <p:nvPicPr>
          <p:cNvPr id="27652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821907"/>
            <a:ext cx="3400425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144463"/>
            <a:ext cx="1512887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0"/>
          <a:stretch>
            <a:fillRect/>
          </a:stretch>
        </p:blipFill>
        <p:spPr bwMode="auto">
          <a:xfrm>
            <a:off x="5002202" y="3821907"/>
            <a:ext cx="3386148" cy="264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2613" y="1131888"/>
            <a:ext cx="8148637" cy="3170237"/>
          </a:xfrm>
        </p:spPr>
        <p:txBody>
          <a:bodyPr rtlCol="0">
            <a:normAutofit fontScale="4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3600" b="1" i="1" dirty="0" smtClean="0"/>
              <a:t>Endoscopios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3600" dirty="0" smtClean="0"/>
              <a:t>10º a 90º en el mismo telescopio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3600" b="1" i="1" dirty="0" smtClean="0"/>
              <a:t>Fuente luminosa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3600" b="1" i="1" dirty="0" smtClean="0"/>
              <a:t>Microdebridadores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3600" dirty="0"/>
              <a:t>R</a:t>
            </a:r>
            <a:r>
              <a:rPr lang="es-MX" sz="3600" dirty="0" smtClean="0"/>
              <a:t>emoción de tejidos sin interferir en la visualización del campo quirúrgico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3600" b="1" i="1" dirty="0"/>
              <a:t>Fresa </a:t>
            </a:r>
            <a:r>
              <a:rPr lang="es-MX" sz="3600" b="1" i="1" dirty="0" smtClean="0"/>
              <a:t>con </a:t>
            </a:r>
            <a:r>
              <a:rPr lang="es-MX" sz="3600" b="1" i="1" dirty="0"/>
              <a:t>irrigación y succión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600" dirty="0" err="1"/>
              <a:t>R</a:t>
            </a:r>
            <a:r>
              <a:rPr lang="en-US" sz="3600" dirty="0" err="1" smtClean="0"/>
              <a:t>emueve</a:t>
            </a:r>
            <a:r>
              <a:rPr lang="en-US" sz="3600" dirty="0" smtClean="0"/>
              <a:t> </a:t>
            </a:r>
            <a:r>
              <a:rPr lang="en-US" sz="3600" dirty="0"/>
              <a:t>el </a:t>
            </a:r>
            <a:r>
              <a:rPr lang="en-US" sz="3600" dirty="0" err="1"/>
              <a:t>hueso</a:t>
            </a:r>
            <a:r>
              <a:rPr lang="en-US" sz="3600" dirty="0"/>
              <a:t> </a:t>
            </a:r>
            <a:r>
              <a:rPr lang="en-US" sz="3600" dirty="0" smtClean="0"/>
              <a:t>de </a:t>
            </a:r>
            <a:r>
              <a:rPr lang="en-US" sz="3600" dirty="0" err="1" smtClean="0"/>
              <a:t>neoplasias</a:t>
            </a:r>
            <a:r>
              <a:rPr lang="en-US" sz="3600" dirty="0" smtClean="0"/>
              <a:t> </a:t>
            </a:r>
            <a:r>
              <a:rPr lang="en-US" sz="3600" dirty="0" err="1" smtClean="0"/>
              <a:t>óseos</a:t>
            </a:r>
            <a:endParaRPr lang="en-US" sz="36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3600" b="1" i="1" dirty="0"/>
              <a:t>Sinuplastía con balón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600" dirty="0" err="1"/>
              <a:t>T</a:t>
            </a:r>
            <a:r>
              <a:rPr lang="en-US" sz="3600" dirty="0" err="1" smtClean="0"/>
              <a:t>ratamiento</a:t>
            </a:r>
            <a:r>
              <a:rPr lang="en-US" sz="3600" dirty="0" smtClean="0"/>
              <a:t> </a:t>
            </a:r>
            <a:r>
              <a:rPr lang="en-US" sz="3600" dirty="0" err="1" smtClean="0"/>
              <a:t>quir</a:t>
            </a:r>
            <a:r>
              <a:rPr lang="es-ES" sz="3600" dirty="0" err="1" smtClean="0"/>
              <a:t>úrgico</a:t>
            </a:r>
            <a:r>
              <a:rPr lang="es-ES" sz="3600" dirty="0" smtClean="0"/>
              <a:t> </a:t>
            </a:r>
            <a:r>
              <a:rPr lang="en-US" sz="3600" dirty="0" smtClean="0"/>
              <a:t>de la </a:t>
            </a:r>
            <a:r>
              <a:rPr lang="en-US" sz="3600" dirty="0" err="1" smtClean="0"/>
              <a:t>rinosinusitis</a:t>
            </a:r>
            <a:r>
              <a:rPr lang="en-US" sz="3600" dirty="0" smtClean="0"/>
              <a:t> </a:t>
            </a:r>
            <a:r>
              <a:rPr lang="en-US" sz="3600" dirty="0" err="1"/>
              <a:t>crónica</a:t>
            </a:r>
            <a:r>
              <a:rPr lang="en-US" sz="3600" dirty="0"/>
              <a:t>. </a:t>
            </a:r>
            <a:endParaRPr lang="en-US" sz="36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3600" b="1" i="1" dirty="0"/>
              <a:t>Sistemas Robóticos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err="1"/>
              <a:t>En</a:t>
            </a:r>
            <a:r>
              <a:rPr lang="en-US" sz="3600" dirty="0"/>
              <a:t> la </a:t>
            </a:r>
            <a:r>
              <a:rPr lang="en-US" sz="3600" dirty="0" err="1"/>
              <a:t>cirugía</a:t>
            </a:r>
            <a:r>
              <a:rPr lang="en-US" sz="3600" dirty="0"/>
              <a:t> nasal ha </a:t>
            </a:r>
            <a:r>
              <a:rPr lang="en-US" sz="3600" dirty="0" err="1"/>
              <a:t>mostrado</a:t>
            </a:r>
            <a:r>
              <a:rPr lang="en-US" sz="3600" dirty="0"/>
              <a:t> </a:t>
            </a:r>
            <a:r>
              <a:rPr lang="en-US" sz="3600" dirty="0" err="1"/>
              <a:t>dificultades</a:t>
            </a:r>
            <a:r>
              <a:rPr lang="en-US" sz="3600" dirty="0"/>
              <a:t> para </a:t>
            </a:r>
            <a:r>
              <a:rPr lang="en-US" sz="3600" dirty="0" err="1"/>
              <a:t>su</a:t>
            </a:r>
            <a:r>
              <a:rPr lang="en-US" sz="3600" dirty="0"/>
              <a:t> </a:t>
            </a:r>
            <a:r>
              <a:rPr lang="en-US" sz="3600" dirty="0" err="1"/>
              <a:t>aplicación</a:t>
            </a:r>
            <a:r>
              <a:rPr lang="en-US" sz="3600" dirty="0"/>
              <a:t> </a:t>
            </a:r>
            <a:r>
              <a:rPr lang="en-US" sz="3600" dirty="0" err="1"/>
              <a:t>por</a:t>
            </a:r>
            <a:r>
              <a:rPr lang="en-US" sz="3600" dirty="0"/>
              <a:t> lo que se </a:t>
            </a:r>
            <a:r>
              <a:rPr lang="en-US" sz="3600" dirty="0" err="1"/>
              <a:t>siguen</a:t>
            </a:r>
            <a:r>
              <a:rPr lang="en-US" sz="3600" dirty="0"/>
              <a:t> </a:t>
            </a:r>
            <a:r>
              <a:rPr lang="en-US" sz="3600" dirty="0" err="1"/>
              <a:t>desarrollando</a:t>
            </a:r>
            <a:endParaRPr lang="en-US" sz="3600" dirty="0"/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600" dirty="0"/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24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2400" b="1" i="1" dirty="0" smtClean="0"/>
          </a:p>
        </p:txBody>
      </p:sp>
      <p:pic>
        <p:nvPicPr>
          <p:cNvPr id="29699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1888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44450"/>
            <a:ext cx="1281112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33"/>
          <a:stretch/>
        </p:blipFill>
        <p:spPr bwMode="auto">
          <a:xfrm>
            <a:off x="251520" y="4462464"/>
            <a:ext cx="4399222" cy="161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2670175" y="325438"/>
            <a:ext cx="36988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Algunos avances</a:t>
            </a:r>
          </a:p>
        </p:txBody>
      </p:sp>
      <p:pic>
        <p:nvPicPr>
          <p:cNvPr id="9" name="sinuplastia 8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85334" y="4185583"/>
            <a:ext cx="3545916" cy="24722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8156" y="1421978"/>
            <a:ext cx="8150225" cy="3170237"/>
          </a:xfrm>
        </p:spPr>
        <p:txBody>
          <a:bodyPr rtlCol="0">
            <a:normAutofit fontScale="625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300" b="1" i="1" dirty="0" err="1" smtClean="0"/>
              <a:t>Visualizaci</a:t>
            </a:r>
            <a:r>
              <a:rPr lang="es-ES" sz="3300" b="1" i="1" dirty="0" err="1" smtClean="0"/>
              <a:t>ón</a:t>
            </a:r>
            <a:r>
              <a:rPr lang="es-ES" sz="3300" b="1" i="1" dirty="0" smtClean="0"/>
              <a:t> tridimensional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300" dirty="0" smtClean="0"/>
              <a:t>Más pequeño y ligero que un </a:t>
            </a:r>
            <a:r>
              <a:rPr lang="es-ES" sz="3300" dirty="0" err="1" smtClean="0"/>
              <a:t>microscopo</a:t>
            </a:r>
            <a:r>
              <a:rPr lang="es-ES" sz="3300" dirty="0" smtClean="0"/>
              <a:t>, se puede combinar con el </a:t>
            </a:r>
            <a:r>
              <a:rPr lang="es-ES" sz="3300" dirty="0" err="1" smtClean="0"/>
              <a:t>endoscópio</a:t>
            </a:r>
            <a:r>
              <a:rPr lang="es-ES" sz="3300" dirty="0"/>
              <a:t> </a:t>
            </a:r>
            <a:r>
              <a:rPr lang="es-ES" sz="3300" dirty="0" smtClean="0"/>
              <a:t>ofrece libertad de movimiento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s-MX" altLang="es-ES_tradnl" sz="3300" b="1" i="1" dirty="0" smtClean="0"/>
              <a:t>Cirug</a:t>
            </a:r>
            <a:r>
              <a:rPr lang="es-ES" altLang="es-ES_tradnl" sz="3300" b="1" i="1" dirty="0" err="1" smtClean="0"/>
              <a:t>ía</a:t>
            </a:r>
            <a:r>
              <a:rPr lang="es-ES" altLang="es-ES_tradnl" sz="3300" b="1" i="1" dirty="0" smtClean="0"/>
              <a:t> asistida por navegador</a:t>
            </a:r>
            <a:endParaRPr lang="es-MX" altLang="es-ES_tradnl" sz="3300" b="1" i="1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s-MX" altLang="es-ES_tradnl" sz="3300" dirty="0" smtClean="0"/>
              <a:t>La </a:t>
            </a:r>
            <a:r>
              <a:rPr lang="es-MX" altLang="es-ES_tradnl" sz="3300" dirty="0"/>
              <a:t>cirugía endoscópica nasal guiada por imagen </a:t>
            </a:r>
            <a:r>
              <a:rPr lang="es-MX" altLang="es-ES_tradnl" sz="3300" dirty="0" smtClean="0"/>
              <a:t>para </a:t>
            </a:r>
            <a:r>
              <a:rPr lang="es-MX" altLang="es-ES_tradnl" sz="3300" dirty="0"/>
              <a:t>construir un plano tridimensional anatómico </a:t>
            </a:r>
            <a:r>
              <a:rPr lang="es-MX" altLang="es-ES_tradnl" sz="3300" dirty="0" smtClean="0"/>
              <a:t>en abordajes complejos, en enseñanza y desde luego en conjunto con neurocirug</a:t>
            </a:r>
            <a:r>
              <a:rPr lang="es-ES" altLang="es-ES_tradnl" sz="3300" dirty="0" err="1" smtClean="0"/>
              <a:t>ía</a:t>
            </a:r>
            <a:endParaRPr lang="es-MX" altLang="es-ES_tradnl" sz="33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s-MX" altLang="es-ES_tradnl" sz="3300" b="1" i="1" dirty="0" smtClean="0"/>
              <a:t>Cirug</a:t>
            </a:r>
            <a:r>
              <a:rPr lang="es-ES" altLang="es-ES_tradnl" sz="3300" b="1" i="1" dirty="0" err="1" smtClean="0"/>
              <a:t>ía</a:t>
            </a:r>
            <a:r>
              <a:rPr lang="es-ES" altLang="es-ES_tradnl" sz="3300" b="1" i="1" dirty="0" smtClean="0"/>
              <a:t> guiada por realidad aumentada e imágenes </a:t>
            </a:r>
            <a:r>
              <a:rPr lang="es-ES" altLang="es-ES_tradnl" sz="3300" b="1" i="1" dirty="0"/>
              <a:t>de alta </a:t>
            </a:r>
            <a:r>
              <a:rPr lang="es-ES" altLang="es-ES_tradnl" sz="3300" b="1" i="1" dirty="0" smtClean="0"/>
              <a:t>definición de </a:t>
            </a:r>
            <a:r>
              <a:rPr lang="es-ES" altLang="es-ES_tradnl" sz="3300" b="1" i="1" dirty="0"/>
              <a:t>fluorescencia </a:t>
            </a:r>
            <a:r>
              <a:rPr lang="es-ES" altLang="es-ES_tradnl" sz="3300" b="1" i="1" dirty="0" smtClean="0"/>
              <a:t>infrarroja donde se observa la </a:t>
            </a:r>
            <a:r>
              <a:rPr lang="es-ES" altLang="es-ES_tradnl" sz="3300" b="1" i="1" dirty="0"/>
              <a:t>captación del </a:t>
            </a:r>
            <a:r>
              <a:rPr lang="es-ES" altLang="es-ES_tradnl" sz="3300" b="1" i="1" dirty="0" smtClean="0"/>
              <a:t>tumor.</a:t>
            </a:r>
            <a:endParaRPr lang="en-US" sz="24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24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2400" b="1" i="1" dirty="0" smtClean="0"/>
          </a:p>
        </p:txBody>
      </p:sp>
      <p:pic>
        <p:nvPicPr>
          <p:cNvPr id="31746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2" t="1" b="50641"/>
          <a:stretch/>
        </p:blipFill>
        <p:spPr bwMode="auto">
          <a:xfrm>
            <a:off x="251520" y="4337051"/>
            <a:ext cx="2083693" cy="183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t="11694" r="3046" b="11455"/>
          <a:stretch>
            <a:fillRect/>
          </a:stretch>
        </p:blipFill>
        <p:spPr bwMode="auto">
          <a:xfrm>
            <a:off x="2322513" y="4394200"/>
            <a:ext cx="18399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7555" r="14314" b="1796"/>
          <a:stretch>
            <a:fillRect/>
          </a:stretch>
        </p:blipFill>
        <p:spPr bwMode="auto">
          <a:xfrm>
            <a:off x="4178300" y="4394200"/>
            <a:ext cx="27193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69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63" y="44450"/>
            <a:ext cx="1265237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2714625" y="252413"/>
            <a:ext cx="369728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Algunos avances</a:t>
            </a:r>
          </a:p>
        </p:txBody>
      </p:sp>
      <p:pic>
        <p:nvPicPr>
          <p:cNvPr id="3175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4383088"/>
            <a:ext cx="2187575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4088" y="1428750"/>
            <a:ext cx="8229600" cy="4525962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s-MX" sz="4600" dirty="0"/>
              <a:t> </a:t>
            </a:r>
            <a:r>
              <a:rPr lang="es-MX" sz="4600" dirty="0" smtClean="0"/>
              <a:t>            Requisitos para operación exitosa</a:t>
            </a:r>
            <a:endParaRPr lang="es-MX" sz="4600" dirty="0"/>
          </a:p>
          <a:p>
            <a:pPr eaLnBrk="1" hangingPunct="1">
              <a:defRPr/>
            </a:pPr>
            <a:endParaRPr lang="es-MX" sz="4000" dirty="0" smtClean="0"/>
          </a:p>
          <a:p>
            <a:pPr algn="just" eaLnBrk="1" hangingPunct="1">
              <a:defRPr/>
            </a:pPr>
            <a:r>
              <a:rPr lang="es-MX" dirty="0" smtClean="0"/>
              <a:t>Conocimiento exhaustivo de la anatomía topográfica. </a:t>
            </a:r>
          </a:p>
          <a:p>
            <a:pPr algn="just" eaLnBrk="1" hangingPunct="1">
              <a:defRPr/>
            </a:pPr>
            <a:r>
              <a:rPr lang="es-MX" dirty="0" smtClean="0"/>
              <a:t>Lo que se busca principalmente es la </a:t>
            </a:r>
            <a:r>
              <a:rPr lang="es-MX" dirty="0"/>
              <a:t>restitución de la homeostasis biológica normal de la neumatización paranasal, incluyendo la recuperación completa de la </a:t>
            </a:r>
            <a:r>
              <a:rPr lang="es-MX" dirty="0" smtClean="0"/>
              <a:t>mucosa.</a:t>
            </a:r>
          </a:p>
          <a:p>
            <a:pPr algn="just" eaLnBrk="1" hangingPunct="1">
              <a:defRPr/>
            </a:pPr>
            <a:r>
              <a:rPr lang="es-MX" dirty="0" smtClean="0"/>
              <a:t>Tambi</a:t>
            </a:r>
            <a:r>
              <a:rPr lang="es-ES" dirty="0" err="1" smtClean="0"/>
              <a:t>én</a:t>
            </a:r>
            <a:r>
              <a:rPr lang="es-ES" dirty="0" smtClean="0"/>
              <a:t> un objetivo es la </a:t>
            </a:r>
            <a:r>
              <a:rPr lang="es-MX" dirty="0"/>
              <a:t>c</a:t>
            </a:r>
            <a:r>
              <a:rPr lang="es-MX" dirty="0" smtClean="0"/>
              <a:t>onservación </a:t>
            </a:r>
            <a:r>
              <a:rPr lang="es-MX" dirty="0"/>
              <a:t>o al menos </a:t>
            </a:r>
            <a:r>
              <a:rPr lang="es-MX" dirty="0" smtClean="0"/>
              <a:t>permanencia de </a:t>
            </a:r>
            <a:r>
              <a:rPr lang="es-MX" dirty="0"/>
              <a:t>la superestructura ósea </a:t>
            </a:r>
            <a:r>
              <a:rPr lang="es-MX" dirty="0" smtClean="0"/>
              <a:t>normal</a:t>
            </a:r>
          </a:p>
          <a:p>
            <a:pPr algn="just" eaLnBrk="1" hangingPunct="1">
              <a:defRPr/>
            </a:pPr>
            <a:r>
              <a:rPr lang="es-ES" dirty="0"/>
              <a:t>Se ha demostrado </a:t>
            </a:r>
            <a:r>
              <a:rPr lang="es-ES" dirty="0" smtClean="0"/>
              <a:t>que la </a:t>
            </a:r>
            <a:r>
              <a:rPr lang="es-ES" dirty="0"/>
              <a:t>FESS es </a:t>
            </a:r>
            <a:r>
              <a:rPr lang="es-ES" dirty="0" smtClean="0"/>
              <a:t>segura </a:t>
            </a:r>
            <a:r>
              <a:rPr lang="es-ES" dirty="0"/>
              <a:t>y </a:t>
            </a:r>
            <a:r>
              <a:rPr lang="es-ES" dirty="0" smtClean="0"/>
              <a:t>efectiva </a:t>
            </a:r>
            <a:r>
              <a:rPr lang="es-ES" dirty="0"/>
              <a:t>en el manejo quirúrgico de </a:t>
            </a:r>
            <a:r>
              <a:rPr lang="es-ES" dirty="0" err="1"/>
              <a:t>rinosinusitis</a:t>
            </a:r>
            <a:r>
              <a:rPr lang="es-ES" dirty="0"/>
              <a:t> crónica con una tasa de complicaciones menor al 2%.</a:t>
            </a:r>
          </a:p>
          <a:p>
            <a:pPr algn="just" eaLnBrk="1" hangingPunct="1">
              <a:defRPr/>
            </a:pPr>
            <a:endParaRPr lang="es-MX" dirty="0" smtClean="0"/>
          </a:p>
          <a:p>
            <a:pPr algn="just" eaLnBrk="1" hangingPunct="1">
              <a:defRPr/>
            </a:pPr>
            <a:endParaRPr lang="es-MX" dirty="0"/>
          </a:p>
        </p:txBody>
      </p:sp>
      <p:pic>
        <p:nvPicPr>
          <p:cNvPr id="32770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144463"/>
            <a:ext cx="1512887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s-ES" dirty="0"/>
              <a:t>Durante los últimos </a:t>
            </a:r>
            <a:r>
              <a:rPr lang="es-ES" dirty="0" smtClean="0"/>
              <a:t>años</a:t>
            </a:r>
            <a:r>
              <a:rPr lang="es-ES" dirty="0"/>
              <a:t>, el campo de la cirugía </a:t>
            </a:r>
            <a:r>
              <a:rPr lang="es-ES" dirty="0" smtClean="0"/>
              <a:t>de SPN ha avanzado </a:t>
            </a:r>
            <a:r>
              <a:rPr lang="es-ES" dirty="0"/>
              <a:t>de </a:t>
            </a:r>
            <a:r>
              <a:rPr lang="es-ES" dirty="0" smtClean="0"/>
              <a:t>cirugía abierta  y retiro de la </a:t>
            </a:r>
            <a:r>
              <a:rPr lang="es-ES" dirty="0"/>
              <a:t>mucosa como estándar de atención a </a:t>
            </a:r>
            <a:r>
              <a:rPr lang="es-ES" dirty="0" smtClean="0"/>
              <a:t>procedimientos endoscópicos funcionales  </a:t>
            </a:r>
            <a:r>
              <a:rPr lang="es-ES" dirty="0"/>
              <a:t>usando instrumentación de última </a:t>
            </a:r>
            <a:r>
              <a:rPr lang="es-ES" dirty="0" smtClean="0"/>
              <a:t>generación. </a:t>
            </a:r>
          </a:p>
          <a:p>
            <a:pPr>
              <a:defRPr/>
            </a:pPr>
            <a:r>
              <a:rPr lang="es-ES" dirty="0" smtClean="0"/>
              <a:t>Las </a:t>
            </a:r>
            <a:r>
              <a:rPr lang="es-ES" dirty="0"/>
              <a:t>indicaciones se han </a:t>
            </a:r>
            <a:r>
              <a:rPr lang="es-ES" dirty="0" smtClean="0"/>
              <a:t>ampliado desde </a:t>
            </a:r>
            <a:r>
              <a:rPr lang="es-ES" dirty="0"/>
              <a:t>enfermedades principalmente inflamatorias hasta tumores </a:t>
            </a:r>
            <a:r>
              <a:rPr lang="es-ES" dirty="0" err="1"/>
              <a:t>sinonasales</a:t>
            </a:r>
            <a:r>
              <a:rPr lang="es-ES" dirty="0" smtClean="0"/>
              <a:t>, base </a:t>
            </a:r>
            <a:r>
              <a:rPr lang="es-ES" dirty="0"/>
              <a:t>del cráneo y patología orbital</a:t>
            </a:r>
            <a:r>
              <a:rPr lang="es-ES" dirty="0" smtClean="0"/>
              <a:t>.</a:t>
            </a:r>
          </a:p>
          <a:p>
            <a:pPr>
              <a:defRPr/>
            </a:pPr>
            <a:r>
              <a:rPr lang="es-ES" dirty="0" smtClean="0"/>
              <a:t> </a:t>
            </a:r>
            <a:r>
              <a:rPr lang="es-ES" dirty="0"/>
              <a:t>Como la tecnología </a:t>
            </a:r>
            <a:r>
              <a:rPr lang="es-ES" dirty="0" smtClean="0"/>
              <a:t>sigue mejorando  así como nuestra </a:t>
            </a:r>
            <a:r>
              <a:rPr lang="es-ES" dirty="0"/>
              <a:t>comprensión de la patogénesis de </a:t>
            </a:r>
            <a:r>
              <a:rPr lang="es-ES" dirty="0" smtClean="0"/>
              <a:t>las enfermedades ¿donde </a:t>
            </a:r>
            <a:r>
              <a:rPr lang="es-ES" dirty="0"/>
              <a:t>estaremos en los próximos </a:t>
            </a:r>
            <a:r>
              <a:rPr lang="es-ES" dirty="0" smtClean="0"/>
              <a:t> años? </a:t>
            </a:r>
            <a:r>
              <a:rPr lang="es-ES" dirty="0"/>
              <a:t>todavía no </a:t>
            </a:r>
            <a:r>
              <a:rPr lang="es-ES" dirty="0" smtClean="0"/>
              <a:t>lo sabemos, </a:t>
            </a:r>
            <a:r>
              <a:rPr lang="es-ES" dirty="0"/>
              <a:t>pero el potencial es ilimitado.</a:t>
            </a:r>
            <a:endParaRPr lang="es-ES" dirty="0" smtClean="0"/>
          </a:p>
        </p:txBody>
      </p:sp>
      <p:pic>
        <p:nvPicPr>
          <p:cNvPr id="33795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144463"/>
            <a:ext cx="1512887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507569" y="505420"/>
            <a:ext cx="44903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Reflexiones finales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Marcador de contenido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r>
              <a:rPr lang="es-ES_tradnl" altLang="es-ES_tradnl" sz="2400"/>
              <a:t>La cirugía endoscópica funcional de senos paranasales es una herramienta relativamente reciente del otorrinolaring</a:t>
            </a:r>
            <a:r>
              <a:rPr lang="es-ES" altLang="es-ES_tradnl" sz="2400"/>
              <a:t>ólogo </a:t>
            </a:r>
            <a:r>
              <a:rPr lang="es-ES_tradnl" altLang="es-ES_tradnl" sz="2400"/>
              <a:t>para el tratamiento de la enfermedad rinosinusal.</a:t>
            </a:r>
          </a:p>
          <a:p>
            <a:r>
              <a:rPr lang="es-MX" altLang="es-ES_tradnl" sz="2400"/>
              <a:t>Modific</a:t>
            </a:r>
            <a:r>
              <a:rPr lang="es-ES" altLang="es-ES_tradnl" sz="2400"/>
              <a:t>ó</a:t>
            </a:r>
            <a:r>
              <a:rPr lang="es-MX" altLang="es-ES_tradnl" sz="2400"/>
              <a:t> los antiguos conceptos sobre la fisiopatología de la mucosa.</a:t>
            </a:r>
          </a:p>
          <a:p>
            <a:r>
              <a:rPr lang="es-ES_tradnl" altLang="es-ES_tradnl" sz="2400"/>
              <a:t> Se realiza a través de la cavidad nasal mediante endoscopios, con la gran ventaja del acercamiento y poder de resoluci</a:t>
            </a:r>
            <a:r>
              <a:rPr lang="es-ES" altLang="es-ES_tradnl" sz="2400"/>
              <a:t>ón gracias a la tecnología.</a:t>
            </a:r>
          </a:p>
          <a:p>
            <a:r>
              <a:rPr lang="es-ES_tradnl" altLang="es-ES_tradnl" sz="2400"/>
              <a:t>La rinosinusitis crónica es la principal indicaci</a:t>
            </a:r>
            <a:r>
              <a:rPr lang="es-ES" altLang="es-ES_tradnl" sz="2400"/>
              <a:t>ón de la cirugía endoscópica, aunque existen muchas otras que se revisan a continuación.</a:t>
            </a:r>
          </a:p>
          <a:p>
            <a:endParaRPr lang="es-ES_tradnl" altLang="es-ES_tradnl" sz="2400"/>
          </a:p>
        </p:txBody>
      </p:sp>
      <p:pic>
        <p:nvPicPr>
          <p:cNvPr id="15362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144463"/>
            <a:ext cx="1512887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Marcador de contenido 2"/>
          <p:cNvSpPr>
            <a:spLocks noGrp="1"/>
          </p:cNvSpPr>
          <p:nvPr>
            <p:ph idx="1"/>
          </p:nvPr>
        </p:nvSpPr>
        <p:spPr>
          <a:xfrm>
            <a:off x="539750" y="1428750"/>
            <a:ext cx="8280400" cy="4351338"/>
          </a:xfrm>
        </p:spPr>
        <p:txBody>
          <a:bodyPr/>
          <a:lstStyle/>
          <a:p>
            <a:pPr algn="just" eaLnBrk="1" hangingPunct="1"/>
            <a:r>
              <a:rPr lang="es-ES" altLang="es-ES_tradnl" sz="2800" dirty="0" err="1"/>
              <a:t>Hirschman</a:t>
            </a:r>
            <a:r>
              <a:rPr lang="es-ES" altLang="es-ES_tradnl" sz="2800" dirty="0"/>
              <a:t> en 1901 utilizó un cistoscopio  modificado</a:t>
            </a:r>
          </a:p>
          <a:p>
            <a:pPr algn="just" eaLnBrk="1" hangingPunct="1">
              <a:buFont typeface="Arial" charset="0"/>
              <a:buNone/>
            </a:pPr>
            <a:r>
              <a:rPr lang="es-ES" altLang="es-ES_tradnl" sz="2800" dirty="0"/>
              <a:t>    para examinar la cavidad </a:t>
            </a:r>
            <a:r>
              <a:rPr lang="es-ES" altLang="es-ES_tradnl" sz="2800" dirty="0" err="1" smtClean="0"/>
              <a:t>nasosinusal</a:t>
            </a:r>
            <a:endParaRPr lang="es-ES" altLang="es-ES_tradnl" sz="2800" dirty="0"/>
          </a:p>
          <a:p>
            <a:pPr algn="just" eaLnBrk="1" hangingPunct="1"/>
            <a:r>
              <a:rPr lang="es-MX" altLang="es-ES_tradnl" sz="2800" dirty="0"/>
              <a:t>Hopkins en 1960 inventó las lentes cilíndricas con una imagen con mejor iluminación y de alta calidad óptica, dando así los fundamentos para la cirugía de mínima invasión</a:t>
            </a:r>
            <a:r>
              <a:rPr lang="es-ES" altLang="es-ES_tradnl" sz="2800" dirty="0"/>
              <a:t> </a:t>
            </a:r>
            <a:endParaRPr lang="es-MX" altLang="es-ES_tradnl" sz="2800" dirty="0"/>
          </a:p>
        </p:txBody>
      </p:sp>
      <p:pic>
        <p:nvPicPr>
          <p:cNvPr id="16386" name="Picture 2" descr="Resultado de imagen para hirschmann cystosc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>
            <a:fillRect/>
          </a:stretch>
        </p:blipFill>
        <p:spPr bwMode="auto">
          <a:xfrm>
            <a:off x="1187450" y="4437063"/>
            <a:ext cx="2736850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144463"/>
            <a:ext cx="1512887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/>
          <a:stretch>
            <a:fillRect/>
          </a:stretch>
        </p:blipFill>
        <p:spPr bwMode="auto">
          <a:xfrm>
            <a:off x="4859338" y="4448175"/>
            <a:ext cx="3176587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Marcador de contenido 2"/>
          <p:cNvSpPr>
            <a:spLocks noGrp="1"/>
          </p:cNvSpPr>
          <p:nvPr>
            <p:ph idx="1"/>
          </p:nvPr>
        </p:nvSpPr>
        <p:spPr>
          <a:xfrm>
            <a:off x="611188" y="1427163"/>
            <a:ext cx="7886700" cy="4351337"/>
          </a:xfrm>
        </p:spPr>
        <p:txBody>
          <a:bodyPr/>
          <a:lstStyle/>
          <a:p>
            <a:pPr eaLnBrk="1" hangingPunct="1"/>
            <a:r>
              <a:rPr lang="es-MX" altLang="es-ES_tradnl" sz="2400"/>
              <a:t>Messerklinger en 1972 estudió la depuración mucociliar en cadáveres, publicando posteriormente el libro  “Anatomía y diagnóstico en endoscopía sinonasal”. </a:t>
            </a:r>
          </a:p>
          <a:p>
            <a:pPr eaLnBrk="1" hangingPunct="1"/>
            <a:r>
              <a:rPr lang="es-MX" altLang="es-ES_tradnl" sz="2400"/>
              <a:t>Padre de la cirugía endoscopica nasal</a:t>
            </a:r>
          </a:p>
          <a:p>
            <a:pPr eaLnBrk="1" hangingPunct="1"/>
            <a:r>
              <a:rPr lang="es-MX" altLang="es-ES_tradnl" sz="2400"/>
              <a:t>Demostró que la rinosinusitis crónica tiene origen en el complejo ostiomeatal: hiato semilunar – infundíbulo etmoidal.</a:t>
            </a:r>
          </a:p>
          <a:p>
            <a:pPr eaLnBrk="1" hangingPunct="1"/>
            <a:endParaRPr lang="es-MX" altLang="es-ES_tradnl" sz="2400"/>
          </a:p>
        </p:txBody>
      </p:sp>
      <p:pic>
        <p:nvPicPr>
          <p:cNvPr id="17410" name="Picture 2" descr="Resultado de imagen para Walter Messerklin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1" t="2354" r="21472" b="25471"/>
          <a:stretch>
            <a:fillRect/>
          </a:stretch>
        </p:blipFill>
        <p:spPr bwMode="auto">
          <a:xfrm>
            <a:off x="2590800" y="3979863"/>
            <a:ext cx="193675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4" descr="Resultado de imagen para Walter Messerklinger"/>
          <p:cNvSpPr>
            <a:spLocks noChangeAspect="1" noChangeArrowheads="1"/>
          </p:cNvSpPr>
          <p:nvPr/>
        </p:nvSpPr>
        <p:spPr bwMode="auto">
          <a:xfrm>
            <a:off x="115888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ES_tradnl" sz="1800"/>
          </a:p>
        </p:txBody>
      </p:sp>
      <p:sp>
        <p:nvSpPr>
          <p:cNvPr id="17412" name="AutoShape 6" descr="Resultado de imagen para Walter Messerklinger"/>
          <p:cNvSpPr>
            <a:spLocks noChangeAspect="1" noChangeArrowheads="1"/>
          </p:cNvSpPr>
          <p:nvPr/>
        </p:nvSpPr>
        <p:spPr bwMode="auto">
          <a:xfrm>
            <a:off x="230188" y="7938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ES_tradnl" sz="1800"/>
          </a:p>
        </p:txBody>
      </p:sp>
      <p:pic>
        <p:nvPicPr>
          <p:cNvPr id="17413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144463"/>
            <a:ext cx="1512887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933825"/>
            <a:ext cx="17272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" r="7526"/>
          <a:stretch>
            <a:fillRect/>
          </a:stretch>
        </p:blipFill>
        <p:spPr bwMode="auto">
          <a:xfrm>
            <a:off x="1458913" y="3716338"/>
            <a:ext cx="60833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4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6500"/>
          </a:xfrm>
        </p:spPr>
        <p:txBody>
          <a:bodyPr/>
          <a:lstStyle/>
          <a:p>
            <a:r>
              <a:rPr lang="es-MX" altLang="es-ES_tradnl" sz="2800"/>
              <a:t>Wigand  en 1981 estableció el principio de restauración de la ventilación y drenaje sinusal, ensanchando los ostia de drenaje “Cirugia del itsmo”, cuyo objetivo era preservar la mucosa.</a:t>
            </a:r>
          </a:p>
        </p:txBody>
      </p:sp>
      <p:pic>
        <p:nvPicPr>
          <p:cNvPr id="1843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144463"/>
            <a:ext cx="1512887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2 Marcador de contenido"/>
          <p:cNvSpPr>
            <a:spLocks noGrp="1"/>
          </p:cNvSpPr>
          <p:nvPr>
            <p:ph idx="1"/>
          </p:nvPr>
        </p:nvSpPr>
        <p:spPr>
          <a:xfrm>
            <a:off x="395288" y="1579563"/>
            <a:ext cx="8229600" cy="4525962"/>
          </a:xfrm>
        </p:spPr>
        <p:txBody>
          <a:bodyPr/>
          <a:lstStyle/>
          <a:p>
            <a:pPr eaLnBrk="1" hangingPunct="1"/>
            <a:r>
              <a:rPr lang="es-MX" altLang="es-ES_tradnl" sz="2800"/>
              <a:t>Kennedy en 1985 acuñ</a:t>
            </a:r>
            <a:r>
              <a:rPr lang="es-ES" altLang="es-ES_tradnl" sz="2800"/>
              <a:t>ó </a:t>
            </a:r>
            <a:r>
              <a:rPr lang="es-MX" altLang="es-ES_tradnl" sz="2800"/>
              <a:t> el término «Cirugía endoscópica funcional naso-sinusal» (FESS) el cual se refiere a:</a:t>
            </a:r>
          </a:p>
          <a:p>
            <a:pPr lvl="1"/>
            <a:r>
              <a:rPr lang="es-MX" altLang="es-ES_tradnl" sz="2400"/>
              <a:t>Preservar las estructuras normales</a:t>
            </a:r>
          </a:p>
          <a:p>
            <a:pPr lvl="1"/>
            <a:r>
              <a:rPr lang="es-MX" altLang="es-ES_tradnl" sz="2400"/>
              <a:t>Resecar sólo los elementos anatómicos enfermos y que producen obstrucción para restaurar la funci</a:t>
            </a:r>
            <a:r>
              <a:rPr lang="es-ES" altLang="es-ES_tradnl" sz="2400"/>
              <a:t>ón.</a:t>
            </a:r>
            <a:endParaRPr lang="es-MX" altLang="es-ES_tradnl" sz="2400"/>
          </a:p>
          <a:p>
            <a:pPr lvl="1"/>
            <a:r>
              <a:rPr lang="es-MX" altLang="es-ES_tradnl" sz="2400"/>
              <a:t>Preservar la mucosa sana</a:t>
            </a:r>
          </a:p>
          <a:p>
            <a:pPr eaLnBrk="1" hangingPunct="1"/>
            <a:endParaRPr lang="es-MX" altLang="es-ES_tradnl" sz="2800"/>
          </a:p>
        </p:txBody>
      </p:sp>
      <p:pic>
        <p:nvPicPr>
          <p:cNvPr id="19458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408488"/>
            <a:ext cx="1439862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144463"/>
            <a:ext cx="1512887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>
          <a:xfrm>
            <a:off x="250825" y="-100013"/>
            <a:ext cx="8229600" cy="1143001"/>
          </a:xfrm>
        </p:spPr>
        <p:txBody>
          <a:bodyPr/>
          <a:lstStyle/>
          <a:p>
            <a:pPr eaLnBrk="1" hangingPunct="1"/>
            <a:r>
              <a:rPr lang="es-MX" altLang="es-ES_tradnl" sz="4000"/>
              <a:t>Complejo Ostiomeatal</a:t>
            </a:r>
          </a:p>
        </p:txBody>
      </p:sp>
      <p:pic>
        <p:nvPicPr>
          <p:cNvPr id="26627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268413"/>
            <a:ext cx="6577013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CuadroTexto 4"/>
          <p:cNvSpPr txBox="1">
            <a:spLocks noChangeArrowheads="1"/>
          </p:cNvSpPr>
          <p:nvPr/>
        </p:nvSpPr>
        <p:spPr bwMode="auto">
          <a:xfrm>
            <a:off x="6659563" y="5732463"/>
            <a:ext cx="64928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_tradnl" sz="1800">
              <a:latin typeface="Arial" charset="0"/>
            </a:endParaRPr>
          </a:p>
        </p:txBody>
      </p:sp>
      <p:pic>
        <p:nvPicPr>
          <p:cNvPr id="2662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144463"/>
            <a:ext cx="1512887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CuadroTexto 1"/>
          <p:cNvSpPr txBox="1">
            <a:spLocks noChangeArrowheads="1"/>
          </p:cNvSpPr>
          <p:nvPr/>
        </p:nvSpPr>
        <p:spPr bwMode="auto">
          <a:xfrm>
            <a:off x="5580063" y="5300663"/>
            <a:ext cx="612775" cy="277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s-ES_tradnl" altLang="es-ES_tradnl" sz="1200"/>
              <a:t>cilios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3748" y="476672"/>
            <a:ext cx="8496300" cy="452596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s-ES_tradnl" dirty="0" smtClean="0"/>
              <a:t>     </a:t>
            </a:r>
            <a:r>
              <a:rPr lang="es-ES_tradnl" dirty="0"/>
              <a:t> </a:t>
            </a:r>
            <a:r>
              <a:rPr lang="es-ES_tradnl" dirty="0" smtClean="0"/>
              <a:t>             </a:t>
            </a:r>
            <a:r>
              <a:rPr lang="es-ES_tradnl" dirty="0" err="1"/>
              <a:t>E</a:t>
            </a:r>
            <a:r>
              <a:rPr lang="es-ES_tradnl" dirty="0" err="1" smtClean="0"/>
              <a:t>ndoscop</a:t>
            </a:r>
            <a:r>
              <a:rPr lang="es-ES" dirty="0" err="1" smtClean="0"/>
              <a:t>ía</a:t>
            </a:r>
            <a:r>
              <a:rPr lang="es-ES" dirty="0" smtClean="0"/>
              <a:t> </a:t>
            </a:r>
            <a:r>
              <a:rPr lang="es-ES" u="sng" dirty="0" smtClean="0"/>
              <a:t>diagnóstica</a:t>
            </a:r>
          </a:p>
          <a:p>
            <a:pPr marL="0" indent="0">
              <a:buFont typeface="Arial" charset="0"/>
              <a:buNone/>
              <a:defRPr/>
            </a:pPr>
            <a:endParaRPr lang="es-ES_tradnl" dirty="0" smtClean="0"/>
          </a:p>
          <a:p>
            <a:pPr lvl="1">
              <a:buFont typeface="Arial" charset="0"/>
              <a:buChar char="•"/>
              <a:defRPr/>
            </a:pPr>
            <a:r>
              <a:rPr lang="es-ES_tradnl" dirty="0" err="1" smtClean="0"/>
              <a:t>Rinosinusitis</a:t>
            </a:r>
            <a:r>
              <a:rPr lang="es-ES_tradnl" dirty="0" smtClean="0"/>
              <a:t>, anosmia, obstrucción nasal, </a:t>
            </a:r>
            <a:r>
              <a:rPr lang="es-ES_tradnl" dirty="0"/>
              <a:t>b</a:t>
            </a:r>
            <a:r>
              <a:rPr lang="es-ES_tradnl" dirty="0" smtClean="0"/>
              <a:t>iopsia de tumores nasales y nasofaríngeos.</a:t>
            </a:r>
          </a:p>
          <a:p>
            <a:pPr lvl="1">
              <a:buFont typeface="Arial" charset="0"/>
              <a:buChar char="•"/>
              <a:defRPr/>
            </a:pPr>
            <a:r>
              <a:rPr lang="es-ES_tradnl" dirty="0" smtClean="0"/>
              <a:t>Evaluación de epistaxis de origen desconocido</a:t>
            </a:r>
          </a:p>
          <a:p>
            <a:pPr lvl="1">
              <a:buFont typeface="Arial" charset="0"/>
              <a:buChar char="•"/>
              <a:defRPr/>
            </a:pPr>
            <a:r>
              <a:rPr lang="es-ES_tradnl" dirty="0" smtClean="0"/>
              <a:t>Evaluación de la </a:t>
            </a:r>
            <a:r>
              <a:rPr lang="es-ES_tradnl" dirty="0" err="1" smtClean="0"/>
              <a:t>rinorrea</a:t>
            </a:r>
            <a:r>
              <a:rPr lang="es-ES_tradnl" dirty="0" smtClean="0"/>
              <a:t> del líquido cefalorraquídeo</a:t>
            </a:r>
          </a:p>
          <a:p>
            <a:pPr lvl="1">
              <a:buFont typeface="Arial" charset="0"/>
              <a:buChar char="•"/>
              <a:defRPr/>
            </a:pPr>
            <a:r>
              <a:rPr lang="es-ES_tradnl" dirty="0" smtClean="0"/>
              <a:t>Evaluar la cavidad nasal después de cirugía y resecciones quirúrgicas.</a:t>
            </a:r>
            <a:endParaRPr lang="es-ES_tradnl" dirty="0"/>
          </a:p>
        </p:txBody>
      </p:sp>
      <p:pic>
        <p:nvPicPr>
          <p:cNvPr id="20482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144463"/>
            <a:ext cx="1512887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G0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5615" y="4561204"/>
            <a:ext cx="2810875" cy="210815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G00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70235" y="4561204"/>
            <a:ext cx="2911691" cy="21837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6919" y="404664"/>
            <a:ext cx="8229600" cy="452596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s-ES_tradnl" dirty="0" smtClean="0"/>
              <a:t>               </a:t>
            </a:r>
            <a:r>
              <a:rPr lang="es-ES_tradnl" sz="3600" dirty="0" smtClean="0"/>
              <a:t>Indicaciones </a:t>
            </a:r>
            <a:r>
              <a:rPr lang="es-ES_tradnl" sz="3600" dirty="0" err="1" smtClean="0"/>
              <a:t>quir</a:t>
            </a:r>
            <a:r>
              <a:rPr lang="es-ES" sz="3600" dirty="0" err="1" smtClean="0"/>
              <a:t>úrgicas</a:t>
            </a:r>
            <a:endParaRPr lang="es-ES_tradnl" dirty="0" smtClean="0"/>
          </a:p>
          <a:p>
            <a:pPr lvl="1">
              <a:buFont typeface="Arial" charset="0"/>
              <a:buChar char="•"/>
              <a:defRPr/>
            </a:pPr>
            <a:r>
              <a:rPr lang="es-ES_tradnl" dirty="0" err="1" smtClean="0"/>
              <a:t>Turbinoplastia</a:t>
            </a:r>
            <a:endParaRPr lang="es-ES_tradnl" dirty="0" smtClean="0"/>
          </a:p>
          <a:p>
            <a:pPr lvl="1">
              <a:buFont typeface="Arial" charset="0"/>
              <a:buChar char="•"/>
              <a:defRPr/>
            </a:pPr>
            <a:r>
              <a:rPr lang="es-ES_tradnl" dirty="0" err="1" smtClean="0"/>
              <a:t>Rinosinusitis</a:t>
            </a:r>
            <a:r>
              <a:rPr lang="es-ES_tradnl" dirty="0" smtClean="0"/>
              <a:t> crónica resistente a tratamiento m</a:t>
            </a:r>
            <a:r>
              <a:rPr lang="es-ES" dirty="0" err="1" smtClean="0"/>
              <a:t>édico</a:t>
            </a:r>
            <a:endParaRPr lang="es-ES_tradnl" dirty="0" smtClean="0"/>
          </a:p>
          <a:p>
            <a:pPr lvl="1">
              <a:buFont typeface="Arial" charset="0"/>
              <a:buChar char="•"/>
              <a:defRPr/>
            </a:pPr>
            <a:r>
              <a:rPr lang="es-ES_tradnl" dirty="0" err="1" smtClean="0"/>
              <a:t>Poliposis</a:t>
            </a:r>
            <a:r>
              <a:rPr lang="es-ES_tradnl" dirty="0" smtClean="0"/>
              <a:t> </a:t>
            </a:r>
            <a:r>
              <a:rPr lang="es-ES_tradnl" dirty="0" err="1" smtClean="0"/>
              <a:t>antrocoanal</a:t>
            </a:r>
            <a:r>
              <a:rPr lang="es-ES_tradnl" dirty="0" smtClean="0"/>
              <a:t> y etmoidal</a:t>
            </a:r>
          </a:p>
          <a:p>
            <a:pPr lvl="1">
              <a:buFont typeface="Arial" charset="0"/>
              <a:buChar char="•"/>
              <a:defRPr/>
            </a:pPr>
            <a:r>
              <a:rPr lang="es-ES_tradnl" dirty="0" err="1" smtClean="0"/>
              <a:t>Mucocele</a:t>
            </a:r>
            <a:endParaRPr lang="es-ES_tradnl" dirty="0" smtClean="0"/>
          </a:p>
          <a:p>
            <a:pPr lvl="1">
              <a:buFont typeface="Arial" charset="0"/>
              <a:buChar char="•"/>
              <a:defRPr/>
            </a:pPr>
            <a:r>
              <a:rPr lang="es-ES_tradnl" dirty="0" smtClean="0"/>
              <a:t>Cauterización de sangrado en epistaxis</a:t>
            </a:r>
          </a:p>
          <a:p>
            <a:pPr lvl="1">
              <a:buFont typeface="Arial" charset="0"/>
              <a:buChar char="•"/>
              <a:defRPr/>
            </a:pPr>
            <a:r>
              <a:rPr lang="es-ES_tradnl" dirty="0" smtClean="0"/>
              <a:t>Cierre de f</a:t>
            </a:r>
            <a:r>
              <a:rPr lang="es-ES" dirty="0" err="1" smtClean="0"/>
              <a:t>ístula</a:t>
            </a:r>
            <a:r>
              <a:rPr lang="es-ES" dirty="0" smtClean="0"/>
              <a:t> de </a:t>
            </a:r>
            <a:r>
              <a:rPr lang="es-ES_tradnl" dirty="0" smtClean="0"/>
              <a:t> LCR</a:t>
            </a:r>
          </a:p>
        </p:txBody>
      </p:sp>
      <p:pic>
        <p:nvPicPr>
          <p:cNvPr id="21506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144463"/>
            <a:ext cx="1512887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DSCN0804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8750" y="4581128"/>
            <a:ext cx="2607121" cy="19553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G058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89513" y="4555269"/>
            <a:ext cx="2641600" cy="1981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2423</TotalTime>
  <Words>788</Words>
  <Application>Microsoft Office PowerPoint</Application>
  <PresentationFormat>Presentación en pantalla (4:3)</PresentationFormat>
  <Paragraphs>86</Paragraphs>
  <Slides>16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de Office</vt:lpstr>
      <vt:lpstr>Avances de la Otorrinolaringología y Cirugía de Cabeza y Cuello  “En la cirugía endoscópica de nariz y senos paranasales”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Complejo Ostiomeatal</vt:lpstr>
      <vt:lpstr>Presentación de PowerPoint</vt:lpstr>
      <vt:lpstr>Presentación de PowerPoint</vt:lpstr>
      <vt:lpstr>Presentación de PowerPoint</vt:lpstr>
      <vt:lpstr>Presentación de PowerPoint</vt:lpstr>
      <vt:lpstr>Imagenología en la cirugía endoscópica nasal 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Rogelio-HD</dc:creator>
  <cp:lastModifiedBy>Cabina-ANM</cp:lastModifiedBy>
  <cp:revision>64</cp:revision>
  <dcterms:created xsi:type="dcterms:W3CDTF">2017-10-07T16:09:29Z</dcterms:created>
  <dcterms:modified xsi:type="dcterms:W3CDTF">2017-10-12T01:24:40Z</dcterms:modified>
</cp:coreProperties>
</file>