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1"/>
    <p:sldMasterId id="2147483881" r:id="rId2"/>
  </p:sldMasterIdLst>
  <p:sldIdLst>
    <p:sldId id="256" r:id="rId3"/>
    <p:sldId id="257" r:id="rId4"/>
    <p:sldId id="273" r:id="rId5"/>
    <p:sldId id="259" r:id="rId6"/>
    <p:sldId id="260" r:id="rId7"/>
    <p:sldId id="272" r:id="rId8"/>
    <p:sldId id="262" r:id="rId9"/>
    <p:sldId id="266" r:id="rId10"/>
    <p:sldId id="263" r:id="rId11"/>
    <p:sldId id="264" r:id="rId12"/>
    <p:sldId id="277" r:id="rId13"/>
    <p:sldId id="267" r:id="rId14"/>
    <p:sldId id="265" r:id="rId15"/>
    <p:sldId id="268" r:id="rId16"/>
    <p:sldId id="274" r:id="rId17"/>
    <p:sldId id="276" r:id="rId18"/>
    <p:sldId id="270" r:id="rId19"/>
    <p:sldId id="271" r:id="rId20"/>
    <p:sldId id="275" r:id="rId21"/>
    <p:sldId id="27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0" d="100"/>
          <a:sy n="90" d="100"/>
        </p:scale>
        <p:origin x="576" y="1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MX"/>
        </a:p>
      </c:txPr>
    </c:title>
    <c:autoTitleDeleted val="0"/>
    <c:plotArea>
      <c:layout/>
      <c:scatterChart>
        <c:scatterStyle val="lineMarker"/>
        <c:varyColors val="0"/>
        <c:ser>
          <c:idx val="0"/>
          <c:order val="0"/>
          <c:tx>
            <c:strRef>
              <c:f>timeline!$B$2</c:f>
              <c:strCache>
                <c:ptCount val="1"/>
                <c:pt idx="0">
                  <c:v>count</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timeline!$A$3:$A$70</c:f>
              <c:numCache>
                <c:formatCode>General</c:formatCode>
                <c:ptCount val="68"/>
                <c:pt idx="0">
                  <c:v>2017</c:v>
                </c:pt>
                <c:pt idx="1">
                  <c:v>2016</c:v>
                </c:pt>
                <c:pt idx="2">
                  <c:v>2015</c:v>
                </c:pt>
                <c:pt idx="3">
                  <c:v>2014</c:v>
                </c:pt>
                <c:pt idx="4">
                  <c:v>2013</c:v>
                </c:pt>
                <c:pt idx="5">
                  <c:v>2012</c:v>
                </c:pt>
                <c:pt idx="6">
                  <c:v>2011</c:v>
                </c:pt>
                <c:pt idx="7">
                  <c:v>2010</c:v>
                </c:pt>
                <c:pt idx="8">
                  <c:v>2009</c:v>
                </c:pt>
                <c:pt idx="9">
                  <c:v>2008</c:v>
                </c:pt>
                <c:pt idx="10">
                  <c:v>2007</c:v>
                </c:pt>
                <c:pt idx="11">
                  <c:v>2006</c:v>
                </c:pt>
                <c:pt idx="12">
                  <c:v>2005</c:v>
                </c:pt>
                <c:pt idx="13">
                  <c:v>2004</c:v>
                </c:pt>
                <c:pt idx="14">
                  <c:v>2003</c:v>
                </c:pt>
                <c:pt idx="15">
                  <c:v>2002</c:v>
                </c:pt>
                <c:pt idx="16">
                  <c:v>2001</c:v>
                </c:pt>
                <c:pt idx="17">
                  <c:v>2000</c:v>
                </c:pt>
                <c:pt idx="18">
                  <c:v>1999</c:v>
                </c:pt>
                <c:pt idx="19">
                  <c:v>1998</c:v>
                </c:pt>
                <c:pt idx="20">
                  <c:v>1997</c:v>
                </c:pt>
                <c:pt idx="21">
                  <c:v>1996</c:v>
                </c:pt>
                <c:pt idx="22">
                  <c:v>1995</c:v>
                </c:pt>
                <c:pt idx="23">
                  <c:v>1994</c:v>
                </c:pt>
                <c:pt idx="24">
                  <c:v>1993</c:v>
                </c:pt>
                <c:pt idx="25">
                  <c:v>1992</c:v>
                </c:pt>
                <c:pt idx="26">
                  <c:v>1991</c:v>
                </c:pt>
                <c:pt idx="27">
                  <c:v>1990</c:v>
                </c:pt>
                <c:pt idx="28">
                  <c:v>1989</c:v>
                </c:pt>
                <c:pt idx="29">
                  <c:v>1988</c:v>
                </c:pt>
                <c:pt idx="30">
                  <c:v>1987</c:v>
                </c:pt>
                <c:pt idx="31">
                  <c:v>1986</c:v>
                </c:pt>
                <c:pt idx="32">
                  <c:v>1985</c:v>
                </c:pt>
                <c:pt idx="33">
                  <c:v>1984</c:v>
                </c:pt>
                <c:pt idx="34">
                  <c:v>1983</c:v>
                </c:pt>
                <c:pt idx="35">
                  <c:v>1982</c:v>
                </c:pt>
                <c:pt idx="36">
                  <c:v>1981</c:v>
                </c:pt>
                <c:pt idx="37">
                  <c:v>1980</c:v>
                </c:pt>
                <c:pt idx="38">
                  <c:v>1979</c:v>
                </c:pt>
                <c:pt idx="39">
                  <c:v>1978</c:v>
                </c:pt>
                <c:pt idx="40">
                  <c:v>1977</c:v>
                </c:pt>
                <c:pt idx="41">
                  <c:v>1976</c:v>
                </c:pt>
                <c:pt idx="42">
                  <c:v>1975</c:v>
                </c:pt>
                <c:pt idx="43">
                  <c:v>1974</c:v>
                </c:pt>
                <c:pt idx="44">
                  <c:v>1973</c:v>
                </c:pt>
                <c:pt idx="45">
                  <c:v>1972</c:v>
                </c:pt>
                <c:pt idx="46">
                  <c:v>1971</c:v>
                </c:pt>
                <c:pt idx="47">
                  <c:v>1970</c:v>
                </c:pt>
                <c:pt idx="48">
                  <c:v>1969</c:v>
                </c:pt>
                <c:pt idx="49">
                  <c:v>1968</c:v>
                </c:pt>
                <c:pt idx="50">
                  <c:v>1967</c:v>
                </c:pt>
                <c:pt idx="51">
                  <c:v>1966</c:v>
                </c:pt>
                <c:pt idx="52">
                  <c:v>1965</c:v>
                </c:pt>
                <c:pt idx="53">
                  <c:v>1964</c:v>
                </c:pt>
                <c:pt idx="54">
                  <c:v>1963</c:v>
                </c:pt>
                <c:pt idx="55">
                  <c:v>1962</c:v>
                </c:pt>
                <c:pt idx="56">
                  <c:v>1961</c:v>
                </c:pt>
                <c:pt idx="57">
                  <c:v>1960</c:v>
                </c:pt>
                <c:pt idx="58">
                  <c:v>1959</c:v>
                </c:pt>
                <c:pt idx="59">
                  <c:v>1958</c:v>
                </c:pt>
                <c:pt idx="60">
                  <c:v>1957</c:v>
                </c:pt>
                <c:pt idx="61">
                  <c:v>1956</c:v>
                </c:pt>
                <c:pt idx="62">
                  <c:v>1955</c:v>
                </c:pt>
                <c:pt idx="63">
                  <c:v>1954</c:v>
                </c:pt>
                <c:pt idx="64">
                  <c:v>1953</c:v>
                </c:pt>
                <c:pt idx="65">
                  <c:v>1952</c:v>
                </c:pt>
                <c:pt idx="66">
                  <c:v>1951</c:v>
                </c:pt>
                <c:pt idx="67">
                  <c:v>1949</c:v>
                </c:pt>
              </c:numCache>
            </c:numRef>
          </c:xVal>
          <c:yVal>
            <c:numRef>
              <c:f>timeline!$B$3:$B$70</c:f>
              <c:numCache>
                <c:formatCode>General</c:formatCode>
                <c:ptCount val="68"/>
                <c:pt idx="0">
                  <c:v>27</c:v>
                </c:pt>
                <c:pt idx="1">
                  <c:v>72</c:v>
                </c:pt>
                <c:pt idx="2">
                  <c:v>75</c:v>
                </c:pt>
                <c:pt idx="3">
                  <c:v>58</c:v>
                </c:pt>
                <c:pt idx="4">
                  <c:v>68</c:v>
                </c:pt>
                <c:pt idx="5">
                  <c:v>63</c:v>
                </c:pt>
                <c:pt idx="6">
                  <c:v>65</c:v>
                </c:pt>
                <c:pt idx="7">
                  <c:v>63</c:v>
                </c:pt>
                <c:pt idx="8">
                  <c:v>66</c:v>
                </c:pt>
                <c:pt idx="9">
                  <c:v>41</c:v>
                </c:pt>
                <c:pt idx="10">
                  <c:v>59</c:v>
                </c:pt>
                <c:pt idx="11">
                  <c:v>51</c:v>
                </c:pt>
                <c:pt idx="12">
                  <c:v>52</c:v>
                </c:pt>
                <c:pt idx="13">
                  <c:v>46</c:v>
                </c:pt>
                <c:pt idx="14">
                  <c:v>45</c:v>
                </c:pt>
                <c:pt idx="15">
                  <c:v>44</c:v>
                </c:pt>
                <c:pt idx="16">
                  <c:v>49</c:v>
                </c:pt>
                <c:pt idx="17">
                  <c:v>43</c:v>
                </c:pt>
                <c:pt idx="18">
                  <c:v>39</c:v>
                </c:pt>
                <c:pt idx="19">
                  <c:v>31</c:v>
                </c:pt>
                <c:pt idx="20">
                  <c:v>39</c:v>
                </c:pt>
                <c:pt idx="21">
                  <c:v>29</c:v>
                </c:pt>
                <c:pt idx="22">
                  <c:v>31</c:v>
                </c:pt>
                <c:pt idx="23">
                  <c:v>35</c:v>
                </c:pt>
                <c:pt idx="24">
                  <c:v>33</c:v>
                </c:pt>
                <c:pt idx="25">
                  <c:v>43</c:v>
                </c:pt>
                <c:pt idx="26">
                  <c:v>34</c:v>
                </c:pt>
                <c:pt idx="27">
                  <c:v>41</c:v>
                </c:pt>
                <c:pt idx="28">
                  <c:v>40</c:v>
                </c:pt>
                <c:pt idx="29">
                  <c:v>21</c:v>
                </c:pt>
                <c:pt idx="30">
                  <c:v>12</c:v>
                </c:pt>
                <c:pt idx="31">
                  <c:v>18</c:v>
                </c:pt>
                <c:pt idx="32">
                  <c:v>14</c:v>
                </c:pt>
                <c:pt idx="33">
                  <c:v>19</c:v>
                </c:pt>
                <c:pt idx="34">
                  <c:v>9</c:v>
                </c:pt>
                <c:pt idx="35">
                  <c:v>7</c:v>
                </c:pt>
                <c:pt idx="36">
                  <c:v>8</c:v>
                </c:pt>
                <c:pt idx="37">
                  <c:v>10</c:v>
                </c:pt>
                <c:pt idx="38">
                  <c:v>15</c:v>
                </c:pt>
                <c:pt idx="39">
                  <c:v>13</c:v>
                </c:pt>
                <c:pt idx="40">
                  <c:v>8</c:v>
                </c:pt>
                <c:pt idx="41">
                  <c:v>10</c:v>
                </c:pt>
                <c:pt idx="42">
                  <c:v>18</c:v>
                </c:pt>
                <c:pt idx="43">
                  <c:v>18</c:v>
                </c:pt>
                <c:pt idx="44">
                  <c:v>5</c:v>
                </c:pt>
                <c:pt idx="45">
                  <c:v>23</c:v>
                </c:pt>
                <c:pt idx="46">
                  <c:v>14</c:v>
                </c:pt>
                <c:pt idx="47">
                  <c:v>10</c:v>
                </c:pt>
                <c:pt idx="48">
                  <c:v>9</c:v>
                </c:pt>
                <c:pt idx="49">
                  <c:v>15</c:v>
                </c:pt>
                <c:pt idx="50">
                  <c:v>9</c:v>
                </c:pt>
                <c:pt idx="51">
                  <c:v>5</c:v>
                </c:pt>
                <c:pt idx="52">
                  <c:v>8</c:v>
                </c:pt>
                <c:pt idx="53">
                  <c:v>9</c:v>
                </c:pt>
                <c:pt idx="54">
                  <c:v>3</c:v>
                </c:pt>
                <c:pt idx="55">
                  <c:v>3</c:v>
                </c:pt>
                <c:pt idx="56">
                  <c:v>6</c:v>
                </c:pt>
                <c:pt idx="57">
                  <c:v>1</c:v>
                </c:pt>
                <c:pt idx="58">
                  <c:v>3</c:v>
                </c:pt>
                <c:pt idx="59">
                  <c:v>5</c:v>
                </c:pt>
                <c:pt idx="60">
                  <c:v>1</c:v>
                </c:pt>
                <c:pt idx="61">
                  <c:v>4</c:v>
                </c:pt>
                <c:pt idx="62">
                  <c:v>5</c:v>
                </c:pt>
                <c:pt idx="63">
                  <c:v>3</c:v>
                </c:pt>
                <c:pt idx="64">
                  <c:v>7</c:v>
                </c:pt>
                <c:pt idx="65">
                  <c:v>3</c:v>
                </c:pt>
                <c:pt idx="66">
                  <c:v>1</c:v>
                </c:pt>
                <c:pt idx="67">
                  <c:v>1</c:v>
                </c:pt>
              </c:numCache>
            </c:numRef>
          </c:yVal>
          <c:smooth val="0"/>
          <c:extLst>
            <c:ext xmlns:c16="http://schemas.microsoft.com/office/drawing/2014/chart" uri="{C3380CC4-5D6E-409C-BE32-E72D297353CC}">
              <c16:uniqueId val="{00000000-A65D-407C-A555-E64F9C2A5026}"/>
            </c:ext>
          </c:extLst>
        </c:ser>
        <c:dLbls>
          <c:showLegendKey val="0"/>
          <c:showVal val="0"/>
          <c:showCatName val="0"/>
          <c:showSerName val="0"/>
          <c:showPercent val="0"/>
          <c:showBubbleSize val="0"/>
        </c:dLbls>
        <c:axId val="424156536"/>
        <c:axId val="424148992"/>
      </c:scatterChart>
      <c:valAx>
        <c:axId val="4241565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424148992"/>
        <c:crosses val="autoZero"/>
        <c:crossBetween val="midCat"/>
      </c:valAx>
      <c:valAx>
        <c:axId val="4241489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42415653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F267E5-2EBE-49F1-8BE5-E8C2C9EF81B8}" type="doc">
      <dgm:prSet loTypeId="urn:microsoft.com/office/officeart/2005/8/layout/vList5" loCatId="Inbox" qsTypeId="urn:microsoft.com/office/officeart/2005/8/quickstyle/simple1" qsCatId="simple" csTypeId="urn:microsoft.com/office/officeart/2005/8/colors/colorful2" csCatId="colorful" phldr="1"/>
      <dgm:spPr/>
      <dgm:t>
        <a:bodyPr/>
        <a:lstStyle/>
        <a:p>
          <a:endParaRPr lang="en-US"/>
        </a:p>
      </dgm:t>
    </dgm:pt>
    <dgm:pt modelId="{6703A214-3DF6-4A25-B07D-C7AE1CBC6DCB}">
      <dgm:prSet custT="1"/>
      <dgm:spPr/>
      <dgm:t>
        <a:bodyPr/>
        <a:lstStyle/>
        <a:p>
          <a:r>
            <a:rPr lang="es-MX" sz="2800" dirty="0"/>
            <a:t>Historia</a:t>
          </a:r>
        </a:p>
      </dgm:t>
    </dgm:pt>
    <dgm:pt modelId="{5DE6E945-D72C-458C-BC03-9D0C45C8AB3C}" type="parTrans" cxnId="{3DDDD231-8E56-48A9-BEE6-0011040F0291}">
      <dgm:prSet/>
      <dgm:spPr/>
      <dgm:t>
        <a:bodyPr/>
        <a:lstStyle/>
        <a:p>
          <a:endParaRPr lang="en-US"/>
        </a:p>
      </dgm:t>
    </dgm:pt>
    <dgm:pt modelId="{15A08B12-B8CF-4F4E-9769-0EB351B5B778}" type="sibTrans" cxnId="{3DDDD231-8E56-48A9-BEE6-0011040F0291}">
      <dgm:prSet/>
      <dgm:spPr/>
      <dgm:t>
        <a:bodyPr/>
        <a:lstStyle/>
        <a:p>
          <a:endParaRPr lang="en-US"/>
        </a:p>
      </dgm:t>
    </dgm:pt>
    <dgm:pt modelId="{5C962C1C-E153-4D60-9FCD-344664F8A832}">
      <dgm:prSet custT="1"/>
      <dgm:spPr/>
      <dgm:t>
        <a:bodyPr/>
        <a:lstStyle/>
        <a:p>
          <a:r>
            <a:rPr lang="es-MX" sz="2000" dirty="0" err="1"/>
            <a:t>Kuester</a:t>
          </a:r>
          <a:r>
            <a:rPr lang="es-MX" sz="2000" dirty="0"/>
            <a:t> realizo la primera resección traqueal y la primera reconstrucción traqueal en 1884. </a:t>
          </a:r>
          <a:endParaRPr lang="en-US" sz="2000" dirty="0"/>
        </a:p>
      </dgm:t>
    </dgm:pt>
    <dgm:pt modelId="{E5B52612-9E3B-4293-9F18-373E4703545B}" type="parTrans" cxnId="{913DA576-9B23-4242-A49D-0625DE0A1BD3}">
      <dgm:prSet/>
      <dgm:spPr/>
      <dgm:t>
        <a:bodyPr/>
        <a:lstStyle/>
        <a:p>
          <a:endParaRPr lang="en-US"/>
        </a:p>
      </dgm:t>
    </dgm:pt>
    <dgm:pt modelId="{DE8DA7DA-8F56-4C4C-A533-B7E7D4C9DBCA}" type="sibTrans" cxnId="{913DA576-9B23-4242-A49D-0625DE0A1BD3}">
      <dgm:prSet/>
      <dgm:spPr/>
      <dgm:t>
        <a:bodyPr/>
        <a:lstStyle/>
        <a:p>
          <a:endParaRPr lang="en-US"/>
        </a:p>
      </dgm:t>
    </dgm:pt>
    <dgm:pt modelId="{1996B662-6D47-4E2D-97F4-231928B6697A}">
      <dgm:prSet custT="1"/>
      <dgm:spPr/>
      <dgm:t>
        <a:bodyPr/>
        <a:lstStyle/>
        <a:p>
          <a:r>
            <a:rPr lang="es-MX" sz="3200" dirty="0"/>
            <a:t>Definición</a:t>
          </a:r>
          <a:endParaRPr lang="en-US" sz="3200" dirty="0"/>
        </a:p>
      </dgm:t>
    </dgm:pt>
    <dgm:pt modelId="{D6FB0362-358F-4D1F-843D-34BFF9102A2B}" type="parTrans" cxnId="{495D9000-EF89-4236-913D-427F993C3787}">
      <dgm:prSet/>
      <dgm:spPr/>
      <dgm:t>
        <a:bodyPr/>
        <a:lstStyle/>
        <a:p>
          <a:endParaRPr lang="en-US"/>
        </a:p>
      </dgm:t>
    </dgm:pt>
    <dgm:pt modelId="{11FFA835-81EA-4699-8C7F-01E7CD21254E}" type="sibTrans" cxnId="{495D9000-EF89-4236-913D-427F993C3787}">
      <dgm:prSet/>
      <dgm:spPr/>
      <dgm:t>
        <a:bodyPr/>
        <a:lstStyle/>
        <a:p>
          <a:endParaRPr lang="en-US"/>
        </a:p>
      </dgm:t>
    </dgm:pt>
    <dgm:pt modelId="{957D995A-2B80-4024-8BB9-99D1BA14CCDD}">
      <dgm:prSet custT="1"/>
      <dgm:spPr/>
      <dgm:t>
        <a:bodyPr/>
        <a:lstStyle/>
        <a:p>
          <a:r>
            <a:rPr lang="es-MX" sz="2000" dirty="0"/>
            <a:t>La estenosis </a:t>
          </a:r>
          <a:r>
            <a:rPr lang="es-MX" sz="2000" dirty="0" err="1"/>
            <a:t>subglótica</a:t>
          </a:r>
          <a:r>
            <a:rPr lang="es-MX" sz="2000" dirty="0"/>
            <a:t> / traqueal es el estrechamiento de la luz laríngea (54%),  traqueal (8%) o ambas (38%) .</a:t>
          </a:r>
          <a:endParaRPr lang="en-US" sz="2000" dirty="0"/>
        </a:p>
      </dgm:t>
    </dgm:pt>
    <dgm:pt modelId="{695E870A-D54A-4329-9414-4E15CB62FC1B}" type="parTrans" cxnId="{BA0751D5-1F96-4B2E-BB61-D0D37B1D2B77}">
      <dgm:prSet/>
      <dgm:spPr/>
      <dgm:t>
        <a:bodyPr/>
        <a:lstStyle/>
        <a:p>
          <a:endParaRPr lang="en-US"/>
        </a:p>
      </dgm:t>
    </dgm:pt>
    <dgm:pt modelId="{056E3401-68A2-4331-883B-611E4E55BB84}" type="sibTrans" cxnId="{BA0751D5-1F96-4B2E-BB61-D0D37B1D2B77}">
      <dgm:prSet/>
      <dgm:spPr/>
      <dgm:t>
        <a:bodyPr/>
        <a:lstStyle/>
        <a:p>
          <a:endParaRPr lang="en-US"/>
        </a:p>
      </dgm:t>
    </dgm:pt>
    <dgm:pt modelId="{4C89B395-320D-40D4-89B9-2AC342A630CB}">
      <dgm:prSet custT="1"/>
      <dgm:spPr/>
      <dgm:t>
        <a:bodyPr/>
        <a:lstStyle/>
        <a:p>
          <a:r>
            <a:rPr lang="es-MX" sz="3600" dirty="0"/>
            <a:t>Incidencia</a:t>
          </a:r>
          <a:endParaRPr lang="en-US" sz="3600" dirty="0"/>
        </a:p>
      </dgm:t>
    </dgm:pt>
    <dgm:pt modelId="{E89B8361-0429-437A-B751-53E160F5990E}" type="parTrans" cxnId="{778BC055-1EC7-42F6-966E-DEC9DBA90127}">
      <dgm:prSet/>
      <dgm:spPr/>
      <dgm:t>
        <a:bodyPr/>
        <a:lstStyle/>
        <a:p>
          <a:endParaRPr lang="en-US"/>
        </a:p>
      </dgm:t>
    </dgm:pt>
    <dgm:pt modelId="{093102C6-79C9-4912-A207-D0C5906EC89E}" type="sibTrans" cxnId="{778BC055-1EC7-42F6-966E-DEC9DBA90127}">
      <dgm:prSet/>
      <dgm:spPr/>
      <dgm:t>
        <a:bodyPr/>
        <a:lstStyle/>
        <a:p>
          <a:endParaRPr lang="en-US"/>
        </a:p>
      </dgm:t>
    </dgm:pt>
    <dgm:pt modelId="{7754A0D2-F605-481A-B40D-647167F1C6DB}">
      <dgm:prSet custT="1"/>
      <dgm:spPr/>
      <dgm:t>
        <a:bodyPr/>
        <a:lstStyle/>
        <a:p>
          <a:r>
            <a:rPr lang="es-MX" sz="2000" dirty="0"/>
            <a:t>1% de los pacientes adultos intubados</a:t>
          </a:r>
          <a:endParaRPr lang="en-US" sz="2000" dirty="0"/>
        </a:p>
      </dgm:t>
    </dgm:pt>
    <dgm:pt modelId="{9B666CD1-2254-42B9-BCD7-C58A1A1D0409}" type="parTrans" cxnId="{3B1C2389-2B7E-47F1-A2A8-7B109A913A81}">
      <dgm:prSet/>
      <dgm:spPr/>
      <dgm:t>
        <a:bodyPr/>
        <a:lstStyle/>
        <a:p>
          <a:endParaRPr lang="en-US"/>
        </a:p>
      </dgm:t>
    </dgm:pt>
    <dgm:pt modelId="{2E0D8716-FF32-4D5B-8CCC-35E810B2914C}" type="sibTrans" cxnId="{3B1C2389-2B7E-47F1-A2A8-7B109A913A81}">
      <dgm:prSet/>
      <dgm:spPr/>
      <dgm:t>
        <a:bodyPr/>
        <a:lstStyle/>
        <a:p>
          <a:endParaRPr lang="en-US"/>
        </a:p>
      </dgm:t>
    </dgm:pt>
    <dgm:pt modelId="{ED9A1685-939A-49DB-B50E-086A15390493}">
      <dgm:prSet custT="1"/>
      <dgm:spPr/>
      <dgm:t>
        <a:bodyPr/>
        <a:lstStyle/>
        <a:p>
          <a:r>
            <a:rPr lang="es-MX" sz="2000" dirty="0"/>
            <a:t>1%-8% de neonatos que requieren intubación endotraqueal.</a:t>
          </a:r>
          <a:endParaRPr lang="en-US" sz="2000" dirty="0"/>
        </a:p>
      </dgm:t>
    </dgm:pt>
    <dgm:pt modelId="{7F77342C-9ACB-4F48-AA8F-E814905349E5}" type="parTrans" cxnId="{5E32E4A7-CE54-45BA-8894-0C2A68ED5FEB}">
      <dgm:prSet/>
      <dgm:spPr/>
      <dgm:t>
        <a:bodyPr/>
        <a:lstStyle/>
        <a:p>
          <a:endParaRPr lang="en-US"/>
        </a:p>
      </dgm:t>
    </dgm:pt>
    <dgm:pt modelId="{60EF2969-915D-476F-8285-094B1D429121}" type="sibTrans" cxnId="{5E32E4A7-CE54-45BA-8894-0C2A68ED5FEB}">
      <dgm:prSet/>
      <dgm:spPr/>
      <dgm:t>
        <a:bodyPr/>
        <a:lstStyle/>
        <a:p>
          <a:endParaRPr lang="en-US"/>
        </a:p>
      </dgm:t>
    </dgm:pt>
    <dgm:pt modelId="{2BADE621-5929-44F6-B458-039D4A6927DB}">
      <dgm:prSet custT="1"/>
      <dgm:spPr/>
      <dgm:t>
        <a:bodyPr/>
        <a:lstStyle/>
        <a:p>
          <a:r>
            <a:rPr lang="es-MX" sz="3600" dirty="0"/>
            <a:t>Importancia</a:t>
          </a:r>
          <a:endParaRPr lang="en-US" sz="3600" dirty="0"/>
        </a:p>
      </dgm:t>
    </dgm:pt>
    <dgm:pt modelId="{8098DF0B-DA1B-4ED3-BEEA-6F7BE28AFE2C}" type="parTrans" cxnId="{C615848A-48FC-4914-8B1D-BC77A1CC5EE7}">
      <dgm:prSet/>
      <dgm:spPr/>
      <dgm:t>
        <a:bodyPr/>
        <a:lstStyle/>
        <a:p>
          <a:endParaRPr lang="en-US"/>
        </a:p>
      </dgm:t>
    </dgm:pt>
    <dgm:pt modelId="{3190766B-CF34-4FD5-AF34-9779E9083E26}" type="sibTrans" cxnId="{C615848A-48FC-4914-8B1D-BC77A1CC5EE7}">
      <dgm:prSet/>
      <dgm:spPr/>
      <dgm:t>
        <a:bodyPr/>
        <a:lstStyle/>
        <a:p>
          <a:endParaRPr lang="en-US"/>
        </a:p>
      </dgm:t>
    </dgm:pt>
    <dgm:pt modelId="{36109852-0BEB-4000-8EF2-08D69A503620}">
      <dgm:prSet custT="1"/>
      <dgm:spPr/>
      <dgm:t>
        <a:bodyPr/>
        <a:lstStyle/>
        <a:p>
          <a:r>
            <a:rPr lang="es-MX" sz="2000" dirty="0"/>
            <a:t>Compromiso severo de la vía aérea con morbilidad y mortalidad significativa.</a:t>
          </a:r>
          <a:endParaRPr lang="en-US" sz="2000" dirty="0"/>
        </a:p>
      </dgm:t>
    </dgm:pt>
    <dgm:pt modelId="{2C96C73A-FAE3-41B5-9AF2-70FAEF050933}" type="parTrans" cxnId="{8A7F951A-006B-48F3-B04C-6A199287DC1C}">
      <dgm:prSet/>
      <dgm:spPr/>
      <dgm:t>
        <a:bodyPr/>
        <a:lstStyle/>
        <a:p>
          <a:endParaRPr lang="en-US"/>
        </a:p>
      </dgm:t>
    </dgm:pt>
    <dgm:pt modelId="{7566BC56-6B30-4F34-A613-104533CC0ED8}" type="sibTrans" cxnId="{8A7F951A-006B-48F3-B04C-6A199287DC1C}">
      <dgm:prSet/>
      <dgm:spPr/>
      <dgm:t>
        <a:bodyPr/>
        <a:lstStyle/>
        <a:p>
          <a:endParaRPr lang="en-US"/>
        </a:p>
      </dgm:t>
    </dgm:pt>
    <dgm:pt modelId="{0F833D9A-F2C9-4E85-BDE5-57251A0AADAC}">
      <dgm:prSet custT="1"/>
      <dgm:spPr/>
      <dgm:t>
        <a:bodyPr/>
        <a:lstStyle/>
        <a:p>
          <a:r>
            <a:rPr lang="es-MX" sz="2000" dirty="0"/>
            <a:t>Se han utilizado varias técnicas y varios materiales para reparar y reemplazar la tráquea, sin embargo, su tratamiento sigue siendo un reto y motivo de estudio</a:t>
          </a:r>
          <a:r>
            <a:rPr lang="es-MX" sz="1700" dirty="0"/>
            <a:t>.</a:t>
          </a:r>
          <a:endParaRPr lang="en-US" sz="1700" dirty="0"/>
        </a:p>
      </dgm:t>
    </dgm:pt>
    <dgm:pt modelId="{56C26953-FA01-49C1-A22E-569DA4020A05}" type="parTrans" cxnId="{65BCA800-DD30-48F7-A3DA-6CC13DFF5930}">
      <dgm:prSet/>
      <dgm:spPr/>
      <dgm:t>
        <a:bodyPr/>
        <a:lstStyle/>
        <a:p>
          <a:endParaRPr lang="en-US"/>
        </a:p>
      </dgm:t>
    </dgm:pt>
    <dgm:pt modelId="{33DED17A-D71C-4576-8C03-8D572EA71F57}" type="sibTrans" cxnId="{65BCA800-DD30-48F7-A3DA-6CC13DFF5930}">
      <dgm:prSet/>
      <dgm:spPr/>
      <dgm:t>
        <a:bodyPr/>
        <a:lstStyle/>
        <a:p>
          <a:endParaRPr lang="en-US"/>
        </a:p>
      </dgm:t>
    </dgm:pt>
    <dgm:pt modelId="{3E1155DE-87D2-4E35-8B79-972769B8CF19}" type="pres">
      <dgm:prSet presAssocID="{8CF267E5-2EBE-49F1-8BE5-E8C2C9EF81B8}" presName="Name0" presStyleCnt="0">
        <dgm:presLayoutVars>
          <dgm:dir/>
          <dgm:animLvl val="lvl"/>
          <dgm:resizeHandles val="exact"/>
        </dgm:presLayoutVars>
      </dgm:prSet>
      <dgm:spPr/>
    </dgm:pt>
    <dgm:pt modelId="{25186190-68A5-41F9-8CAE-99913E88A221}" type="pres">
      <dgm:prSet presAssocID="{6703A214-3DF6-4A25-B07D-C7AE1CBC6DCB}" presName="linNode" presStyleCnt="0"/>
      <dgm:spPr/>
    </dgm:pt>
    <dgm:pt modelId="{390D7771-B526-4283-B2C3-4729CD73583F}" type="pres">
      <dgm:prSet presAssocID="{6703A214-3DF6-4A25-B07D-C7AE1CBC6DCB}" presName="parentText" presStyleLbl="node1" presStyleIdx="0" presStyleCnt="4" custScaleX="66299" custScaleY="80940">
        <dgm:presLayoutVars>
          <dgm:chMax val="1"/>
          <dgm:bulletEnabled val="1"/>
        </dgm:presLayoutVars>
      </dgm:prSet>
      <dgm:spPr/>
    </dgm:pt>
    <dgm:pt modelId="{26A8FF96-874C-4928-8684-57D2EB405137}" type="pres">
      <dgm:prSet presAssocID="{6703A214-3DF6-4A25-B07D-C7AE1CBC6DCB}" presName="descendantText" presStyleLbl="alignAccFollowNode1" presStyleIdx="0" presStyleCnt="4" custScaleX="119152" custScaleY="92384" custLinFactNeighborX="505" custLinFactNeighborY="2504">
        <dgm:presLayoutVars>
          <dgm:bulletEnabled val="1"/>
        </dgm:presLayoutVars>
      </dgm:prSet>
      <dgm:spPr/>
    </dgm:pt>
    <dgm:pt modelId="{C1B21C7C-1A0C-4191-99D4-534FDA5ADB63}" type="pres">
      <dgm:prSet presAssocID="{15A08B12-B8CF-4F4E-9769-0EB351B5B778}" presName="sp" presStyleCnt="0"/>
      <dgm:spPr/>
    </dgm:pt>
    <dgm:pt modelId="{76DCBB39-A4B8-4D96-9DC5-E35917CA32D3}" type="pres">
      <dgm:prSet presAssocID="{1996B662-6D47-4E2D-97F4-231928B6697A}" presName="linNode" presStyleCnt="0"/>
      <dgm:spPr/>
    </dgm:pt>
    <dgm:pt modelId="{AA7B970C-E0F5-40ED-899D-77757A83259E}" type="pres">
      <dgm:prSet presAssocID="{1996B662-6D47-4E2D-97F4-231928B6697A}" presName="parentText" presStyleLbl="node1" presStyleIdx="1" presStyleCnt="4" custScaleX="64962" custScaleY="72494">
        <dgm:presLayoutVars>
          <dgm:chMax val="1"/>
          <dgm:bulletEnabled val="1"/>
        </dgm:presLayoutVars>
      </dgm:prSet>
      <dgm:spPr/>
    </dgm:pt>
    <dgm:pt modelId="{946E1277-A8FC-4BB8-913B-221C64DD53B3}" type="pres">
      <dgm:prSet presAssocID="{1996B662-6D47-4E2D-97F4-231928B6697A}" presName="descendantText" presStyleLbl="alignAccFollowNode1" presStyleIdx="1" presStyleCnt="4" custScaleX="118961" custScaleY="87019">
        <dgm:presLayoutVars>
          <dgm:bulletEnabled val="1"/>
        </dgm:presLayoutVars>
      </dgm:prSet>
      <dgm:spPr/>
    </dgm:pt>
    <dgm:pt modelId="{491B1112-6DF3-4EB5-A2E1-8DF6BBA07D15}" type="pres">
      <dgm:prSet presAssocID="{11FFA835-81EA-4699-8C7F-01E7CD21254E}" presName="sp" presStyleCnt="0"/>
      <dgm:spPr/>
    </dgm:pt>
    <dgm:pt modelId="{9D120E6C-1FC0-4349-B1DB-C82ED0EBC3B4}" type="pres">
      <dgm:prSet presAssocID="{4C89B395-320D-40D4-89B9-2AC342A630CB}" presName="linNode" presStyleCnt="0"/>
      <dgm:spPr/>
    </dgm:pt>
    <dgm:pt modelId="{C8323AEB-18B3-4B47-B183-62EB95E60157}" type="pres">
      <dgm:prSet presAssocID="{4C89B395-320D-40D4-89B9-2AC342A630CB}" presName="parentText" presStyleLbl="node1" presStyleIdx="2" presStyleCnt="4" custScaleX="63885" custScaleY="85308">
        <dgm:presLayoutVars>
          <dgm:chMax val="1"/>
          <dgm:bulletEnabled val="1"/>
        </dgm:presLayoutVars>
      </dgm:prSet>
      <dgm:spPr/>
    </dgm:pt>
    <dgm:pt modelId="{D62761EA-B0C1-46F6-9581-7ACD9C7020AD}" type="pres">
      <dgm:prSet presAssocID="{4C89B395-320D-40D4-89B9-2AC342A630CB}" presName="descendantText" presStyleLbl="alignAccFollowNode1" presStyleIdx="2" presStyleCnt="4" custScaleX="119162" custScaleY="100263">
        <dgm:presLayoutVars>
          <dgm:bulletEnabled val="1"/>
        </dgm:presLayoutVars>
      </dgm:prSet>
      <dgm:spPr/>
    </dgm:pt>
    <dgm:pt modelId="{40FAEAD1-E584-4A50-90A5-2B6FCB9D0362}" type="pres">
      <dgm:prSet presAssocID="{093102C6-79C9-4912-A207-D0C5906EC89E}" presName="sp" presStyleCnt="0"/>
      <dgm:spPr/>
    </dgm:pt>
    <dgm:pt modelId="{6A89D7E6-FBA0-496E-9022-3F6DA3700B9B}" type="pres">
      <dgm:prSet presAssocID="{2BADE621-5929-44F6-B458-039D4A6927DB}" presName="linNode" presStyleCnt="0"/>
      <dgm:spPr/>
    </dgm:pt>
    <dgm:pt modelId="{06DC255B-696D-40F4-8E40-FA257BF976C3}" type="pres">
      <dgm:prSet presAssocID="{2BADE621-5929-44F6-B458-039D4A6927DB}" presName="parentText" presStyleLbl="node1" presStyleIdx="3" presStyleCnt="4" custScaleX="64905" custScaleY="87364">
        <dgm:presLayoutVars>
          <dgm:chMax val="1"/>
          <dgm:bulletEnabled val="1"/>
        </dgm:presLayoutVars>
      </dgm:prSet>
      <dgm:spPr/>
    </dgm:pt>
    <dgm:pt modelId="{9739CD64-DE8D-48B4-8D1C-34FBD35D5A46}" type="pres">
      <dgm:prSet presAssocID="{2BADE621-5929-44F6-B458-039D4A6927DB}" presName="descendantText" presStyleLbl="alignAccFollowNode1" presStyleIdx="3" presStyleCnt="4" custScaleX="117047" custScaleY="99078">
        <dgm:presLayoutVars>
          <dgm:bulletEnabled val="1"/>
        </dgm:presLayoutVars>
      </dgm:prSet>
      <dgm:spPr/>
    </dgm:pt>
  </dgm:ptLst>
  <dgm:cxnLst>
    <dgm:cxn modelId="{495D9000-EF89-4236-913D-427F993C3787}" srcId="{8CF267E5-2EBE-49F1-8BE5-E8C2C9EF81B8}" destId="{1996B662-6D47-4E2D-97F4-231928B6697A}" srcOrd="1" destOrd="0" parTransId="{D6FB0362-358F-4D1F-843D-34BFF9102A2B}" sibTransId="{11FFA835-81EA-4699-8C7F-01E7CD21254E}"/>
    <dgm:cxn modelId="{65BCA800-DD30-48F7-A3DA-6CC13DFF5930}" srcId="{2BADE621-5929-44F6-B458-039D4A6927DB}" destId="{0F833D9A-F2C9-4E85-BDE5-57251A0AADAC}" srcOrd="1" destOrd="0" parTransId="{56C26953-FA01-49C1-A22E-569DA4020A05}" sibTransId="{33DED17A-D71C-4576-8C03-8D572EA71F57}"/>
    <dgm:cxn modelId="{8A7F951A-006B-48F3-B04C-6A199287DC1C}" srcId="{2BADE621-5929-44F6-B458-039D4A6927DB}" destId="{36109852-0BEB-4000-8EF2-08D69A503620}" srcOrd="0" destOrd="0" parTransId="{2C96C73A-FAE3-41B5-9AF2-70FAEF050933}" sibTransId="{7566BC56-6B30-4F34-A613-104533CC0ED8}"/>
    <dgm:cxn modelId="{93780521-BECC-489B-A12C-7B1AC31AB675}" type="presOf" srcId="{2BADE621-5929-44F6-B458-039D4A6927DB}" destId="{06DC255B-696D-40F4-8E40-FA257BF976C3}" srcOrd="0" destOrd="0" presId="urn:microsoft.com/office/officeart/2005/8/layout/vList5"/>
    <dgm:cxn modelId="{849CD42D-BA32-47F5-BC14-E4B67ED17B43}" type="presOf" srcId="{6703A214-3DF6-4A25-B07D-C7AE1CBC6DCB}" destId="{390D7771-B526-4283-B2C3-4729CD73583F}" srcOrd="0" destOrd="0" presId="urn:microsoft.com/office/officeart/2005/8/layout/vList5"/>
    <dgm:cxn modelId="{3DDDD231-8E56-48A9-BEE6-0011040F0291}" srcId="{8CF267E5-2EBE-49F1-8BE5-E8C2C9EF81B8}" destId="{6703A214-3DF6-4A25-B07D-C7AE1CBC6DCB}" srcOrd="0" destOrd="0" parTransId="{5DE6E945-D72C-458C-BC03-9D0C45C8AB3C}" sibTransId="{15A08B12-B8CF-4F4E-9769-0EB351B5B778}"/>
    <dgm:cxn modelId="{24E5364C-7934-4117-9D19-9D5C371E530A}" type="presOf" srcId="{957D995A-2B80-4024-8BB9-99D1BA14CCDD}" destId="{946E1277-A8FC-4BB8-913B-221C64DD53B3}" srcOrd="0" destOrd="0" presId="urn:microsoft.com/office/officeart/2005/8/layout/vList5"/>
    <dgm:cxn modelId="{778BC055-1EC7-42F6-966E-DEC9DBA90127}" srcId="{8CF267E5-2EBE-49F1-8BE5-E8C2C9EF81B8}" destId="{4C89B395-320D-40D4-89B9-2AC342A630CB}" srcOrd="2" destOrd="0" parTransId="{E89B8361-0429-437A-B751-53E160F5990E}" sibTransId="{093102C6-79C9-4912-A207-D0C5906EC89E}"/>
    <dgm:cxn modelId="{913DA576-9B23-4242-A49D-0625DE0A1BD3}" srcId="{6703A214-3DF6-4A25-B07D-C7AE1CBC6DCB}" destId="{5C962C1C-E153-4D60-9FCD-344664F8A832}" srcOrd="0" destOrd="0" parTransId="{E5B52612-9E3B-4293-9F18-373E4703545B}" sibTransId="{DE8DA7DA-8F56-4C4C-A533-B7E7D4C9DBCA}"/>
    <dgm:cxn modelId="{3B1C2389-2B7E-47F1-A2A8-7B109A913A81}" srcId="{4C89B395-320D-40D4-89B9-2AC342A630CB}" destId="{7754A0D2-F605-481A-B40D-647167F1C6DB}" srcOrd="0" destOrd="0" parTransId="{9B666CD1-2254-42B9-BCD7-C58A1A1D0409}" sibTransId="{2E0D8716-FF32-4D5B-8CCC-35E810B2914C}"/>
    <dgm:cxn modelId="{9DD8D389-FD49-4809-90BC-65828C263DF1}" type="presOf" srcId="{1996B662-6D47-4E2D-97F4-231928B6697A}" destId="{AA7B970C-E0F5-40ED-899D-77757A83259E}" srcOrd="0" destOrd="0" presId="urn:microsoft.com/office/officeart/2005/8/layout/vList5"/>
    <dgm:cxn modelId="{C615848A-48FC-4914-8B1D-BC77A1CC5EE7}" srcId="{8CF267E5-2EBE-49F1-8BE5-E8C2C9EF81B8}" destId="{2BADE621-5929-44F6-B458-039D4A6927DB}" srcOrd="3" destOrd="0" parTransId="{8098DF0B-DA1B-4ED3-BEEA-6F7BE28AFE2C}" sibTransId="{3190766B-CF34-4FD5-AF34-9779E9083E26}"/>
    <dgm:cxn modelId="{903DD2A0-AF3E-4C33-8DEA-DB550E617B1F}" type="presOf" srcId="{ED9A1685-939A-49DB-B50E-086A15390493}" destId="{D62761EA-B0C1-46F6-9581-7ACD9C7020AD}" srcOrd="0" destOrd="1" presId="urn:microsoft.com/office/officeart/2005/8/layout/vList5"/>
    <dgm:cxn modelId="{5E32E4A7-CE54-45BA-8894-0C2A68ED5FEB}" srcId="{4C89B395-320D-40D4-89B9-2AC342A630CB}" destId="{ED9A1685-939A-49DB-B50E-086A15390493}" srcOrd="1" destOrd="0" parTransId="{7F77342C-9ACB-4F48-AA8F-E814905349E5}" sibTransId="{60EF2969-915D-476F-8285-094B1D429121}"/>
    <dgm:cxn modelId="{7745A1A9-650D-4553-96D8-EB707E88D677}" type="presOf" srcId="{0F833D9A-F2C9-4E85-BDE5-57251A0AADAC}" destId="{9739CD64-DE8D-48B4-8D1C-34FBD35D5A46}" srcOrd="0" destOrd="1" presId="urn:microsoft.com/office/officeart/2005/8/layout/vList5"/>
    <dgm:cxn modelId="{5D0D44AB-BE66-4E23-8CDA-D5F85BA7E756}" type="presOf" srcId="{4C89B395-320D-40D4-89B9-2AC342A630CB}" destId="{C8323AEB-18B3-4B47-B183-62EB95E60157}" srcOrd="0" destOrd="0" presId="urn:microsoft.com/office/officeart/2005/8/layout/vList5"/>
    <dgm:cxn modelId="{D6C7ABCC-B669-4949-A818-D6E2D4AEB94D}" type="presOf" srcId="{36109852-0BEB-4000-8EF2-08D69A503620}" destId="{9739CD64-DE8D-48B4-8D1C-34FBD35D5A46}" srcOrd="0" destOrd="0" presId="urn:microsoft.com/office/officeart/2005/8/layout/vList5"/>
    <dgm:cxn modelId="{681A1CD0-9E11-49ED-86BC-874CC54326E3}" type="presOf" srcId="{5C962C1C-E153-4D60-9FCD-344664F8A832}" destId="{26A8FF96-874C-4928-8684-57D2EB405137}" srcOrd="0" destOrd="0" presId="urn:microsoft.com/office/officeart/2005/8/layout/vList5"/>
    <dgm:cxn modelId="{BA0751D5-1F96-4B2E-BB61-D0D37B1D2B77}" srcId="{1996B662-6D47-4E2D-97F4-231928B6697A}" destId="{957D995A-2B80-4024-8BB9-99D1BA14CCDD}" srcOrd="0" destOrd="0" parTransId="{695E870A-D54A-4329-9414-4E15CB62FC1B}" sibTransId="{056E3401-68A2-4331-883B-611E4E55BB84}"/>
    <dgm:cxn modelId="{0E73B6F2-E767-4765-94DB-978EEFB77C73}" type="presOf" srcId="{8CF267E5-2EBE-49F1-8BE5-E8C2C9EF81B8}" destId="{3E1155DE-87D2-4E35-8B79-972769B8CF19}" srcOrd="0" destOrd="0" presId="urn:microsoft.com/office/officeart/2005/8/layout/vList5"/>
    <dgm:cxn modelId="{912073F6-72D0-4E5E-AB7A-8D2BD5C1A7A1}" type="presOf" srcId="{7754A0D2-F605-481A-B40D-647167F1C6DB}" destId="{D62761EA-B0C1-46F6-9581-7ACD9C7020AD}" srcOrd="0" destOrd="0" presId="urn:microsoft.com/office/officeart/2005/8/layout/vList5"/>
    <dgm:cxn modelId="{7B13BDA8-A847-4760-B85D-6A42A2554003}" type="presParOf" srcId="{3E1155DE-87D2-4E35-8B79-972769B8CF19}" destId="{25186190-68A5-41F9-8CAE-99913E88A221}" srcOrd="0" destOrd="0" presId="urn:microsoft.com/office/officeart/2005/8/layout/vList5"/>
    <dgm:cxn modelId="{F37393EE-C501-4567-99A0-858E9AC35D10}" type="presParOf" srcId="{25186190-68A5-41F9-8CAE-99913E88A221}" destId="{390D7771-B526-4283-B2C3-4729CD73583F}" srcOrd="0" destOrd="0" presId="urn:microsoft.com/office/officeart/2005/8/layout/vList5"/>
    <dgm:cxn modelId="{7F441B6F-11F7-4E53-A2E7-A4B3B5F57362}" type="presParOf" srcId="{25186190-68A5-41F9-8CAE-99913E88A221}" destId="{26A8FF96-874C-4928-8684-57D2EB405137}" srcOrd="1" destOrd="0" presId="urn:microsoft.com/office/officeart/2005/8/layout/vList5"/>
    <dgm:cxn modelId="{F9A2EDA6-858D-42E3-8484-8DC92E053BB0}" type="presParOf" srcId="{3E1155DE-87D2-4E35-8B79-972769B8CF19}" destId="{C1B21C7C-1A0C-4191-99D4-534FDA5ADB63}" srcOrd="1" destOrd="0" presId="urn:microsoft.com/office/officeart/2005/8/layout/vList5"/>
    <dgm:cxn modelId="{17ABC6C4-22B5-40FA-9695-2F4473F6D63F}" type="presParOf" srcId="{3E1155DE-87D2-4E35-8B79-972769B8CF19}" destId="{76DCBB39-A4B8-4D96-9DC5-E35917CA32D3}" srcOrd="2" destOrd="0" presId="urn:microsoft.com/office/officeart/2005/8/layout/vList5"/>
    <dgm:cxn modelId="{F0CDA130-20D8-4890-8BBC-C1F627905243}" type="presParOf" srcId="{76DCBB39-A4B8-4D96-9DC5-E35917CA32D3}" destId="{AA7B970C-E0F5-40ED-899D-77757A83259E}" srcOrd="0" destOrd="0" presId="urn:microsoft.com/office/officeart/2005/8/layout/vList5"/>
    <dgm:cxn modelId="{5B066CBF-5176-4071-B01A-FBF187F90A18}" type="presParOf" srcId="{76DCBB39-A4B8-4D96-9DC5-E35917CA32D3}" destId="{946E1277-A8FC-4BB8-913B-221C64DD53B3}" srcOrd="1" destOrd="0" presId="urn:microsoft.com/office/officeart/2005/8/layout/vList5"/>
    <dgm:cxn modelId="{A5CE9012-EFE2-4C77-8FFC-B50990A3D236}" type="presParOf" srcId="{3E1155DE-87D2-4E35-8B79-972769B8CF19}" destId="{491B1112-6DF3-4EB5-A2E1-8DF6BBA07D15}" srcOrd="3" destOrd="0" presId="urn:microsoft.com/office/officeart/2005/8/layout/vList5"/>
    <dgm:cxn modelId="{A67B9D8F-4186-49ED-A02B-4727B1A28F6C}" type="presParOf" srcId="{3E1155DE-87D2-4E35-8B79-972769B8CF19}" destId="{9D120E6C-1FC0-4349-B1DB-C82ED0EBC3B4}" srcOrd="4" destOrd="0" presId="urn:microsoft.com/office/officeart/2005/8/layout/vList5"/>
    <dgm:cxn modelId="{25CC4ACB-B30F-4F97-B02B-6D91A206988A}" type="presParOf" srcId="{9D120E6C-1FC0-4349-B1DB-C82ED0EBC3B4}" destId="{C8323AEB-18B3-4B47-B183-62EB95E60157}" srcOrd="0" destOrd="0" presId="urn:microsoft.com/office/officeart/2005/8/layout/vList5"/>
    <dgm:cxn modelId="{8CFA2F5C-A637-4CAD-8745-8D821009C22C}" type="presParOf" srcId="{9D120E6C-1FC0-4349-B1DB-C82ED0EBC3B4}" destId="{D62761EA-B0C1-46F6-9581-7ACD9C7020AD}" srcOrd="1" destOrd="0" presId="urn:microsoft.com/office/officeart/2005/8/layout/vList5"/>
    <dgm:cxn modelId="{0CA3347B-BE62-4F58-BB37-57709864244F}" type="presParOf" srcId="{3E1155DE-87D2-4E35-8B79-972769B8CF19}" destId="{40FAEAD1-E584-4A50-90A5-2B6FCB9D0362}" srcOrd="5" destOrd="0" presId="urn:microsoft.com/office/officeart/2005/8/layout/vList5"/>
    <dgm:cxn modelId="{8B32DB91-A4DB-41EA-B05D-3EEB0204506E}" type="presParOf" srcId="{3E1155DE-87D2-4E35-8B79-972769B8CF19}" destId="{6A89D7E6-FBA0-496E-9022-3F6DA3700B9B}" srcOrd="6" destOrd="0" presId="urn:microsoft.com/office/officeart/2005/8/layout/vList5"/>
    <dgm:cxn modelId="{D1E9A9D1-7ED3-4282-8494-2CE0F951447D}" type="presParOf" srcId="{6A89D7E6-FBA0-496E-9022-3F6DA3700B9B}" destId="{06DC255B-696D-40F4-8E40-FA257BF976C3}" srcOrd="0" destOrd="0" presId="urn:microsoft.com/office/officeart/2005/8/layout/vList5"/>
    <dgm:cxn modelId="{9A3BDA94-290B-4A5B-B213-B61FFA62F806}" type="presParOf" srcId="{6A89D7E6-FBA0-496E-9022-3F6DA3700B9B}" destId="{9739CD64-DE8D-48B4-8D1C-34FBD35D5A46}"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AF98C00-4EE1-44AF-8E04-25AE43B272C9}" type="doc">
      <dgm:prSet loTypeId="urn:microsoft.com/office/officeart/2005/8/layout/default" loCatId="Inbox" qsTypeId="urn:microsoft.com/office/officeart/2005/8/quickstyle/simple1" qsCatId="simple" csTypeId="urn:microsoft.com/office/officeart/2005/8/colors/colorful2" csCatId="colorful" phldr="1"/>
      <dgm:spPr/>
      <dgm:t>
        <a:bodyPr/>
        <a:lstStyle/>
        <a:p>
          <a:endParaRPr lang="en-US"/>
        </a:p>
      </dgm:t>
    </dgm:pt>
    <dgm:pt modelId="{224B8BEA-1EC6-4332-BAB8-4AB18CB22168}">
      <dgm:prSet/>
      <dgm:spPr/>
      <dgm:t>
        <a:bodyPr/>
        <a:lstStyle/>
        <a:p>
          <a:r>
            <a:rPr lang="es-MX" dirty="0"/>
            <a:t>Lo Nuevo / Actual</a:t>
          </a:r>
          <a:endParaRPr lang="en-US" dirty="0"/>
        </a:p>
      </dgm:t>
    </dgm:pt>
    <dgm:pt modelId="{7558B73B-9059-484A-8534-6E9874A7D916}" type="parTrans" cxnId="{951ACE0D-05BF-41F5-B8FE-02A717089B06}">
      <dgm:prSet/>
      <dgm:spPr/>
      <dgm:t>
        <a:bodyPr/>
        <a:lstStyle/>
        <a:p>
          <a:endParaRPr lang="en-US"/>
        </a:p>
      </dgm:t>
    </dgm:pt>
    <dgm:pt modelId="{6118B116-D16C-4D53-82F0-0A5F34247B6E}" type="sibTrans" cxnId="{951ACE0D-05BF-41F5-B8FE-02A717089B06}">
      <dgm:prSet/>
      <dgm:spPr/>
      <dgm:t>
        <a:bodyPr/>
        <a:lstStyle/>
        <a:p>
          <a:endParaRPr lang="en-US"/>
        </a:p>
      </dgm:t>
    </dgm:pt>
    <dgm:pt modelId="{B98EC51F-9F3E-47A7-976B-15CFB4FA5D95}">
      <dgm:prSet/>
      <dgm:spPr/>
      <dgm:t>
        <a:bodyPr/>
        <a:lstStyle/>
        <a:p>
          <a:r>
            <a:rPr lang="es-MX" dirty="0"/>
            <a:t>En los últimos años se ha empleado el láser CO2 o de </a:t>
          </a:r>
          <a:r>
            <a:rPr lang="es-MX" dirty="0" err="1"/>
            <a:t>NdYAG</a:t>
          </a:r>
          <a:r>
            <a:rPr lang="es-MX" dirty="0"/>
            <a:t> para el tratamiento endoscópico de la resección o división de la estenosis, con o sin aplicación de </a:t>
          </a:r>
          <a:r>
            <a:rPr lang="es-MX" dirty="0" err="1"/>
            <a:t>Mitomicina</a:t>
          </a:r>
          <a:r>
            <a:rPr lang="es-MX" dirty="0"/>
            <a:t> C o esteroides.</a:t>
          </a:r>
          <a:endParaRPr lang="en-US" dirty="0"/>
        </a:p>
      </dgm:t>
    </dgm:pt>
    <dgm:pt modelId="{04D8F5A5-BCFA-47C6-96B2-F940CCFBF665}" type="parTrans" cxnId="{4346A183-2053-46D7-9E44-A2943CBDBFF9}">
      <dgm:prSet/>
      <dgm:spPr/>
      <dgm:t>
        <a:bodyPr/>
        <a:lstStyle/>
        <a:p>
          <a:endParaRPr lang="en-US"/>
        </a:p>
      </dgm:t>
    </dgm:pt>
    <dgm:pt modelId="{C1C7F33A-745F-4931-A5FC-0E33498CDC86}" type="sibTrans" cxnId="{4346A183-2053-46D7-9E44-A2943CBDBFF9}">
      <dgm:prSet/>
      <dgm:spPr/>
      <dgm:t>
        <a:bodyPr/>
        <a:lstStyle/>
        <a:p>
          <a:endParaRPr lang="en-US"/>
        </a:p>
      </dgm:t>
    </dgm:pt>
    <dgm:pt modelId="{C673031A-B175-48A4-93A1-679658134872}">
      <dgm:prSet/>
      <dgm:spPr/>
      <dgm:t>
        <a:bodyPr/>
        <a:lstStyle/>
        <a:p>
          <a:r>
            <a:rPr lang="es-MX" dirty="0"/>
            <a:t>Se han diseñado diversos colgajos vascularizados para la reconstrucción </a:t>
          </a:r>
          <a:r>
            <a:rPr lang="es-MX" dirty="0" err="1"/>
            <a:t>laringo</a:t>
          </a:r>
          <a:r>
            <a:rPr lang="es-MX" dirty="0"/>
            <a:t>-traqueal, incluyendo colgajos tubulares </a:t>
          </a:r>
          <a:r>
            <a:rPr lang="es-MX" dirty="0" err="1"/>
            <a:t>revascularizados</a:t>
          </a:r>
          <a:r>
            <a:rPr lang="es-MX" dirty="0"/>
            <a:t> y aloinjertos de aorta</a:t>
          </a:r>
          <a:endParaRPr lang="en-US" dirty="0"/>
        </a:p>
      </dgm:t>
    </dgm:pt>
    <dgm:pt modelId="{0ADA975A-5E38-4106-B21A-9FEA2B750991}" type="parTrans" cxnId="{F923866B-C4D0-4098-BBC0-8B02576D1CD7}">
      <dgm:prSet/>
      <dgm:spPr/>
      <dgm:t>
        <a:bodyPr/>
        <a:lstStyle/>
        <a:p>
          <a:endParaRPr lang="en-US"/>
        </a:p>
      </dgm:t>
    </dgm:pt>
    <dgm:pt modelId="{48272957-11F5-41A5-8094-97EEA1A8D307}" type="sibTrans" cxnId="{F923866B-C4D0-4098-BBC0-8B02576D1CD7}">
      <dgm:prSet/>
      <dgm:spPr/>
      <dgm:t>
        <a:bodyPr/>
        <a:lstStyle/>
        <a:p>
          <a:endParaRPr lang="en-US"/>
        </a:p>
      </dgm:t>
    </dgm:pt>
    <dgm:pt modelId="{EFB4C796-7015-4517-AF4D-630E631760A9}">
      <dgm:prSet/>
      <dgm:spPr/>
      <dgm:t>
        <a:bodyPr/>
        <a:lstStyle/>
        <a:p>
          <a:r>
            <a:rPr lang="es-MX" dirty="0"/>
            <a:t>Están en experimentación en modelos animales el uso de ingeniería de tejidos y el uso de cultivos tisulares de cartílago que pueden proveer de tejido para la reconstrucción </a:t>
          </a:r>
          <a:endParaRPr lang="en-US" dirty="0"/>
        </a:p>
      </dgm:t>
    </dgm:pt>
    <dgm:pt modelId="{F37652F7-593D-456A-A1CE-ACEC780D33E9}" type="parTrans" cxnId="{ACDB4C6B-8AE4-4BF2-8958-2BFE4A3D6C1F}">
      <dgm:prSet/>
      <dgm:spPr/>
      <dgm:t>
        <a:bodyPr/>
        <a:lstStyle/>
        <a:p>
          <a:endParaRPr lang="en-US"/>
        </a:p>
      </dgm:t>
    </dgm:pt>
    <dgm:pt modelId="{1CEFC785-E538-41DA-BE1E-547F896AB25E}" type="sibTrans" cxnId="{ACDB4C6B-8AE4-4BF2-8958-2BFE4A3D6C1F}">
      <dgm:prSet/>
      <dgm:spPr/>
      <dgm:t>
        <a:bodyPr/>
        <a:lstStyle/>
        <a:p>
          <a:endParaRPr lang="en-US"/>
        </a:p>
      </dgm:t>
    </dgm:pt>
    <dgm:pt modelId="{76547D4F-D6D9-478B-93EB-787009A0C6D9}">
      <dgm:prSet/>
      <dgm:spPr/>
      <dgm:t>
        <a:bodyPr/>
        <a:lstStyle/>
        <a:p>
          <a:r>
            <a:rPr lang="es-MX" dirty="0"/>
            <a:t>Se están desarrollando materiales protésicos y moldes biocompatibles impresos en 3D para sustituir la tráquea.</a:t>
          </a:r>
          <a:endParaRPr lang="en-US" dirty="0"/>
        </a:p>
      </dgm:t>
    </dgm:pt>
    <dgm:pt modelId="{5ACB71D6-3E40-4591-A50D-514BCB34403F}" type="parTrans" cxnId="{B29E6E42-4861-43E1-AD6D-FE063F2BA4B5}">
      <dgm:prSet/>
      <dgm:spPr/>
      <dgm:t>
        <a:bodyPr/>
        <a:lstStyle/>
        <a:p>
          <a:endParaRPr lang="en-US"/>
        </a:p>
      </dgm:t>
    </dgm:pt>
    <dgm:pt modelId="{8912E4AD-B3F8-4D22-A157-EC11351ED45A}" type="sibTrans" cxnId="{B29E6E42-4861-43E1-AD6D-FE063F2BA4B5}">
      <dgm:prSet/>
      <dgm:spPr/>
      <dgm:t>
        <a:bodyPr/>
        <a:lstStyle/>
        <a:p>
          <a:endParaRPr lang="en-US"/>
        </a:p>
      </dgm:t>
    </dgm:pt>
    <dgm:pt modelId="{ADF72505-E5B4-41AD-BEE9-012D9141268F}">
      <dgm:prSet/>
      <dgm:spPr/>
      <dgm:t>
        <a:bodyPr/>
        <a:lstStyle/>
        <a:p>
          <a:r>
            <a:rPr lang="es-MX" dirty="0"/>
            <a:t>Las férulas expandibles de malla de titanio colocadas por broncoscopía pueden ser de utilidad en casos seleccionados (no candidatos a cirugía).</a:t>
          </a:r>
          <a:endParaRPr lang="en-US" dirty="0"/>
        </a:p>
      </dgm:t>
    </dgm:pt>
    <dgm:pt modelId="{33553829-3949-4F23-B043-9DCAB752D864}" type="parTrans" cxnId="{DDCF6AA2-B6DF-42D1-B670-76BE8A80A896}">
      <dgm:prSet/>
      <dgm:spPr/>
      <dgm:t>
        <a:bodyPr/>
        <a:lstStyle/>
        <a:p>
          <a:endParaRPr lang="en-US"/>
        </a:p>
      </dgm:t>
    </dgm:pt>
    <dgm:pt modelId="{92E87E1D-4558-4806-ACA4-FFBBF121B232}" type="sibTrans" cxnId="{DDCF6AA2-B6DF-42D1-B670-76BE8A80A896}">
      <dgm:prSet/>
      <dgm:spPr/>
      <dgm:t>
        <a:bodyPr/>
        <a:lstStyle/>
        <a:p>
          <a:endParaRPr lang="en-US"/>
        </a:p>
      </dgm:t>
    </dgm:pt>
    <dgm:pt modelId="{D5AAE7D9-0401-478A-9680-5AC499601FF6}">
      <dgm:prSet/>
      <dgm:spPr/>
      <dgm:t>
        <a:bodyPr/>
        <a:lstStyle/>
        <a:p>
          <a:r>
            <a:rPr lang="es-MX" dirty="0"/>
            <a:t>El trasplante traqueal y laríngeo ha sido intentado principalmente en modelos animales. </a:t>
          </a:r>
          <a:endParaRPr lang="en-US" dirty="0"/>
        </a:p>
      </dgm:t>
    </dgm:pt>
    <dgm:pt modelId="{BE2661FA-29DE-4A84-938C-31A3DF939EF9}" type="parTrans" cxnId="{CE35C729-BF7A-4197-8753-86BFB57C3318}">
      <dgm:prSet/>
      <dgm:spPr/>
      <dgm:t>
        <a:bodyPr/>
        <a:lstStyle/>
        <a:p>
          <a:endParaRPr lang="en-US"/>
        </a:p>
      </dgm:t>
    </dgm:pt>
    <dgm:pt modelId="{71F62716-1C13-4960-9C55-EEF2AC467816}" type="sibTrans" cxnId="{CE35C729-BF7A-4197-8753-86BFB57C3318}">
      <dgm:prSet/>
      <dgm:spPr/>
      <dgm:t>
        <a:bodyPr/>
        <a:lstStyle/>
        <a:p>
          <a:endParaRPr lang="en-US"/>
        </a:p>
      </dgm:t>
    </dgm:pt>
    <dgm:pt modelId="{11CF436B-E961-4652-9409-EAE7D087A5EA}" type="pres">
      <dgm:prSet presAssocID="{2AF98C00-4EE1-44AF-8E04-25AE43B272C9}" presName="diagram" presStyleCnt="0">
        <dgm:presLayoutVars>
          <dgm:dir/>
          <dgm:resizeHandles val="exact"/>
        </dgm:presLayoutVars>
      </dgm:prSet>
      <dgm:spPr/>
    </dgm:pt>
    <dgm:pt modelId="{416920C8-2314-4733-BC70-8A339CB41899}" type="pres">
      <dgm:prSet presAssocID="{224B8BEA-1EC6-4332-BAB8-4AB18CB22168}" presName="node" presStyleLbl="node1" presStyleIdx="0" presStyleCnt="7" custLinFactNeighborX="-48416" custLinFactNeighborY="28563">
        <dgm:presLayoutVars>
          <dgm:bulletEnabled val="1"/>
        </dgm:presLayoutVars>
      </dgm:prSet>
      <dgm:spPr/>
    </dgm:pt>
    <dgm:pt modelId="{861136AC-087D-48E7-8D1A-3FF56964BC1A}" type="pres">
      <dgm:prSet presAssocID="{6118B116-D16C-4D53-82F0-0A5F34247B6E}" presName="sibTrans" presStyleCnt="0"/>
      <dgm:spPr/>
    </dgm:pt>
    <dgm:pt modelId="{3CD94589-8014-4767-9E34-71936DF6C0FB}" type="pres">
      <dgm:prSet presAssocID="{B98EC51F-9F3E-47A7-976B-15CFB4FA5D95}" presName="node" presStyleLbl="node1" presStyleIdx="1" presStyleCnt="7" custScaleX="109941" custScaleY="152241" custLinFactNeighborX="-52047" custLinFactNeighborY="-51">
        <dgm:presLayoutVars>
          <dgm:bulletEnabled val="1"/>
        </dgm:presLayoutVars>
      </dgm:prSet>
      <dgm:spPr/>
    </dgm:pt>
    <dgm:pt modelId="{E881D266-70B2-4508-B2DB-7137AC8E5F9F}" type="pres">
      <dgm:prSet presAssocID="{C1C7F33A-745F-4931-A5FC-0E33498CDC86}" presName="sibTrans" presStyleCnt="0"/>
      <dgm:spPr/>
    </dgm:pt>
    <dgm:pt modelId="{E6C52AE4-2E03-423E-84CD-2AE96DC01C85}" type="pres">
      <dgm:prSet presAssocID="{C673031A-B175-48A4-93A1-679658134872}" presName="node" presStyleLbl="node1" presStyleIdx="2" presStyleCnt="7" custScaleY="145601" custLinFactNeighborX="-57043" custLinFactNeighborY="5762">
        <dgm:presLayoutVars>
          <dgm:bulletEnabled val="1"/>
        </dgm:presLayoutVars>
      </dgm:prSet>
      <dgm:spPr/>
    </dgm:pt>
    <dgm:pt modelId="{3ABB148B-D598-4FED-B622-9CEBF5BBEB77}" type="pres">
      <dgm:prSet presAssocID="{48272957-11F5-41A5-8094-97EEA1A8D307}" presName="sibTrans" presStyleCnt="0"/>
      <dgm:spPr/>
    </dgm:pt>
    <dgm:pt modelId="{9C8FCC42-8240-4E9F-B47D-43A75C16059F}" type="pres">
      <dgm:prSet presAssocID="{EFB4C796-7015-4517-AF4D-630E631760A9}" presName="node" presStyleLbl="node1" presStyleIdx="3" presStyleCnt="7" custScaleY="142945" custLinFactX="10024" custLinFactNeighborX="100000" custLinFactNeighborY="-2435">
        <dgm:presLayoutVars>
          <dgm:bulletEnabled val="1"/>
        </dgm:presLayoutVars>
      </dgm:prSet>
      <dgm:spPr/>
    </dgm:pt>
    <dgm:pt modelId="{CE38E200-B97A-46CF-BA1B-052B33384A2E}" type="pres">
      <dgm:prSet presAssocID="{1CEFC785-E538-41DA-BE1E-547F896AB25E}" presName="sibTrans" presStyleCnt="0"/>
      <dgm:spPr/>
    </dgm:pt>
    <dgm:pt modelId="{35EA5C1F-EED9-49CB-9C18-2F5360166E2C}" type="pres">
      <dgm:prSet presAssocID="{76547D4F-D6D9-478B-93EB-787009A0C6D9}" presName="node" presStyleLbl="node1" presStyleIdx="4" presStyleCnt="7" custLinFactX="14542" custLinFactNeighborX="100000" custLinFactNeighborY="-57">
        <dgm:presLayoutVars>
          <dgm:bulletEnabled val="1"/>
        </dgm:presLayoutVars>
      </dgm:prSet>
      <dgm:spPr/>
    </dgm:pt>
    <dgm:pt modelId="{1AC52DC9-2346-419F-9EF0-3381D713E50B}" type="pres">
      <dgm:prSet presAssocID="{8912E4AD-B3F8-4D22-A157-EC11351ED45A}" presName="sibTrans" presStyleCnt="0"/>
      <dgm:spPr/>
    </dgm:pt>
    <dgm:pt modelId="{54746391-7194-4EB4-842E-1FA944AF86B4}" type="pres">
      <dgm:prSet presAssocID="{ADF72505-E5B4-41AD-BEE9-012D9141268F}" presName="node" presStyleLbl="node1" presStyleIdx="5" presStyleCnt="7" custScaleY="116401" custLinFactX="11662" custLinFactY="-34454" custLinFactNeighborX="100000" custLinFactNeighborY="-100000">
        <dgm:presLayoutVars>
          <dgm:bulletEnabled val="1"/>
        </dgm:presLayoutVars>
      </dgm:prSet>
      <dgm:spPr/>
    </dgm:pt>
    <dgm:pt modelId="{47C93BAD-BB42-44C6-9883-234CFDD3F8CD}" type="pres">
      <dgm:prSet presAssocID="{92E87E1D-4558-4806-ACA4-FFBBF121B232}" presName="sibTrans" presStyleCnt="0"/>
      <dgm:spPr/>
    </dgm:pt>
    <dgm:pt modelId="{D58F8F6E-2351-476B-B5C5-B852E4DC1C92}" type="pres">
      <dgm:prSet presAssocID="{D5AAE7D9-0401-478A-9680-5AC499601FF6}" presName="node" presStyleLbl="node1" presStyleIdx="6" presStyleCnt="7" custLinFactNeighborX="23413" custLinFactNeighborY="-200">
        <dgm:presLayoutVars>
          <dgm:bulletEnabled val="1"/>
        </dgm:presLayoutVars>
      </dgm:prSet>
      <dgm:spPr/>
    </dgm:pt>
  </dgm:ptLst>
  <dgm:cxnLst>
    <dgm:cxn modelId="{951ACE0D-05BF-41F5-B8FE-02A717089B06}" srcId="{2AF98C00-4EE1-44AF-8E04-25AE43B272C9}" destId="{224B8BEA-1EC6-4332-BAB8-4AB18CB22168}" srcOrd="0" destOrd="0" parTransId="{7558B73B-9059-484A-8534-6E9874A7D916}" sibTransId="{6118B116-D16C-4D53-82F0-0A5F34247B6E}"/>
    <dgm:cxn modelId="{C2C8E011-D381-4045-B23C-4892F4F32B84}" type="presOf" srcId="{2AF98C00-4EE1-44AF-8E04-25AE43B272C9}" destId="{11CF436B-E961-4652-9409-EAE7D087A5EA}" srcOrd="0" destOrd="0" presId="urn:microsoft.com/office/officeart/2005/8/layout/default"/>
    <dgm:cxn modelId="{CE35C729-BF7A-4197-8753-86BFB57C3318}" srcId="{2AF98C00-4EE1-44AF-8E04-25AE43B272C9}" destId="{D5AAE7D9-0401-478A-9680-5AC499601FF6}" srcOrd="6" destOrd="0" parTransId="{BE2661FA-29DE-4A84-938C-31A3DF939EF9}" sibTransId="{71F62716-1C13-4960-9C55-EEF2AC467816}"/>
    <dgm:cxn modelId="{34DCF529-1A68-4D65-AAEF-1AF02E5EBFA7}" type="presOf" srcId="{D5AAE7D9-0401-478A-9680-5AC499601FF6}" destId="{D58F8F6E-2351-476B-B5C5-B852E4DC1C92}" srcOrd="0" destOrd="0" presId="urn:microsoft.com/office/officeart/2005/8/layout/default"/>
    <dgm:cxn modelId="{C40D553F-0280-4648-A8E7-3CC434CF7B03}" type="presOf" srcId="{76547D4F-D6D9-478B-93EB-787009A0C6D9}" destId="{35EA5C1F-EED9-49CB-9C18-2F5360166E2C}" srcOrd="0" destOrd="0" presId="urn:microsoft.com/office/officeart/2005/8/layout/default"/>
    <dgm:cxn modelId="{60EE2142-CA93-4AD3-AEC0-C9B54F16D4B5}" type="presOf" srcId="{ADF72505-E5B4-41AD-BEE9-012D9141268F}" destId="{54746391-7194-4EB4-842E-1FA944AF86B4}" srcOrd="0" destOrd="0" presId="urn:microsoft.com/office/officeart/2005/8/layout/default"/>
    <dgm:cxn modelId="{B29E6E42-4861-43E1-AD6D-FE063F2BA4B5}" srcId="{2AF98C00-4EE1-44AF-8E04-25AE43B272C9}" destId="{76547D4F-D6D9-478B-93EB-787009A0C6D9}" srcOrd="4" destOrd="0" parTransId="{5ACB71D6-3E40-4591-A50D-514BCB34403F}" sibTransId="{8912E4AD-B3F8-4D22-A157-EC11351ED45A}"/>
    <dgm:cxn modelId="{05AB1644-29DB-43F8-946B-9EE114CCE718}" type="presOf" srcId="{B98EC51F-9F3E-47A7-976B-15CFB4FA5D95}" destId="{3CD94589-8014-4767-9E34-71936DF6C0FB}" srcOrd="0" destOrd="0" presId="urn:microsoft.com/office/officeart/2005/8/layout/default"/>
    <dgm:cxn modelId="{ACDB4C6B-8AE4-4BF2-8958-2BFE4A3D6C1F}" srcId="{2AF98C00-4EE1-44AF-8E04-25AE43B272C9}" destId="{EFB4C796-7015-4517-AF4D-630E631760A9}" srcOrd="3" destOrd="0" parTransId="{F37652F7-593D-456A-A1CE-ACEC780D33E9}" sibTransId="{1CEFC785-E538-41DA-BE1E-547F896AB25E}"/>
    <dgm:cxn modelId="{F923866B-C4D0-4098-BBC0-8B02576D1CD7}" srcId="{2AF98C00-4EE1-44AF-8E04-25AE43B272C9}" destId="{C673031A-B175-48A4-93A1-679658134872}" srcOrd="2" destOrd="0" parTransId="{0ADA975A-5E38-4106-B21A-9FEA2B750991}" sibTransId="{48272957-11F5-41A5-8094-97EEA1A8D307}"/>
    <dgm:cxn modelId="{004E0C4F-DFD4-46D5-962D-DDF2F9F58311}" type="presOf" srcId="{224B8BEA-1EC6-4332-BAB8-4AB18CB22168}" destId="{416920C8-2314-4733-BC70-8A339CB41899}" srcOrd="0" destOrd="0" presId="urn:microsoft.com/office/officeart/2005/8/layout/default"/>
    <dgm:cxn modelId="{4346A183-2053-46D7-9E44-A2943CBDBFF9}" srcId="{2AF98C00-4EE1-44AF-8E04-25AE43B272C9}" destId="{B98EC51F-9F3E-47A7-976B-15CFB4FA5D95}" srcOrd="1" destOrd="0" parTransId="{04D8F5A5-BCFA-47C6-96B2-F940CCFBF665}" sibTransId="{C1C7F33A-745F-4931-A5FC-0E33498CDC86}"/>
    <dgm:cxn modelId="{DDCF6AA2-B6DF-42D1-B670-76BE8A80A896}" srcId="{2AF98C00-4EE1-44AF-8E04-25AE43B272C9}" destId="{ADF72505-E5B4-41AD-BEE9-012D9141268F}" srcOrd="5" destOrd="0" parTransId="{33553829-3949-4F23-B043-9DCAB752D864}" sibTransId="{92E87E1D-4558-4806-ACA4-FFBBF121B232}"/>
    <dgm:cxn modelId="{825955BF-B444-46A0-8C95-AEDE83C69670}" type="presOf" srcId="{C673031A-B175-48A4-93A1-679658134872}" destId="{E6C52AE4-2E03-423E-84CD-2AE96DC01C85}" srcOrd="0" destOrd="0" presId="urn:microsoft.com/office/officeart/2005/8/layout/default"/>
    <dgm:cxn modelId="{938AC9ED-64D1-48BB-BDCF-0F6FC6B977A9}" type="presOf" srcId="{EFB4C796-7015-4517-AF4D-630E631760A9}" destId="{9C8FCC42-8240-4E9F-B47D-43A75C16059F}" srcOrd="0" destOrd="0" presId="urn:microsoft.com/office/officeart/2005/8/layout/default"/>
    <dgm:cxn modelId="{CA63262C-9E5F-4568-A21D-F627FB27A75C}" type="presParOf" srcId="{11CF436B-E961-4652-9409-EAE7D087A5EA}" destId="{416920C8-2314-4733-BC70-8A339CB41899}" srcOrd="0" destOrd="0" presId="urn:microsoft.com/office/officeart/2005/8/layout/default"/>
    <dgm:cxn modelId="{315E4EC8-791B-4AC8-86A7-D1F3843CBC29}" type="presParOf" srcId="{11CF436B-E961-4652-9409-EAE7D087A5EA}" destId="{861136AC-087D-48E7-8D1A-3FF56964BC1A}" srcOrd="1" destOrd="0" presId="urn:microsoft.com/office/officeart/2005/8/layout/default"/>
    <dgm:cxn modelId="{DE5D94F9-164B-4354-AFED-79C5411DC7DA}" type="presParOf" srcId="{11CF436B-E961-4652-9409-EAE7D087A5EA}" destId="{3CD94589-8014-4767-9E34-71936DF6C0FB}" srcOrd="2" destOrd="0" presId="urn:microsoft.com/office/officeart/2005/8/layout/default"/>
    <dgm:cxn modelId="{F4B0A1CA-AC65-408D-B009-998E171B7E8B}" type="presParOf" srcId="{11CF436B-E961-4652-9409-EAE7D087A5EA}" destId="{E881D266-70B2-4508-B2DB-7137AC8E5F9F}" srcOrd="3" destOrd="0" presId="urn:microsoft.com/office/officeart/2005/8/layout/default"/>
    <dgm:cxn modelId="{DD364A2D-05B2-4EC0-B4BE-6E4A86FB796C}" type="presParOf" srcId="{11CF436B-E961-4652-9409-EAE7D087A5EA}" destId="{E6C52AE4-2E03-423E-84CD-2AE96DC01C85}" srcOrd="4" destOrd="0" presId="urn:microsoft.com/office/officeart/2005/8/layout/default"/>
    <dgm:cxn modelId="{548C6C29-9C16-4F26-BFE3-AA1A536272B3}" type="presParOf" srcId="{11CF436B-E961-4652-9409-EAE7D087A5EA}" destId="{3ABB148B-D598-4FED-B622-9CEBF5BBEB77}" srcOrd="5" destOrd="0" presId="urn:microsoft.com/office/officeart/2005/8/layout/default"/>
    <dgm:cxn modelId="{9795655E-7142-48D5-A138-DD79DA45E3B1}" type="presParOf" srcId="{11CF436B-E961-4652-9409-EAE7D087A5EA}" destId="{9C8FCC42-8240-4E9F-B47D-43A75C16059F}" srcOrd="6" destOrd="0" presId="urn:microsoft.com/office/officeart/2005/8/layout/default"/>
    <dgm:cxn modelId="{362B4554-67AF-4723-BEA5-1F1AA4D1A84F}" type="presParOf" srcId="{11CF436B-E961-4652-9409-EAE7D087A5EA}" destId="{CE38E200-B97A-46CF-BA1B-052B33384A2E}" srcOrd="7" destOrd="0" presId="urn:microsoft.com/office/officeart/2005/8/layout/default"/>
    <dgm:cxn modelId="{2A1825A1-61C1-4CD4-ADFD-B5884BF36BA7}" type="presParOf" srcId="{11CF436B-E961-4652-9409-EAE7D087A5EA}" destId="{35EA5C1F-EED9-49CB-9C18-2F5360166E2C}" srcOrd="8" destOrd="0" presId="urn:microsoft.com/office/officeart/2005/8/layout/default"/>
    <dgm:cxn modelId="{A991721D-1ABB-4DA2-8CEF-93EF9F6B6A85}" type="presParOf" srcId="{11CF436B-E961-4652-9409-EAE7D087A5EA}" destId="{1AC52DC9-2346-419F-9EF0-3381D713E50B}" srcOrd="9" destOrd="0" presId="urn:microsoft.com/office/officeart/2005/8/layout/default"/>
    <dgm:cxn modelId="{8FD5825F-3055-4916-91AC-0646D8A33145}" type="presParOf" srcId="{11CF436B-E961-4652-9409-EAE7D087A5EA}" destId="{54746391-7194-4EB4-842E-1FA944AF86B4}" srcOrd="10" destOrd="0" presId="urn:microsoft.com/office/officeart/2005/8/layout/default"/>
    <dgm:cxn modelId="{0D908715-82AB-4DA5-9EB8-8129E8904429}" type="presParOf" srcId="{11CF436B-E961-4652-9409-EAE7D087A5EA}" destId="{47C93BAD-BB42-44C6-9883-234CFDD3F8CD}" srcOrd="11" destOrd="0" presId="urn:microsoft.com/office/officeart/2005/8/layout/default"/>
    <dgm:cxn modelId="{04DF8D00-62AF-441B-921E-173163EC1A94}" type="presParOf" srcId="{11CF436B-E961-4652-9409-EAE7D087A5EA}" destId="{D58F8F6E-2351-476B-B5C5-B852E4DC1C92}"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C814E87-2B88-4495-8362-30CC1D14CCB3}" type="doc">
      <dgm:prSet loTypeId="urn:microsoft.com/office/officeart/2016/7/layout/BasicTimeline" loCatId="process" qsTypeId="urn:microsoft.com/office/officeart/2005/8/quickstyle/simple1" qsCatId="simple" csTypeId="urn:microsoft.com/office/officeart/2005/8/colors/ColorSchemeForSuggestions" csCatId="other" phldr="1"/>
      <dgm:spPr/>
      <dgm:t>
        <a:bodyPr/>
        <a:lstStyle/>
        <a:p>
          <a:endParaRPr lang="en-US"/>
        </a:p>
      </dgm:t>
    </dgm:pt>
    <dgm:pt modelId="{5F14CC8B-3E2B-415E-A7D9-35FA0957F99F}">
      <dgm:prSet/>
      <dgm:spPr/>
      <dgm:t>
        <a:bodyPr/>
        <a:lstStyle/>
        <a:p>
          <a:r>
            <a:rPr lang="en-US" dirty="0"/>
            <a:t>2008</a:t>
          </a:r>
        </a:p>
      </dgm:t>
    </dgm:pt>
    <dgm:pt modelId="{FC9C1249-2C57-4D8E-A604-8E29655223F0}" type="parTrans" cxnId="{70AAF487-6478-4856-A319-1CAE1E96CEAB}">
      <dgm:prSet/>
      <dgm:spPr/>
      <dgm:t>
        <a:bodyPr/>
        <a:lstStyle/>
        <a:p>
          <a:endParaRPr lang="en-US"/>
        </a:p>
      </dgm:t>
    </dgm:pt>
    <dgm:pt modelId="{75EA15A4-42BA-49EF-9CF6-52A6A0229DEE}" type="sibTrans" cxnId="{70AAF487-6478-4856-A319-1CAE1E96CEAB}">
      <dgm:prSet/>
      <dgm:spPr/>
      <dgm:t>
        <a:bodyPr/>
        <a:lstStyle/>
        <a:p>
          <a:endParaRPr lang="en-US"/>
        </a:p>
      </dgm:t>
    </dgm:pt>
    <dgm:pt modelId="{CF213247-B8EC-4509-B665-843D0B9F3DE3}">
      <dgm:prSet custT="1"/>
      <dgm:spPr/>
      <dgm:t>
        <a:bodyPr/>
        <a:lstStyle/>
        <a:p>
          <a:r>
            <a:rPr lang="en-US" sz="1800" dirty="0" err="1"/>
            <a:t>Machiani</a:t>
          </a:r>
          <a:r>
            <a:rPr lang="en-US" sz="1800" dirty="0"/>
            <a:t>, </a:t>
          </a:r>
          <a:r>
            <a:rPr lang="en-US" sz="1800" dirty="0" err="1"/>
            <a:t>Birchal</a:t>
          </a:r>
          <a:r>
            <a:rPr lang="en-US" sz="1800" dirty="0"/>
            <a:t> y cols. </a:t>
          </a:r>
          <a:r>
            <a:rPr lang="en-US" sz="1800" dirty="0" err="1"/>
            <a:t>Reportaron</a:t>
          </a:r>
          <a:r>
            <a:rPr lang="en-US" sz="1800" dirty="0"/>
            <a:t> el 1er </a:t>
          </a:r>
          <a:r>
            <a:rPr lang="en-US" sz="1800" dirty="0" err="1"/>
            <a:t>caso</a:t>
          </a:r>
          <a:r>
            <a:rPr lang="en-US" sz="1800" dirty="0"/>
            <a:t> de </a:t>
          </a:r>
          <a:r>
            <a:rPr lang="en-US" sz="1800" dirty="0" err="1"/>
            <a:t>transplante</a:t>
          </a:r>
          <a:r>
            <a:rPr lang="en-US" sz="1800" dirty="0"/>
            <a:t> </a:t>
          </a:r>
          <a:r>
            <a:rPr lang="en-US" sz="1800" dirty="0" err="1"/>
            <a:t>traqueal</a:t>
          </a:r>
          <a:r>
            <a:rPr lang="en-US" sz="1800" dirty="0"/>
            <a:t>,  </a:t>
          </a:r>
          <a:r>
            <a:rPr lang="en-US" sz="1800" dirty="0" err="1"/>
            <a:t>tráquea</a:t>
          </a:r>
          <a:r>
            <a:rPr lang="en-US" sz="1800" dirty="0"/>
            <a:t> </a:t>
          </a:r>
          <a:r>
            <a:rPr lang="en-US" sz="1800" dirty="0" err="1"/>
            <a:t>humana</a:t>
          </a:r>
          <a:r>
            <a:rPr lang="en-US" sz="1800" dirty="0"/>
            <a:t> </a:t>
          </a:r>
          <a:r>
            <a:rPr lang="en-US" sz="1800" dirty="0" err="1"/>
            <a:t>decelularizada</a:t>
          </a:r>
          <a:r>
            <a:rPr lang="en-US" sz="1800" dirty="0"/>
            <a:t> </a:t>
          </a:r>
          <a:r>
            <a:rPr lang="en-US" sz="1800" dirty="0" err="1"/>
            <a:t>cultivada</a:t>
          </a:r>
          <a:r>
            <a:rPr lang="en-US" sz="1800" dirty="0"/>
            <a:t> con </a:t>
          </a:r>
          <a:r>
            <a:rPr lang="en-US" sz="1800" dirty="0" err="1"/>
            <a:t>células</a:t>
          </a:r>
          <a:r>
            <a:rPr lang="en-US" sz="1800" dirty="0"/>
            <a:t> </a:t>
          </a:r>
          <a:r>
            <a:rPr lang="en-US" sz="1800" dirty="0" err="1"/>
            <a:t>epiteliales</a:t>
          </a:r>
          <a:r>
            <a:rPr lang="en-US" sz="1800" dirty="0"/>
            <a:t> y </a:t>
          </a:r>
          <a:r>
            <a:rPr lang="en-US" sz="1800" dirty="0" err="1"/>
            <a:t>condrocitos</a:t>
          </a:r>
          <a:r>
            <a:rPr lang="en-US" sz="1800" dirty="0"/>
            <a:t> </a:t>
          </a:r>
          <a:r>
            <a:rPr lang="en-US" sz="1800" dirty="0" err="1"/>
            <a:t>derivados</a:t>
          </a:r>
          <a:r>
            <a:rPr lang="en-US" sz="1800" dirty="0"/>
            <a:t> de </a:t>
          </a:r>
          <a:r>
            <a:rPr lang="en-US" sz="1800" dirty="0" err="1"/>
            <a:t>células</a:t>
          </a:r>
          <a:r>
            <a:rPr lang="en-US" sz="1800" dirty="0"/>
            <a:t> </a:t>
          </a:r>
          <a:r>
            <a:rPr lang="en-US" sz="1800" dirty="0" err="1"/>
            <a:t>mesenquimatosas</a:t>
          </a:r>
          <a:r>
            <a:rPr lang="en-US" sz="1800" dirty="0"/>
            <a:t> del </a:t>
          </a:r>
          <a:r>
            <a:rPr lang="en-US" sz="1800" dirty="0" err="1"/>
            <a:t>paciente</a:t>
          </a:r>
          <a:r>
            <a:rPr lang="en-US" sz="1800" dirty="0"/>
            <a:t>, </a:t>
          </a:r>
          <a:r>
            <a:rPr lang="en-US" sz="1800" dirty="0" err="1"/>
            <a:t>en</a:t>
          </a:r>
          <a:r>
            <a:rPr lang="en-US" sz="1800" dirty="0"/>
            <a:t> un bio-reactor.</a:t>
          </a:r>
        </a:p>
      </dgm:t>
    </dgm:pt>
    <dgm:pt modelId="{B228C597-9F16-4932-9D8C-83F2336F087C}" type="parTrans" cxnId="{7BE6C88A-AD6A-44B9-ABEF-DDBD89AC2F74}">
      <dgm:prSet/>
      <dgm:spPr/>
      <dgm:t>
        <a:bodyPr/>
        <a:lstStyle/>
        <a:p>
          <a:endParaRPr lang="en-US"/>
        </a:p>
      </dgm:t>
    </dgm:pt>
    <dgm:pt modelId="{8D69190F-9968-4FFD-9B1C-C48A6B3D4690}" type="sibTrans" cxnId="{7BE6C88A-AD6A-44B9-ABEF-DDBD89AC2F74}">
      <dgm:prSet/>
      <dgm:spPr/>
      <dgm:t>
        <a:bodyPr/>
        <a:lstStyle/>
        <a:p>
          <a:endParaRPr lang="en-US"/>
        </a:p>
      </dgm:t>
    </dgm:pt>
    <dgm:pt modelId="{A18D3A89-FDC0-482D-ACA7-B788D05F3E10}">
      <dgm:prSet/>
      <dgm:spPr/>
      <dgm:t>
        <a:bodyPr/>
        <a:lstStyle/>
        <a:p>
          <a:endParaRPr lang="es-ES" sz="1000"/>
        </a:p>
      </dgm:t>
    </dgm:pt>
    <dgm:pt modelId="{C7B8AEF3-9001-4220-AD91-96428AB39CBA}" type="parTrans" cxnId="{36B23FD4-FF95-4330-B92E-235BC9134E1A}">
      <dgm:prSet/>
      <dgm:spPr/>
      <dgm:t>
        <a:bodyPr/>
        <a:lstStyle/>
        <a:p>
          <a:endParaRPr lang="en-US"/>
        </a:p>
      </dgm:t>
    </dgm:pt>
    <dgm:pt modelId="{C63AE6DA-6D9F-4D20-A0F3-6B3EC013117C}" type="sibTrans" cxnId="{36B23FD4-FF95-4330-B92E-235BC9134E1A}">
      <dgm:prSet/>
      <dgm:spPr/>
      <dgm:t>
        <a:bodyPr/>
        <a:lstStyle/>
        <a:p>
          <a:endParaRPr lang="en-US"/>
        </a:p>
      </dgm:t>
    </dgm:pt>
    <dgm:pt modelId="{B5A7E2A5-A60D-4958-85CB-CAE51F6B19BD}">
      <dgm:prSet/>
      <dgm:spPr/>
      <dgm:t>
        <a:bodyPr/>
        <a:lstStyle/>
        <a:p>
          <a:r>
            <a:rPr lang="en-US"/>
            <a:t>2010</a:t>
          </a:r>
        </a:p>
      </dgm:t>
    </dgm:pt>
    <dgm:pt modelId="{A6920238-B606-4D13-ACF9-32169EDD3E50}" type="parTrans" cxnId="{EA20472C-F789-4971-B902-8929D476E56F}">
      <dgm:prSet/>
      <dgm:spPr/>
      <dgm:t>
        <a:bodyPr/>
        <a:lstStyle/>
        <a:p>
          <a:endParaRPr lang="en-US"/>
        </a:p>
      </dgm:t>
    </dgm:pt>
    <dgm:pt modelId="{A73775DC-1E1F-4FC6-8448-1A23B39BBEC0}" type="sibTrans" cxnId="{EA20472C-F789-4971-B902-8929D476E56F}">
      <dgm:prSet/>
      <dgm:spPr/>
      <dgm:t>
        <a:bodyPr/>
        <a:lstStyle/>
        <a:p>
          <a:endParaRPr lang="en-US"/>
        </a:p>
      </dgm:t>
    </dgm:pt>
    <dgm:pt modelId="{C74D8461-7C40-4DED-A8D5-18F480F446AA}">
      <dgm:prSet custT="1"/>
      <dgm:spPr/>
      <dgm:t>
        <a:bodyPr/>
        <a:lstStyle/>
        <a:p>
          <a:r>
            <a:rPr lang="en-US" sz="1800" dirty="0" err="1"/>
            <a:t>En</a:t>
          </a:r>
          <a:r>
            <a:rPr lang="en-US" sz="1800" dirty="0"/>
            <a:t> 2010, </a:t>
          </a:r>
          <a:r>
            <a:rPr lang="en-US" sz="1800" dirty="0" err="1"/>
            <a:t>Delaere</a:t>
          </a:r>
          <a:r>
            <a:rPr lang="en-US" sz="1800" dirty="0"/>
            <a:t> y cols. </a:t>
          </a:r>
          <a:r>
            <a:rPr lang="en-US" sz="1800" dirty="0" err="1"/>
            <a:t>reportaron</a:t>
          </a:r>
          <a:r>
            <a:rPr lang="en-US" sz="1800" dirty="0"/>
            <a:t> un </a:t>
          </a:r>
          <a:r>
            <a:rPr lang="en-US" sz="1800" dirty="0" err="1"/>
            <a:t>aloinjerto</a:t>
          </a:r>
          <a:r>
            <a:rPr lang="en-US" sz="1800" dirty="0"/>
            <a:t> </a:t>
          </a:r>
          <a:r>
            <a:rPr lang="en-US" sz="1800" dirty="0" err="1"/>
            <a:t>traqueal</a:t>
          </a:r>
          <a:r>
            <a:rPr lang="en-US" sz="1800" dirty="0"/>
            <a:t> </a:t>
          </a:r>
          <a:r>
            <a:rPr lang="en-US" sz="1800" dirty="0" err="1"/>
            <a:t>inicialmente</a:t>
          </a:r>
          <a:r>
            <a:rPr lang="en-US" sz="1800" dirty="0"/>
            <a:t> </a:t>
          </a:r>
          <a:r>
            <a:rPr lang="en-US" sz="1800" dirty="0" err="1"/>
            <a:t>envuelto</a:t>
          </a:r>
          <a:r>
            <a:rPr lang="en-US" sz="1800" dirty="0"/>
            <a:t> </a:t>
          </a:r>
          <a:r>
            <a:rPr lang="en-US" sz="1800" dirty="0" err="1"/>
            <a:t>en</a:t>
          </a:r>
          <a:r>
            <a:rPr lang="en-US" sz="1800" dirty="0"/>
            <a:t> la fascia del </a:t>
          </a:r>
          <a:r>
            <a:rPr lang="en-US" sz="1800" dirty="0" err="1"/>
            <a:t>antebrazo</a:t>
          </a:r>
          <a:r>
            <a:rPr lang="en-US" sz="1800" dirty="0"/>
            <a:t>, con </a:t>
          </a:r>
          <a:r>
            <a:rPr lang="en-US" sz="1800" dirty="0" err="1"/>
            <a:t>recubrimiento</a:t>
          </a:r>
          <a:r>
            <a:rPr lang="en-US" sz="1800" dirty="0"/>
            <a:t> </a:t>
          </a:r>
          <a:r>
            <a:rPr lang="en-US" sz="1800" dirty="0" err="1"/>
            <a:t>interno</a:t>
          </a:r>
          <a:r>
            <a:rPr lang="en-US" sz="1800" dirty="0"/>
            <a:t> de mucosa buccal, hasta </a:t>
          </a:r>
          <a:r>
            <a:rPr lang="en-US" sz="1800" dirty="0" err="1"/>
            <a:t>su</a:t>
          </a:r>
          <a:r>
            <a:rPr lang="en-US" sz="1800" dirty="0"/>
            <a:t> </a:t>
          </a:r>
          <a:r>
            <a:rPr lang="en-US" sz="1800" dirty="0" err="1"/>
            <a:t>vascularización</a:t>
          </a:r>
          <a:r>
            <a:rPr lang="en-US" sz="1800" dirty="0"/>
            <a:t> y </a:t>
          </a:r>
          <a:r>
            <a:rPr lang="en-US" sz="1800" dirty="0" err="1"/>
            <a:t>subsecuente</a:t>
          </a:r>
          <a:r>
            <a:rPr lang="en-US" sz="1800" dirty="0"/>
            <a:t> </a:t>
          </a:r>
          <a:r>
            <a:rPr lang="en-US" sz="1800" dirty="0" err="1"/>
            <a:t>movilización</a:t>
          </a:r>
          <a:r>
            <a:rPr lang="en-US" sz="1800" dirty="0"/>
            <a:t>.</a:t>
          </a:r>
        </a:p>
      </dgm:t>
    </dgm:pt>
    <dgm:pt modelId="{18E6D2FE-C861-446C-B234-D764533A56F3}" type="parTrans" cxnId="{579DE283-F4C2-4F97-B330-011677D48752}">
      <dgm:prSet/>
      <dgm:spPr/>
      <dgm:t>
        <a:bodyPr/>
        <a:lstStyle/>
        <a:p>
          <a:endParaRPr lang="en-US"/>
        </a:p>
      </dgm:t>
    </dgm:pt>
    <dgm:pt modelId="{75BA271F-8EA1-4354-A8A8-FB5DA7086118}" type="sibTrans" cxnId="{579DE283-F4C2-4F97-B330-011677D48752}">
      <dgm:prSet/>
      <dgm:spPr/>
      <dgm:t>
        <a:bodyPr/>
        <a:lstStyle/>
        <a:p>
          <a:endParaRPr lang="en-US"/>
        </a:p>
      </dgm:t>
    </dgm:pt>
    <dgm:pt modelId="{9B5A75B3-3F84-40B2-ADD9-778466F9A802}">
      <dgm:prSet/>
      <dgm:spPr/>
      <dgm:t>
        <a:bodyPr/>
        <a:lstStyle/>
        <a:p>
          <a:endParaRPr lang="es-ES" sz="1000"/>
        </a:p>
      </dgm:t>
    </dgm:pt>
    <dgm:pt modelId="{5669AE37-B1B4-4042-84EF-9CBA612DB2E6}" type="parTrans" cxnId="{FC040871-0E02-41C6-A5B2-AAA283F88299}">
      <dgm:prSet/>
      <dgm:spPr/>
      <dgm:t>
        <a:bodyPr/>
        <a:lstStyle/>
        <a:p>
          <a:endParaRPr lang="en-US"/>
        </a:p>
      </dgm:t>
    </dgm:pt>
    <dgm:pt modelId="{396DB0C5-F98F-4A8C-B0EA-539CFFEB1D3E}" type="sibTrans" cxnId="{FC040871-0E02-41C6-A5B2-AAA283F88299}">
      <dgm:prSet/>
      <dgm:spPr/>
      <dgm:t>
        <a:bodyPr/>
        <a:lstStyle/>
        <a:p>
          <a:endParaRPr lang="en-US"/>
        </a:p>
      </dgm:t>
    </dgm:pt>
    <dgm:pt modelId="{FF6AD633-3C82-4710-957A-6510A52058A7}">
      <dgm:prSet/>
      <dgm:spPr/>
      <dgm:t>
        <a:bodyPr/>
        <a:lstStyle/>
        <a:p>
          <a:r>
            <a:rPr lang="en-US"/>
            <a:t>2011</a:t>
          </a:r>
        </a:p>
      </dgm:t>
    </dgm:pt>
    <dgm:pt modelId="{F6F7BB38-1932-4B58-B693-EEA940A508E1}" type="parTrans" cxnId="{CFCDF735-7865-4805-A364-53EE2ECCC901}">
      <dgm:prSet/>
      <dgm:spPr/>
      <dgm:t>
        <a:bodyPr/>
        <a:lstStyle/>
        <a:p>
          <a:endParaRPr lang="en-US"/>
        </a:p>
      </dgm:t>
    </dgm:pt>
    <dgm:pt modelId="{0403A127-FA87-4FBF-9E99-66775961B588}" type="sibTrans" cxnId="{CFCDF735-7865-4805-A364-53EE2ECCC901}">
      <dgm:prSet/>
      <dgm:spPr/>
      <dgm:t>
        <a:bodyPr/>
        <a:lstStyle/>
        <a:p>
          <a:endParaRPr lang="en-US"/>
        </a:p>
      </dgm:t>
    </dgm:pt>
    <dgm:pt modelId="{9CA39DD3-9020-4BE8-8853-44B3E87FD5D6}">
      <dgm:prSet custT="1"/>
      <dgm:spPr/>
      <dgm:t>
        <a:bodyPr/>
        <a:lstStyle/>
        <a:p>
          <a:r>
            <a:rPr lang="en-US" sz="1800" dirty="0" err="1"/>
            <a:t>En</a:t>
          </a:r>
          <a:r>
            <a:rPr lang="en-US" sz="1800" dirty="0"/>
            <a:t> 2011  </a:t>
          </a:r>
          <a:r>
            <a:rPr lang="en-US" sz="1800" dirty="0" err="1"/>
            <a:t>Jungebkuth</a:t>
          </a:r>
          <a:r>
            <a:rPr lang="en-US" sz="1800" dirty="0"/>
            <a:t> y cols. </a:t>
          </a:r>
          <a:r>
            <a:rPr lang="en-US" sz="1800" dirty="0" err="1"/>
            <a:t>reportaron</a:t>
          </a:r>
          <a:r>
            <a:rPr lang="en-US" sz="1800" dirty="0"/>
            <a:t> el </a:t>
          </a:r>
          <a:r>
            <a:rPr lang="en-US" sz="1800" dirty="0" err="1"/>
            <a:t>uso</a:t>
          </a:r>
          <a:r>
            <a:rPr lang="en-US" sz="1800" dirty="0"/>
            <a:t> de un  </a:t>
          </a:r>
          <a:r>
            <a:rPr lang="en-US" sz="1800" dirty="0" err="1"/>
            <a:t>molde</a:t>
          </a:r>
          <a:r>
            <a:rPr lang="en-US" sz="1800" dirty="0"/>
            <a:t> bioartificial </a:t>
          </a:r>
          <a:r>
            <a:rPr lang="en-US" sz="1800" dirty="0" err="1"/>
            <a:t>cultivado</a:t>
          </a:r>
          <a:r>
            <a:rPr lang="en-US" sz="1800" dirty="0"/>
            <a:t> con </a:t>
          </a:r>
          <a:r>
            <a:rPr lang="en-US" sz="1800" dirty="0" err="1"/>
            <a:t>células</a:t>
          </a:r>
          <a:r>
            <a:rPr lang="en-US" sz="1800" dirty="0"/>
            <a:t> de </a:t>
          </a:r>
          <a:r>
            <a:rPr lang="en-US" sz="1800" dirty="0" err="1"/>
            <a:t>médula</a:t>
          </a:r>
          <a:r>
            <a:rPr lang="en-US" sz="1800" dirty="0"/>
            <a:t> </a:t>
          </a:r>
          <a:r>
            <a:rPr lang="en-US" sz="1800" dirty="0" err="1"/>
            <a:t>ósea</a:t>
          </a:r>
          <a:r>
            <a:rPr lang="en-US" sz="1800" dirty="0"/>
            <a:t> </a:t>
          </a:r>
          <a:r>
            <a:rPr lang="en-US" sz="1800" dirty="0" err="1"/>
            <a:t>autóloga</a:t>
          </a:r>
          <a:r>
            <a:rPr lang="en-US" sz="1800" dirty="0"/>
            <a:t> </a:t>
          </a:r>
          <a:r>
            <a:rPr lang="en-US" sz="1800" dirty="0" err="1"/>
            <a:t>empleando</a:t>
          </a:r>
          <a:r>
            <a:rPr lang="en-US" sz="1800" dirty="0"/>
            <a:t> </a:t>
          </a:r>
          <a:r>
            <a:rPr lang="en-US" sz="1800" dirty="0" err="1"/>
            <a:t>factores</a:t>
          </a:r>
          <a:r>
            <a:rPr lang="en-US" sz="1800" dirty="0"/>
            <a:t> de </a:t>
          </a:r>
          <a:r>
            <a:rPr lang="en-US" sz="1800" dirty="0" err="1"/>
            <a:t>crecimiento</a:t>
          </a:r>
          <a:r>
            <a:rPr lang="en-US" sz="1800" dirty="0"/>
            <a:t>.</a:t>
          </a:r>
        </a:p>
      </dgm:t>
    </dgm:pt>
    <dgm:pt modelId="{553113E9-48D3-478D-9B10-33CDA9B3A755}" type="parTrans" cxnId="{7925EE75-3226-465B-AD64-6086BE5690D0}">
      <dgm:prSet/>
      <dgm:spPr/>
      <dgm:t>
        <a:bodyPr/>
        <a:lstStyle/>
        <a:p>
          <a:endParaRPr lang="en-US"/>
        </a:p>
      </dgm:t>
    </dgm:pt>
    <dgm:pt modelId="{E1628CEE-BBC4-4A0E-A195-FC3ACD4FF03E}" type="sibTrans" cxnId="{7925EE75-3226-465B-AD64-6086BE5690D0}">
      <dgm:prSet/>
      <dgm:spPr/>
      <dgm:t>
        <a:bodyPr/>
        <a:lstStyle/>
        <a:p>
          <a:endParaRPr lang="en-US"/>
        </a:p>
      </dgm:t>
    </dgm:pt>
    <dgm:pt modelId="{B01F325C-0072-483F-8F8E-B9D9BBF05C7B}">
      <dgm:prSet/>
      <dgm:spPr/>
      <dgm:t>
        <a:bodyPr/>
        <a:lstStyle/>
        <a:p>
          <a:endParaRPr lang="es-ES" sz="1000" dirty="0"/>
        </a:p>
      </dgm:t>
    </dgm:pt>
    <dgm:pt modelId="{9EA53869-9998-4243-9346-260F88D60EA1}" type="parTrans" cxnId="{0013F95E-B6D6-440F-9D03-DBE31B0DB437}">
      <dgm:prSet/>
      <dgm:spPr/>
      <dgm:t>
        <a:bodyPr/>
        <a:lstStyle/>
        <a:p>
          <a:endParaRPr lang="en-US"/>
        </a:p>
      </dgm:t>
    </dgm:pt>
    <dgm:pt modelId="{196A831D-93DE-4F37-921D-161F1EC92782}" type="sibTrans" cxnId="{0013F95E-B6D6-440F-9D03-DBE31B0DB437}">
      <dgm:prSet/>
      <dgm:spPr/>
      <dgm:t>
        <a:bodyPr/>
        <a:lstStyle/>
        <a:p>
          <a:endParaRPr lang="en-US"/>
        </a:p>
      </dgm:t>
    </dgm:pt>
    <dgm:pt modelId="{25955572-D944-4752-81DC-C666705F1D3B}" type="pres">
      <dgm:prSet presAssocID="{EC814E87-2B88-4495-8362-30CC1D14CCB3}" presName="root" presStyleCnt="0">
        <dgm:presLayoutVars>
          <dgm:chMax/>
          <dgm:chPref/>
          <dgm:animLvl val="lvl"/>
        </dgm:presLayoutVars>
      </dgm:prSet>
      <dgm:spPr/>
    </dgm:pt>
    <dgm:pt modelId="{930C99B0-8454-4EE4-9189-952677678A19}" type="pres">
      <dgm:prSet presAssocID="{EC814E87-2B88-4495-8362-30CC1D14CCB3}" presName="divider" presStyleLbl="fgAccFollowNode1" presStyleIdx="0" presStyleCnt="1"/>
      <dgm:spPr>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tailEnd type="triangle" w="lg" len="lg"/>
        </a:ln>
        <a:effectLst/>
      </dgm:spPr>
    </dgm:pt>
    <dgm:pt modelId="{882F42C5-6226-412F-BE1D-3A8CEF5A47F1}" type="pres">
      <dgm:prSet presAssocID="{EC814E87-2B88-4495-8362-30CC1D14CCB3}" presName="nodes" presStyleCnt="0">
        <dgm:presLayoutVars>
          <dgm:chMax/>
          <dgm:chPref/>
          <dgm:animLvl val="lvl"/>
        </dgm:presLayoutVars>
      </dgm:prSet>
      <dgm:spPr/>
    </dgm:pt>
    <dgm:pt modelId="{9A0A09EC-ECFB-48A4-AC69-91D6C931B714}" type="pres">
      <dgm:prSet presAssocID="{5F14CC8B-3E2B-415E-A7D9-35FA0957F99F}" presName="composite" presStyleCnt="0"/>
      <dgm:spPr/>
    </dgm:pt>
    <dgm:pt modelId="{65B644DB-E015-43A5-A508-FF97A8E0F0EB}" type="pres">
      <dgm:prSet presAssocID="{5F14CC8B-3E2B-415E-A7D9-35FA0957F99F}" presName="L1TextContainer" presStyleLbl="revTx" presStyleIdx="0" presStyleCnt="3">
        <dgm:presLayoutVars>
          <dgm:chMax val="1"/>
          <dgm:chPref val="1"/>
          <dgm:bulletEnabled val="1"/>
        </dgm:presLayoutVars>
      </dgm:prSet>
      <dgm:spPr/>
    </dgm:pt>
    <dgm:pt modelId="{A93842F5-1AE0-420A-9D37-BE95EC06EC75}" type="pres">
      <dgm:prSet presAssocID="{5F14CC8B-3E2B-415E-A7D9-35FA0957F99F}" presName="L2TextContainerWrapper" presStyleCnt="0">
        <dgm:presLayoutVars>
          <dgm:chMax val="0"/>
          <dgm:chPref val="0"/>
          <dgm:bulletEnabled val="1"/>
        </dgm:presLayoutVars>
      </dgm:prSet>
      <dgm:spPr/>
    </dgm:pt>
    <dgm:pt modelId="{F7696C66-4BFF-4ED3-819E-7A6CECD5C426}" type="pres">
      <dgm:prSet presAssocID="{5F14CC8B-3E2B-415E-A7D9-35FA0957F99F}" presName="L2TextContainer" presStyleLbl="bgAcc1" presStyleIdx="0" presStyleCnt="3"/>
      <dgm:spPr/>
    </dgm:pt>
    <dgm:pt modelId="{F794266A-2BB2-43F9-84C3-6201764B9317}" type="pres">
      <dgm:prSet presAssocID="{5F14CC8B-3E2B-415E-A7D9-35FA0957F99F}" presName="FlexibleEmptyPlaceHolder" presStyleCnt="0"/>
      <dgm:spPr/>
    </dgm:pt>
    <dgm:pt modelId="{529F3A00-B57B-4115-93BB-3EE181376EA8}" type="pres">
      <dgm:prSet presAssocID="{5F14CC8B-3E2B-415E-A7D9-35FA0957F99F}" presName="ConnectLine" presStyleLbl="sibTrans1D1" presStyleIdx="0" presStyleCnt="3"/>
      <dgm:spPr>
        <a:noFill/>
        <a:ln w="12700" cap="flat" cmpd="sng" algn="ctr">
          <a:solidFill>
            <a:schemeClr val="accent1">
              <a:hueOff val="0"/>
              <a:satOff val="0"/>
              <a:lumOff val="0"/>
              <a:alphaOff val="0"/>
            </a:schemeClr>
          </a:solidFill>
          <a:prstDash val="dash"/>
        </a:ln>
        <a:effectLst/>
      </dgm:spPr>
    </dgm:pt>
    <dgm:pt modelId="{B0540922-9BFA-4889-95BA-451004DF3BC8}" type="pres">
      <dgm:prSet presAssocID="{5F14CC8B-3E2B-415E-A7D9-35FA0957F99F}" presName="ConnectorPoint" presStyleLbl="alignNode1" presStyleIdx="0" presStyleCnt="3"/>
      <dgm:spPr/>
    </dgm:pt>
    <dgm:pt modelId="{83D97947-2F3A-448C-B6F7-C83DB2B6E133}" type="pres">
      <dgm:prSet presAssocID="{5F14CC8B-3E2B-415E-A7D9-35FA0957F99F}" presName="EmptyPlaceHolder" presStyleCnt="0"/>
      <dgm:spPr/>
    </dgm:pt>
    <dgm:pt modelId="{6E2DEB9A-73AB-48DD-8FEE-42DC55ED3EBF}" type="pres">
      <dgm:prSet presAssocID="{75EA15A4-42BA-49EF-9CF6-52A6A0229DEE}" presName="spaceBetweenRectangles" presStyleCnt="0"/>
      <dgm:spPr/>
    </dgm:pt>
    <dgm:pt modelId="{FA69F2A3-3A10-4BB6-B792-CF211B971C14}" type="pres">
      <dgm:prSet presAssocID="{B5A7E2A5-A60D-4958-85CB-CAE51F6B19BD}" presName="composite" presStyleCnt="0"/>
      <dgm:spPr/>
    </dgm:pt>
    <dgm:pt modelId="{BCE848FB-DF9F-4FF5-A0B0-70AFA1342A2A}" type="pres">
      <dgm:prSet presAssocID="{B5A7E2A5-A60D-4958-85CB-CAE51F6B19BD}" presName="L1TextContainer" presStyleLbl="revTx" presStyleIdx="1" presStyleCnt="3">
        <dgm:presLayoutVars>
          <dgm:chMax val="1"/>
          <dgm:chPref val="1"/>
          <dgm:bulletEnabled val="1"/>
        </dgm:presLayoutVars>
      </dgm:prSet>
      <dgm:spPr/>
    </dgm:pt>
    <dgm:pt modelId="{200799C5-758F-4E9D-A4B5-5D8D36655F20}" type="pres">
      <dgm:prSet presAssocID="{B5A7E2A5-A60D-4958-85CB-CAE51F6B19BD}" presName="L2TextContainerWrapper" presStyleCnt="0">
        <dgm:presLayoutVars>
          <dgm:chMax val="0"/>
          <dgm:chPref val="0"/>
          <dgm:bulletEnabled val="1"/>
        </dgm:presLayoutVars>
      </dgm:prSet>
      <dgm:spPr/>
    </dgm:pt>
    <dgm:pt modelId="{C3D884DD-96BA-43B5-B22F-D4097DE9888F}" type="pres">
      <dgm:prSet presAssocID="{B5A7E2A5-A60D-4958-85CB-CAE51F6B19BD}" presName="L2TextContainer" presStyleLbl="bgAcc1" presStyleIdx="1" presStyleCnt="3" custScaleY="111804"/>
      <dgm:spPr/>
    </dgm:pt>
    <dgm:pt modelId="{19C99063-D695-4634-9723-76C3932EF6AC}" type="pres">
      <dgm:prSet presAssocID="{B5A7E2A5-A60D-4958-85CB-CAE51F6B19BD}" presName="FlexibleEmptyPlaceHolder" presStyleCnt="0"/>
      <dgm:spPr/>
    </dgm:pt>
    <dgm:pt modelId="{C9EDBD7F-9B09-4ACF-8696-582A71B1420D}" type="pres">
      <dgm:prSet presAssocID="{B5A7E2A5-A60D-4958-85CB-CAE51F6B19BD}" presName="ConnectLine" presStyleLbl="sibTrans1D1" presStyleIdx="1" presStyleCnt="3"/>
      <dgm:spPr>
        <a:noFill/>
        <a:ln w="12700" cap="flat" cmpd="sng" algn="ctr">
          <a:solidFill>
            <a:schemeClr val="accent1">
              <a:hueOff val="0"/>
              <a:satOff val="0"/>
              <a:lumOff val="0"/>
              <a:alphaOff val="0"/>
            </a:schemeClr>
          </a:solidFill>
          <a:prstDash val="dash"/>
        </a:ln>
        <a:effectLst/>
      </dgm:spPr>
    </dgm:pt>
    <dgm:pt modelId="{3EBC976D-21A7-41BE-AEEC-FF1BE5510107}" type="pres">
      <dgm:prSet presAssocID="{B5A7E2A5-A60D-4958-85CB-CAE51F6B19BD}" presName="ConnectorPoint" presStyleLbl="alignNode1" presStyleIdx="1" presStyleCnt="3"/>
      <dgm:spPr/>
    </dgm:pt>
    <dgm:pt modelId="{AD5F420B-F690-4871-B0FA-257D76BCB8CF}" type="pres">
      <dgm:prSet presAssocID="{B5A7E2A5-A60D-4958-85CB-CAE51F6B19BD}" presName="EmptyPlaceHolder" presStyleCnt="0"/>
      <dgm:spPr/>
    </dgm:pt>
    <dgm:pt modelId="{B9015771-A993-4EF2-82E8-5554FEDDF1BE}" type="pres">
      <dgm:prSet presAssocID="{A73775DC-1E1F-4FC6-8448-1A23B39BBEC0}" presName="spaceBetweenRectangles" presStyleCnt="0"/>
      <dgm:spPr/>
    </dgm:pt>
    <dgm:pt modelId="{F41AA78B-A44B-4CC7-85D2-F5C0E71B3FD4}" type="pres">
      <dgm:prSet presAssocID="{FF6AD633-3C82-4710-957A-6510A52058A7}" presName="composite" presStyleCnt="0"/>
      <dgm:spPr/>
    </dgm:pt>
    <dgm:pt modelId="{F64F3A28-EEEB-4AFD-A562-532207F82866}" type="pres">
      <dgm:prSet presAssocID="{FF6AD633-3C82-4710-957A-6510A52058A7}" presName="L1TextContainer" presStyleLbl="revTx" presStyleIdx="2" presStyleCnt="3">
        <dgm:presLayoutVars>
          <dgm:chMax val="1"/>
          <dgm:chPref val="1"/>
          <dgm:bulletEnabled val="1"/>
        </dgm:presLayoutVars>
      </dgm:prSet>
      <dgm:spPr/>
    </dgm:pt>
    <dgm:pt modelId="{82E9DE77-64C0-455B-BA01-2DD50C4A5F53}" type="pres">
      <dgm:prSet presAssocID="{FF6AD633-3C82-4710-957A-6510A52058A7}" presName="L2TextContainerWrapper" presStyleCnt="0">
        <dgm:presLayoutVars>
          <dgm:chMax val="0"/>
          <dgm:chPref val="0"/>
          <dgm:bulletEnabled val="1"/>
        </dgm:presLayoutVars>
      </dgm:prSet>
      <dgm:spPr/>
    </dgm:pt>
    <dgm:pt modelId="{921A6BA4-3B4D-4B64-8340-BCA9CBE5A2AD}" type="pres">
      <dgm:prSet presAssocID="{FF6AD633-3C82-4710-957A-6510A52058A7}" presName="L2TextContainer" presStyleLbl="bgAcc1" presStyleIdx="2" presStyleCnt="3"/>
      <dgm:spPr/>
    </dgm:pt>
    <dgm:pt modelId="{4A7AB973-47E4-491D-86E0-34F3EA9887B0}" type="pres">
      <dgm:prSet presAssocID="{FF6AD633-3C82-4710-957A-6510A52058A7}" presName="FlexibleEmptyPlaceHolder" presStyleCnt="0"/>
      <dgm:spPr/>
    </dgm:pt>
    <dgm:pt modelId="{81DCF125-FD9D-423A-BCFE-A2D5531014B7}" type="pres">
      <dgm:prSet presAssocID="{FF6AD633-3C82-4710-957A-6510A52058A7}" presName="ConnectLine" presStyleLbl="sibTrans1D1" presStyleIdx="2" presStyleCnt="3"/>
      <dgm:spPr>
        <a:noFill/>
        <a:ln w="12700" cap="flat" cmpd="sng" algn="ctr">
          <a:solidFill>
            <a:schemeClr val="accent1">
              <a:hueOff val="0"/>
              <a:satOff val="0"/>
              <a:lumOff val="0"/>
              <a:alphaOff val="0"/>
            </a:schemeClr>
          </a:solidFill>
          <a:prstDash val="dash"/>
        </a:ln>
        <a:effectLst/>
      </dgm:spPr>
    </dgm:pt>
    <dgm:pt modelId="{7645646A-167F-4556-BA3E-4C5970329D02}" type="pres">
      <dgm:prSet presAssocID="{FF6AD633-3C82-4710-957A-6510A52058A7}" presName="ConnectorPoint" presStyleLbl="alignNode1" presStyleIdx="2" presStyleCnt="3"/>
      <dgm:spPr/>
    </dgm:pt>
    <dgm:pt modelId="{E1EB71AE-158D-4261-9709-1FAE84EDFC61}" type="pres">
      <dgm:prSet presAssocID="{FF6AD633-3C82-4710-957A-6510A52058A7}" presName="EmptyPlaceHolder" presStyleCnt="0"/>
      <dgm:spPr/>
    </dgm:pt>
  </dgm:ptLst>
  <dgm:cxnLst>
    <dgm:cxn modelId="{EA20472C-F789-4971-B902-8929D476E56F}" srcId="{EC814E87-2B88-4495-8362-30CC1D14CCB3}" destId="{B5A7E2A5-A60D-4958-85CB-CAE51F6B19BD}" srcOrd="1" destOrd="0" parTransId="{A6920238-B606-4D13-ACF9-32169EDD3E50}" sibTransId="{A73775DC-1E1F-4FC6-8448-1A23B39BBEC0}"/>
    <dgm:cxn modelId="{CFCDF735-7865-4805-A364-53EE2ECCC901}" srcId="{EC814E87-2B88-4495-8362-30CC1D14CCB3}" destId="{FF6AD633-3C82-4710-957A-6510A52058A7}" srcOrd="2" destOrd="0" parTransId="{F6F7BB38-1932-4B58-B693-EEA940A508E1}" sibTransId="{0403A127-FA87-4FBF-9E99-66775961B588}"/>
    <dgm:cxn modelId="{0013F95E-B6D6-440F-9D03-DBE31B0DB437}" srcId="{9CA39DD3-9020-4BE8-8853-44B3E87FD5D6}" destId="{B01F325C-0072-483F-8F8E-B9D9BBF05C7B}" srcOrd="0" destOrd="0" parTransId="{9EA53869-9998-4243-9346-260F88D60EA1}" sibTransId="{196A831D-93DE-4F37-921D-161F1EC92782}"/>
    <dgm:cxn modelId="{A4D7C160-98C7-444C-8CFA-A8E8F9695184}" type="presOf" srcId="{5F14CC8B-3E2B-415E-A7D9-35FA0957F99F}" destId="{65B644DB-E015-43A5-A508-FF97A8E0F0EB}" srcOrd="0" destOrd="0" presId="urn:microsoft.com/office/officeart/2016/7/layout/BasicTimeline"/>
    <dgm:cxn modelId="{8E8B7F69-254E-43AD-A729-A2587CF866EB}" type="presOf" srcId="{EC814E87-2B88-4495-8362-30CC1D14CCB3}" destId="{25955572-D944-4752-81DC-C666705F1D3B}" srcOrd="0" destOrd="0" presId="urn:microsoft.com/office/officeart/2016/7/layout/BasicTimeline"/>
    <dgm:cxn modelId="{47F7664E-1F30-4AE1-8CF9-F76A49CF795C}" type="presOf" srcId="{B01F325C-0072-483F-8F8E-B9D9BBF05C7B}" destId="{921A6BA4-3B4D-4B64-8340-BCA9CBE5A2AD}" srcOrd="0" destOrd="1" presId="urn:microsoft.com/office/officeart/2016/7/layout/BasicTimeline"/>
    <dgm:cxn modelId="{3BDD3150-9051-4DD5-8133-3ADF7ADACDC3}" type="presOf" srcId="{9CA39DD3-9020-4BE8-8853-44B3E87FD5D6}" destId="{921A6BA4-3B4D-4B64-8340-BCA9CBE5A2AD}" srcOrd="0" destOrd="0" presId="urn:microsoft.com/office/officeart/2016/7/layout/BasicTimeline"/>
    <dgm:cxn modelId="{FC040871-0E02-41C6-A5B2-AAA283F88299}" srcId="{C74D8461-7C40-4DED-A8D5-18F480F446AA}" destId="{9B5A75B3-3F84-40B2-ADD9-778466F9A802}" srcOrd="0" destOrd="0" parTransId="{5669AE37-B1B4-4042-84EF-9CBA612DB2E6}" sibTransId="{396DB0C5-F98F-4A8C-B0EA-539CFFEB1D3E}"/>
    <dgm:cxn modelId="{7925EE75-3226-465B-AD64-6086BE5690D0}" srcId="{FF6AD633-3C82-4710-957A-6510A52058A7}" destId="{9CA39DD3-9020-4BE8-8853-44B3E87FD5D6}" srcOrd="0" destOrd="0" parTransId="{553113E9-48D3-478D-9B10-33CDA9B3A755}" sibTransId="{E1628CEE-BBC4-4A0E-A195-FC3ACD4FF03E}"/>
    <dgm:cxn modelId="{D1D8DA78-241E-4780-A703-CC6B7879CDCB}" type="presOf" srcId="{A18D3A89-FDC0-482D-ACA7-B788D05F3E10}" destId="{F7696C66-4BFF-4ED3-819E-7A6CECD5C426}" srcOrd="0" destOrd="1" presId="urn:microsoft.com/office/officeart/2016/7/layout/BasicTimeline"/>
    <dgm:cxn modelId="{579DE283-F4C2-4F97-B330-011677D48752}" srcId="{B5A7E2A5-A60D-4958-85CB-CAE51F6B19BD}" destId="{C74D8461-7C40-4DED-A8D5-18F480F446AA}" srcOrd="0" destOrd="0" parTransId="{18E6D2FE-C861-446C-B234-D764533A56F3}" sibTransId="{75BA271F-8EA1-4354-A8A8-FB5DA7086118}"/>
    <dgm:cxn modelId="{0B1E0086-36A0-4E10-9BF1-D0FB87CD03AE}" type="presOf" srcId="{FF6AD633-3C82-4710-957A-6510A52058A7}" destId="{F64F3A28-EEEB-4AFD-A562-532207F82866}" srcOrd="0" destOrd="0" presId="urn:microsoft.com/office/officeart/2016/7/layout/BasicTimeline"/>
    <dgm:cxn modelId="{70AAF487-6478-4856-A319-1CAE1E96CEAB}" srcId="{EC814E87-2B88-4495-8362-30CC1D14CCB3}" destId="{5F14CC8B-3E2B-415E-A7D9-35FA0957F99F}" srcOrd="0" destOrd="0" parTransId="{FC9C1249-2C57-4D8E-A604-8E29655223F0}" sibTransId="{75EA15A4-42BA-49EF-9CF6-52A6A0229DEE}"/>
    <dgm:cxn modelId="{7BE6C88A-AD6A-44B9-ABEF-DDBD89AC2F74}" srcId="{5F14CC8B-3E2B-415E-A7D9-35FA0957F99F}" destId="{CF213247-B8EC-4509-B665-843D0B9F3DE3}" srcOrd="0" destOrd="0" parTransId="{B228C597-9F16-4932-9D8C-83F2336F087C}" sibTransId="{8D69190F-9968-4FFD-9B1C-C48A6B3D4690}"/>
    <dgm:cxn modelId="{A56A1B9A-F42E-4CD7-B2A9-58EE4039869A}" type="presOf" srcId="{B5A7E2A5-A60D-4958-85CB-CAE51F6B19BD}" destId="{BCE848FB-DF9F-4FF5-A0B0-70AFA1342A2A}" srcOrd="0" destOrd="0" presId="urn:microsoft.com/office/officeart/2016/7/layout/BasicTimeline"/>
    <dgm:cxn modelId="{AE7F18A0-4BC8-4732-8CD5-FF66AA13C826}" type="presOf" srcId="{C74D8461-7C40-4DED-A8D5-18F480F446AA}" destId="{C3D884DD-96BA-43B5-B22F-D4097DE9888F}" srcOrd="0" destOrd="0" presId="urn:microsoft.com/office/officeart/2016/7/layout/BasicTimeline"/>
    <dgm:cxn modelId="{BF7FE6AB-9BA6-49E8-B4A7-F2B50ECA8A37}" type="presOf" srcId="{CF213247-B8EC-4509-B665-843D0B9F3DE3}" destId="{F7696C66-4BFF-4ED3-819E-7A6CECD5C426}" srcOrd="0" destOrd="0" presId="urn:microsoft.com/office/officeart/2016/7/layout/BasicTimeline"/>
    <dgm:cxn modelId="{36B23FD4-FF95-4330-B92E-235BC9134E1A}" srcId="{CF213247-B8EC-4509-B665-843D0B9F3DE3}" destId="{A18D3A89-FDC0-482D-ACA7-B788D05F3E10}" srcOrd="0" destOrd="0" parTransId="{C7B8AEF3-9001-4220-AD91-96428AB39CBA}" sibTransId="{C63AE6DA-6D9F-4D20-A0F3-6B3EC013117C}"/>
    <dgm:cxn modelId="{5660CAE3-2025-47F2-B531-33D0EEC7869E}" type="presOf" srcId="{9B5A75B3-3F84-40B2-ADD9-778466F9A802}" destId="{C3D884DD-96BA-43B5-B22F-D4097DE9888F}" srcOrd="0" destOrd="1" presId="urn:microsoft.com/office/officeart/2016/7/layout/BasicTimeline"/>
    <dgm:cxn modelId="{AEAFCD6F-514F-4A86-BD1F-D651BA1E5B7A}" type="presParOf" srcId="{25955572-D944-4752-81DC-C666705F1D3B}" destId="{930C99B0-8454-4EE4-9189-952677678A19}" srcOrd="0" destOrd="0" presId="urn:microsoft.com/office/officeart/2016/7/layout/BasicTimeline"/>
    <dgm:cxn modelId="{B206857C-C9E1-47D1-9BE1-A5BA4CE5AB7F}" type="presParOf" srcId="{25955572-D944-4752-81DC-C666705F1D3B}" destId="{882F42C5-6226-412F-BE1D-3A8CEF5A47F1}" srcOrd="1" destOrd="0" presId="urn:microsoft.com/office/officeart/2016/7/layout/BasicTimeline"/>
    <dgm:cxn modelId="{31D2D25A-E8D6-4532-9724-1CBDFB7222BA}" type="presParOf" srcId="{882F42C5-6226-412F-BE1D-3A8CEF5A47F1}" destId="{9A0A09EC-ECFB-48A4-AC69-91D6C931B714}" srcOrd="0" destOrd="0" presId="urn:microsoft.com/office/officeart/2016/7/layout/BasicTimeline"/>
    <dgm:cxn modelId="{35221F27-DDF4-4ED2-8229-DC4C80020143}" type="presParOf" srcId="{9A0A09EC-ECFB-48A4-AC69-91D6C931B714}" destId="{65B644DB-E015-43A5-A508-FF97A8E0F0EB}" srcOrd="0" destOrd="0" presId="urn:microsoft.com/office/officeart/2016/7/layout/BasicTimeline"/>
    <dgm:cxn modelId="{49D4A22D-6953-4A8A-858C-1F994D0F5795}" type="presParOf" srcId="{9A0A09EC-ECFB-48A4-AC69-91D6C931B714}" destId="{A93842F5-1AE0-420A-9D37-BE95EC06EC75}" srcOrd="1" destOrd="0" presId="urn:microsoft.com/office/officeart/2016/7/layout/BasicTimeline"/>
    <dgm:cxn modelId="{BF6460F4-F458-4609-B39B-CBFB4A45B5F9}" type="presParOf" srcId="{A93842F5-1AE0-420A-9D37-BE95EC06EC75}" destId="{F7696C66-4BFF-4ED3-819E-7A6CECD5C426}" srcOrd="0" destOrd="0" presId="urn:microsoft.com/office/officeart/2016/7/layout/BasicTimeline"/>
    <dgm:cxn modelId="{932B8CE9-B276-4432-BF2E-66A4ACBAB048}" type="presParOf" srcId="{A93842F5-1AE0-420A-9D37-BE95EC06EC75}" destId="{F794266A-2BB2-43F9-84C3-6201764B9317}" srcOrd="1" destOrd="0" presId="urn:microsoft.com/office/officeart/2016/7/layout/BasicTimeline"/>
    <dgm:cxn modelId="{1907B7D6-BF46-4A32-8BC8-3B73E40DB5B5}" type="presParOf" srcId="{9A0A09EC-ECFB-48A4-AC69-91D6C931B714}" destId="{529F3A00-B57B-4115-93BB-3EE181376EA8}" srcOrd="2" destOrd="0" presId="urn:microsoft.com/office/officeart/2016/7/layout/BasicTimeline"/>
    <dgm:cxn modelId="{3CE30D0A-1C7F-4F33-842B-6506CE794FFC}" type="presParOf" srcId="{9A0A09EC-ECFB-48A4-AC69-91D6C931B714}" destId="{B0540922-9BFA-4889-95BA-451004DF3BC8}" srcOrd="3" destOrd="0" presId="urn:microsoft.com/office/officeart/2016/7/layout/BasicTimeline"/>
    <dgm:cxn modelId="{F732D0BA-5C71-438E-BF44-C46EEF3AE371}" type="presParOf" srcId="{9A0A09EC-ECFB-48A4-AC69-91D6C931B714}" destId="{83D97947-2F3A-448C-B6F7-C83DB2B6E133}" srcOrd="4" destOrd="0" presId="urn:microsoft.com/office/officeart/2016/7/layout/BasicTimeline"/>
    <dgm:cxn modelId="{4CB54D43-C9CD-4BB4-ABF5-0C939E4B1F74}" type="presParOf" srcId="{882F42C5-6226-412F-BE1D-3A8CEF5A47F1}" destId="{6E2DEB9A-73AB-48DD-8FEE-42DC55ED3EBF}" srcOrd="1" destOrd="0" presId="urn:microsoft.com/office/officeart/2016/7/layout/BasicTimeline"/>
    <dgm:cxn modelId="{645B5147-5B4F-409C-9E96-877B969DBD7A}" type="presParOf" srcId="{882F42C5-6226-412F-BE1D-3A8CEF5A47F1}" destId="{FA69F2A3-3A10-4BB6-B792-CF211B971C14}" srcOrd="2" destOrd="0" presId="urn:microsoft.com/office/officeart/2016/7/layout/BasicTimeline"/>
    <dgm:cxn modelId="{2401C5FA-594A-4EB4-9658-C610CCD69CCF}" type="presParOf" srcId="{FA69F2A3-3A10-4BB6-B792-CF211B971C14}" destId="{BCE848FB-DF9F-4FF5-A0B0-70AFA1342A2A}" srcOrd="0" destOrd="0" presId="urn:microsoft.com/office/officeart/2016/7/layout/BasicTimeline"/>
    <dgm:cxn modelId="{3A08A8BF-FD19-4192-B456-EEEC6D36574B}" type="presParOf" srcId="{FA69F2A3-3A10-4BB6-B792-CF211B971C14}" destId="{200799C5-758F-4E9D-A4B5-5D8D36655F20}" srcOrd="1" destOrd="0" presId="urn:microsoft.com/office/officeart/2016/7/layout/BasicTimeline"/>
    <dgm:cxn modelId="{FD999338-3B18-4689-8E52-EF0728789ADE}" type="presParOf" srcId="{200799C5-758F-4E9D-A4B5-5D8D36655F20}" destId="{C3D884DD-96BA-43B5-B22F-D4097DE9888F}" srcOrd="0" destOrd="0" presId="urn:microsoft.com/office/officeart/2016/7/layout/BasicTimeline"/>
    <dgm:cxn modelId="{2C54B1D4-FB01-4CD6-8C67-5F3A03954E33}" type="presParOf" srcId="{200799C5-758F-4E9D-A4B5-5D8D36655F20}" destId="{19C99063-D695-4634-9723-76C3932EF6AC}" srcOrd="1" destOrd="0" presId="urn:microsoft.com/office/officeart/2016/7/layout/BasicTimeline"/>
    <dgm:cxn modelId="{8F292247-625A-450C-8E68-9B1848C7CCCB}" type="presParOf" srcId="{FA69F2A3-3A10-4BB6-B792-CF211B971C14}" destId="{C9EDBD7F-9B09-4ACF-8696-582A71B1420D}" srcOrd="2" destOrd="0" presId="urn:microsoft.com/office/officeart/2016/7/layout/BasicTimeline"/>
    <dgm:cxn modelId="{B07775FE-03AC-41F9-85B9-27605940599B}" type="presParOf" srcId="{FA69F2A3-3A10-4BB6-B792-CF211B971C14}" destId="{3EBC976D-21A7-41BE-AEEC-FF1BE5510107}" srcOrd="3" destOrd="0" presId="urn:microsoft.com/office/officeart/2016/7/layout/BasicTimeline"/>
    <dgm:cxn modelId="{68D5588F-93C6-4E75-97D2-7D2C4C8E428E}" type="presParOf" srcId="{FA69F2A3-3A10-4BB6-B792-CF211B971C14}" destId="{AD5F420B-F690-4871-B0FA-257D76BCB8CF}" srcOrd="4" destOrd="0" presId="urn:microsoft.com/office/officeart/2016/7/layout/BasicTimeline"/>
    <dgm:cxn modelId="{6E7F5CA9-3D6B-4A20-B1CC-6DDFECC4BBA2}" type="presParOf" srcId="{882F42C5-6226-412F-BE1D-3A8CEF5A47F1}" destId="{B9015771-A993-4EF2-82E8-5554FEDDF1BE}" srcOrd="3" destOrd="0" presId="urn:microsoft.com/office/officeart/2016/7/layout/BasicTimeline"/>
    <dgm:cxn modelId="{FC8011A8-013D-4F19-8A93-FD51A79C335A}" type="presParOf" srcId="{882F42C5-6226-412F-BE1D-3A8CEF5A47F1}" destId="{F41AA78B-A44B-4CC7-85D2-F5C0E71B3FD4}" srcOrd="4" destOrd="0" presId="urn:microsoft.com/office/officeart/2016/7/layout/BasicTimeline"/>
    <dgm:cxn modelId="{62235757-4859-4AAE-8ABD-56ADA51B448B}" type="presParOf" srcId="{F41AA78B-A44B-4CC7-85D2-F5C0E71B3FD4}" destId="{F64F3A28-EEEB-4AFD-A562-532207F82866}" srcOrd="0" destOrd="0" presId="urn:microsoft.com/office/officeart/2016/7/layout/BasicTimeline"/>
    <dgm:cxn modelId="{F784C58A-852A-4827-A98E-618F362B6E00}" type="presParOf" srcId="{F41AA78B-A44B-4CC7-85D2-F5C0E71B3FD4}" destId="{82E9DE77-64C0-455B-BA01-2DD50C4A5F53}" srcOrd="1" destOrd="0" presId="urn:microsoft.com/office/officeart/2016/7/layout/BasicTimeline"/>
    <dgm:cxn modelId="{1D03212E-F535-409B-B6F8-E148887BA69D}" type="presParOf" srcId="{82E9DE77-64C0-455B-BA01-2DD50C4A5F53}" destId="{921A6BA4-3B4D-4B64-8340-BCA9CBE5A2AD}" srcOrd="0" destOrd="0" presId="urn:microsoft.com/office/officeart/2016/7/layout/BasicTimeline"/>
    <dgm:cxn modelId="{94FB827A-F4D9-4BE7-8535-F6B3326F3A25}" type="presParOf" srcId="{82E9DE77-64C0-455B-BA01-2DD50C4A5F53}" destId="{4A7AB973-47E4-491D-86E0-34F3EA9887B0}" srcOrd="1" destOrd="0" presId="urn:microsoft.com/office/officeart/2016/7/layout/BasicTimeline"/>
    <dgm:cxn modelId="{83740A97-A52D-459D-9B6E-517E747E4C16}" type="presParOf" srcId="{F41AA78B-A44B-4CC7-85D2-F5C0E71B3FD4}" destId="{81DCF125-FD9D-423A-BCFE-A2D5531014B7}" srcOrd="2" destOrd="0" presId="urn:microsoft.com/office/officeart/2016/7/layout/BasicTimeline"/>
    <dgm:cxn modelId="{CD3D0272-4AD3-4A25-96C0-15C4B5C61AEE}" type="presParOf" srcId="{F41AA78B-A44B-4CC7-85D2-F5C0E71B3FD4}" destId="{7645646A-167F-4556-BA3E-4C5970329D02}" srcOrd="3" destOrd="0" presId="urn:microsoft.com/office/officeart/2016/7/layout/BasicTimeline"/>
    <dgm:cxn modelId="{1BD801AC-F93F-4438-AB4B-0DBD034C21ED}" type="presParOf" srcId="{F41AA78B-A44B-4CC7-85D2-F5C0E71B3FD4}" destId="{E1EB71AE-158D-4261-9709-1FAE84EDFC61}" srcOrd="4" destOrd="0" presId="urn:microsoft.com/office/officeart/2016/7/layout/Basic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BD35D8-E376-4E64-B461-FD202F45AB22}" type="doc">
      <dgm:prSet loTypeId="urn:microsoft.com/office/officeart/2005/8/layout/hierarchy1" loCatId="Inbox" qsTypeId="urn:microsoft.com/office/officeart/2005/8/quickstyle/simple1" qsCatId="simple" csTypeId="urn:microsoft.com/office/officeart/2005/8/colors/colorful2" csCatId="colorful" phldr="1"/>
      <dgm:spPr/>
      <dgm:t>
        <a:bodyPr/>
        <a:lstStyle/>
        <a:p>
          <a:endParaRPr lang="en-US"/>
        </a:p>
      </dgm:t>
    </dgm:pt>
    <dgm:pt modelId="{614D1F8A-86D8-4618-9138-6525EEDACE2C}">
      <dgm:prSet custT="1"/>
      <dgm:spPr/>
      <dgm:t>
        <a:bodyPr/>
        <a:lstStyle/>
        <a:p>
          <a:r>
            <a:rPr lang="es-MX" sz="2400" dirty="0"/>
            <a:t>Fisiopatología</a:t>
          </a:r>
          <a:r>
            <a:rPr lang="es-MX" sz="1000" dirty="0"/>
            <a:t> </a:t>
          </a:r>
          <a:endParaRPr lang="en-US" sz="1000" dirty="0"/>
        </a:p>
      </dgm:t>
    </dgm:pt>
    <dgm:pt modelId="{54DED175-5130-40F4-8760-04BE7C638F51}" type="parTrans" cxnId="{BD4B614F-9C1C-4E38-AC61-0B38A93A5479}">
      <dgm:prSet/>
      <dgm:spPr/>
      <dgm:t>
        <a:bodyPr/>
        <a:lstStyle/>
        <a:p>
          <a:endParaRPr lang="en-US"/>
        </a:p>
      </dgm:t>
    </dgm:pt>
    <dgm:pt modelId="{67D96269-66F4-4423-B7CE-8D8C71DA6C5C}" type="sibTrans" cxnId="{BD4B614F-9C1C-4E38-AC61-0B38A93A5479}">
      <dgm:prSet/>
      <dgm:spPr/>
      <dgm:t>
        <a:bodyPr/>
        <a:lstStyle/>
        <a:p>
          <a:endParaRPr lang="en-US"/>
        </a:p>
      </dgm:t>
    </dgm:pt>
    <dgm:pt modelId="{7FE774F0-F3BD-4916-8F80-B10CE1964B2B}">
      <dgm:prSet custT="1"/>
      <dgm:spPr/>
      <dgm:t>
        <a:bodyPr/>
        <a:lstStyle/>
        <a:p>
          <a:r>
            <a:rPr lang="es-MX" sz="1800" dirty="0"/>
            <a:t>Congénita  (5-15%) 3a causa de las alteraciones congénitas laríngeas, después de </a:t>
          </a:r>
          <a:r>
            <a:rPr lang="es-MX" sz="1800" dirty="0" err="1"/>
            <a:t>laringomalacia</a:t>
          </a:r>
          <a:r>
            <a:rPr lang="es-MX" sz="1800" dirty="0"/>
            <a:t> y de parálisis bilateral de cuerdas vocales; </a:t>
          </a:r>
          <a:r>
            <a:rPr lang="es-MX" sz="1800" i="1" dirty="0"/>
            <a:t>frecuentes otras malformaciones</a:t>
          </a:r>
          <a:r>
            <a:rPr lang="es-MX" sz="1000" dirty="0"/>
            <a:t>.</a:t>
          </a:r>
          <a:endParaRPr lang="en-US" sz="1000" dirty="0"/>
        </a:p>
      </dgm:t>
    </dgm:pt>
    <dgm:pt modelId="{E28686E8-475D-4338-8329-8C62F9DD896D}" type="parTrans" cxnId="{BCE92759-396A-4795-9A53-ABAE87DFD110}">
      <dgm:prSet/>
      <dgm:spPr/>
      <dgm:t>
        <a:bodyPr/>
        <a:lstStyle/>
        <a:p>
          <a:endParaRPr lang="en-US"/>
        </a:p>
      </dgm:t>
    </dgm:pt>
    <dgm:pt modelId="{2BF789E2-2C21-4548-A27C-64E8B4923EC5}" type="sibTrans" cxnId="{BCE92759-396A-4795-9A53-ABAE87DFD110}">
      <dgm:prSet/>
      <dgm:spPr/>
      <dgm:t>
        <a:bodyPr/>
        <a:lstStyle/>
        <a:p>
          <a:endParaRPr lang="en-US"/>
        </a:p>
      </dgm:t>
    </dgm:pt>
    <dgm:pt modelId="{56613A47-E0B8-4467-ABAE-0F91CC99B633}">
      <dgm:prSet custT="1"/>
      <dgm:spPr/>
      <dgm:t>
        <a:bodyPr/>
        <a:lstStyle/>
        <a:p>
          <a:r>
            <a:rPr lang="es-MX" sz="1800" dirty="0"/>
            <a:t>Adquirida (75-95</a:t>
          </a:r>
          <a:r>
            <a:rPr lang="es-MX" sz="1800" b="1" dirty="0"/>
            <a:t>%) causa más frecuente es intubación prolongada </a:t>
          </a:r>
          <a:r>
            <a:rPr lang="es-MX" sz="1800" dirty="0"/>
            <a:t>(86-90%); el tubo y el globo de la cánula por presión directa causa isquemia, necrosis y finalmente fibrosis concéntrica</a:t>
          </a:r>
          <a:r>
            <a:rPr lang="es-MX" sz="1300" dirty="0"/>
            <a:t>.</a:t>
          </a:r>
          <a:endParaRPr lang="en-US" sz="1300" dirty="0"/>
        </a:p>
      </dgm:t>
    </dgm:pt>
    <dgm:pt modelId="{D1559A6E-4D9D-4691-820F-728D7BECCE57}" type="parTrans" cxnId="{8FB3CD72-1298-4CB3-9F52-26FAB385E1E6}">
      <dgm:prSet/>
      <dgm:spPr/>
      <dgm:t>
        <a:bodyPr/>
        <a:lstStyle/>
        <a:p>
          <a:endParaRPr lang="en-US"/>
        </a:p>
      </dgm:t>
    </dgm:pt>
    <dgm:pt modelId="{509F3F2A-1DE4-4171-BCE6-AA7F63853ABA}" type="sibTrans" cxnId="{8FB3CD72-1298-4CB3-9F52-26FAB385E1E6}">
      <dgm:prSet/>
      <dgm:spPr/>
      <dgm:t>
        <a:bodyPr/>
        <a:lstStyle/>
        <a:p>
          <a:endParaRPr lang="en-US"/>
        </a:p>
      </dgm:t>
    </dgm:pt>
    <dgm:pt modelId="{95E2CC84-3372-4AB6-9EC0-9AA0684961F9}">
      <dgm:prSet custT="1"/>
      <dgm:spPr/>
      <dgm:t>
        <a:bodyPr/>
        <a:lstStyle/>
        <a:p>
          <a:r>
            <a:rPr lang="es-MX" sz="1800" dirty="0"/>
            <a:t>Otras causas:</a:t>
          </a:r>
          <a:endParaRPr lang="en-US" sz="1800" dirty="0"/>
        </a:p>
      </dgm:t>
    </dgm:pt>
    <dgm:pt modelId="{9A3B3610-0196-4988-AF76-593ED0F2C2F3}" type="parTrans" cxnId="{D95211B4-EE58-407C-9F71-74021996FE20}">
      <dgm:prSet/>
      <dgm:spPr/>
      <dgm:t>
        <a:bodyPr/>
        <a:lstStyle/>
        <a:p>
          <a:endParaRPr lang="en-US"/>
        </a:p>
      </dgm:t>
    </dgm:pt>
    <dgm:pt modelId="{8377B65F-99A4-40AE-A83E-B04D662DB635}" type="sibTrans" cxnId="{D95211B4-EE58-407C-9F71-74021996FE20}">
      <dgm:prSet/>
      <dgm:spPr/>
      <dgm:t>
        <a:bodyPr/>
        <a:lstStyle/>
        <a:p>
          <a:endParaRPr lang="en-US"/>
        </a:p>
      </dgm:t>
    </dgm:pt>
    <dgm:pt modelId="{EA94C493-F03F-47E5-B9A0-66FB61CEE774}">
      <dgm:prSet custT="1"/>
      <dgm:spPr/>
      <dgm:t>
        <a:bodyPr/>
        <a:lstStyle/>
        <a:p>
          <a:r>
            <a:rPr lang="es-MX" sz="1800" dirty="0"/>
            <a:t>Infección (</a:t>
          </a:r>
          <a:r>
            <a:rPr lang="es-MX" sz="1800" dirty="0" err="1"/>
            <a:t>escleroma</a:t>
          </a:r>
          <a:r>
            <a:rPr lang="es-MX" sz="1800" dirty="0"/>
            <a:t> respiratorio); inflamación granulomatosa (</a:t>
          </a:r>
          <a:r>
            <a:rPr lang="es-MX" sz="1800" dirty="0" err="1"/>
            <a:t>granulomatosis</a:t>
          </a:r>
          <a:r>
            <a:rPr lang="es-MX" sz="1800" dirty="0"/>
            <a:t> con </a:t>
          </a:r>
          <a:r>
            <a:rPr lang="es-MX" sz="1800" dirty="0" err="1"/>
            <a:t>poliangitis</a:t>
          </a:r>
          <a:r>
            <a:rPr lang="es-MX" sz="1800" dirty="0"/>
            <a:t>) o autoinmune (</a:t>
          </a:r>
          <a:r>
            <a:rPr lang="es-MX" sz="1800" dirty="0" err="1"/>
            <a:t>policondritis</a:t>
          </a:r>
          <a:r>
            <a:rPr lang="es-MX" sz="1800" dirty="0"/>
            <a:t> recidivante</a:t>
          </a:r>
          <a:r>
            <a:rPr lang="es-MX" sz="1300" dirty="0"/>
            <a:t>)</a:t>
          </a:r>
          <a:endParaRPr lang="en-US" sz="1300" dirty="0"/>
        </a:p>
      </dgm:t>
    </dgm:pt>
    <dgm:pt modelId="{252A0DEB-DF6D-4232-B85C-D492662F93E1}" type="parTrans" cxnId="{CEB1A3A5-02C4-49CB-B0A7-F111C70FBFA7}">
      <dgm:prSet/>
      <dgm:spPr/>
      <dgm:t>
        <a:bodyPr/>
        <a:lstStyle/>
        <a:p>
          <a:endParaRPr lang="en-US"/>
        </a:p>
      </dgm:t>
    </dgm:pt>
    <dgm:pt modelId="{FC80CC6F-EEF1-4C5E-BCF5-7CF1C29E6FAB}" type="sibTrans" cxnId="{CEB1A3A5-02C4-49CB-B0A7-F111C70FBFA7}">
      <dgm:prSet/>
      <dgm:spPr/>
      <dgm:t>
        <a:bodyPr/>
        <a:lstStyle/>
        <a:p>
          <a:endParaRPr lang="en-US"/>
        </a:p>
      </dgm:t>
    </dgm:pt>
    <dgm:pt modelId="{66AB3CCB-F248-4956-88BB-0E9CCD612625}">
      <dgm:prSet custT="1"/>
      <dgm:spPr/>
      <dgm:t>
        <a:bodyPr/>
        <a:lstStyle/>
        <a:p>
          <a:r>
            <a:rPr lang="es-MX" sz="1800" dirty="0"/>
            <a:t>Neoplasias (condroma, </a:t>
          </a:r>
          <a:r>
            <a:rPr lang="es-MX" sz="1800" dirty="0" err="1"/>
            <a:t>condrosarcoma</a:t>
          </a:r>
          <a:r>
            <a:rPr lang="es-MX" sz="1800" dirty="0"/>
            <a:t>) o compresión extrínseca (neoplasias tiroideas).</a:t>
          </a:r>
          <a:endParaRPr lang="en-US" sz="1800" dirty="0"/>
        </a:p>
      </dgm:t>
    </dgm:pt>
    <dgm:pt modelId="{27F4A57C-6D00-47CA-9914-FC4167E691DA}" type="parTrans" cxnId="{0AC92573-2519-412E-9C95-4CB7767F9EEA}">
      <dgm:prSet/>
      <dgm:spPr/>
      <dgm:t>
        <a:bodyPr/>
        <a:lstStyle/>
        <a:p>
          <a:endParaRPr lang="en-US"/>
        </a:p>
      </dgm:t>
    </dgm:pt>
    <dgm:pt modelId="{FA1F2AAA-C0F9-4BB5-8EBE-00B98DA63143}" type="sibTrans" cxnId="{0AC92573-2519-412E-9C95-4CB7767F9EEA}">
      <dgm:prSet/>
      <dgm:spPr/>
      <dgm:t>
        <a:bodyPr/>
        <a:lstStyle/>
        <a:p>
          <a:endParaRPr lang="en-US"/>
        </a:p>
      </dgm:t>
    </dgm:pt>
    <dgm:pt modelId="{6C6D1708-A0A9-4AA7-8D94-502B5B25F4D5}" type="pres">
      <dgm:prSet presAssocID="{35BD35D8-E376-4E64-B461-FD202F45AB22}" presName="hierChild1" presStyleCnt="0">
        <dgm:presLayoutVars>
          <dgm:chPref val="1"/>
          <dgm:dir/>
          <dgm:animOne val="branch"/>
          <dgm:animLvl val="lvl"/>
          <dgm:resizeHandles/>
        </dgm:presLayoutVars>
      </dgm:prSet>
      <dgm:spPr/>
    </dgm:pt>
    <dgm:pt modelId="{97825719-1003-4837-AD42-FBC730751C53}" type="pres">
      <dgm:prSet presAssocID="{614D1F8A-86D8-4618-9138-6525EEDACE2C}" presName="hierRoot1" presStyleCnt="0"/>
      <dgm:spPr/>
    </dgm:pt>
    <dgm:pt modelId="{9EFA67F7-1869-4CB3-8B8E-D2C8DE948B48}" type="pres">
      <dgm:prSet presAssocID="{614D1F8A-86D8-4618-9138-6525EEDACE2C}" presName="composite" presStyleCnt="0"/>
      <dgm:spPr/>
    </dgm:pt>
    <dgm:pt modelId="{4CBD3312-46C8-459A-99E5-97512DE468FA}" type="pres">
      <dgm:prSet presAssocID="{614D1F8A-86D8-4618-9138-6525EEDACE2C}" presName="background" presStyleLbl="node0" presStyleIdx="0" presStyleCnt="1"/>
      <dgm:spPr/>
    </dgm:pt>
    <dgm:pt modelId="{CB65821C-E42D-4DB9-9498-3387AE0C079D}" type="pres">
      <dgm:prSet presAssocID="{614D1F8A-86D8-4618-9138-6525EEDACE2C}" presName="text" presStyleLbl="fgAcc0" presStyleIdx="0" presStyleCnt="1" custScaleY="42061">
        <dgm:presLayoutVars>
          <dgm:chPref val="3"/>
        </dgm:presLayoutVars>
      </dgm:prSet>
      <dgm:spPr/>
    </dgm:pt>
    <dgm:pt modelId="{3DDBC134-CA06-41CA-B4CA-F9FC1F5D1260}" type="pres">
      <dgm:prSet presAssocID="{614D1F8A-86D8-4618-9138-6525EEDACE2C}" presName="hierChild2" presStyleCnt="0"/>
      <dgm:spPr/>
    </dgm:pt>
    <dgm:pt modelId="{8A054CFB-F359-4E9E-8506-6FF8D47377D4}" type="pres">
      <dgm:prSet presAssocID="{E28686E8-475D-4338-8329-8C62F9DD896D}" presName="Name10" presStyleLbl="parChTrans1D2" presStyleIdx="0" presStyleCnt="3"/>
      <dgm:spPr/>
    </dgm:pt>
    <dgm:pt modelId="{516CBBE7-A4FF-4C7B-8AEB-DE12805069C5}" type="pres">
      <dgm:prSet presAssocID="{7FE774F0-F3BD-4916-8F80-B10CE1964B2B}" presName="hierRoot2" presStyleCnt="0"/>
      <dgm:spPr/>
    </dgm:pt>
    <dgm:pt modelId="{90ECE4A3-16CE-4D93-B34E-A828EAEA908E}" type="pres">
      <dgm:prSet presAssocID="{7FE774F0-F3BD-4916-8F80-B10CE1964B2B}" presName="composite2" presStyleCnt="0"/>
      <dgm:spPr/>
    </dgm:pt>
    <dgm:pt modelId="{14F8573F-999D-4ABA-A5FA-36FC98C735E4}" type="pres">
      <dgm:prSet presAssocID="{7FE774F0-F3BD-4916-8F80-B10CE1964B2B}" presName="background2" presStyleLbl="node2" presStyleIdx="0" presStyleCnt="3"/>
      <dgm:spPr/>
    </dgm:pt>
    <dgm:pt modelId="{330B5AAE-D14C-4DF6-A547-DFB7F70C0F06}" type="pres">
      <dgm:prSet presAssocID="{7FE774F0-F3BD-4916-8F80-B10CE1964B2B}" presName="text2" presStyleLbl="fgAcc2" presStyleIdx="0" presStyleCnt="3" custScaleX="124371" custScaleY="166942">
        <dgm:presLayoutVars>
          <dgm:chPref val="3"/>
        </dgm:presLayoutVars>
      </dgm:prSet>
      <dgm:spPr/>
    </dgm:pt>
    <dgm:pt modelId="{6C96EBDD-5D17-4193-AC4E-812D3C541598}" type="pres">
      <dgm:prSet presAssocID="{7FE774F0-F3BD-4916-8F80-B10CE1964B2B}" presName="hierChild3" presStyleCnt="0"/>
      <dgm:spPr/>
    </dgm:pt>
    <dgm:pt modelId="{ECDE4F04-C7F7-4187-8392-9D08160C5964}" type="pres">
      <dgm:prSet presAssocID="{D1559A6E-4D9D-4691-820F-728D7BECCE57}" presName="Name10" presStyleLbl="parChTrans1D2" presStyleIdx="1" presStyleCnt="3"/>
      <dgm:spPr/>
    </dgm:pt>
    <dgm:pt modelId="{9DF254A4-0379-49BE-B759-2CA20DB227F3}" type="pres">
      <dgm:prSet presAssocID="{56613A47-E0B8-4467-ABAE-0F91CC99B633}" presName="hierRoot2" presStyleCnt="0"/>
      <dgm:spPr/>
    </dgm:pt>
    <dgm:pt modelId="{FAA45CFC-4DFF-4220-B03A-DB5DB017D512}" type="pres">
      <dgm:prSet presAssocID="{56613A47-E0B8-4467-ABAE-0F91CC99B633}" presName="composite2" presStyleCnt="0"/>
      <dgm:spPr/>
    </dgm:pt>
    <dgm:pt modelId="{FBD2DDA1-C1B3-405B-A5C7-4D67CD85556B}" type="pres">
      <dgm:prSet presAssocID="{56613A47-E0B8-4467-ABAE-0F91CC99B633}" presName="background2" presStyleLbl="node2" presStyleIdx="1" presStyleCnt="3"/>
      <dgm:spPr/>
    </dgm:pt>
    <dgm:pt modelId="{26FBFE10-E4E9-4B59-BD01-A3A255A82E01}" type="pres">
      <dgm:prSet presAssocID="{56613A47-E0B8-4467-ABAE-0F91CC99B633}" presName="text2" presStyleLbl="fgAcc2" presStyleIdx="1" presStyleCnt="3" custScaleX="122231" custScaleY="171246">
        <dgm:presLayoutVars>
          <dgm:chPref val="3"/>
        </dgm:presLayoutVars>
      </dgm:prSet>
      <dgm:spPr/>
    </dgm:pt>
    <dgm:pt modelId="{B6D9AA11-4E86-45FA-8A0B-4C1C21C137A7}" type="pres">
      <dgm:prSet presAssocID="{56613A47-E0B8-4467-ABAE-0F91CC99B633}" presName="hierChild3" presStyleCnt="0"/>
      <dgm:spPr/>
    </dgm:pt>
    <dgm:pt modelId="{DE1C60E6-4217-4D75-B5F7-96A06EFC7A08}" type="pres">
      <dgm:prSet presAssocID="{9A3B3610-0196-4988-AF76-593ED0F2C2F3}" presName="Name10" presStyleLbl="parChTrans1D2" presStyleIdx="2" presStyleCnt="3"/>
      <dgm:spPr/>
    </dgm:pt>
    <dgm:pt modelId="{3430AB54-A35C-4603-977D-EA1F8F7F23A8}" type="pres">
      <dgm:prSet presAssocID="{95E2CC84-3372-4AB6-9EC0-9AA0684961F9}" presName="hierRoot2" presStyleCnt="0"/>
      <dgm:spPr/>
    </dgm:pt>
    <dgm:pt modelId="{197928C7-ACEE-47E2-930F-B3FBB0293D68}" type="pres">
      <dgm:prSet presAssocID="{95E2CC84-3372-4AB6-9EC0-9AA0684961F9}" presName="composite2" presStyleCnt="0"/>
      <dgm:spPr/>
    </dgm:pt>
    <dgm:pt modelId="{C8979E2B-4815-4306-85FC-8EF05FA622E0}" type="pres">
      <dgm:prSet presAssocID="{95E2CC84-3372-4AB6-9EC0-9AA0684961F9}" presName="background2" presStyleLbl="node2" presStyleIdx="2" presStyleCnt="3"/>
      <dgm:spPr/>
    </dgm:pt>
    <dgm:pt modelId="{CCF9EF84-D0F0-4AA7-9F5D-086EC1EE7C7C}" type="pres">
      <dgm:prSet presAssocID="{95E2CC84-3372-4AB6-9EC0-9AA0684961F9}" presName="text2" presStyleLbl="fgAcc2" presStyleIdx="2" presStyleCnt="3" custScaleY="25728">
        <dgm:presLayoutVars>
          <dgm:chPref val="3"/>
        </dgm:presLayoutVars>
      </dgm:prSet>
      <dgm:spPr/>
    </dgm:pt>
    <dgm:pt modelId="{1D1CB7A6-A2D3-4F4F-9E7D-4726C66B7292}" type="pres">
      <dgm:prSet presAssocID="{95E2CC84-3372-4AB6-9EC0-9AA0684961F9}" presName="hierChild3" presStyleCnt="0"/>
      <dgm:spPr/>
    </dgm:pt>
    <dgm:pt modelId="{BAB170E5-E9C8-481A-99C0-ADBF693238BE}" type="pres">
      <dgm:prSet presAssocID="{252A0DEB-DF6D-4232-B85C-D492662F93E1}" presName="Name17" presStyleLbl="parChTrans1D3" presStyleIdx="0" presStyleCnt="2"/>
      <dgm:spPr/>
    </dgm:pt>
    <dgm:pt modelId="{9E984E8F-204F-4080-B3EC-84599A7093C8}" type="pres">
      <dgm:prSet presAssocID="{EA94C493-F03F-47E5-B9A0-66FB61CEE774}" presName="hierRoot3" presStyleCnt="0"/>
      <dgm:spPr/>
    </dgm:pt>
    <dgm:pt modelId="{F503FD68-5546-4FBB-8AB3-07EE3A28ED35}" type="pres">
      <dgm:prSet presAssocID="{EA94C493-F03F-47E5-B9A0-66FB61CEE774}" presName="composite3" presStyleCnt="0"/>
      <dgm:spPr/>
    </dgm:pt>
    <dgm:pt modelId="{7AF3D778-3311-4DD5-A80A-166212C68723}" type="pres">
      <dgm:prSet presAssocID="{EA94C493-F03F-47E5-B9A0-66FB61CEE774}" presName="background3" presStyleLbl="node3" presStyleIdx="0" presStyleCnt="2"/>
      <dgm:spPr/>
    </dgm:pt>
    <dgm:pt modelId="{21CEC4BD-AF26-41D2-8C3F-CDD754459BD2}" type="pres">
      <dgm:prSet presAssocID="{EA94C493-F03F-47E5-B9A0-66FB61CEE774}" presName="text3" presStyleLbl="fgAcc3" presStyleIdx="0" presStyleCnt="2" custScaleX="115928" custScaleY="159303">
        <dgm:presLayoutVars>
          <dgm:chPref val="3"/>
        </dgm:presLayoutVars>
      </dgm:prSet>
      <dgm:spPr/>
    </dgm:pt>
    <dgm:pt modelId="{14A5398E-5906-43FF-A967-DD9040C17FDB}" type="pres">
      <dgm:prSet presAssocID="{EA94C493-F03F-47E5-B9A0-66FB61CEE774}" presName="hierChild4" presStyleCnt="0"/>
      <dgm:spPr/>
    </dgm:pt>
    <dgm:pt modelId="{3383E873-02F5-4738-A210-BDEDA7B3F333}" type="pres">
      <dgm:prSet presAssocID="{27F4A57C-6D00-47CA-9914-FC4167E691DA}" presName="Name17" presStyleLbl="parChTrans1D3" presStyleIdx="1" presStyleCnt="2"/>
      <dgm:spPr/>
    </dgm:pt>
    <dgm:pt modelId="{231E0874-5412-4A71-B3A5-30186CAF82C9}" type="pres">
      <dgm:prSet presAssocID="{66AB3CCB-F248-4956-88BB-0E9CCD612625}" presName="hierRoot3" presStyleCnt="0"/>
      <dgm:spPr/>
    </dgm:pt>
    <dgm:pt modelId="{DDE025D5-B4A8-4A9E-A567-22883AAFF7D9}" type="pres">
      <dgm:prSet presAssocID="{66AB3CCB-F248-4956-88BB-0E9CCD612625}" presName="composite3" presStyleCnt="0"/>
      <dgm:spPr/>
    </dgm:pt>
    <dgm:pt modelId="{20E01DF5-41A4-4CBA-9638-AF470BC504F6}" type="pres">
      <dgm:prSet presAssocID="{66AB3CCB-F248-4956-88BB-0E9CCD612625}" presName="background3" presStyleLbl="node3" presStyleIdx="1" presStyleCnt="2"/>
      <dgm:spPr/>
    </dgm:pt>
    <dgm:pt modelId="{D6F99C53-8F44-477B-AED7-68F1C1344CEF}" type="pres">
      <dgm:prSet presAssocID="{66AB3CCB-F248-4956-88BB-0E9CCD612625}" presName="text3" presStyleLbl="fgAcc3" presStyleIdx="1" presStyleCnt="2" custScaleX="104900" custScaleY="129781">
        <dgm:presLayoutVars>
          <dgm:chPref val="3"/>
        </dgm:presLayoutVars>
      </dgm:prSet>
      <dgm:spPr/>
    </dgm:pt>
    <dgm:pt modelId="{82D04607-3F5C-4480-817A-3706BC52115E}" type="pres">
      <dgm:prSet presAssocID="{66AB3CCB-F248-4956-88BB-0E9CCD612625}" presName="hierChild4" presStyleCnt="0"/>
      <dgm:spPr/>
    </dgm:pt>
  </dgm:ptLst>
  <dgm:cxnLst>
    <dgm:cxn modelId="{0523B700-8BDE-485B-BB82-16F532923E07}" type="presOf" srcId="{9A3B3610-0196-4988-AF76-593ED0F2C2F3}" destId="{DE1C60E6-4217-4D75-B5F7-96A06EFC7A08}" srcOrd="0" destOrd="0" presId="urn:microsoft.com/office/officeart/2005/8/layout/hierarchy1"/>
    <dgm:cxn modelId="{01A67C04-B634-4849-AE93-91CEAA076E0F}" type="presOf" srcId="{614D1F8A-86D8-4618-9138-6525EEDACE2C}" destId="{CB65821C-E42D-4DB9-9498-3387AE0C079D}" srcOrd="0" destOrd="0" presId="urn:microsoft.com/office/officeart/2005/8/layout/hierarchy1"/>
    <dgm:cxn modelId="{D5725805-5A03-4236-8921-F4F8495732AD}" type="presOf" srcId="{95E2CC84-3372-4AB6-9EC0-9AA0684961F9}" destId="{CCF9EF84-D0F0-4AA7-9F5D-086EC1EE7C7C}" srcOrd="0" destOrd="0" presId="urn:microsoft.com/office/officeart/2005/8/layout/hierarchy1"/>
    <dgm:cxn modelId="{4B6DC212-1B76-49E6-B1A9-F9AD6137D344}" type="presOf" srcId="{E28686E8-475D-4338-8329-8C62F9DD896D}" destId="{8A054CFB-F359-4E9E-8506-6FF8D47377D4}" srcOrd="0" destOrd="0" presId="urn:microsoft.com/office/officeart/2005/8/layout/hierarchy1"/>
    <dgm:cxn modelId="{D054D85F-1BEE-457D-98B7-DF174BD1B603}" type="presOf" srcId="{D1559A6E-4D9D-4691-820F-728D7BECCE57}" destId="{ECDE4F04-C7F7-4187-8392-9D08160C5964}" srcOrd="0" destOrd="0" presId="urn:microsoft.com/office/officeart/2005/8/layout/hierarchy1"/>
    <dgm:cxn modelId="{5D4CAF4D-0FEA-4961-94F2-46D0060E49A8}" type="presOf" srcId="{27F4A57C-6D00-47CA-9914-FC4167E691DA}" destId="{3383E873-02F5-4738-A210-BDEDA7B3F333}" srcOrd="0" destOrd="0" presId="urn:microsoft.com/office/officeart/2005/8/layout/hierarchy1"/>
    <dgm:cxn modelId="{BD4B614F-9C1C-4E38-AC61-0B38A93A5479}" srcId="{35BD35D8-E376-4E64-B461-FD202F45AB22}" destId="{614D1F8A-86D8-4618-9138-6525EEDACE2C}" srcOrd="0" destOrd="0" parTransId="{54DED175-5130-40F4-8760-04BE7C638F51}" sibTransId="{67D96269-66F4-4423-B7CE-8D8C71DA6C5C}"/>
    <dgm:cxn modelId="{8FB3CD72-1298-4CB3-9F52-26FAB385E1E6}" srcId="{614D1F8A-86D8-4618-9138-6525EEDACE2C}" destId="{56613A47-E0B8-4467-ABAE-0F91CC99B633}" srcOrd="1" destOrd="0" parTransId="{D1559A6E-4D9D-4691-820F-728D7BECCE57}" sibTransId="{509F3F2A-1DE4-4171-BCE6-AA7F63853ABA}"/>
    <dgm:cxn modelId="{0AC92573-2519-412E-9C95-4CB7767F9EEA}" srcId="{95E2CC84-3372-4AB6-9EC0-9AA0684961F9}" destId="{66AB3CCB-F248-4956-88BB-0E9CCD612625}" srcOrd="1" destOrd="0" parTransId="{27F4A57C-6D00-47CA-9914-FC4167E691DA}" sibTransId="{FA1F2AAA-C0F9-4BB5-8EBE-00B98DA63143}"/>
    <dgm:cxn modelId="{BCE92759-396A-4795-9A53-ABAE87DFD110}" srcId="{614D1F8A-86D8-4618-9138-6525EEDACE2C}" destId="{7FE774F0-F3BD-4916-8F80-B10CE1964B2B}" srcOrd="0" destOrd="0" parTransId="{E28686E8-475D-4338-8329-8C62F9DD896D}" sibTransId="{2BF789E2-2C21-4548-A27C-64E8B4923EC5}"/>
    <dgm:cxn modelId="{99ED5E80-AFB9-4161-BCD4-A7EFEF65D6C3}" type="presOf" srcId="{252A0DEB-DF6D-4232-B85C-D492662F93E1}" destId="{BAB170E5-E9C8-481A-99C0-ADBF693238BE}" srcOrd="0" destOrd="0" presId="urn:microsoft.com/office/officeart/2005/8/layout/hierarchy1"/>
    <dgm:cxn modelId="{CEB1A3A5-02C4-49CB-B0A7-F111C70FBFA7}" srcId="{95E2CC84-3372-4AB6-9EC0-9AA0684961F9}" destId="{EA94C493-F03F-47E5-B9A0-66FB61CEE774}" srcOrd="0" destOrd="0" parTransId="{252A0DEB-DF6D-4232-B85C-D492662F93E1}" sibTransId="{FC80CC6F-EEF1-4C5E-BCF5-7CF1C29E6FAB}"/>
    <dgm:cxn modelId="{D95211B4-EE58-407C-9F71-74021996FE20}" srcId="{614D1F8A-86D8-4618-9138-6525EEDACE2C}" destId="{95E2CC84-3372-4AB6-9EC0-9AA0684961F9}" srcOrd="2" destOrd="0" parTransId="{9A3B3610-0196-4988-AF76-593ED0F2C2F3}" sibTransId="{8377B65F-99A4-40AE-A83E-B04D662DB635}"/>
    <dgm:cxn modelId="{82E1D1C5-B20D-423F-9DF7-B7EF7EA9A7CD}" type="presOf" srcId="{7FE774F0-F3BD-4916-8F80-B10CE1964B2B}" destId="{330B5AAE-D14C-4DF6-A547-DFB7F70C0F06}" srcOrd="0" destOrd="0" presId="urn:microsoft.com/office/officeart/2005/8/layout/hierarchy1"/>
    <dgm:cxn modelId="{4CFAC7D0-3CD9-4C31-9715-7CAFEB4DD6D1}" type="presOf" srcId="{66AB3CCB-F248-4956-88BB-0E9CCD612625}" destId="{D6F99C53-8F44-477B-AED7-68F1C1344CEF}" srcOrd="0" destOrd="0" presId="urn:microsoft.com/office/officeart/2005/8/layout/hierarchy1"/>
    <dgm:cxn modelId="{6E6FC4D4-46DB-4308-9BC7-8C3EABB01BF7}" type="presOf" srcId="{EA94C493-F03F-47E5-B9A0-66FB61CEE774}" destId="{21CEC4BD-AF26-41D2-8C3F-CDD754459BD2}" srcOrd="0" destOrd="0" presId="urn:microsoft.com/office/officeart/2005/8/layout/hierarchy1"/>
    <dgm:cxn modelId="{6DDA96D9-6D7D-425D-930A-69F46B60A91A}" type="presOf" srcId="{35BD35D8-E376-4E64-B461-FD202F45AB22}" destId="{6C6D1708-A0A9-4AA7-8D94-502B5B25F4D5}" srcOrd="0" destOrd="0" presId="urn:microsoft.com/office/officeart/2005/8/layout/hierarchy1"/>
    <dgm:cxn modelId="{B01256FF-2465-4BC9-BC18-30D676F88ED6}" type="presOf" srcId="{56613A47-E0B8-4467-ABAE-0F91CC99B633}" destId="{26FBFE10-E4E9-4B59-BD01-A3A255A82E01}" srcOrd="0" destOrd="0" presId="urn:microsoft.com/office/officeart/2005/8/layout/hierarchy1"/>
    <dgm:cxn modelId="{6D0C9A91-D982-4615-A259-5E9572C9F7B6}" type="presParOf" srcId="{6C6D1708-A0A9-4AA7-8D94-502B5B25F4D5}" destId="{97825719-1003-4837-AD42-FBC730751C53}" srcOrd="0" destOrd="0" presId="urn:microsoft.com/office/officeart/2005/8/layout/hierarchy1"/>
    <dgm:cxn modelId="{B6F0EDAE-4006-423D-A0FD-3502FED7061A}" type="presParOf" srcId="{97825719-1003-4837-AD42-FBC730751C53}" destId="{9EFA67F7-1869-4CB3-8B8E-D2C8DE948B48}" srcOrd="0" destOrd="0" presId="urn:microsoft.com/office/officeart/2005/8/layout/hierarchy1"/>
    <dgm:cxn modelId="{C0E43032-36CD-4D7B-8A74-8612C1E40A12}" type="presParOf" srcId="{9EFA67F7-1869-4CB3-8B8E-D2C8DE948B48}" destId="{4CBD3312-46C8-459A-99E5-97512DE468FA}" srcOrd="0" destOrd="0" presId="urn:microsoft.com/office/officeart/2005/8/layout/hierarchy1"/>
    <dgm:cxn modelId="{608792A3-7BF6-4DB6-B237-DC56CCF69CE2}" type="presParOf" srcId="{9EFA67F7-1869-4CB3-8B8E-D2C8DE948B48}" destId="{CB65821C-E42D-4DB9-9498-3387AE0C079D}" srcOrd="1" destOrd="0" presId="urn:microsoft.com/office/officeart/2005/8/layout/hierarchy1"/>
    <dgm:cxn modelId="{6325C117-9A61-4020-A62E-535F7E90FCA0}" type="presParOf" srcId="{97825719-1003-4837-AD42-FBC730751C53}" destId="{3DDBC134-CA06-41CA-B4CA-F9FC1F5D1260}" srcOrd="1" destOrd="0" presId="urn:microsoft.com/office/officeart/2005/8/layout/hierarchy1"/>
    <dgm:cxn modelId="{3B392F7A-CD9D-41FB-8F45-ECDDADAF8620}" type="presParOf" srcId="{3DDBC134-CA06-41CA-B4CA-F9FC1F5D1260}" destId="{8A054CFB-F359-4E9E-8506-6FF8D47377D4}" srcOrd="0" destOrd="0" presId="urn:microsoft.com/office/officeart/2005/8/layout/hierarchy1"/>
    <dgm:cxn modelId="{91CD90DB-B5CC-41AC-9BF6-2456EB03E89C}" type="presParOf" srcId="{3DDBC134-CA06-41CA-B4CA-F9FC1F5D1260}" destId="{516CBBE7-A4FF-4C7B-8AEB-DE12805069C5}" srcOrd="1" destOrd="0" presId="urn:microsoft.com/office/officeart/2005/8/layout/hierarchy1"/>
    <dgm:cxn modelId="{79664D61-6AA9-476A-8B6F-B5688F885CE3}" type="presParOf" srcId="{516CBBE7-A4FF-4C7B-8AEB-DE12805069C5}" destId="{90ECE4A3-16CE-4D93-B34E-A828EAEA908E}" srcOrd="0" destOrd="0" presId="urn:microsoft.com/office/officeart/2005/8/layout/hierarchy1"/>
    <dgm:cxn modelId="{0FF7FD34-2A08-478A-A003-90BB38B072E8}" type="presParOf" srcId="{90ECE4A3-16CE-4D93-B34E-A828EAEA908E}" destId="{14F8573F-999D-4ABA-A5FA-36FC98C735E4}" srcOrd="0" destOrd="0" presId="urn:microsoft.com/office/officeart/2005/8/layout/hierarchy1"/>
    <dgm:cxn modelId="{377736EF-90F4-4514-BD2F-BE8EC5DCE810}" type="presParOf" srcId="{90ECE4A3-16CE-4D93-B34E-A828EAEA908E}" destId="{330B5AAE-D14C-4DF6-A547-DFB7F70C0F06}" srcOrd="1" destOrd="0" presId="urn:microsoft.com/office/officeart/2005/8/layout/hierarchy1"/>
    <dgm:cxn modelId="{FE8F5495-7ECB-42E9-81D2-5BECB4F3AE35}" type="presParOf" srcId="{516CBBE7-A4FF-4C7B-8AEB-DE12805069C5}" destId="{6C96EBDD-5D17-4193-AC4E-812D3C541598}" srcOrd="1" destOrd="0" presId="urn:microsoft.com/office/officeart/2005/8/layout/hierarchy1"/>
    <dgm:cxn modelId="{92861654-AA27-4099-BB74-F313DA15B53C}" type="presParOf" srcId="{3DDBC134-CA06-41CA-B4CA-F9FC1F5D1260}" destId="{ECDE4F04-C7F7-4187-8392-9D08160C5964}" srcOrd="2" destOrd="0" presId="urn:microsoft.com/office/officeart/2005/8/layout/hierarchy1"/>
    <dgm:cxn modelId="{D2C26CF3-E970-4ECB-BCA4-E153F23ED7E5}" type="presParOf" srcId="{3DDBC134-CA06-41CA-B4CA-F9FC1F5D1260}" destId="{9DF254A4-0379-49BE-B759-2CA20DB227F3}" srcOrd="3" destOrd="0" presId="urn:microsoft.com/office/officeart/2005/8/layout/hierarchy1"/>
    <dgm:cxn modelId="{631DB703-C8CF-40D7-96B4-F7D38518E93D}" type="presParOf" srcId="{9DF254A4-0379-49BE-B759-2CA20DB227F3}" destId="{FAA45CFC-4DFF-4220-B03A-DB5DB017D512}" srcOrd="0" destOrd="0" presId="urn:microsoft.com/office/officeart/2005/8/layout/hierarchy1"/>
    <dgm:cxn modelId="{7FABE317-2E89-40E8-B4AE-CD429BD10BE3}" type="presParOf" srcId="{FAA45CFC-4DFF-4220-B03A-DB5DB017D512}" destId="{FBD2DDA1-C1B3-405B-A5C7-4D67CD85556B}" srcOrd="0" destOrd="0" presId="urn:microsoft.com/office/officeart/2005/8/layout/hierarchy1"/>
    <dgm:cxn modelId="{A507679F-95B5-4E46-B1EC-DDA79B9C6A66}" type="presParOf" srcId="{FAA45CFC-4DFF-4220-B03A-DB5DB017D512}" destId="{26FBFE10-E4E9-4B59-BD01-A3A255A82E01}" srcOrd="1" destOrd="0" presId="urn:microsoft.com/office/officeart/2005/8/layout/hierarchy1"/>
    <dgm:cxn modelId="{45B5498E-2B5C-4536-860A-C975636C467D}" type="presParOf" srcId="{9DF254A4-0379-49BE-B759-2CA20DB227F3}" destId="{B6D9AA11-4E86-45FA-8A0B-4C1C21C137A7}" srcOrd="1" destOrd="0" presId="urn:microsoft.com/office/officeart/2005/8/layout/hierarchy1"/>
    <dgm:cxn modelId="{818963A1-FA37-4228-B49E-89AA47EC9536}" type="presParOf" srcId="{3DDBC134-CA06-41CA-B4CA-F9FC1F5D1260}" destId="{DE1C60E6-4217-4D75-B5F7-96A06EFC7A08}" srcOrd="4" destOrd="0" presId="urn:microsoft.com/office/officeart/2005/8/layout/hierarchy1"/>
    <dgm:cxn modelId="{76D0895E-117E-41AF-AF9A-5AB42583B294}" type="presParOf" srcId="{3DDBC134-CA06-41CA-B4CA-F9FC1F5D1260}" destId="{3430AB54-A35C-4603-977D-EA1F8F7F23A8}" srcOrd="5" destOrd="0" presId="urn:microsoft.com/office/officeart/2005/8/layout/hierarchy1"/>
    <dgm:cxn modelId="{FF2E9ACD-A432-4E53-8D9F-1466A6CE98F4}" type="presParOf" srcId="{3430AB54-A35C-4603-977D-EA1F8F7F23A8}" destId="{197928C7-ACEE-47E2-930F-B3FBB0293D68}" srcOrd="0" destOrd="0" presId="urn:microsoft.com/office/officeart/2005/8/layout/hierarchy1"/>
    <dgm:cxn modelId="{1B6A1CF9-AA3B-49C0-9E69-4DA71805E6F2}" type="presParOf" srcId="{197928C7-ACEE-47E2-930F-B3FBB0293D68}" destId="{C8979E2B-4815-4306-85FC-8EF05FA622E0}" srcOrd="0" destOrd="0" presId="urn:microsoft.com/office/officeart/2005/8/layout/hierarchy1"/>
    <dgm:cxn modelId="{4A552E0C-D10B-4D41-9B28-D769BC04EA90}" type="presParOf" srcId="{197928C7-ACEE-47E2-930F-B3FBB0293D68}" destId="{CCF9EF84-D0F0-4AA7-9F5D-086EC1EE7C7C}" srcOrd="1" destOrd="0" presId="urn:microsoft.com/office/officeart/2005/8/layout/hierarchy1"/>
    <dgm:cxn modelId="{07FE275B-8246-4431-9274-A15770CADF49}" type="presParOf" srcId="{3430AB54-A35C-4603-977D-EA1F8F7F23A8}" destId="{1D1CB7A6-A2D3-4F4F-9E7D-4726C66B7292}" srcOrd="1" destOrd="0" presId="urn:microsoft.com/office/officeart/2005/8/layout/hierarchy1"/>
    <dgm:cxn modelId="{21BDEE77-4118-4E04-A467-F699D1B72677}" type="presParOf" srcId="{1D1CB7A6-A2D3-4F4F-9E7D-4726C66B7292}" destId="{BAB170E5-E9C8-481A-99C0-ADBF693238BE}" srcOrd="0" destOrd="0" presId="urn:microsoft.com/office/officeart/2005/8/layout/hierarchy1"/>
    <dgm:cxn modelId="{057D9150-D084-4009-BE4D-F729D9DE302F}" type="presParOf" srcId="{1D1CB7A6-A2D3-4F4F-9E7D-4726C66B7292}" destId="{9E984E8F-204F-4080-B3EC-84599A7093C8}" srcOrd="1" destOrd="0" presId="urn:microsoft.com/office/officeart/2005/8/layout/hierarchy1"/>
    <dgm:cxn modelId="{BC08D304-05C2-4489-8D7F-C4F57EEEC14F}" type="presParOf" srcId="{9E984E8F-204F-4080-B3EC-84599A7093C8}" destId="{F503FD68-5546-4FBB-8AB3-07EE3A28ED35}" srcOrd="0" destOrd="0" presId="urn:microsoft.com/office/officeart/2005/8/layout/hierarchy1"/>
    <dgm:cxn modelId="{B0CCE99D-9C0C-4960-9C54-D6A8673E7A27}" type="presParOf" srcId="{F503FD68-5546-4FBB-8AB3-07EE3A28ED35}" destId="{7AF3D778-3311-4DD5-A80A-166212C68723}" srcOrd="0" destOrd="0" presId="urn:microsoft.com/office/officeart/2005/8/layout/hierarchy1"/>
    <dgm:cxn modelId="{D775EC22-9B06-4D1C-9375-14238EEE1003}" type="presParOf" srcId="{F503FD68-5546-4FBB-8AB3-07EE3A28ED35}" destId="{21CEC4BD-AF26-41D2-8C3F-CDD754459BD2}" srcOrd="1" destOrd="0" presId="urn:microsoft.com/office/officeart/2005/8/layout/hierarchy1"/>
    <dgm:cxn modelId="{6D16415C-0220-477C-B033-714C98D2785A}" type="presParOf" srcId="{9E984E8F-204F-4080-B3EC-84599A7093C8}" destId="{14A5398E-5906-43FF-A967-DD9040C17FDB}" srcOrd="1" destOrd="0" presId="urn:microsoft.com/office/officeart/2005/8/layout/hierarchy1"/>
    <dgm:cxn modelId="{39F3CAF1-E577-47BF-84E1-0F4B5A7E13C8}" type="presParOf" srcId="{1D1CB7A6-A2D3-4F4F-9E7D-4726C66B7292}" destId="{3383E873-02F5-4738-A210-BDEDA7B3F333}" srcOrd="2" destOrd="0" presId="urn:microsoft.com/office/officeart/2005/8/layout/hierarchy1"/>
    <dgm:cxn modelId="{C057249B-1F9D-4CD9-8D56-1D7E5B50CD60}" type="presParOf" srcId="{1D1CB7A6-A2D3-4F4F-9E7D-4726C66B7292}" destId="{231E0874-5412-4A71-B3A5-30186CAF82C9}" srcOrd="3" destOrd="0" presId="urn:microsoft.com/office/officeart/2005/8/layout/hierarchy1"/>
    <dgm:cxn modelId="{5A4A9DAD-5BBF-4EA2-8683-4E1E3860D769}" type="presParOf" srcId="{231E0874-5412-4A71-B3A5-30186CAF82C9}" destId="{DDE025D5-B4A8-4A9E-A567-22883AAFF7D9}" srcOrd="0" destOrd="0" presId="urn:microsoft.com/office/officeart/2005/8/layout/hierarchy1"/>
    <dgm:cxn modelId="{BB639B11-5B6C-470B-A0A8-4CE0805C278A}" type="presParOf" srcId="{DDE025D5-B4A8-4A9E-A567-22883AAFF7D9}" destId="{20E01DF5-41A4-4CBA-9638-AF470BC504F6}" srcOrd="0" destOrd="0" presId="urn:microsoft.com/office/officeart/2005/8/layout/hierarchy1"/>
    <dgm:cxn modelId="{A7393C4A-87E4-476C-B3B5-D67DBE094B58}" type="presParOf" srcId="{DDE025D5-B4A8-4A9E-A567-22883AAFF7D9}" destId="{D6F99C53-8F44-477B-AED7-68F1C1344CEF}" srcOrd="1" destOrd="0" presId="urn:microsoft.com/office/officeart/2005/8/layout/hierarchy1"/>
    <dgm:cxn modelId="{81888792-EADA-4A15-A20F-30F1EA15EF2A}" type="presParOf" srcId="{231E0874-5412-4A71-B3A5-30186CAF82C9}" destId="{82D04607-3F5C-4480-817A-3706BC52115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12EB0E-DCA6-4BC1-BE3F-462D67E9CB9A}" type="doc">
      <dgm:prSet loTypeId="urn:microsoft.com/office/officeart/2005/8/layout/hierarchy3" loCatId="Inbox" qsTypeId="urn:microsoft.com/office/officeart/2005/8/quickstyle/simple1" qsCatId="simple" csTypeId="urn:microsoft.com/office/officeart/2005/8/colors/colorful2" csCatId="colorful" phldr="1"/>
      <dgm:spPr/>
      <dgm:t>
        <a:bodyPr/>
        <a:lstStyle/>
        <a:p>
          <a:endParaRPr lang="en-US"/>
        </a:p>
      </dgm:t>
    </dgm:pt>
    <dgm:pt modelId="{DB4C5227-5D41-43F5-A479-F07B03B4C47C}">
      <dgm:prSet custT="1"/>
      <dgm:spPr/>
      <dgm:t>
        <a:bodyPr/>
        <a:lstStyle/>
        <a:p>
          <a:r>
            <a:rPr lang="es-MX" sz="2000" dirty="0"/>
            <a:t>Presentación Clínica  </a:t>
          </a:r>
          <a:endParaRPr lang="en-US" sz="2000" dirty="0"/>
        </a:p>
      </dgm:t>
    </dgm:pt>
    <dgm:pt modelId="{67085E25-FFBF-4A38-B978-A815F364E5CC}" type="parTrans" cxnId="{61BCD626-4213-4381-84D9-8398D98192E5}">
      <dgm:prSet/>
      <dgm:spPr/>
      <dgm:t>
        <a:bodyPr/>
        <a:lstStyle/>
        <a:p>
          <a:endParaRPr lang="en-US"/>
        </a:p>
      </dgm:t>
    </dgm:pt>
    <dgm:pt modelId="{1BE9E076-BC36-42C5-9433-F7F89B595FB9}" type="sibTrans" cxnId="{61BCD626-4213-4381-84D9-8398D98192E5}">
      <dgm:prSet/>
      <dgm:spPr/>
      <dgm:t>
        <a:bodyPr/>
        <a:lstStyle/>
        <a:p>
          <a:endParaRPr lang="en-US"/>
        </a:p>
      </dgm:t>
    </dgm:pt>
    <dgm:pt modelId="{FBD9E439-9CC1-4FC0-8B44-C863E8F2F4EC}">
      <dgm:prSet custT="1"/>
      <dgm:spPr/>
      <dgm:t>
        <a:bodyPr/>
        <a:lstStyle/>
        <a:p>
          <a:r>
            <a:rPr lang="es-MX" sz="1800" dirty="0"/>
            <a:t>En adultos el síntoma principal es la </a:t>
          </a:r>
          <a:r>
            <a:rPr lang="es-MX" sz="1800" b="1" dirty="0"/>
            <a:t>dificultad respiratoria</a:t>
          </a:r>
          <a:r>
            <a:rPr lang="es-MX" sz="1800" dirty="0"/>
            <a:t>, puede acompañarse de </a:t>
          </a:r>
          <a:r>
            <a:rPr lang="es-MX" sz="1800" b="1" dirty="0"/>
            <a:t>estridor</a:t>
          </a:r>
          <a:r>
            <a:rPr lang="es-MX" sz="1800" dirty="0"/>
            <a:t> inspiratorio o bifásico; también puede presentarse como neumonía recurrente.</a:t>
          </a:r>
          <a:endParaRPr lang="en-US" sz="1800" dirty="0"/>
        </a:p>
      </dgm:t>
    </dgm:pt>
    <dgm:pt modelId="{C630F6DB-2B5D-41D7-9C4D-49F1FECF6AB4}" type="parTrans" cxnId="{2EFD2AE1-DB53-4915-8624-E284D1E772ED}">
      <dgm:prSet/>
      <dgm:spPr/>
      <dgm:t>
        <a:bodyPr/>
        <a:lstStyle/>
        <a:p>
          <a:endParaRPr lang="en-US"/>
        </a:p>
      </dgm:t>
    </dgm:pt>
    <dgm:pt modelId="{64143D10-3197-41FB-B357-DE3A8CFC0610}" type="sibTrans" cxnId="{2EFD2AE1-DB53-4915-8624-E284D1E772ED}">
      <dgm:prSet/>
      <dgm:spPr/>
      <dgm:t>
        <a:bodyPr/>
        <a:lstStyle/>
        <a:p>
          <a:endParaRPr lang="en-US"/>
        </a:p>
      </dgm:t>
    </dgm:pt>
    <dgm:pt modelId="{2133B075-FC50-49BE-9651-D8F2D5359D01}">
      <dgm:prSet custT="1"/>
      <dgm:spPr/>
      <dgm:t>
        <a:bodyPr/>
        <a:lstStyle/>
        <a:p>
          <a:r>
            <a:rPr lang="es-MX" sz="1800" dirty="0"/>
            <a:t>Cuando es posterior a intubación, los síntomas ocurren habitualmente en las primeras 6 semanas de la </a:t>
          </a:r>
          <a:r>
            <a:rPr lang="es-MX" sz="1800" dirty="0" err="1"/>
            <a:t>extubación</a:t>
          </a:r>
          <a:r>
            <a:rPr lang="es-MX" sz="1800" dirty="0"/>
            <a:t>. </a:t>
          </a:r>
          <a:endParaRPr lang="en-US" sz="1800" dirty="0"/>
        </a:p>
      </dgm:t>
    </dgm:pt>
    <dgm:pt modelId="{077C36DB-1FD3-4138-B944-3A40671BCC13}" type="parTrans" cxnId="{1614C63D-11BE-470F-83E6-68F83A4196E9}">
      <dgm:prSet/>
      <dgm:spPr/>
      <dgm:t>
        <a:bodyPr/>
        <a:lstStyle/>
        <a:p>
          <a:endParaRPr lang="en-US"/>
        </a:p>
      </dgm:t>
    </dgm:pt>
    <dgm:pt modelId="{FC976216-A22C-457C-AF62-0DCDE178F1D0}" type="sibTrans" cxnId="{1614C63D-11BE-470F-83E6-68F83A4196E9}">
      <dgm:prSet/>
      <dgm:spPr/>
      <dgm:t>
        <a:bodyPr/>
        <a:lstStyle/>
        <a:p>
          <a:endParaRPr lang="en-US"/>
        </a:p>
      </dgm:t>
    </dgm:pt>
    <dgm:pt modelId="{C51AB9B0-4094-4882-A399-8C297A4AAC4D}">
      <dgm:prSet custT="1"/>
      <dgm:spPr/>
      <dgm:t>
        <a:bodyPr/>
        <a:lstStyle/>
        <a:p>
          <a:r>
            <a:rPr lang="es-MX" sz="1800" dirty="0"/>
            <a:t>En niños además de la disnea, puede presentarse con </a:t>
          </a:r>
          <a:r>
            <a:rPr lang="es-MX" sz="1800" b="1" dirty="0" err="1"/>
            <a:t>extubación</a:t>
          </a:r>
          <a:r>
            <a:rPr lang="es-MX" sz="1800" b="1" dirty="0"/>
            <a:t> no tolerada </a:t>
          </a:r>
          <a:r>
            <a:rPr lang="es-MX" sz="1800" dirty="0"/>
            <a:t>que requiere </a:t>
          </a:r>
          <a:r>
            <a:rPr lang="es-MX" sz="1800" dirty="0" err="1"/>
            <a:t>reintubación</a:t>
          </a:r>
          <a:r>
            <a:rPr lang="es-MX" sz="1800" dirty="0"/>
            <a:t>; también como </a:t>
          </a:r>
          <a:r>
            <a:rPr lang="es-MX" sz="1800" b="1" dirty="0" err="1"/>
            <a:t>croup</a:t>
          </a:r>
          <a:r>
            <a:rPr lang="es-MX" sz="1800" b="1" dirty="0"/>
            <a:t> recurrente </a:t>
          </a:r>
          <a:r>
            <a:rPr lang="es-MX" sz="1800" dirty="0"/>
            <a:t>o hiperreactividad bronquial.</a:t>
          </a:r>
          <a:endParaRPr lang="en-US" sz="1800" dirty="0"/>
        </a:p>
      </dgm:t>
    </dgm:pt>
    <dgm:pt modelId="{F36E89B8-F8C1-4E30-8370-A795ECE69826}" type="parTrans" cxnId="{AE755496-8957-4690-A16B-65EC67E938F0}">
      <dgm:prSet/>
      <dgm:spPr/>
      <dgm:t>
        <a:bodyPr/>
        <a:lstStyle/>
        <a:p>
          <a:endParaRPr lang="en-US"/>
        </a:p>
      </dgm:t>
    </dgm:pt>
    <dgm:pt modelId="{26640B53-FB4A-4B20-9A58-55EEF987B622}" type="sibTrans" cxnId="{AE755496-8957-4690-A16B-65EC67E938F0}">
      <dgm:prSet/>
      <dgm:spPr/>
      <dgm:t>
        <a:bodyPr/>
        <a:lstStyle/>
        <a:p>
          <a:endParaRPr lang="en-US"/>
        </a:p>
      </dgm:t>
    </dgm:pt>
    <dgm:pt modelId="{4388ED9E-22AF-4E82-AEDF-EC5AA3DA7BC9}">
      <dgm:prSet custT="1"/>
      <dgm:spPr/>
      <dgm:t>
        <a:bodyPr/>
        <a:lstStyle/>
        <a:p>
          <a:r>
            <a:rPr lang="es-MX" sz="2000" dirty="0"/>
            <a:t>Diagnósticos diferenciales</a:t>
          </a:r>
          <a:endParaRPr lang="en-US" sz="2000" dirty="0"/>
        </a:p>
      </dgm:t>
    </dgm:pt>
    <dgm:pt modelId="{D1D113A8-28FD-4578-B0B2-5E13D7919A3F}" type="parTrans" cxnId="{563BF07F-E642-4BE2-8087-A20EB115920A}">
      <dgm:prSet/>
      <dgm:spPr/>
      <dgm:t>
        <a:bodyPr/>
        <a:lstStyle/>
        <a:p>
          <a:endParaRPr lang="en-US"/>
        </a:p>
      </dgm:t>
    </dgm:pt>
    <dgm:pt modelId="{54E8F58A-DE7F-49E5-9E43-2C829C05FB02}" type="sibTrans" cxnId="{563BF07F-E642-4BE2-8087-A20EB115920A}">
      <dgm:prSet/>
      <dgm:spPr/>
      <dgm:t>
        <a:bodyPr/>
        <a:lstStyle/>
        <a:p>
          <a:endParaRPr lang="en-US"/>
        </a:p>
      </dgm:t>
    </dgm:pt>
    <dgm:pt modelId="{5708106A-3174-4C66-B799-6515A06D8837}">
      <dgm:prSet custT="1"/>
      <dgm:spPr/>
      <dgm:t>
        <a:bodyPr/>
        <a:lstStyle/>
        <a:p>
          <a:r>
            <a:rPr lang="es-MX" sz="1800" dirty="0" err="1"/>
            <a:t>Laringomalacia</a:t>
          </a:r>
          <a:r>
            <a:rPr lang="es-MX" sz="1800" dirty="0"/>
            <a:t>, parálisis bilateral de cuerdas vocales, cuerpos extraños </a:t>
          </a:r>
          <a:endParaRPr lang="en-US" sz="1800" dirty="0"/>
        </a:p>
      </dgm:t>
    </dgm:pt>
    <dgm:pt modelId="{FA2F6E56-7FE1-4A64-B112-065ECA7BB457}" type="parTrans" cxnId="{4E669EA7-43D8-4F69-8283-310E68FB28AE}">
      <dgm:prSet/>
      <dgm:spPr/>
      <dgm:t>
        <a:bodyPr/>
        <a:lstStyle/>
        <a:p>
          <a:endParaRPr lang="en-US"/>
        </a:p>
      </dgm:t>
    </dgm:pt>
    <dgm:pt modelId="{7F946C58-1129-4C84-A986-F1182F74067F}" type="sibTrans" cxnId="{4E669EA7-43D8-4F69-8283-310E68FB28AE}">
      <dgm:prSet/>
      <dgm:spPr/>
      <dgm:t>
        <a:bodyPr/>
        <a:lstStyle/>
        <a:p>
          <a:endParaRPr lang="en-US"/>
        </a:p>
      </dgm:t>
    </dgm:pt>
    <dgm:pt modelId="{FB0703F4-BAFF-430C-B4BB-D1B1AA590805}">
      <dgm:prSet custT="1"/>
      <dgm:spPr/>
      <dgm:t>
        <a:bodyPr/>
        <a:lstStyle/>
        <a:p>
          <a:r>
            <a:rPr lang="es-MX" sz="1800" dirty="0"/>
            <a:t>Neoplasias benignas (hemangioma </a:t>
          </a:r>
          <a:r>
            <a:rPr lang="es-MX" sz="1800" dirty="0" err="1"/>
            <a:t>subglótico</a:t>
          </a:r>
          <a:r>
            <a:rPr lang="es-MX" sz="1800" dirty="0"/>
            <a:t>, </a:t>
          </a:r>
          <a:r>
            <a:rPr lang="es-MX" sz="1800" dirty="0" err="1"/>
            <a:t>schwannoma</a:t>
          </a:r>
          <a:r>
            <a:rPr lang="es-MX" sz="1800" dirty="0"/>
            <a:t>) o malignas (carcinoma células escamosas / adenoideo quístico).</a:t>
          </a:r>
          <a:endParaRPr lang="en-US" sz="1800" dirty="0"/>
        </a:p>
      </dgm:t>
    </dgm:pt>
    <dgm:pt modelId="{DC4EA7E9-4F18-42E1-91E7-BC6474C943EB}" type="parTrans" cxnId="{B9D52FF3-2E55-4666-9245-D393696116CD}">
      <dgm:prSet/>
      <dgm:spPr/>
      <dgm:t>
        <a:bodyPr/>
        <a:lstStyle/>
        <a:p>
          <a:endParaRPr lang="en-US"/>
        </a:p>
      </dgm:t>
    </dgm:pt>
    <dgm:pt modelId="{0A9688F8-BB53-4037-A8F9-808D9D77F35D}" type="sibTrans" cxnId="{B9D52FF3-2E55-4666-9245-D393696116CD}">
      <dgm:prSet/>
      <dgm:spPr/>
      <dgm:t>
        <a:bodyPr/>
        <a:lstStyle/>
        <a:p>
          <a:endParaRPr lang="en-US"/>
        </a:p>
      </dgm:t>
    </dgm:pt>
    <dgm:pt modelId="{80F5D68C-98CD-4004-A8B5-92418EC3E053}" type="pres">
      <dgm:prSet presAssocID="{A512EB0E-DCA6-4BC1-BE3F-462D67E9CB9A}" presName="diagram" presStyleCnt="0">
        <dgm:presLayoutVars>
          <dgm:chPref val="1"/>
          <dgm:dir/>
          <dgm:animOne val="branch"/>
          <dgm:animLvl val="lvl"/>
          <dgm:resizeHandles/>
        </dgm:presLayoutVars>
      </dgm:prSet>
      <dgm:spPr/>
    </dgm:pt>
    <dgm:pt modelId="{438E2B1A-F97B-472C-853D-F0532AAB3EF7}" type="pres">
      <dgm:prSet presAssocID="{DB4C5227-5D41-43F5-A479-F07B03B4C47C}" presName="root" presStyleCnt="0"/>
      <dgm:spPr/>
    </dgm:pt>
    <dgm:pt modelId="{72A7C811-4429-4543-A5FA-A1EDC85B5563}" type="pres">
      <dgm:prSet presAssocID="{DB4C5227-5D41-43F5-A479-F07B03B4C47C}" presName="rootComposite" presStyleCnt="0"/>
      <dgm:spPr/>
    </dgm:pt>
    <dgm:pt modelId="{F8243BB0-CF0B-41A5-B34C-7F406D73E786}" type="pres">
      <dgm:prSet presAssocID="{DB4C5227-5D41-43F5-A479-F07B03B4C47C}" presName="rootText" presStyleLbl="node1" presStyleIdx="0" presStyleCnt="4" custScaleY="183273"/>
      <dgm:spPr/>
    </dgm:pt>
    <dgm:pt modelId="{A5E9D05D-CFC7-4706-B142-219B3095E078}" type="pres">
      <dgm:prSet presAssocID="{DB4C5227-5D41-43F5-A479-F07B03B4C47C}" presName="rootConnector" presStyleLbl="node1" presStyleIdx="0" presStyleCnt="4"/>
      <dgm:spPr/>
    </dgm:pt>
    <dgm:pt modelId="{043390EC-FF03-4E7E-8AA6-07B21C1027B1}" type="pres">
      <dgm:prSet presAssocID="{DB4C5227-5D41-43F5-A479-F07B03B4C47C}" presName="childShape" presStyleCnt="0"/>
      <dgm:spPr/>
    </dgm:pt>
    <dgm:pt modelId="{7D853168-0446-457E-91CF-3B3E74ECB36D}" type="pres">
      <dgm:prSet presAssocID="{FBD9E439-9CC1-4FC0-8B44-C863E8F2F4EC}" presName="root" presStyleCnt="0"/>
      <dgm:spPr/>
    </dgm:pt>
    <dgm:pt modelId="{4BA870DB-EBD6-4D77-A24C-EA50DD96B68A}" type="pres">
      <dgm:prSet presAssocID="{FBD9E439-9CC1-4FC0-8B44-C863E8F2F4EC}" presName="rootComposite" presStyleCnt="0"/>
      <dgm:spPr/>
    </dgm:pt>
    <dgm:pt modelId="{64F5ED05-406C-4DD1-B71C-1AE608A7F2D8}" type="pres">
      <dgm:prSet presAssocID="{FBD9E439-9CC1-4FC0-8B44-C863E8F2F4EC}" presName="rootText" presStyleLbl="node1" presStyleIdx="1" presStyleCnt="4" custScaleY="238233"/>
      <dgm:spPr/>
    </dgm:pt>
    <dgm:pt modelId="{9CA7CAC8-DD38-4736-98F8-FE75E969FFCE}" type="pres">
      <dgm:prSet presAssocID="{FBD9E439-9CC1-4FC0-8B44-C863E8F2F4EC}" presName="rootConnector" presStyleLbl="node1" presStyleIdx="1" presStyleCnt="4"/>
      <dgm:spPr/>
    </dgm:pt>
    <dgm:pt modelId="{C7F71F0E-67D1-4069-9DF5-7753143823F2}" type="pres">
      <dgm:prSet presAssocID="{FBD9E439-9CC1-4FC0-8B44-C863E8F2F4EC}" presName="childShape" presStyleCnt="0"/>
      <dgm:spPr/>
    </dgm:pt>
    <dgm:pt modelId="{E4690423-54FA-434D-9241-B0211E97E95C}" type="pres">
      <dgm:prSet presAssocID="{077C36DB-1FD3-4138-B944-3A40671BCC13}" presName="Name13" presStyleLbl="parChTrans1D2" presStyleIdx="0" presStyleCnt="3"/>
      <dgm:spPr/>
    </dgm:pt>
    <dgm:pt modelId="{EAF91A1E-1C5A-4B47-9BB8-55118FCAB835}" type="pres">
      <dgm:prSet presAssocID="{2133B075-FC50-49BE-9651-D8F2D5359D01}" presName="childText" presStyleLbl="bgAcc1" presStyleIdx="0" presStyleCnt="3" custScaleX="115115" custScaleY="194855">
        <dgm:presLayoutVars>
          <dgm:bulletEnabled val="1"/>
        </dgm:presLayoutVars>
      </dgm:prSet>
      <dgm:spPr/>
    </dgm:pt>
    <dgm:pt modelId="{30FE77B5-E08D-4141-89F1-3AA6365736C5}" type="pres">
      <dgm:prSet presAssocID="{C51AB9B0-4094-4882-A399-8C297A4AAC4D}" presName="root" presStyleCnt="0"/>
      <dgm:spPr/>
    </dgm:pt>
    <dgm:pt modelId="{7D5C1FDD-4DA0-40A2-8279-1D82BAD20FBB}" type="pres">
      <dgm:prSet presAssocID="{C51AB9B0-4094-4882-A399-8C297A4AAC4D}" presName="rootComposite" presStyleCnt="0"/>
      <dgm:spPr/>
    </dgm:pt>
    <dgm:pt modelId="{5117141B-D6F2-4CBE-98EE-B08BD325D2C3}" type="pres">
      <dgm:prSet presAssocID="{C51AB9B0-4094-4882-A399-8C297A4AAC4D}" presName="rootText" presStyleLbl="node1" presStyleIdx="2" presStyleCnt="4" custScaleY="262029"/>
      <dgm:spPr/>
    </dgm:pt>
    <dgm:pt modelId="{2589BB07-5AA3-47BD-8965-46325320425A}" type="pres">
      <dgm:prSet presAssocID="{C51AB9B0-4094-4882-A399-8C297A4AAC4D}" presName="rootConnector" presStyleLbl="node1" presStyleIdx="2" presStyleCnt="4"/>
      <dgm:spPr/>
    </dgm:pt>
    <dgm:pt modelId="{A3CB3A51-251A-472B-8F9B-8C0701A98B73}" type="pres">
      <dgm:prSet presAssocID="{C51AB9B0-4094-4882-A399-8C297A4AAC4D}" presName="childShape" presStyleCnt="0"/>
      <dgm:spPr/>
    </dgm:pt>
    <dgm:pt modelId="{A023F308-FC29-4B1F-BD76-EB37A0B4E063}" type="pres">
      <dgm:prSet presAssocID="{4388ED9E-22AF-4E82-AEDF-EC5AA3DA7BC9}" presName="root" presStyleCnt="0"/>
      <dgm:spPr/>
    </dgm:pt>
    <dgm:pt modelId="{EBBC1257-6A32-4B3C-A563-6AD2AE72C951}" type="pres">
      <dgm:prSet presAssocID="{4388ED9E-22AF-4E82-AEDF-EC5AA3DA7BC9}" presName="rootComposite" presStyleCnt="0"/>
      <dgm:spPr/>
    </dgm:pt>
    <dgm:pt modelId="{5626CCAF-6E03-4C8D-9621-528DF8C1F63A}" type="pres">
      <dgm:prSet presAssocID="{4388ED9E-22AF-4E82-AEDF-EC5AA3DA7BC9}" presName="rootText" presStyleLbl="node1" presStyleIdx="3" presStyleCnt="4" custLinFactNeighborX="-910" custLinFactNeighborY="910"/>
      <dgm:spPr/>
    </dgm:pt>
    <dgm:pt modelId="{E6F3ACED-82FD-4E2D-9E3F-36FFF8D25D0E}" type="pres">
      <dgm:prSet presAssocID="{4388ED9E-22AF-4E82-AEDF-EC5AA3DA7BC9}" presName="rootConnector" presStyleLbl="node1" presStyleIdx="3" presStyleCnt="4"/>
      <dgm:spPr/>
    </dgm:pt>
    <dgm:pt modelId="{109CE83C-9750-450E-8352-7E20A5F3F930}" type="pres">
      <dgm:prSet presAssocID="{4388ED9E-22AF-4E82-AEDF-EC5AA3DA7BC9}" presName="childShape" presStyleCnt="0"/>
      <dgm:spPr/>
    </dgm:pt>
    <dgm:pt modelId="{57439ED0-21EC-4B21-9F55-4A8B4D04771C}" type="pres">
      <dgm:prSet presAssocID="{FA2F6E56-7FE1-4A64-B112-065ECA7BB457}" presName="Name13" presStyleLbl="parChTrans1D2" presStyleIdx="1" presStyleCnt="3"/>
      <dgm:spPr/>
    </dgm:pt>
    <dgm:pt modelId="{53A831F0-943D-42DC-821A-3F4862F9E76D}" type="pres">
      <dgm:prSet presAssocID="{5708106A-3174-4C66-B799-6515A06D8837}" presName="childText" presStyleLbl="bgAcc1" presStyleIdx="1" presStyleCnt="3" custScaleX="125304" custScaleY="116462">
        <dgm:presLayoutVars>
          <dgm:bulletEnabled val="1"/>
        </dgm:presLayoutVars>
      </dgm:prSet>
      <dgm:spPr/>
    </dgm:pt>
    <dgm:pt modelId="{B7DE4CFB-8585-43AA-97BF-9236B3CA9624}" type="pres">
      <dgm:prSet presAssocID="{DC4EA7E9-4F18-42E1-91E7-BC6474C943EB}" presName="Name13" presStyleLbl="parChTrans1D2" presStyleIdx="2" presStyleCnt="3"/>
      <dgm:spPr/>
    </dgm:pt>
    <dgm:pt modelId="{65FD42A4-E38E-4A1C-8E35-C60C744081C2}" type="pres">
      <dgm:prSet presAssocID="{FB0703F4-BAFF-430C-B4BB-D1B1AA590805}" presName="childText" presStyleLbl="bgAcc1" presStyleIdx="2" presStyleCnt="3" custScaleX="129925" custScaleY="178229">
        <dgm:presLayoutVars>
          <dgm:bulletEnabled val="1"/>
        </dgm:presLayoutVars>
      </dgm:prSet>
      <dgm:spPr/>
    </dgm:pt>
  </dgm:ptLst>
  <dgm:cxnLst>
    <dgm:cxn modelId="{30A5FE10-C55D-4018-9920-AAD72EA029CA}" type="presOf" srcId="{DB4C5227-5D41-43F5-A479-F07B03B4C47C}" destId="{A5E9D05D-CFC7-4706-B142-219B3095E078}" srcOrd="1" destOrd="0" presId="urn:microsoft.com/office/officeart/2005/8/layout/hierarchy3"/>
    <dgm:cxn modelId="{8F395C12-2C37-40B4-9BB6-F47BBF571874}" type="presOf" srcId="{C51AB9B0-4094-4882-A399-8C297A4AAC4D}" destId="{2589BB07-5AA3-47BD-8965-46325320425A}" srcOrd="1" destOrd="0" presId="urn:microsoft.com/office/officeart/2005/8/layout/hierarchy3"/>
    <dgm:cxn modelId="{9577BC15-4330-43CD-B29B-93697B2540A8}" type="presOf" srcId="{DB4C5227-5D41-43F5-A479-F07B03B4C47C}" destId="{F8243BB0-CF0B-41A5-B34C-7F406D73E786}" srcOrd="0" destOrd="0" presId="urn:microsoft.com/office/officeart/2005/8/layout/hierarchy3"/>
    <dgm:cxn modelId="{6438F91B-9013-4FEE-9FBF-9424C5E0B2AE}" type="presOf" srcId="{C51AB9B0-4094-4882-A399-8C297A4AAC4D}" destId="{5117141B-D6F2-4CBE-98EE-B08BD325D2C3}" srcOrd="0" destOrd="0" presId="urn:microsoft.com/office/officeart/2005/8/layout/hierarchy3"/>
    <dgm:cxn modelId="{61BCD626-4213-4381-84D9-8398D98192E5}" srcId="{A512EB0E-DCA6-4BC1-BE3F-462D67E9CB9A}" destId="{DB4C5227-5D41-43F5-A479-F07B03B4C47C}" srcOrd="0" destOrd="0" parTransId="{67085E25-FFBF-4A38-B978-A815F364E5CC}" sibTransId="{1BE9E076-BC36-42C5-9433-F7F89B595FB9}"/>
    <dgm:cxn modelId="{8BCEEF2D-3420-489F-82B7-4C512A9C7F2B}" type="presOf" srcId="{A512EB0E-DCA6-4BC1-BE3F-462D67E9CB9A}" destId="{80F5D68C-98CD-4004-A8B5-92418EC3E053}" srcOrd="0" destOrd="0" presId="urn:microsoft.com/office/officeart/2005/8/layout/hierarchy3"/>
    <dgm:cxn modelId="{05097A2F-2546-4A9E-8AF8-AC20BD5C00BF}" type="presOf" srcId="{FBD9E439-9CC1-4FC0-8B44-C863E8F2F4EC}" destId="{9CA7CAC8-DD38-4736-98F8-FE75E969FFCE}" srcOrd="1" destOrd="0" presId="urn:microsoft.com/office/officeart/2005/8/layout/hierarchy3"/>
    <dgm:cxn modelId="{5181E038-955D-4020-A75B-FE0ECDBE2863}" type="presOf" srcId="{FBD9E439-9CC1-4FC0-8B44-C863E8F2F4EC}" destId="{64F5ED05-406C-4DD1-B71C-1AE608A7F2D8}" srcOrd="0" destOrd="0" presId="urn:microsoft.com/office/officeart/2005/8/layout/hierarchy3"/>
    <dgm:cxn modelId="{E7431839-2E3A-4F8B-822B-BD948EC5BC31}" type="presOf" srcId="{FA2F6E56-7FE1-4A64-B112-065ECA7BB457}" destId="{57439ED0-21EC-4B21-9F55-4A8B4D04771C}" srcOrd="0" destOrd="0" presId="urn:microsoft.com/office/officeart/2005/8/layout/hierarchy3"/>
    <dgm:cxn modelId="{1614C63D-11BE-470F-83E6-68F83A4196E9}" srcId="{FBD9E439-9CC1-4FC0-8B44-C863E8F2F4EC}" destId="{2133B075-FC50-49BE-9651-D8F2D5359D01}" srcOrd="0" destOrd="0" parTransId="{077C36DB-1FD3-4138-B944-3A40671BCC13}" sibTransId="{FC976216-A22C-457C-AF62-0DCDE178F1D0}"/>
    <dgm:cxn modelId="{8F7E7244-1198-42C0-9416-6590C714BBBA}" type="presOf" srcId="{4388ED9E-22AF-4E82-AEDF-EC5AA3DA7BC9}" destId="{E6F3ACED-82FD-4E2D-9E3F-36FFF8D25D0E}" srcOrd="1" destOrd="0" presId="urn:microsoft.com/office/officeart/2005/8/layout/hierarchy3"/>
    <dgm:cxn modelId="{24B0BF49-9D97-44AB-9498-C98F58FEB135}" type="presOf" srcId="{FB0703F4-BAFF-430C-B4BB-D1B1AA590805}" destId="{65FD42A4-E38E-4A1C-8E35-C60C744081C2}" srcOrd="0" destOrd="0" presId="urn:microsoft.com/office/officeart/2005/8/layout/hierarchy3"/>
    <dgm:cxn modelId="{C2E6B14C-122C-4937-8B6B-D9DBDB650D4D}" type="presOf" srcId="{5708106A-3174-4C66-B799-6515A06D8837}" destId="{53A831F0-943D-42DC-821A-3F4862F9E76D}" srcOrd="0" destOrd="0" presId="urn:microsoft.com/office/officeart/2005/8/layout/hierarchy3"/>
    <dgm:cxn modelId="{563BF07F-E642-4BE2-8087-A20EB115920A}" srcId="{A512EB0E-DCA6-4BC1-BE3F-462D67E9CB9A}" destId="{4388ED9E-22AF-4E82-AEDF-EC5AA3DA7BC9}" srcOrd="3" destOrd="0" parTransId="{D1D113A8-28FD-4578-B0B2-5E13D7919A3F}" sibTransId="{54E8F58A-DE7F-49E5-9E43-2C829C05FB02}"/>
    <dgm:cxn modelId="{AE755496-8957-4690-A16B-65EC67E938F0}" srcId="{A512EB0E-DCA6-4BC1-BE3F-462D67E9CB9A}" destId="{C51AB9B0-4094-4882-A399-8C297A4AAC4D}" srcOrd="2" destOrd="0" parTransId="{F36E89B8-F8C1-4E30-8370-A795ECE69826}" sibTransId="{26640B53-FB4A-4B20-9A58-55EEF987B622}"/>
    <dgm:cxn modelId="{4E669EA7-43D8-4F69-8283-310E68FB28AE}" srcId="{4388ED9E-22AF-4E82-AEDF-EC5AA3DA7BC9}" destId="{5708106A-3174-4C66-B799-6515A06D8837}" srcOrd="0" destOrd="0" parTransId="{FA2F6E56-7FE1-4A64-B112-065ECA7BB457}" sibTransId="{7F946C58-1129-4C84-A986-F1182F74067F}"/>
    <dgm:cxn modelId="{E026C0B0-49EE-49C8-B3EE-677A53368C6A}" type="presOf" srcId="{077C36DB-1FD3-4138-B944-3A40671BCC13}" destId="{E4690423-54FA-434D-9241-B0211E97E95C}" srcOrd="0" destOrd="0" presId="urn:microsoft.com/office/officeart/2005/8/layout/hierarchy3"/>
    <dgm:cxn modelId="{273E0CB5-48A1-4371-90F3-55EDCBD4169B}" type="presOf" srcId="{DC4EA7E9-4F18-42E1-91E7-BC6474C943EB}" destId="{B7DE4CFB-8585-43AA-97BF-9236B3CA9624}" srcOrd="0" destOrd="0" presId="urn:microsoft.com/office/officeart/2005/8/layout/hierarchy3"/>
    <dgm:cxn modelId="{89BC5DB6-984C-4FB5-A959-082209D35434}" type="presOf" srcId="{4388ED9E-22AF-4E82-AEDF-EC5AA3DA7BC9}" destId="{5626CCAF-6E03-4C8D-9621-528DF8C1F63A}" srcOrd="0" destOrd="0" presId="urn:microsoft.com/office/officeart/2005/8/layout/hierarchy3"/>
    <dgm:cxn modelId="{2EFD2AE1-DB53-4915-8624-E284D1E772ED}" srcId="{A512EB0E-DCA6-4BC1-BE3F-462D67E9CB9A}" destId="{FBD9E439-9CC1-4FC0-8B44-C863E8F2F4EC}" srcOrd="1" destOrd="0" parTransId="{C630F6DB-2B5D-41D7-9C4D-49F1FECF6AB4}" sibTransId="{64143D10-3197-41FB-B357-DE3A8CFC0610}"/>
    <dgm:cxn modelId="{288209EE-3E4E-420D-9EAD-34F90A7C207A}" type="presOf" srcId="{2133B075-FC50-49BE-9651-D8F2D5359D01}" destId="{EAF91A1E-1C5A-4B47-9BB8-55118FCAB835}" srcOrd="0" destOrd="0" presId="urn:microsoft.com/office/officeart/2005/8/layout/hierarchy3"/>
    <dgm:cxn modelId="{B9D52FF3-2E55-4666-9245-D393696116CD}" srcId="{4388ED9E-22AF-4E82-AEDF-EC5AA3DA7BC9}" destId="{FB0703F4-BAFF-430C-B4BB-D1B1AA590805}" srcOrd="1" destOrd="0" parTransId="{DC4EA7E9-4F18-42E1-91E7-BC6474C943EB}" sibTransId="{0A9688F8-BB53-4037-A8F9-808D9D77F35D}"/>
    <dgm:cxn modelId="{05DBB9B2-0D54-4800-B1AF-D4464DB0CDCB}" type="presParOf" srcId="{80F5D68C-98CD-4004-A8B5-92418EC3E053}" destId="{438E2B1A-F97B-472C-853D-F0532AAB3EF7}" srcOrd="0" destOrd="0" presId="urn:microsoft.com/office/officeart/2005/8/layout/hierarchy3"/>
    <dgm:cxn modelId="{31ECEE09-47F1-4D34-B37A-A3679FEDB9A2}" type="presParOf" srcId="{438E2B1A-F97B-472C-853D-F0532AAB3EF7}" destId="{72A7C811-4429-4543-A5FA-A1EDC85B5563}" srcOrd="0" destOrd="0" presId="urn:microsoft.com/office/officeart/2005/8/layout/hierarchy3"/>
    <dgm:cxn modelId="{4EF0579A-9615-4473-A8B0-7087CE26C385}" type="presParOf" srcId="{72A7C811-4429-4543-A5FA-A1EDC85B5563}" destId="{F8243BB0-CF0B-41A5-B34C-7F406D73E786}" srcOrd="0" destOrd="0" presId="urn:microsoft.com/office/officeart/2005/8/layout/hierarchy3"/>
    <dgm:cxn modelId="{E3AC309A-CADD-4CCA-9309-E62513D07A39}" type="presParOf" srcId="{72A7C811-4429-4543-A5FA-A1EDC85B5563}" destId="{A5E9D05D-CFC7-4706-B142-219B3095E078}" srcOrd="1" destOrd="0" presId="urn:microsoft.com/office/officeart/2005/8/layout/hierarchy3"/>
    <dgm:cxn modelId="{E61AC7E7-E023-4C13-8698-A4C501D27708}" type="presParOf" srcId="{438E2B1A-F97B-472C-853D-F0532AAB3EF7}" destId="{043390EC-FF03-4E7E-8AA6-07B21C1027B1}" srcOrd="1" destOrd="0" presId="urn:microsoft.com/office/officeart/2005/8/layout/hierarchy3"/>
    <dgm:cxn modelId="{87559810-84E7-4549-A32A-93C2FD203B32}" type="presParOf" srcId="{80F5D68C-98CD-4004-A8B5-92418EC3E053}" destId="{7D853168-0446-457E-91CF-3B3E74ECB36D}" srcOrd="1" destOrd="0" presId="urn:microsoft.com/office/officeart/2005/8/layout/hierarchy3"/>
    <dgm:cxn modelId="{2A859044-F31A-44E5-95B9-F92565949109}" type="presParOf" srcId="{7D853168-0446-457E-91CF-3B3E74ECB36D}" destId="{4BA870DB-EBD6-4D77-A24C-EA50DD96B68A}" srcOrd="0" destOrd="0" presId="urn:microsoft.com/office/officeart/2005/8/layout/hierarchy3"/>
    <dgm:cxn modelId="{7A824283-0D59-42E6-BC62-3C83503AA594}" type="presParOf" srcId="{4BA870DB-EBD6-4D77-A24C-EA50DD96B68A}" destId="{64F5ED05-406C-4DD1-B71C-1AE608A7F2D8}" srcOrd="0" destOrd="0" presId="urn:microsoft.com/office/officeart/2005/8/layout/hierarchy3"/>
    <dgm:cxn modelId="{D4B5A42F-1D7C-41C7-B779-9E3EDDCF9A1E}" type="presParOf" srcId="{4BA870DB-EBD6-4D77-A24C-EA50DD96B68A}" destId="{9CA7CAC8-DD38-4736-98F8-FE75E969FFCE}" srcOrd="1" destOrd="0" presId="urn:microsoft.com/office/officeart/2005/8/layout/hierarchy3"/>
    <dgm:cxn modelId="{17523CEB-5636-4AFB-8738-FA74F96ADB9E}" type="presParOf" srcId="{7D853168-0446-457E-91CF-3B3E74ECB36D}" destId="{C7F71F0E-67D1-4069-9DF5-7753143823F2}" srcOrd="1" destOrd="0" presId="urn:microsoft.com/office/officeart/2005/8/layout/hierarchy3"/>
    <dgm:cxn modelId="{15A45B56-55DE-40A4-8C72-9B648722B084}" type="presParOf" srcId="{C7F71F0E-67D1-4069-9DF5-7753143823F2}" destId="{E4690423-54FA-434D-9241-B0211E97E95C}" srcOrd="0" destOrd="0" presId="urn:microsoft.com/office/officeart/2005/8/layout/hierarchy3"/>
    <dgm:cxn modelId="{4C9D0261-FA58-4B49-8F36-A8C92278F994}" type="presParOf" srcId="{C7F71F0E-67D1-4069-9DF5-7753143823F2}" destId="{EAF91A1E-1C5A-4B47-9BB8-55118FCAB835}" srcOrd="1" destOrd="0" presId="urn:microsoft.com/office/officeart/2005/8/layout/hierarchy3"/>
    <dgm:cxn modelId="{23DBDD27-0114-4D01-B08B-858060B61E00}" type="presParOf" srcId="{80F5D68C-98CD-4004-A8B5-92418EC3E053}" destId="{30FE77B5-E08D-4141-89F1-3AA6365736C5}" srcOrd="2" destOrd="0" presId="urn:microsoft.com/office/officeart/2005/8/layout/hierarchy3"/>
    <dgm:cxn modelId="{2FD36948-E6A7-4693-9C51-6DAC5726CAB5}" type="presParOf" srcId="{30FE77B5-E08D-4141-89F1-3AA6365736C5}" destId="{7D5C1FDD-4DA0-40A2-8279-1D82BAD20FBB}" srcOrd="0" destOrd="0" presId="urn:microsoft.com/office/officeart/2005/8/layout/hierarchy3"/>
    <dgm:cxn modelId="{7FB08779-E6BB-40D7-8777-3797E54035E1}" type="presParOf" srcId="{7D5C1FDD-4DA0-40A2-8279-1D82BAD20FBB}" destId="{5117141B-D6F2-4CBE-98EE-B08BD325D2C3}" srcOrd="0" destOrd="0" presId="urn:microsoft.com/office/officeart/2005/8/layout/hierarchy3"/>
    <dgm:cxn modelId="{9F970C83-ECAF-4539-8188-B2317088E138}" type="presParOf" srcId="{7D5C1FDD-4DA0-40A2-8279-1D82BAD20FBB}" destId="{2589BB07-5AA3-47BD-8965-46325320425A}" srcOrd="1" destOrd="0" presId="urn:microsoft.com/office/officeart/2005/8/layout/hierarchy3"/>
    <dgm:cxn modelId="{792CC700-C545-4A50-8420-986BBB36F4F0}" type="presParOf" srcId="{30FE77B5-E08D-4141-89F1-3AA6365736C5}" destId="{A3CB3A51-251A-472B-8F9B-8C0701A98B73}" srcOrd="1" destOrd="0" presId="urn:microsoft.com/office/officeart/2005/8/layout/hierarchy3"/>
    <dgm:cxn modelId="{01E320A7-46BB-43F8-9A86-9544B83521DC}" type="presParOf" srcId="{80F5D68C-98CD-4004-A8B5-92418EC3E053}" destId="{A023F308-FC29-4B1F-BD76-EB37A0B4E063}" srcOrd="3" destOrd="0" presId="urn:microsoft.com/office/officeart/2005/8/layout/hierarchy3"/>
    <dgm:cxn modelId="{F17C6191-A4C4-472B-A8F9-363FE4DB450A}" type="presParOf" srcId="{A023F308-FC29-4B1F-BD76-EB37A0B4E063}" destId="{EBBC1257-6A32-4B3C-A563-6AD2AE72C951}" srcOrd="0" destOrd="0" presId="urn:microsoft.com/office/officeart/2005/8/layout/hierarchy3"/>
    <dgm:cxn modelId="{BC1941C9-A4FE-471A-AB2D-49A349E95B5D}" type="presParOf" srcId="{EBBC1257-6A32-4B3C-A563-6AD2AE72C951}" destId="{5626CCAF-6E03-4C8D-9621-528DF8C1F63A}" srcOrd="0" destOrd="0" presId="urn:microsoft.com/office/officeart/2005/8/layout/hierarchy3"/>
    <dgm:cxn modelId="{36736096-7874-4A6A-95FA-840C514D26A9}" type="presParOf" srcId="{EBBC1257-6A32-4B3C-A563-6AD2AE72C951}" destId="{E6F3ACED-82FD-4E2D-9E3F-36FFF8D25D0E}" srcOrd="1" destOrd="0" presId="urn:microsoft.com/office/officeart/2005/8/layout/hierarchy3"/>
    <dgm:cxn modelId="{68E6C28C-09A6-4581-AEC8-67BAFF13068B}" type="presParOf" srcId="{A023F308-FC29-4B1F-BD76-EB37A0B4E063}" destId="{109CE83C-9750-450E-8352-7E20A5F3F930}" srcOrd="1" destOrd="0" presId="urn:microsoft.com/office/officeart/2005/8/layout/hierarchy3"/>
    <dgm:cxn modelId="{90979DD1-EED4-44A5-8455-1D0AF7BDBE7C}" type="presParOf" srcId="{109CE83C-9750-450E-8352-7E20A5F3F930}" destId="{57439ED0-21EC-4B21-9F55-4A8B4D04771C}" srcOrd="0" destOrd="0" presId="urn:microsoft.com/office/officeart/2005/8/layout/hierarchy3"/>
    <dgm:cxn modelId="{75E253DC-7139-488E-A420-D6AFE0C0360A}" type="presParOf" srcId="{109CE83C-9750-450E-8352-7E20A5F3F930}" destId="{53A831F0-943D-42DC-821A-3F4862F9E76D}" srcOrd="1" destOrd="0" presId="urn:microsoft.com/office/officeart/2005/8/layout/hierarchy3"/>
    <dgm:cxn modelId="{44266E7E-9A6C-4D31-B6D1-CE909587B9A7}" type="presParOf" srcId="{109CE83C-9750-450E-8352-7E20A5F3F930}" destId="{B7DE4CFB-8585-43AA-97BF-9236B3CA9624}" srcOrd="2" destOrd="0" presId="urn:microsoft.com/office/officeart/2005/8/layout/hierarchy3"/>
    <dgm:cxn modelId="{658E39DC-F43C-45A0-8114-32F7A82ED26D}" type="presParOf" srcId="{109CE83C-9750-450E-8352-7E20A5F3F930}" destId="{65FD42A4-E38E-4A1C-8E35-C60C744081C2}"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1F30EF-1F45-43B6-8E4E-1CE06BDA6056}" type="doc">
      <dgm:prSet loTypeId="urn:microsoft.com/office/officeart/2005/8/layout/list1" loCatId="Inbox" qsTypeId="urn:microsoft.com/office/officeart/2005/8/quickstyle/simple1" qsCatId="simple" csTypeId="urn:microsoft.com/office/officeart/2005/8/colors/colorful2" csCatId="colorful" phldr="1"/>
      <dgm:spPr/>
      <dgm:t>
        <a:bodyPr/>
        <a:lstStyle/>
        <a:p>
          <a:endParaRPr lang="en-US"/>
        </a:p>
      </dgm:t>
    </dgm:pt>
    <dgm:pt modelId="{4448DE82-D0C4-4F3C-9BC2-20E0A6DFE136}">
      <dgm:prSet/>
      <dgm:spPr/>
      <dgm:t>
        <a:bodyPr/>
        <a:lstStyle/>
        <a:p>
          <a:r>
            <a:rPr lang="es-MX"/>
            <a:t>Evaluación</a:t>
          </a:r>
          <a:endParaRPr lang="en-US"/>
        </a:p>
      </dgm:t>
    </dgm:pt>
    <dgm:pt modelId="{E83D6AC7-C227-4491-9655-7F3367BC5821}" type="parTrans" cxnId="{CA3DAA04-B55B-4639-A4FF-C3E44E7D90D2}">
      <dgm:prSet/>
      <dgm:spPr/>
      <dgm:t>
        <a:bodyPr/>
        <a:lstStyle/>
        <a:p>
          <a:endParaRPr lang="en-US"/>
        </a:p>
      </dgm:t>
    </dgm:pt>
    <dgm:pt modelId="{D1520D05-FF6B-4927-AFE3-93763298B8CF}" type="sibTrans" cxnId="{CA3DAA04-B55B-4639-A4FF-C3E44E7D90D2}">
      <dgm:prSet/>
      <dgm:spPr/>
      <dgm:t>
        <a:bodyPr/>
        <a:lstStyle/>
        <a:p>
          <a:endParaRPr lang="en-US"/>
        </a:p>
      </dgm:t>
    </dgm:pt>
    <dgm:pt modelId="{9DC15261-9D65-4661-BFD3-B2CD69BEAAF9}">
      <dgm:prSet/>
      <dgm:spPr/>
      <dgm:t>
        <a:bodyPr/>
        <a:lstStyle/>
        <a:p>
          <a:r>
            <a:rPr lang="es-MX" dirty="0"/>
            <a:t>El estándar de oro para diagnostico de estenosis </a:t>
          </a:r>
          <a:r>
            <a:rPr lang="es-MX" dirty="0" err="1"/>
            <a:t>subglótica</a:t>
          </a:r>
          <a:r>
            <a:rPr lang="es-MX" dirty="0"/>
            <a:t> es la evaluación por endoscopia rígida bajo anestesia.</a:t>
          </a:r>
          <a:endParaRPr lang="en-US" dirty="0"/>
        </a:p>
      </dgm:t>
    </dgm:pt>
    <dgm:pt modelId="{04D973AA-8A9E-4475-BB26-7B7F0D3B09B6}" type="parTrans" cxnId="{C332B80E-49D5-4682-96E3-4913275A0C6B}">
      <dgm:prSet/>
      <dgm:spPr/>
      <dgm:t>
        <a:bodyPr/>
        <a:lstStyle/>
        <a:p>
          <a:endParaRPr lang="en-US"/>
        </a:p>
      </dgm:t>
    </dgm:pt>
    <dgm:pt modelId="{A8CDF639-5CC3-454A-BD7D-9B1E51EAD40D}" type="sibTrans" cxnId="{C332B80E-49D5-4682-96E3-4913275A0C6B}">
      <dgm:prSet/>
      <dgm:spPr/>
      <dgm:t>
        <a:bodyPr/>
        <a:lstStyle/>
        <a:p>
          <a:endParaRPr lang="en-US"/>
        </a:p>
      </dgm:t>
    </dgm:pt>
    <dgm:pt modelId="{15379990-D84B-4FCE-983A-8C801B442B70}">
      <dgm:prSet/>
      <dgm:spPr/>
      <dgm:t>
        <a:bodyPr/>
        <a:lstStyle/>
        <a:p>
          <a:r>
            <a:rPr lang="es-MX" dirty="0"/>
            <a:t>Los estudios de imagen son útiles para la localización y extensión de la estenosis, incluyen la tomografía computada y resonancia magnética.</a:t>
          </a:r>
          <a:endParaRPr lang="en-US" dirty="0"/>
        </a:p>
      </dgm:t>
    </dgm:pt>
    <dgm:pt modelId="{0ADC701F-6DEB-4C79-A4A4-B20D06628D7E}" type="parTrans" cxnId="{9F2E60D4-CBFB-4C40-A3A5-52ADDF781E77}">
      <dgm:prSet/>
      <dgm:spPr/>
      <dgm:t>
        <a:bodyPr/>
        <a:lstStyle/>
        <a:p>
          <a:endParaRPr lang="en-US"/>
        </a:p>
      </dgm:t>
    </dgm:pt>
    <dgm:pt modelId="{EF93482D-BD44-4A89-889A-65A4A05CACF8}" type="sibTrans" cxnId="{9F2E60D4-CBFB-4C40-A3A5-52ADDF781E77}">
      <dgm:prSet/>
      <dgm:spPr/>
      <dgm:t>
        <a:bodyPr/>
        <a:lstStyle/>
        <a:p>
          <a:endParaRPr lang="en-US"/>
        </a:p>
      </dgm:t>
    </dgm:pt>
    <dgm:pt modelId="{DC18CC30-01B6-4C9C-B7B0-F4CDF82D7925}">
      <dgm:prSet/>
      <dgm:spPr/>
      <dgm:t>
        <a:bodyPr/>
        <a:lstStyle/>
        <a:p>
          <a:r>
            <a:rPr lang="es-MX"/>
            <a:t>El </a:t>
          </a:r>
          <a:r>
            <a:rPr lang="es-MX" b="1"/>
            <a:t>manejo inicial es el control de la vía aérea</a:t>
          </a:r>
          <a:endParaRPr lang="en-US"/>
        </a:p>
      </dgm:t>
    </dgm:pt>
    <dgm:pt modelId="{95D20E91-68AE-44C8-9F6F-1A46723B7996}" type="parTrans" cxnId="{D2515335-574D-4FF6-9F66-41CE32F42289}">
      <dgm:prSet/>
      <dgm:spPr/>
      <dgm:t>
        <a:bodyPr/>
        <a:lstStyle/>
        <a:p>
          <a:endParaRPr lang="en-US"/>
        </a:p>
      </dgm:t>
    </dgm:pt>
    <dgm:pt modelId="{C5B36FB1-F63D-4A90-BFBB-345AC30B54F2}" type="sibTrans" cxnId="{D2515335-574D-4FF6-9F66-41CE32F42289}">
      <dgm:prSet/>
      <dgm:spPr/>
      <dgm:t>
        <a:bodyPr/>
        <a:lstStyle/>
        <a:p>
          <a:endParaRPr lang="en-US"/>
        </a:p>
      </dgm:t>
    </dgm:pt>
    <dgm:pt modelId="{D18C0C4A-2A03-4AC5-932D-C5FE7753CD2B}">
      <dgm:prSet/>
      <dgm:spPr/>
      <dgm:t>
        <a:bodyPr/>
        <a:lstStyle/>
        <a:p>
          <a:r>
            <a:rPr lang="es-MX" sz="1900" dirty="0"/>
            <a:t>Estenosis Grado II-III puede requerirse dilatación, intubación o traqueotomía antes del tratamiento definitivo</a:t>
          </a:r>
          <a:endParaRPr lang="en-US" sz="1900" dirty="0"/>
        </a:p>
      </dgm:t>
    </dgm:pt>
    <dgm:pt modelId="{A714A4BF-024E-4CC6-BDF1-C98C07D864BF}" type="parTrans" cxnId="{0583777D-7424-43E0-AB25-9C6E382AE9E3}">
      <dgm:prSet/>
      <dgm:spPr/>
      <dgm:t>
        <a:bodyPr/>
        <a:lstStyle/>
        <a:p>
          <a:endParaRPr lang="en-US"/>
        </a:p>
      </dgm:t>
    </dgm:pt>
    <dgm:pt modelId="{7903341C-AD86-48BE-A63A-7777DF94DEF5}" type="sibTrans" cxnId="{0583777D-7424-43E0-AB25-9C6E382AE9E3}">
      <dgm:prSet/>
      <dgm:spPr/>
      <dgm:t>
        <a:bodyPr/>
        <a:lstStyle/>
        <a:p>
          <a:endParaRPr lang="en-US"/>
        </a:p>
      </dgm:t>
    </dgm:pt>
    <dgm:pt modelId="{117F5209-7B84-4154-A1BD-7768D0611386}">
      <dgm:prSet custT="1"/>
      <dgm:spPr/>
      <dgm:t>
        <a:bodyPr/>
        <a:lstStyle/>
        <a:p>
          <a:r>
            <a:rPr lang="es-MX" sz="1900" dirty="0"/>
            <a:t>Estenosis grado III-IV requieren traqueotomía.</a:t>
          </a:r>
          <a:endParaRPr lang="en-US" sz="1800" dirty="0"/>
        </a:p>
      </dgm:t>
    </dgm:pt>
    <dgm:pt modelId="{15876F64-208B-4256-BE3A-D3612BA81963}" type="parTrans" cxnId="{4D26D4C1-1F6B-4AF2-8AB0-3723C5FF297B}">
      <dgm:prSet/>
      <dgm:spPr/>
      <dgm:t>
        <a:bodyPr/>
        <a:lstStyle/>
        <a:p>
          <a:endParaRPr lang="en-US"/>
        </a:p>
      </dgm:t>
    </dgm:pt>
    <dgm:pt modelId="{F4923472-7FB2-4739-A1C5-07C547C15AC4}" type="sibTrans" cxnId="{4D26D4C1-1F6B-4AF2-8AB0-3723C5FF297B}">
      <dgm:prSet/>
      <dgm:spPr/>
      <dgm:t>
        <a:bodyPr/>
        <a:lstStyle/>
        <a:p>
          <a:endParaRPr lang="en-US"/>
        </a:p>
      </dgm:t>
    </dgm:pt>
    <dgm:pt modelId="{37C75B79-C42B-4E77-96B5-6465D8821325}" type="pres">
      <dgm:prSet presAssocID="{3B1F30EF-1F45-43B6-8E4E-1CE06BDA6056}" presName="linear" presStyleCnt="0">
        <dgm:presLayoutVars>
          <dgm:dir/>
          <dgm:animLvl val="lvl"/>
          <dgm:resizeHandles val="exact"/>
        </dgm:presLayoutVars>
      </dgm:prSet>
      <dgm:spPr/>
    </dgm:pt>
    <dgm:pt modelId="{B81E8C74-45D5-4673-8070-7FA4EBC101F7}" type="pres">
      <dgm:prSet presAssocID="{4448DE82-D0C4-4F3C-9BC2-20E0A6DFE136}" presName="parentLin" presStyleCnt="0"/>
      <dgm:spPr/>
    </dgm:pt>
    <dgm:pt modelId="{DD187BBB-C34D-45C5-B4D7-5BBC6468FF29}" type="pres">
      <dgm:prSet presAssocID="{4448DE82-D0C4-4F3C-9BC2-20E0A6DFE136}" presName="parentLeftMargin" presStyleLbl="node1" presStyleIdx="0" presStyleCnt="2"/>
      <dgm:spPr/>
    </dgm:pt>
    <dgm:pt modelId="{88BF8B77-A62E-4C28-96B3-5AD01300C9DE}" type="pres">
      <dgm:prSet presAssocID="{4448DE82-D0C4-4F3C-9BC2-20E0A6DFE136}" presName="parentText" presStyleLbl="node1" presStyleIdx="0" presStyleCnt="2">
        <dgm:presLayoutVars>
          <dgm:chMax val="0"/>
          <dgm:bulletEnabled val="1"/>
        </dgm:presLayoutVars>
      </dgm:prSet>
      <dgm:spPr/>
    </dgm:pt>
    <dgm:pt modelId="{D1AA0CA0-7482-4BBF-993C-3D567248EEAC}" type="pres">
      <dgm:prSet presAssocID="{4448DE82-D0C4-4F3C-9BC2-20E0A6DFE136}" presName="negativeSpace" presStyleCnt="0"/>
      <dgm:spPr/>
    </dgm:pt>
    <dgm:pt modelId="{486E50A5-66CF-4B6F-9D75-85C7FFB79A07}" type="pres">
      <dgm:prSet presAssocID="{4448DE82-D0C4-4F3C-9BC2-20E0A6DFE136}" presName="childText" presStyleLbl="conFgAcc1" presStyleIdx="0" presStyleCnt="2">
        <dgm:presLayoutVars>
          <dgm:bulletEnabled val="1"/>
        </dgm:presLayoutVars>
      </dgm:prSet>
      <dgm:spPr/>
    </dgm:pt>
    <dgm:pt modelId="{EF40AAD1-B5BB-4F33-B37D-B5D8B1E0D5FD}" type="pres">
      <dgm:prSet presAssocID="{D1520D05-FF6B-4927-AFE3-93763298B8CF}" presName="spaceBetweenRectangles" presStyleCnt="0"/>
      <dgm:spPr/>
    </dgm:pt>
    <dgm:pt modelId="{F6BE5DE6-CDD9-4950-9A2B-AC097C6903CB}" type="pres">
      <dgm:prSet presAssocID="{DC18CC30-01B6-4C9C-B7B0-F4CDF82D7925}" presName="parentLin" presStyleCnt="0"/>
      <dgm:spPr/>
    </dgm:pt>
    <dgm:pt modelId="{AB6DB6B0-6FFF-4150-8580-0B3B680E0AB3}" type="pres">
      <dgm:prSet presAssocID="{DC18CC30-01B6-4C9C-B7B0-F4CDF82D7925}" presName="parentLeftMargin" presStyleLbl="node1" presStyleIdx="0" presStyleCnt="2"/>
      <dgm:spPr/>
    </dgm:pt>
    <dgm:pt modelId="{7F7466B8-8440-489F-BA2C-1479BBFB0127}" type="pres">
      <dgm:prSet presAssocID="{DC18CC30-01B6-4C9C-B7B0-F4CDF82D7925}" presName="parentText" presStyleLbl="node1" presStyleIdx="1" presStyleCnt="2">
        <dgm:presLayoutVars>
          <dgm:chMax val="0"/>
          <dgm:bulletEnabled val="1"/>
        </dgm:presLayoutVars>
      </dgm:prSet>
      <dgm:spPr/>
    </dgm:pt>
    <dgm:pt modelId="{82F7DB34-69C2-45AC-95BF-EAF231FF5031}" type="pres">
      <dgm:prSet presAssocID="{DC18CC30-01B6-4C9C-B7B0-F4CDF82D7925}" presName="negativeSpace" presStyleCnt="0"/>
      <dgm:spPr/>
    </dgm:pt>
    <dgm:pt modelId="{BDAE64C2-44B0-4E48-A387-D69EA7BD567C}" type="pres">
      <dgm:prSet presAssocID="{DC18CC30-01B6-4C9C-B7B0-F4CDF82D7925}" presName="childText" presStyleLbl="conFgAcc1" presStyleIdx="1" presStyleCnt="2">
        <dgm:presLayoutVars>
          <dgm:bulletEnabled val="1"/>
        </dgm:presLayoutVars>
      </dgm:prSet>
      <dgm:spPr/>
    </dgm:pt>
  </dgm:ptLst>
  <dgm:cxnLst>
    <dgm:cxn modelId="{CA3DAA04-B55B-4639-A4FF-C3E44E7D90D2}" srcId="{3B1F30EF-1F45-43B6-8E4E-1CE06BDA6056}" destId="{4448DE82-D0C4-4F3C-9BC2-20E0A6DFE136}" srcOrd="0" destOrd="0" parTransId="{E83D6AC7-C227-4491-9655-7F3367BC5821}" sibTransId="{D1520D05-FF6B-4927-AFE3-93763298B8CF}"/>
    <dgm:cxn modelId="{C2854E07-A34E-436D-BD67-F2058F875268}" type="presOf" srcId="{3B1F30EF-1F45-43B6-8E4E-1CE06BDA6056}" destId="{37C75B79-C42B-4E77-96B5-6465D8821325}" srcOrd="0" destOrd="0" presId="urn:microsoft.com/office/officeart/2005/8/layout/list1"/>
    <dgm:cxn modelId="{C119910A-4AED-4BA9-A6A1-7489D595C2EF}" type="presOf" srcId="{9DC15261-9D65-4661-BFD3-B2CD69BEAAF9}" destId="{486E50A5-66CF-4B6F-9D75-85C7FFB79A07}" srcOrd="0" destOrd="0" presId="urn:microsoft.com/office/officeart/2005/8/layout/list1"/>
    <dgm:cxn modelId="{C332B80E-49D5-4682-96E3-4913275A0C6B}" srcId="{4448DE82-D0C4-4F3C-9BC2-20E0A6DFE136}" destId="{9DC15261-9D65-4661-BFD3-B2CD69BEAAF9}" srcOrd="0" destOrd="0" parTransId="{04D973AA-8A9E-4475-BB26-7B7F0D3B09B6}" sibTransId="{A8CDF639-5CC3-454A-BD7D-9B1E51EAD40D}"/>
    <dgm:cxn modelId="{CC309B14-465A-42AF-8A49-77F43117576C}" type="presOf" srcId="{D18C0C4A-2A03-4AC5-932D-C5FE7753CD2B}" destId="{BDAE64C2-44B0-4E48-A387-D69EA7BD567C}" srcOrd="0" destOrd="0" presId="urn:microsoft.com/office/officeart/2005/8/layout/list1"/>
    <dgm:cxn modelId="{7D726228-FFB2-4C7E-A1B2-39CC3D696765}" type="presOf" srcId="{DC18CC30-01B6-4C9C-B7B0-F4CDF82D7925}" destId="{7F7466B8-8440-489F-BA2C-1479BBFB0127}" srcOrd="1" destOrd="0" presId="urn:microsoft.com/office/officeart/2005/8/layout/list1"/>
    <dgm:cxn modelId="{368B7431-5B1B-4D13-864B-D5ABD1FA968F}" type="presOf" srcId="{4448DE82-D0C4-4F3C-9BC2-20E0A6DFE136}" destId="{88BF8B77-A62E-4C28-96B3-5AD01300C9DE}" srcOrd="1" destOrd="0" presId="urn:microsoft.com/office/officeart/2005/8/layout/list1"/>
    <dgm:cxn modelId="{D2515335-574D-4FF6-9F66-41CE32F42289}" srcId="{3B1F30EF-1F45-43B6-8E4E-1CE06BDA6056}" destId="{DC18CC30-01B6-4C9C-B7B0-F4CDF82D7925}" srcOrd="1" destOrd="0" parTransId="{95D20E91-68AE-44C8-9F6F-1A46723B7996}" sibTransId="{C5B36FB1-F63D-4A90-BFBB-345AC30B54F2}"/>
    <dgm:cxn modelId="{326AD068-991D-42D2-BFAB-AA76F3468260}" type="presOf" srcId="{15379990-D84B-4FCE-983A-8C801B442B70}" destId="{486E50A5-66CF-4B6F-9D75-85C7FFB79A07}" srcOrd="0" destOrd="1" presId="urn:microsoft.com/office/officeart/2005/8/layout/list1"/>
    <dgm:cxn modelId="{0583777D-7424-43E0-AB25-9C6E382AE9E3}" srcId="{DC18CC30-01B6-4C9C-B7B0-F4CDF82D7925}" destId="{D18C0C4A-2A03-4AC5-932D-C5FE7753CD2B}" srcOrd="0" destOrd="0" parTransId="{A714A4BF-024E-4CC6-BDF1-C98C07D864BF}" sibTransId="{7903341C-AD86-48BE-A63A-7777DF94DEF5}"/>
    <dgm:cxn modelId="{73714996-12BF-4328-B476-9941A1B5DAC7}" type="presOf" srcId="{117F5209-7B84-4154-A1BD-7768D0611386}" destId="{BDAE64C2-44B0-4E48-A387-D69EA7BD567C}" srcOrd="0" destOrd="1" presId="urn:microsoft.com/office/officeart/2005/8/layout/list1"/>
    <dgm:cxn modelId="{4D26D4C1-1F6B-4AF2-8AB0-3723C5FF297B}" srcId="{DC18CC30-01B6-4C9C-B7B0-F4CDF82D7925}" destId="{117F5209-7B84-4154-A1BD-7768D0611386}" srcOrd="1" destOrd="0" parTransId="{15876F64-208B-4256-BE3A-D3612BA81963}" sibTransId="{F4923472-7FB2-4739-A1C5-07C547C15AC4}"/>
    <dgm:cxn modelId="{9F2E60D4-CBFB-4C40-A3A5-52ADDF781E77}" srcId="{4448DE82-D0C4-4F3C-9BC2-20E0A6DFE136}" destId="{15379990-D84B-4FCE-983A-8C801B442B70}" srcOrd="1" destOrd="0" parTransId="{0ADC701F-6DEB-4C79-A4A4-B20D06628D7E}" sibTransId="{EF93482D-BD44-4A89-889A-65A4A05CACF8}"/>
    <dgm:cxn modelId="{22D6FDEE-66F5-42A4-B92A-F63D72081947}" type="presOf" srcId="{DC18CC30-01B6-4C9C-B7B0-F4CDF82D7925}" destId="{AB6DB6B0-6FFF-4150-8580-0B3B680E0AB3}" srcOrd="0" destOrd="0" presId="urn:microsoft.com/office/officeart/2005/8/layout/list1"/>
    <dgm:cxn modelId="{60C88BF4-F869-47B4-9825-98070548B907}" type="presOf" srcId="{4448DE82-D0C4-4F3C-9BC2-20E0A6DFE136}" destId="{DD187BBB-C34D-45C5-B4D7-5BBC6468FF29}" srcOrd="0" destOrd="0" presId="urn:microsoft.com/office/officeart/2005/8/layout/list1"/>
    <dgm:cxn modelId="{30578428-492E-43DF-93BA-14E5FD3E7B4C}" type="presParOf" srcId="{37C75B79-C42B-4E77-96B5-6465D8821325}" destId="{B81E8C74-45D5-4673-8070-7FA4EBC101F7}" srcOrd="0" destOrd="0" presId="urn:microsoft.com/office/officeart/2005/8/layout/list1"/>
    <dgm:cxn modelId="{9BA28E1C-587A-4988-9F09-4644702445BF}" type="presParOf" srcId="{B81E8C74-45D5-4673-8070-7FA4EBC101F7}" destId="{DD187BBB-C34D-45C5-B4D7-5BBC6468FF29}" srcOrd="0" destOrd="0" presId="urn:microsoft.com/office/officeart/2005/8/layout/list1"/>
    <dgm:cxn modelId="{C39795D0-B050-4EDF-B674-5DDBAF05C4E9}" type="presParOf" srcId="{B81E8C74-45D5-4673-8070-7FA4EBC101F7}" destId="{88BF8B77-A62E-4C28-96B3-5AD01300C9DE}" srcOrd="1" destOrd="0" presId="urn:microsoft.com/office/officeart/2005/8/layout/list1"/>
    <dgm:cxn modelId="{ECBC3EFB-70DC-4593-8B07-C79DB97A9B20}" type="presParOf" srcId="{37C75B79-C42B-4E77-96B5-6465D8821325}" destId="{D1AA0CA0-7482-4BBF-993C-3D567248EEAC}" srcOrd="1" destOrd="0" presId="urn:microsoft.com/office/officeart/2005/8/layout/list1"/>
    <dgm:cxn modelId="{B3F77746-3DC9-4BA5-8422-6376389FF88E}" type="presParOf" srcId="{37C75B79-C42B-4E77-96B5-6465D8821325}" destId="{486E50A5-66CF-4B6F-9D75-85C7FFB79A07}" srcOrd="2" destOrd="0" presId="urn:microsoft.com/office/officeart/2005/8/layout/list1"/>
    <dgm:cxn modelId="{B32A0DD4-41CE-47F2-BCD4-3E0FB67A027D}" type="presParOf" srcId="{37C75B79-C42B-4E77-96B5-6465D8821325}" destId="{EF40AAD1-B5BB-4F33-B37D-B5D8B1E0D5FD}" srcOrd="3" destOrd="0" presId="urn:microsoft.com/office/officeart/2005/8/layout/list1"/>
    <dgm:cxn modelId="{157EEA7B-0E3C-4877-B7A9-145F7FE0BF27}" type="presParOf" srcId="{37C75B79-C42B-4E77-96B5-6465D8821325}" destId="{F6BE5DE6-CDD9-4950-9A2B-AC097C6903CB}" srcOrd="4" destOrd="0" presId="urn:microsoft.com/office/officeart/2005/8/layout/list1"/>
    <dgm:cxn modelId="{D61DC8E1-878E-4171-B737-78561C0F1026}" type="presParOf" srcId="{F6BE5DE6-CDD9-4950-9A2B-AC097C6903CB}" destId="{AB6DB6B0-6FFF-4150-8580-0B3B680E0AB3}" srcOrd="0" destOrd="0" presId="urn:microsoft.com/office/officeart/2005/8/layout/list1"/>
    <dgm:cxn modelId="{06802F1E-5240-4CCA-9CFB-4180B10DF8D6}" type="presParOf" srcId="{F6BE5DE6-CDD9-4950-9A2B-AC097C6903CB}" destId="{7F7466B8-8440-489F-BA2C-1479BBFB0127}" srcOrd="1" destOrd="0" presId="urn:microsoft.com/office/officeart/2005/8/layout/list1"/>
    <dgm:cxn modelId="{7B8150D1-036C-4EA4-A54F-E9F68CEDD75A}" type="presParOf" srcId="{37C75B79-C42B-4E77-96B5-6465D8821325}" destId="{82F7DB34-69C2-45AC-95BF-EAF231FF5031}" srcOrd="5" destOrd="0" presId="urn:microsoft.com/office/officeart/2005/8/layout/list1"/>
    <dgm:cxn modelId="{47C57B8D-B3DC-4D30-B214-21F2A04C8965}" type="presParOf" srcId="{37C75B79-C42B-4E77-96B5-6465D8821325}" destId="{BDAE64C2-44B0-4E48-A387-D69EA7BD567C}"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0D6DEB9-4B15-415A-AFA8-DE9B2AD1C65C}" type="doc">
      <dgm:prSet loTypeId="urn:microsoft.com/office/officeart/2005/8/layout/hierarchy1" loCatId="Inbox" qsTypeId="urn:microsoft.com/office/officeart/2005/8/quickstyle/simple1" qsCatId="simple" csTypeId="urn:microsoft.com/office/officeart/2005/8/colors/colorful2" csCatId="colorful" phldr="1"/>
      <dgm:spPr/>
      <dgm:t>
        <a:bodyPr/>
        <a:lstStyle/>
        <a:p>
          <a:endParaRPr lang="en-US"/>
        </a:p>
      </dgm:t>
    </dgm:pt>
    <dgm:pt modelId="{4D018EB3-A2A5-4724-9895-F002B309CE47}">
      <dgm:prSet custT="1"/>
      <dgm:spPr/>
      <dgm:t>
        <a:bodyPr/>
        <a:lstStyle/>
        <a:p>
          <a:r>
            <a:rPr lang="es-ES" sz="2000" dirty="0"/>
            <a:t>Tratamiento Quirúrgico </a:t>
          </a:r>
        </a:p>
      </dgm:t>
    </dgm:pt>
    <dgm:pt modelId="{8B23C873-6ED5-443C-9C3E-A290E3B3B2A5}" type="parTrans" cxnId="{F575A4FF-FE57-4D25-87D5-623CA1528FB5}">
      <dgm:prSet/>
      <dgm:spPr/>
      <dgm:t>
        <a:bodyPr/>
        <a:lstStyle/>
        <a:p>
          <a:endParaRPr lang="en-US"/>
        </a:p>
      </dgm:t>
    </dgm:pt>
    <dgm:pt modelId="{6FFDC2D4-D6FE-440B-A81C-AB5C7865CF55}" type="sibTrans" cxnId="{F575A4FF-FE57-4D25-87D5-623CA1528FB5}">
      <dgm:prSet/>
      <dgm:spPr/>
      <dgm:t>
        <a:bodyPr/>
        <a:lstStyle/>
        <a:p>
          <a:endParaRPr lang="en-US"/>
        </a:p>
      </dgm:t>
    </dgm:pt>
    <dgm:pt modelId="{2CC6DA21-0C92-4574-A22F-BA787DC36EB5}">
      <dgm:prSet custT="1"/>
      <dgm:spPr/>
      <dgm:t>
        <a:bodyPr/>
        <a:lstStyle/>
        <a:p>
          <a:r>
            <a:rPr lang="es-MX" sz="2000" dirty="0"/>
            <a:t>La cirugía </a:t>
          </a:r>
          <a:r>
            <a:rPr lang="es-MX" sz="2000" dirty="0" err="1"/>
            <a:t>laringo</a:t>
          </a:r>
          <a:r>
            <a:rPr lang="es-MX" sz="2000" dirty="0"/>
            <a:t>-traqueal incluye varios procedimientos de diversa complejidad; participación multidisciplinaria </a:t>
          </a:r>
          <a:endParaRPr lang="en-US" sz="2000" dirty="0"/>
        </a:p>
      </dgm:t>
    </dgm:pt>
    <dgm:pt modelId="{B0952191-F441-4786-8CC5-A51F16248BAC}" type="parTrans" cxnId="{E38A007E-DF02-44CF-880A-E66D9B0E286A}">
      <dgm:prSet/>
      <dgm:spPr/>
      <dgm:t>
        <a:bodyPr/>
        <a:lstStyle/>
        <a:p>
          <a:endParaRPr lang="en-US"/>
        </a:p>
      </dgm:t>
    </dgm:pt>
    <dgm:pt modelId="{3AFD513E-B981-4120-9B69-587AEC47C616}" type="sibTrans" cxnId="{E38A007E-DF02-44CF-880A-E66D9B0E286A}">
      <dgm:prSet/>
      <dgm:spPr/>
      <dgm:t>
        <a:bodyPr/>
        <a:lstStyle/>
        <a:p>
          <a:endParaRPr lang="en-US"/>
        </a:p>
      </dgm:t>
    </dgm:pt>
    <dgm:pt modelId="{C248CBC5-16FA-4685-924E-EB1BA5B8FF6F}">
      <dgm:prSet custT="1"/>
      <dgm:spPr/>
      <dgm:t>
        <a:bodyPr/>
        <a:lstStyle/>
        <a:p>
          <a:r>
            <a:rPr lang="es-ES" sz="2000" dirty="0"/>
            <a:t>Técnicas Quirúrgicas</a:t>
          </a:r>
        </a:p>
      </dgm:t>
    </dgm:pt>
    <dgm:pt modelId="{73702E45-B023-4C97-BA9D-44F7CB3DE34A}" type="parTrans" cxnId="{5F492CC0-7EFD-4C1F-9CAA-1A77754048D2}">
      <dgm:prSet/>
      <dgm:spPr/>
      <dgm:t>
        <a:bodyPr/>
        <a:lstStyle/>
        <a:p>
          <a:endParaRPr lang="en-US"/>
        </a:p>
      </dgm:t>
    </dgm:pt>
    <dgm:pt modelId="{61F3808B-3F8B-41AC-B6D8-C6E27F73F710}" type="sibTrans" cxnId="{5F492CC0-7EFD-4C1F-9CAA-1A77754048D2}">
      <dgm:prSet/>
      <dgm:spPr/>
      <dgm:t>
        <a:bodyPr/>
        <a:lstStyle/>
        <a:p>
          <a:endParaRPr lang="en-US"/>
        </a:p>
      </dgm:t>
    </dgm:pt>
    <dgm:pt modelId="{322BB05D-596B-4745-A101-BC80E219CF0D}">
      <dgm:prSet custT="1"/>
      <dgm:spPr/>
      <dgm:t>
        <a:bodyPr/>
        <a:lstStyle/>
        <a:p>
          <a:r>
            <a:rPr lang="es-MX" sz="2000" dirty="0"/>
            <a:t>1) </a:t>
          </a:r>
          <a:r>
            <a:rPr lang="es-MX" sz="2000" dirty="0" err="1"/>
            <a:t>Endolaríngeo</a:t>
          </a:r>
          <a:r>
            <a:rPr lang="es-MX" sz="2000" dirty="0"/>
            <a:t> por </a:t>
          </a:r>
          <a:r>
            <a:rPr lang="es-MX" sz="2000" dirty="0" err="1"/>
            <a:t>microlaringoscopía</a:t>
          </a:r>
          <a:r>
            <a:rPr lang="es-MX" sz="2000" dirty="0"/>
            <a:t> directa o endoscópica (LASER)</a:t>
          </a:r>
          <a:endParaRPr lang="en-US" sz="2000" dirty="0"/>
        </a:p>
      </dgm:t>
    </dgm:pt>
    <dgm:pt modelId="{A1DC353A-5371-43B1-832D-64DF5924172E}" type="parTrans" cxnId="{8AAEE410-0F62-4D9E-9CB6-B99BBDF02335}">
      <dgm:prSet/>
      <dgm:spPr/>
      <dgm:t>
        <a:bodyPr/>
        <a:lstStyle/>
        <a:p>
          <a:endParaRPr lang="en-US"/>
        </a:p>
      </dgm:t>
    </dgm:pt>
    <dgm:pt modelId="{E5019F76-7110-4F78-AA6B-9F15EDD94FA4}" type="sibTrans" cxnId="{8AAEE410-0F62-4D9E-9CB6-B99BBDF02335}">
      <dgm:prSet/>
      <dgm:spPr/>
      <dgm:t>
        <a:bodyPr/>
        <a:lstStyle/>
        <a:p>
          <a:endParaRPr lang="en-US"/>
        </a:p>
      </dgm:t>
    </dgm:pt>
    <dgm:pt modelId="{479B8579-462C-416D-8DEB-205E9A44FB18}">
      <dgm:prSet custT="1"/>
      <dgm:spPr/>
      <dgm:t>
        <a:bodyPr/>
        <a:lstStyle/>
        <a:p>
          <a:r>
            <a:rPr lang="es-MX" sz="2000" dirty="0"/>
            <a:t>2) Abordajes externos</a:t>
          </a:r>
          <a:endParaRPr lang="en-US" sz="2000" dirty="0"/>
        </a:p>
      </dgm:t>
    </dgm:pt>
    <dgm:pt modelId="{B436784E-9488-42AE-B68E-D3EFD0DC9B6B}" type="parTrans" cxnId="{E0FD6886-3164-4A99-8DC5-FB064A7F13F4}">
      <dgm:prSet/>
      <dgm:spPr/>
      <dgm:t>
        <a:bodyPr/>
        <a:lstStyle/>
        <a:p>
          <a:endParaRPr lang="en-US"/>
        </a:p>
      </dgm:t>
    </dgm:pt>
    <dgm:pt modelId="{10B21494-FDFD-4521-BFA1-2353448EA3F9}" type="sibTrans" cxnId="{E0FD6886-3164-4A99-8DC5-FB064A7F13F4}">
      <dgm:prSet/>
      <dgm:spPr/>
      <dgm:t>
        <a:bodyPr/>
        <a:lstStyle/>
        <a:p>
          <a:endParaRPr lang="en-US"/>
        </a:p>
      </dgm:t>
    </dgm:pt>
    <dgm:pt modelId="{685C05D6-2C13-47FA-BE01-2688633DD5D5}">
      <dgm:prSet custT="1"/>
      <dgm:spPr/>
      <dgm:t>
        <a:bodyPr/>
        <a:lstStyle/>
        <a:p>
          <a:r>
            <a:rPr lang="es-MX" sz="2000" dirty="0"/>
            <a:t>a) Resección del sitio de estenosis con anastomosis termino-terminal</a:t>
          </a:r>
          <a:endParaRPr lang="en-US" sz="2000" dirty="0"/>
        </a:p>
      </dgm:t>
    </dgm:pt>
    <dgm:pt modelId="{E7D7BFAF-E0B7-4ED4-99AD-48C320405DEB}" type="parTrans" cxnId="{8ADDF99C-39C7-4B76-950A-1DE3D6347AEC}">
      <dgm:prSet/>
      <dgm:spPr/>
      <dgm:t>
        <a:bodyPr/>
        <a:lstStyle/>
        <a:p>
          <a:endParaRPr lang="en-US"/>
        </a:p>
      </dgm:t>
    </dgm:pt>
    <dgm:pt modelId="{EEB1F4C6-A099-4435-88BE-F2644B18C0C3}" type="sibTrans" cxnId="{8ADDF99C-39C7-4B76-950A-1DE3D6347AEC}">
      <dgm:prSet/>
      <dgm:spPr/>
      <dgm:t>
        <a:bodyPr/>
        <a:lstStyle/>
        <a:p>
          <a:endParaRPr lang="en-US"/>
        </a:p>
      </dgm:t>
    </dgm:pt>
    <dgm:pt modelId="{D7E782B8-A94D-4A93-BE98-1C2927BBD548}">
      <dgm:prSet custT="1"/>
      <dgm:spPr/>
      <dgm:t>
        <a:bodyPr/>
        <a:lstStyle/>
        <a:p>
          <a:r>
            <a:rPr lang="es-MX" sz="2000" dirty="0" err="1"/>
            <a:t>Laringo</a:t>
          </a:r>
          <a:r>
            <a:rPr lang="es-MX" sz="2000" dirty="0"/>
            <a:t>-traqueal o traqueo-traqueal (límite 5 cm adultos y 2 cm niños)</a:t>
          </a:r>
          <a:endParaRPr lang="en-US" sz="2000" dirty="0"/>
        </a:p>
      </dgm:t>
    </dgm:pt>
    <dgm:pt modelId="{40DDD914-6A51-42D1-A4B6-49AC4A59D44E}" type="parTrans" cxnId="{BEBD832E-EB9D-42B7-B139-D478B1EA240C}">
      <dgm:prSet/>
      <dgm:spPr/>
      <dgm:t>
        <a:bodyPr/>
        <a:lstStyle/>
        <a:p>
          <a:endParaRPr lang="en-US"/>
        </a:p>
      </dgm:t>
    </dgm:pt>
    <dgm:pt modelId="{C11387E5-F0E8-49F6-8734-FFC788EBE626}" type="sibTrans" cxnId="{BEBD832E-EB9D-42B7-B139-D478B1EA240C}">
      <dgm:prSet/>
      <dgm:spPr/>
      <dgm:t>
        <a:bodyPr/>
        <a:lstStyle/>
        <a:p>
          <a:endParaRPr lang="en-US"/>
        </a:p>
      </dgm:t>
    </dgm:pt>
    <dgm:pt modelId="{9761DAC6-5552-4062-BDBF-FE099FFF0671}">
      <dgm:prSet custT="1"/>
      <dgm:spPr/>
      <dgm:t>
        <a:bodyPr/>
        <a:lstStyle/>
        <a:p>
          <a:r>
            <a:rPr lang="es-MX" sz="2000" dirty="0"/>
            <a:t>b) Expansión del diámetro </a:t>
          </a:r>
          <a:r>
            <a:rPr lang="es-MX" sz="2000" dirty="0" err="1"/>
            <a:t>subglótico</a:t>
          </a:r>
          <a:r>
            <a:rPr lang="es-MX" sz="2000" dirty="0"/>
            <a:t> / traqueal mediante autoinjertos o colgajos.</a:t>
          </a:r>
          <a:endParaRPr lang="en-US" sz="2000" dirty="0"/>
        </a:p>
      </dgm:t>
    </dgm:pt>
    <dgm:pt modelId="{12C5C8BC-A5A9-4CEC-9FAC-658B27797289}" type="parTrans" cxnId="{B49D0BB1-6DBC-4E1E-9960-96C03466F008}">
      <dgm:prSet/>
      <dgm:spPr/>
      <dgm:t>
        <a:bodyPr/>
        <a:lstStyle/>
        <a:p>
          <a:endParaRPr lang="en-US"/>
        </a:p>
      </dgm:t>
    </dgm:pt>
    <dgm:pt modelId="{BC88A925-F79E-4788-8CB8-9E54A3BFB2A0}" type="sibTrans" cxnId="{B49D0BB1-6DBC-4E1E-9960-96C03466F008}">
      <dgm:prSet/>
      <dgm:spPr/>
      <dgm:t>
        <a:bodyPr/>
        <a:lstStyle/>
        <a:p>
          <a:endParaRPr lang="en-US"/>
        </a:p>
      </dgm:t>
    </dgm:pt>
    <dgm:pt modelId="{AA55EA23-2B1E-4304-9905-A84CAA297810}" type="pres">
      <dgm:prSet presAssocID="{10D6DEB9-4B15-415A-AFA8-DE9B2AD1C65C}" presName="hierChild1" presStyleCnt="0">
        <dgm:presLayoutVars>
          <dgm:chPref val="1"/>
          <dgm:dir/>
          <dgm:animOne val="branch"/>
          <dgm:animLvl val="lvl"/>
          <dgm:resizeHandles/>
        </dgm:presLayoutVars>
      </dgm:prSet>
      <dgm:spPr/>
    </dgm:pt>
    <dgm:pt modelId="{F4071869-AE9B-40F3-BF0F-3E9538B688E3}" type="pres">
      <dgm:prSet presAssocID="{4D018EB3-A2A5-4724-9895-F002B309CE47}" presName="hierRoot1" presStyleCnt="0"/>
      <dgm:spPr/>
    </dgm:pt>
    <dgm:pt modelId="{A82E1D69-DFE9-4AC3-925D-77662CDFE520}" type="pres">
      <dgm:prSet presAssocID="{4D018EB3-A2A5-4724-9895-F002B309CE47}" presName="composite" presStyleCnt="0"/>
      <dgm:spPr/>
    </dgm:pt>
    <dgm:pt modelId="{D3032C51-5154-46D4-A7CF-44FBBBF4726C}" type="pres">
      <dgm:prSet presAssocID="{4D018EB3-A2A5-4724-9895-F002B309CE47}" presName="background" presStyleLbl="node0" presStyleIdx="0" presStyleCnt="2"/>
      <dgm:spPr/>
    </dgm:pt>
    <dgm:pt modelId="{7A58F04A-AAD7-4102-9DE3-87EBDAEF6FA6}" type="pres">
      <dgm:prSet presAssocID="{4D018EB3-A2A5-4724-9895-F002B309CE47}" presName="text" presStyleLbl="fgAcc0" presStyleIdx="0" presStyleCnt="2" custScaleY="62110" custLinFactNeighborX="-6390" custLinFactNeighborY="4472">
        <dgm:presLayoutVars>
          <dgm:chPref val="3"/>
        </dgm:presLayoutVars>
      </dgm:prSet>
      <dgm:spPr/>
    </dgm:pt>
    <dgm:pt modelId="{2C86D197-91D0-418C-93D6-B2CF23025698}" type="pres">
      <dgm:prSet presAssocID="{4D018EB3-A2A5-4724-9895-F002B309CE47}" presName="hierChild2" presStyleCnt="0"/>
      <dgm:spPr/>
    </dgm:pt>
    <dgm:pt modelId="{57B3AA64-A1C7-4AAC-8FCA-F10F68E13E2E}" type="pres">
      <dgm:prSet presAssocID="{B0952191-F441-4786-8CC5-A51F16248BAC}" presName="Name10" presStyleLbl="parChTrans1D2" presStyleIdx="0" presStyleCnt="3"/>
      <dgm:spPr/>
    </dgm:pt>
    <dgm:pt modelId="{F94F18FF-3030-4CA8-9290-CAC1E473FE6C}" type="pres">
      <dgm:prSet presAssocID="{2CC6DA21-0C92-4574-A22F-BA787DC36EB5}" presName="hierRoot2" presStyleCnt="0"/>
      <dgm:spPr/>
    </dgm:pt>
    <dgm:pt modelId="{7BE68ED9-EB56-4271-AF9B-E3040B0F9982}" type="pres">
      <dgm:prSet presAssocID="{2CC6DA21-0C92-4574-A22F-BA787DC36EB5}" presName="composite2" presStyleCnt="0"/>
      <dgm:spPr/>
    </dgm:pt>
    <dgm:pt modelId="{C0DBE7D4-CF82-40D6-BFD6-0FED47F1E800}" type="pres">
      <dgm:prSet presAssocID="{2CC6DA21-0C92-4574-A22F-BA787DC36EB5}" presName="background2" presStyleLbl="node2" presStyleIdx="0" presStyleCnt="3"/>
      <dgm:spPr/>
    </dgm:pt>
    <dgm:pt modelId="{581ADAAF-2498-4D8E-96FA-C8BDA394B734}" type="pres">
      <dgm:prSet presAssocID="{2CC6DA21-0C92-4574-A22F-BA787DC36EB5}" presName="text2" presStyleLbl="fgAcc2" presStyleIdx="0" presStyleCnt="3" custScaleX="152763" custScaleY="151443">
        <dgm:presLayoutVars>
          <dgm:chPref val="3"/>
        </dgm:presLayoutVars>
      </dgm:prSet>
      <dgm:spPr/>
    </dgm:pt>
    <dgm:pt modelId="{EA78BAD4-1BCC-46E9-A88F-E706F7E86880}" type="pres">
      <dgm:prSet presAssocID="{2CC6DA21-0C92-4574-A22F-BA787DC36EB5}" presName="hierChild3" presStyleCnt="0"/>
      <dgm:spPr/>
    </dgm:pt>
    <dgm:pt modelId="{9ADB9AA5-A107-4454-A1C8-2E43A7899AC5}" type="pres">
      <dgm:prSet presAssocID="{C248CBC5-16FA-4685-924E-EB1BA5B8FF6F}" presName="hierRoot1" presStyleCnt="0"/>
      <dgm:spPr/>
    </dgm:pt>
    <dgm:pt modelId="{E5D2214D-4EE2-4E32-9FFD-E449840A01CA}" type="pres">
      <dgm:prSet presAssocID="{C248CBC5-16FA-4685-924E-EB1BA5B8FF6F}" presName="composite" presStyleCnt="0"/>
      <dgm:spPr/>
    </dgm:pt>
    <dgm:pt modelId="{C564EEA0-7A4A-402F-9D78-167644F0A483}" type="pres">
      <dgm:prSet presAssocID="{C248CBC5-16FA-4685-924E-EB1BA5B8FF6F}" presName="background" presStyleLbl="node0" presStyleIdx="1" presStyleCnt="2"/>
      <dgm:spPr/>
    </dgm:pt>
    <dgm:pt modelId="{16533FEA-FD0A-49BF-8BAE-4B25D51DA3D3}" type="pres">
      <dgm:prSet presAssocID="{C248CBC5-16FA-4685-924E-EB1BA5B8FF6F}" presName="text" presStyleLbl="fgAcc0" presStyleIdx="1" presStyleCnt="2" custScaleY="48717">
        <dgm:presLayoutVars>
          <dgm:chPref val="3"/>
        </dgm:presLayoutVars>
      </dgm:prSet>
      <dgm:spPr/>
    </dgm:pt>
    <dgm:pt modelId="{30E0647F-1EDB-415D-B31B-5EFDB09DE1B0}" type="pres">
      <dgm:prSet presAssocID="{C248CBC5-16FA-4685-924E-EB1BA5B8FF6F}" presName="hierChild2" presStyleCnt="0"/>
      <dgm:spPr/>
    </dgm:pt>
    <dgm:pt modelId="{E596DBC5-B0E5-4C40-A898-071F7F57565D}" type="pres">
      <dgm:prSet presAssocID="{A1DC353A-5371-43B1-832D-64DF5924172E}" presName="Name10" presStyleLbl="parChTrans1D2" presStyleIdx="1" presStyleCnt="3"/>
      <dgm:spPr/>
    </dgm:pt>
    <dgm:pt modelId="{1A07AFFA-2FA4-4C65-80DC-4D160AD77E13}" type="pres">
      <dgm:prSet presAssocID="{322BB05D-596B-4745-A101-BC80E219CF0D}" presName="hierRoot2" presStyleCnt="0"/>
      <dgm:spPr/>
    </dgm:pt>
    <dgm:pt modelId="{2A5320FF-F873-42D1-B4C7-9BE241E368D5}" type="pres">
      <dgm:prSet presAssocID="{322BB05D-596B-4745-A101-BC80E219CF0D}" presName="composite2" presStyleCnt="0"/>
      <dgm:spPr/>
    </dgm:pt>
    <dgm:pt modelId="{D10015EB-2F3F-4931-9A73-F73BF096574D}" type="pres">
      <dgm:prSet presAssocID="{322BB05D-596B-4745-A101-BC80E219CF0D}" presName="background2" presStyleLbl="node2" presStyleIdx="1" presStyleCnt="3"/>
      <dgm:spPr/>
    </dgm:pt>
    <dgm:pt modelId="{1EB1995D-03FA-48BD-B17C-93AB26395522}" type="pres">
      <dgm:prSet presAssocID="{322BB05D-596B-4745-A101-BC80E219CF0D}" presName="text2" presStyleLbl="fgAcc2" presStyleIdx="1" presStyleCnt="3" custScaleX="168240" custScaleY="91332">
        <dgm:presLayoutVars>
          <dgm:chPref val="3"/>
        </dgm:presLayoutVars>
      </dgm:prSet>
      <dgm:spPr/>
    </dgm:pt>
    <dgm:pt modelId="{9CF10E61-D77F-45DD-A01C-AB261C7133D1}" type="pres">
      <dgm:prSet presAssocID="{322BB05D-596B-4745-A101-BC80E219CF0D}" presName="hierChild3" presStyleCnt="0"/>
      <dgm:spPr/>
    </dgm:pt>
    <dgm:pt modelId="{A6833375-A32D-4192-BB02-7FF9511F1FFD}" type="pres">
      <dgm:prSet presAssocID="{B436784E-9488-42AE-B68E-D3EFD0DC9B6B}" presName="Name10" presStyleLbl="parChTrans1D2" presStyleIdx="2" presStyleCnt="3"/>
      <dgm:spPr/>
    </dgm:pt>
    <dgm:pt modelId="{55D4798A-CDDC-4DC3-AF7A-97E661CB16A7}" type="pres">
      <dgm:prSet presAssocID="{479B8579-462C-416D-8DEB-205E9A44FB18}" presName="hierRoot2" presStyleCnt="0"/>
      <dgm:spPr/>
    </dgm:pt>
    <dgm:pt modelId="{423C685B-75AB-409C-AE2F-9A2A2DC91943}" type="pres">
      <dgm:prSet presAssocID="{479B8579-462C-416D-8DEB-205E9A44FB18}" presName="composite2" presStyleCnt="0"/>
      <dgm:spPr/>
    </dgm:pt>
    <dgm:pt modelId="{058AB090-7CBA-49C2-AF77-319E686EF943}" type="pres">
      <dgm:prSet presAssocID="{479B8579-462C-416D-8DEB-205E9A44FB18}" presName="background2" presStyleLbl="node2" presStyleIdx="2" presStyleCnt="3"/>
      <dgm:spPr/>
    </dgm:pt>
    <dgm:pt modelId="{D38F1430-1CFB-4328-971B-7D6B183876A6}" type="pres">
      <dgm:prSet presAssocID="{479B8579-462C-416D-8DEB-205E9A44FB18}" presName="text2" presStyleLbl="fgAcc2" presStyleIdx="2" presStyleCnt="3" custLinFactNeighborX="-1174" custLinFactNeighborY="-9195">
        <dgm:presLayoutVars>
          <dgm:chPref val="3"/>
        </dgm:presLayoutVars>
      </dgm:prSet>
      <dgm:spPr/>
    </dgm:pt>
    <dgm:pt modelId="{B592F813-003B-42E3-ACF1-EFAE213BAB63}" type="pres">
      <dgm:prSet presAssocID="{479B8579-462C-416D-8DEB-205E9A44FB18}" presName="hierChild3" presStyleCnt="0"/>
      <dgm:spPr/>
    </dgm:pt>
    <dgm:pt modelId="{BB63E342-14C0-4328-B84A-7DF2E84C77A2}" type="pres">
      <dgm:prSet presAssocID="{E7D7BFAF-E0B7-4ED4-99AD-48C320405DEB}" presName="Name17" presStyleLbl="parChTrans1D3" presStyleIdx="0" presStyleCnt="2"/>
      <dgm:spPr/>
    </dgm:pt>
    <dgm:pt modelId="{789385CE-6892-4C82-A554-20F03BF7D0AC}" type="pres">
      <dgm:prSet presAssocID="{685C05D6-2C13-47FA-BE01-2688633DD5D5}" presName="hierRoot3" presStyleCnt="0"/>
      <dgm:spPr/>
    </dgm:pt>
    <dgm:pt modelId="{499260A2-F410-4627-9F69-1EFCEB3DAA19}" type="pres">
      <dgm:prSet presAssocID="{685C05D6-2C13-47FA-BE01-2688633DD5D5}" presName="composite3" presStyleCnt="0"/>
      <dgm:spPr/>
    </dgm:pt>
    <dgm:pt modelId="{627385CA-3C47-45D7-9D7D-401BCCB2E8E9}" type="pres">
      <dgm:prSet presAssocID="{685C05D6-2C13-47FA-BE01-2688633DD5D5}" presName="background3" presStyleLbl="node3" presStyleIdx="0" presStyleCnt="2"/>
      <dgm:spPr/>
    </dgm:pt>
    <dgm:pt modelId="{840F7F1C-E3B0-4C64-AB61-1357E6D9CD8B}" type="pres">
      <dgm:prSet presAssocID="{685C05D6-2C13-47FA-BE01-2688633DD5D5}" presName="text3" presStyleLbl="fgAcc3" presStyleIdx="0" presStyleCnt="2" custScaleX="132153">
        <dgm:presLayoutVars>
          <dgm:chPref val="3"/>
        </dgm:presLayoutVars>
      </dgm:prSet>
      <dgm:spPr/>
    </dgm:pt>
    <dgm:pt modelId="{DB672515-7986-4367-A927-251755718FAD}" type="pres">
      <dgm:prSet presAssocID="{685C05D6-2C13-47FA-BE01-2688633DD5D5}" presName="hierChild4" presStyleCnt="0"/>
      <dgm:spPr/>
    </dgm:pt>
    <dgm:pt modelId="{D6082AA8-5DF8-496F-999C-444DEDD340A6}" type="pres">
      <dgm:prSet presAssocID="{40DDD914-6A51-42D1-A4B6-49AC4A59D44E}" presName="Name23" presStyleLbl="parChTrans1D4" presStyleIdx="0" presStyleCnt="1"/>
      <dgm:spPr/>
    </dgm:pt>
    <dgm:pt modelId="{58C5EB28-F340-460F-82AF-D0002F7F106A}" type="pres">
      <dgm:prSet presAssocID="{D7E782B8-A94D-4A93-BE98-1C2927BBD548}" presName="hierRoot4" presStyleCnt="0"/>
      <dgm:spPr/>
    </dgm:pt>
    <dgm:pt modelId="{85A6C5DD-71BC-47E5-BC0A-6499BE2DFDCB}" type="pres">
      <dgm:prSet presAssocID="{D7E782B8-A94D-4A93-BE98-1C2927BBD548}" presName="composite4" presStyleCnt="0"/>
      <dgm:spPr/>
    </dgm:pt>
    <dgm:pt modelId="{CDC13195-B896-4F6C-8D11-1768044EBE04}" type="pres">
      <dgm:prSet presAssocID="{D7E782B8-A94D-4A93-BE98-1C2927BBD548}" presName="background4" presStyleLbl="node4" presStyleIdx="0" presStyleCnt="1"/>
      <dgm:spPr/>
    </dgm:pt>
    <dgm:pt modelId="{BE3A7492-35DF-4530-B046-FB870ADB6C04}" type="pres">
      <dgm:prSet presAssocID="{D7E782B8-A94D-4A93-BE98-1C2927BBD548}" presName="text4" presStyleLbl="fgAcc4" presStyleIdx="0" presStyleCnt="1" custScaleX="127897">
        <dgm:presLayoutVars>
          <dgm:chPref val="3"/>
        </dgm:presLayoutVars>
      </dgm:prSet>
      <dgm:spPr/>
    </dgm:pt>
    <dgm:pt modelId="{2BEE4D58-4FE3-4C55-B3EA-B1D33AAE62B7}" type="pres">
      <dgm:prSet presAssocID="{D7E782B8-A94D-4A93-BE98-1C2927BBD548}" presName="hierChild5" presStyleCnt="0"/>
      <dgm:spPr/>
    </dgm:pt>
    <dgm:pt modelId="{9BF25CB5-5DFB-45C4-87DB-FD415C75F76D}" type="pres">
      <dgm:prSet presAssocID="{12C5C8BC-A5A9-4CEC-9FAC-658B27797289}" presName="Name17" presStyleLbl="parChTrans1D3" presStyleIdx="1" presStyleCnt="2"/>
      <dgm:spPr/>
    </dgm:pt>
    <dgm:pt modelId="{8FEC228D-4548-4777-B0C0-45C5F5C24C89}" type="pres">
      <dgm:prSet presAssocID="{9761DAC6-5552-4062-BDBF-FE099FFF0671}" presName="hierRoot3" presStyleCnt="0"/>
      <dgm:spPr/>
    </dgm:pt>
    <dgm:pt modelId="{8D0FBA22-0F87-4A12-BE91-13B86F12D46F}" type="pres">
      <dgm:prSet presAssocID="{9761DAC6-5552-4062-BDBF-FE099FFF0671}" presName="composite3" presStyleCnt="0"/>
      <dgm:spPr/>
    </dgm:pt>
    <dgm:pt modelId="{E5DA599B-2C92-4FEE-9AC5-406F77624EFD}" type="pres">
      <dgm:prSet presAssocID="{9761DAC6-5552-4062-BDBF-FE099FFF0671}" presName="background3" presStyleLbl="node3" presStyleIdx="1" presStyleCnt="2"/>
      <dgm:spPr/>
    </dgm:pt>
    <dgm:pt modelId="{B3D1D49C-FE06-4B98-A509-90BF367F0A92}" type="pres">
      <dgm:prSet presAssocID="{9761DAC6-5552-4062-BDBF-FE099FFF0671}" presName="text3" presStyleLbl="fgAcc3" presStyleIdx="1" presStyleCnt="2" custScaleY="184049">
        <dgm:presLayoutVars>
          <dgm:chPref val="3"/>
        </dgm:presLayoutVars>
      </dgm:prSet>
      <dgm:spPr/>
    </dgm:pt>
    <dgm:pt modelId="{96A48A34-E3D6-4CA2-9CC8-72C0ACE5F1FE}" type="pres">
      <dgm:prSet presAssocID="{9761DAC6-5552-4062-BDBF-FE099FFF0671}" presName="hierChild4" presStyleCnt="0"/>
      <dgm:spPr/>
    </dgm:pt>
  </dgm:ptLst>
  <dgm:cxnLst>
    <dgm:cxn modelId="{E5DEB709-B5E9-490A-9B08-DFCA7C9589D1}" type="presOf" srcId="{A1DC353A-5371-43B1-832D-64DF5924172E}" destId="{E596DBC5-B0E5-4C40-A898-071F7F57565D}" srcOrd="0" destOrd="0" presId="urn:microsoft.com/office/officeart/2005/8/layout/hierarchy1"/>
    <dgm:cxn modelId="{8AAEE410-0F62-4D9E-9CB6-B99BBDF02335}" srcId="{C248CBC5-16FA-4685-924E-EB1BA5B8FF6F}" destId="{322BB05D-596B-4745-A101-BC80E219CF0D}" srcOrd="0" destOrd="0" parTransId="{A1DC353A-5371-43B1-832D-64DF5924172E}" sibTransId="{E5019F76-7110-4F78-AA6B-9F15EDD94FA4}"/>
    <dgm:cxn modelId="{E6B34415-9F61-4DBF-9B02-5093A43827D0}" type="presOf" srcId="{10D6DEB9-4B15-415A-AFA8-DE9B2AD1C65C}" destId="{AA55EA23-2B1E-4304-9905-A84CAA297810}" srcOrd="0" destOrd="0" presId="urn:microsoft.com/office/officeart/2005/8/layout/hierarchy1"/>
    <dgm:cxn modelId="{D144841B-34B1-4916-A7BB-137F50178F65}" type="presOf" srcId="{9761DAC6-5552-4062-BDBF-FE099FFF0671}" destId="{B3D1D49C-FE06-4B98-A509-90BF367F0A92}" srcOrd="0" destOrd="0" presId="urn:microsoft.com/office/officeart/2005/8/layout/hierarchy1"/>
    <dgm:cxn modelId="{DC6F5D28-9AD3-4B5D-A967-2849BBC6D98E}" type="presOf" srcId="{479B8579-462C-416D-8DEB-205E9A44FB18}" destId="{D38F1430-1CFB-4328-971B-7D6B183876A6}" srcOrd="0" destOrd="0" presId="urn:microsoft.com/office/officeart/2005/8/layout/hierarchy1"/>
    <dgm:cxn modelId="{BEBD832E-EB9D-42B7-B139-D478B1EA240C}" srcId="{685C05D6-2C13-47FA-BE01-2688633DD5D5}" destId="{D7E782B8-A94D-4A93-BE98-1C2927BBD548}" srcOrd="0" destOrd="0" parTransId="{40DDD914-6A51-42D1-A4B6-49AC4A59D44E}" sibTransId="{C11387E5-F0E8-49F6-8734-FFC788EBE626}"/>
    <dgm:cxn modelId="{B8575955-E7CD-4A27-A26C-1BA3191BC029}" type="presOf" srcId="{12C5C8BC-A5A9-4CEC-9FAC-658B27797289}" destId="{9BF25CB5-5DFB-45C4-87DB-FD415C75F76D}" srcOrd="0" destOrd="0" presId="urn:microsoft.com/office/officeart/2005/8/layout/hierarchy1"/>
    <dgm:cxn modelId="{F95D1B56-66FD-464E-9774-F8C22795FBCA}" type="presOf" srcId="{D7E782B8-A94D-4A93-BE98-1C2927BBD548}" destId="{BE3A7492-35DF-4530-B046-FB870ADB6C04}" srcOrd="0" destOrd="0" presId="urn:microsoft.com/office/officeart/2005/8/layout/hierarchy1"/>
    <dgm:cxn modelId="{1F575F59-E391-43D0-A0D0-A9482A5B2BC3}" type="presOf" srcId="{40DDD914-6A51-42D1-A4B6-49AC4A59D44E}" destId="{D6082AA8-5DF8-496F-999C-444DEDD340A6}" srcOrd="0" destOrd="0" presId="urn:microsoft.com/office/officeart/2005/8/layout/hierarchy1"/>
    <dgm:cxn modelId="{E38A007E-DF02-44CF-880A-E66D9B0E286A}" srcId="{4D018EB3-A2A5-4724-9895-F002B309CE47}" destId="{2CC6DA21-0C92-4574-A22F-BA787DC36EB5}" srcOrd="0" destOrd="0" parTransId="{B0952191-F441-4786-8CC5-A51F16248BAC}" sibTransId="{3AFD513E-B981-4120-9B69-587AEC47C616}"/>
    <dgm:cxn modelId="{E0FD6886-3164-4A99-8DC5-FB064A7F13F4}" srcId="{C248CBC5-16FA-4685-924E-EB1BA5B8FF6F}" destId="{479B8579-462C-416D-8DEB-205E9A44FB18}" srcOrd="1" destOrd="0" parTransId="{B436784E-9488-42AE-B68E-D3EFD0DC9B6B}" sibTransId="{10B21494-FDFD-4521-BFA1-2353448EA3F9}"/>
    <dgm:cxn modelId="{8ADDF99C-39C7-4B76-950A-1DE3D6347AEC}" srcId="{479B8579-462C-416D-8DEB-205E9A44FB18}" destId="{685C05D6-2C13-47FA-BE01-2688633DD5D5}" srcOrd="0" destOrd="0" parTransId="{E7D7BFAF-E0B7-4ED4-99AD-48C320405DEB}" sibTransId="{EEB1F4C6-A099-4435-88BE-F2644B18C0C3}"/>
    <dgm:cxn modelId="{91600CAA-4140-4F91-A12D-76DA5BFE3793}" type="presOf" srcId="{4D018EB3-A2A5-4724-9895-F002B309CE47}" destId="{7A58F04A-AAD7-4102-9DE3-87EBDAEF6FA6}" srcOrd="0" destOrd="0" presId="urn:microsoft.com/office/officeart/2005/8/layout/hierarchy1"/>
    <dgm:cxn modelId="{B49D0BB1-6DBC-4E1E-9960-96C03466F008}" srcId="{479B8579-462C-416D-8DEB-205E9A44FB18}" destId="{9761DAC6-5552-4062-BDBF-FE099FFF0671}" srcOrd="1" destOrd="0" parTransId="{12C5C8BC-A5A9-4CEC-9FAC-658B27797289}" sibTransId="{BC88A925-F79E-4788-8CB8-9E54A3BFB2A0}"/>
    <dgm:cxn modelId="{B3D605B6-5D84-4FA6-B1E1-63E7577930C0}" type="presOf" srcId="{2CC6DA21-0C92-4574-A22F-BA787DC36EB5}" destId="{581ADAAF-2498-4D8E-96FA-C8BDA394B734}" srcOrd="0" destOrd="0" presId="urn:microsoft.com/office/officeart/2005/8/layout/hierarchy1"/>
    <dgm:cxn modelId="{5F492CC0-7EFD-4C1F-9CAA-1A77754048D2}" srcId="{10D6DEB9-4B15-415A-AFA8-DE9B2AD1C65C}" destId="{C248CBC5-16FA-4685-924E-EB1BA5B8FF6F}" srcOrd="1" destOrd="0" parTransId="{73702E45-B023-4C97-BA9D-44F7CB3DE34A}" sibTransId="{61F3808B-3F8B-41AC-B6D8-C6E27F73F710}"/>
    <dgm:cxn modelId="{A742F7C0-6EFA-4100-8EA6-0878E34F92B2}" type="presOf" srcId="{322BB05D-596B-4745-A101-BC80E219CF0D}" destId="{1EB1995D-03FA-48BD-B17C-93AB26395522}" srcOrd="0" destOrd="0" presId="urn:microsoft.com/office/officeart/2005/8/layout/hierarchy1"/>
    <dgm:cxn modelId="{419D5AC2-8521-478B-9BA1-E2EC7129C9D8}" type="presOf" srcId="{B0952191-F441-4786-8CC5-A51F16248BAC}" destId="{57B3AA64-A1C7-4AAC-8FCA-F10F68E13E2E}" srcOrd="0" destOrd="0" presId="urn:microsoft.com/office/officeart/2005/8/layout/hierarchy1"/>
    <dgm:cxn modelId="{56585EC3-46CF-4272-94E6-CCC28F07312D}" type="presOf" srcId="{E7D7BFAF-E0B7-4ED4-99AD-48C320405DEB}" destId="{BB63E342-14C0-4328-B84A-7DF2E84C77A2}" srcOrd="0" destOrd="0" presId="urn:microsoft.com/office/officeart/2005/8/layout/hierarchy1"/>
    <dgm:cxn modelId="{41AD31C6-C258-437F-8140-880A46C8B5F0}" type="presOf" srcId="{C248CBC5-16FA-4685-924E-EB1BA5B8FF6F}" destId="{16533FEA-FD0A-49BF-8BAE-4B25D51DA3D3}" srcOrd="0" destOrd="0" presId="urn:microsoft.com/office/officeart/2005/8/layout/hierarchy1"/>
    <dgm:cxn modelId="{803868D6-DB25-4DFD-B7D8-AC3A7022DC28}" type="presOf" srcId="{685C05D6-2C13-47FA-BE01-2688633DD5D5}" destId="{840F7F1C-E3B0-4C64-AB61-1357E6D9CD8B}" srcOrd="0" destOrd="0" presId="urn:microsoft.com/office/officeart/2005/8/layout/hierarchy1"/>
    <dgm:cxn modelId="{A8766ADA-6299-4B8A-836C-1523CAD53168}" type="presOf" srcId="{B436784E-9488-42AE-B68E-D3EFD0DC9B6B}" destId="{A6833375-A32D-4192-BB02-7FF9511F1FFD}" srcOrd="0" destOrd="0" presId="urn:microsoft.com/office/officeart/2005/8/layout/hierarchy1"/>
    <dgm:cxn modelId="{F575A4FF-FE57-4D25-87D5-623CA1528FB5}" srcId="{10D6DEB9-4B15-415A-AFA8-DE9B2AD1C65C}" destId="{4D018EB3-A2A5-4724-9895-F002B309CE47}" srcOrd="0" destOrd="0" parTransId="{8B23C873-6ED5-443C-9C3E-A290E3B3B2A5}" sibTransId="{6FFDC2D4-D6FE-440B-A81C-AB5C7865CF55}"/>
    <dgm:cxn modelId="{F25858C1-983C-4AF4-90C3-5336CE499BE1}" type="presParOf" srcId="{AA55EA23-2B1E-4304-9905-A84CAA297810}" destId="{F4071869-AE9B-40F3-BF0F-3E9538B688E3}" srcOrd="0" destOrd="0" presId="urn:microsoft.com/office/officeart/2005/8/layout/hierarchy1"/>
    <dgm:cxn modelId="{82F48115-B1D0-4B8F-8656-CB221CC5EAE6}" type="presParOf" srcId="{F4071869-AE9B-40F3-BF0F-3E9538B688E3}" destId="{A82E1D69-DFE9-4AC3-925D-77662CDFE520}" srcOrd="0" destOrd="0" presId="urn:microsoft.com/office/officeart/2005/8/layout/hierarchy1"/>
    <dgm:cxn modelId="{B946CF18-5BF0-473A-849D-81D49489C55D}" type="presParOf" srcId="{A82E1D69-DFE9-4AC3-925D-77662CDFE520}" destId="{D3032C51-5154-46D4-A7CF-44FBBBF4726C}" srcOrd="0" destOrd="0" presId="urn:microsoft.com/office/officeart/2005/8/layout/hierarchy1"/>
    <dgm:cxn modelId="{11789919-17AB-4F6B-ADA9-D6005C700CD7}" type="presParOf" srcId="{A82E1D69-DFE9-4AC3-925D-77662CDFE520}" destId="{7A58F04A-AAD7-4102-9DE3-87EBDAEF6FA6}" srcOrd="1" destOrd="0" presId="urn:microsoft.com/office/officeart/2005/8/layout/hierarchy1"/>
    <dgm:cxn modelId="{68882BE4-977E-43FB-9128-7EF46FBD9D6E}" type="presParOf" srcId="{F4071869-AE9B-40F3-BF0F-3E9538B688E3}" destId="{2C86D197-91D0-418C-93D6-B2CF23025698}" srcOrd="1" destOrd="0" presId="urn:microsoft.com/office/officeart/2005/8/layout/hierarchy1"/>
    <dgm:cxn modelId="{683E0097-46C5-425A-9B88-AD81EB7A67A1}" type="presParOf" srcId="{2C86D197-91D0-418C-93D6-B2CF23025698}" destId="{57B3AA64-A1C7-4AAC-8FCA-F10F68E13E2E}" srcOrd="0" destOrd="0" presId="urn:microsoft.com/office/officeart/2005/8/layout/hierarchy1"/>
    <dgm:cxn modelId="{0A1CAF4C-090D-40DE-B726-F2DCA6AF2617}" type="presParOf" srcId="{2C86D197-91D0-418C-93D6-B2CF23025698}" destId="{F94F18FF-3030-4CA8-9290-CAC1E473FE6C}" srcOrd="1" destOrd="0" presId="urn:microsoft.com/office/officeart/2005/8/layout/hierarchy1"/>
    <dgm:cxn modelId="{310955EF-22F0-41B6-BABB-1E002AA64A32}" type="presParOf" srcId="{F94F18FF-3030-4CA8-9290-CAC1E473FE6C}" destId="{7BE68ED9-EB56-4271-AF9B-E3040B0F9982}" srcOrd="0" destOrd="0" presId="urn:microsoft.com/office/officeart/2005/8/layout/hierarchy1"/>
    <dgm:cxn modelId="{899FE37C-BAEC-4149-9CE5-B33F7F223A3C}" type="presParOf" srcId="{7BE68ED9-EB56-4271-AF9B-E3040B0F9982}" destId="{C0DBE7D4-CF82-40D6-BFD6-0FED47F1E800}" srcOrd="0" destOrd="0" presId="urn:microsoft.com/office/officeart/2005/8/layout/hierarchy1"/>
    <dgm:cxn modelId="{E12678F5-F561-4533-850D-B1AFE8034579}" type="presParOf" srcId="{7BE68ED9-EB56-4271-AF9B-E3040B0F9982}" destId="{581ADAAF-2498-4D8E-96FA-C8BDA394B734}" srcOrd="1" destOrd="0" presId="urn:microsoft.com/office/officeart/2005/8/layout/hierarchy1"/>
    <dgm:cxn modelId="{85792C25-3AA1-40AB-AB48-713007008BE8}" type="presParOf" srcId="{F94F18FF-3030-4CA8-9290-CAC1E473FE6C}" destId="{EA78BAD4-1BCC-46E9-A88F-E706F7E86880}" srcOrd="1" destOrd="0" presId="urn:microsoft.com/office/officeart/2005/8/layout/hierarchy1"/>
    <dgm:cxn modelId="{15928231-9234-4382-96E7-ADBDB55C84FB}" type="presParOf" srcId="{AA55EA23-2B1E-4304-9905-A84CAA297810}" destId="{9ADB9AA5-A107-4454-A1C8-2E43A7899AC5}" srcOrd="1" destOrd="0" presId="urn:microsoft.com/office/officeart/2005/8/layout/hierarchy1"/>
    <dgm:cxn modelId="{D136A1C1-442C-4645-BDDF-FD956F496256}" type="presParOf" srcId="{9ADB9AA5-A107-4454-A1C8-2E43A7899AC5}" destId="{E5D2214D-4EE2-4E32-9FFD-E449840A01CA}" srcOrd="0" destOrd="0" presId="urn:microsoft.com/office/officeart/2005/8/layout/hierarchy1"/>
    <dgm:cxn modelId="{5DE9C11E-2FE3-4493-B267-E7041229D409}" type="presParOf" srcId="{E5D2214D-4EE2-4E32-9FFD-E449840A01CA}" destId="{C564EEA0-7A4A-402F-9D78-167644F0A483}" srcOrd="0" destOrd="0" presId="urn:microsoft.com/office/officeart/2005/8/layout/hierarchy1"/>
    <dgm:cxn modelId="{1CCB945B-82AC-4BD4-933B-D31592394ECD}" type="presParOf" srcId="{E5D2214D-4EE2-4E32-9FFD-E449840A01CA}" destId="{16533FEA-FD0A-49BF-8BAE-4B25D51DA3D3}" srcOrd="1" destOrd="0" presId="urn:microsoft.com/office/officeart/2005/8/layout/hierarchy1"/>
    <dgm:cxn modelId="{6A2A573B-342F-432F-9E96-548AC4401496}" type="presParOf" srcId="{9ADB9AA5-A107-4454-A1C8-2E43A7899AC5}" destId="{30E0647F-1EDB-415D-B31B-5EFDB09DE1B0}" srcOrd="1" destOrd="0" presId="urn:microsoft.com/office/officeart/2005/8/layout/hierarchy1"/>
    <dgm:cxn modelId="{54DCDCB2-DAD0-4ED0-98E4-CAD91D365A8E}" type="presParOf" srcId="{30E0647F-1EDB-415D-B31B-5EFDB09DE1B0}" destId="{E596DBC5-B0E5-4C40-A898-071F7F57565D}" srcOrd="0" destOrd="0" presId="urn:microsoft.com/office/officeart/2005/8/layout/hierarchy1"/>
    <dgm:cxn modelId="{795DB60C-F96C-4263-BC9C-95E78FAE2079}" type="presParOf" srcId="{30E0647F-1EDB-415D-B31B-5EFDB09DE1B0}" destId="{1A07AFFA-2FA4-4C65-80DC-4D160AD77E13}" srcOrd="1" destOrd="0" presId="urn:microsoft.com/office/officeart/2005/8/layout/hierarchy1"/>
    <dgm:cxn modelId="{501F2A7E-4457-4D83-A3B3-EDE1460C11AB}" type="presParOf" srcId="{1A07AFFA-2FA4-4C65-80DC-4D160AD77E13}" destId="{2A5320FF-F873-42D1-B4C7-9BE241E368D5}" srcOrd="0" destOrd="0" presId="urn:microsoft.com/office/officeart/2005/8/layout/hierarchy1"/>
    <dgm:cxn modelId="{77EB472E-500F-482B-AFB7-C2D064D41F5B}" type="presParOf" srcId="{2A5320FF-F873-42D1-B4C7-9BE241E368D5}" destId="{D10015EB-2F3F-4931-9A73-F73BF096574D}" srcOrd="0" destOrd="0" presId="urn:microsoft.com/office/officeart/2005/8/layout/hierarchy1"/>
    <dgm:cxn modelId="{14725E20-7833-46D0-AE51-61CFF9692808}" type="presParOf" srcId="{2A5320FF-F873-42D1-B4C7-9BE241E368D5}" destId="{1EB1995D-03FA-48BD-B17C-93AB26395522}" srcOrd="1" destOrd="0" presId="urn:microsoft.com/office/officeart/2005/8/layout/hierarchy1"/>
    <dgm:cxn modelId="{F1BACA26-6469-4CD0-89D6-5760DF957793}" type="presParOf" srcId="{1A07AFFA-2FA4-4C65-80DC-4D160AD77E13}" destId="{9CF10E61-D77F-45DD-A01C-AB261C7133D1}" srcOrd="1" destOrd="0" presId="urn:microsoft.com/office/officeart/2005/8/layout/hierarchy1"/>
    <dgm:cxn modelId="{C866FE25-48BE-4DD8-A704-D7F31DC440C8}" type="presParOf" srcId="{30E0647F-1EDB-415D-B31B-5EFDB09DE1B0}" destId="{A6833375-A32D-4192-BB02-7FF9511F1FFD}" srcOrd="2" destOrd="0" presId="urn:microsoft.com/office/officeart/2005/8/layout/hierarchy1"/>
    <dgm:cxn modelId="{FEB7A167-C04E-46BB-8D08-13FFCDA6A0A4}" type="presParOf" srcId="{30E0647F-1EDB-415D-B31B-5EFDB09DE1B0}" destId="{55D4798A-CDDC-4DC3-AF7A-97E661CB16A7}" srcOrd="3" destOrd="0" presId="urn:microsoft.com/office/officeart/2005/8/layout/hierarchy1"/>
    <dgm:cxn modelId="{01E40742-2A62-4326-BBDE-7261361EF84D}" type="presParOf" srcId="{55D4798A-CDDC-4DC3-AF7A-97E661CB16A7}" destId="{423C685B-75AB-409C-AE2F-9A2A2DC91943}" srcOrd="0" destOrd="0" presId="urn:microsoft.com/office/officeart/2005/8/layout/hierarchy1"/>
    <dgm:cxn modelId="{653CCA56-3E86-4104-9932-A6CC80ED8C28}" type="presParOf" srcId="{423C685B-75AB-409C-AE2F-9A2A2DC91943}" destId="{058AB090-7CBA-49C2-AF77-319E686EF943}" srcOrd="0" destOrd="0" presId="urn:microsoft.com/office/officeart/2005/8/layout/hierarchy1"/>
    <dgm:cxn modelId="{09917CB7-6936-4EF8-BEED-A04449B10C6E}" type="presParOf" srcId="{423C685B-75AB-409C-AE2F-9A2A2DC91943}" destId="{D38F1430-1CFB-4328-971B-7D6B183876A6}" srcOrd="1" destOrd="0" presId="urn:microsoft.com/office/officeart/2005/8/layout/hierarchy1"/>
    <dgm:cxn modelId="{E5DA5E2F-4070-40BA-984F-AC7E2D95097C}" type="presParOf" srcId="{55D4798A-CDDC-4DC3-AF7A-97E661CB16A7}" destId="{B592F813-003B-42E3-ACF1-EFAE213BAB63}" srcOrd="1" destOrd="0" presId="urn:microsoft.com/office/officeart/2005/8/layout/hierarchy1"/>
    <dgm:cxn modelId="{B25D08D5-E6D0-4A2B-9E4C-628D35362C0A}" type="presParOf" srcId="{B592F813-003B-42E3-ACF1-EFAE213BAB63}" destId="{BB63E342-14C0-4328-B84A-7DF2E84C77A2}" srcOrd="0" destOrd="0" presId="urn:microsoft.com/office/officeart/2005/8/layout/hierarchy1"/>
    <dgm:cxn modelId="{2AC9EB53-2353-494C-894F-4E6270FFE4D3}" type="presParOf" srcId="{B592F813-003B-42E3-ACF1-EFAE213BAB63}" destId="{789385CE-6892-4C82-A554-20F03BF7D0AC}" srcOrd="1" destOrd="0" presId="urn:microsoft.com/office/officeart/2005/8/layout/hierarchy1"/>
    <dgm:cxn modelId="{EA14246E-A908-4843-8DB5-DA26CBCE4CC9}" type="presParOf" srcId="{789385CE-6892-4C82-A554-20F03BF7D0AC}" destId="{499260A2-F410-4627-9F69-1EFCEB3DAA19}" srcOrd="0" destOrd="0" presId="urn:microsoft.com/office/officeart/2005/8/layout/hierarchy1"/>
    <dgm:cxn modelId="{C7851A21-EE6F-4FA3-8439-2435D47DC0FA}" type="presParOf" srcId="{499260A2-F410-4627-9F69-1EFCEB3DAA19}" destId="{627385CA-3C47-45D7-9D7D-401BCCB2E8E9}" srcOrd="0" destOrd="0" presId="urn:microsoft.com/office/officeart/2005/8/layout/hierarchy1"/>
    <dgm:cxn modelId="{0A20BD38-C1C1-4843-9A86-64876BE0CD78}" type="presParOf" srcId="{499260A2-F410-4627-9F69-1EFCEB3DAA19}" destId="{840F7F1C-E3B0-4C64-AB61-1357E6D9CD8B}" srcOrd="1" destOrd="0" presId="urn:microsoft.com/office/officeart/2005/8/layout/hierarchy1"/>
    <dgm:cxn modelId="{6ECC2A17-C99F-41FD-AAD3-164E50049D38}" type="presParOf" srcId="{789385CE-6892-4C82-A554-20F03BF7D0AC}" destId="{DB672515-7986-4367-A927-251755718FAD}" srcOrd="1" destOrd="0" presId="urn:microsoft.com/office/officeart/2005/8/layout/hierarchy1"/>
    <dgm:cxn modelId="{768DBC9A-7EEC-4EF3-940B-DACE50E9A131}" type="presParOf" srcId="{DB672515-7986-4367-A927-251755718FAD}" destId="{D6082AA8-5DF8-496F-999C-444DEDD340A6}" srcOrd="0" destOrd="0" presId="urn:microsoft.com/office/officeart/2005/8/layout/hierarchy1"/>
    <dgm:cxn modelId="{4B43CD2D-85D6-44F6-BF13-8F31F5D5B364}" type="presParOf" srcId="{DB672515-7986-4367-A927-251755718FAD}" destId="{58C5EB28-F340-460F-82AF-D0002F7F106A}" srcOrd="1" destOrd="0" presId="urn:microsoft.com/office/officeart/2005/8/layout/hierarchy1"/>
    <dgm:cxn modelId="{5BCFB66F-95CD-492F-A23F-22392BD3DEA6}" type="presParOf" srcId="{58C5EB28-F340-460F-82AF-D0002F7F106A}" destId="{85A6C5DD-71BC-47E5-BC0A-6499BE2DFDCB}" srcOrd="0" destOrd="0" presId="urn:microsoft.com/office/officeart/2005/8/layout/hierarchy1"/>
    <dgm:cxn modelId="{16A23F47-C123-49DD-8888-0EB33A8D213F}" type="presParOf" srcId="{85A6C5DD-71BC-47E5-BC0A-6499BE2DFDCB}" destId="{CDC13195-B896-4F6C-8D11-1768044EBE04}" srcOrd="0" destOrd="0" presId="urn:microsoft.com/office/officeart/2005/8/layout/hierarchy1"/>
    <dgm:cxn modelId="{0F2C5F3F-CF67-4E48-9A00-8DDA45FF1BED}" type="presParOf" srcId="{85A6C5DD-71BC-47E5-BC0A-6499BE2DFDCB}" destId="{BE3A7492-35DF-4530-B046-FB870ADB6C04}" srcOrd="1" destOrd="0" presId="urn:microsoft.com/office/officeart/2005/8/layout/hierarchy1"/>
    <dgm:cxn modelId="{C58B5DB0-86FB-4D96-BEED-7E12193E0DC1}" type="presParOf" srcId="{58C5EB28-F340-460F-82AF-D0002F7F106A}" destId="{2BEE4D58-4FE3-4C55-B3EA-B1D33AAE62B7}" srcOrd="1" destOrd="0" presId="urn:microsoft.com/office/officeart/2005/8/layout/hierarchy1"/>
    <dgm:cxn modelId="{A0F5D0AB-CDFB-451A-848E-88218A3B6116}" type="presParOf" srcId="{B592F813-003B-42E3-ACF1-EFAE213BAB63}" destId="{9BF25CB5-5DFB-45C4-87DB-FD415C75F76D}" srcOrd="2" destOrd="0" presId="urn:microsoft.com/office/officeart/2005/8/layout/hierarchy1"/>
    <dgm:cxn modelId="{C46D45D8-5E4E-4692-8E8A-C855AFBDEA88}" type="presParOf" srcId="{B592F813-003B-42E3-ACF1-EFAE213BAB63}" destId="{8FEC228D-4548-4777-B0C0-45C5F5C24C89}" srcOrd="3" destOrd="0" presId="urn:microsoft.com/office/officeart/2005/8/layout/hierarchy1"/>
    <dgm:cxn modelId="{EDF329E7-A5D6-4A15-A60D-BD5B68D410D9}" type="presParOf" srcId="{8FEC228D-4548-4777-B0C0-45C5F5C24C89}" destId="{8D0FBA22-0F87-4A12-BE91-13B86F12D46F}" srcOrd="0" destOrd="0" presId="urn:microsoft.com/office/officeart/2005/8/layout/hierarchy1"/>
    <dgm:cxn modelId="{889D38F1-FBC6-4861-A10D-8755CE3E3AAE}" type="presParOf" srcId="{8D0FBA22-0F87-4A12-BE91-13B86F12D46F}" destId="{E5DA599B-2C92-4FEE-9AC5-406F77624EFD}" srcOrd="0" destOrd="0" presId="urn:microsoft.com/office/officeart/2005/8/layout/hierarchy1"/>
    <dgm:cxn modelId="{0DD93954-8928-41FD-9E46-776F6C7C0221}" type="presParOf" srcId="{8D0FBA22-0F87-4A12-BE91-13B86F12D46F}" destId="{B3D1D49C-FE06-4B98-A509-90BF367F0A92}" srcOrd="1" destOrd="0" presId="urn:microsoft.com/office/officeart/2005/8/layout/hierarchy1"/>
    <dgm:cxn modelId="{F2DB71ED-382E-4F1C-80FF-8BEAB66FD60F}" type="presParOf" srcId="{8FEC228D-4548-4777-B0C0-45C5F5C24C89}" destId="{96A48A34-E3D6-4CA2-9CC8-72C0ACE5F1F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F168946-3A43-483D-9A10-7B382D7D732F}" type="doc">
      <dgm:prSet loTypeId="urn:microsoft.com/office/officeart/2005/8/layout/default" loCatId="Inbox" qsTypeId="urn:microsoft.com/office/officeart/2005/8/quickstyle/simple1" qsCatId="simple" csTypeId="urn:microsoft.com/office/officeart/2005/8/colors/colorful2" csCatId="colorful" phldr="1"/>
      <dgm:spPr/>
      <dgm:t>
        <a:bodyPr/>
        <a:lstStyle/>
        <a:p>
          <a:endParaRPr lang="en-US"/>
        </a:p>
      </dgm:t>
    </dgm:pt>
    <dgm:pt modelId="{9C746D05-1147-4812-9116-D95D9889D95C}">
      <dgm:prSet custT="1"/>
      <dgm:spPr/>
      <dgm:t>
        <a:bodyPr/>
        <a:lstStyle/>
        <a:p>
          <a:r>
            <a:rPr lang="es-MX" sz="3200" dirty="0"/>
            <a:t>Evidencia</a:t>
          </a:r>
          <a:r>
            <a:rPr lang="es-MX" sz="2000" dirty="0"/>
            <a:t> </a:t>
          </a:r>
          <a:r>
            <a:rPr lang="es-MX" sz="2800" dirty="0"/>
            <a:t>en adultos </a:t>
          </a:r>
          <a:endParaRPr lang="en-US" sz="2800" dirty="0"/>
        </a:p>
      </dgm:t>
    </dgm:pt>
    <dgm:pt modelId="{707AEA73-24EF-4EA2-90F4-27813A7612D7}" type="parTrans" cxnId="{DB3BEF0D-C50B-4794-98CD-9634682B4910}">
      <dgm:prSet/>
      <dgm:spPr/>
      <dgm:t>
        <a:bodyPr/>
        <a:lstStyle/>
        <a:p>
          <a:endParaRPr lang="en-US"/>
        </a:p>
      </dgm:t>
    </dgm:pt>
    <dgm:pt modelId="{12F0A64F-5973-4E1C-8805-F4E40FA5918F}" type="sibTrans" cxnId="{DB3BEF0D-C50B-4794-98CD-9634682B4910}">
      <dgm:prSet phldrT="01" phldr="0"/>
      <dgm:spPr/>
      <dgm:t>
        <a:bodyPr/>
        <a:lstStyle/>
        <a:p>
          <a:endParaRPr lang="en-US"/>
        </a:p>
      </dgm:t>
    </dgm:pt>
    <dgm:pt modelId="{053E3398-3BF0-4B26-94F2-5FE0DB52C9F2}">
      <dgm:prSet custT="1"/>
      <dgm:spPr/>
      <dgm:t>
        <a:bodyPr/>
        <a:lstStyle/>
        <a:p>
          <a:r>
            <a:rPr lang="es-MX" sz="2000" dirty="0"/>
            <a:t>Revisión sistemática reciente </a:t>
          </a:r>
        </a:p>
        <a:p>
          <a:r>
            <a:rPr lang="es-MX" sz="1800" dirty="0"/>
            <a:t>(</a:t>
          </a:r>
          <a:r>
            <a:rPr lang="es-ES" sz="1800" dirty="0"/>
            <a:t>Lewis, </a:t>
          </a:r>
          <a:r>
            <a:rPr lang="es-ES" sz="1800" dirty="0" err="1"/>
            <a:t>Laryngoscope</a:t>
          </a:r>
          <a:r>
            <a:rPr lang="es-ES" sz="1800" dirty="0"/>
            <a:t> 2017</a:t>
          </a:r>
          <a:r>
            <a:rPr lang="es-MX" sz="1800" dirty="0"/>
            <a:t>)</a:t>
          </a:r>
        </a:p>
        <a:p>
          <a:r>
            <a:rPr lang="es-MX" sz="2000" dirty="0"/>
            <a:t>Determinar si los procedimientos quirúrgicos abiertos son más exitosos que los procedimientos endoscópicos en el tratamiento de la estenosis </a:t>
          </a:r>
          <a:r>
            <a:rPr lang="es-MX" sz="2000" dirty="0" err="1"/>
            <a:t>laringo</a:t>
          </a:r>
          <a:r>
            <a:rPr lang="es-MX" sz="2000" dirty="0"/>
            <a:t>-traqueal en adultos y adolescentes.</a:t>
          </a:r>
          <a:endParaRPr lang="en-US" sz="2000" dirty="0"/>
        </a:p>
      </dgm:t>
    </dgm:pt>
    <dgm:pt modelId="{3EB19AAB-C1E8-46E7-AC3F-168826F4C97C}" type="parTrans" cxnId="{EAE40F6E-7F58-4B00-A970-AC6DC494C91D}">
      <dgm:prSet/>
      <dgm:spPr/>
      <dgm:t>
        <a:bodyPr/>
        <a:lstStyle/>
        <a:p>
          <a:endParaRPr lang="en-US"/>
        </a:p>
      </dgm:t>
    </dgm:pt>
    <dgm:pt modelId="{E1FCD53B-B838-43AB-9A76-19738A5C6429}" type="sibTrans" cxnId="{EAE40F6E-7F58-4B00-A970-AC6DC494C91D}">
      <dgm:prSet phldrT="02" phldr="0"/>
      <dgm:spPr/>
      <dgm:t>
        <a:bodyPr/>
        <a:lstStyle/>
        <a:p>
          <a:endParaRPr lang="en-US"/>
        </a:p>
      </dgm:t>
    </dgm:pt>
    <dgm:pt modelId="{1C361DE3-225C-47B7-A4F8-1DDF47DD9D4C}">
      <dgm:prSet custT="1"/>
      <dgm:spPr/>
      <dgm:t>
        <a:bodyPr/>
        <a:lstStyle/>
        <a:p>
          <a:r>
            <a:rPr lang="es-MX" sz="2000" dirty="0"/>
            <a:t>Con resección y anastomosis se obtiene la mayor tasa de </a:t>
          </a:r>
          <a:r>
            <a:rPr lang="es-MX" sz="2000" dirty="0" err="1"/>
            <a:t>decanulación</a:t>
          </a:r>
          <a:r>
            <a:rPr lang="es-MX" sz="2000" dirty="0"/>
            <a:t> (89%, P&lt;.001) y menor número de procedimientos adicionales (32%, P&lt;.001)</a:t>
          </a:r>
          <a:endParaRPr lang="en-US" sz="2000" dirty="0"/>
        </a:p>
      </dgm:t>
    </dgm:pt>
    <dgm:pt modelId="{6A3B72ED-AB64-4FD0-AD90-36C8491F81DB}" type="parTrans" cxnId="{925FE4FC-6448-4735-9A14-D4E5BAFC8B73}">
      <dgm:prSet/>
      <dgm:spPr/>
      <dgm:t>
        <a:bodyPr/>
        <a:lstStyle/>
        <a:p>
          <a:endParaRPr lang="en-US"/>
        </a:p>
      </dgm:t>
    </dgm:pt>
    <dgm:pt modelId="{B2BB86F5-8997-41DA-8EE4-6E7508C059F3}" type="sibTrans" cxnId="{925FE4FC-6448-4735-9A14-D4E5BAFC8B73}">
      <dgm:prSet phldrT="03" phldr="0"/>
      <dgm:spPr/>
      <dgm:t>
        <a:bodyPr/>
        <a:lstStyle/>
        <a:p>
          <a:endParaRPr lang="en-US"/>
        </a:p>
      </dgm:t>
    </dgm:pt>
    <dgm:pt modelId="{3DB019AC-BBFA-4DE3-90E6-F9587791AFCE}">
      <dgm:prSet custT="1"/>
      <dgm:spPr/>
      <dgm:t>
        <a:bodyPr/>
        <a:lstStyle/>
        <a:p>
          <a:r>
            <a:rPr lang="es-MX" sz="2000" dirty="0"/>
            <a:t>Con los procedimientos de expansión la tasa de </a:t>
          </a:r>
          <a:r>
            <a:rPr lang="es-MX" sz="2000" dirty="0" err="1"/>
            <a:t>decanulación</a:t>
          </a:r>
          <a:r>
            <a:rPr lang="es-MX" sz="2000" dirty="0"/>
            <a:t> es de 83% y el número de procedimientos adicionales es de 38%</a:t>
          </a:r>
          <a:endParaRPr lang="en-US" sz="2000" dirty="0"/>
        </a:p>
      </dgm:t>
    </dgm:pt>
    <dgm:pt modelId="{82AECF80-1263-47EC-868B-0714C8C8A39A}" type="parTrans" cxnId="{7BE736AA-C318-456B-8119-05523FFBFE5A}">
      <dgm:prSet/>
      <dgm:spPr/>
      <dgm:t>
        <a:bodyPr/>
        <a:lstStyle/>
        <a:p>
          <a:endParaRPr lang="en-US"/>
        </a:p>
      </dgm:t>
    </dgm:pt>
    <dgm:pt modelId="{B2AF3C68-3FF8-49E3-AE4E-CC92E11C9B73}" type="sibTrans" cxnId="{7BE736AA-C318-456B-8119-05523FFBFE5A}">
      <dgm:prSet phldrT="04" phldr="0"/>
      <dgm:spPr/>
      <dgm:t>
        <a:bodyPr/>
        <a:lstStyle/>
        <a:p>
          <a:endParaRPr lang="en-US"/>
        </a:p>
      </dgm:t>
    </dgm:pt>
    <dgm:pt modelId="{25235FDA-50AE-4E9B-A587-EC75F401A22A}">
      <dgm:prSet custT="1"/>
      <dgm:spPr/>
      <dgm:t>
        <a:bodyPr/>
        <a:lstStyle/>
        <a:p>
          <a:r>
            <a:rPr lang="es-MX" sz="2000" dirty="0"/>
            <a:t>Con procedimientos endoscópicos se obtuvo una menor tasa de </a:t>
          </a:r>
          <a:r>
            <a:rPr lang="es-MX" sz="2000" dirty="0" err="1"/>
            <a:t>decanulación</a:t>
          </a:r>
          <a:r>
            <a:rPr lang="es-MX" sz="2000" dirty="0"/>
            <a:t> (63%) y un mayor número de procedimientos adicionales (44%). </a:t>
          </a:r>
          <a:endParaRPr lang="en-US" sz="2000" dirty="0"/>
        </a:p>
      </dgm:t>
    </dgm:pt>
    <dgm:pt modelId="{6FA3379C-55AC-4F64-B6FA-863BA1E9F30C}" type="parTrans" cxnId="{4D1F6281-B6D0-4C27-80EF-9D42FA6529F4}">
      <dgm:prSet/>
      <dgm:spPr/>
      <dgm:t>
        <a:bodyPr/>
        <a:lstStyle/>
        <a:p>
          <a:endParaRPr lang="en-US"/>
        </a:p>
      </dgm:t>
    </dgm:pt>
    <dgm:pt modelId="{C9DEFFB3-B6B6-473C-BD3D-4B410C301618}" type="sibTrans" cxnId="{4D1F6281-B6D0-4C27-80EF-9D42FA6529F4}">
      <dgm:prSet phldrT="05" phldr="0"/>
      <dgm:spPr/>
      <dgm:t>
        <a:bodyPr/>
        <a:lstStyle/>
        <a:p>
          <a:endParaRPr lang="en-US"/>
        </a:p>
      </dgm:t>
    </dgm:pt>
    <dgm:pt modelId="{B161DB1E-79F5-4551-A22B-A945DAEDF95F}">
      <dgm:prSet custT="1"/>
      <dgm:spPr/>
      <dgm:t>
        <a:bodyPr/>
        <a:lstStyle/>
        <a:p>
          <a:r>
            <a:rPr lang="es-MX" sz="2000" dirty="0"/>
            <a:t>La </a:t>
          </a:r>
          <a:r>
            <a:rPr lang="es-MX" sz="2000" dirty="0" err="1"/>
            <a:t>decanulación</a:t>
          </a:r>
          <a:r>
            <a:rPr lang="es-MX" sz="2000" dirty="0"/>
            <a:t> se logra por intubación prolongada en 88%, en trauma en 78% y por estenosis idiopática en 63% (P&lt;.001)</a:t>
          </a:r>
          <a:endParaRPr lang="en-US" sz="2000" dirty="0"/>
        </a:p>
      </dgm:t>
    </dgm:pt>
    <dgm:pt modelId="{42742344-246D-467E-A1F7-7123E88623F4}" type="parTrans" cxnId="{92598651-D3AE-4F27-895B-C1CC06A4F5B7}">
      <dgm:prSet/>
      <dgm:spPr/>
      <dgm:t>
        <a:bodyPr/>
        <a:lstStyle/>
        <a:p>
          <a:endParaRPr lang="en-US"/>
        </a:p>
      </dgm:t>
    </dgm:pt>
    <dgm:pt modelId="{E7C233D2-2447-4DCD-BF23-D4A305A38B48}" type="sibTrans" cxnId="{92598651-D3AE-4F27-895B-C1CC06A4F5B7}">
      <dgm:prSet phldrT="06" phldr="0"/>
      <dgm:spPr/>
      <dgm:t>
        <a:bodyPr/>
        <a:lstStyle/>
        <a:p>
          <a:endParaRPr lang="en-US"/>
        </a:p>
      </dgm:t>
    </dgm:pt>
    <dgm:pt modelId="{E585BD95-E0BF-46C7-9569-587D5A448FC3}" type="pres">
      <dgm:prSet presAssocID="{3F168946-3A43-483D-9A10-7B382D7D732F}" presName="diagram" presStyleCnt="0">
        <dgm:presLayoutVars>
          <dgm:dir/>
          <dgm:resizeHandles val="exact"/>
        </dgm:presLayoutVars>
      </dgm:prSet>
      <dgm:spPr/>
    </dgm:pt>
    <dgm:pt modelId="{C52707AE-2979-4B6A-8CAE-6E4D8D66F639}" type="pres">
      <dgm:prSet presAssocID="{9C746D05-1147-4812-9116-D95D9889D95C}" presName="node" presStyleLbl="node1" presStyleIdx="0" presStyleCnt="6" custScaleX="62123">
        <dgm:presLayoutVars>
          <dgm:bulletEnabled val="1"/>
        </dgm:presLayoutVars>
      </dgm:prSet>
      <dgm:spPr/>
    </dgm:pt>
    <dgm:pt modelId="{657291AB-9AE7-4FCC-A03F-8C1A89B59058}" type="pres">
      <dgm:prSet presAssocID="{12F0A64F-5973-4E1C-8805-F4E40FA5918F}" presName="sibTrans" presStyleCnt="0"/>
      <dgm:spPr/>
    </dgm:pt>
    <dgm:pt modelId="{129FDD0D-855F-4262-AE52-1FD61660FBE3}" type="pres">
      <dgm:prSet presAssocID="{053E3398-3BF0-4B26-94F2-5FE0DB52C9F2}" presName="node" presStyleLbl="node1" presStyleIdx="1" presStyleCnt="6" custScaleX="144985" custScaleY="108335">
        <dgm:presLayoutVars>
          <dgm:bulletEnabled val="1"/>
        </dgm:presLayoutVars>
      </dgm:prSet>
      <dgm:spPr/>
    </dgm:pt>
    <dgm:pt modelId="{D5FA1149-B0E2-4CA1-BAEE-C7FBF2A464E2}" type="pres">
      <dgm:prSet presAssocID="{E1FCD53B-B838-43AB-9A76-19738A5C6429}" presName="sibTrans" presStyleCnt="0"/>
      <dgm:spPr/>
    </dgm:pt>
    <dgm:pt modelId="{9682AB97-6438-422D-8C93-25AEE284DB90}" type="pres">
      <dgm:prSet presAssocID="{1C361DE3-225C-47B7-A4F8-1DDF47DD9D4C}" presName="node" presStyleLbl="node1" presStyleIdx="2" presStyleCnt="6" custScaleY="99573" custLinFactX="-100000" custLinFactY="20102" custLinFactNeighborX="-126781" custLinFactNeighborY="100000">
        <dgm:presLayoutVars>
          <dgm:bulletEnabled val="1"/>
        </dgm:presLayoutVars>
      </dgm:prSet>
      <dgm:spPr/>
    </dgm:pt>
    <dgm:pt modelId="{B3C508EC-497A-47CB-AD44-6AF9EACAF22A}" type="pres">
      <dgm:prSet presAssocID="{B2BB86F5-8997-41DA-8EE4-6E7508C059F3}" presName="sibTrans" presStyleCnt="0"/>
      <dgm:spPr/>
    </dgm:pt>
    <dgm:pt modelId="{6FEF0795-4835-48B8-A1CF-448D0C40D002}" type="pres">
      <dgm:prSet presAssocID="{3DB019AC-BBFA-4DE3-90E6-F9587791AFCE}" presName="node" presStyleLbl="node1" presStyleIdx="3" presStyleCnt="6" custLinFactX="11141" custLinFactNeighborX="100000" custLinFactNeighborY="-505">
        <dgm:presLayoutVars>
          <dgm:bulletEnabled val="1"/>
        </dgm:presLayoutVars>
      </dgm:prSet>
      <dgm:spPr/>
    </dgm:pt>
    <dgm:pt modelId="{85DDC678-640B-48FC-9BDF-EFBE522268DE}" type="pres">
      <dgm:prSet presAssocID="{B2AF3C68-3FF8-49E3-AE4E-CC92E11C9B73}" presName="sibTrans" presStyleCnt="0"/>
      <dgm:spPr/>
    </dgm:pt>
    <dgm:pt modelId="{B154E051-C608-4C18-89BB-0A32D93078F4}" type="pres">
      <dgm:prSet presAssocID="{25235FDA-50AE-4E9B-A587-EC75F401A22A}" presName="node" presStyleLbl="node1" presStyleIdx="4" presStyleCnt="6" custLinFactX="13239" custLinFactNeighborX="100000" custLinFactNeighborY="1009">
        <dgm:presLayoutVars>
          <dgm:bulletEnabled val="1"/>
        </dgm:presLayoutVars>
      </dgm:prSet>
      <dgm:spPr/>
    </dgm:pt>
    <dgm:pt modelId="{88CCBEE8-8DC3-47AD-9E95-1A64DABBF467}" type="pres">
      <dgm:prSet presAssocID="{C9DEFFB3-B6B6-473C-BD3D-4B410C301618}" presName="sibTrans" presStyleCnt="0"/>
      <dgm:spPr/>
    </dgm:pt>
    <dgm:pt modelId="{55BC5445-EE8A-4B49-B479-4512591D2E47}" type="pres">
      <dgm:prSet presAssocID="{B161DB1E-79F5-4551-A22B-A945DAEDF95F}" presName="node" presStyleLbl="node1" presStyleIdx="5" presStyleCnt="6" custLinFactY="-21112" custLinFactNeighborX="3330" custLinFactNeighborY="-100000">
        <dgm:presLayoutVars>
          <dgm:bulletEnabled val="1"/>
        </dgm:presLayoutVars>
      </dgm:prSet>
      <dgm:spPr/>
    </dgm:pt>
  </dgm:ptLst>
  <dgm:cxnLst>
    <dgm:cxn modelId="{DB3BEF0D-C50B-4794-98CD-9634682B4910}" srcId="{3F168946-3A43-483D-9A10-7B382D7D732F}" destId="{9C746D05-1147-4812-9116-D95D9889D95C}" srcOrd="0" destOrd="0" parTransId="{707AEA73-24EF-4EA2-90F4-27813A7612D7}" sibTransId="{12F0A64F-5973-4E1C-8805-F4E40FA5918F}"/>
    <dgm:cxn modelId="{3E0B4C2F-DF46-4022-BCFA-BCC465B07AD2}" type="presOf" srcId="{B161DB1E-79F5-4551-A22B-A945DAEDF95F}" destId="{55BC5445-EE8A-4B49-B479-4512591D2E47}" srcOrd="0" destOrd="0" presId="urn:microsoft.com/office/officeart/2005/8/layout/default"/>
    <dgm:cxn modelId="{EAE40F6E-7F58-4B00-A970-AC6DC494C91D}" srcId="{3F168946-3A43-483D-9A10-7B382D7D732F}" destId="{053E3398-3BF0-4B26-94F2-5FE0DB52C9F2}" srcOrd="1" destOrd="0" parTransId="{3EB19AAB-C1E8-46E7-AC3F-168826F4C97C}" sibTransId="{E1FCD53B-B838-43AB-9A76-19738A5C6429}"/>
    <dgm:cxn modelId="{92598651-D3AE-4F27-895B-C1CC06A4F5B7}" srcId="{3F168946-3A43-483D-9A10-7B382D7D732F}" destId="{B161DB1E-79F5-4551-A22B-A945DAEDF95F}" srcOrd="5" destOrd="0" parTransId="{42742344-246D-467E-A1F7-7123E88623F4}" sibTransId="{E7C233D2-2447-4DCD-BF23-D4A305A38B48}"/>
    <dgm:cxn modelId="{6D6CD075-3F8B-41EE-8CE6-3F0FD12AAC7D}" type="presOf" srcId="{9C746D05-1147-4812-9116-D95D9889D95C}" destId="{C52707AE-2979-4B6A-8CAE-6E4D8D66F639}" srcOrd="0" destOrd="0" presId="urn:microsoft.com/office/officeart/2005/8/layout/default"/>
    <dgm:cxn modelId="{BD51D676-B639-40D6-8485-B8E7802709A8}" type="presOf" srcId="{3F168946-3A43-483D-9A10-7B382D7D732F}" destId="{E585BD95-E0BF-46C7-9569-587D5A448FC3}" srcOrd="0" destOrd="0" presId="urn:microsoft.com/office/officeart/2005/8/layout/default"/>
    <dgm:cxn modelId="{4D1F6281-B6D0-4C27-80EF-9D42FA6529F4}" srcId="{3F168946-3A43-483D-9A10-7B382D7D732F}" destId="{25235FDA-50AE-4E9B-A587-EC75F401A22A}" srcOrd="4" destOrd="0" parTransId="{6FA3379C-55AC-4F64-B6FA-863BA1E9F30C}" sibTransId="{C9DEFFB3-B6B6-473C-BD3D-4B410C301618}"/>
    <dgm:cxn modelId="{7BE736AA-C318-456B-8119-05523FFBFE5A}" srcId="{3F168946-3A43-483D-9A10-7B382D7D732F}" destId="{3DB019AC-BBFA-4DE3-90E6-F9587791AFCE}" srcOrd="3" destOrd="0" parTransId="{82AECF80-1263-47EC-868B-0714C8C8A39A}" sibTransId="{B2AF3C68-3FF8-49E3-AE4E-CC92E11C9B73}"/>
    <dgm:cxn modelId="{61DD06B4-D33F-4C44-87E5-4FB113FDED5A}" type="presOf" srcId="{053E3398-3BF0-4B26-94F2-5FE0DB52C9F2}" destId="{129FDD0D-855F-4262-AE52-1FD61660FBE3}" srcOrd="0" destOrd="0" presId="urn:microsoft.com/office/officeart/2005/8/layout/default"/>
    <dgm:cxn modelId="{442A91D1-E7CC-486B-99B3-3A19C7ED9893}" type="presOf" srcId="{3DB019AC-BBFA-4DE3-90E6-F9587791AFCE}" destId="{6FEF0795-4835-48B8-A1CF-448D0C40D002}" srcOrd="0" destOrd="0" presId="urn:microsoft.com/office/officeart/2005/8/layout/default"/>
    <dgm:cxn modelId="{708756DD-8ADC-4D21-9D34-FDDF32EADA7C}" type="presOf" srcId="{25235FDA-50AE-4E9B-A587-EC75F401A22A}" destId="{B154E051-C608-4C18-89BB-0A32D93078F4}" srcOrd="0" destOrd="0" presId="urn:microsoft.com/office/officeart/2005/8/layout/default"/>
    <dgm:cxn modelId="{CD0D61E9-4696-43BA-A9EF-210396E1F320}" type="presOf" srcId="{1C361DE3-225C-47B7-A4F8-1DDF47DD9D4C}" destId="{9682AB97-6438-422D-8C93-25AEE284DB90}" srcOrd="0" destOrd="0" presId="urn:microsoft.com/office/officeart/2005/8/layout/default"/>
    <dgm:cxn modelId="{925FE4FC-6448-4735-9A14-D4E5BAFC8B73}" srcId="{3F168946-3A43-483D-9A10-7B382D7D732F}" destId="{1C361DE3-225C-47B7-A4F8-1DDF47DD9D4C}" srcOrd="2" destOrd="0" parTransId="{6A3B72ED-AB64-4FD0-AD90-36C8491F81DB}" sibTransId="{B2BB86F5-8997-41DA-8EE4-6E7508C059F3}"/>
    <dgm:cxn modelId="{A3DEB17C-3EF2-41B1-9A22-B71B5217CF72}" type="presParOf" srcId="{E585BD95-E0BF-46C7-9569-587D5A448FC3}" destId="{C52707AE-2979-4B6A-8CAE-6E4D8D66F639}" srcOrd="0" destOrd="0" presId="urn:microsoft.com/office/officeart/2005/8/layout/default"/>
    <dgm:cxn modelId="{7A2DAE8E-C90E-42E5-AC1D-AC93E7A35FB2}" type="presParOf" srcId="{E585BD95-E0BF-46C7-9569-587D5A448FC3}" destId="{657291AB-9AE7-4FCC-A03F-8C1A89B59058}" srcOrd="1" destOrd="0" presId="urn:microsoft.com/office/officeart/2005/8/layout/default"/>
    <dgm:cxn modelId="{A48B21E9-6DCF-4331-A389-DED99B062224}" type="presParOf" srcId="{E585BD95-E0BF-46C7-9569-587D5A448FC3}" destId="{129FDD0D-855F-4262-AE52-1FD61660FBE3}" srcOrd="2" destOrd="0" presId="urn:microsoft.com/office/officeart/2005/8/layout/default"/>
    <dgm:cxn modelId="{1AF7CA1D-BDF2-47E4-B2AA-8781886CB706}" type="presParOf" srcId="{E585BD95-E0BF-46C7-9569-587D5A448FC3}" destId="{D5FA1149-B0E2-4CA1-BAEE-C7FBF2A464E2}" srcOrd="3" destOrd="0" presId="urn:microsoft.com/office/officeart/2005/8/layout/default"/>
    <dgm:cxn modelId="{0F0754FE-AFB0-4C73-8B10-3E06D14D7291}" type="presParOf" srcId="{E585BD95-E0BF-46C7-9569-587D5A448FC3}" destId="{9682AB97-6438-422D-8C93-25AEE284DB90}" srcOrd="4" destOrd="0" presId="urn:microsoft.com/office/officeart/2005/8/layout/default"/>
    <dgm:cxn modelId="{4EF1D1BB-8FAE-4903-83EC-C9547E2C3C16}" type="presParOf" srcId="{E585BD95-E0BF-46C7-9569-587D5A448FC3}" destId="{B3C508EC-497A-47CB-AD44-6AF9EACAF22A}" srcOrd="5" destOrd="0" presId="urn:microsoft.com/office/officeart/2005/8/layout/default"/>
    <dgm:cxn modelId="{046E376D-2A32-4275-AD70-0C9F3A2CCA1C}" type="presParOf" srcId="{E585BD95-E0BF-46C7-9569-587D5A448FC3}" destId="{6FEF0795-4835-48B8-A1CF-448D0C40D002}" srcOrd="6" destOrd="0" presId="urn:microsoft.com/office/officeart/2005/8/layout/default"/>
    <dgm:cxn modelId="{986AEAB1-2EF5-4283-8932-60DD83262494}" type="presParOf" srcId="{E585BD95-E0BF-46C7-9569-587D5A448FC3}" destId="{85DDC678-640B-48FC-9BDF-EFBE522268DE}" srcOrd="7" destOrd="0" presId="urn:microsoft.com/office/officeart/2005/8/layout/default"/>
    <dgm:cxn modelId="{D812E11E-E5F2-4FC1-977F-9170DF04948E}" type="presParOf" srcId="{E585BD95-E0BF-46C7-9569-587D5A448FC3}" destId="{B154E051-C608-4C18-89BB-0A32D93078F4}" srcOrd="8" destOrd="0" presId="urn:microsoft.com/office/officeart/2005/8/layout/default"/>
    <dgm:cxn modelId="{53D5525D-0F4C-4EF7-9650-87CB8345E09F}" type="presParOf" srcId="{E585BD95-E0BF-46C7-9569-587D5A448FC3}" destId="{88CCBEE8-8DC3-47AD-9E95-1A64DABBF467}" srcOrd="9" destOrd="0" presId="urn:microsoft.com/office/officeart/2005/8/layout/default"/>
    <dgm:cxn modelId="{33AE1F41-4FAE-44A4-94BA-524CE900222B}" type="presParOf" srcId="{E585BD95-E0BF-46C7-9569-587D5A448FC3}" destId="{55BC5445-EE8A-4B49-B479-4512591D2E47}"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D82C542-B395-4DE9-BE81-946DF56CBA74}" type="doc">
      <dgm:prSet loTypeId="urn:microsoft.com/office/officeart/2005/8/layout/hierarchy2" loCatId="Inbox" qsTypeId="urn:microsoft.com/office/officeart/2005/8/quickstyle/simple1" qsCatId="simple" csTypeId="urn:microsoft.com/office/officeart/2005/8/colors/colorful2" csCatId="colorful" phldr="1"/>
      <dgm:spPr/>
      <dgm:t>
        <a:bodyPr/>
        <a:lstStyle/>
        <a:p>
          <a:endParaRPr lang="en-US"/>
        </a:p>
      </dgm:t>
    </dgm:pt>
    <dgm:pt modelId="{1D3F021F-EAB8-4297-BA67-A53CFD782526}">
      <dgm:prSet custT="1"/>
      <dgm:spPr/>
      <dgm:t>
        <a:bodyPr/>
        <a:lstStyle/>
        <a:p>
          <a:r>
            <a:rPr lang="es-MX" sz="2400" dirty="0"/>
            <a:t>Estudio retrospectivo. </a:t>
          </a:r>
          <a:endParaRPr lang="en-US" sz="2400" dirty="0"/>
        </a:p>
      </dgm:t>
    </dgm:pt>
    <dgm:pt modelId="{32C446D4-0E80-46EC-A7C5-0746EA5A0387}" type="parTrans" cxnId="{281BA23A-648C-4619-8FC3-80F15B865298}">
      <dgm:prSet/>
      <dgm:spPr/>
      <dgm:t>
        <a:bodyPr/>
        <a:lstStyle/>
        <a:p>
          <a:endParaRPr lang="en-US"/>
        </a:p>
      </dgm:t>
    </dgm:pt>
    <dgm:pt modelId="{B4FFC732-381E-4FBB-ACAC-B62BC8C55D27}" type="sibTrans" cxnId="{281BA23A-648C-4619-8FC3-80F15B865298}">
      <dgm:prSet/>
      <dgm:spPr/>
      <dgm:t>
        <a:bodyPr/>
        <a:lstStyle/>
        <a:p>
          <a:endParaRPr lang="en-US"/>
        </a:p>
      </dgm:t>
    </dgm:pt>
    <dgm:pt modelId="{E3F6C2FC-E30C-41B6-A1D2-77F210BA0063}">
      <dgm:prSet custT="1"/>
      <dgm:spPr/>
      <dgm:t>
        <a:bodyPr/>
        <a:lstStyle/>
        <a:p>
          <a:r>
            <a:rPr lang="pt-BR" sz="2400" dirty="0" err="1"/>
            <a:t>Decanulación</a:t>
          </a:r>
          <a:r>
            <a:rPr lang="pt-BR" sz="2400" dirty="0"/>
            <a:t> 97%. </a:t>
          </a:r>
          <a:endParaRPr lang="en-US" sz="2400" dirty="0"/>
        </a:p>
      </dgm:t>
    </dgm:pt>
    <dgm:pt modelId="{6F04CE14-5D45-4AAE-BAEC-F49558B8D7C4}" type="parTrans" cxnId="{73A6650E-8770-4002-BA37-B09B0C60F48C}">
      <dgm:prSet/>
      <dgm:spPr/>
      <dgm:t>
        <a:bodyPr/>
        <a:lstStyle/>
        <a:p>
          <a:endParaRPr lang="en-US"/>
        </a:p>
      </dgm:t>
    </dgm:pt>
    <dgm:pt modelId="{0BEE625B-4125-4EA5-AE77-3A6164760AED}" type="sibTrans" cxnId="{73A6650E-8770-4002-BA37-B09B0C60F48C}">
      <dgm:prSet/>
      <dgm:spPr/>
      <dgm:t>
        <a:bodyPr/>
        <a:lstStyle/>
        <a:p>
          <a:endParaRPr lang="en-US"/>
        </a:p>
      </dgm:t>
    </dgm:pt>
    <dgm:pt modelId="{A6AAAA3F-6AA1-4A53-BE22-AF1CDE54B74C}">
      <dgm:prSet custT="1"/>
      <dgm:spPr/>
      <dgm:t>
        <a:bodyPr/>
        <a:lstStyle/>
        <a:p>
          <a:r>
            <a:rPr lang="pt-BR" sz="2400" dirty="0" err="1"/>
            <a:t>Re-estenosis</a:t>
          </a:r>
          <a:r>
            <a:rPr lang="pt-BR" sz="2400" dirty="0"/>
            <a:t> 63.2% </a:t>
          </a:r>
          <a:r>
            <a:rPr lang="pt-BR" sz="2400" dirty="0" err="1"/>
            <a:t>en</a:t>
          </a:r>
          <a:r>
            <a:rPr lang="pt-BR" sz="2400" dirty="0"/>
            <a:t> </a:t>
          </a:r>
          <a:r>
            <a:rPr lang="pt-BR" sz="2400" dirty="0" err="1"/>
            <a:t>el</a:t>
          </a:r>
          <a:r>
            <a:rPr lang="pt-BR" sz="2400" dirty="0"/>
            <a:t> grupo de </a:t>
          </a:r>
          <a:r>
            <a:rPr lang="pt-BR" sz="2400" dirty="0" err="1"/>
            <a:t>dilatación</a:t>
          </a:r>
          <a:r>
            <a:rPr lang="pt-BR" sz="2400" dirty="0"/>
            <a:t> y 31.3% </a:t>
          </a:r>
          <a:r>
            <a:rPr lang="pt-BR" sz="2400" dirty="0" err="1"/>
            <a:t>en</a:t>
          </a:r>
          <a:r>
            <a:rPr lang="pt-BR" sz="2400" dirty="0"/>
            <a:t> </a:t>
          </a:r>
          <a:r>
            <a:rPr lang="pt-BR" sz="2400" dirty="0" err="1"/>
            <a:t>el</a:t>
          </a:r>
          <a:r>
            <a:rPr lang="pt-BR" sz="2400" dirty="0"/>
            <a:t> grupo de </a:t>
          </a:r>
          <a:r>
            <a:rPr lang="pt-BR" sz="2400" dirty="0" err="1"/>
            <a:t>reconstrucción</a:t>
          </a:r>
          <a:r>
            <a:rPr lang="pt-BR" sz="2400" dirty="0"/>
            <a:t> </a:t>
          </a:r>
          <a:r>
            <a:rPr lang="pt-BR" sz="2400" dirty="0" err="1"/>
            <a:t>LT</a:t>
          </a:r>
          <a:r>
            <a:rPr lang="pt-BR" sz="2400" dirty="0"/>
            <a:t>. </a:t>
          </a:r>
          <a:endParaRPr lang="en-US" sz="2400" dirty="0"/>
        </a:p>
      </dgm:t>
    </dgm:pt>
    <dgm:pt modelId="{936D95B0-CD9E-400A-BE82-5C021E10DCF6}" type="parTrans" cxnId="{734473D1-0FDA-4C03-A636-A815D1DAFAB3}">
      <dgm:prSet/>
      <dgm:spPr/>
      <dgm:t>
        <a:bodyPr/>
        <a:lstStyle/>
        <a:p>
          <a:endParaRPr lang="en-US"/>
        </a:p>
      </dgm:t>
    </dgm:pt>
    <dgm:pt modelId="{6CF9636D-0F6E-40D1-B1BD-B9B85AB9BB93}" type="sibTrans" cxnId="{734473D1-0FDA-4C03-A636-A815D1DAFAB3}">
      <dgm:prSet/>
      <dgm:spPr/>
      <dgm:t>
        <a:bodyPr/>
        <a:lstStyle/>
        <a:p>
          <a:endParaRPr lang="en-US"/>
        </a:p>
      </dgm:t>
    </dgm:pt>
    <dgm:pt modelId="{3B7E3B2C-FD0C-4F05-B910-AE0042268291}">
      <dgm:prSet custT="1"/>
      <dgm:spPr/>
      <dgm:t>
        <a:bodyPr/>
        <a:lstStyle/>
        <a:p>
          <a:r>
            <a:rPr lang="es-ES" sz="2000" dirty="0" err="1"/>
            <a:t>Onder</a:t>
          </a:r>
          <a:r>
            <a:rPr lang="es-ES" sz="2000" dirty="0"/>
            <a:t> R, et al. </a:t>
          </a:r>
          <a:r>
            <a:rPr lang="es-ES" sz="2000" dirty="0" err="1"/>
            <a:t>Endolaryngeal</a:t>
          </a:r>
          <a:r>
            <a:rPr lang="es-ES" sz="2000" dirty="0"/>
            <a:t> </a:t>
          </a:r>
          <a:r>
            <a:rPr lang="es-ES" sz="2000" dirty="0" err="1"/>
            <a:t>dilatation</a:t>
          </a:r>
          <a:r>
            <a:rPr lang="es-ES" sz="2000" dirty="0"/>
            <a:t> versus </a:t>
          </a:r>
          <a:r>
            <a:rPr lang="es-ES" sz="2000" dirty="0" err="1"/>
            <a:t>laryngotracheal</a:t>
          </a:r>
          <a:r>
            <a:rPr lang="es-ES" sz="2000" dirty="0"/>
            <a:t> </a:t>
          </a:r>
          <a:r>
            <a:rPr lang="es-ES" sz="2000" dirty="0" err="1"/>
            <a:t>reconstruction</a:t>
          </a:r>
          <a:r>
            <a:rPr lang="es-ES" sz="2000" dirty="0"/>
            <a:t> in </a:t>
          </a:r>
          <a:r>
            <a:rPr lang="es-ES" sz="2000" dirty="0" err="1"/>
            <a:t>the</a:t>
          </a:r>
          <a:r>
            <a:rPr lang="es-ES" sz="2000" dirty="0"/>
            <a:t> </a:t>
          </a:r>
          <a:r>
            <a:rPr lang="es-ES" sz="2000" dirty="0" err="1"/>
            <a:t>primary</a:t>
          </a:r>
          <a:r>
            <a:rPr lang="es-ES" sz="2000" dirty="0"/>
            <a:t> </a:t>
          </a:r>
          <a:r>
            <a:rPr lang="es-ES" sz="2000" dirty="0" err="1"/>
            <a:t>management</a:t>
          </a:r>
          <a:r>
            <a:rPr lang="es-ES" sz="2000" dirty="0"/>
            <a:t> </a:t>
          </a:r>
          <a:r>
            <a:rPr lang="es-ES" sz="2000" dirty="0" err="1"/>
            <a:t>of</a:t>
          </a:r>
          <a:r>
            <a:rPr lang="es-ES" sz="2000" dirty="0"/>
            <a:t> </a:t>
          </a:r>
          <a:r>
            <a:rPr lang="es-ES" sz="2000" dirty="0" err="1"/>
            <a:t>subglottic</a:t>
          </a:r>
          <a:r>
            <a:rPr lang="es-ES" sz="2000" dirty="0"/>
            <a:t> </a:t>
          </a:r>
          <a:r>
            <a:rPr lang="es-ES" sz="2000" dirty="0" err="1"/>
            <a:t>stenosis</a:t>
          </a:r>
          <a:r>
            <a:rPr lang="es-ES" sz="2000" dirty="0"/>
            <a:t>. International </a:t>
          </a:r>
          <a:r>
            <a:rPr lang="es-ES" sz="2000" dirty="0" err="1"/>
            <a:t>Journal</a:t>
          </a:r>
          <a:r>
            <a:rPr lang="es-ES" sz="2000" dirty="0"/>
            <a:t> o f </a:t>
          </a:r>
          <a:r>
            <a:rPr lang="es-ES" sz="2000" dirty="0" err="1"/>
            <a:t>Pediatric</a:t>
          </a:r>
          <a:r>
            <a:rPr lang="es-ES" sz="2000" dirty="0"/>
            <a:t> </a:t>
          </a:r>
          <a:r>
            <a:rPr lang="es-ES" sz="2000" dirty="0" err="1"/>
            <a:t>Otorhinolaryngology</a:t>
          </a:r>
          <a:r>
            <a:rPr lang="es-ES" sz="2000" dirty="0"/>
            <a:t> 2014; 78: 1332-1336</a:t>
          </a:r>
        </a:p>
      </dgm:t>
    </dgm:pt>
    <dgm:pt modelId="{7F39741D-E8C3-470C-8AB7-DCA3B4EA8DCE}" type="sibTrans" cxnId="{B98C8200-45E0-41CA-9893-C33E00854E9A}">
      <dgm:prSet/>
      <dgm:spPr/>
      <dgm:t>
        <a:bodyPr/>
        <a:lstStyle/>
        <a:p>
          <a:endParaRPr lang="es-ES"/>
        </a:p>
      </dgm:t>
    </dgm:pt>
    <dgm:pt modelId="{37748F07-F4B4-427A-8173-569D39521516}" type="parTrans" cxnId="{B98C8200-45E0-41CA-9893-C33E00854E9A}">
      <dgm:prSet/>
      <dgm:spPr/>
      <dgm:t>
        <a:bodyPr/>
        <a:lstStyle/>
        <a:p>
          <a:endParaRPr lang="es-ES"/>
        </a:p>
      </dgm:t>
    </dgm:pt>
    <dgm:pt modelId="{85EBAE4F-B24F-4150-AC46-CBA19DD5ED5E}" type="pres">
      <dgm:prSet presAssocID="{CD82C542-B395-4DE9-BE81-946DF56CBA74}" presName="diagram" presStyleCnt="0">
        <dgm:presLayoutVars>
          <dgm:chPref val="1"/>
          <dgm:dir/>
          <dgm:animOne val="branch"/>
          <dgm:animLvl val="lvl"/>
          <dgm:resizeHandles val="exact"/>
        </dgm:presLayoutVars>
      </dgm:prSet>
      <dgm:spPr/>
    </dgm:pt>
    <dgm:pt modelId="{8ABAEED1-843E-4AF3-927D-F9CE4E59110E}" type="pres">
      <dgm:prSet presAssocID="{1D3F021F-EAB8-4297-BA67-A53CFD782526}" presName="root1" presStyleCnt="0"/>
      <dgm:spPr/>
    </dgm:pt>
    <dgm:pt modelId="{BEDB264F-7F40-4654-BE89-E88E7BE577A6}" type="pres">
      <dgm:prSet presAssocID="{1D3F021F-EAB8-4297-BA67-A53CFD782526}" presName="LevelOneTextNode" presStyleLbl="node0" presStyleIdx="0" presStyleCnt="4" custScaleX="997138" custScaleY="559154" custLinFactX="700000" custLinFactY="300000" custLinFactNeighborX="703456" custLinFactNeighborY="365674">
        <dgm:presLayoutVars>
          <dgm:chPref val="3"/>
        </dgm:presLayoutVars>
      </dgm:prSet>
      <dgm:spPr/>
    </dgm:pt>
    <dgm:pt modelId="{38DEAF3B-3D4A-450E-8907-D81CD93F7CB4}" type="pres">
      <dgm:prSet presAssocID="{1D3F021F-EAB8-4297-BA67-A53CFD782526}" presName="level2hierChild" presStyleCnt="0"/>
      <dgm:spPr/>
    </dgm:pt>
    <dgm:pt modelId="{021BB873-E7EC-47E2-81D1-49674E986D4D}" type="pres">
      <dgm:prSet presAssocID="{E3F6C2FC-E30C-41B6-A1D2-77F210BA0063}" presName="root1" presStyleCnt="0"/>
      <dgm:spPr/>
    </dgm:pt>
    <dgm:pt modelId="{8C4BEF85-78E4-4FA6-9B5D-CD234C1638FA}" type="pres">
      <dgm:prSet presAssocID="{E3F6C2FC-E30C-41B6-A1D2-77F210BA0063}" presName="LevelOneTextNode" presStyleLbl="node0" presStyleIdx="1" presStyleCnt="4" custScaleX="1183014" custScaleY="946306" custLinFactX="637536" custLinFactY="364443" custLinFactNeighborX="700000" custLinFactNeighborY="400000">
        <dgm:presLayoutVars>
          <dgm:chPref val="3"/>
        </dgm:presLayoutVars>
      </dgm:prSet>
      <dgm:spPr/>
    </dgm:pt>
    <dgm:pt modelId="{568DA134-D00B-4D71-B99D-16F1636EC4C2}" type="pres">
      <dgm:prSet presAssocID="{E3F6C2FC-E30C-41B6-A1D2-77F210BA0063}" presName="level2hierChild" presStyleCnt="0"/>
      <dgm:spPr/>
    </dgm:pt>
    <dgm:pt modelId="{D5F9B973-4F9A-4542-B514-6F199A1BDC57}" type="pres">
      <dgm:prSet presAssocID="{A6AAAA3F-6AA1-4A53-BE22-AF1CDE54B74C}" presName="root1" presStyleCnt="0"/>
      <dgm:spPr/>
    </dgm:pt>
    <dgm:pt modelId="{B7FEE90C-171A-4EA2-A168-2DF4BEA8C2B3}" type="pres">
      <dgm:prSet presAssocID="{A6AAAA3F-6AA1-4A53-BE22-AF1CDE54B74C}" presName="LevelOneTextNode" presStyleLbl="node0" presStyleIdx="2" presStyleCnt="4" custScaleX="1624867" custScaleY="1388809" custLinFactX="66970" custLinFactY="500000" custLinFactNeighborX="100000" custLinFactNeighborY="580606">
        <dgm:presLayoutVars>
          <dgm:chPref val="3"/>
        </dgm:presLayoutVars>
      </dgm:prSet>
      <dgm:spPr/>
    </dgm:pt>
    <dgm:pt modelId="{AB184BA4-62B1-4756-ABEA-063F2369F1FD}" type="pres">
      <dgm:prSet presAssocID="{A6AAAA3F-6AA1-4A53-BE22-AF1CDE54B74C}" presName="level2hierChild" presStyleCnt="0"/>
      <dgm:spPr/>
    </dgm:pt>
    <dgm:pt modelId="{0B3695E3-4B1A-41F5-B064-2F62A4495002}" type="pres">
      <dgm:prSet presAssocID="{3B7E3B2C-FD0C-4F05-B910-AE0042268291}" presName="root1" presStyleCnt="0"/>
      <dgm:spPr/>
    </dgm:pt>
    <dgm:pt modelId="{7AD012D6-C715-4C44-9D04-9BC7AD5161D9}" type="pres">
      <dgm:prSet presAssocID="{3B7E3B2C-FD0C-4F05-B910-AE0042268291}" presName="LevelOneTextNode" presStyleLbl="node0" presStyleIdx="3" presStyleCnt="4" custScaleX="1903345" custScaleY="2000000" custLinFactX="-400000" custLinFactY="-1283094" custLinFactNeighborX="-419271" custLinFactNeighborY="-1300000">
        <dgm:presLayoutVars>
          <dgm:chPref val="3"/>
        </dgm:presLayoutVars>
      </dgm:prSet>
      <dgm:spPr/>
    </dgm:pt>
    <dgm:pt modelId="{F0910ED0-33B8-4339-B749-9F62D6F05502}" type="pres">
      <dgm:prSet presAssocID="{3B7E3B2C-FD0C-4F05-B910-AE0042268291}" presName="level2hierChild" presStyleCnt="0"/>
      <dgm:spPr/>
    </dgm:pt>
  </dgm:ptLst>
  <dgm:cxnLst>
    <dgm:cxn modelId="{B98C8200-45E0-41CA-9893-C33E00854E9A}" srcId="{CD82C542-B395-4DE9-BE81-946DF56CBA74}" destId="{3B7E3B2C-FD0C-4F05-B910-AE0042268291}" srcOrd="3" destOrd="0" parTransId="{37748F07-F4B4-427A-8173-569D39521516}" sibTransId="{7F39741D-E8C3-470C-8AB7-DCA3B4EA8DCE}"/>
    <dgm:cxn modelId="{73A6650E-8770-4002-BA37-B09B0C60F48C}" srcId="{CD82C542-B395-4DE9-BE81-946DF56CBA74}" destId="{E3F6C2FC-E30C-41B6-A1D2-77F210BA0063}" srcOrd="1" destOrd="0" parTransId="{6F04CE14-5D45-4AAE-BAEC-F49558B8D7C4}" sibTransId="{0BEE625B-4125-4EA5-AE77-3A6164760AED}"/>
    <dgm:cxn modelId="{281BA23A-648C-4619-8FC3-80F15B865298}" srcId="{CD82C542-B395-4DE9-BE81-946DF56CBA74}" destId="{1D3F021F-EAB8-4297-BA67-A53CFD782526}" srcOrd="0" destOrd="0" parTransId="{32C446D4-0E80-46EC-A7C5-0746EA5A0387}" sibTransId="{B4FFC732-381E-4FBB-ACAC-B62BC8C55D27}"/>
    <dgm:cxn modelId="{9AFB51A0-16CE-423C-83FD-47D1DFDCE244}" type="presOf" srcId="{A6AAAA3F-6AA1-4A53-BE22-AF1CDE54B74C}" destId="{B7FEE90C-171A-4EA2-A168-2DF4BEA8C2B3}" srcOrd="0" destOrd="0" presId="urn:microsoft.com/office/officeart/2005/8/layout/hierarchy2"/>
    <dgm:cxn modelId="{2315F0B4-BD63-49E8-9128-C4D09911678F}" type="presOf" srcId="{E3F6C2FC-E30C-41B6-A1D2-77F210BA0063}" destId="{8C4BEF85-78E4-4FA6-9B5D-CD234C1638FA}" srcOrd="0" destOrd="0" presId="urn:microsoft.com/office/officeart/2005/8/layout/hierarchy2"/>
    <dgm:cxn modelId="{734473D1-0FDA-4C03-A636-A815D1DAFAB3}" srcId="{CD82C542-B395-4DE9-BE81-946DF56CBA74}" destId="{A6AAAA3F-6AA1-4A53-BE22-AF1CDE54B74C}" srcOrd="2" destOrd="0" parTransId="{936D95B0-CD9E-400A-BE82-5C021E10DCF6}" sibTransId="{6CF9636D-0F6E-40D1-B1BD-B9B85AB9BB93}"/>
    <dgm:cxn modelId="{77FCB5DC-2580-4D12-B520-A0B1DEB02E78}" type="presOf" srcId="{3B7E3B2C-FD0C-4F05-B910-AE0042268291}" destId="{7AD012D6-C715-4C44-9D04-9BC7AD5161D9}" srcOrd="0" destOrd="0" presId="urn:microsoft.com/office/officeart/2005/8/layout/hierarchy2"/>
    <dgm:cxn modelId="{FCE2B4E4-6F61-49C6-9CCD-831439CA8807}" type="presOf" srcId="{1D3F021F-EAB8-4297-BA67-A53CFD782526}" destId="{BEDB264F-7F40-4654-BE89-E88E7BE577A6}" srcOrd="0" destOrd="0" presId="urn:microsoft.com/office/officeart/2005/8/layout/hierarchy2"/>
    <dgm:cxn modelId="{2D9039F9-E6A6-4729-BEAF-D52AD1FEC652}" type="presOf" srcId="{CD82C542-B395-4DE9-BE81-946DF56CBA74}" destId="{85EBAE4F-B24F-4150-AC46-CBA19DD5ED5E}" srcOrd="0" destOrd="0" presId="urn:microsoft.com/office/officeart/2005/8/layout/hierarchy2"/>
    <dgm:cxn modelId="{CAD08F79-970B-4880-8DCA-B1147045A0B6}" type="presParOf" srcId="{85EBAE4F-B24F-4150-AC46-CBA19DD5ED5E}" destId="{8ABAEED1-843E-4AF3-927D-F9CE4E59110E}" srcOrd="0" destOrd="0" presId="urn:microsoft.com/office/officeart/2005/8/layout/hierarchy2"/>
    <dgm:cxn modelId="{0F465541-DD9B-4D2E-B59F-27DAE7FFE37C}" type="presParOf" srcId="{8ABAEED1-843E-4AF3-927D-F9CE4E59110E}" destId="{BEDB264F-7F40-4654-BE89-E88E7BE577A6}" srcOrd="0" destOrd="0" presId="urn:microsoft.com/office/officeart/2005/8/layout/hierarchy2"/>
    <dgm:cxn modelId="{C2291866-6315-4622-8A4B-ECCDC488B7FD}" type="presParOf" srcId="{8ABAEED1-843E-4AF3-927D-F9CE4E59110E}" destId="{38DEAF3B-3D4A-450E-8907-D81CD93F7CB4}" srcOrd="1" destOrd="0" presId="urn:microsoft.com/office/officeart/2005/8/layout/hierarchy2"/>
    <dgm:cxn modelId="{0BB7AEA8-A88A-4EE6-890F-7E2AB4056DE6}" type="presParOf" srcId="{85EBAE4F-B24F-4150-AC46-CBA19DD5ED5E}" destId="{021BB873-E7EC-47E2-81D1-49674E986D4D}" srcOrd="1" destOrd="0" presId="urn:microsoft.com/office/officeart/2005/8/layout/hierarchy2"/>
    <dgm:cxn modelId="{8594826A-46E4-4E98-821C-C55684866496}" type="presParOf" srcId="{021BB873-E7EC-47E2-81D1-49674E986D4D}" destId="{8C4BEF85-78E4-4FA6-9B5D-CD234C1638FA}" srcOrd="0" destOrd="0" presId="urn:microsoft.com/office/officeart/2005/8/layout/hierarchy2"/>
    <dgm:cxn modelId="{A526EED3-730C-4AD2-8062-09ACBA29B235}" type="presParOf" srcId="{021BB873-E7EC-47E2-81D1-49674E986D4D}" destId="{568DA134-D00B-4D71-B99D-16F1636EC4C2}" srcOrd="1" destOrd="0" presId="urn:microsoft.com/office/officeart/2005/8/layout/hierarchy2"/>
    <dgm:cxn modelId="{0F428635-C725-4647-B480-2921BD21F630}" type="presParOf" srcId="{85EBAE4F-B24F-4150-AC46-CBA19DD5ED5E}" destId="{D5F9B973-4F9A-4542-B514-6F199A1BDC57}" srcOrd="2" destOrd="0" presId="urn:microsoft.com/office/officeart/2005/8/layout/hierarchy2"/>
    <dgm:cxn modelId="{0B69693D-904E-48FE-9E01-6229EC295876}" type="presParOf" srcId="{D5F9B973-4F9A-4542-B514-6F199A1BDC57}" destId="{B7FEE90C-171A-4EA2-A168-2DF4BEA8C2B3}" srcOrd="0" destOrd="0" presId="urn:microsoft.com/office/officeart/2005/8/layout/hierarchy2"/>
    <dgm:cxn modelId="{F240F00A-D6EB-4E2E-B630-0DBEA9422665}" type="presParOf" srcId="{D5F9B973-4F9A-4542-B514-6F199A1BDC57}" destId="{AB184BA4-62B1-4756-ABEA-063F2369F1FD}" srcOrd="1" destOrd="0" presId="urn:microsoft.com/office/officeart/2005/8/layout/hierarchy2"/>
    <dgm:cxn modelId="{BAD947A2-A078-4193-BD10-128B9E1864B4}" type="presParOf" srcId="{85EBAE4F-B24F-4150-AC46-CBA19DD5ED5E}" destId="{0B3695E3-4B1A-41F5-B064-2F62A4495002}" srcOrd="3" destOrd="0" presId="urn:microsoft.com/office/officeart/2005/8/layout/hierarchy2"/>
    <dgm:cxn modelId="{A1954B07-5740-461F-9651-5DB86536D2F4}" type="presParOf" srcId="{0B3695E3-4B1A-41F5-B064-2F62A4495002}" destId="{7AD012D6-C715-4C44-9D04-9BC7AD5161D9}" srcOrd="0" destOrd="0" presId="urn:microsoft.com/office/officeart/2005/8/layout/hierarchy2"/>
    <dgm:cxn modelId="{4526EACA-6006-43F4-8B8A-4194D79A60E7}" type="presParOf" srcId="{0B3695E3-4B1A-41F5-B064-2F62A4495002}" destId="{F0910ED0-33B8-4339-B749-9F62D6F05502}"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3061534-2271-49A3-BFC3-65670107DE42}" type="doc">
      <dgm:prSet loTypeId="urn:microsoft.com/office/officeart/2005/8/layout/default" loCatId="Inbox" qsTypeId="urn:microsoft.com/office/officeart/2005/8/quickstyle/simple1" qsCatId="simple" csTypeId="urn:microsoft.com/office/officeart/2005/8/colors/colorful2" csCatId="colorful" phldr="1"/>
      <dgm:spPr/>
      <dgm:t>
        <a:bodyPr/>
        <a:lstStyle/>
        <a:p>
          <a:endParaRPr lang="en-US"/>
        </a:p>
      </dgm:t>
    </dgm:pt>
    <dgm:pt modelId="{7A9DEC2B-0D29-4C72-BA45-DE1B98BE69E4}">
      <dgm:prSet/>
      <dgm:spPr/>
      <dgm:t>
        <a:bodyPr/>
        <a:lstStyle/>
        <a:p>
          <a:r>
            <a:rPr lang="es-MX"/>
            <a:t>Lo importante</a:t>
          </a:r>
        </a:p>
      </dgm:t>
    </dgm:pt>
    <dgm:pt modelId="{9F37453C-8522-406B-B312-590E7C597FA8}" type="parTrans" cxnId="{2E8FCD6D-8B73-4AA8-8A2E-C317F5A4AC88}">
      <dgm:prSet/>
      <dgm:spPr/>
      <dgm:t>
        <a:bodyPr/>
        <a:lstStyle/>
        <a:p>
          <a:endParaRPr lang="en-US"/>
        </a:p>
      </dgm:t>
    </dgm:pt>
    <dgm:pt modelId="{D26247B3-BA0C-43E5-A7EB-A604F171FC14}" type="sibTrans" cxnId="{2E8FCD6D-8B73-4AA8-8A2E-C317F5A4AC88}">
      <dgm:prSet/>
      <dgm:spPr/>
      <dgm:t>
        <a:bodyPr/>
        <a:lstStyle/>
        <a:p>
          <a:endParaRPr lang="en-US"/>
        </a:p>
      </dgm:t>
    </dgm:pt>
    <dgm:pt modelId="{BDCCFFA4-56F0-4F59-84FE-EEE52E1C1FA4}">
      <dgm:prSet/>
      <dgm:spPr/>
      <dgm:t>
        <a:bodyPr/>
        <a:lstStyle/>
        <a:p>
          <a:r>
            <a:rPr lang="es-MX" dirty="0"/>
            <a:t>Cuando se sospeche estenosis, no se recomienda broncoscopia flexible fuera de quirófano porque puede precipitar junto con el edema y las secreciones el bloqueo completo de la vía aérea.</a:t>
          </a:r>
          <a:endParaRPr lang="en-US" dirty="0"/>
        </a:p>
      </dgm:t>
    </dgm:pt>
    <dgm:pt modelId="{76D1E4D9-92DA-4BB4-AB87-1C9299590385}" type="parTrans" cxnId="{063738CE-AC61-4F00-81BA-5BD90E57C533}">
      <dgm:prSet/>
      <dgm:spPr/>
      <dgm:t>
        <a:bodyPr/>
        <a:lstStyle/>
        <a:p>
          <a:endParaRPr lang="en-US"/>
        </a:p>
      </dgm:t>
    </dgm:pt>
    <dgm:pt modelId="{D5465F34-FF15-42FE-B026-8B571AF22D15}" type="sibTrans" cxnId="{063738CE-AC61-4F00-81BA-5BD90E57C533}">
      <dgm:prSet/>
      <dgm:spPr/>
      <dgm:t>
        <a:bodyPr/>
        <a:lstStyle/>
        <a:p>
          <a:endParaRPr lang="en-US"/>
        </a:p>
      </dgm:t>
    </dgm:pt>
    <dgm:pt modelId="{E36BE34A-94AC-4BA2-8C41-5F593729907B}">
      <dgm:prSet/>
      <dgm:spPr/>
      <dgm:t>
        <a:bodyPr/>
        <a:lstStyle/>
        <a:p>
          <a:r>
            <a:rPr lang="es-MX"/>
            <a:t>Con obstrucción significativa de la vía aérea, el índice de mortalidad es de 6–12%.</a:t>
          </a:r>
          <a:endParaRPr lang="en-US"/>
        </a:p>
      </dgm:t>
    </dgm:pt>
    <dgm:pt modelId="{773A808B-67D5-4D49-A0C5-1753A1A14181}" type="parTrans" cxnId="{A96C18F1-A26B-4A35-96F9-DDC2EAC3254E}">
      <dgm:prSet/>
      <dgm:spPr/>
      <dgm:t>
        <a:bodyPr/>
        <a:lstStyle/>
        <a:p>
          <a:endParaRPr lang="en-US"/>
        </a:p>
      </dgm:t>
    </dgm:pt>
    <dgm:pt modelId="{3BA31D0C-11DA-4BAF-BE15-86A4619BC944}" type="sibTrans" cxnId="{A96C18F1-A26B-4A35-96F9-DDC2EAC3254E}">
      <dgm:prSet/>
      <dgm:spPr/>
      <dgm:t>
        <a:bodyPr/>
        <a:lstStyle/>
        <a:p>
          <a:endParaRPr lang="en-US"/>
        </a:p>
      </dgm:t>
    </dgm:pt>
    <dgm:pt modelId="{17EEA615-F6E9-4513-81CB-F82CBD200023}">
      <dgm:prSet/>
      <dgm:spPr/>
      <dgm:t>
        <a:bodyPr/>
        <a:lstStyle/>
        <a:p>
          <a:r>
            <a:rPr lang="es-MX" dirty="0"/>
            <a:t>En algunos casos es preferible y puede realizarse dilatación para evitar traqueotomía previa al tratamiento definitivo de la estenosis. </a:t>
          </a:r>
        </a:p>
        <a:p>
          <a:r>
            <a:rPr lang="es-MX" dirty="0"/>
            <a:t>E</a:t>
          </a:r>
          <a:r>
            <a:rPr lang="es-ES" dirty="0" err="1"/>
            <a:t>fectiva</a:t>
          </a:r>
          <a:r>
            <a:rPr lang="es-ES" dirty="0"/>
            <a:t> en </a:t>
          </a:r>
          <a:r>
            <a:rPr lang="en-US" dirty="0"/>
            <a:t>50% a 70% </a:t>
          </a:r>
        </a:p>
      </dgm:t>
    </dgm:pt>
    <dgm:pt modelId="{79F721D6-610E-4ABC-B922-62366D9AE21F}" type="parTrans" cxnId="{13AF26FD-E075-440E-A65C-E7A21B7AC0C9}">
      <dgm:prSet/>
      <dgm:spPr/>
      <dgm:t>
        <a:bodyPr/>
        <a:lstStyle/>
        <a:p>
          <a:endParaRPr lang="en-US"/>
        </a:p>
      </dgm:t>
    </dgm:pt>
    <dgm:pt modelId="{80903F60-9709-4DA2-8FE6-C797AB7D2D7C}" type="sibTrans" cxnId="{13AF26FD-E075-440E-A65C-E7A21B7AC0C9}">
      <dgm:prSet/>
      <dgm:spPr/>
      <dgm:t>
        <a:bodyPr/>
        <a:lstStyle/>
        <a:p>
          <a:endParaRPr lang="en-US"/>
        </a:p>
      </dgm:t>
    </dgm:pt>
    <dgm:pt modelId="{2FA3EAA5-58F6-4F60-AFBE-257CF67B55EF}">
      <dgm:prSet/>
      <dgm:spPr/>
      <dgm:t>
        <a:bodyPr/>
        <a:lstStyle/>
        <a:p>
          <a:r>
            <a:rPr lang="es-MX"/>
            <a:t>En estenosis traqueales extensas o bajas puede ser muy difícil encontrar luz traqueal adecuada con abordaje solo cervical y puede requerirse cirugía de tórax.</a:t>
          </a:r>
          <a:endParaRPr lang="en-US"/>
        </a:p>
      </dgm:t>
    </dgm:pt>
    <dgm:pt modelId="{9CF86207-0864-4341-9A74-BB31D724A553}" type="parTrans" cxnId="{5DBA3D34-A029-41F6-AD84-706EAFCD169C}">
      <dgm:prSet/>
      <dgm:spPr/>
      <dgm:t>
        <a:bodyPr/>
        <a:lstStyle/>
        <a:p>
          <a:endParaRPr lang="en-US"/>
        </a:p>
      </dgm:t>
    </dgm:pt>
    <dgm:pt modelId="{803112AC-0F52-41BD-A69D-2C245FD11A11}" type="sibTrans" cxnId="{5DBA3D34-A029-41F6-AD84-706EAFCD169C}">
      <dgm:prSet/>
      <dgm:spPr/>
      <dgm:t>
        <a:bodyPr/>
        <a:lstStyle/>
        <a:p>
          <a:endParaRPr lang="en-US"/>
        </a:p>
      </dgm:t>
    </dgm:pt>
    <dgm:pt modelId="{DA5B5C1B-2A71-4274-86D8-67A9187DA886}">
      <dgm:prSet/>
      <dgm:spPr/>
      <dgm:t>
        <a:bodyPr/>
        <a:lstStyle/>
        <a:p>
          <a:r>
            <a:rPr lang="es-MX"/>
            <a:t>El grado de estenosis (clasificación de Cotton) se correlaciona con la severidad de los síntomas y la necesidad de tratamiento.</a:t>
          </a:r>
          <a:endParaRPr lang="en-US"/>
        </a:p>
      </dgm:t>
    </dgm:pt>
    <dgm:pt modelId="{B6E25AFD-1E92-4C11-A25F-75477BF0A77A}" type="parTrans" cxnId="{73DF4A6A-10AD-49E1-9444-462F83B38426}">
      <dgm:prSet/>
      <dgm:spPr/>
      <dgm:t>
        <a:bodyPr/>
        <a:lstStyle/>
        <a:p>
          <a:endParaRPr lang="en-US"/>
        </a:p>
      </dgm:t>
    </dgm:pt>
    <dgm:pt modelId="{6006F533-34BF-4BA7-B862-1B5A61DC6125}" type="sibTrans" cxnId="{73DF4A6A-10AD-49E1-9444-462F83B38426}">
      <dgm:prSet/>
      <dgm:spPr/>
      <dgm:t>
        <a:bodyPr/>
        <a:lstStyle/>
        <a:p>
          <a:endParaRPr lang="en-US"/>
        </a:p>
      </dgm:t>
    </dgm:pt>
    <dgm:pt modelId="{2A0A05D1-4850-4CCC-819F-D111B4AF112D}" type="pres">
      <dgm:prSet presAssocID="{93061534-2271-49A3-BFC3-65670107DE42}" presName="diagram" presStyleCnt="0">
        <dgm:presLayoutVars>
          <dgm:dir/>
          <dgm:resizeHandles val="exact"/>
        </dgm:presLayoutVars>
      </dgm:prSet>
      <dgm:spPr/>
    </dgm:pt>
    <dgm:pt modelId="{63C2FB84-15DB-4F05-A49C-23B4F860E432}" type="pres">
      <dgm:prSet presAssocID="{7A9DEC2B-0D29-4C72-BA45-DE1B98BE69E4}" presName="node" presStyleLbl="node1" presStyleIdx="0" presStyleCnt="6">
        <dgm:presLayoutVars>
          <dgm:bulletEnabled val="1"/>
        </dgm:presLayoutVars>
      </dgm:prSet>
      <dgm:spPr/>
    </dgm:pt>
    <dgm:pt modelId="{76E82E4D-87D1-4428-BAB7-DC848F6AB9E9}" type="pres">
      <dgm:prSet presAssocID="{D26247B3-BA0C-43E5-A7EB-A604F171FC14}" presName="sibTrans" presStyleCnt="0"/>
      <dgm:spPr/>
    </dgm:pt>
    <dgm:pt modelId="{722889A6-D5F1-4AD3-95E0-05895D182D09}" type="pres">
      <dgm:prSet presAssocID="{BDCCFFA4-56F0-4F59-84FE-EEE52E1C1FA4}" presName="node" presStyleLbl="node1" presStyleIdx="1" presStyleCnt="6">
        <dgm:presLayoutVars>
          <dgm:bulletEnabled val="1"/>
        </dgm:presLayoutVars>
      </dgm:prSet>
      <dgm:spPr/>
    </dgm:pt>
    <dgm:pt modelId="{EB0FD44F-742B-45C5-B888-F660F1603E32}" type="pres">
      <dgm:prSet presAssocID="{D5465F34-FF15-42FE-B026-8B571AF22D15}" presName="sibTrans" presStyleCnt="0"/>
      <dgm:spPr/>
    </dgm:pt>
    <dgm:pt modelId="{F7642480-EF75-44B7-8FDB-A525E643340A}" type="pres">
      <dgm:prSet presAssocID="{E36BE34A-94AC-4BA2-8C41-5F593729907B}" presName="node" presStyleLbl="node1" presStyleIdx="2" presStyleCnt="6">
        <dgm:presLayoutVars>
          <dgm:bulletEnabled val="1"/>
        </dgm:presLayoutVars>
      </dgm:prSet>
      <dgm:spPr/>
    </dgm:pt>
    <dgm:pt modelId="{D7E14FD0-9CE4-4BAF-B302-FFA4B7D0A3BD}" type="pres">
      <dgm:prSet presAssocID="{3BA31D0C-11DA-4BAF-BE15-86A4619BC944}" presName="sibTrans" presStyleCnt="0"/>
      <dgm:spPr/>
    </dgm:pt>
    <dgm:pt modelId="{A980B9C2-6B64-4D0C-996A-B93CC303F658}" type="pres">
      <dgm:prSet presAssocID="{17EEA615-F6E9-4513-81CB-F82CBD200023}" presName="node" presStyleLbl="node1" presStyleIdx="3" presStyleCnt="6">
        <dgm:presLayoutVars>
          <dgm:bulletEnabled val="1"/>
        </dgm:presLayoutVars>
      </dgm:prSet>
      <dgm:spPr/>
    </dgm:pt>
    <dgm:pt modelId="{B5A03503-B4AD-499B-8E88-75D9C26D1D00}" type="pres">
      <dgm:prSet presAssocID="{80903F60-9709-4DA2-8FE6-C797AB7D2D7C}" presName="sibTrans" presStyleCnt="0"/>
      <dgm:spPr/>
    </dgm:pt>
    <dgm:pt modelId="{6D7BBFC6-55B3-433B-A8DE-E9681E7D8497}" type="pres">
      <dgm:prSet presAssocID="{2FA3EAA5-58F6-4F60-AFBE-257CF67B55EF}" presName="node" presStyleLbl="node1" presStyleIdx="4" presStyleCnt="6">
        <dgm:presLayoutVars>
          <dgm:bulletEnabled val="1"/>
        </dgm:presLayoutVars>
      </dgm:prSet>
      <dgm:spPr/>
    </dgm:pt>
    <dgm:pt modelId="{C1D12C87-251B-44B2-9107-1D7EAA242B0E}" type="pres">
      <dgm:prSet presAssocID="{803112AC-0F52-41BD-A69D-2C245FD11A11}" presName="sibTrans" presStyleCnt="0"/>
      <dgm:spPr/>
    </dgm:pt>
    <dgm:pt modelId="{8F96BD2F-1AE6-4656-8C32-03353BABE60B}" type="pres">
      <dgm:prSet presAssocID="{DA5B5C1B-2A71-4274-86D8-67A9187DA886}" presName="node" presStyleLbl="node1" presStyleIdx="5" presStyleCnt="6">
        <dgm:presLayoutVars>
          <dgm:bulletEnabled val="1"/>
        </dgm:presLayoutVars>
      </dgm:prSet>
      <dgm:spPr/>
    </dgm:pt>
  </dgm:ptLst>
  <dgm:cxnLst>
    <dgm:cxn modelId="{5DBA3D34-A029-41F6-AD84-706EAFCD169C}" srcId="{93061534-2271-49A3-BFC3-65670107DE42}" destId="{2FA3EAA5-58F6-4F60-AFBE-257CF67B55EF}" srcOrd="4" destOrd="0" parTransId="{9CF86207-0864-4341-9A74-BB31D724A553}" sibTransId="{803112AC-0F52-41BD-A69D-2C245FD11A11}"/>
    <dgm:cxn modelId="{73DF4A6A-10AD-49E1-9444-462F83B38426}" srcId="{93061534-2271-49A3-BFC3-65670107DE42}" destId="{DA5B5C1B-2A71-4274-86D8-67A9187DA886}" srcOrd="5" destOrd="0" parTransId="{B6E25AFD-1E92-4C11-A25F-75477BF0A77A}" sibTransId="{6006F533-34BF-4BA7-B862-1B5A61DC6125}"/>
    <dgm:cxn modelId="{0C9FDE4A-00E3-4964-8ADC-1C7E166E0B0F}" type="presOf" srcId="{BDCCFFA4-56F0-4F59-84FE-EEE52E1C1FA4}" destId="{722889A6-D5F1-4AD3-95E0-05895D182D09}" srcOrd="0" destOrd="0" presId="urn:microsoft.com/office/officeart/2005/8/layout/default"/>
    <dgm:cxn modelId="{2E8FCD6D-8B73-4AA8-8A2E-C317F5A4AC88}" srcId="{93061534-2271-49A3-BFC3-65670107DE42}" destId="{7A9DEC2B-0D29-4C72-BA45-DE1B98BE69E4}" srcOrd="0" destOrd="0" parTransId="{9F37453C-8522-406B-B312-590E7C597FA8}" sibTransId="{D26247B3-BA0C-43E5-A7EB-A604F171FC14}"/>
    <dgm:cxn modelId="{C4083B89-CAB2-4B4B-BEEC-36CCAE07B0F6}" type="presOf" srcId="{DA5B5C1B-2A71-4274-86D8-67A9187DA886}" destId="{8F96BD2F-1AE6-4656-8C32-03353BABE60B}" srcOrd="0" destOrd="0" presId="urn:microsoft.com/office/officeart/2005/8/layout/default"/>
    <dgm:cxn modelId="{51001F98-ECB8-4BB0-8558-982458124F20}" type="presOf" srcId="{93061534-2271-49A3-BFC3-65670107DE42}" destId="{2A0A05D1-4850-4CCC-819F-D111B4AF112D}" srcOrd="0" destOrd="0" presId="urn:microsoft.com/office/officeart/2005/8/layout/default"/>
    <dgm:cxn modelId="{CD6675B2-CE90-41C3-BA25-D4B80F653B77}" type="presOf" srcId="{E36BE34A-94AC-4BA2-8C41-5F593729907B}" destId="{F7642480-EF75-44B7-8FDB-A525E643340A}" srcOrd="0" destOrd="0" presId="urn:microsoft.com/office/officeart/2005/8/layout/default"/>
    <dgm:cxn modelId="{063738CE-AC61-4F00-81BA-5BD90E57C533}" srcId="{93061534-2271-49A3-BFC3-65670107DE42}" destId="{BDCCFFA4-56F0-4F59-84FE-EEE52E1C1FA4}" srcOrd="1" destOrd="0" parTransId="{76D1E4D9-92DA-4BB4-AB87-1C9299590385}" sibTransId="{D5465F34-FF15-42FE-B026-8B571AF22D15}"/>
    <dgm:cxn modelId="{BAAE48EA-526B-4D6D-9C69-42F416A9841D}" type="presOf" srcId="{17EEA615-F6E9-4513-81CB-F82CBD200023}" destId="{A980B9C2-6B64-4D0C-996A-B93CC303F658}" srcOrd="0" destOrd="0" presId="urn:microsoft.com/office/officeart/2005/8/layout/default"/>
    <dgm:cxn modelId="{FC524EEE-2630-4222-96F9-2C655A4242EB}" type="presOf" srcId="{7A9DEC2B-0D29-4C72-BA45-DE1B98BE69E4}" destId="{63C2FB84-15DB-4F05-A49C-23B4F860E432}" srcOrd="0" destOrd="0" presId="urn:microsoft.com/office/officeart/2005/8/layout/default"/>
    <dgm:cxn modelId="{A96C18F1-A26B-4A35-96F9-DDC2EAC3254E}" srcId="{93061534-2271-49A3-BFC3-65670107DE42}" destId="{E36BE34A-94AC-4BA2-8C41-5F593729907B}" srcOrd="2" destOrd="0" parTransId="{773A808B-67D5-4D49-A0C5-1753A1A14181}" sibTransId="{3BA31D0C-11DA-4BAF-BE15-86A4619BC944}"/>
    <dgm:cxn modelId="{78947FFB-5CE4-473A-8921-FA64805CE21B}" type="presOf" srcId="{2FA3EAA5-58F6-4F60-AFBE-257CF67B55EF}" destId="{6D7BBFC6-55B3-433B-A8DE-E9681E7D8497}" srcOrd="0" destOrd="0" presId="urn:microsoft.com/office/officeart/2005/8/layout/default"/>
    <dgm:cxn modelId="{13AF26FD-E075-440E-A65C-E7A21B7AC0C9}" srcId="{93061534-2271-49A3-BFC3-65670107DE42}" destId="{17EEA615-F6E9-4513-81CB-F82CBD200023}" srcOrd="3" destOrd="0" parTransId="{79F721D6-610E-4ABC-B922-62366D9AE21F}" sibTransId="{80903F60-9709-4DA2-8FE6-C797AB7D2D7C}"/>
    <dgm:cxn modelId="{BF09629A-8FAC-496D-A1CA-ADF6B58219F2}" type="presParOf" srcId="{2A0A05D1-4850-4CCC-819F-D111B4AF112D}" destId="{63C2FB84-15DB-4F05-A49C-23B4F860E432}" srcOrd="0" destOrd="0" presId="urn:microsoft.com/office/officeart/2005/8/layout/default"/>
    <dgm:cxn modelId="{DFCAD379-62B3-4CB1-BCFD-2E8D6F2600C0}" type="presParOf" srcId="{2A0A05D1-4850-4CCC-819F-D111B4AF112D}" destId="{76E82E4D-87D1-4428-BAB7-DC848F6AB9E9}" srcOrd="1" destOrd="0" presId="urn:microsoft.com/office/officeart/2005/8/layout/default"/>
    <dgm:cxn modelId="{CC2AC558-5D37-4B45-BAC9-C9DF8C2F14C5}" type="presParOf" srcId="{2A0A05D1-4850-4CCC-819F-D111B4AF112D}" destId="{722889A6-D5F1-4AD3-95E0-05895D182D09}" srcOrd="2" destOrd="0" presId="urn:microsoft.com/office/officeart/2005/8/layout/default"/>
    <dgm:cxn modelId="{07D04FA7-6B89-44AF-AE4C-928D1FC596C7}" type="presParOf" srcId="{2A0A05D1-4850-4CCC-819F-D111B4AF112D}" destId="{EB0FD44F-742B-45C5-B888-F660F1603E32}" srcOrd="3" destOrd="0" presId="urn:microsoft.com/office/officeart/2005/8/layout/default"/>
    <dgm:cxn modelId="{00445733-4096-4148-95C5-5B7CEE0C9624}" type="presParOf" srcId="{2A0A05D1-4850-4CCC-819F-D111B4AF112D}" destId="{F7642480-EF75-44B7-8FDB-A525E643340A}" srcOrd="4" destOrd="0" presId="urn:microsoft.com/office/officeart/2005/8/layout/default"/>
    <dgm:cxn modelId="{C106A678-5BEC-44DD-8CF7-ED683CFE7D1D}" type="presParOf" srcId="{2A0A05D1-4850-4CCC-819F-D111B4AF112D}" destId="{D7E14FD0-9CE4-4BAF-B302-FFA4B7D0A3BD}" srcOrd="5" destOrd="0" presId="urn:microsoft.com/office/officeart/2005/8/layout/default"/>
    <dgm:cxn modelId="{366C21F9-DFF3-4EDE-8525-FCC686B4A36C}" type="presParOf" srcId="{2A0A05D1-4850-4CCC-819F-D111B4AF112D}" destId="{A980B9C2-6B64-4D0C-996A-B93CC303F658}" srcOrd="6" destOrd="0" presId="urn:microsoft.com/office/officeart/2005/8/layout/default"/>
    <dgm:cxn modelId="{C2A280D4-0ED5-446D-A051-FA020C33F3DB}" type="presParOf" srcId="{2A0A05D1-4850-4CCC-819F-D111B4AF112D}" destId="{B5A03503-B4AD-499B-8E88-75D9C26D1D00}" srcOrd="7" destOrd="0" presId="urn:microsoft.com/office/officeart/2005/8/layout/default"/>
    <dgm:cxn modelId="{D602F396-D290-408A-B111-A2CFA3588CEB}" type="presParOf" srcId="{2A0A05D1-4850-4CCC-819F-D111B4AF112D}" destId="{6D7BBFC6-55B3-433B-A8DE-E9681E7D8497}" srcOrd="8" destOrd="0" presId="urn:microsoft.com/office/officeart/2005/8/layout/default"/>
    <dgm:cxn modelId="{23AE7265-BE21-4F8D-A274-6A15E53F95BE}" type="presParOf" srcId="{2A0A05D1-4850-4CCC-819F-D111B4AF112D}" destId="{C1D12C87-251B-44B2-9107-1D7EAA242B0E}" srcOrd="9" destOrd="0" presId="urn:microsoft.com/office/officeart/2005/8/layout/default"/>
    <dgm:cxn modelId="{FCCE6655-14D6-48A1-9197-C349D260EEB7}" type="presParOf" srcId="{2A0A05D1-4850-4CCC-819F-D111B4AF112D}" destId="{8F96BD2F-1AE6-4656-8C32-03353BABE60B}"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3285FC4-422B-4FCE-93F4-FEB3858C8055}" type="doc">
      <dgm:prSet loTypeId="urn:microsoft.com/office/officeart/2016/7/layout/BasicProcessNew" loCatId="process" qsTypeId="urn:microsoft.com/office/officeart/2005/8/quickstyle/simple1" qsCatId="simple" csTypeId="urn:microsoft.com/office/officeart/2005/8/colors/colorful2" csCatId="colorful" phldr="1"/>
      <dgm:spPr/>
      <dgm:t>
        <a:bodyPr/>
        <a:lstStyle/>
        <a:p>
          <a:endParaRPr lang="en-US"/>
        </a:p>
      </dgm:t>
    </dgm:pt>
    <dgm:pt modelId="{DF36B1B0-FDED-4880-A7D9-9E7E8A0E9CFD}">
      <dgm:prSet custT="1"/>
      <dgm:spPr/>
      <dgm:t>
        <a:bodyPr/>
        <a:lstStyle/>
        <a:p>
          <a:r>
            <a:rPr lang="es-MX" sz="2000" dirty="0"/>
            <a:t>Lo importante</a:t>
          </a:r>
          <a:endParaRPr lang="en-US" sz="2000" dirty="0"/>
        </a:p>
      </dgm:t>
    </dgm:pt>
    <dgm:pt modelId="{202CE36E-7270-4F70-A909-E075D598657F}" type="parTrans" cxnId="{E50FC41A-9845-4A2B-80AD-94188DFC3900}">
      <dgm:prSet/>
      <dgm:spPr/>
      <dgm:t>
        <a:bodyPr/>
        <a:lstStyle/>
        <a:p>
          <a:endParaRPr lang="en-US"/>
        </a:p>
      </dgm:t>
    </dgm:pt>
    <dgm:pt modelId="{0E4CACB0-E190-4F20-91DC-D6A2DFD8C016}" type="sibTrans" cxnId="{E50FC41A-9845-4A2B-80AD-94188DFC3900}">
      <dgm:prSet/>
      <dgm:spPr/>
      <dgm:t>
        <a:bodyPr/>
        <a:lstStyle/>
        <a:p>
          <a:endParaRPr lang="en-US"/>
        </a:p>
      </dgm:t>
    </dgm:pt>
    <dgm:pt modelId="{ED17F895-B7B5-4103-9812-AA29909280B2}">
      <dgm:prSet custT="1"/>
      <dgm:spPr/>
      <dgm:t>
        <a:bodyPr/>
        <a:lstStyle/>
        <a:p>
          <a:r>
            <a:rPr lang="es-MX" sz="1800" dirty="0"/>
            <a:t>El procedimiento seleccionado para el tratamiento de estenosis </a:t>
          </a:r>
          <a:r>
            <a:rPr lang="es-MX" sz="1800" dirty="0" err="1"/>
            <a:t>subglótica</a:t>
          </a:r>
          <a:r>
            <a:rPr lang="es-MX" sz="1800" dirty="0"/>
            <a:t> y/o traqueal depende principalmente del grado de obstrucción y de la longitud del segmento </a:t>
          </a:r>
          <a:r>
            <a:rPr lang="es-MX" sz="1800" dirty="0" err="1"/>
            <a:t>estenosado</a:t>
          </a:r>
          <a:r>
            <a:rPr lang="es-MX" sz="1800" dirty="0"/>
            <a:t>. (Objetivo final es la </a:t>
          </a:r>
          <a:r>
            <a:rPr lang="es-MX" sz="1800" dirty="0" err="1"/>
            <a:t>decanulación</a:t>
          </a:r>
          <a:r>
            <a:rPr lang="es-MX" sz="1800" dirty="0"/>
            <a:t>)</a:t>
          </a:r>
          <a:endParaRPr lang="en-US" sz="1800" dirty="0"/>
        </a:p>
      </dgm:t>
    </dgm:pt>
    <dgm:pt modelId="{E5FEFFD0-18C9-4EFE-8367-B9465D61D326}" type="parTrans" cxnId="{F4742999-B464-4377-828F-6F78768260B6}">
      <dgm:prSet/>
      <dgm:spPr/>
      <dgm:t>
        <a:bodyPr/>
        <a:lstStyle/>
        <a:p>
          <a:endParaRPr lang="en-US"/>
        </a:p>
      </dgm:t>
    </dgm:pt>
    <dgm:pt modelId="{10A9BFD5-E5F2-4010-8D61-B0268C2CCFF0}" type="sibTrans" cxnId="{F4742999-B464-4377-828F-6F78768260B6}">
      <dgm:prSet/>
      <dgm:spPr/>
      <dgm:t>
        <a:bodyPr/>
        <a:lstStyle/>
        <a:p>
          <a:endParaRPr lang="en-US"/>
        </a:p>
      </dgm:t>
    </dgm:pt>
    <dgm:pt modelId="{FEA5798B-DE44-44FF-8D32-902AE511BBE0}">
      <dgm:prSet custT="1"/>
      <dgm:spPr/>
      <dgm:t>
        <a:bodyPr/>
        <a:lstStyle/>
        <a:p>
          <a:r>
            <a:rPr lang="es-MX" sz="1800" dirty="0"/>
            <a:t>Los procedimientos de resección y anastomosis </a:t>
          </a:r>
          <a:r>
            <a:rPr lang="es-MX" sz="1800" dirty="0" err="1"/>
            <a:t>crico</a:t>
          </a:r>
          <a:r>
            <a:rPr lang="es-MX" sz="1800" dirty="0"/>
            <a:t>-traqueal requieren la identificación y preservación de los nervios laríngeos recurrentes.</a:t>
          </a:r>
          <a:endParaRPr lang="en-US" sz="1800" dirty="0"/>
        </a:p>
      </dgm:t>
    </dgm:pt>
    <dgm:pt modelId="{AB3F9F73-83F3-4AC0-99BB-4A83C0D0A46D}" type="parTrans" cxnId="{6105CEC6-6B6D-43F9-A1A3-28680B62052A}">
      <dgm:prSet/>
      <dgm:spPr/>
      <dgm:t>
        <a:bodyPr/>
        <a:lstStyle/>
        <a:p>
          <a:endParaRPr lang="en-US"/>
        </a:p>
      </dgm:t>
    </dgm:pt>
    <dgm:pt modelId="{E1EA48BA-0689-40C0-84F5-656E83ECBD1E}" type="sibTrans" cxnId="{6105CEC6-6B6D-43F9-A1A3-28680B62052A}">
      <dgm:prSet/>
      <dgm:spPr/>
      <dgm:t>
        <a:bodyPr/>
        <a:lstStyle/>
        <a:p>
          <a:endParaRPr lang="en-US"/>
        </a:p>
      </dgm:t>
    </dgm:pt>
    <dgm:pt modelId="{ABC6DC17-CB8C-470D-BC8D-BE36B6A34001}">
      <dgm:prSet custT="1"/>
      <dgm:spPr/>
      <dgm:t>
        <a:bodyPr/>
        <a:lstStyle/>
        <a:p>
          <a:r>
            <a:rPr lang="es-MX" sz="1800" dirty="0"/>
            <a:t>Las estenosis que involucren más de 50% de la longitud traqueal generalmente requieren procedimientos de expansión.</a:t>
          </a:r>
          <a:endParaRPr lang="en-US" sz="1800" dirty="0"/>
        </a:p>
      </dgm:t>
    </dgm:pt>
    <dgm:pt modelId="{0B7915B2-7988-4577-8F3D-21F26C239468}" type="parTrans" cxnId="{08A945D9-2AEF-41A5-8411-7686EC7A5969}">
      <dgm:prSet/>
      <dgm:spPr/>
      <dgm:t>
        <a:bodyPr/>
        <a:lstStyle/>
        <a:p>
          <a:endParaRPr lang="en-US"/>
        </a:p>
      </dgm:t>
    </dgm:pt>
    <dgm:pt modelId="{683B94B7-9323-4AA2-9C51-048F38946974}" type="sibTrans" cxnId="{08A945D9-2AEF-41A5-8411-7686EC7A5969}">
      <dgm:prSet/>
      <dgm:spPr/>
      <dgm:t>
        <a:bodyPr/>
        <a:lstStyle/>
        <a:p>
          <a:endParaRPr lang="en-US"/>
        </a:p>
      </dgm:t>
    </dgm:pt>
    <dgm:pt modelId="{EA689A42-50A2-4329-858A-76D475BAB8B7}">
      <dgm:prSet custT="1"/>
      <dgm:spPr/>
      <dgm:t>
        <a:bodyPr/>
        <a:lstStyle/>
        <a:p>
          <a:r>
            <a:rPr lang="es-MX" sz="1800" dirty="0"/>
            <a:t>Cuando se realiza resección de más de 3 cm de cricoides y tráquea, se requieren procedimientos de liberación de vía área para evitar tensión de la anastomosis y su dehiscencia.</a:t>
          </a:r>
          <a:endParaRPr lang="en-US" sz="1800" dirty="0"/>
        </a:p>
      </dgm:t>
    </dgm:pt>
    <dgm:pt modelId="{FA63C59A-ECB9-4E16-92D1-456B67DAF092}" type="parTrans" cxnId="{AF4E50FC-157B-4D52-8979-D1EFA0FFEE1A}">
      <dgm:prSet/>
      <dgm:spPr/>
      <dgm:t>
        <a:bodyPr/>
        <a:lstStyle/>
        <a:p>
          <a:endParaRPr lang="en-US"/>
        </a:p>
      </dgm:t>
    </dgm:pt>
    <dgm:pt modelId="{28F14A60-4378-46F8-BEAA-CB41BE92EF86}" type="sibTrans" cxnId="{AF4E50FC-157B-4D52-8979-D1EFA0FFEE1A}">
      <dgm:prSet/>
      <dgm:spPr/>
      <dgm:t>
        <a:bodyPr/>
        <a:lstStyle/>
        <a:p>
          <a:endParaRPr lang="en-US"/>
        </a:p>
      </dgm:t>
    </dgm:pt>
    <dgm:pt modelId="{6120BB45-AE65-4DC9-A4A2-774FC7E0713B}">
      <dgm:prSet custT="1"/>
      <dgm:spPr/>
      <dgm:t>
        <a:bodyPr/>
        <a:lstStyle/>
        <a:p>
          <a:r>
            <a:rPr lang="es-MX" sz="1800" dirty="0"/>
            <a:t>Se recomienda el uso de suturas absorbibles en la anastomosis para evitar formación de granulomas.</a:t>
          </a:r>
          <a:endParaRPr lang="en-US" sz="1800" dirty="0"/>
        </a:p>
      </dgm:t>
    </dgm:pt>
    <dgm:pt modelId="{48D65C24-227D-42A2-9462-D2B92DD1CC77}" type="parTrans" cxnId="{23AEB5EE-5407-4CAB-8010-AEB0160D6BAE}">
      <dgm:prSet/>
      <dgm:spPr/>
      <dgm:t>
        <a:bodyPr/>
        <a:lstStyle/>
        <a:p>
          <a:endParaRPr lang="en-US"/>
        </a:p>
      </dgm:t>
    </dgm:pt>
    <dgm:pt modelId="{CD199CA5-90DF-4180-A93A-24DFE998AE4E}" type="sibTrans" cxnId="{23AEB5EE-5407-4CAB-8010-AEB0160D6BAE}">
      <dgm:prSet/>
      <dgm:spPr/>
      <dgm:t>
        <a:bodyPr/>
        <a:lstStyle/>
        <a:p>
          <a:endParaRPr lang="en-US"/>
        </a:p>
      </dgm:t>
    </dgm:pt>
    <dgm:pt modelId="{7C9E487A-4494-4C55-B9E5-2FB26162EDDD}" type="pres">
      <dgm:prSet presAssocID="{43285FC4-422B-4FCE-93F4-FEB3858C8055}" presName="Name0" presStyleCnt="0">
        <dgm:presLayoutVars>
          <dgm:dir/>
          <dgm:resizeHandles val="exact"/>
        </dgm:presLayoutVars>
      </dgm:prSet>
      <dgm:spPr/>
    </dgm:pt>
    <dgm:pt modelId="{63890C05-1898-499B-9432-AA4DD54D2F39}" type="pres">
      <dgm:prSet presAssocID="{DF36B1B0-FDED-4880-A7D9-9E7E8A0E9CFD}" presName="node" presStyleLbl="node1" presStyleIdx="0" presStyleCnt="11" custScaleY="189323">
        <dgm:presLayoutVars>
          <dgm:bulletEnabled val="1"/>
        </dgm:presLayoutVars>
      </dgm:prSet>
      <dgm:spPr/>
    </dgm:pt>
    <dgm:pt modelId="{452A9F42-375C-4991-B791-F4939233F610}" type="pres">
      <dgm:prSet presAssocID="{0E4CACB0-E190-4F20-91DC-D6A2DFD8C016}" presName="sibTransSpacerBeforeConnector" presStyleCnt="0"/>
      <dgm:spPr/>
    </dgm:pt>
    <dgm:pt modelId="{63783590-A509-4B9D-8DD8-79279FC66A8B}" type="pres">
      <dgm:prSet presAssocID="{0E4CACB0-E190-4F20-91DC-D6A2DFD8C016}" presName="sibTrans" presStyleLbl="node1" presStyleIdx="1" presStyleCnt="11"/>
      <dgm:spPr/>
    </dgm:pt>
    <dgm:pt modelId="{A720C8F0-EDD1-431B-B74B-1D58D2FC90F0}" type="pres">
      <dgm:prSet presAssocID="{0E4CACB0-E190-4F20-91DC-D6A2DFD8C016}" presName="sibTransSpacerAfterConnector" presStyleCnt="0"/>
      <dgm:spPr/>
    </dgm:pt>
    <dgm:pt modelId="{FE5CB347-D8F0-4C5B-85C9-16F2B283313A}" type="pres">
      <dgm:prSet presAssocID="{ED17F895-B7B5-4103-9812-AA29909280B2}" presName="node" presStyleLbl="node1" presStyleIdx="2" presStyleCnt="11" custScaleX="117975" custScaleY="184116">
        <dgm:presLayoutVars>
          <dgm:bulletEnabled val="1"/>
        </dgm:presLayoutVars>
      </dgm:prSet>
      <dgm:spPr/>
    </dgm:pt>
    <dgm:pt modelId="{5FA762F9-9459-43DD-9B60-C0934BEBBEBF}" type="pres">
      <dgm:prSet presAssocID="{10A9BFD5-E5F2-4010-8D61-B0268C2CCFF0}" presName="sibTransSpacerBeforeConnector" presStyleCnt="0"/>
      <dgm:spPr/>
    </dgm:pt>
    <dgm:pt modelId="{2B550FEE-FC92-4E25-B745-45305607BE55}" type="pres">
      <dgm:prSet presAssocID="{10A9BFD5-E5F2-4010-8D61-B0268C2CCFF0}" presName="sibTrans" presStyleLbl="node1" presStyleIdx="3" presStyleCnt="11"/>
      <dgm:spPr/>
    </dgm:pt>
    <dgm:pt modelId="{8FB1DFBC-DABB-440D-AE94-90B1FE499CB8}" type="pres">
      <dgm:prSet presAssocID="{10A9BFD5-E5F2-4010-8D61-B0268C2CCFF0}" presName="sibTransSpacerAfterConnector" presStyleCnt="0"/>
      <dgm:spPr/>
    </dgm:pt>
    <dgm:pt modelId="{A064E372-2394-4C8C-824A-A706EDB05EE9}" type="pres">
      <dgm:prSet presAssocID="{FEA5798B-DE44-44FF-8D32-902AE511BBE0}" presName="node" presStyleLbl="node1" presStyleIdx="4" presStyleCnt="11" custScaleX="108478" custScaleY="184116">
        <dgm:presLayoutVars>
          <dgm:bulletEnabled val="1"/>
        </dgm:presLayoutVars>
      </dgm:prSet>
      <dgm:spPr/>
    </dgm:pt>
    <dgm:pt modelId="{4737933B-3B7B-42CA-8965-C1D0DF844653}" type="pres">
      <dgm:prSet presAssocID="{E1EA48BA-0689-40C0-84F5-656E83ECBD1E}" presName="sibTransSpacerBeforeConnector" presStyleCnt="0"/>
      <dgm:spPr/>
    </dgm:pt>
    <dgm:pt modelId="{213E4CEA-1DC4-441B-9E1C-371B68E7E294}" type="pres">
      <dgm:prSet presAssocID="{E1EA48BA-0689-40C0-84F5-656E83ECBD1E}" presName="sibTrans" presStyleLbl="node1" presStyleIdx="5" presStyleCnt="11"/>
      <dgm:spPr/>
    </dgm:pt>
    <dgm:pt modelId="{2A2CD515-5609-4A85-B39F-1A2B8B3A3E25}" type="pres">
      <dgm:prSet presAssocID="{E1EA48BA-0689-40C0-84F5-656E83ECBD1E}" presName="sibTransSpacerAfterConnector" presStyleCnt="0"/>
      <dgm:spPr/>
    </dgm:pt>
    <dgm:pt modelId="{6801D108-606A-4A0E-9671-C070A680C02E}" type="pres">
      <dgm:prSet presAssocID="{ABC6DC17-CB8C-470D-BC8D-BE36B6A34001}" presName="node" presStyleLbl="node1" presStyleIdx="6" presStyleCnt="11" custScaleX="117499" custScaleY="184116">
        <dgm:presLayoutVars>
          <dgm:bulletEnabled val="1"/>
        </dgm:presLayoutVars>
      </dgm:prSet>
      <dgm:spPr/>
    </dgm:pt>
    <dgm:pt modelId="{F073490A-E8D8-4F49-A635-90D6E00CDAEC}" type="pres">
      <dgm:prSet presAssocID="{683B94B7-9323-4AA2-9C51-048F38946974}" presName="sibTransSpacerBeforeConnector" presStyleCnt="0"/>
      <dgm:spPr/>
    </dgm:pt>
    <dgm:pt modelId="{6A86FEB1-1751-4014-BBE0-9732F7D04956}" type="pres">
      <dgm:prSet presAssocID="{683B94B7-9323-4AA2-9C51-048F38946974}" presName="sibTrans" presStyleLbl="node1" presStyleIdx="7" presStyleCnt="11"/>
      <dgm:spPr/>
    </dgm:pt>
    <dgm:pt modelId="{E7F9CC54-6E66-4CC9-A80A-31C71E0530C6}" type="pres">
      <dgm:prSet presAssocID="{683B94B7-9323-4AA2-9C51-048F38946974}" presName="sibTransSpacerAfterConnector" presStyleCnt="0"/>
      <dgm:spPr/>
    </dgm:pt>
    <dgm:pt modelId="{0BD2AADB-A11F-4AD0-BB2B-C70EF2BF1317}" type="pres">
      <dgm:prSet presAssocID="{EA689A42-50A2-4329-858A-76D475BAB8B7}" presName="node" presStyleLbl="node1" presStyleIdx="8" presStyleCnt="11" custScaleX="111452" custScaleY="181989">
        <dgm:presLayoutVars>
          <dgm:bulletEnabled val="1"/>
        </dgm:presLayoutVars>
      </dgm:prSet>
      <dgm:spPr/>
    </dgm:pt>
    <dgm:pt modelId="{9F59AF1E-77BA-4E51-9BAD-4B9CED7339DA}" type="pres">
      <dgm:prSet presAssocID="{28F14A60-4378-46F8-BEAA-CB41BE92EF86}" presName="sibTransSpacerBeforeConnector" presStyleCnt="0"/>
      <dgm:spPr/>
    </dgm:pt>
    <dgm:pt modelId="{109B28E1-FC2F-4B22-9634-F65CB5DDD354}" type="pres">
      <dgm:prSet presAssocID="{28F14A60-4378-46F8-BEAA-CB41BE92EF86}" presName="sibTrans" presStyleLbl="node1" presStyleIdx="9" presStyleCnt="11"/>
      <dgm:spPr/>
    </dgm:pt>
    <dgm:pt modelId="{2D6F979E-E688-4969-A268-7DE1F8AC73FB}" type="pres">
      <dgm:prSet presAssocID="{28F14A60-4378-46F8-BEAA-CB41BE92EF86}" presName="sibTransSpacerAfterConnector" presStyleCnt="0"/>
      <dgm:spPr/>
    </dgm:pt>
    <dgm:pt modelId="{D6F395AE-B59B-4DA2-9F75-3702EF545D9F}" type="pres">
      <dgm:prSet presAssocID="{6120BB45-AE65-4DC9-A4A2-774FC7E0713B}" presName="node" presStyleLbl="node1" presStyleIdx="10" presStyleCnt="11" custScaleY="179863">
        <dgm:presLayoutVars>
          <dgm:bulletEnabled val="1"/>
        </dgm:presLayoutVars>
      </dgm:prSet>
      <dgm:spPr/>
    </dgm:pt>
  </dgm:ptLst>
  <dgm:cxnLst>
    <dgm:cxn modelId="{860E7D13-304A-45A3-AB55-9D20A5CDC368}" type="presOf" srcId="{DF36B1B0-FDED-4880-A7D9-9E7E8A0E9CFD}" destId="{63890C05-1898-499B-9432-AA4DD54D2F39}" srcOrd="0" destOrd="0" presId="urn:microsoft.com/office/officeart/2016/7/layout/BasicProcessNew"/>
    <dgm:cxn modelId="{E50FC41A-9845-4A2B-80AD-94188DFC3900}" srcId="{43285FC4-422B-4FCE-93F4-FEB3858C8055}" destId="{DF36B1B0-FDED-4880-A7D9-9E7E8A0E9CFD}" srcOrd="0" destOrd="0" parTransId="{202CE36E-7270-4F70-A909-E075D598657F}" sibTransId="{0E4CACB0-E190-4F20-91DC-D6A2DFD8C016}"/>
    <dgm:cxn modelId="{3E8EFA1A-73AD-4E9F-8AC8-B26BC3ECC1AC}" type="presOf" srcId="{FEA5798B-DE44-44FF-8D32-902AE511BBE0}" destId="{A064E372-2394-4C8C-824A-A706EDB05EE9}" srcOrd="0" destOrd="0" presId="urn:microsoft.com/office/officeart/2016/7/layout/BasicProcessNew"/>
    <dgm:cxn modelId="{7AC85426-BE6D-40AB-B764-6E6359E466DD}" type="presOf" srcId="{10A9BFD5-E5F2-4010-8D61-B0268C2CCFF0}" destId="{2B550FEE-FC92-4E25-B745-45305607BE55}" srcOrd="0" destOrd="0" presId="urn:microsoft.com/office/officeart/2016/7/layout/BasicProcessNew"/>
    <dgm:cxn modelId="{004D8D2A-7B28-48DF-A273-D4A0780E5DEC}" type="presOf" srcId="{683B94B7-9323-4AA2-9C51-048F38946974}" destId="{6A86FEB1-1751-4014-BBE0-9732F7D04956}" srcOrd="0" destOrd="0" presId="urn:microsoft.com/office/officeart/2016/7/layout/BasicProcessNew"/>
    <dgm:cxn modelId="{D94B6632-7D72-41FA-B167-28BD5EF7CB17}" type="presOf" srcId="{EA689A42-50A2-4329-858A-76D475BAB8B7}" destId="{0BD2AADB-A11F-4AD0-BB2B-C70EF2BF1317}" srcOrd="0" destOrd="0" presId="urn:microsoft.com/office/officeart/2016/7/layout/BasicProcessNew"/>
    <dgm:cxn modelId="{19056C50-F78B-4A55-A6A9-896AC695277E}" type="presOf" srcId="{0E4CACB0-E190-4F20-91DC-D6A2DFD8C016}" destId="{63783590-A509-4B9D-8DD8-79279FC66A8B}" srcOrd="0" destOrd="0" presId="urn:microsoft.com/office/officeart/2016/7/layout/BasicProcessNew"/>
    <dgm:cxn modelId="{79E1297A-3A77-407E-9346-8610B0283F74}" type="presOf" srcId="{ABC6DC17-CB8C-470D-BC8D-BE36B6A34001}" destId="{6801D108-606A-4A0E-9671-C070A680C02E}" srcOrd="0" destOrd="0" presId="urn:microsoft.com/office/officeart/2016/7/layout/BasicProcessNew"/>
    <dgm:cxn modelId="{F4742999-B464-4377-828F-6F78768260B6}" srcId="{43285FC4-422B-4FCE-93F4-FEB3858C8055}" destId="{ED17F895-B7B5-4103-9812-AA29909280B2}" srcOrd="1" destOrd="0" parTransId="{E5FEFFD0-18C9-4EFE-8367-B9465D61D326}" sibTransId="{10A9BFD5-E5F2-4010-8D61-B0268C2CCFF0}"/>
    <dgm:cxn modelId="{F71F3CA6-9586-470B-AEE8-A8331AF3C11B}" type="presOf" srcId="{43285FC4-422B-4FCE-93F4-FEB3858C8055}" destId="{7C9E487A-4494-4C55-B9E5-2FB26162EDDD}" srcOrd="0" destOrd="0" presId="urn:microsoft.com/office/officeart/2016/7/layout/BasicProcessNew"/>
    <dgm:cxn modelId="{EDA13AAC-700E-4915-82D7-AF5158B74EBF}" type="presOf" srcId="{ED17F895-B7B5-4103-9812-AA29909280B2}" destId="{FE5CB347-D8F0-4C5B-85C9-16F2B283313A}" srcOrd="0" destOrd="0" presId="urn:microsoft.com/office/officeart/2016/7/layout/BasicProcessNew"/>
    <dgm:cxn modelId="{6105CEC6-6B6D-43F9-A1A3-28680B62052A}" srcId="{43285FC4-422B-4FCE-93F4-FEB3858C8055}" destId="{FEA5798B-DE44-44FF-8D32-902AE511BBE0}" srcOrd="2" destOrd="0" parTransId="{AB3F9F73-83F3-4AC0-99BB-4A83C0D0A46D}" sibTransId="{E1EA48BA-0689-40C0-84F5-656E83ECBD1E}"/>
    <dgm:cxn modelId="{F57872CD-D522-4D1B-9CD3-0A23E4DC1280}" type="presOf" srcId="{E1EA48BA-0689-40C0-84F5-656E83ECBD1E}" destId="{213E4CEA-1DC4-441B-9E1C-371B68E7E294}" srcOrd="0" destOrd="0" presId="urn:microsoft.com/office/officeart/2016/7/layout/BasicProcessNew"/>
    <dgm:cxn modelId="{1E27F4D2-FEF3-4DA3-8EB7-A4759C14FBE1}" type="presOf" srcId="{28F14A60-4378-46F8-BEAA-CB41BE92EF86}" destId="{109B28E1-FC2F-4B22-9634-F65CB5DDD354}" srcOrd="0" destOrd="0" presId="urn:microsoft.com/office/officeart/2016/7/layout/BasicProcessNew"/>
    <dgm:cxn modelId="{08A945D9-2AEF-41A5-8411-7686EC7A5969}" srcId="{43285FC4-422B-4FCE-93F4-FEB3858C8055}" destId="{ABC6DC17-CB8C-470D-BC8D-BE36B6A34001}" srcOrd="3" destOrd="0" parTransId="{0B7915B2-7988-4577-8F3D-21F26C239468}" sibTransId="{683B94B7-9323-4AA2-9C51-048F38946974}"/>
    <dgm:cxn modelId="{2F7A0CDA-E856-4D55-A8CC-7513FFE58F8D}" type="presOf" srcId="{6120BB45-AE65-4DC9-A4A2-774FC7E0713B}" destId="{D6F395AE-B59B-4DA2-9F75-3702EF545D9F}" srcOrd="0" destOrd="0" presId="urn:microsoft.com/office/officeart/2016/7/layout/BasicProcessNew"/>
    <dgm:cxn modelId="{23AEB5EE-5407-4CAB-8010-AEB0160D6BAE}" srcId="{43285FC4-422B-4FCE-93F4-FEB3858C8055}" destId="{6120BB45-AE65-4DC9-A4A2-774FC7E0713B}" srcOrd="5" destOrd="0" parTransId="{48D65C24-227D-42A2-9462-D2B92DD1CC77}" sibTransId="{CD199CA5-90DF-4180-A93A-24DFE998AE4E}"/>
    <dgm:cxn modelId="{AF4E50FC-157B-4D52-8979-D1EFA0FFEE1A}" srcId="{43285FC4-422B-4FCE-93F4-FEB3858C8055}" destId="{EA689A42-50A2-4329-858A-76D475BAB8B7}" srcOrd="4" destOrd="0" parTransId="{FA63C59A-ECB9-4E16-92D1-456B67DAF092}" sibTransId="{28F14A60-4378-46F8-BEAA-CB41BE92EF86}"/>
    <dgm:cxn modelId="{6F9D86A4-23E1-473C-BBFB-0E69398A7597}" type="presParOf" srcId="{7C9E487A-4494-4C55-B9E5-2FB26162EDDD}" destId="{63890C05-1898-499B-9432-AA4DD54D2F39}" srcOrd="0" destOrd="0" presId="urn:microsoft.com/office/officeart/2016/7/layout/BasicProcessNew"/>
    <dgm:cxn modelId="{CDFCD96E-6F65-458F-ADCB-1B03B52D76A2}" type="presParOf" srcId="{7C9E487A-4494-4C55-B9E5-2FB26162EDDD}" destId="{452A9F42-375C-4991-B791-F4939233F610}" srcOrd="1" destOrd="0" presId="urn:microsoft.com/office/officeart/2016/7/layout/BasicProcessNew"/>
    <dgm:cxn modelId="{3EAA495A-5E7B-4FEB-BC2E-5149D268BD15}" type="presParOf" srcId="{7C9E487A-4494-4C55-B9E5-2FB26162EDDD}" destId="{63783590-A509-4B9D-8DD8-79279FC66A8B}" srcOrd="2" destOrd="0" presId="urn:microsoft.com/office/officeart/2016/7/layout/BasicProcessNew"/>
    <dgm:cxn modelId="{E8603136-0B38-4142-BBA4-5E2E60FB3C50}" type="presParOf" srcId="{7C9E487A-4494-4C55-B9E5-2FB26162EDDD}" destId="{A720C8F0-EDD1-431B-B74B-1D58D2FC90F0}" srcOrd="3" destOrd="0" presId="urn:microsoft.com/office/officeart/2016/7/layout/BasicProcessNew"/>
    <dgm:cxn modelId="{2159D8CA-3751-44D8-984F-46E9C046EB3B}" type="presParOf" srcId="{7C9E487A-4494-4C55-B9E5-2FB26162EDDD}" destId="{FE5CB347-D8F0-4C5B-85C9-16F2B283313A}" srcOrd="4" destOrd="0" presId="urn:microsoft.com/office/officeart/2016/7/layout/BasicProcessNew"/>
    <dgm:cxn modelId="{593B3C0A-57D8-4315-90BA-4AFE5DFB8C7B}" type="presParOf" srcId="{7C9E487A-4494-4C55-B9E5-2FB26162EDDD}" destId="{5FA762F9-9459-43DD-9B60-C0934BEBBEBF}" srcOrd="5" destOrd="0" presId="urn:microsoft.com/office/officeart/2016/7/layout/BasicProcessNew"/>
    <dgm:cxn modelId="{E595D060-F107-460A-8C49-C19948397FA0}" type="presParOf" srcId="{7C9E487A-4494-4C55-B9E5-2FB26162EDDD}" destId="{2B550FEE-FC92-4E25-B745-45305607BE55}" srcOrd="6" destOrd="0" presId="urn:microsoft.com/office/officeart/2016/7/layout/BasicProcessNew"/>
    <dgm:cxn modelId="{683AEDC9-A3C5-44F6-8819-EB4F0DB1E09E}" type="presParOf" srcId="{7C9E487A-4494-4C55-B9E5-2FB26162EDDD}" destId="{8FB1DFBC-DABB-440D-AE94-90B1FE499CB8}" srcOrd="7" destOrd="0" presId="urn:microsoft.com/office/officeart/2016/7/layout/BasicProcessNew"/>
    <dgm:cxn modelId="{6DC2E3BD-05E5-406D-BFC6-0FE53C239F49}" type="presParOf" srcId="{7C9E487A-4494-4C55-B9E5-2FB26162EDDD}" destId="{A064E372-2394-4C8C-824A-A706EDB05EE9}" srcOrd="8" destOrd="0" presId="urn:microsoft.com/office/officeart/2016/7/layout/BasicProcessNew"/>
    <dgm:cxn modelId="{78000899-D823-4917-BD10-599ECEAA9785}" type="presParOf" srcId="{7C9E487A-4494-4C55-B9E5-2FB26162EDDD}" destId="{4737933B-3B7B-42CA-8965-C1D0DF844653}" srcOrd="9" destOrd="0" presId="urn:microsoft.com/office/officeart/2016/7/layout/BasicProcessNew"/>
    <dgm:cxn modelId="{E2EABC20-06B0-43FA-BFDD-9F603D81BBDC}" type="presParOf" srcId="{7C9E487A-4494-4C55-B9E5-2FB26162EDDD}" destId="{213E4CEA-1DC4-441B-9E1C-371B68E7E294}" srcOrd="10" destOrd="0" presId="urn:microsoft.com/office/officeart/2016/7/layout/BasicProcessNew"/>
    <dgm:cxn modelId="{4DB3C5A2-A674-4FB9-893F-716FBB8DCF48}" type="presParOf" srcId="{7C9E487A-4494-4C55-B9E5-2FB26162EDDD}" destId="{2A2CD515-5609-4A85-B39F-1A2B8B3A3E25}" srcOrd="11" destOrd="0" presId="urn:microsoft.com/office/officeart/2016/7/layout/BasicProcessNew"/>
    <dgm:cxn modelId="{C470B94E-E602-4E7A-9380-74B360AC53AD}" type="presParOf" srcId="{7C9E487A-4494-4C55-B9E5-2FB26162EDDD}" destId="{6801D108-606A-4A0E-9671-C070A680C02E}" srcOrd="12" destOrd="0" presId="urn:microsoft.com/office/officeart/2016/7/layout/BasicProcessNew"/>
    <dgm:cxn modelId="{3F9A6FEA-1131-465C-802F-FF58D4F7F525}" type="presParOf" srcId="{7C9E487A-4494-4C55-B9E5-2FB26162EDDD}" destId="{F073490A-E8D8-4F49-A635-90D6E00CDAEC}" srcOrd="13" destOrd="0" presId="urn:microsoft.com/office/officeart/2016/7/layout/BasicProcessNew"/>
    <dgm:cxn modelId="{20D99D62-729F-4DD7-A6C9-DDFB73A7CE8F}" type="presParOf" srcId="{7C9E487A-4494-4C55-B9E5-2FB26162EDDD}" destId="{6A86FEB1-1751-4014-BBE0-9732F7D04956}" srcOrd="14" destOrd="0" presId="urn:microsoft.com/office/officeart/2016/7/layout/BasicProcessNew"/>
    <dgm:cxn modelId="{02B01BAA-879C-477C-A176-86F1B63CEF55}" type="presParOf" srcId="{7C9E487A-4494-4C55-B9E5-2FB26162EDDD}" destId="{E7F9CC54-6E66-4CC9-A80A-31C71E0530C6}" srcOrd="15" destOrd="0" presId="urn:microsoft.com/office/officeart/2016/7/layout/BasicProcessNew"/>
    <dgm:cxn modelId="{731D2F92-A757-46C4-8889-198014C33088}" type="presParOf" srcId="{7C9E487A-4494-4C55-B9E5-2FB26162EDDD}" destId="{0BD2AADB-A11F-4AD0-BB2B-C70EF2BF1317}" srcOrd="16" destOrd="0" presId="urn:microsoft.com/office/officeart/2016/7/layout/BasicProcessNew"/>
    <dgm:cxn modelId="{51D0A38F-14DB-4424-8ED8-639CDBED3FEE}" type="presParOf" srcId="{7C9E487A-4494-4C55-B9E5-2FB26162EDDD}" destId="{9F59AF1E-77BA-4E51-9BAD-4B9CED7339DA}" srcOrd="17" destOrd="0" presId="urn:microsoft.com/office/officeart/2016/7/layout/BasicProcessNew"/>
    <dgm:cxn modelId="{5D17D7A6-6787-4769-896B-92465FB33F80}" type="presParOf" srcId="{7C9E487A-4494-4C55-B9E5-2FB26162EDDD}" destId="{109B28E1-FC2F-4B22-9634-F65CB5DDD354}" srcOrd="18" destOrd="0" presId="urn:microsoft.com/office/officeart/2016/7/layout/BasicProcessNew"/>
    <dgm:cxn modelId="{78754411-D488-40A0-9CC6-165528A41C66}" type="presParOf" srcId="{7C9E487A-4494-4C55-B9E5-2FB26162EDDD}" destId="{2D6F979E-E688-4969-A268-7DE1F8AC73FB}" srcOrd="19" destOrd="0" presId="urn:microsoft.com/office/officeart/2016/7/layout/BasicProcessNew"/>
    <dgm:cxn modelId="{DE2EC93A-FC92-4E04-8A27-9D1AD9B36B88}" type="presParOf" srcId="{7C9E487A-4494-4C55-B9E5-2FB26162EDDD}" destId="{D6F395AE-B59B-4DA2-9F75-3702EF545D9F}" srcOrd="20" destOrd="0" presId="urn:microsoft.com/office/officeart/2016/7/layout/Basic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A8FF96-874C-4928-8684-57D2EB405137}">
      <dsp:nvSpPr>
        <dsp:cNvPr id="0" name=""/>
        <dsp:cNvSpPr/>
      </dsp:nvSpPr>
      <dsp:spPr>
        <a:xfrm rot="5400000">
          <a:off x="6658702" y="-3773901"/>
          <a:ext cx="1176785" cy="8903979"/>
        </a:xfrm>
        <a:prstGeom prst="round2Same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s-MX" sz="2000" kern="1200" dirty="0" err="1"/>
            <a:t>Kuester</a:t>
          </a:r>
          <a:r>
            <a:rPr lang="es-MX" sz="2000" kern="1200" dirty="0"/>
            <a:t> realizo la primera resección traqueal y la primera reconstrucción traqueal en 1884. </a:t>
          </a:r>
          <a:endParaRPr lang="en-US" sz="2000" kern="1200" dirty="0"/>
        </a:p>
      </dsp:txBody>
      <dsp:txXfrm rot="-5400000">
        <a:off x="2795105" y="147142"/>
        <a:ext cx="8846533" cy="1061893"/>
      </dsp:txXfrm>
    </dsp:sp>
    <dsp:sp modelId="{390D7771-B526-4283-B2C3-4729CD73583F}">
      <dsp:nvSpPr>
        <dsp:cNvPr id="0" name=""/>
        <dsp:cNvSpPr/>
      </dsp:nvSpPr>
      <dsp:spPr>
        <a:xfrm>
          <a:off x="4131" y="1809"/>
          <a:ext cx="2786841" cy="128876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MX" sz="2800" kern="1200" dirty="0"/>
            <a:t>Historia</a:t>
          </a:r>
        </a:p>
      </dsp:txBody>
      <dsp:txXfrm>
        <a:off x="67043" y="64721"/>
        <a:ext cx="2661017" cy="1162941"/>
      </dsp:txXfrm>
    </dsp:sp>
    <dsp:sp modelId="{946E1277-A8FC-4BB8-913B-221C64DD53B3}">
      <dsp:nvSpPr>
        <dsp:cNvPr id="0" name=""/>
        <dsp:cNvSpPr/>
      </dsp:nvSpPr>
      <dsp:spPr>
        <a:xfrm rot="5400000">
          <a:off x="6639445" y="-2506222"/>
          <a:ext cx="1108446" cy="8907103"/>
        </a:xfrm>
        <a:prstGeom prst="round2SameRect">
          <a:avLst/>
        </a:prstGeom>
        <a:solidFill>
          <a:schemeClr val="accent2">
            <a:tint val="40000"/>
            <a:alpha val="90000"/>
            <a:hueOff val="-619280"/>
            <a:satOff val="1307"/>
            <a:lumOff val="135"/>
            <a:alphaOff val="0"/>
          </a:schemeClr>
        </a:solidFill>
        <a:ln w="15875" cap="flat" cmpd="sng" algn="ctr">
          <a:solidFill>
            <a:schemeClr val="accent2">
              <a:tint val="40000"/>
              <a:alpha val="90000"/>
              <a:hueOff val="-619280"/>
              <a:satOff val="1307"/>
              <a:lumOff val="13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s-MX" sz="2000" kern="1200" dirty="0"/>
            <a:t>La estenosis </a:t>
          </a:r>
          <a:r>
            <a:rPr lang="es-MX" sz="2000" kern="1200" dirty="0" err="1"/>
            <a:t>subglótica</a:t>
          </a:r>
          <a:r>
            <a:rPr lang="es-MX" sz="2000" kern="1200" dirty="0"/>
            <a:t> / traqueal es el estrechamiento de la luz laríngea (54%),  traqueal (8%) o ambas (38%) .</a:t>
          </a:r>
          <a:endParaRPr lang="en-US" sz="2000" kern="1200" dirty="0"/>
        </a:p>
      </dsp:txBody>
      <dsp:txXfrm rot="-5400000">
        <a:off x="2740117" y="1447216"/>
        <a:ext cx="8852993" cy="1000226"/>
      </dsp:txXfrm>
    </dsp:sp>
    <dsp:sp modelId="{AA7B970C-E0F5-40ED-899D-77757A83259E}">
      <dsp:nvSpPr>
        <dsp:cNvPr id="0" name=""/>
        <dsp:cNvSpPr/>
      </dsp:nvSpPr>
      <dsp:spPr>
        <a:xfrm>
          <a:off x="4131" y="1370187"/>
          <a:ext cx="2735985" cy="1154284"/>
        </a:xfrm>
        <a:prstGeom prst="roundRect">
          <a:avLst/>
        </a:prstGeom>
        <a:solidFill>
          <a:schemeClr val="accent2">
            <a:hueOff val="-443941"/>
            <a:satOff val="-195"/>
            <a:lumOff val="52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s-MX" sz="3200" kern="1200" dirty="0"/>
            <a:t>Definición</a:t>
          </a:r>
          <a:endParaRPr lang="en-US" sz="3200" kern="1200" dirty="0"/>
        </a:p>
      </dsp:txBody>
      <dsp:txXfrm>
        <a:off x="60479" y="1426535"/>
        <a:ext cx="2623289" cy="1041588"/>
      </dsp:txXfrm>
    </dsp:sp>
    <dsp:sp modelId="{D62761EA-B0C1-46F6-9581-7ACD9C7020AD}">
      <dsp:nvSpPr>
        <dsp:cNvPr id="0" name=""/>
        <dsp:cNvSpPr/>
      </dsp:nvSpPr>
      <dsp:spPr>
        <a:xfrm rot="5400000">
          <a:off x="6517259" y="-1177835"/>
          <a:ext cx="1277148" cy="8922152"/>
        </a:xfrm>
        <a:prstGeom prst="round2SameRect">
          <a:avLst/>
        </a:prstGeom>
        <a:solidFill>
          <a:schemeClr val="accent2">
            <a:tint val="40000"/>
            <a:alpha val="90000"/>
            <a:hueOff val="-1238560"/>
            <a:satOff val="2615"/>
            <a:lumOff val="269"/>
            <a:alphaOff val="0"/>
          </a:schemeClr>
        </a:solidFill>
        <a:ln w="15875" cap="flat" cmpd="sng" algn="ctr">
          <a:solidFill>
            <a:schemeClr val="accent2">
              <a:tint val="40000"/>
              <a:alpha val="90000"/>
              <a:hueOff val="-1238560"/>
              <a:satOff val="2615"/>
              <a:lumOff val="2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s-MX" sz="2000" kern="1200" dirty="0"/>
            <a:t>1% de los pacientes adultos intubados</a:t>
          </a:r>
          <a:endParaRPr lang="en-US" sz="2000" kern="1200" dirty="0"/>
        </a:p>
        <a:p>
          <a:pPr marL="228600" lvl="1" indent="-228600" algn="l" defTabSz="889000">
            <a:lnSpc>
              <a:spcPct val="90000"/>
            </a:lnSpc>
            <a:spcBef>
              <a:spcPct val="0"/>
            </a:spcBef>
            <a:spcAft>
              <a:spcPct val="15000"/>
            </a:spcAft>
            <a:buChar char="•"/>
          </a:pPr>
          <a:r>
            <a:rPr lang="es-MX" sz="2000" kern="1200" dirty="0"/>
            <a:t>1%-8% de neonatos que requieren intubación endotraqueal.</a:t>
          </a:r>
          <a:endParaRPr lang="en-US" sz="2000" kern="1200" dirty="0"/>
        </a:p>
      </dsp:txBody>
      <dsp:txXfrm rot="-5400000">
        <a:off x="2694758" y="2707011"/>
        <a:ext cx="8859807" cy="1152458"/>
      </dsp:txXfrm>
    </dsp:sp>
    <dsp:sp modelId="{C8323AEB-18B3-4B47-B183-62EB95E60157}">
      <dsp:nvSpPr>
        <dsp:cNvPr id="0" name=""/>
        <dsp:cNvSpPr/>
      </dsp:nvSpPr>
      <dsp:spPr>
        <a:xfrm>
          <a:off x="4131" y="2604083"/>
          <a:ext cx="2690625" cy="1358314"/>
        </a:xfrm>
        <a:prstGeom prst="roundRect">
          <a:avLst/>
        </a:prstGeom>
        <a:solidFill>
          <a:schemeClr val="accent2">
            <a:hueOff val="-887883"/>
            <a:satOff val="-391"/>
            <a:lumOff val="104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s-MX" sz="3600" kern="1200" dirty="0"/>
            <a:t>Incidencia</a:t>
          </a:r>
          <a:endParaRPr lang="en-US" sz="3600" kern="1200" dirty="0"/>
        </a:p>
      </dsp:txBody>
      <dsp:txXfrm>
        <a:off x="70438" y="2670390"/>
        <a:ext cx="2558011" cy="1225700"/>
      </dsp:txXfrm>
    </dsp:sp>
    <dsp:sp modelId="{9739CD64-DE8D-48B4-8D1C-34FBD35D5A46}">
      <dsp:nvSpPr>
        <dsp:cNvPr id="0" name=""/>
        <dsp:cNvSpPr/>
      </dsp:nvSpPr>
      <dsp:spPr>
        <a:xfrm rot="5400000">
          <a:off x="6488586" y="355639"/>
          <a:ext cx="1262053" cy="8763793"/>
        </a:xfrm>
        <a:prstGeom prst="round2SameRect">
          <a:avLst/>
        </a:prstGeom>
        <a:solidFill>
          <a:schemeClr val="accent2">
            <a:tint val="40000"/>
            <a:alpha val="90000"/>
            <a:hueOff val="-1857840"/>
            <a:satOff val="3922"/>
            <a:lumOff val="404"/>
            <a:alphaOff val="0"/>
          </a:schemeClr>
        </a:solidFill>
        <a:ln w="15875" cap="flat" cmpd="sng" algn="ctr">
          <a:solidFill>
            <a:schemeClr val="accent2">
              <a:tint val="40000"/>
              <a:alpha val="90000"/>
              <a:hueOff val="-1857840"/>
              <a:satOff val="3922"/>
              <a:lumOff val="40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s-MX" sz="2000" kern="1200" dirty="0"/>
            <a:t>Compromiso severo de la vía aérea con morbilidad y mortalidad significativa.</a:t>
          </a:r>
          <a:endParaRPr lang="en-US" sz="2000" kern="1200" dirty="0"/>
        </a:p>
        <a:p>
          <a:pPr marL="228600" lvl="1" indent="-228600" algn="l" defTabSz="889000">
            <a:lnSpc>
              <a:spcPct val="90000"/>
            </a:lnSpc>
            <a:spcBef>
              <a:spcPct val="0"/>
            </a:spcBef>
            <a:spcAft>
              <a:spcPct val="15000"/>
            </a:spcAft>
            <a:buChar char="•"/>
          </a:pPr>
          <a:r>
            <a:rPr lang="es-MX" sz="2000" kern="1200" dirty="0"/>
            <a:t>Se han utilizado varias técnicas y varios materiales para reparar y reemplazar la tráquea, sin embargo, su tratamiento sigue siendo un reto y motivo de estudio</a:t>
          </a:r>
          <a:r>
            <a:rPr lang="es-MX" sz="1700" kern="1200" dirty="0"/>
            <a:t>.</a:t>
          </a:r>
          <a:endParaRPr lang="en-US" sz="1700" kern="1200" dirty="0"/>
        </a:p>
      </dsp:txBody>
      <dsp:txXfrm rot="-5400000">
        <a:off x="2737716" y="4168117"/>
        <a:ext cx="8702185" cy="1138837"/>
      </dsp:txXfrm>
    </dsp:sp>
    <dsp:sp modelId="{06DC255B-696D-40F4-8E40-FA257BF976C3}">
      <dsp:nvSpPr>
        <dsp:cNvPr id="0" name=""/>
        <dsp:cNvSpPr/>
      </dsp:nvSpPr>
      <dsp:spPr>
        <a:xfrm>
          <a:off x="4131" y="4042010"/>
          <a:ext cx="2733584" cy="1391051"/>
        </a:xfrm>
        <a:prstGeom prst="roundRect">
          <a:avLst/>
        </a:prstGeom>
        <a:solidFill>
          <a:schemeClr val="accent2">
            <a:hueOff val="-1331824"/>
            <a:satOff val="-586"/>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s-MX" sz="3600" kern="1200" dirty="0"/>
            <a:t>Importancia</a:t>
          </a:r>
          <a:endParaRPr lang="en-US" sz="3600" kern="1200" dirty="0"/>
        </a:p>
      </dsp:txBody>
      <dsp:txXfrm>
        <a:off x="72037" y="4109916"/>
        <a:ext cx="2597772" cy="125523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6920C8-2314-4733-BC70-8A339CB41899}">
      <dsp:nvSpPr>
        <dsp:cNvPr id="0" name=""/>
        <dsp:cNvSpPr/>
      </dsp:nvSpPr>
      <dsp:spPr>
        <a:xfrm>
          <a:off x="118215" y="865447"/>
          <a:ext cx="2635296" cy="1581177"/>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dirty="0"/>
            <a:t>Lo Nuevo / Actual</a:t>
          </a:r>
          <a:endParaRPr lang="en-US" sz="1800" kern="1200" dirty="0"/>
        </a:p>
      </dsp:txBody>
      <dsp:txXfrm>
        <a:off x="118215" y="865447"/>
        <a:ext cx="2635296" cy="1581177"/>
      </dsp:txXfrm>
    </dsp:sp>
    <dsp:sp modelId="{3CD94589-8014-4767-9E34-71936DF6C0FB}">
      <dsp:nvSpPr>
        <dsp:cNvPr id="0" name=""/>
        <dsp:cNvSpPr/>
      </dsp:nvSpPr>
      <dsp:spPr>
        <a:xfrm>
          <a:off x="2921353" y="0"/>
          <a:ext cx="2897270" cy="2407200"/>
        </a:xfrm>
        <a:prstGeom prst="rect">
          <a:avLst/>
        </a:prstGeom>
        <a:solidFill>
          <a:schemeClr val="accent2">
            <a:hueOff val="-221971"/>
            <a:satOff val="-98"/>
            <a:lumOff val="26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dirty="0"/>
            <a:t>En los últimos años se ha empleado el láser CO2 o de </a:t>
          </a:r>
          <a:r>
            <a:rPr lang="es-MX" sz="1800" kern="1200" dirty="0" err="1"/>
            <a:t>NdYAG</a:t>
          </a:r>
          <a:r>
            <a:rPr lang="es-MX" sz="1800" kern="1200" dirty="0"/>
            <a:t> para el tratamiento endoscópico de la resección o división de la estenosis, con o sin aplicación de </a:t>
          </a:r>
          <a:r>
            <a:rPr lang="es-MX" sz="1800" kern="1200" dirty="0" err="1"/>
            <a:t>Mitomicina</a:t>
          </a:r>
          <a:r>
            <a:rPr lang="es-MX" sz="1800" kern="1200" dirty="0"/>
            <a:t> C o esteroides.</a:t>
          </a:r>
          <a:endParaRPr lang="en-US" sz="1800" kern="1200" dirty="0"/>
        </a:p>
      </dsp:txBody>
      <dsp:txXfrm>
        <a:off x="2921353" y="0"/>
        <a:ext cx="2897270" cy="2407200"/>
      </dsp:txXfrm>
    </dsp:sp>
    <dsp:sp modelId="{E6C52AE4-2E03-423E-84CD-2AE96DC01C85}">
      <dsp:nvSpPr>
        <dsp:cNvPr id="0" name=""/>
        <dsp:cNvSpPr/>
      </dsp:nvSpPr>
      <dsp:spPr>
        <a:xfrm>
          <a:off x="5950494" y="144407"/>
          <a:ext cx="2635296" cy="2302210"/>
        </a:xfrm>
        <a:prstGeom prst="rect">
          <a:avLst/>
        </a:prstGeom>
        <a:solidFill>
          <a:schemeClr val="accent2">
            <a:hueOff val="-443941"/>
            <a:satOff val="-195"/>
            <a:lumOff val="52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dirty="0"/>
            <a:t>Se han diseñado diversos colgajos vascularizados para la reconstrucción </a:t>
          </a:r>
          <a:r>
            <a:rPr lang="es-MX" sz="1800" kern="1200" dirty="0" err="1"/>
            <a:t>laringo</a:t>
          </a:r>
          <a:r>
            <a:rPr lang="es-MX" sz="1800" kern="1200" dirty="0"/>
            <a:t>-traqueal, incluyendo colgajos tubulares </a:t>
          </a:r>
          <a:r>
            <a:rPr lang="es-MX" sz="1800" kern="1200" dirty="0" err="1"/>
            <a:t>revascularizados</a:t>
          </a:r>
          <a:r>
            <a:rPr lang="es-MX" sz="1800" kern="1200" dirty="0"/>
            <a:t> y aloinjertos de aorta</a:t>
          </a:r>
          <a:endParaRPr lang="en-US" sz="1800" kern="1200" dirty="0"/>
        </a:p>
      </dsp:txBody>
      <dsp:txXfrm>
        <a:off x="5950494" y="144407"/>
        <a:ext cx="2635296" cy="2302210"/>
      </dsp:txXfrm>
    </dsp:sp>
    <dsp:sp modelId="{9C8FCC42-8240-4E9F-B47D-43A75C16059F}">
      <dsp:nvSpPr>
        <dsp:cNvPr id="0" name=""/>
        <dsp:cNvSpPr/>
      </dsp:nvSpPr>
      <dsp:spPr>
        <a:xfrm>
          <a:off x="2975152" y="2633033"/>
          <a:ext cx="2635296" cy="2260214"/>
        </a:xfrm>
        <a:prstGeom prst="rect">
          <a:avLst/>
        </a:prstGeom>
        <a:solidFill>
          <a:schemeClr val="accent2">
            <a:hueOff val="-665912"/>
            <a:satOff val="-293"/>
            <a:lumOff val="78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dirty="0"/>
            <a:t>Están en experimentación en modelos animales el uso de ingeniería de tejidos y el uso de cultivos tisulares de cartílago que pueden proveer de tejido para la reconstrucción </a:t>
          </a:r>
          <a:endParaRPr lang="en-US" sz="1800" kern="1200" dirty="0"/>
        </a:p>
      </dsp:txBody>
      <dsp:txXfrm>
        <a:off x="2975152" y="2633033"/>
        <a:ext cx="2635296" cy="2260214"/>
      </dsp:txXfrm>
    </dsp:sp>
    <dsp:sp modelId="{35EA5C1F-EED9-49CB-9C18-2F5360166E2C}">
      <dsp:nvSpPr>
        <dsp:cNvPr id="0" name=""/>
        <dsp:cNvSpPr/>
      </dsp:nvSpPr>
      <dsp:spPr>
        <a:xfrm>
          <a:off x="5993041" y="3010152"/>
          <a:ext cx="2635296" cy="1581177"/>
        </a:xfrm>
        <a:prstGeom prst="rect">
          <a:avLst/>
        </a:prstGeom>
        <a:solidFill>
          <a:schemeClr val="accent2">
            <a:hueOff val="-887883"/>
            <a:satOff val="-391"/>
            <a:lumOff val="104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dirty="0"/>
            <a:t>Se están desarrollando materiales protésicos y moldes biocompatibles impresos en 3D para sustituir la tráquea.</a:t>
          </a:r>
          <a:endParaRPr lang="en-US" sz="1800" kern="1200" dirty="0"/>
        </a:p>
      </dsp:txBody>
      <dsp:txXfrm>
        <a:off x="5993041" y="3010152"/>
        <a:ext cx="2635296" cy="1581177"/>
      </dsp:txXfrm>
    </dsp:sp>
    <dsp:sp modelId="{54746391-7194-4EB4-842E-1FA944AF86B4}">
      <dsp:nvSpPr>
        <dsp:cNvPr id="0" name=""/>
        <dsp:cNvSpPr/>
      </dsp:nvSpPr>
      <dsp:spPr>
        <a:xfrm>
          <a:off x="8815970" y="755432"/>
          <a:ext cx="2635296" cy="1840506"/>
        </a:xfrm>
        <a:prstGeom prst="rect">
          <a:avLst/>
        </a:prstGeom>
        <a:solidFill>
          <a:schemeClr val="accent2">
            <a:hueOff val="-1109853"/>
            <a:satOff val="-488"/>
            <a:lumOff val="130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dirty="0"/>
            <a:t>Las férulas expandibles de malla de titanio colocadas por broncoscopía pueden ser de utilidad en casos seleccionados (no candidatos a cirugía).</a:t>
          </a:r>
          <a:endParaRPr lang="en-US" sz="1800" kern="1200" dirty="0"/>
        </a:p>
      </dsp:txBody>
      <dsp:txXfrm>
        <a:off x="8815970" y="755432"/>
        <a:ext cx="2635296" cy="1840506"/>
      </dsp:txXfrm>
    </dsp:sp>
    <dsp:sp modelId="{D58F8F6E-2351-476B-B5C5-B852E4DC1C92}">
      <dsp:nvSpPr>
        <dsp:cNvPr id="0" name=""/>
        <dsp:cNvSpPr/>
      </dsp:nvSpPr>
      <dsp:spPr>
        <a:xfrm>
          <a:off x="8847866" y="3007890"/>
          <a:ext cx="2635296" cy="1581177"/>
        </a:xfrm>
        <a:prstGeom prst="rect">
          <a:avLst/>
        </a:prstGeom>
        <a:solidFill>
          <a:schemeClr val="accent2">
            <a:hueOff val="-1331824"/>
            <a:satOff val="-586"/>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dirty="0"/>
            <a:t>El trasplante traqueal y laríngeo ha sido intentado principalmente en modelos animales. </a:t>
          </a:r>
          <a:endParaRPr lang="en-US" sz="1800" kern="1200" dirty="0"/>
        </a:p>
      </dsp:txBody>
      <dsp:txXfrm>
        <a:off x="8847866" y="3007890"/>
        <a:ext cx="2635296" cy="158117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0C99B0-8454-4EE4-9189-952677678A19}">
      <dsp:nvSpPr>
        <dsp:cNvPr id="0" name=""/>
        <dsp:cNvSpPr/>
      </dsp:nvSpPr>
      <dsp:spPr>
        <a:xfrm>
          <a:off x="0" y="2249658"/>
          <a:ext cx="11347939" cy="0"/>
        </a:xfrm>
        <a:prstGeom prst="line">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65B644DB-E015-43A5-A508-FF97A8E0F0EB}">
      <dsp:nvSpPr>
        <dsp:cNvPr id="0" name=""/>
        <dsp:cNvSpPr/>
      </dsp:nvSpPr>
      <dsp:spPr>
        <a:xfrm>
          <a:off x="316057" y="2416133"/>
          <a:ext cx="4622512" cy="508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pPr>
          <a:r>
            <a:rPr lang="en-US" sz="2000" kern="1200" dirty="0"/>
            <a:t>2008</a:t>
          </a:r>
        </a:p>
      </dsp:txBody>
      <dsp:txXfrm>
        <a:off x="316057" y="2416133"/>
        <a:ext cx="4622512" cy="508422"/>
      </dsp:txXfrm>
    </dsp:sp>
    <dsp:sp modelId="{F7696C66-4BFF-4ED3-819E-7A6CECD5C426}">
      <dsp:nvSpPr>
        <dsp:cNvPr id="0" name=""/>
        <dsp:cNvSpPr/>
      </dsp:nvSpPr>
      <dsp:spPr>
        <a:xfrm>
          <a:off x="886" y="0"/>
          <a:ext cx="5252854" cy="1394788"/>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l" defTabSz="800100">
            <a:lnSpc>
              <a:spcPct val="90000"/>
            </a:lnSpc>
            <a:spcBef>
              <a:spcPct val="0"/>
            </a:spcBef>
            <a:spcAft>
              <a:spcPct val="35000"/>
            </a:spcAft>
            <a:buNone/>
          </a:pPr>
          <a:r>
            <a:rPr lang="en-US" sz="1800" kern="1200" dirty="0" err="1"/>
            <a:t>Machiani</a:t>
          </a:r>
          <a:r>
            <a:rPr lang="en-US" sz="1800" kern="1200" dirty="0"/>
            <a:t>, </a:t>
          </a:r>
          <a:r>
            <a:rPr lang="en-US" sz="1800" kern="1200" dirty="0" err="1"/>
            <a:t>Birchal</a:t>
          </a:r>
          <a:r>
            <a:rPr lang="en-US" sz="1800" kern="1200" dirty="0"/>
            <a:t> y cols. </a:t>
          </a:r>
          <a:r>
            <a:rPr lang="en-US" sz="1800" kern="1200" dirty="0" err="1"/>
            <a:t>Reportaron</a:t>
          </a:r>
          <a:r>
            <a:rPr lang="en-US" sz="1800" kern="1200" dirty="0"/>
            <a:t> el 1er </a:t>
          </a:r>
          <a:r>
            <a:rPr lang="en-US" sz="1800" kern="1200" dirty="0" err="1"/>
            <a:t>caso</a:t>
          </a:r>
          <a:r>
            <a:rPr lang="en-US" sz="1800" kern="1200" dirty="0"/>
            <a:t> de </a:t>
          </a:r>
          <a:r>
            <a:rPr lang="en-US" sz="1800" kern="1200" dirty="0" err="1"/>
            <a:t>transplante</a:t>
          </a:r>
          <a:r>
            <a:rPr lang="en-US" sz="1800" kern="1200" dirty="0"/>
            <a:t> </a:t>
          </a:r>
          <a:r>
            <a:rPr lang="en-US" sz="1800" kern="1200" dirty="0" err="1"/>
            <a:t>traqueal</a:t>
          </a:r>
          <a:r>
            <a:rPr lang="en-US" sz="1800" kern="1200" dirty="0"/>
            <a:t>,  </a:t>
          </a:r>
          <a:r>
            <a:rPr lang="en-US" sz="1800" kern="1200" dirty="0" err="1"/>
            <a:t>tráquea</a:t>
          </a:r>
          <a:r>
            <a:rPr lang="en-US" sz="1800" kern="1200" dirty="0"/>
            <a:t> </a:t>
          </a:r>
          <a:r>
            <a:rPr lang="en-US" sz="1800" kern="1200" dirty="0" err="1"/>
            <a:t>humana</a:t>
          </a:r>
          <a:r>
            <a:rPr lang="en-US" sz="1800" kern="1200" dirty="0"/>
            <a:t> </a:t>
          </a:r>
          <a:r>
            <a:rPr lang="en-US" sz="1800" kern="1200" dirty="0" err="1"/>
            <a:t>decelularizada</a:t>
          </a:r>
          <a:r>
            <a:rPr lang="en-US" sz="1800" kern="1200" dirty="0"/>
            <a:t> </a:t>
          </a:r>
          <a:r>
            <a:rPr lang="en-US" sz="1800" kern="1200" dirty="0" err="1"/>
            <a:t>cultivada</a:t>
          </a:r>
          <a:r>
            <a:rPr lang="en-US" sz="1800" kern="1200" dirty="0"/>
            <a:t> con </a:t>
          </a:r>
          <a:r>
            <a:rPr lang="en-US" sz="1800" kern="1200" dirty="0" err="1"/>
            <a:t>células</a:t>
          </a:r>
          <a:r>
            <a:rPr lang="en-US" sz="1800" kern="1200" dirty="0"/>
            <a:t> </a:t>
          </a:r>
          <a:r>
            <a:rPr lang="en-US" sz="1800" kern="1200" dirty="0" err="1"/>
            <a:t>epiteliales</a:t>
          </a:r>
          <a:r>
            <a:rPr lang="en-US" sz="1800" kern="1200" dirty="0"/>
            <a:t> y </a:t>
          </a:r>
          <a:r>
            <a:rPr lang="en-US" sz="1800" kern="1200" dirty="0" err="1"/>
            <a:t>condrocitos</a:t>
          </a:r>
          <a:r>
            <a:rPr lang="en-US" sz="1800" kern="1200" dirty="0"/>
            <a:t> </a:t>
          </a:r>
          <a:r>
            <a:rPr lang="en-US" sz="1800" kern="1200" dirty="0" err="1"/>
            <a:t>derivados</a:t>
          </a:r>
          <a:r>
            <a:rPr lang="en-US" sz="1800" kern="1200" dirty="0"/>
            <a:t> de </a:t>
          </a:r>
          <a:r>
            <a:rPr lang="en-US" sz="1800" kern="1200" dirty="0" err="1"/>
            <a:t>células</a:t>
          </a:r>
          <a:r>
            <a:rPr lang="en-US" sz="1800" kern="1200" dirty="0"/>
            <a:t> </a:t>
          </a:r>
          <a:r>
            <a:rPr lang="en-US" sz="1800" kern="1200" dirty="0" err="1"/>
            <a:t>mesenquimatosas</a:t>
          </a:r>
          <a:r>
            <a:rPr lang="en-US" sz="1800" kern="1200" dirty="0"/>
            <a:t> del </a:t>
          </a:r>
          <a:r>
            <a:rPr lang="en-US" sz="1800" kern="1200" dirty="0" err="1"/>
            <a:t>paciente</a:t>
          </a:r>
          <a:r>
            <a:rPr lang="en-US" sz="1800" kern="1200" dirty="0"/>
            <a:t>, </a:t>
          </a:r>
          <a:r>
            <a:rPr lang="en-US" sz="1800" kern="1200" dirty="0" err="1"/>
            <a:t>en</a:t>
          </a:r>
          <a:r>
            <a:rPr lang="en-US" sz="1800" kern="1200" dirty="0"/>
            <a:t> un bio-reactor.</a:t>
          </a:r>
        </a:p>
        <a:p>
          <a:pPr marL="57150" lvl="1" indent="-57150" algn="l" defTabSz="444500">
            <a:lnSpc>
              <a:spcPct val="90000"/>
            </a:lnSpc>
            <a:spcBef>
              <a:spcPct val="0"/>
            </a:spcBef>
            <a:spcAft>
              <a:spcPct val="15000"/>
            </a:spcAft>
            <a:buChar char="•"/>
          </a:pPr>
          <a:endParaRPr lang="es-ES" sz="1000" kern="1200"/>
        </a:p>
      </dsp:txBody>
      <dsp:txXfrm>
        <a:off x="68974" y="68088"/>
        <a:ext cx="5116678" cy="1258612"/>
      </dsp:txXfrm>
    </dsp:sp>
    <dsp:sp modelId="{529F3A00-B57B-4115-93BB-3EE181376EA8}">
      <dsp:nvSpPr>
        <dsp:cNvPr id="0" name=""/>
        <dsp:cNvSpPr/>
      </dsp:nvSpPr>
      <dsp:spPr>
        <a:xfrm>
          <a:off x="2627313" y="1394788"/>
          <a:ext cx="0" cy="854870"/>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BCE848FB-DF9F-4FF5-A0B0-70AFA1342A2A}">
      <dsp:nvSpPr>
        <dsp:cNvPr id="0" name=""/>
        <dsp:cNvSpPr/>
      </dsp:nvSpPr>
      <dsp:spPr>
        <a:xfrm>
          <a:off x="3362713" y="1849687"/>
          <a:ext cx="4622512" cy="290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pPr>
          <a:r>
            <a:rPr lang="en-US" sz="2000" kern="1200"/>
            <a:t>2010</a:t>
          </a:r>
        </a:p>
      </dsp:txBody>
      <dsp:txXfrm>
        <a:off x="3362713" y="1849687"/>
        <a:ext cx="4622512" cy="290827"/>
      </dsp:txXfrm>
    </dsp:sp>
    <dsp:sp modelId="{B0540922-9BFA-4889-95BA-451004DF3BC8}">
      <dsp:nvSpPr>
        <dsp:cNvPr id="0" name=""/>
        <dsp:cNvSpPr/>
      </dsp:nvSpPr>
      <dsp:spPr>
        <a:xfrm>
          <a:off x="2593568" y="2215913"/>
          <a:ext cx="67489" cy="67489"/>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D884DD-96BA-43B5-B22F-D4097DE9888F}">
      <dsp:nvSpPr>
        <dsp:cNvPr id="0" name=""/>
        <dsp:cNvSpPr/>
      </dsp:nvSpPr>
      <dsp:spPr>
        <a:xfrm>
          <a:off x="3047542" y="3332366"/>
          <a:ext cx="5252854" cy="892023"/>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l" defTabSz="800100">
            <a:lnSpc>
              <a:spcPct val="90000"/>
            </a:lnSpc>
            <a:spcBef>
              <a:spcPct val="0"/>
            </a:spcBef>
            <a:spcAft>
              <a:spcPct val="35000"/>
            </a:spcAft>
            <a:buNone/>
          </a:pPr>
          <a:r>
            <a:rPr lang="en-US" sz="1800" kern="1200" dirty="0" err="1"/>
            <a:t>En</a:t>
          </a:r>
          <a:r>
            <a:rPr lang="en-US" sz="1800" kern="1200" dirty="0"/>
            <a:t> 2010, </a:t>
          </a:r>
          <a:r>
            <a:rPr lang="en-US" sz="1800" kern="1200" dirty="0" err="1"/>
            <a:t>Delaere</a:t>
          </a:r>
          <a:r>
            <a:rPr lang="en-US" sz="1800" kern="1200" dirty="0"/>
            <a:t> y cols. </a:t>
          </a:r>
          <a:r>
            <a:rPr lang="en-US" sz="1800" kern="1200" dirty="0" err="1"/>
            <a:t>reportaron</a:t>
          </a:r>
          <a:r>
            <a:rPr lang="en-US" sz="1800" kern="1200" dirty="0"/>
            <a:t> un </a:t>
          </a:r>
          <a:r>
            <a:rPr lang="en-US" sz="1800" kern="1200" dirty="0" err="1"/>
            <a:t>aloinjerto</a:t>
          </a:r>
          <a:r>
            <a:rPr lang="en-US" sz="1800" kern="1200" dirty="0"/>
            <a:t> </a:t>
          </a:r>
          <a:r>
            <a:rPr lang="en-US" sz="1800" kern="1200" dirty="0" err="1"/>
            <a:t>traqueal</a:t>
          </a:r>
          <a:r>
            <a:rPr lang="en-US" sz="1800" kern="1200" dirty="0"/>
            <a:t> </a:t>
          </a:r>
          <a:r>
            <a:rPr lang="en-US" sz="1800" kern="1200" dirty="0" err="1"/>
            <a:t>inicialmente</a:t>
          </a:r>
          <a:r>
            <a:rPr lang="en-US" sz="1800" kern="1200" dirty="0"/>
            <a:t> </a:t>
          </a:r>
          <a:r>
            <a:rPr lang="en-US" sz="1800" kern="1200" dirty="0" err="1"/>
            <a:t>envuelto</a:t>
          </a:r>
          <a:r>
            <a:rPr lang="en-US" sz="1800" kern="1200" dirty="0"/>
            <a:t> </a:t>
          </a:r>
          <a:r>
            <a:rPr lang="en-US" sz="1800" kern="1200" dirty="0" err="1"/>
            <a:t>en</a:t>
          </a:r>
          <a:r>
            <a:rPr lang="en-US" sz="1800" kern="1200" dirty="0"/>
            <a:t> la fascia del </a:t>
          </a:r>
          <a:r>
            <a:rPr lang="en-US" sz="1800" kern="1200" dirty="0" err="1"/>
            <a:t>antebrazo</a:t>
          </a:r>
          <a:r>
            <a:rPr lang="en-US" sz="1800" kern="1200" dirty="0"/>
            <a:t>, con </a:t>
          </a:r>
          <a:r>
            <a:rPr lang="en-US" sz="1800" kern="1200" dirty="0" err="1"/>
            <a:t>recubrimiento</a:t>
          </a:r>
          <a:r>
            <a:rPr lang="en-US" sz="1800" kern="1200" dirty="0"/>
            <a:t> </a:t>
          </a:r>
          <a:r>
            <a:rPr lang="en-US" sz="1800" kern="1200" dirty="0" err="1"/>
            <a:t>interno</a:t>
          </a:r>
          <a:r>
            <a:rPr lang="en-US" sz="1800" kern="1200" dirty="0"/>
            <a:t> de mucosa buccal, hasta </a:t>
          </a:r>
          <a:r>
            <a:rPr lang="en-US" sz="1800" kern="1200" dirty="0" err="1"/>
            <a:t>su</a:t>
          </a:r>
          <a:r>
            <a:rPr lang="en-US" sz="1800" kern="1200" dirty="0"/>
            <a:t> </a:t>
          </a:r>
          <a:r>
            <a:rPr lang="en-US" sz="1800" kern="1200" dirty="0" err="1"/>
            <a:t>vascularización</a:t>
          </a:r>
          <a:r>
            <a:rPr lang="en-US" sz="1800" kern="1200" dirty="0"/>
            <a:t> y </a:t>
          </a:r>
          <a:r>
            <a:rPr lang="en-US" sz="1800" kern="1200" dirty="0" err="1"/>
            <a:t>subsecuente</a:t>
          </a:r>
          <a:r>
            <a:rPr lang="en-US" sz="1800" kern="1200" dirty="0"/>
            <a:t> </a:t>
          </a:r>
          <a:r>
            <a:rPr lang="en-US" sz="1800" kern="1200" dirty="0" err="1"/>
            <a:t>movilización</a:t>
          </a:r>
          <a:r>
            <a:rPr lang="en-US" sz="1800" kern="1200" dirty="0"/>
            <a:t>.</a:t>
          </a:r>
        </a:p>
        <a:p>
          <a:pPr marL="57150" lvl="1" indent="-57150" algn="l" defTabSz="444500">
            <a:lnSpc>
              <a:spcPct val="90000"/>
            </a:lnSpc>
            <a:spcBef>
              <a:spcPct val="0"/>
            </a:spcBef>
            <a:spcAft>
              <a:spcPct val="15000"/>
            </a:spcAft>
            <a:buChar char="•"/>
          </a:pPr>
          <a:endParaRPr lang="es-ES" sz="1000" kern="1200"/>
        </a:p>
      </dsp:txBody>
      <dsp:txXfrm>
        <a:off x="3091087" y="3375911"/>
        <a:ext cx="5165764" cy="804933"/>
      </dsp:txXfrm>
    </dsp:sp>
    <dsp:sp modelId="{C9EDBD7F-9B09-4ACF-8696-582A71B1420D}">
      <dsp:nvSpPr>
        <dsp:cNvPr id="0" name=""/>
        <dsp:cNvSpPr/>
      </dsp:nvSpPr>
      <dsp:spPr>
        <a:xfrm>
          <a:off x="5673969" y="2524585"/>
          <a:ext cx="0" cy="489002"/>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F64F3A28-EEEB-4AFD-A562-532207F82866}">
      <dsp:nvSpPr>
        <dsp:cNvPr id="0" name=""/>
        <dsp:cNvSpPr/>
      </dsp:nvSpPr>
      <dsp:spPr>
        <a:xfrm>
          <a:off x="6409369" y="2416133"/>
          <a:ext cx="4622512" cy="508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pPr>
          <a:r>
            <a:rPr lang="en-US" sz="2000" kern="1200"/>
            <a:t>2011</a:t>
          </a:r>
        </a:p>
      </dsp:txBody>
      <dsp:txXfrm>
        <a:off x="6409369" y="2416133"/>
        <a:ext cx="4622512" cy="508422"/>
      </dsp:txXfrm>
    </dsp:sp>
    <dsp:sp modelId="{3EBC976D-21A7-41BE-AEEC-FF1BE5510107}">
      <dsp:nvSpPr>
        <dsp:cNvPr id="0" name=""/>
        <dsp:cNvSpPr/>
      </dsp:nvSpPr>
      <dsp:spPr>
        <a:xfrm>
          <a:off x="5640224" y="2505282"/>
          <a:ext cx="67489" cy="38605"/>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1A6BA4-3B4D-4B64-8340-BCA9CBE5A2AD}">
      <dsp:nvSpPr>
        <dsp:cNvPr id="0" name=""/>
        <dsp:cNvSpPr/>
      </dsp:nvSpPr>
      <dsp:spPr>
        <a:xfrm>
          <a:off x="6094197" y="0"/>
          <a:ext cx="5252854" cy="1394788"/>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l" defTabSz="800100">
            <a:lnSpc>
              <a:spcPct val="90000"/>
            </a:lnSpc>
            <a:spcBef>
              <a:spcPct val="0"/>
            </a:spcBef>
            <a:spcAft>
              <a:spcPct val="35000"/>
            </a:spcAft>
            <a:buNone/>
          </a:pPr>
          <a:r>
            <a:rPr lang="en-US" sz="1800" kern="1200" dirty="0" err="1"/>
            <a:t>En</a:t>
          </a:r>
          <a:r>
            <a:rPr lang="en-US" sz="1800" kern="1200" dirty="0"/>
            <a:t> 2011  </a:t>
          </a:r>
          <a:r>
            <a:rPr lang="en-US" sz="1800" kern="1200" dirty="0" err="1"/>
            <a:t>Jungebkuth</a:t>
          </a:r>
          <a:r>
            <a:rPr lang="en-US" sz="1800" kern="1200" dirty="0"/>
            <a:t> y cols. </a:t>
          </a:r>
          <a:r>
            <a:rPr lang="en-US" sz="1800" kern="1200" dirty="0" err="1"/>
            <a:t>reportaron</a:t>
          </a:r>
          <a:r>
            <a:rPr lang="en-US" sz="1800" kern="1200" dirty="0"/>
            <a:t> el </a:t>
          </a:r>
          <a:r>
            <a:rPr lang="en-US" sz="1800" kern="1200" dirty="0" err="1"/>
            <a:t>uso</a:t>
          </a:r>
          <a:r>
            <a:rPr lang="en-US" sz="1800" kern="1200" dirty="0"/>
            <a:t> de un  </a:t>
          </a:r>
          <a:r>
            <a:rPr lang="en-US" sz="1800" kern="1200" dirty="0" err="1"/>
            <a:t>molde</a:t>
          </a:r>
          <a:r>
            <a:rPr lang="en-US" sz="1800" kern="1200" dirty="0"/>
            <a:t> bioartificial </a:t>
          </a:r>
          <a:r>
            <a:rPr lang="en-US" sz="1800" kern="1200" dirty="0" err="1"/>
            <a:t>cultivado</a:t>
          </a:r>
          <a:r>
            <a:rPr lang="en-US" sz="1800" kern="1200" dirty="0"/>
            <a:t> con </a:t>
          </a:r>
          <a:r>
            <a:rPr lang="en-US" sz="1800" kern="1200" dirty="0" err="1"/>
            <a:t>células</a:t>
          </a:r>
          <a:r>
            <a:rPr lang="en-US" sz="1800" kern="1200" dirty="0"/>
            <a:t> de </a:t>
          </a:r>
          <a:r>
            <a:rPr lang="en-US" sz="1800" kern="1200" dirty="0" err="1"/>
            <a:t>médula</a:t>
          </a:r>
          <a:r>
            <a:rPr lang="en-US" sz="1800" kern="1200" dirty="0"/>
            <a:t> </a:t>
          </a:r>
          <a:r>
            <a:rPr lang="en-US" sz="1800" kern="1200" dirty="0" err="1"/>
            <a:t>ósea</a:t>
          </a:r>
          <a:r>
            <a:rPr lang="en-US" sz="1800" kern="1200" dirty="0"/>
            <a:t> </a:t>
          </a:r>
          <a:r>
            <a:rPr lang="en-US" sz="1800" kern="1200" dirty="0" err="1"/>
            <a:t>autóloga</a:t>
          </a:r>
          <a:r>
            <a:rPr lang="en-US" sz="1800" kern="1200" dirty="0"/>
            <a:t> </a:t>
          </a:r>
          <a:r>
            <a:rPr lang="en-US" sz="1800" kern="1200" dirty="0" err="1"/>
            <a:t>empleando</a:t>
          </a:r>
          <a:r>
            <a:rPr lang="en-US" sz="1800" kern="1200" dirty="0"/>
            <a:t> </a:t>
          </a:r>
          <a:r>
            <a:rPr lang="en-US" sz="1800" kern="1200" dirty="0" err="1"/>
            <a:t>factores</a:t>
          </a:r>
          <a:r>
            <a:rPr lang="en-US" sz="1800" kern="1200" dirty="0"/>
            <a:t> de </a:t>
          </a:r>
          <a:r>
            <a:rPr lang="en-US" sz="1800" kern="1200" dirty="0" err="1"/>
            <a:t>crecimiento</a:t>
          </a:r>
          <a:r>
            <a:rPr lang="en-US" sz="1800" kern="1200" dirty="0"/>
            <a:t>.</a:t>
          </a:r>
        </a:p>
        <a:p>
          <a:pPr marL="57150" lvl="1" indent="-57150" algn="l" defTabSz="444500">
            <a:lnSpc>
              <a:spcPct val="90000"/>
            </a:lnSpc>
            <a:spcBef>
              <a:spcPct val="0"/>
            </a:spcBef>
            <a:spcAft>
              <a:spcPct val="15000"/>
            </a:spcAft>
            <a:buChar char="•"/>
          </a:pPr>
          <a:endParaRPr lang="es-ES" sz="1000" kern="1200" dirty="0"/>
        </a:p>
      </dsp:txBody>
      <dsp:txXfrm>
        <a:off x="6162285" y="68088"/>
        <a:ext cx="5116678" cy="1258612"/>
      </dsp:txXfrm>
    </dsp:sp>
    <dsp:sp modelId="{81DCF125-FD9D-423A-BCFE-A2D5531014B7}">
      <dsp:nvSpPr>
        <dsp:cNvPr id="0" name=""/>
        <dsp:cNvSpPr/>
      </dsp:nvSpPr>
      <dsp:spPr>
        <a:xfrm>
          <a:off x="8720625" y="1394788"/>
          <a:ext cx="0" cy="854870"/>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7645646A-167F-4556-BA3E-4C5970329D02}">
      <dsp:nvSpPr>
        <dsp:cNvPr id="0" name=""/>
        <dsp:cNvSpPr/>
      </dsp:nvSpPr>
      <dsp:spPr>
        <a:xfrm>
          <a:off x="8686880" y="2215913"/>
          <a:ext cx="67489" cy="67489"/>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83E873-02F5-4738-A210-BDEDA7B3F333}">
      <dsp:nvSpPr>
        <dsp:cNvPr id="0" name=""/>
        <dsp:cNvSpPr/>
      </dsp:nvSpPr>
      <dsp:spPr>
        <a:xfrm>
          <a:off x="8911742" y="2281465"/>
          <a:ext cx="1491171" cy="627841"/>
        </a:xfrm>
        <a:custGeom>
          <a:avLst/>
          <a:gdLst/>
          <a:ahLst/>
          <a:cxnLst/>
          <a:rect l="0" t="0" r="0" b="0"/>
          <a:pathLst>
            <a:path>
              <a:moveTo>
                <a:pt x="0" y="0"/>
              </a:moveTo>
              <a:lnTo>
                <a:pt x="0" y="427855"/>
              </a:lnTo>
              <a:lnTo>
                <a:pt x="1491171" y="427855"/>
              </a:lnTo>
              <a:lnTo>
                <a:pt x="1491171" y="627841"/>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B170E5-E9C8-481A-99C0-ADBF693238BE}">
      <dsp:nvSpPr>
        <dsp:cNvPr id="0" name=""/>
        <dsp:cNvSpPr/>
      </dsp:nvSpPr>
      <dsp:spPr>
        <a:xfrm>
          <a:off x="7539604" y="2281465"/>
          <a:ext cx="1372137" cy="627841"/>
        </a:xfrm>
        <a:custGeom>
          <a:avLst/>
          <a:gdLst/>
          <a:ahLst/>
          <a:cxnLst/>
          <a:rect l="0" t="0" r="0" b="0"/>
          <a:pathLst>
            <a:path>
              <a:moveTo>
                <a:pt x="1372137" y="0"/>
              </a:moveTo>
              <a:lnTo>
                <a:pt x="1372137" y="427855"/>
              </a:lnTo>
              <a:lnTo>
                <a:pt x="0" y="427855"/>
              </a:lnTo>
              <a:lnTo>
                <a:pt x="0" y="627841"/>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1C60E6-4217-4D75-B5F7-96A06EFC7A08}">
      <dsp:nvSpPr>
        <dsp:cNvPr id="0" name=""/>
        <dsp:cNvSpPr/>
      </dsp:nvSpPr>
      <dsp:spPr>
        <a:xfrm>
          <a:off x="4998202" y="1300939"/>
          <a:ext cx="3913539" cy="627841"/>
        </a:xfrm>
        <a:custGeom>
          <a:avLst/>
          <a:gdLst/>
          <a:ahLst/>
          <a:cxnLst/>
          <a:rect l="0" t="0" r="0" b="0"/>
          <a:pathLst>
            <a:path>
              <a:moveTo>
                <a:pt x="0" y="0"/>
              </a:moveTo>
              <a:lnTo>
                <a:pt x="0" y="427855"/>
              </a:lnTo>
              <a:lnTo>
                <a:pt x="3913539" y="427855"/>
              </a:lnTo>
              <a:lnTo>
                <a:pt x="3913539" y="627841"/>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DE4F04-C7F7-4187-8392-9D08160C5964}">
      <dsp:nvSpPr>
        <dsp:cNvPr id="0" name=""/>
        <dsp:cNvSpPr/>
      </dsp:nvSpPr>
      <dsp:spPr>
        <a:xfrm>
          <a:off x="4489228" y="1300939"/>
          <a:ext cx="508974" cy="627841"/>
        </a:xfrm>
        <a:custGeom>
          <a:avLst/>
          <a:gdLst/>
          <a:ahLst/>
          <a:cxnLst/>
          <a:rect l="0" t="0" r="0" b="0"/>
          <a:pathLst>
            <a:path>
              <a:moveTo>
                <a:pt x="508974" y="0"/>
              </a:moveTo>
              <a:lnTo>
                <a:pt x="508974" y="427855"/>
              </a:lnTo>
              <a:lnTo>
                <a:pt x="0" y="427855"/>
              </a:lnTo>
              <a:lnTo>
                <a:pt x="0" y="627841"/>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054CFB-F359-4E9E-8506-6FF8D47377D4}">
      <dsp:nvSpPr>
        <dsp:cNvPr id="0" name=""/>
        <dsp:cNvSpPr/>
      </dsp:nvSpPr>
      <dsp:spPr>
        <a:xfrm>
          <a:off x="1347719" y="1300939"/>
          <a:ext cx="3650483" cy="627841"/>
        </a:xfrm>
        <a:custGeom>
          <a:avLst/>
          <a:gdLst/>
          <a:ahLst/>
          <a:cxnLst/>
          <a:rect l="0" t="0" r="0" b="0"/>
          <a:pathLst>
            <a:path>
              <a:moveTo>
                <a:pt x="3650483" y="0"/>
              </a:moveTo>
              <a:lnTo>
                <a:pt x="3650483" y="427855"/>
              </a:lnTo>
              <a:lnTo>
                <a:pt x="0" y="427855"/>
              </a:lnTo>
              <a:lnTo>
                <a:pt x="0" y="627841"/>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BD3312-46C8-459A-99E5-97512DE468FA}">
      <dsp:nvSpPr>
        <dsp:cNvPr id="0" name=""/>
        <dsp:cNvSpPr/>
      </dsp:nvSpPr>
      <dsp:spPr>
        <a:xfrm>
          <a:off x="3918818" y="724359"/>
          <a:ext cx="2158768" cy="57657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65821C-E42D-4DB9-9498-3387AE0C079D}">
      <dsp:nvSpPr>
        <dsp:cNvPr id="0" name=""/>
        <dsp:cNvSpPr/>
      </dsp:nvSpPr>
      <dsp:spPr>
        <a:xfrm>
          <a:off x="4158681" y="952229"/>
          <a:ext cx="2158768" cy="57657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400" kern="1200" dirty="0"/>
            <a:t>Fisiopatología</a:t>
          </a:r>
          <a:r>
            <a:rPr lang="es-MX" sz="1000" kern="1200" dirty="0"/>
            <a:t> </a:t>
          </a:r>
          <a:endParaRPr lang="en-US" sz="1000" kern="1200" dirty="0"/>
        </a:p>
      </dsp:txBody>
      <dsp:txXfrm>
        <a:off x="4175568" y="969116"/>
        <a:ext cx="2124994" cy="542805"/>
      </dsp:txXfrm>
    </dsp:sp>
    <dsp:sp modelId="{14F8573F-999D-4ABA-A5FA-36FC98C735E4}">
      <dsp:nvSpPr>
        <dsp:cNvPr id="0" name=""/>
        <dsp:cNvSpPr/>
      </dsp:nvSpPr>
      <dsp:spPr>
        <a:xfrm>
          <a:off x="5278" y="1928781"/>
          <a:ext cx="2684881" cy="2288470"/>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0B5AAE-D14C-4DF6-A547-DFB7F70C0F06}">
      <dsp:nvSpPr>
        <dsp:cNvPr id="0" name=""/>
        <dsp:cNvSpPr/>
      </dsp:nvSpPr>
      <dsp:spPr>
        <a:xfrm>
          <a:off x="245141" y="2156651"/>
          <a:ext cx="2684881" cy="2288470"/>
        </a:xfrm>
        <a:prstGeom prst="roundRect">
          <a:avLst>
            <a:gd name="adj" fmla="val 10000"/>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dirty="0"/>
            <a:t>Congénita  (5-15%) 3a causa de las alteraciones congénitas laríngeas, después de </a:t>
          </a:r>
          <a:r>
            <a:rPr lang="es-MX" sz="1800" kern="1200" dirty="0" err="1"/>
            <a:t>laringomalacia</a:t>
          </a:r>
          <a:r>
            <a:rPr lang="es-MX" sz="1800" kern="1200" dirty="0"/>
            <a:t> y de parálisis bilateral de cuerdas vocales; </a:t>
          </a:r>
          <a:r>
            <a:rPr lang="es-MX" sz="1800" i="1" kern="1200" dirty="0"/>
            <a:t>frecuentes otras malformaciones</a:t>
          </a:r>
          <a:r>
            <a:rPr lang="es-MX" sz="1000" kern="1200" dirty="0"/>
            <a:t>.</a:t>
          </a:r>
          <a:endParaRPr lang="en-US" sz="1000" kern="1200" dirty="0"/>
        </a:p>
      </dsp:txBody>
      <dsp:txXfrm>
        <a:off x="312168" y="2223678"/>
        <a:ext cx="2550827" cy="2154416"/>
      </dsp:txXfrm>
    </dsp:sp>
    <dsp:sp modelId="{FBD2DDA1-C1B3-405B-A5C7-4D67CD85556B}">
      <dsp:nvSpPr>
        <dsp:cNvPr id="0" name=""/>
        <dsp:cNvSpPr/>
      </dsp:nvSpPr>
      <dsp:spPr>
        <a:xfrm>
          <a:off x="3169886" y="1928781"/>
          <a:ext cx="2638684" cy="2347470"/>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FBFE10-E4E9-4B59-BD01-A3A255A82E01}">
      <dsp:nvSpPr>
        <dsp:cNvPr id="0" name=""/>
        <dsp:cNvSpPr/>
      </dsp:nvSpPr>
      <dsp:spPr>
        <a:xfrm>
          <a:off x="3409749" y="2156651"/>
          <a:ext cx="2638684" cy="2347470"/>
        </a:xfrm>
        <a:prstGeom prst="roundRect">
          <a:avLst>
            <a:gd name="adj" fmla="val 10000"/>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dirty="0"/>
            <a:t>Adquirida (75-95</a:t>
          </a:r>
          <a:r>
            <a:rPr lang="es-MX" sz="1800" b="1" kern="1200" dirty="0"/>
            <a:t>%) causa más frecuente es intubación prolongada </a:t>
          </a:r>
          <a:r>
            <a:rPr lang="es-MX" sz="1800" kern="1200" dirty="0"/>
            <a:t>(86-90%); el tubo y el globo de la cánula por presión directa causa isquemia, necrosis y finalmente fibrosis concéntrica</a:t>
          </a:r>
          <a:r>
            <a:rPr lang="es-MX" sz="1300" kern="1200" dirty="0"/>
            <a:t>.</a:t>
          </a:r>
          <a:endParaRPr lang="en-US" sz="1300" kern="1200" dirty="0"/>
        </a:p>
      </dsp:txBody>
      <dsp:txXfrm>
        <a:off x="3478504" y="2225406"/>
        <a:ext cx="2501174" cy="2209960"/>
      </dsp:txXfrm>
    </dsp:sp>
    <dsp:sp modelId="{C8979E2B-4815-4306-85FC-8EF05FA622E0}">
      <dsp:nvSpPr>
        <dsp:cNvPr id="0" name=""/>
        <dsp:cNvSpPr/>
      </dsp:nvSpPr>
      <dsp:spPr>
        <a:xfrm>
          <a:off x="7832357" y="1928781"/>
          <a:ext cx="2158768" cy="352684"/>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F9EF84-D0F0-4AA7-9F5D-086EC1EE7C7C}">
      <dsp:nvSpPr>
        <dsp:cNvPr id="0" name=""/>
        <dsp:cNvSpPr/>
      </dsp:nvSpPr>
      <dsp:spPr>
        <a:xfrm>
          <a:off x="8072221" y="2156651"/>
          <a:ext cx="2158768" cy="352684"/>
        </a:xfrm>
        <a:prstGeom prst="roundRect">
          <a:avLst>
            <a:gd name="adj" fmla="val 10000"/>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dirty="0"/>
            <a:t>Otras causas:</a:t>
          </a:r>
          <a:endParaRPr lang="en-US" sz="1800" kern="1200" dirty="0"/>
        </a:p>
      </dsp:txBody>
      <dsp:txXfrm>
        <a:off x="8082551" y="2166981"/>
        <a:ext cx="2138108" cy="332024"/>
      </dsp:txXfrm>
    </dsp:sp>
    <dsp:sp modelId="{7AF3D778-3311-4DD5-A80A-166212C68723}">
      <dsp:nvSpPr>
        <dsp:cNvPr id="0" name=""/>
        <dsp:cNvSpPr/>
      </dsp:nvSpPr>
      <dsp:spPr>
        <a:xfrm>
          <a:off x="6288296" y="2909307"/>
          <a:ext cx="2502616" cy="2183753"/>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CEC4BD-AF26-41D2-8C3F-CDD754459BD2}">
      <dsp:nvSpPr>
        <dsp:cNvPr id="0" name=""/>
        <dsp:cNvSpPr/>
      </dsp:nvSpPr>
      <dsp:spPr>
        <a:xfrm>
          <a:off x="6528159" y="3137177"/>
          <a:ext cx="2502616" cy="2183753"/>
        </a:xfrm>
        <a:prstGeom prst="roundRect">
          <a:avLst>
            <a:gd name="adj" fmla="val 10000"/>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dirty="0"/>
            <a:t>Infección (</a:t>
          </a:r>
          <a:r>
            <a:rPr lang="es-MX" sz="1800" kern="1200" dirty="0" err="1"/>
            <a:t>escleroma</a:t>
          </a:r>
          <a:r>
            <a:rPr lang="es-MX" sz="1800" kern="1200" dirty="0"/>
            <a:t> respiratorio); inflamación granulomatosa (</a:t>
          </a:r>
          <a:r>
            <a:rPr lang="es-MX" sz="1800" kern="1200" dirty="0" err="1"/>
            <a:t>granulomatosis</a:t>
          </a:r>
          <a:r>
            <a:rPr lang="es-MX" sz="1800" kern="1200" dirty="0"/>
            <a:t> con </a:t>
          </a:r>
          <a:r>
            <a:rPr lang="es-MX" sz="1800" kern="1200" dirty="0" err="1"/>
            <a:t>poliangitis</a:t>
          </a:r>
          <a:r>
            <a:rPr lang="es-MX" sz="1800" kern="1200" dirty="0"/>
            <a:t>) o autoinmune (</a:t>
          </a:r>
          <a:r>
            <a:rPr lang="es-MX" sz="1800" kern="1200" dirty="0" err="1"/>
            <a:t>policondritis</a:t>
          </a:r>
          <a:r>
            <a:rPr lang="es-MX" sz="1800" kern="1200" dirty="0"/>
            <a:t> recidivante</a:t>
          </a:r>
          <a:r>
            <a:rPr lang="es-MX" sz="1300" kern="1200" dirty="0"/>
            <a:t>)</a:t>
          </a:r>
          <a:endParaRPr lang="en-US" sz="1300" kern="1200" dirty="0"/>
        </a:p>
      </dsp:txBody>
      <dsp:txXfrm>
        <a:off x="6592119" y="3201137"/>
        <a:ext cx="2374696" cy="2055833"/>
      </dsp:txXfrm>
    </dsp:sp>
    <dsp:sp modelId="{20E01DF5-41A4-4CBA-9638-AF470BC504F6}">
      <dsp:nvSpPr>
        <dsp:cNvPr id="0" name=""/>
        <dsp:cNvSpPr/>
      </dsp:nvSpPr>
      <dsp:spPr>
        <a:xfrm>
          <a:off x="9270639" y="2909307"/>
          <a:ext cx="2264547" cy="1779061"/>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F99C53-8F44-477B-AED7-68F1C1344CEF}">
      <dsp:nvSpPr>
        <dsp:cNvPr id="0" name=""/>
        <dsp:cNvSpPr/>
      </dsp:nvSpPr>
      <dsp:spPr>
        <a:xfrm>
          <a:off x="9510502" y="3137177"/>
          <a:ext cx="2264547" cy="1779061"/>
        </a:xfrm>
        <a:prstGeom prst="roundRect">
          <a:avLst>
            <a:gd name="adj" fmla="val 10000"/>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dirty="0"/>
            <a:t>Neoplasias (condroma, </a:t>
          </a:r>
          <a:r>
            <a:rPr lang="es-MX" sz="1800" kern="1200" dirty="0" err="1"/>
            <a:t>condrosarcoma</a:t>
          </a:r>
          <a:r>
            <a:rPr lang="es-MX" sz="1800" kern="1200" dirty="0"/>
            <a:t>) o compresión extrínseca (neoplasias tiroideas).</a:t>
          </a:r>
          <a:endParaRPr lang="en-US" sz="1800" kern="1200" dirty="0"/>
        </a:p>
      </dsp:txBody>
      <dsp:txXfrm>
        <a:off x="9562609" y="3189284"/>
        <a:ext cx="2160333" cy="16748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243BB0-CF0B-41A5-B34C-7F406D73E786}">
      <dsp:nvSpPr>
        <dsp:cNvPr id="0" name=""/>
        <dsp:cNvSpPr/>
      </dsp:nvSpPr>
      <dsp:spPr>
        <a:xfrm>
          <a:off x="6357" y="220595"/>
          <a:ext cx="2222192" cy="2036339"/>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MX" sz="2000" kern="1200" dirty="0"/>
            <a:t>Presentación Clínica  </a:t>
          </a:r>
          <a:endParaRPr lang="en-US" sz="2000" kern="1200" dirty="0"/>
        </a:p>
      </dsp:txBody>
      <dsp:txXfrm>
        <a:off x="65999" y="280237"/>
        <a:ext cx="2102908" cy="1917055"/>
      </dsp:txXfrm>
    </dsp:sp>
    <dsp:sp modelId="{64F5ED05-406C-4DD1-B71C-1AE608A7F2D8}">
      <dsp:nvSpPr>
        <dsp:cNvPr id="0" name=""/>
        <dsp:cNvSpPr/>
      </dsp:nvSpPr>
      <dsp:spPr>
        <a:xfrm>
          <a:off x="2784097" y="220595"/>
          <a:ext cx="2222192" cy="2646997"/>
        </a:xfrm>
        <a:prstGeom prst="roundRect">
          <a:avLst>
            <a:gd name="adj" fmla="val 10000"/>
          </a:avLst>
        </a:prstGeom>
        <a:solidFill>
          <a:schemeClr val="accent2">
            <a:hueOff val="-443941"/>
            <a:satOff val="-195"/>
            <a:lumOff val="52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MX" sz="1800" kern="1200" dirty="0"/>
            <a:t>En adultos el síntoma principal es la </a:t>
          </a:r>
          <a:r>
            <a:rPr lang="es-MX" sz="1800" b="1" kern="1200" dirty="0"/>
            <a:t>dificultad respiratoria</a:t>
          </a:r>
          <a:r>
            <a:rPr lang="es-MX" sz="1800" kern="1200" dirty="0"/>
            <a:t>, puede acompañarse de </a:t>
          </a:r>
          <a:r>
            <a:rPr lang="es-MX" sz="1800" b="1" kern="1200" dirty="0"/>
            <a:t>estridor</a:t>
          </a:r>
          <a:r>
            <a:rPr lang="es-MX" sz="1800" kern="1200" dirty="0"/>
            <a:t> inspiratorio o bifásico; también puede presentarse como neumonía recurrente.</a:t>
          </a:r>
          <a:endParaRPr lang="en-US" sz="1800" kern="1200" dirty="0"/>
        </a:p>
      </dsp:txBody>
      <dsp:txXfrm>
        <a:off x="2849183" y="285681"/>
        <a:ext cx="2092020" cy="2516825"/>
      </dsp:txXfrm>
    </dsp:sp>
    <dsp:sp modelId="{E4690423-54FA-434D-9241-B0211E97E95C}">
      <dsp:nvSpPr>
        <dsp:cNvPr id="0" name=""/>
        <dsp:cNvSpPr/>
      </dsp:nvSpPr>
      <dsp:spPr>
        <a:xfrm>
          <a:off x="3006317" y="2867592"/>
          <a:ext cx="222219" cy="1360287"/>
        </a:xfrm>
        <a:custGeom>
          <a:avLst/>
          <a:gdLst/>
          <a:ahLst/>
          <a:cxnLst/>
          <a:rect l="0" t="0" r="0" b="0"/>
          <a:pathLst>
            <a:path>
              <a:moveTo>
                <a:pt x="0" y="0"/>
              </a:moveTo>
              <a:lnTo>
                <a:pt x="0" y="1360287"/>
              </a:lnTo>
              <a:lnTo>
                <a:pt x="222219" y="1360287"/>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F91A1E-1C5A-4B47-9BB8-55118FCAB835}">
      <dsp:nvSpPr>
        <dsp:cNvPr id="0" name=""/>
        <dsp:cNvSpPr/>
      </dsp:nvSpPr>
      <dsp:spPr>
        <a:xfrm>
          <a:off x="3228536" y="3145366"/>
          <a:ext cx="2046461" cy="2165026"/>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MX" sz="1800" kern="1200" dirty="0"/>
            <a:t>Cuando es posterior a intubación, los síntomas ocurren habitualmente en las primeras 6 semanas de la </a:t>
          </a:r>
          <a:r>
            <a:rPr lang="es-MX" sz="1800" kern="1200" dirty="0" err="1"/>
            <a:t>extubación</a:t>
          </a:r>
          <a:r>
            <a:rPr lang="es-MX" sz="1800" kern="1200" dirty="0"/>
            <a:t>. </a:t>
          </a:r>
          <a:endParaRPr lang="en-US" sz="1800" kern="1200" dirty="0"/>
        </a:p>
      </dsp:txBody>
      <dsp:txXfrm>
        <a:off x="3288475" y="3205305"/>
        <a:ext cx="1926583" cy="2045148"/>
      </dsp:txXfrm>
    </dsp:sp>
    <dsp:sp modelId="{5117141B-D6F2-4CBE-98EE-B08BD325D2C3}">
      <dsp:nvSpPr>
        <dsp:cNvPr id="0" name=""/>
        <dsp:cNvSpPr/>
      </dsp:nvSpPr>
      <dsp:spPr>
        <a:xfrm>
          <a:off x="5561838" y="220595"/>
          <a:ext cx="2222192" cy="2911393"/>
        </a:xfrm>
        <a:prstGeom prst="roundRect">
          <a:avLst>
            <a:gd name="adj" fmla="val 10000"/>
          </a:avLst>
        </a:prstGeom>
        <a:solidFill>
          <a:schemeClr val="accent2">
            <a:hueOff val="-887883"/>
            <a:satOff val="-391"/>
            <a:lumOff val="104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MX" sz="1800" kern="1200" dirty="0"/>
            <a:t>En niños además de la disnea, puede presentarse con </a:t>
          </a:r>
          <a:r>
            <a:rPr lang="es-MX" sz="1800" b="1" kern="1200" dirty="0" err="1"/>
            <a:t>extubación</a:t>
          </a:r>
          <a:r>
            <a:rPr lang="es-MX" sz="1800" b="1" kern="1200" dirty="0"/>
            <a:t> no tolerada </a:t>
          </a:r>
          <a:r>
            <a:rPr lang="es-MX" sz="1800" kern="1200" dirty="0"/>
            <a:t>que requiere </a:t>
          </a:r>
          <a:r>
            <a:rPr lang="es-MX" sz="1800" kern="1200" dirty="0" err="1"/>
            <a:t>reintubación</a:t>
          </a:r>
          <a:r>
            <a:rPr lang="es-MX" sz="1800" kern="1200" dirty="0"/>
            <a:t>; también como </a:t>
          </a:r>
          <a:r>
            <a:rPr lang="es-MX" sz="1800" b="1" kern="1200" dirty="0" err="1"/>
            <a:t>croup</a:t>
          </a:r>
          <a:r>
            <a:rPr lang="es-MX" sz="1800" b="1" kern="1200" dirty="0"/>
            <a:t> recurrente </a:t>
          </a:r>
          <a:r>
            <a:rPr lang="es-MX" sz="1800" kern="1200" dirty="0"/>
            <a:t>o hiperreactividad bronquial.</a:t>
          </a:r>
          <a:endParaRPr lang="en-US" sz="1800" kern="1200" dirty="0"/>
        </a:p>
      </dsp:txBody>
      <dsp:txXfrm>
        <a:off x="5626924" y="285681"/>
        <a:ext cx="2092020" cy="2781221"/>
      </dsp:txXfrm>
    </dsp:sp>
    <dsp:sp modelId="{5626CCAF-6E03-4C8D-9621-528DF8C1F63A}">
      <dsp:nvSpPr>
        <dsp:cNvPr id="0" name=""/>
        <dsp:cNvSpPr/>
      </dsp:nvSpPr>
      <dsp:spPr>
        <a:xfrm>
          <a:off x="8319356" y="230706"/>
          <a:ext cx="2222192" cy="1111096"/>
        </a:xfrm>
        <a:prstGeom prst="roundRect">
          <a:avLst>
            <a:gd name="adj" fmla="val 10000"/>
          </a:avLst>
        </a:prstGeom>
        <a:solidFill>
          <a:schemeClr val="accent2">
            <a:hueOff val="-1331824"/>
            <a:satOff val="-586"/>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MX" sz="2000" kern="1200" dirty="0"/>
            <a:t>Diagnósticos diferenciales</a:t>
          </a:r>
          <a:endParaRPr lang="en-US" sz="2000" kern="1200" dirty="0"/>
        </a:p>
      </dsp:txBody>
      <dsp:txXfrm>
        <a:off x="8351899" y="263249"/>
        <a:ext cx="2157106" cy="1046010"/>
      </dsp:txXfrm>
    </dsp:sp>
    <dsp:sp modelId="{57439ED0-21EC-4B21-9F55-4A8B4D04771C}">
      <dsp:nvSpPr>
        <dsp:cNvPr id="0" name=""/>
        <dsp:cNvSpPr/>
      </dsp:nvSpPr>
      <dsp:spPr>
        <a:xfrm>
          <a:off x="8541575" y="1341802"/>
          <a:ext cx="242441" cy="914665"/>
        </a:xfrm>
        <a:custGeom>
          <a:avLst/>
          <a:gdLst/>
          <a:ahLst/>
          <a:cxnLst/>
          <a:rect l="0" t="0" r="0" b="0"/>
          <a:pathLst>
            <a:path>
              <a:moveTo>
                <a:pt x="0" y="0"/>
              </a:moveTo>
              <a:lnTo>
                <a:pt x="0" y="914665"/>
              </a:lnTo>
              <a:lnTo>
                <a:pt x="242441" y="914665"/>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A831F0-943D-42DC-821A-3F4862F9E76D}">
      <dsp:nvSpPr>
        <dsp:cNvPr id="0" name=""/>
        <dsp:cNvSpPr/>
      </dsp:nvSpPr>
      <dsp:spPr>
        <a:xfrm>
          <a:off x="8784016" y="1609465"/>
          <a:ext cx="2227596" cy="1294004"/>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665912"/>
              <a:satOff val="-293"/>
              <a:lumOff val="7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MX" sz="1800" kern="1200" dirty="0" err="1"/>
            <a:t>Laringomalacia</a:t>
          </a:r>
          <a:r>
            <a:rPr lang="es-MX" sz="1800" kern="1200" dirty="0"/>
            <a:t>, parálisis bilateral de cuerdas vocales, cuerpos extraños </a:t>
          </a:r>
          <a:endParaRPr lang="en-US" sz="1800" kern="1200" dirty="0"/>
        </a:p>
      </dsp:txBody>
      <dsp:txXfrm>
        <a:off x="8821916" y="1647365"/>
        <a:ext cx="2151796" cy="1218204"/>
      </dsp:txXfrm>
    </dsp:sp>
    <dsp:sp modelId="{B7DE4CFB-8585-43AA-97BF-9236B3CA9624}">
      <dsp:nvSpPr>
        <dsp:cNvPr id="0" name=""/>
        <dsp:cNvSpPr/>
      </dsp:nvSpPr>
      <dsp:spPr>
        <a:xfrm>
          <a:off x="8541575" y="1341802"/>
          <a:ext cx="242441" cy="2829589"/>
        </a:xfrm>
        <a:custGeom>
          <a:avLst/>
          <a:gdLst/>
          <a:ahLst/>
          <a:cxnLst/>
          <a:rect l="0" t="0" r="0" b="0"/>
          <a:pathLst>
            <a:path>
              <a:moveTo>
                <a:pt x="0" y="0"/>
              </a:moveTo>
              <a:lnTo>
                <a:pt x="0" y="2829589"/>
              </a:lnTo>
              <a:lnTo>
                <a:pt x="242441" y="2829589"/>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FD42A4-E38E-4A1C-8E35-C60C744081C2}">
      <dsp:nvSpPr>
        <dsp:cNvPr id="0" name=""/>
        <dsp:cNvSpPr/>
      </dsp:nvSpPr>
      <dsp:spPr>
        <a:xfrm>
          <a:off x="8784016" y="3181243"/>
          <a:ext cx="2309746" cy="1980295"/>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1331824"/>
              <a:satOff val="-586"/>
              <a:lumOff val="15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MX" sz="1800" kern="1200" dirty="0"/>
            <a:t>Neoplasias benignas (hemangioma </a:t>
          </a:r>
          <a:r>
            <a:rPr lang="es-MX" sz="1800" kern="1200" dirty="0" err="1"/>
            <a:t>subglótico</a:t>
          </a:r>
          <a:r>
            <a:rPr lang="es-MX" sz="1800" kern="1200" dirty="0"/>
            <a:t>, </a:t>
          </a:r>
          <a:r>
            <a:rPr lang="es-MX" sz="1800" kern="1200" dirty="0" err="1"/>
            <a:t>schwannoma</a:t>
          </a:r>
          <a:r>
            <a:rPr lang="es-MX" sz="1800" kern="1200" dirty="0"/>
            <a:t>) o malignas (carcinoma células escamosas / adenoideo quístico).</a:t>
          </a:r>
          <a:endParaRPr lang="en-US" sz="1800" kern="1200" dirty="0"/>
        </a:p>
      </dsp:txBody>
      <dsp:txXfrm>
        <a:off x="8842017" y="3239244"/>
        <a:ext cx="2193744" cy="18642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6E50A5-66CF-4B6F-9D75-85C7FFB79A07}">
      <dsp:nvSpPr>
        <dsp:cNvPr id="0" name=""/>
        <dsp:cNvSpPr/>
      </dsp:nvSpPr>
      <dsp:spPr>
        <a:xfrm>
          <a:off x="0" y="320165"/>
          <a:ext cx="8893127" cy="1645875"/>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0205" tIns="395732" rIns="690205" bIns="135128" numCol="1" spcCol="1270" anchor="t" anchorCtr="0">
          <a:noAutofit/>
        </a:bodyPr>
        <a:lstStyle/>
        <a:p>
          <a:pPr marL="171450" lvl="1" indent="-171450" algn="l" defTabSz="844550">
            <a:lnSpc>
              <a:spcPct val="90000"/>
            </a:lnSpc>
            <a:spcBef>
              <a:spcPct val="0"/>
            </a:spcBef>
            <a:spcAft>
              <a:spcPct val="15000"/>
            </a:spcAft>
            <a:buChar char="•"/>
          </a:pPr>
          <a:r>
            <a:rPr lang="es-MX" sz="1900" kern="1200" dirty="0"/>
            <a:t>El estándar de oro para diagnostico de estenosis </a:t>
          </a:r>
          <a:r>
            <a:rPr lang="es-MX" sz="1900" kern="1200" dirty="0" err="1"/>
            <a:t>subglótica</a:t>
          </a:r>
          <a:r>
            <a:rPr lang="es-MX" sz="1900" kern="1200" dirty="0"/>
            <a:t> es la evaluación por endoscopia rígida bajo anestesia.</a:t>
          </a:r>
          <a:endParaRPr lang="en-US" sz="1900" kern="1200" dirty="0"/>
        </a:p>
        <a:p>
          <a:pPr marL="171450" lvl="1" indent="-171450" algn="l" defTabSz="844550">
            <a:lnSpc>
              <a:spcPct val="90000"/>
            </a:lnSpc>
            <a:spcBef>
              <a:spcPct val="0"/>
            </a:spcBef>
            <a:spcAft>
              <a:spcPct val="15000"/>
            </a:spcAft>
            <a:buChar char="•"/>
          </a:pPr>
          <a:r>
            <a:rPr lang="es-MX" sz="1900" kern="1200" dirty="0"/>
            <a:t>Los estudios de imagen son útiles para la localización y extensión de la estenosis, incluyen la tomografía computada y resonancia magnética.</a:t>
          </a:r>
          <a:endParaRPr lang="en-US" sz="1900" kern="1200" dirty="0"/>
        </a:p>
      </dsp:txBody>
      <dsp:txXfrm>
        <a:off x="0" y="320165"/>
        <a:ext cx="8893127" cy="1645875"/>
      </dsp:txXfrm>
    </dsp:sp>
    <dsp:sp modelId="{88BF8B77-A62E-4C28-96B3-5AD01300C9DE}">
      <dsp:nvSpPr>
        <dsp:cNvPr id="0" name=""/>
        <dsp:cNvSpPr/>
      </dsp:nvSpPr>
      <dsp:spPr>
        <a:xfrm>
          <a:off x="444656" y="39725"/>
          <a:ext cx="6225188" cy="56088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5297" tIns="0" rIns="235297" bIns="0" numCol="1" spcCol="1270" anchor="ctr" anchorCtr="0">
          <a:noAutofit/>
        </a:bodyPr>
        <a:lstStyle/>
        <a:p>
          <a:pPr marL="0" lvl="0" indent="0" algn="l" defTabSz="844550">
            <a:lnSpc>
              <a:spcPct val="90000"/>
            </a:lnSpc>
            <a:spcBef>
              <a:spcPct val="0"/>
            </a:spcBef>
            <a:spcAft>
              <a:spcPct val="35000"/>
            </a:spcAft>
            <a:buNone/>
          </a:pPr>
          <a:r>
            <a:rPr lang="es-MX" sz="1900" kern="1200"/>
            <a:t>Evaluación</a:t>
          </a:r>
          <a:endParaRPr lang="en-US" sz="1900" kern="1200"/>
        </a:p>
      </dsp:txBody>
      <dsp:txXfrm>
        <a:off x="472036" y="67105"/>
        <a:ext cx="6170428" cy="506120"/>
      </dsp:txXfrm>
    </dsp:sp>
    <dsp:sp modelId="{BDAE64C2-44B0-4E48-A387-D69EA7BD567C}">
      <dsp:nvSpPr>
        <dsp:cNvPr id="0" name=""/>
        <dsp:cNvSpPr/>
      </dsp:nvSpPr>
      <dsp:spPr>
        <a:xfrm>
          <a:off x="0" y="2349079"/>
          <a:ext cx="8893127" cy="1376550"/>
        </a:xfrm>
        <a:prstGeom prst="rect">
          <a:avLst/>
        </a:prstGeom>
        <a:solidFill>
          <a:schemeClr val="lt1">
            <a:alpha val="90000"/>
            <a:hueOff val="0"/>
            <a:satOff val="0"/>
            <a:lumOff val="0"/>
            <a:alphaOff val="0"/>
          </a:schemeClr>
        </a:solidFill>
        <a:ln w="15875" cap="flat" cmpd="sng" algn="ctr">
          <a:solidFill>
            <a:schemeClr val="accent2">
              <a:hueOff val="-1331824"/>
              <a:satOff val="-586"/>
              <a:lumOff val="15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0205" tIns="395732" rIns="690205" bIns="135128" numCol="1" spcCol="1270" anchor="t" anchorCtr="0">
          <a:noAutofit/>
        </a:bodyPr>
        <a:lstStyle/>
        <a:p>
          <a:pPr marL="171450" lvl="1" indent="-171450" algn="l" defTabSz="844550">
            <a:lnSpc>
              <a:spcPct val="90000"/>
            </a:lnSpc>
            <a:spcBef>
              <a:spcPct val="0"/>
            </a:spcBef>
            <a:spcAft>
              <a:spcPct val="15000"/>
            </a:spcAft>
            <a:buChar char="•"/>
          </a:pPr>
          <a:r>
            <a:rPr lang="es-MX" sz="1900" kern="1200" dirty="0"/>
            <a:t>Estenosis Grado II-III puede requerirse dilatación, intubación o traqueotomía antes del tratamiento definitivo</a:t>
          </a:r>
          <a:endParaRPr lang="en-US" sz="1900" kern="1200" dirty="0"/>
        </a:p>
        <a:p>
          <a:pPr marL="171450" lvl="1" indent="-171450" algn="l" defTabSz="844550">
            <a:lnSpc>
              <a:spcPct val="90000"/>
            </a:lnSpc>
            <a:spcBef>
              <a:spcPct val="0"/>
            </a:spcBef>
            <a:spcAft>
              <a:spcPct val="15000"/>
            </a:spcAft>
            <a:buChar char="•"/>
          </a:pPr>
          <a:r>
            <a:rPr lang="es-MX" sz="1900" kern="1200" dirty="0"/>
            <a:t>Estenosis grado III-IV requieren traqueotomía.</a:t>
          </a:r>
          <a:endParaRPr lang="en-US" sz="1800" kern="1200" dirty="0"/>
        </a:p>
      </dsp:txBody>
      <dsp:txXfrm>
        <a:off x="0" y="2349079"/>
        <a:ext cx="8893127" cy="1376550"/>
      </dsp:txXfrm>
    </dsp:sp>
    <dsp:sp modelId="{7F7466B8-8440-489F-BA2C-1479BBFB0127}">
      <dsp:nvSpPr>
        <dsp:cNvPr id="0" name=""/>
        <dsp:cNvSpPr/>
      </dsp:nvSpPr>
      <dsp:spPr>
        <a:xfrm>
          <a:off x="444656" y="2068640"/>
          <a:ext cx="6225188" cy="560880"/>
        </a:xfrm>
        <a:prstGeom prst="roundRect">
          <a:avLst/>
        </a:prstGeom>
        <a:solidFill>
          <a:schemeClr val="accent2">
            <a:hueOff val="-1331824"/>
            <a:satOff val="-586"/>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5297" tIns="0" rIns="235297" bIns="0" numCol="1" spcCol="1270" anchor="ctr" anchorCtr="0">
          <a:noAutofit/>
        </a:bodyPr>
        <a:lstStyle/>
        <a:p>
          <a:pPr marL="0" lvl="0" indent="0" algn="l" defTabSz="844550">
            <a:lnSpc>
              <a:spcPct val="90000"/>
            </a:lnSpc>
            <a:spcBef>
              <a:spcPct val="0"/>
            </a:spcBef>
            <a:spcAft>
              <a:spcPct val="35000"/>
            </a:spcAft>
            <a:buNone/>
          </a:pPr>
          <a:r>
            <a:rPr lang="es-MX" sz="1900" kern="1200"/>
            <a:t>El </a:t>
          </a:r>
          <a:r>
            <a:rPr lang="es-MX" sz="1900" b="1" kern="1200"/>
            <a:t>manejo inicial es el control de la vía aérea</a:t>
          </a:r>
          <a:endParaRPr lang="en-US" sz="1900" kern="1200"/>
        </a:p>
      </dsp:txBody>
      <dsp:txXfrm>
        <a:off x="472036" y="2096020"/>
        <a:ext cx="6170428" cy="5061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F25CB5-5DFB-45C4-87DB-FD415C75F76D}">
      <dsp:nvSpPr>
        <dsp:cNvPr id="0" name=""/>
        <dsp:cNvSpPr/>
      </dsp:nvSpPr>
      <dsp:spPr>
        <a:xfrm>
          <a:off x="7559425" y="2402395"/>
          <a:ext cx="1428878" cy="636785"/>
        </a:xfrm>
        <a:custGeom>
          <a:avLst/>
          <a:gdLst/>
          <a:ahLst/>
          <a:cxnLst/>
          <a:rect l="0" t="0" r="0" b="0"/>
          <a:pathLst>
            <a:path>
              <a:moveTo>
                <a:pt x="0" y="0"/>
              </a:moveTo>
              <a:lnTo>
                <a:pt x="0" y="467863"/>
              </a:lnTo>
              <a:lnTo>
                <a:pt x="1428878" y="467863"/>
              </a:lnTo>
              <a:lnTo>
                <a:pt x="1428878" y="636785"/>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082AA8-5DF8-496F-999C-444DEDD340A6}">
      <dsp:nvSpPr>
        <dsp:cNvPr id="0" name=""/>
        <dsp:cNvSpPr/>
      </dsp:nvSpPr>
      <dsp:spPr>
        <a:xfrm>
          <a:off x="6420786" y="4197066"/>
          <a:ext cx="91440" cy="530317"/>
        </a:xfrm>
        <a:custGeom>
          <a:avLst/>
          <a:gdLst/>
          <a:ahLst/>
          <a:cxnLst/>
          <a:rect l="0" t="0" r="0" b="0"/>
          <a:pathLst>
            <a:path>
              <a:moveTo>
                <a:pt x="45720" y="0"/>
              </a:moveTo>
              <a:lnTo>
                <a:pt x="45720" y="530317"/>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63E342-14C0-4328-B84A-7DF2E84C77A2}">
      <dsp:nvSpPr>
        <dsp:cNvPr id="0" name=""/>
        <dsp:cNvSpPr/>
      </dsp:nvSpPr>
      <dsp:spPr>
        <a:xfrm>
          <a:off x="6466506" y="2402395"/>
          <a:ext cx="1092918" cy="636785"/>
        </a:xfrm>
        <a:custGeom>
          <a:avLst/>
          <a:gdLst/>
          <a:ahLst/>
          <a:cxnLst/>
          <a:rect l="0" t="0" r="0" b="0"/>
          <a:pathLst>
            <a:path>
              <a:moveTo>
                <a:pt x="1092918" y="0"/>
              </a:moveTo>
              <a:lnTo>
                <a:pt x="1092918" y="467863"/>
              </a:lnTo>
              <a:lnTo>
                <a:pt x="0" y="467863"/>
              </a:lnTo>
              <a:lnTo>
                <a:pt x="0" y="636785"/>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833375-A32D-4192-BB02-7FF9511F1FFD}">
      <dsp:nvSpPr>
        <dsp:cNvPr id="0" name=""/>
        <dsp:cNvSpPr/>
      </dsp:nvSpPr>
      <dsp:spPr>
        <a:xfrm>
          <a:off x="5844348" y="820660"/>
          <a:ext cx="1715076" cy="423849"/>
        </a:xfrm>
        <a:custGeom>
          <a:avLst/>
          <a:gdLst/>
          <a:ahLst/>
          <a:cxnLst/>
          <a:rect l="0" t="0" r="0" b="0"/>
          <a:pathLst>
            <a:path>
              <a:moveTo>
                <a:pt x="0" y="0"/>
              </a:moveTo>
              <a:lnTo>
                <a:pt x="0" y="254928"/>
              </a:lnTo>
              <a:lnTo>
                <a:pt x="1715076" y="254928"/>
              </a:lnTo>
              <a:lnTo>
                <a:pt x="1715076" y="423849"/>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96DBC5-B0E5-4C40-A898-071F7F57565D}">
      <dsp:nvSpPr>
        <dsp:cNvPr id="0" name=""/>
        <dsp:cNvSpPr/>
      </dsp:nvSpPr>
      <dsp:spPr>
        <a:xfrm>
          <a:off x="4730023" y="820660"/>
          <a:ext cx="1114325" cy="530317"/>
        </a:xfrm>
        <a:custGeom>
          <a:avLst/>
          <a:gdLst/>
          <a:ahLst/>
          <a:cxnLst/>
          <a:rect l="0" t="0" r="0" b="0"/>
          <a:pathLst>
            <a:path>
              <a:moveTo>
                <a:pt x="1114325" y="0"/>
              </a:moveTo>
              <a:lnTo>
                <a:pt x="1114325" y="361395"/>
              </a:lnTo>
              <a:lnTo>
                <a:pt x="0" y="361395"/>
              </a:lnTo>
              <a:lnTo>
                <a:pt x="0" y="530317"/>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B3AA64-A1C7-4AAC-8FCA-F10F68E13E2E}">
      <dsp:nvSpPr>
        <dsp:cNvPr id="0" name=""/>
        <dsp:cNvSpPr/>
      </dsp:nvSpPr>
      <dsp:spPr>
        <a:xfrm>
          <a:off x="1281645" y="1027516"/>
          <a:ext cx="116517" cy="478536"/>
        </a:xfrm>
        <a:custGeom>
          <a:avLst/>
          <a:gdLst/>
          <a:ahLst/>
          <a:cxnLst/>
          <a:rect l="0" t="0" r="0" b="0"/>
          <a:pathLst>
            <a:path>
              <a:moveTo>
                <a:pt x="0" y="0"/>
              </a:moveTo>
              <a:lnTo>
                <a:pt x="0" y="309615"/>
              </a:lnTo>
              <a:lnTo>
                <a:pt x="116517" y="309615"/>
              </a:lnTo>
              <a:lnTo>
                <a:pt x="116517" y="478536"/>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032C51-5154-46D4-A7CF-44FBBBF4726C}">
      <dsp:nvSpPr>
        <dsp:cNvPr id="0" name=""/>
        <dsp:cNvSpPr/>
      </dsp:nvSpPr>
      <dsp:spPr>
        <a:xfrm>
          <a:off x="369924" y="308354"/>
          <a:ext cx="1823441" cy="71916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58F04A-AAD7-4102-9DE3-87EBDAEF6FA6}">
      <dsp:nvSpPr>
        <dsp:cNvPr id="0" name=""/>
        <dsp:cNvSpPr/>
      </dsp:nvSpPr>
      <dsp:spPr>
        <a:xfrm>
          <a:off x="572529" y="500828"/>
          <a:ext cx="1823441" cy="719162"/>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Tratamiento Quirúrgico </a:t>
          </a:r>
        </a:p>
      </dsp:txBody>
      <dsp:txXfrm>
        <a:off x="593593" y="521892"/>
        <a:ext cx="1781313" cy="677034"/>
      </dsp:txXfrm>
    </dsp:sp>
    <dsp:sp modelId="{C0DBE7D4-CF82-40D6-BFD6-0FED47F1E800}">
      <dsp:nvSpPr>
        <dsp:cNvPr id="0" name=""/>
        <dsp:cNvSpPr/>
      </dsp:nvSpPr>
      <dsp:spPr>
        <a:xfrm>
          <a:off x="5391" y="1506053"/>
          <a:ext cx="2785543" cy="1753536"/>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1ADAAF-2498-4D8E-96FA-C8BDA394B734}">
      <dsp:nvSpPr>
        <dsp:cNvPr id="0" name=""/>
        <dsp:cNvSpPr/>
      </dsp:nvSpPr>
      <dsp:spPr>
        <a:xfrm>
          <a:off x="207996" y="1698528"/>
          <a:ext cx="2785543" cy="1753536"/>
        </a:xfrm>
        <a:prstGeom prst="roundRect">
          <a:avLst>
            <a:gd name="adj" fmla="val 10000"/>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kern="1200" dirty="0"/>
            <a:t>La cirugía </a:t>
          </a:r>
          <a:r>
            <a:rPr lang="es-MX" sz="2000" kern="1200" dirty="0" err="1"/>
            <a:t>laringo</a:t>
          </a:r>
          <a:r>
            <a:rPr lang="es-MX" sz="2000" kern="1200" dirty="0"/>
            <a:t>-traqueal incluye varios procedimientos de diversa complejidad; participación multidisciplinaria </a:t>
          </a:r>
          <a:endParaRPr lang="en-US" sz="2000" kern="1200" dirty="0"/>
        </a:p>
      </dsp:txBody>
      <dsp:txXfrm>
        <a:off x="259355" y="1749887"/>
        <a:ext cx="2682825" cy="1650818"/>
      </dsp:txXfrm>
    </dsp:sp>
    <dsp:sp modelId="{C564EEA0-7A4A-402F-9D78-167644F0A483}">
      <dsp:nvSpPr>
        <dsp:cNvPr id="0" name=""/>
        <dsp:cNvSpPr/>
      </dsp:nvSpPr>
      <dsp:spPr>
        <a:xfrm>
          <a:off x="4932628" y="256573"/>
          <a:ext cx="1823441" cy="56408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533FEA-FD0A-49BF-8BAE-4B25D51DA3D3}">
      <dsp:nvSpPr>
        <dsp:cNvPr id="0" name=""/>
        <dsp:cNvSpPr/>
      </dsp:nvSpPr>
      <dsp:spPr>
        <a:xfrm>
          <a:off x="5135232" y="449047"/>
          <a:ext cx="1823441" cy="56408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Técnicas Quirúrgicas</a:t>
          </a:r>
        </a:p>
      </dsp:txBody>
      <dsp:txXfrm>
        <a:off x="5151754" y="465569"/>
        <a:ext cx="1790397" cy="531042"/>
      </dsp:txXfrm>
    </dsp:sp>
    <dsp:sp modelId="{D10015EB-2F3F-4931-9A73-F73BF096574D}">
      <dsp:nvSpPr>
        <dsp:cNvPr id="0" name=""/>
        <dsp:cNvSpPr/>
      </dsp:nvSpPr>
      <dsp:spPr>
        <a:xfrm>
          <a:off x="3196144" y="1350978"/>
          <a:ext cx="3067757" cy="1057519"/>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B1995D-03FA-48BD-B17C-93AB26395522}">
      <dsp:nvSpPr>
        <dsp:cNvPr id="0" name=""/>
        <dsp:cNvSpPr/>
      </dsp:nvSpPr>
      <dsp:spPr>
        <a:xfrm>
          <a:off x="3398749" y="1543452"/>
          <a:ext cx="3067757" cy="1057519"/>
        </a:xfrm>
        <a:prstGeom prst="roundRect">
          <a:avLst>
            <a:gd name="adj" fmla="val 10000"/>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kern="1200" dirty="0"/>
            <a:t>1) </a:t>
          </a:r>
          <a:r>
            <a:rPr lang="es-MX" sz="2000" kern="1200" dirty="0" err="1"/>
            <a:t>Endolaríngeo</a:t>
          </a:r>
          <a:r>
            <a:rPr lang="es-MX" sz="2000" kern="1200" dirty="0"/>
            <a:t> por </a:t>
          </a:r>
          <a:r>
            <a:rPr lang="es-MX" sz="2000" kern="1200" dirty="0" err="1"/>
            <a:t>microlaringoscopía</a:t>
          </a:r>
          <a:r>
            <a:rPr lang="es-MX" sz="2000" kern="1200" dirty="0"/>
            <a:t> directa o endoscópica (LASER)</a:t>
          </a:r>
          <a:endParaRPr lang="en-US" sz="2000" kern="1200" dirty="0"/>
        </a:p>
      </dsp:txBody>
      <dsp:txXfrm>
        <a:off x="3429723" y="1574426"/>
        <a:ext cx="3005809" cy="995571"/>
      </dsp:txXfrm>
    </dsp:sp>
    <dsp:sp modelId="{058AB090-7CBA-49C2-AF77-319E686EF943}">
      <dsp:nvSpPr>
        <dsp:cNvPr id="0" name=""/>
        <dsp:cNvSpPr/>
      </dsp:nvSpPr>
      <dsp:spPr>
        <a:xfrm>
          <a:off x="6647704" y="1244510"/>
          <a:ext cx="1823441" cy="1157885"/>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8F1430-1CFB-4328-971B-7D6B183876A6}">
      <dsp:nvSpPr>
        <dsp:cNvPr id="0" name=""/>
        <dsp:cNvSpPr/>
      </dsp:nvSpPr>
      <dsp:spPr>
        <a:xfrm>
          <a:off x="6850308" y="1436984"/>
          <a:ext cx="1823441" cy="1157885"/>
        </a:xfrm>
        <a:prstGeom prst="roundRect">
          <a:avLst>
            <a:gd name="adj" fmla="val 10000"/>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kern="1200" dirty="0"/>
            <a:t>2) Abordajes externos</a:t>
          </a:r>
          <a:endParaRPr lang="en-US" sz="2000" kern="1200" dirty="0"/>
        </a:p>
      </dsp:txBody>
      <dsp:txXfrm>
        <a:off x="6884221" y="1470897"/>
        <a:ext cx="1755615" cy="1090059"/>
      </dsp:txXfrm>
    </dsp:sp>
    <dsp:sp modelId="{627385CA-3C47-45D7-9D7D-401BCCB2E8E9}">
      <dsp:nvSpPr>
        <dsp:cNvPr id="0" name=""/>
        <dsp:cNvSpPr/>
      </dsp:nvSpPr>
      <dsp:spPr>
        <a:xfrm>
          <a:off x="5261640" y="3039180"/>
          <a:ext cx="2409732" cy="1157885"/>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0F7F1C-E3B0-4C64-AB61-1357E6D9CD8B}">
      <dsp:nvSpPr>
        <dsp:cNvPr id="0" name=""/>
        <dsp:cNvSpPr/>
      </dsp:nvSpPr>
      <dsp:spPr>
        <a:xfrm>
          <a:off x="5464245" y="3231655"/>
          <a:ext cx="2409732" cy="1157885"/>
        </a:xfrm>
        <a:prstGeom prst="roundRect">
          <a:avLst>
            <a:gd name="adj" fmla="val 10000"/>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kern="1200" dirty="0"/>
            <a:t>a) Resección del sitio de estenosis con anastomosis termino-terminal</a:t>
          </a:r>
          <a:endParaRPr lang="en-US" sz="2000" kern="1200" dirty="0"/>
        </a:p>
      </dsp:txBody>
      <dsp:txXfrm>
        <a:off x="5498158" y="3265568"/>
        <a:ext cx="2341906" cy="1090059"/>
      </dsp:txXfrm>
    </dsp:sp>
    <dsp:sp modelId="{CDC13195-B896-4F6C-8D11-1768044EBE04}">
      <dsp:nvSpPr>
        <dsp:cNvPr id="0" name=""/>
        <dsp:cNvSpPr/>
      </dsp:nvSpPr>
      <dsp:spPr>
        <a:xfrm>
          <a:off x="5300443" y="4727383"/>
          <a:ext cx="2332126" cy="1157885"/>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3A7492-35DF-4530-B046-FB870ADB6C04}">
      <dsp:nvSpPr>
        <dsp:cNvPr id="0" name=""/>
        <dsp:cNvSpPr/>
      </dsp:nvSpPr>
      <dsp:spPr>
        <a:xfrm>
          <a:off x="5503048" y="4919858"/>
          <a:ext cx="2332126" cy="1157885"/>
        </a:xfrm>
        <a:prstGeom prst="roundRect">
          <a:avLst>
            <a:gd name="adj" fmla="val 10000"/>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kern="1200" dirty="0" err="1"/>
            <a:t>Laringo</a:t>
          </a:r>
          <a:r>
            <a:rPr lang="es-MX" sz="2000" kern="1200" dirty="0"/>
            <a:t>-traqueal o traqueo-traqueal (límite 5 cm adultos y 2 cm niños)</a:t>
          </a:r>
          <a:endParaRPr lang="en-US" sz="2000" kern="1200" dirty="0"/>
        </a:p>
      </dsp:txBody>
      <dsp:txXfrm>
        <a:off x="5536961" y="4953771"/>
        <a:ext cx="2264300" cy="1090059"/>
      </dsp:txXfrm>
    </dsp:sp>
    <dsp:sp modelId="{E5DA599B-2C92-4FEE-9AC5-406F77624EFD}">
      <dsp:nvSpPr>
        <dsp:cNvPr id="0" name=""/>
        <dsp:cNvSpPr/>
      </dsp:nvSpPr>
      <dsp:spPr>
        <a:xfrm>
          <a:off x="8076582" y="3039180"/>
          <a:ext cx="1823441" cy="2131076"/>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D1D49C-FE06-4B98-A509-90BF367F0A92}">
      <dsp:nvSpPr>
        <dsp:cNvPr id="0" name=""/>
        <dsp:cNvSpPr/>
      </dsp:nvSpPr>
      <dsp:spPr>
        <a:xfrm>
          <a:off x="8279187" y="3231655"/>
          <a:ext cx="1823441" cy="2131076"/>
        </a:xfrm>
        <a:prstGeom prst="roundRect">
          <a:avLst>
            <a:gd name="adj" fmla="val 10000"/>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kern="1200" dirty="0"/>
            <a:t>b) Expansión del diámetro </a:t>
          </a:r>
          <a:r>
            <a:rPr lang="es-MX" sz="2000" kern="1200" dirty="0" err="1"/>
            <a:t>subglótico</a:t>
          </a:r>
          <a:r>
            <a:rPr lang="es-MX" sz="2000" kern="1200" dirty="0"/>
            <a:t> / traqueal mediante autoinjertos o colgajos.</a:t>
          </a:r>
          <a:endParaRPr lang="en-US" sz="2000" kern="1200" dirty="0"/>
        </a:p>
      </dsp:txBody>
      <dsp:txXfrm>
        <a:off x="8332594" y="3285062"/>
        <a:ext cx="1716627" cy="20242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2707AE-2979-4B6A-8CAE-6E4D8D66F639}">
      <dsp:nvSpPr>
        <dsp:cNvPr id="0" name=""/>
        <dsp:cNvSpPr/>
      </dsp:nvSpPr>
      <dsp:spPr>
        <a:xfrm>
          <a:off x="852" y="514858"/>
          <a:ext cx="2181546" cy="2106994"/>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MX" sz="3200" kern="1200" dirty="0"/>
            <a:t>Evidencia</a:t>
          </a:r>
          <a:r>
            <a:rPr lang="es-MX" sz="2000" kern="1200" dirty="0"/>
            <a:t> </a:t>
          </a:r>
          <a:r>
            <a:rPr lang="es-MX" sz="2800" kern="1200" dirty="0"/>
            <a:t>en adultos </a:t>
          </a:r>
          <a:endParaRPr lang="en-US" sz="2800" kern="1200" dirty="0"/>
        </a:p>
      </dsp:txBody>
      <dsp:txXfrm>
        <a:off x="852" y="514858"/>
        <a:ext cx="2181546" cy="2106994"/>
      </dsp:txXfrm>
    </dsp:sp>
    <dsp:sp modelId="{129FDD0D-855F-4262-AE52-1FD61660FBE3}">
      <dsp:nvSpPr>
        <dsp:cNvPr id="0" name=""/>
        <dsp:cNvSpPr/>
      </dsp:nvSpPr>
      <dsp:spPr>
        <a:xfrm>
          <a:off x="2533564" y="427049"/>
          <a:ext cx="5091375" cy="2282612"/>
        </a:xfrm>
        <a:prstGeom prst="rect">
          <a:avLst/>
        </a:prstGeom>
        <a:solidFill>
          <a:schemeClr val="accent2">
            <a:hueOff val="-266365"/>
            <a:satOff val="-117"/>
            <a:lumOff val="31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kern="1200" dirty="0"/>
            <a:t>Revisión sistemática reciente </a:t>
          </a:r>
        </a:p>
        <a:p>
          <a:pPr marL="0" lvl="0" indent="0" algn="ctr" defTabSz="889000">
            <a:lnSpc>
              <a:spcPct val="90000"/>
            </a:lnSpc>
            <a:spcBef>
              <a:spcPct val="0"/>
            </a:spcBef>
            <a:spcAft>
              <a:spcPct val="35000"/>
            </a:spcAft>
            <a:buNone/>
          </a:pPr>
          <a:r>
            <a:rPr lang="es-MX" sz="1800" kern="1200" dirty="0"/>
            <a:t>(</a:t>
          </a:r>
          <a:r>
            <a:rPr lang="es-ES" sz="1800" kern="1200" dirty="0"/>
            <a:t>Lewis, </a:t>
          </a:r>
          <a:r>
            <a:rPr lang="es-ES" sz="1800" kern="1200" dirty="0" err="1"/>
            <a:t>Laryngoscope</a:t>
          </a:r>
          <a:r>
            <a:rPr lang="es-ES" sz="1800" kern="1200" dirty="0"/>
            <a:t> 2017</a:t>
          </a:r>
          <a:r>
            <a:rPr lang="es-MX" sz="1800" kern="1200" dirty="0"/>
            <a:t>)</a:t>
          </a:r>
        </a:p>
        <a:p>
          <a:pPr marL="0" lvl="0" indent="0" algn="ctr" defTabSz="889000">
            <a:lnSpc>
              <a:spcPct val="90000"/>
            </a:lnSpc>
            <a:spcBef>
              <a:spcPct val="0"/>
            </a:spcBef>
            <a:spcAft>
              <a:spcPct val="35000"/>
            </a:spcAft>
            <a:buNone/>
          </a:pPr>
          <a:r>
            <a:rPr lang="es-MX" sz="2000" kern="1200" dirty="0"/>
            <a:t>Determinar si los procedimientos quirúrgicos abiertos son más exitosos que los procedimientos endoscópicos en el tratamiento de la estenosis </a:t>
          </a:r>
          <a:r>
            <a:rPr lang="es-MX" sz="2000" kern="1200" dirty="0" err="1"/>
            <a:t>laringo</a:t>
          </a:r>
          <a:r>
            <a:rPr lang="es-MX" sz="2000" kern="1200" dirty="0"/>
            <a:t>-traqueal en adultos y adolescentes.</a:t>
          </a:r>
          <a:endParaRPr lang="en-US" sz="2000" kern="1200" dirty="0"/>
        </a:p>
      </dsp:txBody>
      <dsp:txXfrm>
        <a:off x="2533564" y="427049"/>
        <a:ext cx="5091375" cy="2282612"/>
      </dsp:txXfrm>
    </dsp:sp>
    <dsp:sp modelId="{9682AB97-6438-422D-8C93-25AEE284DB90}">
      <dsp:nvSpPr>
        <dsp:cNvPr id="0" name=""/>
        <dsp:cNvSpPr/>
      </dsp:nvSpPr>
      <dsp:spPr>
        <a:xfrm>
          <a:off x="12335" y="3049899"/>
          <a:ext cx="3511657" cy="2097997"/>
        </a:xfrm>
        <a:prstGeom prst="rect">
          <a:avLst/>
        </a:prstGeom>
        <a:solidFill>
          <a:schemeClr val="accent2">
            <a:hueOff val="-532730"/>
            <a:satOff val="-234"/>
            <a:lumOff val="62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kern="1200" dirty="0"/>
            <a:t>Con resección y anastomosis se obtiene la mayor tasa de </a:t>
          </a:r>
          <a:r>
            <a:rPr lang="es-MX" sz="2000" kern="1200" dirty="0" err="1"/>
            <a:t>decanulación</a:t>
          </a:r>
          <a:r>
            <a:rPr lang="es-MX" sz="2000" kern="1200" dirty="0"/>
            <a:t> (89%, P&lt;.001) y menor número de procedimientos adicionales (32%, P&lt;.001)</a:t>
          </a:r>
          <a:endParaRPr lang="en-US" sz="2000" kern="1200" dirty="0"/>
        </a:p>
      </dsp:txBody>
      <dsp:txXfrm>
        <a:off x="12335" y="3049899"/>
        <a:ext cx="3511657" cy="2097997"/>
      </dsp:txXfrm>
    </dsp:sp>
    <dsp:sp modelId="{6FEF0795-4835-48B8-A1CF-448D0C40D002}">
      <dsp:nvSpPr>
        <dsp:cNvPr id="0" name=""/>
        <dsp:cNvSpPr/>
      </dsp:nvSpPr>
      <dsp:spPr>
        <a:xfrm>
          <a:off x="4028547" y="3050187"/>
          <a:ext cx="3511657" cy="2106994"/>
        </a:xfrm>
        <a:prstGeom prst="rect">
          <a:avLst/>
        </a:prstGeom>
        <a:solidFill>
          <a:schemeClr val="accent2">
            <a:hueOff val="-799094"/>
            <a:satOff val="-352"/>
            <a:lumOff val="94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kern="1200" dirty="0"/>
            <a:t>Con los procedimientos de expansión la tasa de </a:t>
          </a:r>
          <a:r>
            <a:rPr lang="es-MX" sz="2000" kern="1200" dirty="0" err="1"/>
            <a:t>decanulación</a:t>
          </a:r>
          <a:r>
            <a:rPr lang="es-MX" sz="2000" kern="1200" dirty="0"/>
            <a:t> es de 83% y el número de procedimientos adicionales es de 38%</a:t>
          </a:r>
          <a:endParaRPr lang="en-US" sz="2000" kern="1200" dirty="0"/>
        </a:p>
      </dsp:txBody>
      <dsp:txXfrm>
        <a:off x="4028547" y="3050187"/>
        <a:ext cx="3511657" cy="2106994"/>
      </dsp:txXfrm>
    </dsp:sp>
    <dsp:sp modelId="{B154E051-C608-4C18-89BB-0A32D93078F4}">
      <dsp:nvSpPr>
        <dsp:cNvPr id="0" name=""/>
        <dsp:cNvSpPr/>
      </dsp:nvSpPr>
      <dsp:spPr>
        <a:xfrm>
          <a:off x="7965044" y="3082086"/>
          <a:ext cx="3511657" cy="2106994"/>
        </a:xfrm>
        <a:prstGeom prst="rect">
          <a:avLst/>
        </a:prstGeom>
        <a:solidFill>
          <a:schemeClr val="accent2">
            <a:hueOff val="-1065459"/>
            <a:satOff val="-469"/>
            <a:lumOff val="125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kern="1200" dirty="0"/>
            <a:t>Con procedimientos endoscópicos se obtuvo una menor tasa de </a:t>
          </a:r>
          <a:r>
            <a:rPr lang="es-MX" sz="2000" kern="1200" dirty="0" err="1"/>
            <a:t>decanulación</a:t>
          </a:r>
          <a:r>
            <a:rPr lang="es-MX" sz="2000" kern="1200" dirty="0"/>
            <a:t> (63%) y un mayor número de procedimientos adicionales (44%). </a:t>
          </a:r>
          <a:endParaRPr lang="en-US" sz="2000" kern="1200" dirty="0"/>
        </a:p>
      </dsp:txBody>
      <dsp:txXfrm>
        <a:off x="7965044" y="3082086"/>
        <a:ext cx="3511657" cy="2106994"/>
      </dsp:txXfrm>
    </dsp:sp>
    <dsp:sp modelId="{55BC5445-EE8A-4B49-B479-4512591D2E47}">
      <dsp:nvSpPr>
        <dsp:cNvPr id="0" name=""/>
        <dsp:cNvSpPr/>
      </dsp:nvSpPr>
      <dsp:spPr>
        <a:xfrm>
          <a:off x="7968240" y="509004"/>
          <a:ext cx="3511657" cy="2106994"/>
        </a:xfrm>
        <a:prstGeom prst="rect">
          <a:avLst/>
        </a:prstGeom>
        <a:solidFill>
          <a:schemeClr val="accent2">
            <a:hueOff val="-1331824"/>
            <a:satOff val="-586"/>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kern="1200" dirty="0"/>
            <a:t>La </a:t>
          </a:r>
          <a:r>
            <a:rPr lang="es-MX" sz="2000" kern="1200" dirty="0" err="1"/>
            <a:t>decanulación</a:t>
          </a:r>
          <a:r>
            <a:rPr lang="es-MX" sz="2000" kern="1200" dirty="0"/>
            <a:t> se logra por intubación prolongada en 88%, en trauma en 78% y por estenosis idiopática en 63% (P&lt;.001)</a:t>
          </a:r>
          <a:endParaRPr lang="en-US" sz="2000" kern="1200" dirty="0"/>
        </a:p>
      </dsp:txBody>
      <dsp:txXfrm>
        <a:off x="7968240" y="509004"/>
        <a:ext cx="3511657" cy="210699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DB264F-7F40-4654-BE89-E88E7BE577A6}">
      <dsp:nvSpPr>
        <dsp:cNvPr id="0" name=""/>
        <dsp:cNvSpPr/>
      </dsp:nvSpPr>
      <dsp:spPr>
        <a:xfrm>
          <a:off x="4680347" y="689836"/>
          <a:ext cx="2061840" cy="57809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MX" sz="2400" kern="1200" dirty="0"/>
            <a:t>Estudio retrospectivo. </a:t>
          </a:r>
          <a:endParaRPr lang="en-US" sz="2400" kern="1200" dirty="0"/>
        </a:p>
      </dsp:txBody>
      <dsp:txXfrm>
        <a:off x="4697279" y="706768"/>
        <a:ext cx="2027976" cy="544233"/>
      </dsp:txXfrm>
    </dsp:sp>
    <dsp:sp modelId="{8C4BEF85-78E4-4FA6-9B5D-CD234C1638FA}">
      <dsp:nvSpPr>
        <dsp:cNvPr id="0" name=""/>
        <dsp:cNvSpPr/>
      </dsp:nvSpPr>
      <dsp:spPr>
        <a:xfrm>
          <a:off x="4544040" y="1385557"/>
          <a:ext cx="2446187" cy="97836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t-BR" sz="2400" kern="1200" dirty="0" err="1"/>
            <a:t>Decanulación</a:t>
          </a:r>
          <a:r>
            <a:rPr lang="pt-BR" sz="2400" kern="1200" dirty="0"/>
            <a:t> 97%. </a:t>
          </a:r>
          <a:endParaRPr lang="en-US" sz="2400" kern="1200" dirty="0"/>
        </a:p>
      </dsp:txBody>
      <dsp:txXfrm>
        <a:off x="4572695" y="1414212"/>
        <a:ext cx="2388877" cy="921056"/>
      </dsp:txXfrm>
    </dsp:sp>
    <dsp:sp modelId="{B7FEE90C-171A-4EA2-A168-2DF4BEA8C2B3}">
      <dsp:nvSpPr>
        <dsp:cNvPr id="0" name=""/>
        <dsp:cNvSpPr/>
      </dsp:nvSpPr>
      <dsp:spPr>
        <a:xfrm>
          <a:off x="2123592" y="2706306"/>
          <a:ext cx="3359832" cy="143586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t-BR" sz="2400" kern="1200" dirty="0" err="1"/>
            <a:t>Re-estenosis</a:t>
          </a:r>
          <a:r>
            <a:rPr lang="pt-BR" sz="2400" kern="1200" dirty="0"/>
            <a:t> 63.2% </a:t>
          </a:r>
          <a:r>
            <a:rPr lang="pt-BR" sz="2400" kern="1200" dirty="0" err="1"/>
            <a:t>en</a:t>
          </a:r>
          <a:r>
            <a:rPr lang="pt-BR" sz="2400" kern="1200" dirty="0"/>
            <a:t> </a:t>
          </a:r>
          <a:r>
            <a:rPr lang="pt-BR" sz="2400" kern="1200" dirty="0" err="1"/>
            <a:t>el</a:t>
          </a:r>
          <a:r>
            <a:rPr lang="pt-BR" sz="2400" kern="1200" dirty="0"/>
            <a:t> grupo de </a:t>
          </a:r>
          <a:r>
            <a:rPr lang="pt-BR" sz="2400" kern="1200" dirty="0" err="1"/>
            <a:t>dilatación</a:t>
          </a:r>
          <a:r>
            <a:rPr lang="pt-BR" sz="2400" kern="1200" dirty="0"/>
            <a:t> y 31.3% </a:t>
          </a:r>
          <a:r>
            <a:rPr lang="pt-BR" sz="2400" kern="1200" dirty="0" err="1"/>
            <a:t>en</a:t>
          </a:r>
          <a:r>
            <a:rPr lang="pt-BR" sz="2400" kern="1200" dirty="0"/>
            <a:t> </a:t>
          </a:r>
          <a:r>
            <a:rPr lang="pt-BR" sz="2400" kern="1200" dirty="0" err="1"/>
            <a:t>el</a:t>
          </a:r>
          <a:r>
            <a:rPr lang="pt-BR" sz="2400" kern="1200" dirty="0"/>
            <a:t> grupo de </a:t>
          </a:r>
          <a:r>
            <a:rPr lang="pt-BR" sz="2400" kern="1200" dirty="0" err="1"/>
            <a:t>reconstrucción</a:t>
          </a:r>
          <a:r>
            <a:rPr lang="pt-BR" sz="2400" kern="1200" dirty="0"/>
            <a:t> </a:t>
          </a:r>
          <a:r>
            <a:rPr lang="pt-BR" sz="2400" kern="1200" dirty="0" err="1"/>
            <a:t>LT</a:t>
          </a:r>
          <a:r>
            <a:rPr lang="pt-BR" sz="2400" kern="1200" dirty="0"/>
            <a:t>. </a:t>
          </a:r>
          <a:endParaRPr lang="en-US" sz="2400" kern="1200" dirty="0"/>
        </a:p>
      </dsp:txBody>
      <dsp:txXfrm>
        <a:off x="2165647" y="2748361"/>
        <a:ext cx="3275722" cy="1351750"/>
      </dsp:txXfrm>
    </dsp:sp>
    <dsp:sp modelId="{7AD012D6-C715-4C44-9D04-9BC7AD5161D9}">
      <dsp:nvSpPr>
        <dsp:cNvPr id="0" name=""/>
        <dsp:cNvSpPr/>
      </dsp:nvSpPr>
      <dsp:spPr>
        <a:xfrm>
          <a:off x="84284" y="369851"/>
          <a:ext cx="3935658" cy="206775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err="1"/>
            <a:t>Onder</a:t>
          </a:r>
          <a:r>
            <a:rPr lang="es-ES" sz="2000" kern="1200" dirty="0"/>
            <a:t> R, et al. </a:t>
          </a:r>
          <a:r>
            <a:rPr lang="es-ES" sz="2000" kern="1200" dirty="0" err="1"/>
            <a:t>Endolaryngeal</a:t>
          </a:r>
          <a:r>
            <a:rPr lang="es-ES" sz="2000" kern="1200" dirty="0"/>
            <a:t> </a:t>
          </a:r>
          <a:r>
            <a:rPr lang="es-ES" sz="2000" kern="1200" dirty="0" err="1"/>
            <a:t>dilatation</a:t>
          </a:r>
          <a:r>
            <a:rPr lang="es-ES" sz="2000" kern="1200" dirty="0"/>
            <a:t> versus </a:t>
          </a:r>
          <a:r>
            <a:rPr lang="es-ES" sz="2000" kern="1200" dirty="0" err="1"/>
            <a:t>laryngotracheal</a:t>
          </a:r>
          <a:r>
            <a:rPr lang="es-ES" sz="2000" kern="1200" dirty="0"/>
            <a:t> </a:t>
          </a:r>
          <a:r>
            <a:rPr lang="es-ES" sz="2000" kern="1200" dirty="0" err="1"/>
            <a:t>reconstruction</a:t>
          </a:r>
          <a:r>
            <a:rPr lang="es-ES" sz="2000" kern="1200" dirty="0"/>
            <a:t> in </a:t>
          </a:r>
          <a:r>
            <a:rPr lang="es-ES" sz="2000" kern="1200" dirty="0" err="1"/>
            <a:t>the</a:t>
          </a:r>
          <a:r>
            <a:rPr lang="es-ES" sz="2000" kern="1200" dirty="0"/>
            <a:t> </a:t>
          </a:r>
          <a:r>
            <a:rPr lang="es-ES" sz="2000" kern="1200" dirty="0" err="1"/>
            <a:t>primary</a:t>
          </a:r>
          <a:r>
            <a:rPr lang="es-ES" sz="2000" kern="1200" dirty="0"/>
            <a:t> </a:t>
          </a:r>
          <a:r>
            <a:rPr lang="es-ES" sz="2000" kern="1200" dirty="0" err="1"/>
            <a:t>management</a:t>
          </a:r>
          <a:r>
            <a:rPr lang="es-ES" sz="2000" kern="1200" dirty="0"/>
            <a:t> </a:t>
          </a:r>
          <a:r>
            <a:rPr lang="es-ES" sz="2000" kern="1200" dirty="0" err="1"/>
            <a:t>of</a:t>
          </a:r>
          <a:r>
            <a:rPr lang="es-ES" sz="2000" kern="1200" dirty="0"/>
            <a:t> </a:t>
          </a:r>
          <a:r>
            <a:rPr lang="es-ES" sz="2000" kern="1200" dirty="0" err="1"/>
            <a:t>subglottic</a:t>
          </a:r>
          <a:r>
            <a:rPr lang="es-ES" sz="2000" kern="1200" dirty="0"/>
            <a:t> </a:t>
          </a:r>
          <a:r>
            <a:rPr lang="es-ES" sz="2000" kern="1200" dirty="0" err="1"/>
            <a:t>stenosis</a:t>
          </a:r>
          <a:r>
            <a:rPr lang="es-ES" sz="2000" kern="1200" dirty="0"/>
            <a:t>. International </a:t>
          </a:r>
          <a:r>
            <a:rPr lang="es-ES" sz="2000" kern="1200" dirty="0" err="1"/>
            <a:t>Journal</a:t>
          </a:r>
          <a:r>
            <a:rPr lang="es-ES" sz="2000" kern="1200" dirty="0"/>
            <a:t> o f </a:t>
          </a:r>
          <a:r>
            <a:rPr lang="es-ES" sz="2000" kern="1200" dirty="0" err="1"/>
            <a:t>Pediatric</a:t>
          </a:r>
          <a:r>
            <a:rPr lang="es-ES" sz="2000" kern="1200" dirty="0"/>
            <a:t> </a:t>
          </a:r>
          <a:r>
            <a:rPr lang="es-ES" sz="2000" kern="1200" dirty="0" err="1"/>
            <a:t>Otorhinolaryngology</a:t>
          </a:r>
          <a:r>
            <a:rPr lang="es-ES" sz="2000" kern="1200" dirty="0"/>
            <a:t> 2014; 78: 1332-1336</a:t>
          </a:r>
        </a:p>
      </dsp:txBody>
      <dsp:txXfrm>
        <a:off x="144847" y="430414"/>
        <a:ext cx="3814532" cy="194663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C2FB84-15DB-4F05-A49C-23B4F860E432}">
      <dsp:nvSpPr>
        <dsp:cNvPr id="0" name=""/>
        <dsp:cNvSpPr/>
      </dsp:nvSpPr>
      <dsp:spPr>
        <a:xfrm>
          <a:off x="0" y="142962"/>
          <a:ext cx="3215054" cy="1929032"/>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a:t>Lo importante</a:t>
          </a:r>
        </a:p>
      </dsp:txBody>
      <dsp:txXfrm>
        <a:off x="0" y="142962"/>
        <a:ext cx="3215054" cy="1929032"/>
      </dsp:txXfrm>
    </dsp:sp>
    <dsp:sp modelId="{722889A6-D5F1-4AD3-95E0-05895D182D09}">
      <dsp:nvSpPr>
        <dsp:cNvPr id="0" name=""/>
        <dsp:cNvSpPr/>
      </dsp:nvSpPr>
      <dsp:spPr>
        <a:xfrm>
          <a:off x="3536559" y="142962"/>
          <a:ext cx="3215054" cy="1929032"/>
        </a:xfrm>
        <a:prstGeom prst="rect">
          <a:avLst/>
        </a:prstGeom>
        <a:solidFill>
          <a:schemeClr val="accent2">
            <a:hueOff val="-266365"/>
            <a:satOff val="-117"/>
            <a:lumOff val="31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dirty="0"/>
            <a:t>Cuando se sospeche estenosis, no se recomienda broncoscopia flexible fuera de quirófano porque puede precipitar junto con el edema y las secreciones el bloqueo completo de la vía aérea.</a:t>
          </a:r>
          <a:endParaRPr lang="en-US" sz="1800" kern="1200" dirty="0"/>
        </a:p>
      </dsp:txBody>
      <dsp:txXfrm>
        <a:off x="3536559" y="142962"/>
        <a:ext cx="3215054" cy="1929032"/>
      </dsp:txXfrm>
    </dsp:sp>
    <dsp:sp modelId="{F7642480-EF75-44B7-8FDB-A525E643340A}">
      <dsp:nvSpPr>
        <dsp:cNvPr id="0" name=""/>
        <dsp:cNvSpPr/>
      </dsp:nvSpPr>
      <dsp:spPr>
        <a:xfrm>
          <a:off x="7073118" y="142962"/>
          <a:ext cx="3215054" cy="1929032"/>
        </a:xfrm>
        <a:prstGeom prst="rect">
          <a:avLst/>
        </a:prstGeom>
        <a:solidFill>
          <a:schemeClr val="accent2">
            <a:hueOff val="-532730"/>
            <a:satOff val="-234"/>
            <a:lumOff val="62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a:t>Con obstrucción significativa de la vía aérea, el índice de mortalidad es de 6–12%.</a:t>
          </a:r>
          <a:endParaRPr lang="en-US" sz="1800" kern="1200"/>
        </a:p>
      </dsp:txBody>
      <dsp:txXfrm>
        <a:off x="7073118" y="142962"/>
        <a:ext cx="3215054" cy="1929032"/>
      </dsp:txXfrm>
    </dsp:sp>
    <dsp:sp modelId="{A980B9C2-6B64-4D0C-996A-B93CC303F658}">
      <dsp:nvSpPr>
        <dsp:cNvPr id="0" name=""/>
        <dsp:cNvSpPr/>
      </dsp:nvSpPr>
      <dsp:spPr>
        <a:xfrm>
          <a:off x="0" y="2393500"/>
          <a:ext cx="3215054" cy="1929032"/>
        </a:xfrm>
        <a:prstGeom prst="rect">
          <a:avLst/>
        </a:prstGeom>
        <a:solidFill>
          <a:schemeClr val="accent2">
            <a:hueOff val="-799094"/>
            <a:satOff val="-352"/>
            <a:lumOff val="94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dirty="0"/>
            <a:t>En algunos casos es preferible y puede realizarse dilatación para evitar traqueotomía previa al tratamiento definitivo de la estenosis. </a:t>
          </a:r>
        </a:p>
        <a:p>
          <a:pPr marL="0" lvl="0" indent="0" algn="ctr" defTabSz="800100">
            <a:lnSpc>
              <a:spcPct val="90000"/>
            </a:lnSpc>
            <a:spcBef>
              <a:spcPct val="0"/>
            </a:spcBef>
            <a:spcAft>
              <a:spcPct val="35000"/>
            </a:spcAft>
            <a:buNone/>
          </a:pPr>
          <a:r>
            <a:rPr lang="es-MX" sz="1800" kern="1200" dirty="0"/>
            <a:t>E</a:t>
          </a:r>
          <a:r>
            <a:rPr lang="es-ES" sz="1800" kern="1200" dirty="0" err="1"/>
            <a:t>fectiva</a:t>
          </a:r>
          <a:r>
            <a:rPr lang="es-ES" sz="1800" kern="1200" dirty="0"/>
            <a:t> en </a:t>
          </a:r>
          <a:r>
            <a:rPr lang="en-US" sz="1800" kern="1200" dirty="0"/>
            <a:t>50% a 70% </a:t>
          </a:r>
        </a:p>
      </dsp:txBody>
      <dsp:txXfrm>
        <a:off x="0" y="2393500"/>
        <a:ext cx="3215054" cy="1929032"/>
      </dsp:txXfrm>
    </dsp:sp>
    <dsp:sp modelId="{6D7BBFC6-55B3-433B-A8DE-E9681E7D8497}">
      <dsp:nvSpPr>
        <dsp:cNvPr id="0" name=""/>
        <dsp:cNvSpPr/>
      </dsp:nvSpPr>
      <dsp:spPr>
        <a:xfrm>
          <a:off x="3536559" y="2393500"/>
          <a:ext cx="3215054" cy="1929032"/>
        </a:xfrm>
        <a:prstGeom prst="rect">
          <a:avLst/>
        </a:prstGeom>
        <a:solidFill>
          <a:schemeClr val="accent2">
            <a:hueOff val="-1065459"/>
            <a:satOff val="-469"/>
            <a:lumOff val="125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a:t>En estenosis traqueales extensas o bajas puede ser muy difícil encontrar luz traqueal adecuada con abordaje solo cervical y puede requerirse cirugía de tórax.</a:t>
          </a:r>
          <a:endParaRPr lang="en-US" sz="1800" kern="1200"/>
        </a:p>
      </dsp:txBody>
      <dsp:txXfrm>
        <a:off x="3536559" y="2393500"/>
        <a:ext cx="3215054" cy="1929032"/>
      </dsp:txXfrm>
    </dsp:sp>
    <dsp:sp modelId="{8F96BD2F-1AE6-4656-8C32-03353BABE60B}">
      <dsp:nvSpPr>
        <dsp:cNvPr id="0" name=""/>
        <dsp:cNvSpPr/>
      </dsp:nvSpPr>
      <dsp:spPr>
        <a:xfrm>
          <a:off x="7073118" y="2393500"/>
          <a:ext cx="3215054" cy="1929032"/>
        </a:xfrm>
        <a:prstGeom prst="rect">
          <a:avLst/>
        </a:prstGeom>
        <a:solidFill>
          <a:schemeClr val="accent2">
            <a:hueOff val="-1331824"/>
            <a:satOff val="-586"/>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a:t>El grado de estenosis (clasificación de Cotton) se correlaciona con la severidad de los síntomas y la necesidad de tratamiento.</a:t>
          </a:r>
          <a:endParaRPr lang="en-US" sz="1800" kern="1200"/>
        </a:p>
      </dsp:txBody>
      <dsp:txXfrm>
        <a:off x="7073118" y="2393500"/>
        <a:ext cx="3215054" cy="192903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890C05-1898-499B-9432-AA4DD54D2F39}">
      <dsp:nvSpPr>
        <dsp:cNvPr id="0" name=""/>
        <dsp:cNvSpPr/>
      </dsp:nvSpPr>
      <dsp:spPr>
        <a:xfrm>
          <a:off x="11110" y="-70120"/>
          <a:ext cx="1591477" cy="509910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89000">
            <a:lnSpc>
              <a:spcPct val="90000"/>
            </a:lnSpc>
            <a:spcBef>
              <a:spcPct val="0"/>
            </a:spcBef>
            <a:spcAft>
              <a:spcPct val="35000"/>
            </a:spcAft>
            <a:buNone/>
          </a:pPr>
          <a:r>
            <a:rPr lang="es-MX" sz="2000" kern="1200" dirty="0"/>
            <a:t>Lo importante</a:t>
          </a:r>
          <a:endParaRPr lang="en-US" sz="2000" kern="1200" dirty="0"/>
        </a:p>
      </dsp:txBody>
      <dsp:txXfrm>
        <a:off x="11110" y="-70120"/>
        <a:ext cx="1591477" cy="5099103"/>
      </dsp:txXfrm>
    </dsp:sp>
    <dsp:sp modelId="{63783590-A509-4B9D-8DD8-79279FC66A8B}">
      <dsp:nvSpPr>
        <dsp:cNvPr id="0" name=""/>
        <dsp:cNvSpPr/>
      </dsp:nvSpPr>
      <dsp:spPr>
        <a:xfrm>
          <a:off x="1624319" y="2357930"/>
          <a:ext cx="238721" cy="243000"/>
        </a:xfrm>
        <a:prstGeom prst="rightArrow">
          <a:avLst>
            <a:gd name="adj1" fmla="val 50000"/>
            <a:gd name="adj2" fmla="val 50000"/>
          </a:avLst>
        </a:prstGeom>
        <a:solidFill>
          <a:schemeClr val="accent2">
            <a:hueOff val="-133182"/>
            <a:satOff val="-59"/>
            <a:lumOff val="15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5CB347-D8F0-4C5B-85C9-16F2B283313A}">
      <dsp:nvSpPr>
        <dsp:cNvPr id="0" name=""/>
        <dsp:cNvSpPr/>
      </dsp:nvSpPr>
      <dsp:spPr>
        <a:xfrm>
          <a:off x="1884772" y="0"/>
          <a:ext cx="1877545" cy="4958861"/>
        </a:xfrm>
        <a:prstGeom prst="rect">
          <a:avLst/>
        </a:prstGeom>
        <a:solidFill>
          <a:schemeClr val="accent2">
            <a:hueOff val="-266365"/>
            <a:satOff val="-117"/>
            <a:lumOff val="31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es-MX" sz="1800" kern="1200" dirty="0"/>
            <a:t>El procedimiento seleccionado para el tratamiento de estenosis </a:t>
          </a:r>
          <a:r>
            <a:rPr lang="es-MX" sz="1800" kern="1200" dirty="0" err="1"/>
            <a:t>subglótica</a:t>
          </a:r>
          <a:r>
            <a:rPr lang="es-MX" sz="1800" kern="1200" dirty="0"/>
            <a:t> y/o traqueal depende principalmente del grado de obstrucción y de la longitud del segmento </a:t>
          </a:r>
          <a:r>
            <a:rPr lang="es-MX" sz="1800" kern="1200" dirty="0" err="1"/>
            <a:t>estenosado</a:t>
          </a:r>
          <a:r>
            <a:rPr lang="es-MX" sz="1800" kern="1200" dirty="0"/>
            <a:t>. (Objetivo final es la </a:t>
          </a:r>
          <a:r>
            <a:rPr lang="es-MX" sz="1800" kern="1200" dirty="0" err="1"/>
            <a:t>decanulación</a:t>
          </a:r>
          <a:r>
            <a:rPr lang="es-MX" sz="1800" kern="1200" dirty="0"/>
            <a:t>)</a:t>
          </a:r>
          <a:endParaRPr lang="en-US" sz="1800" kern="1200" dirty="0"/>
        </a:p>
      </dsp:txBody>
      <dsp:txXfrm>
        <a:off x="1884772" y="0"/>
        <a:ext cx="1877545" cy="4958861"/>
      </dsp:txXfrm>
    </dsp:sp>
    <dsp:sp modelId="{2B550FEE-FC92-4E25-B745-45305607BE55}">
      <dsp:nvSpPr>
        <dsp:cNvPr id="0" name=""/>
        <dsp:cNvSpPr/>
      </dsp:nvSpPr>
      <dsp:spPr>
        <a:xfrm>
          <a:off x="3784050" y="2357930"/>
          <a:ext cx="238721" cy="243000"/>
        </a:xfrm>
        <a:prstGeom prst="rightArrow">
          <a:avLst>
            <a:gd name="adj1" fmla="val 50000"/>
            <a:gd name="adj2" fmla="val 50000"/>
          </a:avLst>
        </a:prstGeom>
        <a:solidFill>
          <a:schemeClr val="accent2">
            <a:hueOff val="-399547"/>
            <a:satOff val="-176"/>
            <a:lumOff val="47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64E372-2394-4C8C-824A-A706EDB05EE9}">
      <dsp:nvSpPr>
        <dsp:cNvPr id="0" name=""/>
        <dsp:cNvSpPr/>
      </dsp:nvSpPr>
      <dsp:spPr>
        <a:xfrm>
          <a:off x="4044503" y="0"/>
          <a:ext cx="1726403" cy="4958861"/>
        </a:xfrm>
        <a:prstGeom prst="rect">
          <a:avLst/>
        </a:prstGeom>
        <a:solidFill>
          <a:schemeClr val="accent2">
            <a:hueOff val="-532730"/>
            <a:satOff val="-234"/>
            <a:lumOff val="62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es-MX" sz="1800" kern="1200" dirty="0"/>
            <a:t>Los procedimientos de resección y anastomosis </a:t>
          </a:r>
          <a:r>
            <a:rPr lang="es-MX" sz="1800" kern="1200" dirty="0" err="1"/>
            <a:t>crico</a:t>
          </a:r>
          <a:r>
            <a:rPr lang="es-MX" sz="1800" kern="1200" dirty="0"/>
            <a:t>-traqueal requieren la identificación y preservación de los nervios laríngeos recurrentes.</a:t>
          </a:r>
          <a:endParaRPr lang="en-US" sz="1800" kern="1200" dirty="0"/>
        </a:p>
      </dsp:txBody>
      <dsp:txXfrm>
        <a:off x="4044503" y="0"/>
        <a:ext cx="1726403" cy="4958861"/>
      </dsp:txXfrm>
    </dsp:sp>
    <dsp:sp modelId="{213E4CEA-1DC4-441B-9E1C-371B68E7E294}">
      <dsp:nvSpPr>
        <dsp:cNvPr id="0" name=""/>
        <dsp:cNvSpPr/>
      </dsp:nvSpPr>
      <dsp:spPr>
        <a:xfrm>
          <a:off x="5792638" y="2357930"/>
          <a:ext cx="238721" cy="243000"/>
        </a:xfrm>
        <a:prstGeom prst="rightArrow">
          <a:avLst>
            <a:gd name="adj1" fmla="val 50000"/>
            <a:gd name="adj2" fmla="val 50000"/>
          </a:avLst>
        </a:prstGeom>
        <a:solidFill>
          <a:schemeClr val="accent2">
            <a:hueOff val="-665912"/>
            <a:satOff val="-293"/>
            <a:lumOff val="78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01D108-606A-4A0E-9671-C070A680C02E}">
      <dsp:nvSpPr>
        <dsp:cNvPr id="0" name=""/>
        <dsp:cNvSpPr/>
      </dsp:nvSpPr>
      <dsp:spPr>
        <a:xfrm>
          <a:off x="6053091" y="0"/>
          <a:ext cx="1869970" cy="4958861"/>
        </a:xfrm>
        <a:prstGeom prst="rect">
          <a:avLst/>
        </a:prstGeom>
        <a:solidFill>
          <a:schemeClr val="accent2">
            <a:hueOff val="-799094"/>
            <a:satOff val="-352"/>
            <a:lumOff val="94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es-MX" sz="1800" kern="1200" dirty="0"/>
            <a:t>Las estenosis que involucren más de 50% de la longitud traqueal generalmente requieren procedimientos de expansión.</a:t>
          </a:r>
          <a:endParaRPr lang="en-US" sz="1800" kern="1200" dirty="0"/>
        </a:p>
      </dsp:txBody>
      <dsp:txXfrm>
        <a:off x="6053091" y="0"/>
        <a:ext cx="1869970" cy="4958861"/>
      </dsp:txXfrm>
    </dsp:sp>
    <dsp:sp modelId="{6A86FEB1-1751-4014-BBE0-9732F7D04956}">
      <dsp:nvSpPr>
        <dsp:cNvPr id="0" name=""/>
        <dsp:cNvSpPr/>
      </dsp:nvSpPr>
      <dsp:spPr>
        <a:xfrm>
          <a:off x="7944793" y="2357930"/>
          <a:ext cx="238721" cy="243000"/>
        </a:xfrm>
        <a:prstGeom prst="rightArrow">
          <a:avLst>
            <a:gd name="adj1" fmla="val 50000"/>
            <a:gd name="adj2" fmla="val 50000"/>
          </a:avLst>
        </a:prstGeom>
        <a:solidFill>
          <a:schemeClr val="accent2">
            <a:hueOff val="-932277"/>
            <a:satOff val="-410"/>
            <a:lumOff val="109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D2AADB-A11F-4AD0-BB2B-C70EF2BF1317}">
      <dsp:nvSpPr>
        <dsp:cNvPr id="0" name=""/>
        <dsp:cNvSpPr/>
      </dsp:nvSpPr>
      <dsp:spPr>
        <a:xfrm>
          <a:off x="8205246" y="28643"/>
          <a:ext cx="1773733" cy="4901574"/>
        </a:xfrm>
        <a:prstGeom prst="rect">
          <a:avLst/>
        </a:prstGeom>
        <a:solidFill>
          <a:schemeClr val="accent2">
            <a:hueOff val="-1065459"/>
            <a:satOff val="-469"/>
            <a:lumOff val="125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es-MX" sz="1800" kern="1200" dirty="0"/>
            <a:t>Cuando se realiza resección de más de 3 cm de cricoides y tráquea, se requieren procedimientos de liberación de vía área para evitar tensión de la anastomosis y su dehiscencia.</a:t>
          </a:r>
          <a:endParaRPr lang="en-US" sz="1800" kern="1200" dirty="0"/>
        </a:p>
      </dsp:txBody>
      <dsp:txXfrm>
        <a:off x="8205246" y="28643"/>
        <a:ext cx="1773733" cy="4901574"/>
      </dsp:txXfrm>
    </dsp:sp>
    <dsp:sp modelId="{109B28E1-FC2F-4B22-9634-F65CB5DDD354}">
      <dsp:nvSpPr>
        <dsp:cNvPr id="0" name=""/>
        <dsp:cNvSpPr/>
      </dsp:nvSpPr>
      <dsp:spPr>
        <a:xfrm>
          <a:off x="10000711" y="2357930"/>
          <a:ext cx="238721" cy="243000"/>
        </a:xfrm>
        <a:prstGeom prst="rightArrow">
          <a:avLst>
            <a:gd name="adj1" fmla="val 50000"/>
            <a:gd name="adj2" fmla="val 50000"/>
          </a:avLst>
        </a:prstGeom>
        <a:solidFill>
          <a:schemeClr val="accent2">
            <a:hueOff val="-1198642"/>
            <a:satOff val="-527"/>
            <a:lumOff val="141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F395AE-B59B-4DA2-9F75-3702EF545D9F}">
      <dsp:nvSpPr>
        <dsp:cNvPr id="0" name=""/>
        <dsp:cNvSpPr/>
      </dsp:nvSpPr>
      <dsp:spPr>
        <a:xfrm>
          <a:off x="10261165" y="57273"/>
          <a:ext cx="1591477" cy="4844314"/>
        </a:xfrm>
        <a:prstGeom prst="rect">
          <a:avLst/>
        </a:prstGeom>
        <a:solidFill>
          <a:schemeClr val="accent2">
            <a:hueOff val="-1331824"/>
            <a:satOff val="-586"/>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es-MX" sz="1800" kern="1200" dirty="0"/>
            <a:t>Se recomienda el uso de suturas absorbibles en la anastomosis para evitar formación de granulomas.</a:t>
          </a:r>
          <a:endParaRPr lang="en-US" sz="1800" kern="1200" dirty="0"/>
        </a:p>
      </dsp:txBody>
      <dsp:txXfrm>
        <a:off x="10261165" y="57273"/>
        <a:ext cx="1591477" cy="484431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69F16394-71CB-4C66-A140-D9B46D8AD25D}" type="datetimeFigureOut">
              <a:rPr lang="es-MX" smtClean="0"/>
              <a:t>10/10/2017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8753740-CE42-4745-A744-7EE98149EB3A}" type="slidenum">
              <a:rPr lang="es-MX" smtClean="0"/>
              <a:t>‹Nº›</a:t>
            </a:fld>
            <a:endParaRPr lang="es-MX"/>
          </a:p>
        </p:txBody>
      </p:sp>
    </p:spTree>
    <p:extLst>
      <p:ext uri="{BB962C8B-B14F-4D97-AF65-F5344CB8AC3E}">
        <p14:creationId xmlns:p14="http://schemas.microsoft.com/office/powerpoint/2010/main" val="234177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9F16394-71CB-4C66-A140-D9B46D8AD25D}" type="datetimeFigureOut">
              <a:rPr lang="es-MX" smtClean="0"/>
              <a:t>10/10/2017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8753740-CE42-4745-A744-7EE98149EB3A}" type="slidenum">
              <a:rPr lang="es-MX" smtClean="0"/>
              <a:t>‹Nº›</a:t>
            </a:fld>
            <a:endParaRPr lang="es-MX"/>
          </a:p>
        </p:txBody>
      </p:sp>
    </p:spTree>
    <p:extLst>
      <p:ext uri="{BB962C8B-B14F-4D97-AF65-F5344CB8AC3E}">
        <p14:creationId xmlns:p14="http://schemas.microsoft.com/office/powerpoint/2010/main" val="3168231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69F16394-71CB-4C66-A140-D9B46D8AD25D}" type="datetimeFigureOut">
              <a:rPr lang="es-MX" smtClean="0"/>
              <a:t>10/10/2017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8753740-CE42-4745-A744-7EE98149EB3A}" type="slidenum">
              <a:rPr lang="es-MX" smtClean="0"/>
              <a:t>‹Nº›</a:t>
            </a:fld>
            <a:endParaRPr lang="es-MX"/>
          </a:p>
        </p:txBody>
      </p:sp>
    </p:spTree>
    <p:extLst>
      <p:ext uri="{BB962C8B-B14F-4D97-AF65-F5344CB8AC3E}">
        <p14:creationId xmlns:p14="http://schemas.microsoft.com/office/powerpoint/2010/main" val="547332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69F16394-71CB-4C66-A140-D9B46D8AD25D}" type="datetimeFigureOut">
              <a:rPr lang="es-MX" smtClean="0"/>
              <a:t>10/10/2017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8753740-CE42-4745-A744-7EE98149EB3A}" type="slidenum">
              <a:rPr lang="es-MX" smtClean="0"/>
              <a:t>‹Nº›</a:t>
            </a:fld>
            <a:endParaRPr lang="es-MX"/>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2281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9F16394-71CB-4C66-A140-D9B46D8AD25D}" type="datetimeFigureOut">
              <a:rPr lang="es-MX" smtClean="0"/>
              <a:t>10/10/2017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8753740-CE42-4745-A744-7EE98149EB3A}" type="slidenum">
              <a:rPr lang="es-MX" smtClean="0"/>
              <a:t>‹Nº›</a:t>
            </a:fld>
            <a:endParaRPr lang="es-MX"/>
          </a:p>
        </p:txBody>
      </p:sp>
    </p:spTree>
    <p:extLst>
      <p:ext uri="{BB962C8B-B14F-4D97-AF65-F5344CB8AC3E}">
        <p14:creationId xmlns:p14="http://schemas.microsoft.com/office/powerpoint/2010/main" val="22204377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69F16394-71CB-4C66-A140-D9B46D8AD25D}" type="datetimeFigureOut">
              <a:rPr lang="es-MX" smtClean="0"/>
              <a:t>10/10/2017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8753740-CE42-4745-A744-7EE98149EB3A}" type="slidenum">
              <a:rPr lang="es-MX" smtClean="0"/>
              <a:t>‹Nº›</a:t>
            </a:fld>
            <a:endParaRPr lang="es-MX"/>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23829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69F16394-71CB-4C66-A140-D9B46D8AD25D}" type="datetimeFigureOut">
              <a:rPr lang="es-MX" smtClean="0"/>
              <a:t>10/10/2017</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08753740-CE42-4745-A744-7EE98149EB3A}" type="slidenum">
              <a:rPr lang="es-MX" smtClean="0"/>
              <a:t>‹Nº›</a:t>
            </a:fld>
            <a:endParaRPr lang="es-MX"/>
          </a:p>
        </p:txBody>
      </p:sp>
    </p:spTree>
    <p:extLst>
      <p:ext uri="{BB962C8B-B14F-4D97-AF65-F5344CB8AC3E}">
        <p14:creationId xmlns:p14="http://schemas.microsoft.com/office/powerpoint/2010/main" val="12319052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097280" y="2582335"/>
            <a:ext cx="4937760" cy="328676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217920" y="2582334"/>
            <a:ext cx="4937760" cy="328676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69F16394-71CB-4C66-A140-D9B46D8AD25D}" type="datetimeFigureOut">
              <a:rPr lang="es-MX" smtClean="0"/>
              <a:t>10/10/2017</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08753740-CE42-4745-A744-7EE98149EB3A}" type="slidenum">
              <a:rPr lang="es-MX" smtClean="0"/>
              <a:t>‹Nº›</a:t>
            </a:fld>
            <a:endParaRPr lang="es-MX"/>
          </a:p>
        </p:txBody>
      </p:sp>
    </p:spTree>
    <p:extLst>
      <p:ext uri="{BB962C8B-B14F-4D97-AF65-F5344CB8AC3E}">
        <p14:creationId xmlns:p14="http://schemas.microsoft.com/office/powerpoint/2010/main" val="2759455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9F16394-71CB-4C66-A140-D9B46D8AD25D}" type="datetimeFigureOut">
              <a:rPr lang="es-MX" smtClean="0"/>
              <a:t>10/10/2017</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08753740-CE42-4745-A744-7EE98149EB3A}" type="slidenum">
              <a:rPr lang="es-MX" smtClean="0"/>
              <a:t>‹Nº›</a:t>
            </a:fld>
            <a:endParaRPr lang="es-MX"/>
          </a:p>
        </p:txBody>
      </p:sp>
    </p:spTree>
    <p:extLst>
      <p:ext uri="{BB962C8B-B14F-4D97-AF65-F5344CB8AC3E}">
        <p14:creationId xmlns:p14="http://schemas.microsoft.com/office/powerpoint/2010/main" val="552349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9F16394-71CB-4C66-A140-D9B46D8AD25D}" type="datetimeFigureOut">
              <a:rPr lang="es-MX" smtClean="0"/>
              <a:t>10/10/2017</a:t>
            </a:fld>
            <a:endParaRPr lang="es-MX"/>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MX"/>
          </a:p>
        </p:txBody>
      </p:sp>
      <p:sp>
        <p:nvSpPr>
          <p:cNvPr id="9" name="Slide Number Placeholder 8"/>
          <p:cNvSpPr>
            <a:spLocks noGrp="1"/>
          </p:cNvSpPr>
          <p:nvPr>
            <p:ph type="sldNum" sz="quarter" idx="12"/>
          </p:nvPr>
        </p:nvSpPr>
        <p:spPr/>
        <p:txBody>
          <a:bodyPr/>
          <a:lstStyle/>
          <a:p>
            <a:fld id="{08753740-CE42-4745-A744-7EE98149EB3A}" type="slidenum">
              <a:rPr lang="es-MX" smtClean="0"/>
              <a:t>‹Nº›</a:t>
            </a:fld>
            <a:endParaRPr lang="es-MX"/>
          </a:p>
        </p:txBody>
      </p:sp>
    </p:spTree>
    <p:extLst>
      <p:ext uri="{BB962C8B-B14F-4D97-AF65-F5344CB8AC3E}">
        <p14:creationId xmlns:p14="http://schemas.microsoft.com/office/powerpoint/2010/main" val="1471291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9F16394-71CB-4C66-A140-D9B46D8AD25D}" type="datetimeFigureOut">
              <a:rPr lang="es-MX" smtClean="0"/>
              <a:t>10/10/2017</a:t>
            </a:fld>
            <a:endParaRPr lang="es-MX"/>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s-MX"/>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8753740-CE42-4745-A744-7EE98149EB3A}" type="slidenum">
              <a:rPr lang="es-MX" smtClean="0"/>
              <a:t>‹Nº›</a:t>
            </a:fld>
            <a:endParaRPr lang="es-MX"/>
          </a:p>
        </p:txBody>
      </p:sp>
    </p:spTree>
    <p:extLst>
      <p:ext uri="{BB962C8B-B14F-4D97-AF65-F5344CB8AC3E}">
        <p14:creationId xmlns:p14="http://schemas.microsoft.com/office/powerpoint/2010/main" val="1294627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9F16394-71CB-4C66-A140-D9B46D8AD25D}" type="datetimeFigureOut">
              <a:rPr lang="es-MX" smtClean="0"/>
              <a:t>10/10/2017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8753740-CE42-4745-A744-7EE98149EB3A}" type="slidenum">
              <a:rPr lang="es-MX" smtClean="0"/>
              <a:t>‹Nº›</a:t>
            </a:fld>
            <a:endParaRPr lang="es-MX"/>
          </a:p>
        </p:txBody>
      </p:sp>
    </p:spTree>
    <p:extLst>
      <p:ext uri="{BB962C8B-B14F-4D97-AF65-F5344CB8AC3E}">
        <p14:creationId xmlns:p14="http://schemas.microsoft.com/office/powerpoint/2010/main" val="13530053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69F16394-71CB-4C66-A140-D9B46D8AD25D}" type="datetimeFigureOut">
              <a:rPr lang="es-MX" smtClean="0"/>
              <a:t>10/10/2017</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08753740-CE42-4745-A744-7EE98149EB3A}" type="slidenum">
              <a:rPr lang="es-MX" smtClean="0"/>
              <a:t>‹Nº›</a:t>
            </a:fld>
            <a:endParaRPr lang="es-MX"/>
          </a:p>
        </p:txBody>
      </p:sp>
    </p:spTree>
    <p:extLst>
      <p:ext uri="{BB962C8B-B14F-4D97-AF65-F5344CB8AC3E}">
        <p14:creationId xmlns:p14="http://schemas.microsoft.com/office/powerpoint/2010/main" val="3628422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9F16394-71CB-4C66-A140-D9B46D8AD25D}" type="datetimeFigureOut">
              <a:rPr lang="es-MX" smtClean="0"/>
              <a:t>10/10/2017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8753740-CE42-4745-A744-7EE98149EB3A}" type="slidenum">
              <a:rPr lang="es-MX" smtClean="0"/>
              <a:t>‹Nº›</a:t>
            </a:fld>
            <a:endParaRPr lang="es-MX"/>
          </a:p>
        </p:txBody>
      </p:sp>
    </p:spTree>
    <p:extLst>
      <p:ext uri="{BB962C8B-B14F-4D97-AF65-F5344CB8AC3E}">
        <p14:creationId xmlns:p14="http://schemas.microsoft.com/office/powerpoint/2010/main" val="32700477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9F16394-71CB-4C66-A140-D9B46D8AD25D}" type="datetimeFigureOut">
              <a:rPr lang="es-MX" smtClean="0"/>
              <a:t>10/10/2017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8753740-CE42-4745-A744-7EE98149EB3A}" type="slidenum">
              <a:rPr lang="es-MX" smtClean="0"/>
              <a:t>‹Nº›</a:t>
            </a:fld>
            <a:endParaRPr lang="es-MX"/>
          </a:p>
        </p:txBody>
      </p:sp>
    </p:spTree>
    <p:extLst>
      <p:ext uri="{BB962C8B-B14F-4D97-AF65-F5344CB8AC3E}">
        <p14:creationId xmlns:p14="http://schemas.microsoft.com/office/powerpoint/2010/main" val="3719030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69F16394-71CB-4C66-A140-D9B46D8AD25D}" type="datetimeFigureOut">
              <a:rPr lang="es-MX" smtClean="0"/>
              <a:t>10/10/2017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8753740-CE42-4745-A744-7EE98149EB3A}" type="slidenum">
              <a:rPr lang="es-MX" smtClean="0"/>
              <a:t>‹Nº›</a:t>
            </a:fld>
            <a:endParaRPr lang="es-MX"/>
          </a:p>
        </p:txBody>
      </p:sp>
    </p:spTree>
    <p:extLst>
      <p:ext uri="{BB962C8B-B14F-4D97-AF65-F5344CB8AC3E}">
        <p14:creationId xmlns:p14="http://schemas.microsoft.com/office/powerpoint/2010/main" val="977134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69F16394-71CB-4C66-A140-D9B46D8AD25D}" type="datetimeFigureOut">
              <a:rPr lang="es-MX" smtClean="0"/>
              <a:t>10/10/2017</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08753740-CE42-4745-A744-7EE98149EB3A}" type="slidenum">
              <a:rPr lang="es-MX" smtClean="0"/>
              <a:t>‹Nº›</a:t>
            </a:fld>
            <a:endParaRPr lang="es-MX"/>
          </a:p>
        </p:txBody>
      </p:sp>
    </p:spTree>
    <p:extLst>
      <p:ext uri="{BB962C8B-B14F-4D97-AF65-F5344CB8AC3E}">
        <p14:creationId xmlns:p14="http://schemas.microsoft.com/office/powerpoint/2010/main" val="3288305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845127" y="2507550"/>
            <a:ext cx="5156200" cy="368052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172200" y="2507550"/>
            <a:ext cx="5181601" cy="368052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69F16394-71CB-4C66-A140-D9B46D8AD25D}" type="datetimeFigureOut">
              <a:rPr lang="es-MX" smtClean="0"/>
              <a:t>10/10/2017</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08753740-CE42-4745-A744-7EE98149EB3A}" type="slidenum">
              <a:rPr lang="es-MX" smtClean="0"/>
              <a:t>‹Nº›</a:t>
            </a:fld>
            <a:endParaRPr lang="es-MX"/>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3295671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9F16394-71CB-4C66-A140-D9B46D8AD25D}" type="datetimeFigureOut">
              <a:rPr lang="es-MX" smtClean="0"/>
              <a:t>10/10/2017</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08753740-CE42-4745-A744-7EE98149EB3A}" type="slidenum">
              <a:rPr lang="es-MX" smtClean="0"/>
              <a:t>‹Nº›</a:t>
            </a:fld>
            <a:endParaRPr lang="es-MX"/>
          </a:p>
        </p:txBody>
      </p:sp>
      <p:sp>
        <p:nvSpPr>
          <p:cNvPr id="6" name="Title 5"/>
          <p:cNvSpPr>
            <a:spLocks noGrp="1"/>
          </p:cNvSpPr>
          <p:nvPr>
            <p:ph type="title"/>
          </p:nvPr>
        </p:nvSpPr>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2886753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F16394-71CB-4C66-A140-D9B46D8AD25D}" type="datetimeFigureOut">
              <a:rPr lang="es-MX" smtClean="0"/>
              <a:t>10/10/2017</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08753740-CE42-4745-A744-7EE98149EB3A}" type="slidenum">
              <a:rPr lang="es-MX" smtClean="0"/>
              <a:t>‹Nº›</a:t>
            </a:fld>
            <a:endParaRPr lang="es-MX"/>
          </a:p>
        </p:txBody>
      </p:sp>
    </p:spTree>
    <p:extLst>
      <p:ext uri="{BB962C8B-B14F-4D97-AF65-F5344CB8AC3E}">
        <p14:creationId xmlns:p14="http://schemas.microsoft.com/office/powerpoint/2010/main" val="2130660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69F16394-71CB-4C66-A140-D9B46D8AD25D}" type="datetimeFigureOut">
              <a:rPr lang="es-MX" smtClean="0"/>
              <a:t>10/10/2017</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08753740-CE42-4745-A744-7EE98149EB3A}" type="slidenum">
              <a:rPr lang="es-MX" smtClean="0"/>
              <a:t>‹Nº›</a:t>
            </a:fld>
            <a:endParaRPr lang="es-MX"/>
          </a:p>
        </p:txBody>
      </p:sp>
    </p:spTree>
    <p:extLst>
      <p:ext uri="{BB962C8B-B14F-4D97-AF65-F5344CB8AC3E}">
        <p14:creationId xmlns:p14="http://schemas.microsoft.com/office/powerpoint/2010/main" val="2481758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69F16394-71CB-4C66-A140-D9B46D8AD25D}" type="datetimeFigureOut">
              <a:rPr lang="es-MX" smtClean="0"/>
              <a:t>10/10/2017</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08753740-CE42-4745-A744-7EE98149EB3A}" type="slidenum">
              <a:rPr lang="es-MX" smtClean="0"/>
              <a:t>‹Nº›</a:t>
            </a:fld>
            <a:endParaRPr lang="es-MX"/>
          </a:p>
        </p:txBody>
      </p:sp>
    </p:spTree>
    <p:extLst>
      <p:ext uri="{BB962C8B-B14F-4D97-AF65-F5344CB8AC3E}">
        <p14:creationId xmlns:p14="http://schemas.microsoft.com/office/powerpoint/2010/main" val="1917672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69F16394-71CB-4C66-A140-D9B46D8AD25D}" type="datetimeFigureOut">
              <a:rPr lang="es-MX" smtClean="0"/>
              <a:t>10/10/2017</a:t>
            </a:fld>
            <a:endParaRPr lang="es-MX"/>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s-MX"/>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08753740-CE42-4745-A744-7EE98149EB3A}" type="slidenum">
              <a:rPr lang="es-MX" smtClean="0"/>
              <a:t>‹Nº›</a:t>
            </a:fld>
            <a:endParaRPr lang="es-MX"/>
          </a:p>
        </p:txBody>
      </p:sp>
    </p:spTree>
    <p:extLst>
      <p:ext uri="{BB962C8B-B14F-4D97-AF65-F5344CB8AC3E}">
        <p14:creationId xmlns:p14="http://schemas.microsoft.com/office/powerpoint/2010/main" val="300033230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9F16394-71CB-4C66-A140-D9B46D8AD25D}" type="datetimeFigureOut">
              <a:rPr lang="es-MX" smtClean="0"/>
              <a:t>10/10/2017</a:t>
            </a:fld>
            <a:endParaRPr lang="es-MX"/>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MX"/>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8753740-CE42-4745-A744-7EE98149EB3A}" type="slidenum">
              <a:rPr lang="es-MX" smtClean="0"/>
              <a:t>‹Nº›</a:t>
            </a:fld>
            <a:endParaRPr lang="es-MX"/>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1335811"/>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5.xml.rels><?xml version="1.0" encoding="UTF-8" standalone="yes"?>
<Relationships xmlns="http://schemas.openxmlformats.org/package/2006/relationships"><Relationship Id="rId2" Type="http://schemas.openxmlformats.org/officeDocument/2006/relationships/image" Target="../media/image26.tif"/><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9.tif"/><Relationship Id="rId2" Type="http://schemas.openxmlformats.org/officeDocument/2006/relationships/image" Target="../media/image28.tif"/><Relationship Id="rId1" Type="http://schemas.openxmlformats.org/officeDocument/2006/relationships/slideLayout" Target="../slideLayouts/slideLayout13.xml"/><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diagramLayout" Target="../diagrams/layout11.xml"/><Relationship Id="rId7" Type="http://schemas.openxmlformats.org/officeDocument/2006/relationships/image" Target="../media/image33.png"/><Relationship Id="rId2" Type="http://schemas.openxmlformats.org/officeDocument/2006/relationships/diagramData" Target="../diagrams/data11.xml"/><Relationship Id="rId1" Type="http://schemas.openxmlformats.org/officeDocument/2006/relationships/slideLayout" Target="../slideLayouts/slideLayout1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2.xml"/><Relationship Id="rId7" Type="http://schemas.openxmlformats.org/officeDocument/2006/relationships/image" Target="../media/image1.pn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4.xml"/><Relationship Id="rId7" Type="http://schemas.openxmlformats.org/officeDocument/2006/relationships/image" Target="../media/image3.png"/><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11" Type="http://schemas.openxmlformats.org/officeDocument/2006/relationships/image" Target="../media/image7.png"/><Relationship Id="rId5" Type="http://schemas.openxmlformats.org/officeDocument/2006/relationships/diagramColors" Target="../diagrams/colors4.xml"/><Relationship Id="rId10" Type="http://schemas.openxmlformats.org/officeDocument/2006/relationships/image" Target="../media/image6.jpg"/><Relationship Id="rId4" Type="http://schemas.openxmlformats.org/officeDocument/2006/relationships/diagramQuickStyle" Target="../diagrams/quickStyle4.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9.tif"/><Relationship Id="rId3" Type="http://schemas.openxmlformats.org/officeDocument/2006/relationships/diagramLayout" Target="../diagrams/layout5.xml"/><Relationship Id="rId7" Type="http://schemas.openxmlformats.org/officeDocument/2006/relationships/image" Target="../media/image8.png"/><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4C4A23-68E2-4AE4-8945-664C0026F535}"/>
              </a:ext>
            </a:extLst>
          </p:cNvPr>
          <p:cNvSpPr>
            <a:spLocks noGrp="1"/>
          </p:cNvSpPr>
          <p:nvPr>
            <p:ph type="ctrTitle"/>
          </p:nvPr>
        </p:nvSpPr>
        <p:spPr>
          <a:xfrm>
            <a:off x="1311349" y="2105247"/>
            <a:ext cx="10058400" cy="1592544"/>
          </a:xfrm>
        </p:spPr>
        <p:txBody>
          <a:bodyPr>
            <a:normAutofit/>
          </a:bodyPr>
          <a:lstStyle/>
          <a:p>
            <a:r>
              <a:rPr lang="es-MX" sz="5400" dirty="0"/>
              <a:t>Avances en el Tratamiento de las Estenosis Laringotraqueales</a:t>
            </a:r>
          </a:p>
        </p:txBody>
      </p:sp>
      <p:sp>
        <p:nvSpPr>
          <p:cNvPr id="3" name="Subtítulo 2">
            <a:extLst>
              <a:ext uri="{FF2B5EF4-FFF2-40B4-BE49-F238E27FC236}">
                <a16:creationId xmlns:a16="http://schemas.microsoft.com/office/drawing/2014/main" id="{4AB6D8D5-7477-42CC-87B7-402D28ED0813}"/>
              </a:ext>
            </a:extLst>
          </p:cNvPr>
          <p:cNvSpPr>
            <a:spLocks noGrp="1"/>
          </p:cNvSpPr>
          <p:nvPr>
            <p:ph type="subTitle" idx="1"/>
          </p:nvPr>
        </p:nvSpPr>
        <p:spPr>
          <a:xfrm>
            <a:off x="1768549" y="4582633"/>
            <a:ext cx="9144000" cy="1143000"/>
          </a:xfrm>
        </p:spPr>
        <p:txBody>
          <a:bodyPr/>
          <a:lstStyle/>
          <a:p>
            <a:pPr algn="r"/>
            <a:r>
              <a:rPr lang="es-MX" dirty="0"/>
              <a:t>Dr. Héctor Manuel Prado Calleros</a:t>
            </a:r>
          </a:p>
        </p:txBody>
      </p:sp>
    </p:spTree>
    <p:extLst>
      <p:ext uri="{BB962C8B-B14F-4D97-AF65-F5344CB8AC3E}">
        <p14:creationId xmlns:p14="http://schemas.microsoft.com/office/powerpoint/2010/main" val="1911172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t>/</a:t>
            </a:r>
          </a:p>
        </p:txBody>
      </p:sp>
      <p:sp>
        <p:nvSpPr>
          <p:cNvPr id="2" name="Título 1">
            <a:extLst>
              <a:ext uri="{FF2B5EF4-FFF2-40B4-BE49-F238E27FC236}">
                <a16:creationId xmlns:a16="http://schemas.microsoft.com/office/drawing/2014/main" id="{D53070EB-ED0E-4D8E-B83B-E03238C53E82}"/>
              </a:ext>
            </a:extLst>
          </p:cNvPr>
          <p:cNvSpPr>
            <a:spLocks noGrp="1"/>
          </p:cNvSpPr>
          <p:nvPr>
            <p:ph type="title"/>
          </p:nvPr>
        </p:nvSpPr>
        <p:spPr>
          <a:xfrm>
            <a:off x="0" y="5677031"/>
            <a:ext cx="7889358" cy="558692"/>
          </a:xfrm>
        </p:spPr>
        <p:txBody>
          <a:bodyPr anchor="ctr">
            <a:normAutofit fontScale="90000"/>
          </a:bodyPr>
          <a:lstStyle/>
          <a:p>
            <a:pPr algn="ctr"/>
            <a:r>
              <a:rPr lang="es-MX" dirty="0"/>
              <a:t>Estenosis </a:t>
            </a:r>
            <a:r>
              <a:rPr lang="es-MX" dirty="0" err="1"/>
              <a:t>Laringotraqueales</a:t>
            </a:r>
            <a:endParaRPr lang="es-MX" dirty="0"/>
          </a:p>
        </p:txBody>
      </p:sp>
      <p:graphicFrame>
        <p:nvGraphicFramePr>
          <p:cNvPr id="12" name="Marcador de contenido 2"/>
          <p:cNvGraphicFramePr>
            <a:graphicFrameLocks noGrp="1"/>
          </p:cNvGraphicFramePr>
          <p:nvPr>
            <p:ph idx="1"/>
            <p:extLst>
              <p:ext uri="{D42A27DB-BD31-4B8C-83A1-F6EECF244321}">
                <p14:modId xmlns:p14="http://schemas.microsoft.com/office/powerpoint/2010/main" val="4215404781"/>
              </p:ext>
            </p:extLst>
          </p:nvPr>
        </p:nvGraphicFramePr>
        <p:xfrm>
          <a:off x="492369" y="180753"/>
          <a:ext cx="11488616" cy="55948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ángulo 2">
            <a:extLst>
              <a:ext uri="{FF2B5EF4-FFF2-40B4-BE49-F238E27FC236}">
                <a16:creationId xmlns:a16="http://schemas.microsoft.com/office/drawing/2014/main" id="{BA49A184-B846-4428-844F-F05AF4081C8A}"/>
              </a:ext>
            </a:extLst>
          </p:cNvPr>
          <p:cNvSpPr/>
          <p:nvPr/>
        </p:nvSpPr>
        <p:spPr>
          <a:xfrm>
            <a:off x="492369" y="6334316"/>
            <a:ext cx="11488616" cy="584775"/>
          </a:xfrm>
          <a:prstGeom prst="rect">
            <a:avLst/>
          </a:prstGeom>
        </p:spPr>
        <p:txBody>
          <a:bodyPr wrap="square">
            <a:spAutoFit/>
          </a:bodyPr>
          <a:lstStyle/>
          <a:p>
            <a:pPr lvl="0"/>
            <a:r>
              <a:rPr lang="es-MX" sz="1600" dirty="0">
                <a:solidFill>
                  <a:schemeClr val="bg1"/>
                </a:solidFill>
              </a:rPr>
              <a:t>Lewis S, </a:t>
            </a:r>
            <a:r>
              <a:rPr lang="es-MX" sz="1600" dirty="0" err="1">
                <a:solidFill>
                  <a:schemeClr val="bg1"/>
                </a:solidFill>
              </a:rPr>
              <a:t>Earley</a:t>
            </a:r>
            <a:r>
              <a:rPr lang="es-MX" sz="1600" dirty="0">
                <a:solidFill>
                  <a:schemeClr val="bg1"/>
                </a:solidFill>
              </a:rPr>
              <a:t> M, </a:t>
            </a:r>
            <a:r>
              <a:rPr lang="es-MX" sz="1600" dirty="0" err="1">
                <a:solidFill>
                  <a:schemeClr val="bg1"/>
                </a:solidFill>
              </a:rPr>
              <a:t>Rosenfeld</a:t>
            </a:r>
            <a:r>
              <a:rPr lang="es-MX" sz="1600" dirty="0">
                <a:solidFill>
                  <a:schemeClr val="bg1"/>
                </a:solidFill>
              </a:rPr>
              <a:t> R, Silverman J. </a:t>
            </a:r>
            <a:r>
              <a:rPr lang="es-MX" sz="1600" dirty="0" err="1">
                <a:solidFill>
                  <a:schemeClr val="bg1"/>
                </a:solidFill>
              </a:rPr>
              <a:t>Systematic</a:t>
            </a:r>
            <a:r>
              <a:rPr lang="es-MX" sz="1600" dirty="0">
                <a:solidFill>
                  <a:schemeClr val="bg1"/>
                </a:solidFill>
              </a:rPr>
              <a:t> </a:t>
            </a:r>
            <a:r>
              <a:rPr lang="es-MX" sz="1600" dirty="0" err="1">
                <a:solidFill>
                  <a:schemeClr val="bg1"/>
                </a:solidFill>
              </a:rPr>
              <a:t>Review</a:t>
            </a:r>
            <a:r>
              <a:rPr lang="es-MX" sz="1600" dirty="0">
                <a:solidFill>
                  <a:schemeClr val="bg1"/>
                </a:solidFill>
              </a:rPr>
              <a:t> </a:t>
            </a:r>
            <a:r>
              <a:rPr lang="es-MX" sz="1600" dirty="0" err="1">
                <a:solidFill>
                  <a:schemeClr val="bg1"/>
                </a:solidFill>
              </a:rPr>
              <a:t>for</a:t>
            </a:r>
            <a:r>
              <a:rPr lang="es-MX" sz="1600" dirty="0">
                <a:solidFill>
                  <a:schemeClr val="bg1"/>
                </a:solidFill>
              </a:rPr>
              <a:t> </a:t>
            </a:r>
            <a:r>
              <a:rPr lang="es-MX" sz="1600" dirty="0" err="1">
                <a:solidFill>
                  <a:schemeClr val="bg1"/>
                </a:solidFill>
              </a:rPr>
              <a:t>Surgical</a:t>
            </a:r>
            <a:r>
              <a:rPr lang="es-MX" sz="1600" dirty="0">
                <a:solidFill>
                  <a:schemeClr val="bg1"/>
                </a:solidFill>
              </a:rPr>
              <a:t> </a:t>
            </a:r>
            <a:r>
              <a:rPr lang="es-MX" sz="1600" dirty="0" err="1">
                <a:solidFill>
                  <a:schemeClr val="bg1"/>
                </a:solidFill>
              </a:rPr>
              <a:t>Treatment</a:t>
            </a:r>
            <a:r>
              <a:rPr lang="es-MX" sz="1600" dirty="0">
                <a:solidFill>
                  <a:schemeClr val="bg1"/>
                </a:solidFill>
              </a:rPr>
              <a:t> </a:t>
            </a:r>
            <a:r>
              <a:rPr lang="es-MX" sz="1600" dirty="0" err="1">
                <a:solidFill>
                  <a:schemeClr val="bg1"/>
                </a:solidFill>
              </a:rPr>
              <a:t>of</a:t>
            </a:r>
            <a:r>
              <a:rPr lang="es-MX" sz="1600" dirty="0">
                <a:solidFill>
                  <a:schemeClr val="bg1"/>
                </a:solidFill>
              </a:rPr>
              <a:t> </a:t>
            </a:r>
            <a:r>
              <a:rPr lang="es-MX" sz="1600" dirty="0" err="1">
                <a:solidFill>
                  <a:schemeClr val="bg1"/>
                </a:solidFill>
              </a:rPr>
              <a:t>Adult</a:t>
            </a:r>
            <a:r>
              <a:rPr lang="es-MX" sz="1600" dirty="0">
                <a:solidFill>
                  <a:schemeClr val="bg1"/>
                </a:solidFill>
              </a:rPr>
              <a:t> and </a:t>
            </a:r>
            <a:r>
              <a:rPr lang="es-MX" sz="1600" dirty="0" err="1">
                <a:solidFill>
                  <a:schemeClr val="bg1"/>
                </a:solidFill>
              </a:rPr>
              <a:t>Adolescent</a:t>
            </a:r>
            <a:r>
              <a:rPr lang="es-MX" sz="1600" dirty="0">
                <a:solidFill>
                  <a:schemeClr val="bg1"/>
                </a:solidFill>
              </a:rPr>
              <a:t> </a:t>
            </a:r>
            <a:r>
              <a:rPr lang="es-MX" sz="1600" dirty="0" err="1">
                <a:solidFill>
                  <a:schemeClr val="bg1"/>
                </a:solidFill>
              </a:rPr>
              <a:t>Laryngotracheal</a:t>
            </a:r>
            <a:r>
              <a:rPr lang="es-MX" sz="1600" dirty="0">
                <a:solidFill>
                  <a:schemeClr val="bg1"/>
                </a:solidFill>
              </a:rPr>
              <a:t> </a:t>
            </a:r>
            <a:r>
              <a:rPr lang="es-MX" sz="1600" dirty="0" err="1">
                <a:solidFill>
                  <a:schemeClr val="bg1"/>
                </a:solidFill>
              </a:rPr>
              <a:t>Stenosis</a:t>
            </a:r>
            <a:r>
              <a:rPr lang="es-MX" sz="1600" dirty="0">
                <a:solidFill>
                  <a:schemeClr val="bg1"/>
                </a:solidFill>
              </a:rPr>
              <a:t>. </a:t>
            </a:r>
            <a:r>
              <a:rPr lang="es-MX" sz="1600" dirty="0" err="1">
                <a:solidFill>
                  <a:schemeClr val="bg1"/>
                </a:solidFill>
              </a:rPr>
              <a:t>Laryngoscope</a:t>
            </a:r>
            <a:r>
              <a:rPr lang="es-MX" sz="1600" dirty="0">
                <a:solidFill>
                  <a:schemeClr val="bg1"/>
                </a:solidFill>
              </a:rPr>
              <a:t> 2017; 127:191–198</a:t>
            </a:r>
            <a:endParaRPr lang="en-US" sz="1600" dirty="0">
              <a:solidFill>
                <a:schemeClr val="bg1"/>
              </a:solidFill>
            </a:endParaRPr>
          </a:p>
        </p:txBody>
      </p:sp>
      <p:sp>
        <p:nvSpPr>
          <p:cNvPr id="4" name="Rectángulo 3">
            <a:extLst>
              <a:ext uri="{FF2B5EF4-FFF2-40B4-BE49-F238E27FC236}">
                <a16:creationId xmlns:a16="http://schemas.microsoft.com/office/drawing/2014/main" id="{B713D892-F2A7-40C4-8172-764AF225CE77}"/>
              </a:ext>
            </a:extLst>
          </p:cNvPr>
          <p:cNvSpPr/>
          <p:nvPr/>
        </p:nvSpPr>
        <p:spPr>
          <a:xfrm>
            <a:off x="8381727" y="5335608"/>
            <a:ext cx="3660325" cy="1077218"/>
          </a:xfrm>
          <a:prstGeom prst="rect">
            <a:avLst/>
          </a:prstGeom>
        </p:spPr>
        <p:txBody>
          <a:bodyPr wrap="square">
            <a:spAutoFit/>
          </a:bodyPr>
          <a:lstStyle/>
          <a:p>
            <a:r>
              <a:rPr lang="es-MX" sz="1600" dirty="0"/>
              <a:t>Parker, et al. </a:t>
            </a:r>
            <a:r>
              <a:rPr lang="es-MX" sz="1600" dirty="0" err="1"/>
              <a:t>Endoscopic</a:t>
            </a:r>
            <a:r>
              <a:rPr lang="es-MX" sz="1600" dirty="0"/>
              <a:t> </a:t>
            </a:r>
            <a:r>
              <a:rPr lang="es-MX" sz="1600" dirty="0" err="1"/>
              <a:t>Cold</a:t>
            </a:r>
            <a:r>
              <a:rPr lang="es-MX" sz="1600" dirty="0"/>
              <a:t> </a:t>
            </a:r>
            <a:r>
              <a:rPr lang="es-MX" sz="1600" dirty="0" err="1"/>
              <a:t>Incision</a:t>
            </a:r>
            <a:r>
              <a:rPr lang="es-MX" sz="1600" dirty="0"/>
              <a:t>, </a:t>
            </a:r>
            <a:r>
              <a:rPr lang="es-MX" sz="1600" dirty="0" err="1"/>
              <a:t>Balloon</a:t>
            </a:r>
            <a:r>
              <a:rPr lang="es-MX" sz="1600" dirty="0"/>
              <a:t> </a:t>
            </a:r>
            <a:r>
              <a:rPr lang="es-MX" sz="1600" dirty="0" err="1"/>
              <a:t>Dilation</a:t>
            </a:r>
            <a:r>
              <a:rPr lang="es-MX" sz="1600" dirty="0"/>
              <a:t>, </a:t>
            </a:r>
            <a:r>
              <a:rPr lang="es-MX" sz="1600" dirty="0" err="1"/>
              <a:t>Mitomycin</a:t>
            </a:r>
            <a:r>
              <a:rPr lang="es-MX" sz="1600" dirty="0"/>
              <a:t> C </a:t>
            </a:r>
            <a:r>
              <a:rPr lang="es-MX" sz="1600" dirty="0" err="1"/>
              <a:t>Application</a:t>
            </a:r>
            <a:r>
              <a:rPr lang="es-MX" sz="1600" dirty="0"/>
              <a:t> </a:t>
            </a:r>
            <a:r>
              <a:rPr lang="en-US" sz="1600" dirty="0"/>
              <a:t>and Steroid Injection for Adult Laryngo-tracheal Stenosis</a:t>
            </a:r>
            <a:r>
              <a:rPr lang="es-MX" sz="1600" dirty="0"/>
              <a:t>. </a:t>
            </a:r>
            <a:r>
              <a:rPr lang="es-MX" sz="1600" dirty="0" err="1"/>
              <a:t>The</a:t>
            </a:r>
            <a:r>
              <a:rPr lang="es-MX" sz="1600" dirty="0"/>
              <a:t> </a:t>
            </a:r>
            <a:r>
              <a:rPr lang="es-MX" sz="1600" dirty="0" err="1"/>
              <a:t>Laryngoscope</a:t>
            </a:r>
            <a:r>
              <a:rPr lang="es-MX" sz="1600" dirty="0"/>
              <a:t> 2013</a:t>
            </a:r>
          </a:p>
        </p:txBody>
      </p:sp>
    </p:spTree>
    <p:extLst>
      <p:ext uri="{BB962C8B-B14F-4D97-AF65-F5344CB8AC3E}">
        <p14:creationId xmlns:p14="http://schemas.microsoft.com/office/powerpoint/2010/main" val="2990986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E1530B0-6F96-46C0-8B3E-3215CB756BE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54910CF-1B56-45D3-960A-E89F7B3B913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6669F804-A677-4B75-95F4-A5E4426FB77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7EBF7C18-FB22-4AF0-BBA9-7C9DD8519FEE}"/>
              </a:ext>
            </a:extLst>
          </p:cNvPr>
          <p:cNvSpPr>
            <a:spLocks noGrp="1"/>
          </p:cNvSpPr>
          <p:nvPr>
            <p:ph type="title"/>
          </p:nvPr>
        </p:nvSpPr>
        <p:spPr>
          <a:xfrm>
            <a:off x="492370" y="516835"/>
            <a:ext cx="3084844" cy="5772840"/>
          </a:xfrm>
        </p:spPr>
        <p:txBody>
          <a:bodyPr anchor="ctr">
            <a:normAutofit/>
          </a:bodyPr>
          <a:lstStyle/>
          <a:p>
            <a:r>
              <a:rPr lang="es-MX" sz="3200" dirty="0">
                <a:solidFill>
                  <a:srgbClr val="FFFFFF"/>
                </a:solidFill>
              </a:rPr>
              <a:t>Evidencia en niños</a:t>
            </a:r>
            <a:br>
              <a:rPr lang="es-MX" sz="3200" dirty="0">
                <a:solidFill>
                  <a:srgbClr val="FFFFFF"/>
                </a:solidFill>
              </a:rPr>
            </a:br>
            <a:br>
              <a:rPr lang="es-MX" sz="3200" dirty="0">
                <a:solidFill>
                  <a:srgbClr val="FFFFFF"/>
                </a:solidFill>
              </a:rPr>
            </a:br>
            <a:br>
              <a:rPr lang="es-MX" sz="3200" dirty="0">
                <a:solidFill>
                  <a:srgbClr val="FFFFFF"/>
                </a:solidFill>
              </a:rPr>
            </a:br>
            <a:r>
              <a:rPr lang="es-MX" sz="3200" dirty="0">
                <a:solidFill>
                  <a:srgbClr val="FFFFFF"/>
                </a:solidFill>
              </a:rPr>
              <a:t>Dilatación vs Reconstrucción laringotraqueal</a:t>
            </a:r>
          </a:p>
        </p:txBody>
      </p:sp>
      <p:graphicFrame>
        <p:nvGraphicFramePr>
          <p:cNvPr id="6" name="Marcador de contenido 2"/>
          <p:cNvGraphicFramePr>
            <a:graphicFrameLocks noGrp="1"/>
          </p:cNvGraphicFramePr>
          <p:nvPr>
            <p:ph idx="1"/>
            <p:extLst>
              <p:ext uri="{D42A27DB-BD31-4B8C-83A1-F6EECF244321}">
                <p14:modId xmlns:p14="http://schemas.microsoft.com/office/powerpoint/2010/main" val="2772477009"/>
              </p:ext>
            </p:extLst>
          </p:nvPr>
        </p:nvGraphicFramePr>
        <p:xfrm>
          <a:off x="4295554" y="238350"/>
          <a:ext cx="7492336" cy="5109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ángulo 2">
            <a:extLst>
              <a:ext uri="{FF2B5EF4-FFF2-40B4-BE49-F238E27FC236}">
                <a16:creationId xmlns:a16="http://schemas.microsoft.com/office/drawing/2014/main" id="{7E4D093D-D865-4B7E-B261-914D87D18AED}"/>
              </a:ext>
            </a:extLst>
          </p:cNvPr>
          <p:cNvSpPr/>
          <p:nvPr/>
        </p:nvSpPr>
        <p:spPr>
          <a:xfrm>
            <a:off x="4295554" y="4867409"/>
            <a:ext cx="7251404" cy="923330"/>
          </a:xfrm>
          <a:prstGeom prst="rect">
            <a:avLst/>
          </a:prstGeom>
        </p:spPr>
        <p:txBody>
          <a:bodyPr wrap="square">
            <a:spAutoFit/>
          </a:bodyPr>
          <a:lstStyle/>
          <a:p>
            <a:r>
              <a:rPr lang="es-MX" dirty="0"/>
              <a:t>Lang M, </a:t>
            </a:r>
            <a:r>
              <a:rPr lang="es-MX" dirty="0" err="1"/>
              <a:t>Brietzke</a:t>
            </a:r>
            <a:r>
              <a:rPr lang="es-MX" dirty="0"/>
              <a:t> SE. A </a:t>
            </a:r>
            <a:r>
              <a:rPr lang="es-MX" dirty="0" err="1"/>
              <a:t>systematic</a:t>
            </a:r>
            <a:r>
              <a:rPr lang="es-MX" dirty="0"/>
              <a:t> </a:t>
            </a:r>
            <a:r>
              <a:rPr lang="es-MX" dirty="0" err="1"/>
              <a:t>review</a:t>
            </a:r>
            <a:r>
              <a:rPr lang="es-MX" dirty="0"/>
              <a:t> and meta-</a:t>
            </a:r>
            <a:r>
              <a:rPr lang="es-MX" dirty="0" err="1"/>
              <a:t>analysis</a:t>
            </a:r>
            <a:r>
              <a:rPr lang="es-MX" dirty="0"/>
              <a:t> </a:t>
            </a:r>
            <a:r>
              <a:rPr lang="es-MX" dirty="0" err="1"/>
              <a:t>of</a:t>
            </a:r>
            <a:r>
              <a:rPr lang="es-MX" dirty="0"/>
              <a:t> </a:t>
            </a:r>
            <a:r>
              <a:rPr lang="es-MX" dirty="0" err="1"/>
              <a:t>endoscopic</a:t>
            </a:r>
            <a:r>
              <a:rPr lang="es-MX" dirty="0"/>
              <a:t> </a:t>
            </a:r>
            <a:r>
              <a:rPr lang="es-MX" dirty="0" err="1"/>
              <a:t>balloon</a:t>
            </a:r>
            <a:r>
              <a:rPr lang="es-MX" dirty="0"/>
              <a:t> </a:t>
            </a:r>
            <a:r>
              <a:rPr lang="es-MX" dirty="0" err="1"/>
              <a:t>dilation</a:t>
            </a:r>
            <a:r>
              <a:rPr lang="es-MX" dirty="0"/>
              <a:t> </a:t>
            </a:r>
            <a:r>
              <a:rPr lang="es-MX" dirty="0" err="1"/>
              <a:t>of</a:t>
            </a:r>
            <a:r>
              <a:rPr lang="es-MX" dirty="0"/>
              <a:t> </a:t>
            </a:r>
            <a:r>
              <a:rPr lang="es-MX" dirty="0" err="1"/>
              <a:t>pediatric</a:t>
            </a:r>
            <a:r>
              <a:rPr lang="es-MX" dirty="0"/>
              <a:t> </a:t>
            </a:r>
            <a:r>
              <a:rPr lang="es-MX" dirty="0" err="1"/>
              <a:t>subglottic</a:t>
            </a:r>
            <a:r>
              <a:rPr lang="es-MX" dirty="0"/>
              <a:t> </a:t>
            </a:r>
            <a:r>
              <a:rPr lang="es-MX" dirty="0" err="1"/>
              <a:t>stenosis</a:t>
            </a:r>
            <a:r>
              <a:rPr lang="es-MX" dirty="0"/>
              <a:t>. </a:t>
            </a:r>
            <a:r>
              <a:rPr lang="es-MX" dirty="0" err="1"/>
              <a:t>Otolaryngol</a:t>
            </a:r>
            <a:r>
              <a:rPr lang="es-MX" dirty="0"/>
              <a:t> Head </a:t>
            </a:r>
            <a:r>
              <a:rPr lang="es-MX" dirty="0" err="1"/>
              <a:t>Neck</a:t>
            </a:r>
            <a:r>
              <a:rPr lang="es-MX" dirty="0"/>
              <a:t> </a:t>
            </a:r>
            <a:r>
              <a:rPr lang="es-MX" dirty="0" err="1"/>
              <a:t>Surg</a:t>
            </a:r>
            <a:r>
              <a:rPr lang="es-MX" dirty="0"/>
              <a:t> 2014;150:174–179. </a:t>
            </a:r>
          </a:p>
        </p:txBody>
      </p:sp>
      <p:sp>
        <p:nvSpPr>
          <p:cNvPr id="4" name="Rectángulo 3">
            <a:extLst>
              <a:ext uri="{FF2B5EF4-FFF2-40B4-BE49-F238E27FC236}">
                <a16:creationId xmlns:a16="http://schemas.microsoft.com/office/drawing/2014/main" id="{E868EED6-6BD6-4644-B226-D843CB78389B}"/>
              </a:ext>
            </a:extLst>
          </p:cNvPr>
          <p:cNvSpPr/>
          <p:nvPr/>
        </p:nvSpPr>
        <p:spPr>
          <a:xfrm>
            <a:off x="4279103" y="5828010"/>
            <a:ext cx="7267855" cy="923330"/>
          </a:xfrm>
          <a:prstGeom prst="rect">
            <a:avLst/>
          </a:prstGeom>
        </p:spPr>
        <p:txBody>
          <a:bodyPr wrap="square">
            <a:spAutoFit/>
          </a:bodyPr>
          <a:lstStyle/>
          <a:p>
            <a:r>
              <a:rPr lang="en-US" dirty="0" err="1"/>
              <a:t>Evidencia</a:t>
            </a:r>
            <a:r>
              <a:rPr lang="en-US" dirty="0"/>
              <a:t> </a:t>
            </a:r>
            <a:r>
              <a:rPr lang="en-US" dirty="0" err="1"/>
              <a:t>Grado</a:t>
            </a:r>
            <a:r>
              <a:rPr lang="en-US" dirty="0"/>
              <a:t> IV (</a:t>
            </a:r>
            <a:r>
              <a:rPr lang="en-US" dirty="0" err="1"/>
              <a:t>reporte</a:t>
            </a:r>
            <a:r>
              <a:rPr lang="en-US" dirty="0"/>
              <a:t> de </a:t>
            </a:r>
            <a:r>
              <a:rPr lang="en-US" dirty="0" err="1"/>
              <a:t>casos</a:t>
            </a:r>
            <a:r>
              <a:rPr lang="en-US" dirty="0"/>
              <a:t>). </a:t>
            </a:r>
          </a:p>
          <a:p>
            <a:r>
              <a:rPr lang="en-US" dirty="0" err="1"/>
              <a:t>Exito</a:t>
            </a:r>
            <a:r>
              <a:rPr lang="en-US" dirty="0"/>
              <a:t> 65% (</a:t>
            </a:r>
            <a:r>
              <a:rPr lang="en-US" dirty="0" err="1"/>
              <a:t>Evitar</a:t>
            </a:r>
            <a:r>
              <a:rPr lang="en-US" dirty="0"/>
              <a:t> </a:t>
            </a:r>
            <a:r>
              <a:rPr lang="en-US" dirty="0" err="1"/>
              <a:t>traqueotomía</a:t>
            </a:r>
            <a:r>
              <a:rPr lang="en-US" dirty="0"/>
              <a:t> o </a:t>
            </a:r>
            <a:r>
              <a:rPr lang="en-US" dirty="0" err="1"/>
              <a:t>RLT</a:t>
            </a:r>
            <a:r>
              <a:rPr lang="en-US" dirty="0"/>
              <a:t>) a </a:t>
            </a:r>
            <a:r>
              <a:rPr lang="en-US" dirty="0" err="1"/>
              <a:t>corto</a:t>
            </a:r>
            <a:r>
              <a:rPr lang="en-US" dirty="0"/>
              <a:t> </a:t>
            </a:r>
            <a:r>
              <a:rPr lang="en-US" dirty="0" err="1"/>
              <a:t>plazo</a:t>
            </a:r>
            <a:r>
              <a:rPr lang="en-US" dirty="0"/>
              <a:t> y </a:t>
            </a:r>
            <a:r>
              <a:rPr lang="en-US" dirty="0" err="1"/>
              <a:t>relacionado</a:t>
            </a:r>
            <a:r>
              <a:rPr lang="en-US" dirty="0"/>
              <a:t> a </a:t>
            </a:r>
            <a:r>
              <a:rPr lang="en-US" dirty="0" err="1"/>
              <a:t>severidad</a:t>
            </a:r>
            <a:r>
              <a:rPr lang="en-US" dirty="0"/>
              <a:t> de la </a:t>
            </a:r>
            <a:r>
              <a:rPr lang="en-US" dirty="0" err="1"/>
              <a:t>estenosis</a:t>
            </a:r>
            <a:r>
              <a:rPr lang="en-US" dirty="0"/>
              <a:t>.</a:t>
            </a:r>
            <a:endParaRPr lang="es-MX" dirty="0"/>
          </a:p>
        </p:txBody>
      </p:sp>
    </p:spTree>
    <p:extLst>
      <p:ext uri="{BB962C8B-B14F-4D97-AF65-F5344CB8AC3E}">
        <p14:creationId xmlns:p14="http://schemas.microsoft.com/office/powerpoint/2010/main" val="190142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t>/</a:t>
            </a:r>
          </a:p>
        </p:txBody>
      </p:sp>
      <p:sp>
        <p:nvSpPr>
          <p:cNvPr id="2" name="Título 1">
            <a:extLst>
              <a:ext uri="{FF2B5EF4-FFF2-40B4-BE49-F238E27FC236}">
                <a16:creationId xmlns:a16="http://schemas.microsoft.com/office/drawing/2014/main" id="{D53070EB-ED0E-4D8E-B83B-E03238C53E82}"/>
              </a:ext>
            </a:extLst>
          </p:cNvPr>
          <p:cNvSpPr>
            <a:spLocks noGrp="1"/>
          </p:cNvSpPr>
          <p:nvPr>
            <p:ph type="title"/>
          </p:nvPr>
        </p:nvSpPr>
        <p:spPr>
          <a:xfrm>
            <a:off x="831466" y="161397"/>
            <a:ext cx="10058400" cy="640754"/>
          </a:xfrm>
        </p:spPr>
        <p:txBody>
          <a:bodyPr anchor="ctr">
            <a:normAutofit fontScale="90000"/>
          </a:bodyPr>
          <a:lstStyle/>
          <a:p>
            <a:pPr algn="ctr"/>
            <a:r>
              <a:rPr lang="es-MX" dirty="0"/>
              <a:t>Estenosis </a:t>
            </a:r>
            <a:r>
              <a:rPr lang="es-MX" dirty="0" err="1"/>
              <a:t>Laringotraqueales</a:t>
            </a:r>
            <a:endParaRPr lang="es-MX" dirty="0"/>
          </a:p>
        </p:txBody>
      </p:sp>
      <p:graphicFrame>
        <p:nvGraphicFramePr>
          <p:cNvPr id="17" name="Marcador de contenido 2"/>
          <p:cNvGraphicFramePr>
            <a:graphicFrameLocks noGrp="1"/>
          </p:cNvGraphicFramePr>
          <p:nvPr>
            <p:ph idx="1"/>
            <p:extLst>
              <p:ext uri="{D42A27DB-BD31-4B8C-83A1-F6EECF244321}">
                <p14:modId xmlns:p14="http://schemas.microsoft.com/office/powerpoint/2010/main" val="1273983701"/>
              </p:ext>
            </p:extLst>
          </p:nvPr>
        </p:nvGraphicFramePr>
        <p:xfrm>
          <a:off x="1036318" y="680936"/>
          <a:ext cx="10288173" cy="44654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ángulo 2">
            <a:extLst>
              <a:ext uri="{FF2B5EF4-FFF2-40B4-BE49-F238E27FC236}">
                <a16:creationId xmlns:a16="http://schemas.microsoft.com/office/drawing/2014/main" id="{2205C1F5-C3F1-4D1B-ADAD-781D120005C3}"/>
              </a:ext>
            </a:extLst>
          </p:cNvPr>
          <p:cNvSpPr/>
          <p:nvPr/>
        </p:nvSpPr>
        <p:spPr>
          <a:xfrm>
            <a:off x="1036318" y="5278708"/>
            <a:ext cx="5668467" cy="923330"/>
          </a:xfrm>
          <a:prstGeom prst="rect">
            <a:avLst/>
          </a:prstGeom>
        </p:spPr>
        <p:txBody>
          <a:bodyPr wrap="square">
            <a:spAutoFit/>
          </a:bodyPr>
          <a:lstStyle/>
          <a:p>
            <a:r>
              <a:rPr lang="es-MX" dirty="0" err="1"/>
              <a:t>Chueng</a:t>
            </a:r>
            <a:r>
              <a:rPr lang="es-MX" dirty="0"/>
              <a:t> K, </a:t>
            </a:r>
            <a:r>
              <a:rPr lang="es-MX" dirty="0" err="1"/>
              <a:t>Chadha</a:t>
            </a:r>
            <a:r>
              <a:rPr lang="es-MX" dirty="0"/>
              <a:t> </a:t>
            </a:r>
            <a:r>
              <a:rPr lang="es-MX" dirty="0" err="1"/>
              <a:t>NK</a:t>
            </a:r>
            <a:r>
              <a:rPr lang="es-MX" dirty="0"/>
              <a:t>. </a:t>
            </a:r>
            <a:r>
              <a:rPr lang="es-MX" dirty="0" err="1"/>
              <a:t>Primary</a:t>
            </a:r>
            <a:r>
              <a:rPr lang="es-MX" dirty="0"/>
              <a:t> </a:t>
            </a:r>
            <a:r>
              <a:rPr lang="es-MX" dirty="0" err="1"/>
              <a:t>dilatation</a:t>
            </a:r>
            <a:r>
              <a:rPr lang="es-MX" dirty="0"/>
              <a:t> as a </a:t>
            </a:r>
            <a:r>
              <a:rPr lang="es-MX" dirty="0" err="1"/>
              <a:t>treatment</a:t>
            </a:r>
            <a:r>
              <a:rPr lang="es-MX" dirty="0"/>
              <a:t> </a:t>
            </a:r>
            <a:r>
              <a:rPr lang="es-MX" dirty="0" err="1"/>
              <a:t>for</a:t>
            </a:r>
            <a:r>
              <a:rPr lang="es-MX" dirty="0"/>
              <a:t> </a:t>
            </a:r>
            <a:r>
              <a:rPr lang="es-MX" dirty="0" err="1"/>
              <a:t>pediatric</a:t>
            </a:r>
            <a:r>
              <a:rPr lang="es-MX" dirty="0"/>
              <a:t> </a:t>
            </a:r>
            <a:r>
              <a:rPr lang="es-MX" dirty="0" err="1"/>
              <a:t>laryngotracheal</a:t>
            </a:r>
            <a:r>
              <a:rPr lang="es-MX" dirty="0"/>
              <a:t> </a:t>
            </a:r>
            <a:r>
              <a:rPr lang="es-MX" dirty="0" err="1"/>
              <a:t>stenosis</a:t>
            </a:r>
            <a:r>
              <a:rPr lang="es-MX" dirty="0"/>
              <a:t>: a </a:t>
            </a:r>
            <a:r>
              <a:rPr lang="es-MX" dirty="0" err="1"/>
              <a:t>systematic</a:t>
            </a:r>
            <a:r>
              <a:rPr lang="es-MX" dirty="0"/>
              <a:t> </a:t>
            </a:r>
            <a:r>
              <a:rPr lang="es-MX" dirty="0" err="1"/>
              <a:t>review</a:t>
            </a:r>
            <a:r>
              <a:rPr lang="es-MX" dirty="0"/>
              <a:t>. </a:t>
            </a:r>
            <a:r>
              <a:rPr lang="es-MX" dirty="0" err="1"/>
              <a:t>Int</a:t>
            </a:r>
            <a:r>
              <a:rPr lang="es-MX" dirty="0"/>
              <a:t> J </a:t>
            </a:r>
            <a:r>
              <a:rPr lang="es-MX" dirty="0" err="1"/>
              <a:t>Pediatr</a:t>
            </a:r>
            <a:r>
              <a:rPr lang="es-MX" dirty="0"/>
              <a:t> </a:t>
            </a:r>
            <a:r>
              <a:rPr lang="es-MX" dirty="0" err="1"/>
              <a:t>Otorhinolaryngol</a:t>
            </a:r>
            <a:r>
              <a:rPr lang="es-MX" dirty="0"/>
              <a:t> 2013;77:623–628.</a:t>
            </a:r>
          </a:p>
        </p:txBody>
      </p:sp>
    </p:spTree>
    <p:extLst>
      <p:ext uri="{BB962C8B-B14F-4D97-AF65-F5344CB8AC3E}">
        <p14:creationId xmlns:p14="http://schemas.microsoft.com/office/powerpoint/2010/main" val="2770731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t>/</a:t>
            </a:r>
          </a:p>
        </p:txBody>
      </p:sp>
      <p:sp>
        <p:nvSpPr>
          <p:cNvPr id="2" name="Título 1">
            <a:extLst>
              <a:ext uri="{FF2B5EF4-FFF2-40B4-BE49-F238E27FC236}">
                <a16:creationId xmlns:a16="http://schemas.microsoft.com/office/drawing/2014/main" id="{D53070EB-ED0E-4D8E-B83B-E03238C53E82}"/>
              </a:ext>
            </a:extLst>
          </p:cNvPr>
          <p:cNvSpPr>
            <a:spLocks noGrp="1"/>
          </p:cNvSpPr>
          <p:nvPr>
            <p:ph type="title"/>
          </p:nvPr>
        </p:nvSpPr>
        <p:spPr>
          <a:xfrm>
            <a:off x="1097280" y="5298831"/>
            <a:ext cx="10058400" cy="734538"/>
          </a:xfrm>
        </p:spPr>
        <p:txBody>
          <a:bodyPr anchor="ctr">
            <a:normAutofit/>
          </a:bodyPr>
          <a:lstStyle/>
          <a:p>
            <a:pPr algn="ctr"/>
            <a:r>
              <a:rPr lang="es-MX" dirty="0"/>
              <a:t>Estenosis </a:t>
            </a:r>
            <a:r>
              <a:rPr lang="es-MX" dirty="0" err="1"/>
              <a:t>Laringotraqueales</a:t>
            </a:r>
            <a:endParaRPr lang="es-MX" dirty="0"/>
          </a:p>
        </p:txBody>
      </p:sp>
      <p:graphicFrame>
        <p:nvGraphicFramePr>
          <p:cNvPr id="5" name="Marcador de contenido 2"/>
          <p:cNvGraphicFramePr>
            <a:graphicFrameLocks noGrp="1"/>
          </p:cNvGraphicFramePr>
          <p:nvPr>
            <p:ph idx="1"/>
            <p:extLst>
              <p:ext uri="{D42A27DB-BD31-4B8C-83A1-F6EECF244321}">
                <p14:modId xmlns:p14="http://schemas.microsoft.com/office/powerpoint/2010/main" val="1797386348"/>
              </p:ext>
            </p:extLst>
          </p:nvPr>
        </p:nvGraphicFramePr>
        <p:xfrm>
          <a:off x="234462" y="339970"/>
          <a:ext cx="11863753" cy="49588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ángulo 2">
            <a:extLst>
              <a:ext uri="{FF2B5EF4-FFF2-40B4-BE49-F238E27FC236}">
                <a16:creationId xmlns:a16="http://schemas.microsoft.com/office/drawing/2014/main" id="{C9EECF89-C937-47AF-B1D9-314A3B1BBC1E}"/>
              </a:ext>
            </a:extLst>
          </p:cNvPr>
          <p:cNvSpPr/>
          <p:nvPr/>
        </p:nvSpPr>
        <p:spPr>
          <a:xfrm>
            <a:off x="234462" y="6389492"/>
            <a:ext cx="6096000" cy="461665"/>
          </a:xfrm>
          <a:prstGeom prst="rect">
            <a:avLst/>
          </a:prstGeom>
        </p:spPr>
        <p:txBody>
          <a:bodyPr>
            <a:spAutoFit/>
          </a:bodyPr>
          <a:lstStyle/>
          <a:p>
            <a:r>
              <a:rPr lang="en-US" sz="1200" dirty="0">
                <a:solidFill>
                  <a:schemeClr val="bg1"/>
                </a:solidFill>
                <a:latin typeface="arial" panose="020B0604020202020204" pitchFamily="34" charset="0"/>
              </a:rPr>
              <a:t>Grillo HC. Reconstruction of the trachea: Experience in 100 consecutive cases. Thorax 1973; 28: 667–79.</a:t>
            </a:r>
            <a:endParaRPr lang="es-MX" sz="1200" dirty="0">
              <a:solidFill>
                <a:schemeClr val="bg1"/>
              </a:solidFill>
            </a:endParaRPr>
          </a:p>
        </p:txBody>
      </p:sp>
    </p:spTree>
    <p:extLst>
      <p:ext uri="{BB962C8B-B14F-4D97-AF65-F5344CB8AC3E}">
        <p14:creationId xmlns:p14="http://schemas.microsoft.com/office/powerpoint/2010/main" val="1600209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t>/</a:t>
            </a:r>
          </a:p>
        </p:txBody>
      </p:sp>
      <p:sp>
        <p:nvSpPr>
          <p:cNvPr id="2" name="Título 1">
            <a:extLst>
              <a:ext uri="{FF2B5EF4-FFF2-40B4-BE49-F238E27FC236}">
                <a16:creationId xmlns:a16="http://schemas.microsoft.com/office/drawing/2014/main" id="{D53070EB-ED0E-4D8E-B83B-E03238C53E82}"/>
              </a:ext>
            </a:extLst>
          </p:cNvPr>
          <p:cNvSpPr>
            <a:spLocks noGrp="1"/>
          </p:cNvSpPr>
          <p:nvPr>
            <p:ph type="title"/>
          </p:nvPr>
        </p:nvSpPr>
        <p:spPr>
          <a:xfrm>
            <a:off x="620233" y="244549"/>
            <a:ext cx="11217348" cy="589499"/>
          </a:xfrm>
        </p:spPr>
        <p:txBody>
          <a:bodyPr anchor="ctr">
            <a:normAutofit fontScale="90000"/>
          </a:bodyPr>
          <a:lstStyle/>
          <a:p>
            <a:pPr algn="ctr"/>
            <a:r>
              <a:rPr lang="es-MX" dirty="0"/>
              <a:t>Avances Tratamiento Estenosis Laringotraqueales</a:t>
            </a:r>
          </a:p>
        </p:txBody>
      </p:sp>
      <p:graphicFrame>
        <p:nvGraphicFramePr>
          <p:cNvPr id="5" name="Marcador de contenido 2"/>
          <p:cNvGraphicFramePr>
            <a:graphicFrameLocks noGrp="1"/>
          </p:cNvGraphicFramePr>
          <p:nvPr>
            <p:ph idx="1"/>
            <p:extLst>
              <p:ext uri="{D42A27DB-BD31-4B8C-83A1-F6EECF244321}">
                <p14:modId xmlns:p14="http://schemas.microsoft.com/office/powerpoint/2010/main" val="2723643047"/>
              </p:ext>
            </p:extLst>
          </p:nvPr>
        </p:nvGraphicFramePr>
        <p:xfrm>
          <a:off x="354418" y="1401762"/>
          <a:ext cx="11483163" cy="49325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ángulo 2">
            <a:extLst>
              <a:ext uri="{FF2B5EF4-FFF2-40B4-BE49-F238E27FC236}">
                <a16:creationId xmlns:a16="http://schemas.microsoft.com/office/drawing/2014/main" id="{7C559531-2937-4450-A1E4-2C2CFD5A6096}"/>
              </a:ext>
            </a:extLst>
          </p:cNvPr>
          <p:cNvSpPr/>
          <p:nvPr/>
        </p:nvSpPr>
        <p:spPr>
          <a:xfrm>
            <a:off x="708838" y="755431"/>
            <a:ext cx="9969796" cy="646331"/>
          </a:xfrm>
          <a:prstGeom prst="rect">
            <a:avLst/>
          </a:prstGeom>
        </p:spPr>
        <p:txBody>
          <a:bodyPr wrap="square">
            <a:spAutoFit/>
          </a:bodyPr>
          <a:lstStyle/>
          <a:p>
            <a:r>
              <a:rPr lang="es-MX" dirty="0"/>
              <a:t>Todavía sin resolver la estenosis de segmentos traqueales largos; son prometedores los avances en ingeniería tisular e impresión de moldes biocompatibles en 3d, así como el trasplante traqueal</a:t>
            </a:r>
          </a:p>
        </p:txBody>
      </p:sp>
      <p:sp>
        <p:nvSpPr>
          <p:cNvPr id="4" name="Rectángulo 3">
            <a:extLst>
              <a:ext uri="{FF2B5EF4-FFF2-40B4-BE49-F238E27FC236}">
                <a16:creationId xmlns:a16="http://schemas.microsoft.com/office/drawing/2014/main" id="{7B0C2BBB-215B-40EE-9494-0AE530053934}"/>
              </a:ext>
            </a:extLst>
          </p:cNvPr>
          <p:cNvSpPr/>
          <p:nvPr/>
        </p:nvSpPr>
        <p:spPr>
          <a:xfrm>
            <a:off x="5964865" y="6295008"/>
            <a:ext cx="6227134" cy="646331"/>
          </a:xfrm>
          <a:prstGeom prst="rect">
            <a:avLst/>
          </a:prstGeom>
        </p:spPr>
        <p:txBody>
          <a:bodyPr wrap="square">
            <a:spAutoFit/>
          </a:bodyPr>
          <a:lstStyle/>
          <a:p>
            <a:r>
              <a:rPr lang="es-MX" sz="1200" dirty="0">
                <a:solidFill>
                  <a:schemeClr val="bg1"/>
                </a:solidFill>
              </a:rPr>
              <a:t>Goldstein T, Smith B, </a:t>
            </a:r>
            <a:r>
              <a:rPr lang="es-MX" sz="1200" dirty="0" err="1">
                <a:solidFill>
                  <a:schemeClr val="bg1"/>
                </a:solidFill>
              </a:rPr>
              <a:t>Zeltsman</a:t>
            </a:r>
            <a:r>
              <a:rPr lang="es-MX" sz="1200" dirty="0">
                <a:solidFill>
                  <a:schemeClr val="bg1"/>
                </a:solidFill>
              </a:rPr>
              <a:t> D, Grande D, Smith L. </a:t>
            </a:r>
            <a:r>
              <a:rPr lang="es-MX" sz="1200" dirty="0" err="1">
                <a:solidFill>
                  <a:schemeClr val="bg1"/>
                </a:solidFill>
              </a:rPr>
              <a:t>Introducing</a:t>
            </a:r>
            <a:r>
              <a:rPr lang="es-MX" sz="1200" dirty="0">
                <a:solidFill>
                  <a:schemeClr val="bg1"/>
                </a:solidFill>
              </a:rPr>
              <a:t> a 3-dimensionally </a:t>
            </a:r>
            <a:r>
              <a:rPr lang="es-MX" sz="1200" dirty="0" err="1">
                <a:solidFill>
                  <a:schemeClr val="bg1"/>
                </a:solidFill>
              </a:rPr>
              <a:t>Printed</a:t>
            </a:r>
            <a:r>
              <a:rPr lang="es-MX" sz="1200" dirty="0">
                <a:solidFill>
                  <a:schemeClr val="bg1"/>
                </a:solidFill>
              </a:rPr>
              <a:t>, </a:t>
            </a:r>
            <a:r>
              <a:rPr lang="es-MX" sz="1200" dirty="0" err="1">
                <a:solidFill>
                  <a:schemeClr val="bg1"/>
                </a:solidFill>
              </a:rPr>
              <a:t>Tissue-Engineered</a:t>
            </a:r>
            <a:r>
              <a:rPr lang="es-MX" sz="1200" dirty="0">
                <a:solidFill>
                  <a:schemeClr val="bg1"/>
                </a:solidFill>
              </a:rPr>
              <a:t> </a:t>
            </a:r>
            <a:r>
              <a:rPr lang="es-MX" sz="1200" dirty="0" err="1">
                <a:solidFill>
                  <a:schemeClr val="bg1"/>
                </a:solidFill>
              </a:rPr>
              <a:t>Graft</a:t>
            </a:r>
            <a:r>
              <a:rPr lang="es-MX" sz="1200" dirty="0">
                <a:solidFill>
                  <a:schemeClr val="bg1"/>
                </a:solidFill>
              </a:rPr>
              <a:t> </a:t>
            </a:r>
            <a:r>
              <a:rPr lang="es-MX" sz="1200" dirty="0" err="1">
                <a:solidFill>
                  <a:schemeClr val="bg1"/>
                </a:solidFill>
              </a:rPr>
              <a:t>for</a:t>
            </a:r>
            <a:r>
              <a:rPr lang="es-MX" sz="1200" dirty="0">
                <a:solidFill>
                  <a:schemeClr val="bg1"/>
                </a:solidFill>
              </a:rPr>
              <a:t> </a:t>
            </a:r>
            <a:r>
              <a:rPr lang="es-MX" sz="1200" dirty="0" err="1">
                <a:solidFill>
                  <a:schemeClr val="bg1"/>
                </a:solidFill>
              </a:rPr>
              <a:t>Airway</a:t>
            </a:r>
            <a:r>
              <a:rPr lang="es-MX" sz="1200" dirty="0">
                <a:solidFill>
                  <a:schemeClr val="bg1"/>
                </a:solidFill>
              </a:rPr>
              <a:t> </a:t>
            </a:r>
            <a:r>
              <a:rPr lang="es-MX" sz="1200" dirty="0" err="1">
                <a:solidFill>
                  <a:schemeClr val="bg1"/>
                </a:solidFill>
              </a:rPr>
              <a:t>Reconstruction</a:t>
            </a:r>
            <a:r>
              <a:rPr lang="es-MX" sz="1200" dirty="0">
                <a:solidFill>
                  <a:schemeClr val="bg1"/>
                </a:solidFill>
              </a:rPr>
              <a:t>: A </a:t>
            </a:r>
            <a:r>
              <a:rPr lang="es-MX" sz="1200" dirty="0" err="1">
                <a:solidFill>
                  <a:schemeClr val="bg1"/>
                </a:solidFill>
              </a:rPr>
              <a:t>Pilot</a:t>
            </a:r>
            <a:r>
              <a:rPr lang="es-MX" sz="1200" dirty="0">
                <a:solidFill>
                  <a:schemeClr val="bg1"/>
                </a:solidFill>
              </a:rPr>
              <a:t> </a:t>
            </a:r>
            <a:r>
              <a:rPr lang="es-MX" sz="1200" dirty="0" err="1">
                <a:solidFill>
                  <a:schemeClr val="bg1"/>
                </a:solidFill>
              </a:rPr>
              <a:t>Study</a:t>
            </a:r>
            <a:r>
              <a:rPr lang="es-MX" sz="1200" dirty="0">
                <a:solidFill>
                  <a:schemeClr val="bg1"/>
                </a:solidFill>
              </a:rPr>
              <a:t>. </a:t>
            </a:r>
            <a:r>
              <a:rPr lang="es-MX" sz="1200" dirty="0" err="1">
                <a:solidFill>
                  <a:schemeClr val="bg1"/>
                </a:solidFill>
              </a:rPr>
              <a:t>Otolaryngol</a:t>
            </a:r>
            <a:r>
              <a:rPr lang="es-MX" sz="1200" dirty="0">
                <a:solidFill>
                  <a:schemeClr val="bg1"/>
                </a:solidFill>
              </a:rPr>
              <a:t> Head </a:t>
            </a:r>
            <a:r>
              <a:rPr lang="es-MX" sz="1200" dirty="0" err="1">
                <a:solidFill>
                  <a:schemeClr val="bg1"/>
                </a:solidFill>
              </a:rPr>
              <a:t>Neck</a:t>
            </a:r>
            <a:r>
              <a:rPr lang="es-MX" sz="1200" dirty="0">
                <a:solidFill>
                  <a:schemeClr val="bg1"/>
                </a:solidFill>
              </a:rPr>
              <a:t> </a:t>
            </a:r>
            <a:r>
              <a:rPr lang="es-MX" sz="1200" dirty="0" err="1">
                <a:solidFill>
                  <a:schemeClr val="bg1"/>
                </a:solidFill>
              </a:rPr>
              <a:t>Surg</a:t>
            </a:r>
            <a:r>
              <a:rPr lang="es-MX" sz="1200" dirty="0">
                <a:solidFill>
                  <a:schemeClr val="bg1"/>
                </a:solidFill>
              </a:rPr>
              <a:t> 2015;153:1001–6</a:t>
            </a:r>
          </a:p>
        </p:txBody>
      </p:sp>
      <p:sp>
        <p:nvSpPr>
          <p:cNvPr id="6" name="Rectángulo 5">
            <a:extLst>
              <a:ext uri="{FF2B5EF4-FFF2-40B4-BE49-F238E27FC236}">
                <a16:creationId xmlns:a16="http://schemas.microsoft.com/office/drawing/2014/main" id="{14C641EA-C162-46FB-8220-022E39228D47}"/>
              </a:ext>
            </a:extLst>
          </p:cNvPr>
          <p:cNvSpPr/>
          <p:nvPr/>
        </p:nvSpPr>
        <p:spPr>
          <a:xfrm>
            <a:off x="-2" y="6295008"/>
            <a:ext cx="5784114" cy="646331"/>
          </a:xfrm>
          <a:prstGeom prst="rect">
            <a:avLst/>
          </a:prstGeom>
        </p:spPr>
        <p:txBody>
          <a:bodyPr wrap="square">
            <a:spAutoFit/>
          </a:bodyPr>
          <a:lstStyle/>
          <a:p>
            <a:r>
              <a:rPr lang="es-MX" sz="1200" dirty="0" err="1">
                <a:solidFill>
                  <a:schemeClr val="bg1"/>
                </a:solidFill>
              </a:rPr>
              <a:t>Zopf</a:t>
            </a:r>
            <a:r>
              <a:rPr lang="es-MX" sz="1200" dirty="0">
                <a:solidFill>
                  <a:schemeClr val="bg1"/>
                </a:solidFill>
              </a:rPr>
              <a:t> D, Flanagan C, </a:t>
            </a:r>
            <a:r>
              <a:rPr lang="es-MX" sz="1200" dirty="0" err="1">
                <a:solidFill>
                  <a:schemeClr val="bg1"/>
                </a:solidFill>
              </a:rPr>
              <a:t>Wheeler</a:t>
            </a:r>
            <a:r>
              <a:rPr lang="es-MX" sz="1200" dirty="0">
                <a:solidFill>
                  <a:schemeClr val="bg1"/>
                </a:solidFill>
              </a:rPr>
              <a:t> M, Hollister S, Green G. </a:t>
            </a:r>
            <a:r>
              <a:rPr lang="es-MX" sz="1200" dirty="0" err="1">
                <a:solidFill>
                  <a:schemeClr val="bg1"/>
                </a:solidFill>
              </a:rPr>
              <a:t>Treatment</a:t>
            </a:r>
            <a:r>
              <a:rPr lang="es-MX" sz="1200" dirty="0">
                <a:solidFill>
                  <a:schemeClr val="bg1"/>
                </a:solidFill>
              </a:rPr>
              <a:t> </a:t>
            </a:r>
            <a:r>
              <a:rPr lang="es-MX" sz="1200" dirty="0" err="1">
                <a:solidFill>
                  <a:schemeClr val="bg1"/>
                </a:solidFill>
              </a:rPr>
              <a:t>of</a:t>
            </a:r>
            <a:r>
              <a:rPr lang="es-MX" sz="1200" dirty="0">
                <a:solidFill>
                  <a:schemeClr val="bg1"/>
                </a:solidFill>
              </a:rPr>
              <a:t> </a:t>
            </a:r>
            <a:r>
              <a:rPr lang="es-MX" sz="1200" dirty="0" err="1">
                <a:solidFill>
                  <a:schemeClr val="bg1"/>
                </a:solidFill>
              </a:rPr>
              <a:t>severe</a:t>
            </a:r>
            <a:r>
              <a:rPr lang="es-MX" sz="1200" dirty="0">
                <a:solidFill>
                  <a:schemeClr val="bg1"/>
                </a:solidFill>
              </a:rPr>
              <a:t> </a:t>
            </a:r>
            <a:r>
              <a:rPr lang="es-MX" sz="1200" dirty="0" err="1">
                <a:solidFill>
                  <a:schemeClr val="bg1"/>
                </a:solidFill>
              </a:rPr>
              <a:t>porcine</a:t>
            </a:r>
            <a:r>
              <a:rPr lang="es-MX" sz="1200" dirty="0">
                <a:solidFill>
                  <a:schemeClr val="bg1"/>
                </a:solidFill>
              </a:rPr>
              <a:t> </a:t>
            </a:r>
            <a:r>
              <a:rPr lang="es-MX" sz="1200" dirty="0" err="1">
                <a:solidFill>
                  <a:schemeClr val="bg1"/>
                </a:solidFill>
              </a:rPr>
              <a:t>tracheomalacia</a:t>
            </a:r>
            <a:r>
              <a:rPr lang="es-MX" sz="1200" dirty="0">
                <a:solidFill>
                  <a:schemeClr val="bg1"/>
                </a:solidFill>
              </a:rPr>
              <a:t> </a:t>
            </a:r>
            <a:r>
              <a:rPr lang="es-MX" sz="1200" dirty="0" err="1">
                <a:solidFill>
                  <a:schemeClr val="bg1"/>
                </a:solidFill>
              </a:rPr>
              <a:t>with</a:t>
            </a:r>
            <a:r>
              <a:rPr lang="es-MX" sz="1200" dirty="0">
                <a:solidFill>
                  <a:schemeClr val="bg1"/>
                </a:solidFill>
              </a:rPr>
              <a:t> a 3-dimensionally </a:t>
            </a:r>
            <a:r>
              <a:rPr lang="es-MX" sz="1200" dirty="0" err="1">
                <a:solidFill>
                  <a:schemeClr val="bg1"/>
                </a:solidFill>
              </a:rPr>
              <a:t>printed</a:t>
            </a:r>
            <a:r>
              <a:rPr lang="es-MX" sz="1200" dirty="0">
                <a:solidFill>
                  <a:schemeClr val="bg1"/>
                </a:solidFill>
              </a:rPr>
              <a:t>, </a:t>
            </a:r>
            <a:r>
              <a:rPr lang="es-MX" sz="1200" dirty="0" err="1">
                <a:solidFill>
                  <a:schemeClr val="bg1"/>
                </a:solidFill>
              </a:rPr>
              <a:t>bioresorbable</a:t>
            </a:r>
            <a:r>
              <a:rPr lang="es-MX" sz="1200" dirty="0">
                <a:solidFill>
                  <a:schemeClr val="bg1"/>
                </a:solidFill>
              </a:rPr>
              <a:t>, </a:t>
            </a:r>
            <a:r>
              <a:rPr lang="es-MX" sz="1200" dirty="0" err="1">
                <a:solidFill>
                  <a:schemeClr val="bg1"/>
                </a:solidFill>
              </a:rPr>
              <a:t>external</a:t>
            </a:r>
            <a:r>
              <a:rPr lang="es-MX" sz="1200" dirty="0">
                <a:solidFill>
                  <a:schemeClr val="bg1"/>
                </a:solidFill>
              </a:rPr>
              <a:t> </a:t>
            </a:r>
            <a:r>
              <a:rPr lang="es-MX" sz="1200" dirty="0" err="1">
                <a:solidFill>
                  <a:schemeClr val="bg1"/>
                </a:solidFill>
              </a:rPr>
              <a:t>airway</a:t>
            </a:r>
            <a:r>
              <a:rPr lang="es-MX" sz="1200" dirty="0">
                <a:solidFill>
                  <a:schemeClr val="bg1"/>
                </a:solidFill>
              </a:rPr>
              <a:t> </a:t>
            </a:r>
            <a:r>
              <a:rPr lang="es-MX" sz="1200" dirty="0" err="1">
                <a:solidFill>
                  <a:schemeClr val="bg1"/>
                </a:solidFill>
              </a:rPr>
              <a:t>splint</a:t>
            </a:r>
            <a:r>
              <a:rPr lang="es-MX" sz="1200" dirty="0">
                <a:solidFill>
                  <a:schemeClr val="bg1"/>
                </a:solidFill>
              </a:rPr>
              <a:t>. JAMA </a:t>
            </a:r>
            <a:r>
              <a:rPr lang="es-MX" sz="1200" dirty="0" err="1">
                <a:solidFill>
                  <a:schemeClr val="bg1"/>
                </a:solidFill>
              </a:rPr>
              <a:t>Otolaryngol</a:t>
            </a:r>
            <a:r>
              <a:rPr lang="es-MX" sz="1200" dirty="0">
                <a:solidFill>
                  <a:schemeClr val="bg1"/>
                </a:solidFill>
              </a:rPr>
              <a:t> Head </a:t>
            </a:r>
            <a:r>
              <a:rPr lang="es-MX" sz="1200" dirty="0" err="1">
                <a:solidFill>
                  <a:schemeClr val="bg1"/>
                </a:solidFill>
              </a:rPr>
              <a:t>Neck</a:t>
            </a:r>
            <a:r>
              <a:rPr lang="es-MX" sz="1200" dirty="0">
                <a:solidFill>
                  <a:schemeClr val="bg1"/>
                </a:solidFill>
              </a:rPr>
              <a:t> </a:t>
            </a:r>
            <a:r>
              <a:rPr lang="es-MX" sz="1200" dirty="0" err="1">
                <a:solidFill>
                  <a:schemeClr val="bg1"/>
                </a:solidFill>
              </a:rPr>
              <a:t>Surg</a:t>
            </a:r>
            <a:r>
              <a:rPr lang="es-MX" sz="1200" dirty="0">
                <a:solidFill>
                  <a:schemeClr val="bg1"/>
                </a:solidFill>
              </a:rPr>
              <a:t> 140, 66–71</a:t>
            </a:r>
          </a:p>
        </p:txBody>
      </p:sp>
    </p:spTree>
    <p:extLst>
      <p:ext uri="{BB962C8B-B14F-4D97-AF65-F5344CB8AC3E}">
        <p14:creationId xmlns:p14="http://schemas.microsoft.com/office/powerpoint/2010/main" val="177292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Imagen que contiene dibujo con líneas&#10;&#10;Descripción generada con confianza alta">
            <a:extLst>
              <a:ext uri="{FF2B5EF4-FFF2-40B4-BE49-F238E27FC236}">
                <a16:creationId xmlns:a16="http://schemas.microsoft.com/office/drawing/2014/main" id="{92C889F5-ADE3-46D6-BF9D-C8DA532BA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5068" y="1452888"/>
            <a:ext cx="6186823" cy="4661305"/>
          </a:xfrm>
          <a:prstGeom prst="rect">
            <a:avLst/>
          </a:prstGeom>
        </p:spPr>
      </p:pic>
      <p:sp>
        <p:nvSpPr>
          <p:cNvPr id="12" name="Rectángulo 11">
            <a:extLst>
              <a:ext uri="{FF2B5EF4-FFF2-40B4-BE49-F238E27FC236}">
                <a16:creationId xmlns:a16="http://schemas.microsoft.com/office/drawing/2014/main" id="{BE4C5D80-4F68-4A5C-BCB6-1A170C0F6B7A}"/>
              </a:ext>
            </a:extLst>
          </p:cNvPr>
          <p:cNvSpPr/>
          <p:nvPr/>
        </p:nvSpPr>
        <p:spPr>
          <a:xfrm>
            <a:off x="0" y="6359399"/>
            <a:ext cx="12192000" cy="338554"/>
          </a:xfrm>
          <a:prstGeom prst="rect">
            <a:avLst/>
          </a:prstGeom>
        </p:spPr>
        <p:txBody>
          <a:bodyPr wrap="square">
            <a:spAutoFit/>
          </a:bodyPr>
          <a:lstStyle/>
          <a:p>
            <a:r>
              <a:rPr lang="en-US" sz="1600" dirty="0">
                <a:solidFill>
                  <a:schemeClr val="bg1"/>
                </a:solidFill>
              </a:rPr>
              <a:t>Ching-Yang Wu, et al. Airway stents in management of tracheal stenosis: Have we improved?</a:t>
            </a:r>
            <a:r>
              <a:rPr lang="de-DE" sz="1600" dirty="0">
                <a:solidFill>
                  <a:schemeClr val="bg1"/>
                </a:solidFill>
              </a:rPr>
              <a:t> ANZ J. Surg. 2007; 77: 27–32</a:t>
            </a:r>
            <a:r>
              <a:rPr lang="en-US" sz="1600" dirty="0">
                <a:solidFill>
                  <a:schemeClr val="bg1"/>
                </a:solidFill>
              </a:rPr>
              <a:t> </a:t>
            </a:r>
            <a:endParaRPr lang="es-MX" sz="1600" dirty="0">
              <a:solidFill>
                <a:schemeClr val="bg1"/>
              </a:solidFill>
            </a:endParaRPr>
          </a:p>
        </p:txBody>
      </p:sp>
      <p:sp>
        <p:nvSpPr>
          <p:cNvPr id="14" name="Título 1">
            <a:extLst>
              <a:ext uri="{FF2B5EF4-FFF2-40B4-BE49-F238E27FC236}">
                <a16:creationId xmlns:a16="http://schemas.microsoft.com/office/drawing/2014/main" id="{A3F64460-8229-4377-B40B-AA906CB7F6A8}"/>
              </a:ext>
            </a:extLst>
          </p:cNvPr>
          <p:cNvSpPr txBox="1">
            <a:spLocks/>
          </p:cNvSpPr>
          <p:nvPr/>
        </p:nvSpPr>
        <p:spPr>
          <a:xfrm>
            <a:off x="258555" y="0"/>
            <a:ext cx="11809397" cy="1335275"/>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nSpc>
                <a:spcPct val="120000"/>
              </a:lnSpc>
            </a:pPr>
            <a:r>
              <a:rPr lang="es-MX" sz="2600" dirty="0">
                <a:latin typeface="+mn-lt"/>
              </a:rPr>
              <a:t>Uso de  </a:t>
            </a:r>
            <a:r>
              <a:rPr lang="es-MX" sz="2600" dirty="0" err="1">
                <a:latin typeface="+mn-lt"/>
              </a:rPr>
              <a:t>Stents</a:t>
            </a:r>
            <a:r>
              <a:rPr lang="es-MX" sz="2600" dirty="0">
                <a:latin typeface="+mn-lt"/>
              </a:rPr>
              <a:t> (de silicón o metálicos expandibles endoluminales) o tubos T de Montgomery como alternativa para estenosis traqueales muy largas o por neoplasias malignas avanzadas </a:t>
            </a:r>
          </a:p>
        </p:txBody>
      </p:sp>
      <p:sp>
        <p:nvSpPr>
          <p:cNvPr id="2" name="Rectángulo 1">
            <a:extLst>
              <a:ext uri="{FF2B5EF4-FFF2-40B4-BE49-F238E27FC236}">
                <a16:creationId xmlns:a16="http://schemas.microsoft.com/office/drawing/2014/main" id="{91EA9A9C-AFFC-4E54-8CD1-8E2C10481BBC}"/>
              </a:ext>
            </a:extLst>
          </p:cNvPr>
          <p:cNvSpPr/>
          <p:nvPr/>
        </p:nvSpPr>
        <p:spPr>
          <a:xfrm>
            <a:off x="9367410" y="3414208"/>
            <a:ext cx="2498526" cy="1754326"/>
          </a:xfrm>
          <a:prstGeom prst="rect">
            <a:avLst/>
          </a:prstGeom>
        </p:spPr>
        <p:txBody>
          <a:bodyPr wrap="square">
            <a:spAutoFit/>
          </a:bodyPr>
          <a:lstStyle/>
          <a:p>
            <a:r>
              <a:rPr lang="es-MX" dirty="0"/>
              <a:t>Útiles, pero posibilidad de complicaciones: tejido de granulación, migración, erosión vascular, fístula traqueoesofágica  </a:t>
            </a:r>
          </a:p>
        </p:txBody>
      </p:sp>
    </p:spTree>
    <p:extLst>
      <p:ext uri="{BB962C8B-B14F-4D97-AF65-F5344CB8AC3E}">
        <p14:creationId xmlns:p14="http://schemas.microsoft.com/office/powerpoint/2010/main" val="4023654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79EB47-A557-4672-BF3A-9E0478A0EDF8}"/>
              </a:ext>
            </a:extLst>
          </p:cNvPr>
          <p:cNvSpPr>
            <a:spLocks noGrp="1"/>
          </p:cNvSpPr>
          <p:nvPr>
            <p:ph type="title"/>
          </p:nvPr>
        </p:nvSpPr>
        <p:spPr>
          <a:xfrm>
            <a:off x="318977" y="286604"/>
            <a:ext cx="10836703" cy="680960"/>
          </a:xfrm>
        </p:spPr>
        <p:txBody>
          <a:bodyPr>
            <a:normAutofit fontScale="90000"/>
          </a:bodyPr>
          <a:lstStyle/>
          <a:p>
            <a:r>
              <a:rPr lang="es-MX" dirty="0"/>
              <a:t>Aloinjerto Aórtico para Reemplazo Traqueal</a:t>
            </a:r>
          </a:p>
        </p:txBody>
      </p:sp>
      <p:sp>
        <p:nvSpPr>
          <p:cNvPr id="3" name="Marcador de contenido 2">
            <a:extLst>
              <a:ext uri="{FF2B5EF4-FFF2-40B4-BE49-F238E27FC236}">
                <a16:creationId xmlns:a16="http://schemas.microsoft.com/office/drawing/2014/main" id="{FD9FAA50-2235-4DBC-B5D2-5DAEDC373864}"/>
              </a:ext>
            </a:extLst>
          </p:cNvPr>
          <p:cNvSpPr>
            <a:spLocks noGrp="1"/>
          </p:cNvSpPr>
          <p:nvPr>
            <p:ph idx="1"/>
          </p:nvPr>
        </p:nvSpPr>
        <p:spPr>
          <a:xfrm>
            <a:off x="318977" y="1158950"/>
            <a:ext cx="6188149" cy="3253586"/>
          </a:xfrm>
        </p:spPr>
        <p:txBody>
          <a:bodyPr/>
          <a:lstStyle/>
          <a:p>
            <a:r>
              <a:rPr lang="es-MX" dirty="0"/>
              <a:t>Primero evaluado en modelos animales y luego utilizado en humanos en casos de neoplasias traqueales.</a:t>
            </a:r>
          </a:p>
          <a:p>
            <a:r>
              <a:rPr lang="es-MX" dirty="0"/>
              <a:t>* No requiere inmunosupresión.</a:t>
            </a:r>
          </a:p>
          <a:p>
            <a:r>
              <a:rPr lang="es-MX" dirty="0"/>
              <a:t>* Se ha observado re-epitelización.</a:t>
            </a:r>
          </a:p>
          <a:p>
            <a:r>
              <a:rPr lang="es-MX" dirty="0"/>
              <a:t>* Requiere uso permanente de </a:t>
            </a:r>
            <a:r>
              <a:rPr lang="es-MX" dirty="0" err="1"/>
              <a:t>stents</a:t>
            </a:r>
            <a:endParaRPr lang="es-MX" dirty="0"/>
          </a:p>
          <a:p>
            <a:r>
              <a:rPr lang="es-MX" dirty="0"/>
              <a:t>* Buenos resultados (4/6)</a:t>
            </a:r>
          </a:p>
        </p:txBody>
      </p:sp>
      <p:sp>
        <p:nvSpPr>
          <p:cNvPr id="4" name="Rectángulo 3">
            <a:extLst>
              <a:ext uri="{FF2B5EF4-FFF2-40B4-BE49-F238E27FC236}">
                <a16:creationId xmlns:a16="http://schemas.microsoft.com/office/drawing/2014/main" id="{799FA018-A352-47DB-9CED-5AC130590FD2}"/>
              </a:ext>
            </a:extLst>
          </p:cNvPr>
          <p:cNvSpPr/>
          <p:nvPr/>
        </p:nvSpPr>
        <p:spPr>
          <a:xfrm>
            <a:off x="318977" y="4997351"/>
            <a:ext cx="6096000" cy="923330"/>
          </a:xfrm>
          <a:prstGeom prst="rect">
            <a:avLst/>
          </a:prstGeom>
        </p:spPr>
        <p:txBody>
          <a:bodyPr>
            <a:spAutoFit/>
          </a:bodyPr>
          <a:lstStyle/>
          <a:p>
            <a:r>
              <a:rPr lang="es-MX" dirty="0" err="1"/>
              <a:t>Wurtz</a:t>
            </a:r>
            <a:r>
              <a:rPr lang="es-MX" dirty="0"/>
              <a:t> A, et al. </a:t>
            </a:r>
            <a:r>
              <a:rPr lang="es-MX" dirty="0" err="1"/>
              <a:t>Surgical</a:t>
            </a:r>
            <a:r>
              <a:rPr lang="es-MX" dirty="0"/>
              <a:t> </a:t>
            </a:r>
            <a:r>
              <a:rPr lang="es-MX" dirty="0" err="1"/>
              <a:t>technique</a:t>
            </a:r>
            <a:r>
              <a:rPr lang="es-MX" dirty="0"/>
              <a:t> and </a:t>
            </a:r>
            <a:r>
              <a:rPr lang="es-MX" dirty="0" err="1"/>
              <a:t>results</a:t>
            </a:r>
            <a:r>
              <a:rPr lang="es-MX" dirty="0"/>
              <a:t> </a:t>
            </a:r>
            <a:r>
              <a:rPr lang="es-MX" dirty="0" err="1"/>
              <a:t>of</a:t>
            </a:r>
            <a:r>
              <a:rPr lang="es-MX" dirty="0"/>
              <a:t> </a:t>
            </a:r>
            <a:r>
              <a:rPr lang="es-MX" dirty="0" err="1"/>
              <a:t>tracheal</a:t>
            </a:r>
            <a:r>
              <a:rPr lang="es-MX" dirty="0"/>
              <a:t> and </a:t>
            </a:r>
            <a:r>
              <a:rPr lang="es-MX" dirty="0" err="1"/>
              <a:t>carinal</a:t>
            </a:r>
            <a:r>
              <a:rPr lang="es-MX" dirty="0"/>
              <a:t> </a:t>
            </a:r>
            <a:r>
              <a:rPr lang="es-MX" dirty="0" err="1"/>
              <a:t>replacement</a:t>
            </a:r>
            <a:r>
              <a:rPr lang="es-MX" dirty="0"/>
              <a:t> </a:t>
            </a:r>
            <a:r>
              <a:rPr lang="es-MX" dirty="0" err="1"/>
              <a:t>with</a:t>
            </a:r>
            <a:r>
              <a:rPr lang="es-MX" dirty="0"/>
              <a:t> </a:t>
            </a:r>
            <a:r>
              <a:rPr lang="es-MX" dirty="0" err="1"/>
              <a:t>aortic</a:t>
            </a:r>
            <a:r>
              <a:rPr lang="es-MX" dirty="0"/>
              <a:t> </a:t>
            </a:r>
            <a:r>
              <a:rPr lang="es-MX" dirty="0" err="1"/>
              <a:t>allografts</a:t>
            </a:r>
            <a:r>
              <a:rPr lang="es-MX" dirty="0"/>
              <a:t> </a:t>
            </a:r>
            <a:r>
              <a:rPr lang="es-MX" dirty="0" err="1"/>
              <a:t>for</a:t>
            </a:r>
            <a:r>
              <a:rPr lang="es-MX" dirty="0"/>
              <a:t> </a:t>
            </a:r>
            <a:r>
              <a:rPr lang="es-MX" dirty="0" err="1"/>
              <a:t>salivary</a:t>
            </a:r>
            <a:r>
              <a:rPr lang="es-MX" dirty="0"/>
              <a:t> </a:t>
            </a:r>
            <a:r>
              <a:rPr lang="es-MX" dirty="0" err="1"/>
              <a:t>gland-type</a:t>
            </a:r>
            <a:r>
              <a:rPr lang="es-MX" dirty="0"/>
              <a:t> carcinoma. J </a:t>
            </a:r>
            <a:r>
              <a:rPr lang="es-MX" dirty="0" err="1"/>
              <a:t>Thorac</a:t>
            </a:r>
            <a:r>
              <a:rPr lang="es-MX" dirty="0"/>
              <a:t> </a:t>
            </a:r>
            <a:r>
              <a:rPr lang="es-MX" dirty="0" err="1"/>
              <a:t>Cardiovasc</a:t>
            </a:r>
            <a:r>
              <a:rPr lang="es-MX" dirty="0"/>
              <a:t> </a:t>
            </a:r>
            <a:r>
              <a:rPr lang="es-MX" dirty="0" err="1"/>
              <a:t>Surg</a:t>
            </a:r>
            <a:r>
              <a:rPr lang="es-MX" dirty="0"/>
              <a:t> 2010, 140:387–393</a:t>
            </a:r>
          </a:p>
        </p:txBody>
      </p:sp>
      <p:sp>
        <p:nvSpPr>
          <p:cNvPr id="5" name="Rectángulo 4">
            <a:extLst>
              <a:ext uri="{FF2B5EF4-FFF2-40B4-BE49-F238E27FC236}">
                <a16:creationId xmlns:a16="http://schemas.microsoft.com/office/drawing/2014/main" id="{8C8A681F-2EA1-456A-8DA8-BD654092D819}"/>
              </a:ext>
            </a:extLst>
          </p:cNvPr>
          <p:cNvSpPr/>
          <p:nvPr/>
        </p:nvSpPr>
        <p:spPr>
          <a:xfrm>
            <a:off x="6322828" y="4997351"/>
            <a:ext cx="5869172" cy="923330"/>
          </a:xfrm>
          <a:prstGeom prst="rect">
            <a:avLst/>
          </a:prstGeom>
        </p:spPr>
        <p:txBody>
          <a:bodyPr wrap="square">
            <a:spAutoFit/>
          </a:bodyPr>
          <a:lstStyle/>
          <a:p>
            <a:r>
              <a:rPr lang="en-US" dirty="0" err="1"/>
              <a:t>Martinod</a:t>
            </a:r>
            <a:r>
              <a:rPr lang="en-US" dirty="0"/>
              <a:t> et al. Airway transplantation: a challenge for</a:t>
            </a:r>
          </a:p>
          <a:p>
            <a:r>
              <a:rPr lang="en-US" dirty="0"/>
              <a:t>regenerative medicine. European Journal of Medical Research 2013, 18:25. </a:t>
            </a:r>
            <a:endParaRPr lang="es-MX" dirty="0"/>
          </a:p>
        </p:txBody>
      </p:sp>
      <p:pic>
        <p:nvPicPr>
          <p:cNvPr id="6" name="Imagen 5">
            <a:extLst>
              <a:ext uri="{FF2B5EF4-FFF2-40B4-BE49-F238E27FC236}">
                <a16:creationId xmlns:a16="http://schemas.microsoft.com/office/drawing/2014/main" id="{DFA107C6-780C-4BBF-81F8-52DC4086D3F0}"/>
              </a:ext>
            </a:extLst>
          </p:cNvPr>
          <p:cNvPicPr>
            <a:picLocks noChangeAspect="1"/>
          </p:cNvPicPr>
          <p:nvPr/>
        </p:nvPicPr>
        <p:blipFill>
          <a:blip r:embed="rId2"/>
          <a:stretch>
            <a:fillRect/>
          </a:stretch>
        </p:blipFill>
        <p:spPr>
          <a:xfrm>
            <a:off x="6900259" y="1820514"/>
            <a:ext cx="3608253" cy="2884430"/>
          </a:xfrm>
          <a:prstGeom prst="rect">
            <a:avLst/>
          </a:prstGeom>
        </p:spPr>
      </p:pic>
      <p:sp>
        <p:nvSpPr>
          <p:cNvPr id="7" name="Rectángulo 6">
            <a:extLst>
              <a:ext uri="{FF2B5EF4-FFF2-40B4-BE49-F238E27FC236}">
                <a16:creationId xmlns:a16="http://schemas.microsoft.com/office/drawing/2014/main" id="{DCC97A00-B170-46E2-A742-22F20879994D}"/>
              </a:ext>
            </a:extLst>
          </p:cNvPr>
          <p:cNvSpPr/>
          <p:nvPr/>
        </p:nvSpPr>
        <p:spPr>
          <a:xfrm>
            <a:off x="6322828" y="5843756"/>
            <a:ext cx="3711722" cy="369332"/>
          </a:xfrm>
          <a:prstGeom prst="rect">
            <a:avLst/>
          </a:prstGeom>
        </p:spPr>
        <p:txBody>
          <a:bodyPr wrap="none">
            <a:spAutoFit/>
          </a:bodyPr>
          <a:lstStyle/>
          <a:p>
            <a:r>
              <a:rPr lang="es-MX" dirty="0" err="1"/>
              <a:t>TRACHEOBRONCART</a:t>
            </a:r>
            <a:r>
              <a:rPr lang="es-MX" dirty="0"/>
              <a:t> </a:t>
            </a:r>
            <a:r>
              <a:rPr lang="es-MX" dirty="0" err="1"/>
              <a:t>Prospective</a:t>
            </a:r>
            <a:r>
              <a:rPr lang="es-MX" dirty="0"/>
              <a:t> Trial</a:t>
            </a:r>
          </a:p>
        </p:txBody>
      </p:sp>
    </p:spTree>
    <p:extLst>
      <p:ext uri="{BB962C8B-B14F-4D97-AF65-F5344CB8AC3E}">
        <p14:creationId xmlns:p14="http://schemas.microsoft.com/office/powerpoint/2010/main" val="2722880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5908FC-A469-450A-BCEB-829649877A5E}"/>
              </a:ext>
            </a:extLst>
          </p:cNvPr>
          <p:cNvSpPr>
            <a:spLocks noGrp="1"/>
          </p:cNvSpPr>
          <p:nvPr>
            <p:ph type="title"/>
          </p:nvPr>
        </p:nvSpPr>
        <p:spPr>
          <a:xfrm>
            <a:off x="937792" y="212651"/>
            <a:ext cx="10058400" cy="674104"/>
          </a:xfrm>
        </p:spPr>
        <p:txBody>
          <a:bodyPr>
            <a:normAutofit/>
          </a:bodyPr>
          <a:lstStyle/>
          <a:p>
            <a:r>
              <a:rPr lang="es-MX" sz="3200" dirty="0"/>
              <a:t>Sustitución Traqueal</a:t>
            </a:r>
          </a:p>
        </p:txBody>
      </p:sp>
      <p:sp>
        <p:nvSpPr>
          <p:cNvPr id="3" name="Marcador de contenido 2">
            <a:extLst>
              <a:ext uri="{FF2B5EF4-FFF2-40B4-BE49-F238E27FC236}">
                <a16:creationId xmlns:a16="http://schemas.microsoft.com/office/drawing/2014/main" id="{9C05C9E9-8E9F-4377-AB93-0A7AB531A75C}"/>
              </a:ext>
            </a:extLst>
          </p:cNvPr>
          <p:cNvSpPr>
            <a:spLocks noGrp="1"/>
          </p:cNvSpPr>
          <p:nvPr>
            <p:ph idx="1"/>
          </p:nvPr>
        </p:nvSpPr>
        <p:spPr>
          <a:xfrm>
            <a:off x="937791" y="975698"/>
            <a:ext cx="10416973" cy="4851292"/>
          </a:xfrm>
        </p:spPr>
        <p:txBody>
          <a:bodyPr/>
          <a:lstStyle/>
          <a:p>
            <a:r>
              <a:rPr lang="es-MX" dirty="0"/>
              <a:t>Moldes Biocompatibles (biodegradables –</a:t>
            </a:r>
            <a:r>
              <a:rPr lang="es-MX" dirty="0" err="1"/>
              <a:t>policaprolactona</a:t>
            </a:r>
            <a:r>
              <a:rPr lang="es-MX" dirty="0"/>
              <a:t>-), Impresos en 3D, con Ingeniería de Tejidos (cultivo de condrocitos): Modelo animal (conejos)</a:t>
            </a:r>
          </a:p>
          <a:p>
            <a:endParaRPr lang="es-MX" dirty="0"/>
          </a:p>
        </p:txBody>
      </p:sp>
      <p:sp>
        <p:nvSpPr>
          <p:cNvPr id="4" name="Rectángulo 3">
            <a:extLst>
              <a:ext uri="{FF2B5EF4-FFF2-40B4-BE49-F238E27FC236}">
                <a16:creationId xmlns:a16="http://schemas.microsoft.com/office/drawing/2014/main" id="{A39709C5-E75E-4553-B533-D9888866A4C0}"/>
              </a:ext>
            </a:extLst>
          </p:cNvPr>
          <p:cNvSpPr/>
          <p:nvPr/>
        </p:nvSpPr>
        <p:spPr>
          <a:xfrm>
            <a:off x="392327" y="6318945"/>
            <a:ext cx="11354765" cy="584775"/>
          </a:xfrm>
          <a:prstGeom prst="rect">
            <a:avLst/>
          </a:prstGeom>
        </p:spPr>
        <p:txBody>
          <a:bodyPr wrap="square">
            <a:spAutoFit/>
          </a:bodyPr>
          <a:lstStyle/>
          <a:p>
            <a:r>
              <a:rPr lang="en-US" sz="1600" dirty="0">
                <a:solidFill>
                  <a:schemeClr val="bg1"/>
                </a:solidFill>
              </a:rPr>
              <a:t>Tissue-engineered trachea from a 3D-printed scaffold enhances whole-segment tracheal repair. Gao M, Zhang H, Dong W, Bai J, et al. </a:t>
            </a:r>
          </a:p>
          <a:p>
            <a:r>
              <a:rPr lang="en-US" sz="1600" dirty="0">
                <a:solidFill>
                  <a:schemeClr val="bg1"/>
                </a:solidFill>
              </a:rPr>
              <a:t>Scientific Reports 2017;7:5246. Available at https://www.nature.com/articles/s41598-017-05518-3</a:t>
            </a:r>
            <a:endParaRPr lang="es-MX" sz="1600" dirty="0">
              <a:solidFill>
                <a:schemeClr val="bg1"/>
              </a:solidFill>
            </a:endParaRPr>
          </a:p>
        </p:txBody>
      </p:sp>
      <p:pic>
        <p:nvPicPr>
          <p:cNvPr id="6" name="Imagen 5">
            <a:extLst>
              <a:ext uri="{FF2B5EF4-FFF2-40B4-BE49-F238E27FC236}">
                <a16:creationId xmlns:a16="http://schemas.microsoft.com/office/drawing/2014/main" id="{73E249A6-6522-4645-8C1E-A814CCB232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914" y="1801961"/>
            <a:ext cx="2309706" cy="1762079"/>
          </a:xfrm>
          <a:prstGeom prst="rect">
            <a:avLst/>
          </a:prstGeom>
        </p:spPr>
      </p:pic>
      <p:pic>
        <p:nvPicPr>
          <p:cNvPr id="8" name="Imagen 7" descr="Imagen que contiene interior, gato, blanco, colocación&#10;&#10;Descripción generada con confianza alta">
            <a:extLst>
              <a:ext uri="{FF2B5EF4-FFF2-40B4-BE49-F238E27FC236}">
                <a16:creationId xmlns:a16="http://schemas.microsoft.com/office/drawing/2014/main" id="{290913E7-974A-4653-9A0C-E78464FC76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914" y="3617767"/>
            <a:ext cx="2309706" cy="2389627"/>
          </a:xfrm>
          <a:prstGeom prst="rect">
            <a:avLst/>
          </a:prstGeom>
        </p:spPr>
      </p:pic>
      <p:pic>
        <p:nvPicPr>
          <p:cNvPr id="12" name="Imagen 11">
            <a:extLst>
              <a:ext uri="{FF2B5EF4-FFF2-40B4-BE49-F238E27FC236}">
                <a16:creationId xmlns:a16="http://schemas.microsoft.com/office/drawing/2014/main" id="{93575C70-3795-484F-946D-68A66250D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4249" y="1760041"/>
            <a:ext cx="9044050" cy="4247354"/>
          </a:xfrm>
          <a:prstGeom prst="rect">
            <a:avLst/>
          </a:prstGeom>
        </p:spPr>
      </p:pic>
    </p:spTree>
    <p:extLst>
      <p:ext uri="{BB962C8B-B14F-4D97-AF65-F5344CB8AC3E}">
        <p14:creationId xmlns:p14="http://schemas.microsoft.com/office/powerpoint/2010/main" val="3291113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5908FC-A469-450A-BCEB-829649877A5E}"/>
              </a:ext>
            </a:extLst>
          </p:cNvPr>
          <p:cNvSpPr>
            <a:spLocks noGrp="1"/>
          </p:cNvSpPr>
          <p:nvPr>
            <p:ph type="title"/>
          </p:nvPr>
        </p:nvSpPr>
        <p:spPr>
          <a:xfrm>
            <a:off x="937791" y="24470"/>
            <a:ext cx="10058400" cy="674104"/>
          </a:xfrm>
        </p:spPr>
        <p:txBody>
          <a:bodyPr>
            <a:normAutofit/>
          </a:bodyPr>
          <a:lstStyle/>
          <a:p>
            <a:r>
              <a:rPr lang="es-MX" sz="3200" dirty="0"/>
              <a:t>Sustitución Traqueal</a:t>
            </a:r>
          </a:p>
        </p:txBody>
      </p:sp>
      <p:sp>
        <p:nvSpPr>
          <p:cNvPr id="3" name="Marcador de contenido 2">
            <a:extLst>
              <a:ext uri="{FF2B5EF4-FFF2-40B4-BE49-F238E27FC236}">
                <a16:creationId xmlns:a16="http://schemas.microsoft.com/office/drawing/2014/main" id="{9C05C9E9-8E9F-4377-AB93-0A7AB531A75C}"/>
              </a:ext>
            </a:extLst>
          </p:cNvPr>
          <p:cNvSpPr>
            <a:spLocks noGrp="1"/>
          </p:cNvSpPr>
          <p:nvPr>
            <p:ph idx="1"/>
          </p:nvPr>
        </p:nvSpPr>
        <p:spPr>
          <a:xfrm>
            <a:off x="937791" y="698574"/>
            <a:ext cx="10416973" cy="5072769"/>
          </a:xfrm>
        </p:spPr>
        <p:txBody>
          <a:bodyPr/>
          <a:lstStyle/>
          <a:p>
            <a:r>
              <a:rPr lang="es-MX" dirty="0"/>
              <a:t> * Para el futuro, para que este modelo sea exitoso, atender: 1) el recubrimiento epitelial interno, uso de factores de modulación de la diferenciación tisular,  inflamación, y vascularización;                2) materiales y diseño del molde, 3) restaurar la función (en caso de sustitución </a:t>
            </a:r>
            <a:r>
              <a:rPr lang="es-MX" dirty="0" err="1"/>
              <a:t>laringo</a:t>
            </a:r>
            <a:r>
              <a:rPr lang="es-MX" dirty="0"/>
              <a:t>-traqueal).</a:t>
            </a:r>
          </a:p>
          <a:p>
            <a:endParaRPr lang="es-MX" dirty="0"/>
          </a:p>
        </p:txBody>
      </p:sp>
      <p:sp>
        <p:nvSpPr>
          <p:cNvPr id="4" name="Rectángulo 3">
            <a:extLst>
              <a:ext uri="{FF2B5EF4-FFF2-40B4-BE49-F238E27FC236}">
                <a16:creationId xmlns:a16="http://schemas.microsoft.com/office/drawing/2014/main" id="{A39709C5-E75E-4553-B533-D9888866A4C0}"/>
              </a:ext>
            </a:extLst>
          </p:cNvPr>
          <p:cNvSpPr/>
          <p:nvPr/>
        </p:nvSpPr>
        <p:spPr>
          <a:xfrm>
            <a:off x="392327" y="6318945"/>
            <a:ext cx="11354765" cy="584775"/>
          </a:xfrm>
          <a:prstGeom prst="rect">
            <a:avLst/>
          </a:prstGeom>
        </p:spPr>
        <p:txBody>
          <a:bodyPr wrap="square">
            <a:spAutoFit/>
          </a:bodyPr>
          <a:lstStyle/>
          <a:p>
            <a:r>
              <a:rPr lang="en-US" sz="1600" dirty="0">
                <a:solidFill>
                  <a:schemeClr val="bg1"/>
                </a:solidFill>
              </a:rPr>
              <a:t>Tissue-engineered trachea from a 3D-printed scaffold enhances whole-segment tracheal repair. Gao M, Zhang H, Dong W, Bai J, et al. </a:t>
            </a:r>
          </a:p>
          <a:p>
            <a:r>
              <a:rPr lang="en-US" sz="1600" dirty="0">
                <a:solidFill>
                  <a:schemeClr val="bg1"/>
                </a:solidFill>
              </a:rPr>
              <a:t>Scientific Reports 2017;7:5246. Available at https://www.nature.com/articles/s41598-017-05518-3</a:t>
            </a:r>
            <a:endParaRPr lang="es-MX" sz="1600" dirty="0">
              <a:solidFill>
                <a:schemeClr val="bg1"/>
              </a:solidFill>
            </a:endParaRPr>
          </a:p>
        </p:txBody>
      </p:sp>
      <p:pic>
        <p:nvPicPr>
          <p:cNvPr id="9" name="Imagen 8">
            <a:extLst>
              <a:ext uri="{FF2B5EF4-FFF2-40B4-BE49-F238E27FC236}">
                <a16:creationId xmlns:a16="http://schemas.microsoft.com/office/drawing/2014/main" id="{2E44D99B-BCC4-4DE1-901D-DAE0ED88C5C8}"/>
              </a:ext>
            </a:extLst>
          </p:cNvPr>
          <p:cNvPicPr>
            <a:picLocks noChangeAspect="1"/>
          </p:cNvPicPr>
          <p:nvPr/>
        </p:nvPicPr>
        <p:blipFill>
          <a:blip r:embed="rId2"/>
          <a:stretch>
            <a:fillRect/>
          </a:stretch>
        </p:blipFill>
        <p:spPr>
          <a:xfrm>
            <a:off x="531082" y="1760041"/>
            <a:ext cx="5381455" cy="2949835"/>
          </a:xfrm>
          <a:prstGeom prst="rect">
            <a:avLst/>
          </a:prstGeom>
        </p:spPr>
      </p:pic>
      <p:sp>
        <p:nvSpPr>
          <p:cNvPr id="10" name="Rectángulo 9">
            <a:extLst>
              <a:ext uri="{FF2B5EF4-FFF2-40B4-BE49-F238E27FC236}">
                <a16:creationId xmlns:a16="http://schemas.microsoft.com/office/drawing/2014/main" id="{D280253B-2BA9-4911-BF49-14972F1FE871}"/>
              </a:ext>
            </a:extLst>
          </p:cNvPr>
          <p:cNvSpPr/>
          <p:nvPr/>
        </p:nvSpPr>
        <p:spPr>
          <a:xfrm>
            <a:off x="531081" y="4709877"/>
            <a:ext cx="5378952" cy="1169551"/>
          </a:xfrm>
          <a:prstGeom prst="rect">
            <a:avLst/>
          </a:prstGeom>
        </p:spPr>
        <p:txBody>
          <a:bodyPr wrap="square">
            <a:spAutoFit/>
          </a:bodyPr>
          <a:lstStyle/>
          <a:p>
            <a:r>
              <a:rPr lang="es-MX" sz="1400" dirty="0" err="1"/>
              <a:t>Histological</a:t>
            </a:r>
            <a:r>
              <a:rPr lang="es-MX" sz="1400" dirty="0"/>
              <a:t> </a:t>
            </a:r>
            <a:r>
              <a:rPr lang="es-MX" sz="1400" dirty="0" err="1"/>
              <a:t>stainings</a:t>
            </a:r>
            <a:r>
              <a:rPr lang="es-MX" sz="1400" dirty="0"/>
              <a:t> </a:t>
            </a:r>
            <a:r>
              <a:rPr lang="es-MX" sz="1400" dirty="0" err="1"/>
              <a:t>of</a:t>
            </a:r>
            <a:r>
              <a:rPr lang="es-MX" sz="1400" dirty="0"/>
              <a:t> </a:t>
            </a:r>
            <a:r>
              <a:rPr lang="es-MX" sz="1400" dirty="0" err="1"/>
              <a:t>tissue-engineered</a:t>
            </a:r>
            <a:r>
              <a:rPr lang="es-MX" sz="1400" dirty="0"/>
              <a:t> </a:t>
            </a:r>
            <a:r>
              <a:rPr lang="es-MX" sz="1400" dirty="0" err="1"/>
              <a:t>trachea</a:t>
            </a:r>
            <a:r>
              <a:rPr lang="es-MX" sz="1400" dirty="0"/>
              <a:t> ex vivo 6 </a:t>
            </a:r>
            <a:r>
              <a:rPr lang="es-MX" sz="1400" dirty="0" err="1"/>
              <a:t>weeks</a:t>
            </a:r>
            <a:r>
              <a:rPr lang="es-MX" sz="1400" dirty="0"/>
              <a:t> post </a:t>
            </a:r>
            <a:r>
              <a:rPr lang="es-MX" sz="1400" dirty="0" err="1"/>
              <a:t>maturation</a:t>
            </a:r>
            <a:r>
              <a:rPr lang="es-MX" sz="1400" dirty="0"/>
              <a:t> in </a:t>
            </a:r>
            <a:r>
              <a:rPr lang="es-MX" sz="1400" dirty="0" err="1"/>
              <a:t>nude</a:t>
            </a:r>
            <a:r>
              <a:rPr lang="es-MX" sz="1400" dirty="0"/>
              <a:t> </a:t>
            </a:r>
            <a:r>
              <a:rPr lang="es-MX" sz="1400" dirty="0" err="1"/>
              <a:t>mice</a:t>
            </a:r>
            <a:r>
              <a:rPr lang="es-MX" sz="1400" dirty="0"/>
              <a:t>. (A–D) </a:t>
            </a:r>
            <a:r>
              <a:rPr lang="es-MX" sz="1400" dirty="0" err="1"/>
              <a:t>Group</a:t>
            </a:r>
            <a:r>
              <a:rPr lang="es-MX" sz="1400" dirty="0"/>
              <a:t> I, in vitro </a:t>
            </a:r>
            <a:r>
              <a:rPr lang="es-MX" sz="1400" dirty="0" err="1"/>
              <a:t>cultured</a:t>
            </a:r>
            <a:r>
              <a:rPr lang="es-MX" sz="1400" dirty="0"/>
              <a:t> </a:t>
            </a:r>
            <a:r>
              <a:rPr lang="es-MX" sz="1400" dirty="0" err="1"/>
              <a:t>TET</a:t>
            </a:r>
            <a:r>
              <a:rPr lang="es-MX" sz="1400" dirty="0"/>
              <a:t> </a:t>
            </a:r>
            <a:r>
              <a:rPr lang="es-MX" sz="1400" dirty="0" err="1"/>
              <a:t>for</a:t>
            </a:r>
            <a:r>
              <a:rPr lang="es-MX" sz="1400" dirty="0"/>
              <a:t> 2 </a:t>
            </a:r>
            <a:r>
              <a:rPr lang="es-MX" sz="1400" dirty="0" err="1"/>
              <a:t>weeks</a:t>
            </a:r>
            <a:r>
              <a:rPr lang="es-MX" sz="1400" dirty="0"/>
              <a:t>. (E–H) </a:t>
            </a:r>
            <a:r>
              <a:rPr lang="es-MX" sz="1400" dirty="0" err="1"/>
              <a:t>Group</a:t>
            </a:r>
            <a:r>
              <a:rPr lang="es-MX" sz="1400" dirty="0"/>
              <a:t> II, in vitro </a:t>
            </a:r>
            <a:r>
              <a:rPr lang="es-MX" sz="1400" dirty="0" err="1"/>
              <a:t>cultured</a:t>
            </a:r>
            <a:r>
              <a:rPr lang="es-MX" sz="1400" dirty="0"/>
              <a:t> </a:t>
            </a:r>
            <a:r>
              <a:rPr lang="es-MX" sz="1400" dirty="0" err="1"/>
              <a:t>TET</a:t>
            </a:r>
            <a:r>
              <a:rPr lang="es-MX" sz="1400" dirty="0"/>
              <a:t> </a:t>
            </a:r>
            <a:r>
              <a:rPr lang="es-MX" sz="1400" dirty="0" err="1"/>
              <a:t>for</a:t>
            </a:r>
            <a:r>
              <a:rPr lang="es-MX" sz="1400" dirty="0"/>
              <a:t> 4 </a:t>
            </a:r>
            <a:r>
              <a:rPr lang="es-MX" sz="1400" dirty="0" err="1"/>
              <a:t>weeks</a:t>
            </a:r>
            <a:r>
              <a:rPr lang="es-MX" sz="1400" dirty="0"/>
              <a:t>. (I–L) </a:t>
            </a:r>
            <a:r>
              <a:rPr lang="es-MX" sz="1400" dirty="0" err="1"/>
              <a:t>Native</a:t>
            </a:r>
            <a:r>
              <a:rPr lang="es-MX" sz="1400" dirty="0"/>
              <a:t> </a:t>
            </a:r>
            <a:r>
              <a:rPr lang="es-MX" sz="1400" dirty="0" err="1"/>
              <a:t>trachea</a:t>
            </a:r>
            <a:r>
              <a:rPr lang="es-MX" sz="1400" dirty="0"/>
              <a:t>. (</a:t>
            </a:r>
            <a:r>
              <a:rPr lang="es-MX" sz="1400" dirty="0" err="1"/>
              <a:t>A,B,E,F,I</a:t>
            </a:r>
            <a:r>
              <a:rPr lang="es-MX" sz="1400" dirty="0"/>
              <a:t> and J) </a:t>
            </a:r>
            <a:r>
              <a:rPr lang="es-MX" sz="1400" dirty="0" err="1"/>
              <a:t>Histological</a:t>
            </a:r>
            <a:r>
              <a:rPr lang="es-MX" sz="1400" dirty="0"/>
              <a:t> </a:t>
            </a:r>
            <a:r>
              <a:rPr lang="es-MX" sz="1400" dirty="0" err="1"/>
              <a:t>stainings</a:t>
            </a:r>
            <a:r>
              <a:rPr lang="es-MX" sz="1400" dirty="0"/>
              <a:t> </a:t>
            </a:r>
            <a:r>
              <a:rPr lang="es-MX" sz="1400" dirty="0" err="1"/>
              <a:t>with</a:t>
            </a:r>
            <a:r>
              <a:rPr lang="es-MX" sz="1400" dirty="0"/>
              <a:t> </a:t>
            </a:r>
            <a:r>
              <a:rPr lang="es-MX" sz="1400" dirty="0" err="1"/>
              <a:t>H&amp;E</a:t>
            </a:r>
            <a:r>
              <a:rPr lang="es-MX" sz="1400" dirty="0"/>
              <a:t>. </a:t>
            </a:r>
          </a:p>
          <a:p>
            <a:r>
              <a:rPr lang="es-MX" sz="1400" dirty="0" err="1"/>
              <a:t>Presence</a:t>
            </a:r>
            <a:r>
              <a:rPr lang="es-MX" sz="1400" dirty="0"/>
              <a:t> </a:t>
            </a:r>
            <a:r>
              <a:rPr lang="es-MX" sz="1400" dirty="0" err="1"/>
              <a:t>of</a:t>
            </a:r>
            <a:r>
              <a:rPr lang="es-MX" sz="1400" dirty="0"/>
              <a:t> a </a:t>
            </a:r>
            <a:r>
              <a:rPr lang="es-MX" sz="1400" dirty="0" err="1"/>
              <a:t>cartilage</a:t>
            </a:r>
            <a:r>
              <a:rPr lang="es-MX" sz="1400" dirty="0"/>
              <a:t> </a:t>
            </a:r>
            <a:r>
              <a:rPr lang="es-MX" sz="1400" dirty="0" err="1"/>
              <a:t>extracellular</a:t>
            </a:r>
            <a:r>
              <a:rPr lang="es-MX" sz="1400" dirty="0"/>
              <a:t> </a:t>
            </a:r>
            <a:r>
              <a:rPr lang="es-MX" sz="1400" dirty="0" err="1"/>
              <a:t>matrix</a:t>
            </a:r>
            <a:r>
              <a:rPr lang="es-MX" sz="1400" dirty="0"/>
              <a:t>.</a:t>
            </a:r>
          </a:p>
        </p:txBody>
      </p:sp>
      <p:pic>
        <p:nvPicPr>
          <p:cNvPr id="14" name="Imagen 13" descr="Imagen que contiene texto&#10;&#10;Descripción generada con confianza muy alta">
            <a:extLst>
              <a:ext uri="{FF2B5EF4-FFF2-40B4-BE49-F238E27FC236}">
                <a16:creationId xmlns:a16="http://schemas.microsoft.com/office/drawing/2014/main" id="{358D4219-3BEB-4060-B014-A7608D0AB0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6667" y="1770327"/>
            <a:ext cx="5167174" cy="2939549"/>
          </a:xfrm>
          <a:prstGeom prst="rect">
            <a:avLst/>
          </a:prstGeom>
        </p:spPr>
      </p:pic>
      <p:sp>
        <p:nvSpPr>
          <p:cNvPr id="15" name="Rectángulo 14">
            <a:extLst>
              <a:ext uri="{FF2B5EF4-FFF2-40B4-BE49-F238E27FC236}">
                <a16:creationId xmlns:a16="http://schemas.microsoft.com/office/drawing/2014/main" id="{D085A6ED-3B28-4987-AB79-9D3752F30D2F}"/>
              </a:ext>
            </a:extLst>
          </p:cNvPr>
          <p:cNvSpPr/>
          <p:nvPr/>
        </p:nvSpPr>
        <p:spPr>
          <a:xfrm>
            <a:off x="6186668" y="4709876"/>
            <a:ext cx="5167173" cy="1169551"/>
          </a:xfrm>
          <a:prstGeom prst="rect">
            <a:avLst/>
          </a:prstGeom>
        </p:spPr>
        <p:txBody>
          <a:bodyPr wrap="square">
            <a:spAutoFit/>
          </a:bodyPr>
          <a:lstStyle/>
          <a:p>
            <a:r>
              <a:rPr lang="es-MX" sz="1400" dirty="0" err="1"/>
              <a:t>Representative</a:t>
            </a:r>
            <a:r>
              <a:rPr lang="es-MX" sz="1400" dirty="0"/>
              <a:t> </a:t>
            </a:r>
            <a:r>
              <a:rPr lang="es-MX" sz="1400" dirty="0" err="1"/>
              <a:t>photomicrograph</a:t>
            </a:r>
            <a:r>
              <a:rPr lang="es-MX" sz="1400" dirty="0"/>
              <a:t> and </a:t>
            </a:r>
            <a:r>
              <a:rPr lang="es-MX" sz="1400" dirty="0" err="1"/>
              <a:t>histological</a:t>
            </a:r>
            <a:r>
              <a:rPr lang="es-MX" sz="1400" dirty="0"/>
              <a:t> </a:t>
            </a:r>
            <a:r>
              <a:rPr lang="es-MX" sz="1400" dirty="0" err="1"/>
              <a:t>stainings</a:t>
            </a:r>
            <a:r>
              <a:rPr lang="es-MX" sz="1400" dirty="0"/>
              <a:t> </a:t>
            </a:r>
            <a:r>
              <a:rPr lang="es-MX" sz="1400" dirty="0" err="1"/>
              <a:t>of</a:t>
            </a:r>
            <a:r>
              <a:rPr lang="es-MX" sz="1400" dirty="0"/>
              <a:t> </a:t>
            </a:r>
            <a:r>
              <a:rPr lang="es-MX" sz="1400" dirty="0" err="1"/>
              <a:t>tissue-engineered</a:t>
            </a:r>
            <a:r>
              <a:rPr lang="es-MX" sz="1400" dirty="0"/>
              <a:t> </a:t>
            </a:r>
            <a:r>
              <a:rPr lang="es-MX" sz="1400" dirty="0" err="1"/>
              <a:t>trachea</a:t>
            </a:r>
            <a:r>
              <a:rPr lang="es-MX" sz="1400" dirty="0"/>
              <a:t> after </a:t>
            </a:r>
            <a:r>
              <a:rPr lang="es-MX" sz="1400" dirty="0" err="1"/>
              <a:t>trachea</a:t>
            </a:r>
            <a:r>
              <a:rPr lang="es-MX" sz="1400" dirty="0"/>
              <a:t> </a:t>
            </a:r>
            <a:r>
              <a:rPr lang="es-MX" sz="1400" dirty="0" err="1"/>
              <a:t>replacement</a:t>
            </a:r>
            <a:r>
              <a:rPr lang="es-MX" sz="1400" dirty="0"/>
              <a:t> </a:t>
            </a:r>
            <a:r>
              <a:rPr lang="es-MX" sz="1400" dirty="0" err="1"/>
              <a:t>surgery</a:t>
            </a:r>
            <a:r>
              <a:rPr lang="es-MX" sz="1400" dirty="0"/>
              <a:t>. (A) </a:t>
            </a:r>
            <a:r>
              <a:rPr lang="es-MX" sz="1400" dirty="0" err="1"/>
              <a:t>Granulation</a:t>
            </a:r>
            <a:r>
              <a:rPr lang="es-MX" sz="1400" dirty="0"/>
              <a:t> </a:t>
            </a:r>
            <a:r>
              <a:rPr lang="es-MX" sz="1400" dirty="0" err="1"/>
              <a:t>formation</a:t>
            </a:r>
            <a:r>
              <a:rPr lang="es-MX" sz="1400" dirty="0"/>
              <a:t> at </a:t>
            </a:r>
            <a:r>
              <a:rPr lang="es-MX" sz="1400" dirty="0" err="1"/>
              <a:t>each</a:t>
            </a:r>
            <a:r>
              <a:rPr lang="es-MX" sz="1400" dirty="0"/>
              <a:t> </a:t>
            </a:r>
            <a:r>
              <a:rPr lang="es-MX" sz="1400" dirty="0" err="1"/>
              <a:t>convolution</a:t>
            </a:r>
            <a:r>
              <a:rPr lang="es-MX" sz="1400" dirty="0"/>
              <a:t> </a:t>
            </a:r>
            <a:r>
              <a:rPr lang="es-MX" sz="1400" dirty="0" err="1"/>
              <a:t>throughout</a:t>
            </a:r>
            <a:r>
              <a:rPr lang="es-MX" sz="1400" dirty="0"/>
              <a:t> a </a:t>
            </a:r>
            <a:r>
              <a:rPr lang="es-MX" sz="1400" dirty="0" err="1"/>
              <a:t>scaffold</a:t>
            </a:r>
            <a:r>
              <a:rPr lang="es-MX" sz="1400" dirty="0"/>
              <a:t> </a:t>
            </a:r>
            <a:r>
              <a:rPr lang="es-MX" sz="1400" dirty="0" err="1"/>
              <a:t>segment</a:t>
            </a:r>
            <a:r>
              <a:rPr lang="es-MX" sz="1400" dirty="0"/>
              <a:t>. Note </a:t>
            </a:r>
            <a:r>
              <a:rPr lang="es-MX" sz="1400" dirty="0" err="1"/>
              <a:t>severe</a:t>
            </a:r>
            <a:r>
              <a:rPr lang="es-MX" sz="1400" dirty="0"/>
              <a:t> </a:t>
            </a:r>
            <a:r>
              <a:rPr lang="es-MX" sz="1400" dirty="0" err="1"/>
              <a:t>stenosis</a:t>
            </a:r>
            <a:r>
              <a:rPr lang="es-MX" sz="1400" dirty="0"/>
              <a:t> </a:t>
            </a:r>
            <a:r>
              <a:rPr lang="es-MX" sz="1400" dirty="0" err="1"/>
              <a:t>most</a:t>
            </a:r>
            <a:r>
              <a:rPr lang="es-MX" sz="1400" dirty="0"/>
              <a:t> </a:t>
            </a:r>
            <a:r>
              <a:rPr lang="es-MX" sz="1400" dirty="0" err="1"/>
              <a:t>obvious</a:t>
            </a:r>
            <a:r>
              <a:rPr lang="es-MX" sz="1400" dirty="0"/>
              <a:t> in </a:t>
            </a:r>
            <a:r>
              <a:rPr lang="es-MX" sz="1400" dirty="0" err="1"/>
              <a:t>middle</a:t>
            </a:r>
            <a:r>
              <a:rPr lang="es-MX" sz="1400" dirty="0"/>
              <a:t> </a:t>
            </a:r>
            <a:r>
              <a:rPr lang="es-MX" sz="1400" dirty="0" err="1"/>
              <a:t>convolutions</a:t>
            </a:r>
            <a:r>
              <a:rPr lang="es-MX" sz="1400" dirty="0"/>
              <a:t> (B) </a:t>
            </a:r>
            <a:r>
              <a:rPr lang="es-MX" sz="1400" dirty="0" err="1"/>
              <a:t>H&amp;E</a:t>
            </a:r>
            <a:r>
              <a:rPr lang="es-MX" sz="1400" dirty="0"/>
              <a:t> </a:t>
            </a:r>
            <a:r>
              <a:rPr lang="es-MX" sz="1400" dirty="0" err="1"/>
              <a:t>staining</a:t>
            </a:r>
            <a:r>
              <a:rPr lang="es-MX" sz="1400" dirty="0"/>
              <a:t> </a:t>
            </a:r>
            <a:r>
              <a:rPr lang="es-MX" sz="1400" dirty="0" err="1"/>
              <a:t>of</a:t>
            </a:r>
            <a:r>
              <a:rPr lang="es-MX" sz="1400" dirty="0"/>
              <a:t> </a:t>
            </a:r>
            <a:r>
              <a:rPr lang="es-MX" sz="1400" dirty="0" err="1"/>
              <a:t>TET</a:t>
            </a:r>
            <a:r>
              <a:rPr lang="es-MX" sz="1400" dirty="0"/>
              <a:t> at 3 </a:t>
            </a:r>
            <a:r>
              <a:rPr lang="es-MX" sz="1400" dirty="0" err="1"/>
              <a:t>weeks</a:t>
            </a:r>
            <a:r>
              <a:rPr lang="es-MX" sz="1400" dirty="0"/>
              <a:t>-post </a:t>
            </a:r>
            <a:r>
              <a:rPr lang="es-MX" sz="1400" dirty="0" err="1"/>
              <a:t>implantation</a:t>
            </a:r>
            <a:r>
              <a:rPr lang="es-MX" sz="1400" dirty="0"/>
              <a:t>.</a:t>
            </a:r>
          </a:p>
        </p:txBody>
      </p:sp>
      <p:sp>
        <p:nvSpPr>
          <p:cNvPr id="6" name="Rectángulo 5">
            <a:extLst>
              <a:ext uri="{FF2B5EF4-FFF2-40B4-BE49-F238E27FC236}">
                <a16:creationId xmlns:a16="http://schemas.microsoft.com/office/drawing/2014/main" id="{2A2FB4BE-5865-43EB-93B5-62175A4C1B42}"/>
              </a:ext>
            </a:extLst>
          </p:cNvPr>
          <p:cNvSpPr/>
          <p:nvPr/>
        </p:nvSpPr>
        <p:spPr>
          <a:xfrm>
            <a:off x="411126" y="5879427"/>
            <a:ext cx="11780874" cy="338554"/>
          </a:xfrm>
          <a:prstGeom prst="rect">
            <a:avLst/>
          </a:prstGeom>
        </p:spPr>
        <p:txBody>
          <a:bodyPr wrap="square">
            <a:spAutoFit/>
          </a:bodyPr>
          <a:lstStyle/>
          <a:p>
            <a:r>
              <a:rPr lang="es-MX" sz="1600" dirty="0"/>
              <a:t>* </a:t>
            </a:r>
            <a:r>
              <a:rPr lang="es-MX" sz="1600" dirty="0" err="1"/>
              <a:t>Pepper</a:t>
            </a:r>
            <a:r>
              <a:rPr lang="es-MX" sz="1600" dirty="0"/>
              <a:t> V, et al. </a:t>
            </a:r>
            <a:r>
              <a:rPr lang="es-MX" sz="1600" dirty="0" err="1"/>
              <a:t>Endoscopic</a:t>
            </a:r>
            <a:r>
              <a:rPr lang="es-MX" sz="1600" dirty="0"/>
              <a:t> Management </a:t>
            </a:r>
            <a:r>
              <a:rPr lang="es-MX" sz="1600" dirty="0" err="1"/>
              <a:t>of</a:t>
            </a:r>
            <a:r>
              <a:rPr lang="es-MX" sz="1600" dirty="0"/>
              <a:t> </a:t>
            </a:r>
            <a:r>
              <a:rPr lang="es-MX" sz="1600" dirty="0" err="1"/>
              <a:t>Tissue-Engineered</a:t>
            </a:r>
            <a:r>
              <a:rPr lang="es-MX" sz="1600" dirty="0"/>
              <a:t> </a:t>
            </a:r>
            <a:r>
              <a:rPr lang="es-MX" sz="1600" dirty="0" err="1"/>
              <a:t>Tracheal</a:t>
            </a:r>
            <a:r>
              <a:rPr lang="es-MX" sz="1600" dirty="0"/>
              <a:t> </a:t>
            </a:r>
            <a:r>
              <a:rPr lang="es-MX" sz="1600" dirty="0" err="1"/>
              <a:t>Graft</a:t>
            </a:r>
            <a:r>
              <a:rPr lang="es-MX" sz="1600" dirty="0"/>
              <a:t> </a:t>
            </a:r>
            <a:r>
              <a:rPr lang="en-US" sz="1600" dirty="0"/>
              <a:t>Stenosis in an Ovine Model. Laryngoscope, 00:000–000, 2017</a:t>
            </a:r>
            <a:endParaRPr lang="es-MX" sz="1600" dirty="0"/>
          </a:p>
        </p:txBody>
      </p:sp>
    </p:spTree>
    <p:extLst>
      <p:ext uri="{BB962C8B-B14F-4D97-AF65-F5344CB8AC3E}">
        <p14:creationId xmlns:p14="http://schemas.microsoft.com/office/powerpoint/2010/main" val="600422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27617B0-C354-46F3-9D40-A7C7B89BACAE}"/>
              </a:ext>
            </a:extLst>
          </p:cNvPr>
          <p:cNvSpPr>
            <a:spLocks noGrp="1"/>
          </p:cNvSpPr>
          <p:nvPr>
            <p:ph type="title"/>
          </p:nvPr>
        </p:nvSpPr>
        <p:spPr>
          <a:xfrm>
            <a:off x="504091" y="286604"/>
            <a:ext cx="11347939" cy="1106262"/>
          </a:xfrm>
        </p:spPr>
        <p:txBody>
          <a:bodyPr>
            <a:normAutofit fontScale="90000"/>
          </a:bodyPr>
          <a:lstStyle/>
          <a:p>
            <a:r>
              <a:rPr lang="es-MX" dirty="0"/>
              <a:t>Trasplante traqueal</a:t>
            </a:r>
            <a:br>
              <a:rPr lang="es-MX" dirty="0"/>
            </a:br>
            <a:r>
              <a:rPr lang="es-MX" sz="3600" dirty="0"/>
              <a:t>* Requiere terapia </a:t>
            </a:r>
            <a:r>
              <a:rPr lang="es-MX" sz="3600" dirty="0" err="1"/>
              <a:t>inmunosupresiva</a:t>
            </a:r>
            <a:r>
              <a:rPr lang="es-MX" sz="3600" dirty="0"/>
              <a:t>.</a:t>
            </a:r>
          </a:p>
        </p:txBody>
      </p:sp>
      <p:graphicFrame>
        <p:nvGraphicFramePr>
          <p:cNvPr id="7" name="Marcador de contenido 3"/>
          <p:cNvGraphicFramePr>
            <a:graphicFrameLocks noGrp="1"/>
          </p:cNvGraphicFramePr>
          <p:nvPr>
            <p:ph idx="1"/>
            <p:extLst>
              <p:ext uri="{D42A27DB-BD31-4B8C-83A1-F6EECF244321}">
                <p14:modId xmlns:p14="http://schemas.microsoft.com/office/powerpoint/2010/main" val="4019497617"/>
              </p:ext>
            </p:extLst>
          </p:nvPr>
        </p:nvGraphicFramePr>
        <p:xfrm>
          <a:off x="504092" y="1737360"/>
          <a:ext cx="11347939" cy="44993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ángulo 1">
            <a:extLst>
              <a:ext uri="{FF2B5EF4-FFF2-40B4-BE49-F238E27FC236}">
                <a16:creationId xmlns:a16="http://schemas.microsoft.com/office/drawing/2014/main" id="{888457C1-560F-4740-A76F-5126E69E67CF}"/>
              </a:ext>
            </a:extLst>
          </p:cNvPr>
          <p:cNvSpPr/>
          <p:nvPr/>
        </p:nvSpPr>
        <p:spPr>
          <a:xfrm>
            <a:off x="0" y="6334780"/>
            <a:ext cx="12192000" cy="523220"/>
          </a:xfrm>
          <a:prstGeom prst="rect">
            <a:avLst/>
          </a:prstGeom>
        </p:spPr>
        <p:txBody>
          <a:bodyPr wrap="square">
            <a:spAutoFit/>
          </a:bodyPr>
          <a:lstStyle/>
          <a:p>
            <a:r>
              <a:rPr lang="es-MX" sz="1400" dirty="0" err="1">
                <a:solidFill>
                  <a:schemeClr val="bg1"/>
                </a:solidFill>
              </a:rPr>
              <a:t>Macchiarini</a:t>
            </a:r>
            <a:r>
              <a:rPr lang="es-MX" sz="1400" dirty="0">
                <a:solidFill>
                  <a:schemeClr val="bg1"/>
                </a:solidFill>
              </a:rPr>
              <a:t> P, </a:t>
            </a:r>
            <a:r>
              <a:rPr lang="es-MX" sz="1400" dirty="0" err="1">
                <a:solidFill>
                  <a:schemeClr val="bg1"/>
                </a:solidFill>
              </a:rPr>
              <a:t>Jungebluth</a:t>
            </a:r>
            <a:r>
              <a:rPr lang="es-MX" sz="1400" dirty="0">
                <a:solidFill>
                  <a:schemeClr val="bg1"/>
                </a:solidFill>
              </a:rPr>
              <a:t> P, </a:t>
            </a:r>
            <a:r>
              <a:rPr lang="es-MX" sz="1400" dirty="0" err="1">
                <a:solidFill>
                  <a:schemeClr val="bg1"/>
                </a:solidFill>
              </a:rPr>
              <a:t>Go</a:t>
            </a:r>
            <a:r>
              <a:rPr lang="es-MX" sz="1400" dirty="0">
                <a:solidFill>
                  <a:schemeClr val="bg1"/>
                </a:solidFill>
              </a:rPr>
              <a:t> T, </a:t>
            </a:r>
            <a:r>
              <a:rPr lang="es-MX" sz="1400" dirty="0" err="1">
                <a:solidFill>
                  <a:schemeClr val="bg1"/>
                </a:solidFill>
              </a:rPr>
              <a:t>Asnaghi</a:t>
            </a:r>
            <a:r>
              <a:rPr lang="es-MX" sz="1400" dirty="0">
                <a:solidFill>
                  <a:schemeClr val="bg1"/>
                </a:solidFill>
              </a:rPr>
              <a:t> M, </a:t>
            </a:r>
            <a:r>
              <a:rPr lang="es-MX" sz="1400" dirty="0" err="1">
                <a:solidFill>
                  <a:schemeClr val="bg1"/>
                </a:solidFill>
              </a:rPr>
              <a:t>Rees</a:t>
            </a:r>
            <a:r>
              <a:rPr lang="es-MX" sz="1400" dirty="0">
                <a:solidFill>
                  <a:schemeClr val="bg1"/>
                </a:solidFill>
              </a:rPr>
              <a:t> L, </a:t>
            </a:r>
            <a:r>
              <a:rPr lang="es-MX" sz="1400" dirty="0" err="1">
                <a:solidFill>
                  <a:schemeClr val="bg1"/>
                </a:solidFill>
              </a:rPr>
              <a:t>Cogan</a:t>
            </a:r>
            <a:r>
              <a:rPr lang="es-MX" sz="1400" dirty="0">
                <a:solidFill>
                  <a:schemeClr val="bg1"/>
                </a:solidFill>
              </a:rPr>
              <a:t> T, Dodson A, Martorell J, Bellini S, </a:t>
            </a:r>
            <a:r>
              <a:rPr lang="es-MX" sz="1400" dirty="0" err="1">
                <a:solidFill>
                  <a:schemeClr val="bg1"/>
                </a:solidFill>
              </a:rPr>
              <a:t>Parnigotto</a:t>
            </a:r>
            <a:r>
              <a:rPr lang="es-MX" sz="1400" dirty="0">
                <a:solidFill>
                  <a:schemeClr val="bg1"/>
                </a:solidFill>
              </a:rPr>
              <a:t> P, Dickinson S, </a:t>
            </a:r>
            <a:r>
              <a:rPr lang="es-MX" sz="1400" dirty="0" err="1">
                <a:solidFill>
                  <a:schemeClr val="bg1"/>
                </a:solidFill>
              </a:rPr>
              <a:t>Hollander</a:t>
            </a:r>
            <a:r>
              <a:rPr lang="es-MX" sz="1400" dirty="0">
                <a:solidFill>
                  <a:schemeClr val="bg1"/>
                </a:solidFill>
              </a:rPr>
              <a:t> A, Mantero S, </a:t>
            </a:r>
            <a:r>
              <a:rPr lang="es-MX" sz="1400" dirty="0" err="1">
                <a:solidFill>
                  <a:schemeClr val="bg1"/>
                </a:solidFill>
              </a:rPr>
              <a:t>Conconi</a:t>
            </a:r>
            <a:r>
              <a:rPr lang="es-MX" sz="1400" dirty="0">
                <a:solidFill>
                  <a:schemeClr val="bg1"/>
                </a:solidFill>
              </a:rPr>
              <a:t> M, </a:t>
            </a:r>
            <a:r>
              <a:rPr lang="es-MX" sz="1400" dirty="0" err="1">
                <a:solidFill>
                  <a:schemeClr val="bg1"/>
                </a:solidFill>
              </a:rPr>
              <a:t>Birchall</a:t>
            </a:r>
            <a:r>
              <a:rPr lang="es-MX" sz="1400" dirty="0">
                <a:solidFill>
                  <a:schemeClr val="bg1"/>
                </a:solidFill>
              </a:rPr>
              <a:t> M </a:t>
            </a:r>
            <a:r>
              <a:rPr lang="es-MX" sz="1400" dirty="0" err="1">
                <a:solidFill>
                  <a:schemeClr val="bg1"/>
                </a:solidFill>
              </a:rPr>
              <a:t>Clinical</a:t>
            </a:r>
            <a:r>
              <a:rPr lang="es-MX" sz="1400" dirty="0">
                <a:solidFill>
                  <a:schemeClr val="bg1"/>
                </a:solidFill>
              </a:rPr>
              <a:t> </a:t>
            </a:r>
            <a:r>
              <a:rPr lang="es-MX" sz="1400" dirty="0" err="1">
                <a:solidFill>
                  <a:schemeClr val="bg1"/>
                </a:solidFill>
              </a:rPr>
              <a:t>transplantation</a:t>
            </a:r>
            <a:r>
              <a:rPr lang="es-MX" sz="1400" dirty="0">
                <a:solidFill>
                  <a:schemeClr val="bg1"/>
                </a:solidFill>
              </a:rPr>
              <a:t> </a:t>
            </a:r>
            <a:r>
              <a:rPr lang="es-MX" sz="1400" dirty="0" err="1">
                <a:solidFill>
                  <a:schemeClr val="bg1"/>
                </a:solidFill>
              </a:rPr>
              <a:t>of</a:t>
            </a:r>
            <a:r>
              <a:rPr lang="es-MX" sz="1400" dirty="0">
                <a:solidFill>
                  <a:schemeClr val="bg1"/>
                </a:solidFill>
              </a:rPr>
              <a:t> a </a:t>
            </a:r>
            <a:r>
              <a:rPr lang="es-MX" sz="1400" dirty="0" err="1">
                <a:solidFill>
                  <a:schemeClr val="bg1"/>
                </a:solidFill>
              </a:rPr>
              <a:t>tissue-engineered</a:t>
            </a:r>
            <a:r>
              <a:rPr lang="es-MX" sz="1400" dirty="0">
                <a:solidFill>
                  <a:schemeClr val="bg1"/>
                </a:solidFill>
              </a:rPr>
              <a:t> </a:t>
            </a:r>
            <a:r>
              <a:rPr lang="es-MX" sz="1400" dirty="0" err="1">
                <a:solidFill>
                  <a:schemeClr val="bg1"/>
                </a:solidFill>
              </a:rPr>
              <a:t>airway</a:t>
            </a:r>
            <a:r>
              <a:rPr lang="es-MX" sz="1400" dirty="0">
                <a:solidFill>
                  <a:schemeClr val="bg1"/>
                </a:solidFill>
              </a:rPr>
              <a:t>. Lancet 2008, 372:2023–2030.</a:t>
            </a:r>
          </a:p>
        </p:txBody>
      </p:sp>
      <p:sp>
        <p:nvSpPr>
          <p:cNvPr id="4" name="Rectángulo 3">
            <a:extLst>
              <a:ext uri="{FF2B5EF4-FFF2-40B4-BE49-F238E27FC236}">
                <a16:creationId xmlns:a16="http://schemas.microsoft.com/office/drawing/2014/main" id="{5F792A82-DAED-4C12-BC10-40062E1B9F8F}"/>
              </a:ext>
            </a:extLst>
          </p:cNvPr>
          <p:cNvSpPr/>
          <p:nvPr/>
        </p:nvSpPr>
        <p:spPr>
          <a:xfrm>
            <a:off x="0" y="5405680"/>
            <a:ext cx="3338623" cy="830997"/>
          </a:xfrm>
          <a:prstGeom prst="rect">
            <a:avLst/>
          </a:prstGeom>
        </p:spPr>
        <p:txBody>
          <a:bodyPr wrap="square">
            <a:spAutoFit/>
          </a:bodyPr>
          <a:lstStyle/>
          <a:p>
            <a:r>
              <a:rPr lang="en-US" sz="1200" dirty="0"/>
              <a:t>Housler G, et al. 3-D Perfusion Bioreactor Process Optimization for CD34+ Hematopoietic Stem Cell Culture and Differentiation towards Red Blood Cell Lineage. J Bone Marrow Res 2014, 2:150</a:t>
            </a:r>
            <a:endParaRPr lang="es-MX" sz="1200" dirty="0"/>
          </a:p>
        </p:txBody>
      </p:sp>
      <p:pic>
        <p:nvPicPr>
          <p:cNvPr id="6" name="Imagen 5" descr="Imagen que contiene interior, objeto&#10;&#10;Descripción generada con confianza alta">
            <a:extLst>
              <a:ext uri="{FF2B5EF4-FFF2-40B4-BE49-F238E27FC236}">
                <a16:creationId xmlns:a16="http://schemas.microsoft.com/office/drawing/2014/main" id="{40C76503-799A-4C0E-B493-0608181B78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594715"/>
            <a:ext cx="1616734" cy="1839433"/>
          </a:xfrm>
          <a:prstGeom prst="rect">
            <a:avLst/>
          </a:prstGeom>
        </p:spPr>
      </p:pic>
      <p:graphicFrame>
        <p:nvGraphicFramePr>
          <p:cNvPr id="8" name="Gráfico 7">
            <a:extLst>
              <a:ext uri="{FF2B5EF4-FFF2-40B4-BE49-F238E27FC236}">
                <a16:creationId xmlns:a16="http://schemas.microsoft.com/office/drawing/2014/main" id="{D160CE7A-6B8C-4BEC-A89E-C1756ED28077}"/>
              </a:ext>
            </a:extLst>
          </p:cNvPr>
          <p:cNvGraphicFramePr>
            <a:graphicFrameLocks/>
          </p:cNvGraphicFramePr>
          <p:nvPr>
            <p:extLst>
              <p:ext uri="{D42A27DB-BD31-4B8C-83A1-F6EECF244321}">
                <p14:modId xmlns:p14="http://schemas.microsoft.com/office/powerpoint/2010/main" val="2687791349"/>
              </p:ext>
            </p:extLst>
          </p:nvPr>
        </p:nvGraphicFramePr>
        <p:xfrm>
          <a:off x="6602820" y="-25136"/>
          <a:ext cx="5589180" cy="159024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124487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t>/</a:t>
            </a:r>
          </a:p>
        </p:txBody>
      </p:sp>
      <p:sp>
        <p:nvSpPr>
          <p:cNvPr id="2" name="Título 1">
            <a:extLst>
              <a:ext uri="{FF2B5EF4-FFF2-40B4-BE49-F238E27FC236}">
                <a16:creationId xmlns:a16="http://schemas.microsoft.com/office/drawing/2014/main" id="{D53070EB-ED0E-4D8E-B83B-E03238C53E82}"/>
              </a:ext>
            </a:extLst>
          </p:cNvPr>
          <p:cNvSpPr>
            <a:spLocks noGrp="1"/>
          </p:cNvSpPr>
          <p:nvPr>
            <p:ph type="title"/>
          </p:nvPr>
        </p:nvSpPr>
        <p:spPr>
          <a:xfrm>
            <a:off x="777240" y="73719"/>
            <a:ext cx="10058400" cy="594498"/>
          </a:xfrm>
        </p:spPr>
        <p:txBody>
          <a:bodyPr anchor="ctr">
            <a:normAutofit fontScale="90000"/>
          </a:bodyPr>
          <a:lstStyle/>
          <a:p>
            <a:pPr algn="ctr"/>
            <a:r>
              <a:rPr lang="es-MX" dirty="0"/>
              <a:t>Estenosis </a:t>
            </a:r>
            <a:r>
              <a:rPr lang="es-MX" dirty="0" err="1"/>
              <a:t>Laringo</a:t>
            </a:r>
            <a:r>
              <a:rPr lang="es-MX" dirty="0"/>
              <a:t>-traqueales</a:t>
            </a:r>
          </a:p>
        </p:txBody>
      </p:sp>
      <p:graphicFrame>
        <p:nvGraphicFramePr>
          <p:cNvPr id="5" name="Marcador de contenido 2"/>
          <p:cNvGraphicFramePr>
            <a:graphicFrameLocks noGrp="1"/>
          </p:cNvGraphicFramePr>
          <p:nvPr>
            <p:ph idx="1"/>
            <p:extLst>
              <p:ext uri="{D42A27DB-BD31-4B8C-83A1-F6EECF244321}">
                <p14:modId xmlns:p14="http://schemas.microsoft.com/office/powerpoint/2010/main" val="1253264810"/>
              </p:ext>
            </p:extLst>
          </p:nvPr>
        </p:nvGraphicFramePr>
        <p:xfrm>
          <a:off x="246457" y="741936"/>
          <a:ext cx="11699085" cy="54348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9287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2FF976-A813-4614-A609-91AD817C55FF}"/>
              </a:ext>
            </a:extLst>
          </p:cNvPr>
          <p:cNvSpPr>
            <a:spLocks noGrp="1"/>
          </p:cNvSpPr>
          <p:nvPr>
            <p:ph type="title"/>
          </p:nvPr>
        </p:nvSpPr>
        <p:spPr>
          <a:xfrm>
            <a:off x="852731" y="265814"/>
            <a:ext cx="6063884" cy="1201479"/>
          </a:xfrm>
        </p:spPr>
        <p:txBody>
          <a:bodyPr>
            <a:normAutofit fontScale="90000"/>
          </a:bodyPr>
          <a:lstStyle/>
          <a:p>
            <a:r>
              <a:rPr lang="es-MX" dirty="0"/>
              <a:t>Trasplante Laríngeo</a:t>
            </a:r>
            <a:br>
              <a:rPr lang="es-MX" dirty="0"/>
            </a:br>
            <a:r>
              <a:rPr lang="es-MX" dirty="0"/>
              <a:t>* </a:t>
            </a:r>
            <a:r>
              <a:rPr lang="es-MX" sz="4000" dirty="0"/>
              <a:t>Con terapia </a:t>
            </a:r>
            <a:r>
              <a:rPr lang="es-MX" sz="4000" dirty="0" err="1"/>
              <a:t>inmunosupresiva</a:t>
            </a:r>
            <a:endParaRPr lang="es-MX" sz="4000" dirty="0"/>
          </a:p>
        </p:txBody>
      </p:sp>
      <p:sp>
        <p:nvSpPr>
          <p:cNvPr id="3" name="Marcador de contenido 2">
            <a:extLst>
              <a:ext uri="{FF2B5EF4-FFF2-40B4-BE49-F238E27FC236}">
                <a16:creationId xmlns:a16="http://schemas.microsoft.com/office/drawing/2014/main" id="{0566835B-06E6-4A1D-BC9C-6E27FC2E468E}"/>
              </a:ext>
            </a:extLst>
          </p:cNvPr>
          <p:cNvSpPr>
            <a:spLocks noGrp="1"/>
          </p:cNvSpPr>
          <p:nvPr>
            <p:ph idx="1"/>
          </p:nvPr>
        </p:nvSpPr>
        <p:spPr>
          <a:xfrm>
            <a:off x="191387" y="1733107"/>
            <a:ext cx="11753338" cy="4593265"/>
          </a:xfrm>
        </p:spPr>
        <p:txBody>
          <a:bodyPr>
            <a:normAutofit fontScale="85000" lnSpcReduction="10000"/>
          </a:bodyPr>
          <a:lstStyle/>
          <a:p>
            <a:pPr>
              <a:buFont typeface="Courier New" panose="02070309020205020404" pitchFamily="49" charset="0"/>
              <a:buChar char="o"/>
            </a:pPr>
            <a:r>
              <a:rPr lang="en-US" dirty="0" err="1"/>
              <a:t>En</a:t>
            </a:r>
            <a:r>
              <a:rPr lang="en-US" dirty="0"/>
              <a:t> 1969 </a:t>
            </a:r>
            <a:r>
              <a:rPr lang="en-US" dirty="0" err="1"/>
              <a:t>Kluyskens</a:t>
            </a:r>
            <a:r>
              <a:rPr lang="en-US" dirty="0"/>
              <a:t> y </a:t>
            </a:r>
            <a:r>
              <a:rPr lang="en-US" dirty="0" err="1"/>
              <a:t>Ringoir</a:t>
            </a:r>
            <a:r>
              <a:rPr lang="en-US" dirty="0"/>
              <a:t> </a:t>
            </a:r>
            <a:r>
              <a:rPr lang="en-US" dirty="0" err="1"/>
              <a:t>reportaron</a:t>
            </a:r>
            <a:r>
              <a:rPr lang="en-US" dirty="0"/>
              <a:t> el 1er </a:t>
            </a:r>
            <a:r>
              <a:rPr lang="en-US" dirty="0" err="1"/>
              <a:t>trasplante</a:t>
            </a:r>
            <a:r>
              <a:rPr lang="en-US" dirty="0"/>
              <a:t> </a:t>
            </a:r>
            <a:r>
              <a:rPr lang="en-US" dirty="0" err="1"/>
              <a:t>laríngeo</a:t>
            </a:r>
            <a:r>
              <a:rPr lang="en-US" dirty="0"/>
              <a:t> subtotal (sin anastomosis </a:t>
            </a:r>
            <a:r>
              <a:rPr lang="en-US" dirty="0" err="1"/>
              <a:t>vacular</a:t>
            </a:r>
            <a:r>
              <a:rPr lang="en-US" dirty="0"/>
              <a:t> </a:t>
            </a:r>
            <a:r>
              <a:rPr lang="en-US" dirty="0" err="1"/>
              <a:t>ni</a:t>
            </a:r>
            <a:r>
              <a:rPr lang="en-US" dirty="0"/>
              <a:t> </a:t>
            </a:r>
            <a:r>
              <a:rPr lang="en-US" dirty="0" err="1"/>
              <a:t>nerviosa</a:t>
            </a:r>
            <a:r>
              <a:rPr lang="en-US" dirty="0"/>
              <a:t>) </a:t>
            </a:r>
            <a:r>
              <a:rPr lang="en-US" dirty="0" err="1"/>
              <a:t>en</a:t>
            </a:r>
            <a:r>
              <a:rPr lang="en-US" dirty="0"/>
              <a:t> un </a:t>
            </a:r>
            <a:r>
              <a:rPr lang="en-US" dirty="0" err="1"/>
              <a:t>paciente</a:t>
            </a:r>
            <a:r>
              <a:rPr lang="en-US" dirty="0"/>
              <a:t> con cancer, </a:t>
            </a:r>
            <a:r>
              <a:rPr lang="en-US" dirty="0" err="1"/>
              <a:t>recurrencia</a:t>
            </a:r>
            <a:r>
              <a:rPr lang="en-US" dirty="0"/>
              <a:t> fatal a </a:t>
            </a:r>
            <a:r>
              <a:rPr lang="en-US" dirty="0" err="1"/>
              <a:t>los</a:t>
            </a:r>
            <a:r>
              <a:rPr lang="en-US" dirty="0"/>
              <a:t> 8 </a:t>
            </a:r>
            <a:r>
              <a:rPr lang="en-US" dirty="0" err="1"/>
              <a:t>meses</a:t>
            </a:r>
            <a:r>
              <a:rPr lang="en-US" dirty="0"/>
              <a:t>.</a:t>
            </a:r>
            <a:endParaRPr lang="es-MX" dirty="0"/>
          </a:p>
          <a:p>
            <a:pPr>
              <a:buFont typeface="Courier New" panose="02070309020205020404" pitchFamily="49" charset="0"/>
              <a:buChar char="o"/>
            </a:pPr>
            <a:r>
              <a:rPr lang="es-MX" dirty="0"/>
              <a:t>Tres casos de </a:t>
            </a:r>
            <a:r>
              <a:rPr lang="es-MX" dirty="0" err="1"/>
              <a:t>transplante</a:t>
            </a:r>
            <a:r>
              <a:rPr lang="es-MX" dirty="0"/>
              <a:t> laríngeo total publicados en humanos: 1) estenosis traumática, 2) estenosis post intubación, 3) Cáncer.</a:t>
            </a:r>
          </a:p>
          <a:p>
            <a:pPr>
              <a:buFont typeface="Courier New" panose="02070309020205020404" pitchFamily="49" charset="0"/>
              <a:buChar char="o"/>
            </a:pPr>
            <a:r>
              <a:rPr lang="es-MX" dirty="0"/>
              <a:t>Injerto multiorgánico: Laringe, anillos traqueales, nervios laríngeos, tiroides y paratiroides, vasos cervicales</a:t>
            </a:r>
          </a:p>
          <a:p>
            <a:pPr>
              <a:buFont typeface="Courier New" panose="02070309020205020404" pitchFamily="49" charset="0"/>
              <a:buChar char="o"/>
            </a:pPr>
            <a:r>
              <a:rPr lang="es-MX" dirty="0"/>
              <a:t>El 1er trasplante </a:t>
            </a:r>
            <a:r>
              <a:rPr lang="en-US" dirty="0" err="1"/>
              <a:t>realizado</a:t>
            </a:r>
            <a:r>
              <a:rPr lang="en-US" dirty="0"/>
              <a:t> </a:t>
            </a:r>
            <a:r>
              <a:rPr lang="en-US" dirty="0" err="1"/>
              <a:t>en</a:t>
            </a:r>
            <a:r>
              <a:rPr lang="en-US" dirty="0"/>
              <a:t> 1998 </a:t>
            </a:r>
            <a:r>
              <a:rPr lang="en-US" dirty="0" err="1"/>
              <a:t>en</a:t>
            </a:r>
            <a:r>
              <a:rPr lang="en-US" dirty="0"/>
              <a:t> la Cleveland Clinic (Dr. Marshal Strome). </a:t>
            </a:r>
            <a:r>
              <a:rPr lang="es-MX" dirty="0" err="1">
                <a:solidFill>
                  <a:schemeClr val="accent1"/>
                </a:solidFill>
              </a:rPr>
              <a:t>Strome</a:t>
            </a:r>
            <a:r>
              <a:rPr lang="es-MX" dirty="0">
                <a:solidFill>
                  <a:schemeClr val="accent1"/>
                </a:solidFill>
              </a:rPr>
              <a:t> M, Stein J, </a:t>
            </a:r>
            <a:r>
              <a:rPr lang="es-MX" dirty="0" err="1">
                <a:solidFill>
                  <a:schemeClr val="accent1"/>
                </a:solidFill>
              </a:rPr>
              <a:t>Esclamado</a:t>
            </a:r>
            <a:r>
              <a:rPr lang="es-MX" dirty="0">
                <a:solidFill>
                  <a:schemeClr val="accent1"/>
                </a:solidFill>
              </a:rPr>
              <a:t> R, et al. </a:t>
            </a:r>
            <a:r>
              <a:rPr lang="es-MX" dirty="0" err="1">
                <a:solidFill>
                  <a:schemeClr val="accent1"/>
                </a:solidFill>
              </a:rPr>
              <a:t>Laryngeal</a:t>
            </a:r>
            <a:r>
              <a:rPr lang="es-MX" dirty="0">
                <a:solidFill>
                  <a:schemeClr val="accent1"/>
                </a:solidFill>
              </a:rPr>
              <a:t> </a:t>
            </a:r>
            <a:r>
              <a:rPr lang="es-MX" dirty="0" err="1">
                <a:solidFill>
                  <a:schemeClr val="accent1"/>
                </a:solidFill>
              </a:rPr>
              <a:t>transplantation</a:t>
            </a:r>
            <a:r>
              <a:rPr lang="es-MX" dirty="0">
                <a:solidFill>
                  <a:schemeClr val="accent1"/>
                </a:solidFill>
              </a:rPr>
              <a:t> and 40-month </a:t>
            </a:r>
            <a:r>
              <a:rPr lang="es-MX" dirty="0" err="1">
                <a:solidFill>
                  <a:schemeClr val="accent1"/>
                </a:solidFill>
              </a:rPr>
              <a:t>follow</a:t>
            </a:r>
            <a:r>
              <a:rPr lang="es-MX" dirty="0">
                <a:solidFill>
                  <a:schemeClr val="accent1"/>
                </a:solidFill>
              </a:rPr>
              <a:t>-up. N Engl J </a:t>
            </a:r>
            <a:r>
              <a:rPr lang="es-MX" dirty="0" err="1">
                <a:solidFill>
                  <a:schemeClr val="accent1"/>
                </a:solidFill>
              </a:rPr>
              <a:t>Med</a:t>
            </a:r>
            <a:r>
              <a:rPr lang="es-MX" dirty="0">
                <a:solidFill>
                  <a:schemeClr val="accent1"/>
                </a:solidFill>
              </a:rPr>
              <a:t> 2001;344:1676–1679.</a:t>
            </a:r>
            <a:endParaRPr lang="en-US" dirty="0"/>
          </a:p>
          <a:p>
            <a:pPr lvl="1">
              <a:buFont typeface="Courier New" panose="02070309020205020404" pitchFamily="49" charset="0"/>
              <a:buChar char="o"/>
            </a:pPr>
            <a:r>
              <a:rPr lang="en-US" dirty="0"/>
              <a:t>Se </a:t>
            </a:r>
            <a:r>
              <a:rPr lang="en-US" dirty="0" err="1"/>
              <a:t>mantuvo</a:t>
            </a:r>
            <a:r>
              <a:rPr lang="en-US" dirty="0"/>
              <a:t> viable </a:t>
            </a:r>
            <a:r>
              <a:rPr lang="en-US" dirty="0" err="1"/>
              <a:t>durante</a:t>
            </a:r>
            <a:r>
              <a:rPr lang="en-US" dirty="0"/>
              <a:t> 14 </a:t>
            </a:r>
            <a:r>
              <a:rPr lang="en-US" dirty="0" err="1"/>
              <a:t>años</a:t>
            </a:r>
            <a:r>
              <a:rPr lang="en-US" dirty="0"/>
              <a:t> hasta que </a:t>
            </a:r>
            <a:r>
              <a:rPr lang="en-US" dirty="0" err="1"/>
              <a:t>realizarón</a:t>
            </a:r>
            <a:r>
              <a:rPr lang="en-US" dirty="0"/>
              <a:t> </a:t>
            </a:r>
            <a:r>
              <a:rPr lang="en-US" dirty="0" err="1"/>
              <a:t>su</a:t>
            </a:r>
            <a:r>
              <a:rPr lang="en-US" dirty="0"/>
              <a:t> </a:t>
            </a:r>
            <a:r>
              <a:rPr lang="en-US" dirty="0" err="1"/>
              <a:t>explantación</a:t>
            </a:r>
            <a:r>
              <a:rPr lang="en-US" dirty="0"/>
              <a:t> </a:t>
            </a:r>
            <a:r>
              <a:rPr lang="en-US" dirty="0" err="1"/>
              <a:t>por</a:t>
            </a:r>
            <a:r>
              <a:rPr lang="en-US" dirty="0"/>
              <a:t> </a:t>
            </a:r>
            <a:r>
              <a:rPr lang="en-US" dirty="0" err="1"/>
              <a:t>rechazo</a:t>
            </a:r>
            <a:r>
              <a:rPr lang="en-US" dirty="0"/>
              <a:t> </a:t>
            </a:r>
            <a:r>
              <a:rPr lang="en-US" dirty="0" err="1"/>
              <a:t>crónico</a:t>
            </a:r>
            <a:r>
              <a:rPr lang="en-US" dirty="0"/>
              <a:t>.</a:t>
            </a:r>
          </a:p>
          <a:p>
            <a:pPr>
              <a:buFont typeface="Courier New" panose="02070309020205020404" pitchFamily="49" charset="0"/>
              <a:buChar char="o"/>
            </a:pPr>
            <a:r>
              <a:rPr lang="en-US" dirty="0"/>
              <a:t>El 2do </a:t>
            </a:r>
            <a:r>
              <a:rPr lang="en-US" dirty="0" err="1"/>
              <a:t>en</a:t>
            </a:r>
            <a:r>
              <a:rPr lang="en-US" dirty="0"/>
              <a:t> 2010 (</a:t>
            </a:r>
            <a:r>
              <a:rPr lang="en-US" dirty="0" err="1"/>
              <a:t>previo</a:t>
            </a:r>
            <a:r>
              <a:rPr lang="en-US" dirty="0"/>
              <a:t> </a:t>
            </a:r>
            <a:r>
              <a:rPr lang="en-US" dirty="0" err="1"/>
              <a:t>transplante</a:t>
            </a:r>
            <a:r>
              <a:rPr lang="en-US" dirty="0"/>
              <a:t> renal) </a:t>
            </a:r>
            <a:r>
              <a:rPr lang="en-US" dirty="0" err="1"/>
              <a:t>en</a:t>
            </a:r>
            <a:r>
              <a:rPr lang="en-US" dirty="0"/>
              <a:t> la Universidad de California Davis Medical Center (Dr. Gregory Farwell, Dr. Peter </a:t>
            </a:r>
            <a:r>
              <a:rPr lang="en-US" dirty="0" err="1"/>
              <a:t>Belafsky</a:t>
            </a:r>
            <a:r>
              <a:rPr lang="en-US" dirty="0"/>
              <a:t> and Martin Birchall). </a:t>
            </a:r>
            <a:r>
              <a:rPr lang="en-US" sz="1900" dirty="0">
                <a:solidFill>
                  <a:schemeClr val="accent1"/>
                </a:solidFill>
              </a:rPr>
              <a:t>UC Davis Medical Center. </a:t>
            </a:r>
            <a:r>
              <a:rPr lang="en-US" sz="1900" dirty="0" err="1">
                <a:solidFill>
                  <a:schemeClr val="accent1"/>
                </a:solidFill>
              </a:rPr>
              <a:t>ORL</a:t>
            </a:r>
            <a:r>
              <a:rPr lang="en-US" sz="1900" dirty="0">
                <a:solidFill>
                  <a:schemeClr val="accent1"/>
                </a:solidFill>
              </a:rPr>
              <a:t> Head Neck </a:t>
            </a:r>
            <a:r>
              <a:rPr lang="en-US" sz="1900" dirty="0" err="1">
                <a:solidFill>
                  <a:schemeClr val="accent1"/>
                </a:solidFill>
              </a:rPr>
              <a:t>Nurs</a:t>
            </a:r>
            <a:r>
              <a:rPr lang="en-US" sz="1900" dirty="0">
                <a:solidFill>
                  <a:schemeClr val="accent1"/>
                </a:solidFill>
              </a:rPr>
              <a:t> Extraordinary larynx transplant restores voice, sense of taste, smell to California woman. World’s second documented voice box transplant. 2011 Spring; 29:21–23.</a:t>
            </a:r>
          </a:p>
          <a:p>
            <a:pPr lvl="1">
              <a:buFont typeface="Courier New" panose="02070309020205020404" pitchFamily="49" charset="0"/>
              <a:buChar char="o"/>
            </a:pPr>
            <a:r>
              <a:rPr lang="en-US" dirty="0"/>
              <a:t>A 5 </a:t>
            </a:r>
            <a:r>
              <a:rPr lang="en-US" dirty="0" err="1"/>
              <a:t>años</a:t>
            </a:r>
            <a:r>
              <a:rPr lang="en-US" dirty="0"/>
              <a:t> no ha </a:t>
            </a:r>
            <a:r>
              <a:rPr lang="en-US" dirty="0" err="1"/>
              <a:t>habido</a:t>
            </a:r>
            <a:r>
              <a:rPr lang="en-US" dirty="0"/>
              <a:t> </a:t>
            </a:r>
            <a:r>
              <a:rPr lang="en-US" dirty="0" err="1"/>
              <a:t>rechazo</a:t>
            </a:r>
            <a:r>
              <a:rPr lang="en-US" dirty="0"/>
              <a:t>.</a:t>
            </a:r>
          </a:p>
          <a:p>
            <a:pPr>
              <a:buFont typeface="Courier New" panose="02070309020205020404" pitchFamily="49" charset="0"/>
              <a:buChar char="o"/>
            </a:pPr>
            <a:r>
              <a:rPr lang="en-US" dirty="0"/>
              <a:t>3er </a:t>
            </a:r>
            <a:r>
              <a:rPr lang="en-US" dirty="0" err="1"/>
              <a:t>caso</a:t>
            </a:r>
            <a:r>
              <a:rPr lang="en-US" dirty="0"/>
              <a:t> </a:t>
            </a:r>
            <a:r>
              <a:rPr lang="en-US" dirty="0" err="1"/>
              <a:t>en</a:t>
            </a:r>
            <a:r>
              <a:rPr lang="en-US" dirty="0"/>
              <a:t> 2015 (</a:t>
            </a:r>
            <a:r>
              <a:rPr lang="en-US" dirty="0" err="1"/>
              <a:t>previo</a:t>
            </a:r>
            <a:r>
              <a:rPr lang="en-US" dirty="0"/>
              <a:t> </a:t>
            </a:r>
            <a:r>
              <a:rPr lang="en-US" dirty="0" err="1"/>
              <a:t>transplante</a:t>
            </a:r>
            <a:r>
              <a:rPr lang="en-US" dirty="0"/>
              <a:t> renal) </a:t>
            </a:r>
            <a:r>
              <a:rPr lang="en-US" dirty="0" err="1"/>
              <a:t>en</a:t>
            </a:r>
            <a:r>
              <a:rPr lang="en-US" dirty="0"/>
              <a:t> Polonia: </a:t>
            </a:r>
            <a:r>
              <a:rPr lang="en-US" sz="1900" dirty="0">
                <a:solidFill>
                  <a:schemeClr val="accent1"/>
                </a:solidFill>
              </a:rPr>
              <a:t>First Complex Allotransplantation of Neck Organs: Larynx, Trachea, Pharynx, Esophagus, Thyroid, Parathyroid Glands, and Anterior Cervical Wall: A Case Report. </a:t>
            </a:r>
            <a:r>
              <a:rPr lang="en-US" sz="1900" dirty="0" err="1">
                <a:solidFill>
                  <a:schemeClr val="accent1"/>
                </a:solidFill>
              </a:rPr>
              <a:t>Grajek</a:t>
            </a:r>
            <a:r>
              <a:rPr lang="en-US" sz="1900" dirty="0">
                <a:solidFill>
                  <a:schemeClr val="accent1"/>
                </a:solidFill>
              </a:rPr>
              <a:t> M, et al. Annals of Surgery. Aug 2017; 266(2):e19–e24</a:t>
            </a:r>
          </a:p>
          <a:p>
            <a:pPr>
              <a:buFont typeface="Courier New" panose="02070309020205020404" pitchFamily="49" charset="0"/>
              <a:buChar char="o"/>
            </a:pPr>
            <a:r>
              <a:rPr lang="en-US" dirty="0" err="1"/>
              <a:t>Aunque</a:t>
            </a:r>
            <a:r>
              <a:rPr lang="en-US" dirty="0"/>
              <a:t> no se </a:t>
            </a:r>
            <a:r>
              <a:rPr lang="en-US" dirty="0" err="1"/>
              <a:t>han</a:t>
            </a:r>
            <a:r>
              <a:rPr lang="en-US" dirty="0"/>
              <a:t> </a:t>
            </a:r>
            <a:r>
              <a:rPr lang="en-US" dirty="0" err="1"/>
              <a:t>publicado</a:t>
            </a:r>
            <a:r>
              <a:rPr lang="en-US" dirty="0"/>
              <a:t>, </a:t>
            </a:r>
            <a:r>
              <a:rPr lang="en-US" dirty="0" err="1"/>
              <a:t>por</a:t>
            </a:r>
            <a:r>
              <a:rPr lang="en-US" dirty="0"/>
              <a:t> </a:t>
            </a:r>
            <a:r>
              <a:rPr lang="en-US" dirty="0" err="1"/>
              <a:t>resumenes</a:t>
            </a:r>
            <a:r>
              <a:rPr lang="en-US" dirty="0"/>
              <a:t> de </a:t>
            </a:r>
            <a:r>
              <a:rPr lang="en-US" dirty="0" err="1"/>
              <a:t>conferencias</a:t>
            </a:r>
            <a:r>
              <a:rPr lang="en-US" dirty="0"/>
              <a:t>, hay </a:t>
            </a:r>
            <a:r>
              <a:rPr lang="en-US" dirty="0" err="1"/>
              <a:t>datos</a:t>
            </a:r>
            <a:r>
              <a:rPr lang="en-US" dirty="0"/>
              <a:t> de que </a:t>
            </a:r>
            <a:r>
              <a:rPr lang="en-US" dirty="0" err="1"/>
              <a:t>desde</a:t>
            </a:r>
            <a:r>
              <a:rPr lang="en-US" dirty="0"/>
              <a:t> 2012 se </a:t>
            </a:r>
            <a:r>
              <a:rPr lang="en-US" dirty="0" err="1"/>
              <a:t>han</a:t>
            </a:r>
            <a:r>
              <a:rPr lang="en-US" dirty="0"/>
              <a:t> </a:t>
            </a:r>
            <a:r>
              <a:rPr lang="en-US" dirty="0" err="1"/>
              <a:t>realizado</a:t>
            </a:r>
            <a:r>
              <a:rPr lang="en-US" dirty="0"/>
              <a:t> al </a:t>
            </a:r>
            <a:r>
              <a:rPr lang="en-US" dirty="0" err="1"/>
              <a:t>menos</a:t>
            </a:r>
            <a:r>
              <a:rPr lang="en-US" dirty="0"/>
              <a:t> </a:t>
            </a:r>
            <a:r>
              <a:rPr lang="en-US" dirty="0" err="1"/>
              <a:t>otros</a:t>
            </a:r>
            <a:r>
              <a:rPr lang="en-US" dirty="0"/>
              <a:t>  14 </a:t>
            </a:r>
            <a:r>
              <a:rPr lang="en-US" dirty="0" err="1"/>
              <a:t>casos</a:t>
            </a:r>
            <a:r>
              <a:rPr lang="en-US" dirty="0"/>
              <a:t> de </a:t>
            </a:r>
            <a:r>
              <a:rPr lang="en-US" dirty="0" err="1"/>
              <a:t>trasplante</a:t>
            </a:r>
            <a:r>
              <a:rPr lang="en-US" dirty="0"/>
              <a:t> </a:t>
            </a:r>
            <a:r>
              <a:rPr lang="en-US" dirty="0" err="1"/>
              <a:t>laríngeo</a:t>
            </a:r>
            <a:r>
              <a:rPr lang="en-US" dirty="0"/>
              <a:t> </a:t>
            </a:r>
            <a:r>
              <a:rPr lang="en-US" dirty="0" err="1"/>
              <a:t>por</a:t>
            </a:r>
            <a:r>
              <a:rPr lang="en-US" dirty="0"/>
              <a:t> Duque et al., </a:t>
            </a:r>
            <a:r>
              <a:rPr lang="en-US" dirty="0" err="1"/>
              <a:t>Tinitinago</a:t>
            </a:r>
            <a:r>
              <a:rPr lang="en-US" dirty="0"/>
              <a:t> et al., y </a:t>
            </a:r>
            <a:r>
              <a:rPr lang="en-US" dirty="0" err="1"/>
              <a:t>Terris</a:t>
            </a:r>
            <a:r>
              <a:rPr lang="en-US" dirty="0"/>
              <a:t> et al.</a:t>
            </a:r>
            <a:endParaRPr lang="es-MX" dirty="0"/>
          </a:p>
          <a:p>
            <a:pPr marL="0" indent="0">
              <a:buNone/>
            </a:pPr>
            <a:endParaRPr lang="en-US" dirty="0"/>
          </a:p>
        </p:txBody>
      </p:sp>
      <p:sp>
        <p:nvSpPr>
          <p:cNvPr id="4" name="Rectángulo 3">
            <a:extLst>
              <a:ext uri="{FF2B5EF4-FFF2-40B4-BE49-F238E27FC236}">
                <a16:creationId xmlns:a16="http://schemas.microsoft.com/office/drawing/2014/main" id="{24C098D0-D085-444E-8B8A-1886C5016B61}"/>
              </a:ext>
            </a:extLst>
          </p:cNvPr>
          <p:cNvSpPr/>
          <p:nvPr/>
        </p:nvSpPr>
        <p:spPr>
          <a:xfrm>
            <a:off x="427484" y="6299798"/>
            <a:ext cx="11281144" cy="584775"/>
          </a:xfrm>
          <a:prstGeom prst="rect">
            <a:avLst/>
          </a:prstGeom>
        </p:spPr>
        <p:txBody>
          <a:bodyPr wrap="square">
            <a:spAutoFit/>
          </a:bodyPr>
          <a:lstStyle/>
          <a:p>
            <a:r>
              <a:rPr lang="es-MX" sz="1600" dirty="0" err="1">
                <a:solidFill>
                  <a:schemeClr val="bg1"/>
                </a:solidFill>
              </a:rPr>
              <a:t>Farwell</a:t>
            </a:r>
            <a:r>
              <a:rPr lang="es-MX" sz="1600" dirty="0">
                <a:solidFill>
                  <a:schemeClr val="bg1"/>
                </a:solidFill>
              </a:rPr>
              <a:t> D, </a:t>
            </a:r>
            <a:r>
              <a:rPr lang="es-MX" sz="1600" dirty="0" err="1">
                <a:solidFill>
                  <a:schemeClr val="bg1"/>
                </a:solidFill>
              </a:rPr>
              <a:t>Birchall</a:t>
            </a:r>
            <a:r>
              <a:rPr lang="es-MX" sz="1600" dirty="0">
                <a:solidFill>
                  <a:schemeClr val="bg1"/>
                </a:solidFill>
              </a:rPr>
              <a:t> M, </a:t>
            </a:r>
            <a:r>
              <a:rPr lang="es-MX" sz="1600" dirty="0" err="1">
                <a:solidFill>
                  <a:schemeClr val="bg1"/>
                </a:solidFill>
              </a:rPr>
              <a:t>Macchiarini</a:t>
            </a:r>
            <a:r>
              <a:rPr lang="es-MX" sz="1600" dirty="0">
                <a:solidFill>
                  <a:schemeClr val="bg1"/>
                </a:solidFill>
              </a:rPr>
              <a:t> P, et al. </a:t>
            </a:r>
            <a:r>
              <a:rPr lang="es-MX" sz="1600" dirty="0" err="1">
                <a:solidFill>
                  <a:schemeClr val="bg1"/>
                </a:solidFill>
              </a:rPr>
              <a:t>Laryngotracheal</a:t>
            </a:r>
            <a:r>
              <a:rPr lang="es-MX" sz="1600" dirty="0">
                <a:solidFill>
                  <a:schemeClr val="bg1"/>
                </a:solidFill>
              </a:rPr>
              <a:t> </a:t>
            </a:r>
            <a:r>
              <a:rPr lang="es-MX" sz="1600" dirty="0" err="1">
                <a:solidFill>
                  <a:schemeClr val="bg1"/>
                </a:solidFill>
              </a:rPr>
              <a:t>transplantation</a:t>
            </a:r>
            <a:r>
              <a:rPr lang="es-MX" sz="1600" dirty="0">
                <a:solidFill>
                  <a:schemeClr val="bg1"/>
                </a:solidFill>
              </a:rPr>
              <a:t>: </a:t>
            </a:r>
            <a:r>
              <a:rPr lang="es-MX" sz="1600" dirty="0" err="1">
                <a:solidFill>
                  <a:schemeClr val="bg1"/>
                </a:solidFill>
              </a:rPr>
              <a:t>technical</a:t>
            </a:r>
            <a:r>
              <a:rPr lang="es-MX" sz="1600" dirty="0">
                <a:solidFill>
                  <a:schemeClr val="bg1"/>
                </a:solidFill>
              </a:rPr>
              <a:t> </a:t>
            </a:r>
            <a:r>
              <a:rPr lang="es-MX" sz="1600" dirty="0" err="1">
                <a:solidFill>
                  <a:schemeClr val="bg1"/>
                </a:solidFill>
              </a:rPr>
              <a:t>modifications</a:t>
            </a:r>
            <a:r>
              <a:rPr lang="es-MX" sz="1600" dirty="0">
                <a:solidFill>
                  <a:schemeClr val="bg1"/>
                </a:solidFill>
              </a:rPr>
              <a:t> and </a:t>
            </a:r>
            <a:r>
              <a:rPr lang="es-MX" sz="1600" dirty="0" err="1">
                <a:solidFill>
                  <a:schemeClr val="bg1"/>
                </a:solidFill>
              </a:rPr>
              <a:t>functional</a:t>
            </a:r>
            <a:r>
              <a:rPr lang="es-MX" sz="1600" dirty="0">
                <a:solidFill>
                  <a:schemeClr val="bg1"/>
                </a:solidFill>
              </a:rPr>
              <a:t> </a:t>
            </a:r>
            <a:r>
              <a:rPr lang="es-MX" sz="1600" dirty="0" err="1">
                <a:solidFill>
                  <a:schemeClr val="bg1"/>
                </a:solidFill>
              </a:rPr>
              <a:t>outcomes</a:t>
            </a:r>
            <a:r>
              <a:rPr lang="es-MX" sz="1600" dirty="0">
                <a:solidFill>
                  <a:schemeClr val="bg1"/>
                </a:solidFill>
              </a:rPr>
              <a:t>. </a:t>
            </a:r>
            <a:r>
              <a:rPr lang="es-MX" sz="1600" dirty="0" err="1">
                <a:solidFill>
                  <a:schemeClr val="bg1"/>
                </a:solidFill>
              </a:rPr>
              <a:t>Laryngoscope</a:t>
            </a:r>
            <a:r>
              <a:rPr lang="es-MX" sz="1600" dirty="0">
                <a:solidFill>
                  <a:schemeClr val="bg1"/>
                </a:solidFill>
              </a:rPr>
              <a:t> 2013;123:2502–2508.</a:t>
            </a:r>
          </a:p>
        </p:txBody>
      </p:sp>
      <p:sp>
        <p:nvSpPr>
          <p:cNvPr id="5" name="Rectángulo 4">
            <a:extLst>
              <a:ext uri="{FF2B5EF4-FFF2-40B4-BE49-F238E27FC236}">
                <a16:creationId xmlns:a16="http://schemas.microsoft.com/office/drawing/2014/main" id="{2DCE8380-8D73-48AF-8E40-B622C22C3709}"/>
              </a:ext>
            </a:extLst>
          </p:cNvPr>
          <p:cNvSpPr/>
          <p:nvPr/>
        </p:nvSpPr>
        <p:spPr>
          <a:xfrm>
            <a:off x="7350641" y="0"/>
            <a:ext cx="4377070" cy="830997"/>
          </a:xfrm>
          <a:prstGeom prst="rect">
            <a:avLst/>
          </a:prstGeom>
        </p:spPr>
        <p:txBody>
          <a:bodyPr wrap="square">
            <a:spAutoFit/>
          </a:bodyPr>
          <a:lstStyle/>
          <a:p>
            <a:r>
              <a:rPr lang="en-US" sz="1600" dirty="0">
                <a:solidFill>
                  <a:schemeClr val="accent1"/>
                </a:solidFill>
              </a:rPr>
              <a:t>Krishnan G, et al. The Current Status of Human Laryngeal Transplantation in 2017: A State of the Field Review. Laryngoscope 2017   </a:t>
            </a:r>
          </a:p>
        </p:txBody>
      </p:sp>
      <p:sp>
        <p:nvSpPr>
          <p:cNvPr id="6" name="Rectángulo 5">
            <a:extLst>
              <a:ext uri="{FF2B5EF4-FFF2-40B4-BE49-F238E27FC236}">
                <a16:creationId xmlns:a16="http://schemas.microsoft.com/office/drawing/2014/main" id="{D2CAD48E-6263-4E24-8190-CD579C280545}"/>
              </a:ext>
            </a:extLst>
          </p:cNvPr>
          <p:cNvSpPr/>
          <p:nvPr/>
        </p:nvSpPr>
        <p:spPr>
          <a:xfrm>
            <a:off x="7350641" y="830997"/>
            <a:ext cx="4594084" cy="830997"/>
          </a:xfrm>
          <a:prstGeom prst="rect">
            <a:avLst/>
          </a:prstGeom>
        </p:spPr>
        <p:txBody>
          <a:bodyPr wrap="square">
            <a:spAutoFit/>
          </a:bodyPr>
          <a:lstStyle/>
          <a:p>
            <a:r>
              <a:rPr lang="en-US" sz="1600" dirty="0">
                <a:solidFill>
                  <a:schemeClr val="accent1"/>
                </a:solidFill>
              </a:rPr>
              <a:t>Hamilton N, Birchall M. Tissue-Engineered Larynx: Future Applications in Laryngeal Cancer. </a:t>
            </a:r>
            <a:r>
              <a:rPr lang="en-US" sz="1600" dirty="0" err="1">
                <a:solidFill>
                  <a:schemeClr val="accent1"/>
                </a:solidFill>
              </a:rPr>
              <a:t>Curr</a:t>
            </a:r>
            <a:r>
              <a:rPr lang="en-US" sz="1600" dirty="0">
                <a:solidFill>
                  <a:schemeClr val="accent1"/>
                </a:solidFill>
              </a:rPr>
              <a:t> </a:t>
            </a:r>
            <a:r>
              <a:rPr lang="en-US" sz="1600" dirty="0" err="1">
                <a:solidFill>
                  <a:schemeClr val="accent1"/>
                </a:solidFill>
              </a:rPr>
              <a:t>Otorhinolaryngol</a:t>
            </a:r>
            <a:r>
              <a:rPr lang="en-US" sz="1600" dirty="0">
                <a:solidFill>
                  <a:schemeClr val="accent1"/>
                </a:solidFill>
              </a:rPr>
              <a:t> Rep (2017) 5:42–48</a:t>
            </a:r>
          </a:p>
        </p:txBody>
      </p:sp>
    </p:spTree>
    <p:extLst>
      <p:ext uri="{BB962C8B-B14F-4D97-AF65-F5344CB8AC3E}">
        <p14:creationId xmlns:p14="http://schemas.microsoft.com/office/powerpoint/2010/main" val="2787730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t>/</a:t>
            </a:r>
          </a:p>
        </p:txBody>
      </p:sp>
      <p:sp>
        <p:nvSpPr>
          <p:cNvPr id="2" name="Título 1">
            <a:extLst>
              <a:ext uri="{FF2B5EF4-FFF2-40B4-BE49-F238E27FC236}">
                <a16:creationId xmlns:a16="http://schemas.microsoft.com/office/drawing/2014/main" id="{D53070EB-ED0E-4D8E-B83B-E03238C53E82}"/>
              </a:ext>
            </a:extLst>
          </p:cNvPr>
          <p:cNvSpPr>
            <a:spLocks noGrp="1"/>
          </p:cNvSpPr>
          <p:nvPr>
            <p:ph type="title"/>
          </p:nvPr>
        </p:nvSpPr>
        <p:spPr>
          <a:xfrm>
            <a:off x="637245" y="137074"/>
            <a:ext cx="10917510" cy="488354"/>
          </a:xfrm>
        </p:spPr>
        <p:txBody>
          <a:bodyPr anchor="ctr">
            <a:normAutofit fontScale="90000"/>
          </a:bodyPr>
          <a:lstStyle/>
          <a:p>
            <a:pPr algn="ctr"/>
            <a:r>
              <a:rPr lang="es-MX" dirty="0"/>
              <a:t>Estenosis </a:t>
            </a:r>
            <a:r>
              <a:rPr lang="es-MX" dirty="0" err="1"/>
              <a:t>Laringotraqueales</a:t>
            </a:r>
            <a:endParaRPr lang="es-MX" dirty="0"/>
          </a:p>
        </p:txBody>
      </p:sp>
      <p:graphicFrame>
        <p:nvGraphicFramePr>
          <p:cNvPr id="20" name="Marcador de contenido 2"/>
          <p:cNvGraphicFramePr>
            <a:graphicFrameLocks noGrp="1"/>
          </p:cNvGraphicFramePr>
          <p:nvPr>
            <p:ph idx="1"/>
            <p:extLst>
              <p:ext uri="{D42A27DB-BD31-4B8C-83A1-F6EECF244321}">
                <p14:modId xmlns:p14="http://schemas.microsoft.com/office/powerpoint/2010/main" val="1361223975"/>
              </p:ext>
            </p:extLst>
          </p:nvPr>
        </p:nvGraphicFramePr>
        <p:xfrm>
          <a:off x="234462" y="164123"/>
          <a:ext cx="11780329" cy="60452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a:extLst>
              <a:ext uri="{FF2B5EF4-FFF2-40B4-BE49-F238E27FC236}">
                <a16:creationId xmlns:a16="http://schemas.microsoft.com/office/drawing/2014/main" id="{5BBBEA8D-9FC0-41C5-ABF2-4E3EEF91E993}"/>
              </a:ext>
            </a:extLst>
          </p:cNvPr>
          <p:cNvPicPr>
            <a:picLocks noChangeAspect="1"/>
          </p:cNvPicPr>
          <p:nvPr/>
        </p:nvPicPr>
        <p:blipFill>
          <a:blip r:embed="rId7"/>
          <a:stretch>
            <a:fillRect/>
          </a:stretch>
        </p:blipFill>
        <p:spPr>
          <a:xfrm>
            <a:off x="4034059" y="4794824"/>
            <a:ext cx="1888276" cy="1316952"/>
          </a:xfrm>
          <a:prstGeom prst="rect">
            <a:avLst/>
          </a:prstGeom>
        </p:spPr>
      </p:pic>
      <p:pic>
        <p:nvPicPr>
          <p:cNvPr id="6" name="Imagen 5">
            <a:extLst>
              <a:ext uri="{FF2B5EF4-FFF2-40B4-BE49-F238E27FC236}">
                <a16:creationId xmlns:a16="http://schemas.microsoft.com/office/drawing/2014/main" id="{6DCAF17A-4B78-433A-9F8A-B9A50C30E714}"/>
              </a:ext>
            </a:extLst>
          </p:cNvPr>
          <p:cNvPicPr>
            <a:picLocks noChangeAspect="1"/>
          </p:cNvPicPr>
          <p:nvPr/>
        </p:nvPicPr>
        <p:blipFill>
          <a:blip r:embed="rId8"/>
          <a:stretch>
            <a:fillRect/>
          </a:stretch>
        </p:blipFill>
        <p:spPr>
          <a:xfrm>
            <a:off x="1105854" y="4790985"/>
            <a:ext cx="903699" cy="1320791"/>
          </a:xfrm>
          <a:prstGeom prst="rect">
            <a:avLst/>
          </a:prstGeom>
        </p:spPr>
      </p:pic>
    </p:spTree>
    <p:extLst>
      <p:ext uri="{BB962C8B-B14F-4D97-AF65-F5344CB8AC3E}">
        <p14:creationId xmlns:p14="http://schemas.microsoft.com/office/powerpoint/2010/main" val="3931031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Rectangle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t>/</a:t>
            </a:r>
          </a:p>
        </p:txBody>
      </p:sp>
      <p:sp>
        <p:nvSpPr>
          <p:cNvPr id="2" name="Título 1">
            <a:extLst>
              <a:ext uri="{FF2B5EF4-FFF2-40B4-BE49-F238E27FC236}">
                <a16:creationId xmlns:a16="http://schemas.microsoft.com/office/drawing/2014/main" id="{D53070EB-ED0E-4D8E-B83B-E03238C53E82}"/>
              </a:ext>
            </a:extLst>
          </p:cNvPr>
          <p:cNvSpPr>
            <a:spLocks noGrp="1"/>
          </p:cNvSpPr>
          <p:nvPr>
            <p:ph type="title"/>
          </p:nvPr>
        </p:nvSpPr>
        <p:spPr>
          <a:xfrm>
            <a:off x="1036319" y="122392"/>
            <a:ext cx="10058400" cy="558544"/>
          </a:xfrm>
        </p:spPr>
        <p:txBody>
          <a:bodyPr anchor="ctr">
            <a:normAutofit fontScale="90000"/>
          </a:bodyPr>
          <a:lstStyle/>
          <a:p>
            <a:pPr algn="ctr"/>
            <a:r>
              <a:rPr lang="es-MX" dirty="0"/>
              <a:t>Estenosis </a:t>
            </a:r>
            <a:r>
              <a:rPr lang="es-MX" dirty="0" err="1"/>
              <a:t>Laringotraqueales</a:t>
            </a:r>
            <a:endParaRPr lang="es-MX" dirty="0"/>
          </a:p>
        </p:txBody>
      </p:sp>
      <p:graphicFrame>
        <p:nvGraphicFramePr>
          <p:cNvPr id="16" name="Marcador de contenido 2"/>
          <p:cNvGraphicFramePr>
            <a:graphicFrameLocks noGrp="1"/>
          </p:cNvGraphicFramePr>
          <p:nvPr>
            <p:ph idx="1"/>
            <p:extLst>
              <p:ext uri="{D42A27DB-BD31-4B8C-83A1-F6EECF244321}">
                <p14:modId xmlns:p14="http://schemas.microsoft.com/office/powerpoint/2010/main" val="2188717678"/>
              </p:ext>
            </p:extLst>
          </p:nvPr>
        </p:nvGraphicFramePr>
        <p:xfrm>
          <a:off x="590309" y="803328"/>
          <a:ext cx="11100121" cy="55309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9561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t>/</a:t>
            </a:r>
          </a:p>
        </p:txBody>
      </p:sp>
      <p:sp>
        <p:nvSpPr>
          <p:cNvPr id="2" name="Título 1">
            <a:extLst>
              <a:ext uri="{FF2B5EF4-FFF2-40B4-BE49-F238E27FC236}">
                <a16:creationId xmlns:a16="http://schemas.microsoft.com/office/drawing/2014/main" id="{D53070EB-ED0E-4D8E-B83B-E03238C53E82}"/>
              </a:ext>
            </a:extLst>
          </p:cNvPr>
          <p:cNvSpPr>
            <a:spLocks noGrp="1"/>
          </p:cNvSpPr>
          <p:nvPr>
            <p:ph type="title"/>
          </p:nvPr>
        </p:nvSpPr>
        <p:spPr>
          <a:xfrm>
            <a:off x="710418" y="110521"/>
            <a:ext cx="10058400" cy="570415"/>
          </a:xfrm>
        </p:spPr>
        <p:txBody>
          <a:bodyPr anchor="ctr">
            <a:normAutofit fontScale="90000"/>
          </a:bodyPr>
          <a:lstStyle/>
          <a:p>
            <a:pPr algn="ctr"/>
            <a:r>
              <a:rPr lang="es-MX" dirty="0"/>
              <a:t>Estenosis </a:t>
            </a:r>
            <a:r>
              <a:rPr lang="es-MX" dirty="0" err="1"/>
              <a:t>Laringotraqueales</a:t>
            </a:r>
            <a:endParaRPr lang="es-MX" dirty="0"/>
          </a:p>
        </p:txBody>
      </p:sp>
      <p:graphicFrame>
        <p:nvGraphicFramePr>
          <p:cNvPr id="22" name="Marcador de contenido 2"/>
          <p:cNvGraphicFramePr>
            <a:graphicFrameLocks noGrp="1"/>
          </p:cNvGraphicFramePr>
          <p:nvPr>
            <p:ph idx="1"/>
            <p:extLst>
              <p:ext uri="{D42A27DB-BD31-4B8C-83A1-F6EECF244321}">
                <p14:modId xmlns:p14="http://schemas.microsoft.com/office/powerpoint/2010/main" val="3334332777"/>
              </p:ext>
            </p:extLst>
          </p:nvPr>
        </p:nvGraphicFramePr>
        <p:xfrm>
          <a:off x="520503" y="651523"/>
          <a:ext cx="8893127" cy="37653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a:extLst>
              <a:ext uri="{FF2B5EF4-FFF2-40B4-BE49-F238E27FC236}">
                <a16:creationId xmlns:a16="http://schemas.microsoft.com/office/drawing/2014/main" id="{9B02174E-4224-48FB-A5F9-C7E8D1C97AC6}"/>
              </a:ext>
            </a:extLst>
          </p:cNvPr>
          <p:cNvPicPr>
            <a:picLocks noChangeAspect="1"/>
          </p:cNvPicPr>
          <p:nvPr/>
        </p:nvPicPr>
        <p:blipFill>
          <a:blip r:embed="rId7"/>
          <a:stretch>
            <a:fillRect/>
          </a:stretch>
        </p:blipFill>
        <p:spPr>
          <a:xfrm>
            <a:off x="9497334" y="1761821"/>
            <a:ext cx="2661138" cy="2001699"/>
          </a:xfrm>
          <a:prstGeom prst="rect">
            <a:avLst/>
          </a:prstGeom>
        </p:spPr>
      </p:pic>
      <p:pic>
        <p:nvPicPr>
          <p:cNvPr id="8" name="Imagen 7">
            <a:extLst>
              <a:ext uri="{FF2B5EF4-FFF2-40B4-BE49-F238E27FC236}">
                <a16:creationId xmlns:a16="http://schemas.microsoft.com/office/drawing/2014/main" id="{28A85155-CAB1-4036-AAB9-348A35726EBA}"/>
              </a:ext>
            </a:extLst>
          </p:cNvPr>
          <p:cNvPicPr>
            <a:picLocks noChangeAspect="1"/>
          </p:cNvPicPr>
          <p:nvPr/>
        </p:nvPicPr>
        <p:blipFill>
          <a:blip r:embed="rId8"/>
          <a:stretch>
            <a:fillRect/>
          </a:stretch>
        </p:blipFill>
        <p:spPr>
          <a:xfrm>
            <a:off x="6752492" y="4405151"/>
            <a:ext cx="2455303" cy="1937488"/>
          </a:xfrm>
          <a:prstGeom prst="rect">
            <a:avLst/>
          </a:prstGeom>
        </p:spPr>
      </p:pic>
      <p:sp>
        <p:nvSpPr>
          <p:cNvPr id="17" name="Rectángulo 16">
            <a:extLst>
              <a:ext uri="{FF2B5EF4-FFF2-40B4-BE49-F238E27FC236}">
                <a16:creationId xmlns:a16="http://schemas.microsoft.com/office/drawing/2014/main" id="{2A51FA04-BD2E-4293-8CA6-15E2BDD1C091}"/>
              </a:ext>
            </a:extLst>
          </p:cNvPr>
          <p:cNvSpPr/>
          <p:nvPr/>
        </p:nvSpPr>
        <p:spPr>
          <a:xfrm>
            <a:off x="679938" y="6350962"/>
            <a:ext cx="10324759" cy="461665"/>
          </a:xfrm>
          <a:prstGeom prst="rect">
            <a:avLst/>
          </a:prstGeom>
        </p:spPr>
        <p:txBody>
          <a:bodyPr wrap="square">
            <a:spAutoFit/>
          </a:bodyPr>
          <a:lstStyle/>
          <a:p>
            <a:r>
              <a:rPr lang="en-US" sz="1200" dirty="0">
                <a:solidFill>
                  <a:schemeClr val="bg1"/>
                </a:solidFill>
                <a:latin typeface="arial" panose="020B0604020202020204" pitchFamily="34" charset="0"/>
              </a:rPr>
              <a:t>Cotton R., Management of subglottic stenosis in infancy and childhood. Review of a consecutive series of cases managed by surgical reconstruction. Ann </a:t>
            </a:r>
            <a:r>
              <a:rPr lang="en-US" sz="1200" dirty="0" err="1">
                <a:solidFill>
                  <a:schemeClr val="bg1"/>
                </a:solidFill>
                <a:latin typeface="arial" panose="020B0604020202020204" pitchFamily="34" charset="0"/>
              </a:rPr>
              <a:t>Otol</a:t>
            </a:r>
            <a:r>
              <a:rPr lang="en-US" sz="1200" dirty="0">
                <a:solidFill>
                  <a:schemeClr val="bg1"/>
                </a:solidFill>
                <a:latin typeface="arial" panose="020B0604020202020204" pitchFamily="34" charset="0"/>
              </a:rPr>
              <a:t> </a:t>
            </a:r>
            <a:r>
              <a:rPr lang="en-US" sz="1200" dirty="0" err="1">
                <a:solidFill>
                  <a:schemeClr val="bg1"/>
                </a:solidFill>
                <a:latin typeface="arial" panose="020B0604020202020204" pitchFamily="34" charset="0"/>
              </a:rPr>
              <a:t>Rhinol</a:t>
            </a:r>
            <a:r>
              <a:rPr lang="en-US" sz="1200" dirty="0">
                <a:solidFill>
                  <a:schemeClr val="bg1"/>
                </a:solidFill>
                <a:latin typeface="arial" panose="020B0604020202020204" pitchFamily="34" charset="0"/>
              </a:rPr>
              <a:t> </a:t>
            </a:r>
            <a:r>
              <a:rPr lang="en-US" sz="1200" dirty="0" err="1">
                <a:solidFill>
                  <a:schemeClr val="bg1"/>
                </a:solidFill>
                <a:latin typeface="arial" panose="020B0604020202020204" pitchFamily="34" charset="0"/>
              </a:rPr>
              <a:t>Laryngol</a:t>
            </a:r>
            <a:r>
              <a:rPr lang="en-US" sz="1200" dirty="0">
                <a:solidFill>
                  <a:schemeClr val="bg1"/>
                </a:solidFill>
                <a:latin typeface="arial" panose="020B0604020202020204" pitchFamily="34" charset="0"/>
              </a:rPr>
              <a:t> 1978; 87: 649–57</a:t>
            </a:r>
            <a:endParaRPr lang="es-MX" sz="1200" dirty="0">
              <a:solidFill>
                <a:schemeClr val="bg1"/>
              </a:solidFill>
            </a:endParaRPr>
          </a:p>
        </p:txBody>
      </p:sp>
      <p:pic>
        <p:nvPicPr>
          <p:cNvPr id="21" name="Imagen 20">
            <a:extLst>
              <a:ext uri="{FF2B5EF4-FFF2-40B4-BE49-F238E27FC236}">
                <a16:creationId xmlns:a16="http://schemas.microsoft.com/office/drawing/2014/main" id="{94209170-515F-46F2-8284-BF1DF207A558}"/>
              </a:ext>
            </a:extLst>
          </p:cNvPr>
          <p:cNvPicPr>
            <a:picLocks noChangeAspect="1"/>
          </p:cNvPicPr>
          <p:nvPr/>
        </p:nvPicPr>
        <p:blipFill>
          <a:blip r:embed="rId9"/>
          <a:stretch>
            <a:fillRect/>
          </a:stretch>
        </p:blipFill>
        <p:spPr>
          <a:xfrm>
            <a:off x="9497334" y="80141"/>
            <a:ext cx="2661138" cy="1641610"/>
          </a:xfrm>
          <a:prstGeom prst="rect">
            <a:avLst/>
          </a:prstGeom>
        </p:spPr>
      </p:pic>
      <p:pic>
        <p:nvPicPr>
          <p:cNvPr id="5" name="Imagen 4" descr="Imagen que contiene captura de pantalla&#10;&#10;Descripción generada con confianza muy alta">
            <a:extLst>
              <a:ext uri="{FF2B5EF4-FFF2-40B4-BE49-F238E27FC236}">
                <a16:creationId xmlns:a16="http://schemas.microsoft.com/office/drawing/2014/main" id="{6C354349-00A5-4DE9-A5C3-20A245A58C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5405" y="4353116"/>
            <a:ext cx="2886075" cy="1981200"/>
          </a:xfrm>
          <a:prstGeom prst="rect">
            <a:avLst/>
          </a:prstGeom>
        </p:spPr>
      </p:pic>
      <p:pic>
        <p:nvPicPr>
          <p:cNvPr id="7" name="Imagen 6">
            <a:extLst>
              <a:ext uri="{FF2B5EF4-FFF2-40B4-BE49-F238E27FC236}">
                <a16:creationId xmlns:a16="http://schemas.microsoft.com/office/drawing/2014/main" id="{BC8ED1B2-2D54-499E-A4A1-9E6E143CBA1A}"/>
              </a:ext>
            </a:extLst>
          </p:cNvPr>
          <p:cNvPicPr>
            <a:picLocks noChangeAspect="1"/>
          </p:cNvPicPr>
          <p:nvPr/>
        </p:nvPicPr>
        <p:blipFill>
          <a:blip r:embed="rId11"/>
          <a:stretch>
            <a:fillRect/>
          </a:stretch>
        </p:blipFill>
        <p:spPr>
          <a:xfrm>
            <a:off x="9497334" y="3803591"/>
            <a:ext cx="2694666" cy="2597121"/>
          </a:xfrm>
          <a:prstGeom prst="rect">
            <a:avLst/>
          </a:prstGeom>
        </p:spPr>
      </p:pic>
    </p:spTree>
    <p:extLst>
      <p:ext uri="{BB962C8B-B14F-4D97-AF65-F5344CB8AC3E}">
        <p14:creationId xmlns:p14="http://schemas.microsoft.com/office/powerpoint/2010/main" val="4186577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t>/</a:t>
            </a:r>
          </a:p>
        </p:txBody>
      </p:sp>
      <p:sp>
        <p:nvSpPr>
          <p:cNvPr id="2" name="Título 1">
            <a:extLst>
              <a:ext uri="{FF2B5EF4-FFF2-40B4-BE49-F238E27FC236}">
                <a16:creationId xmlns:a16="http://schemas.microsoft.com/office/drawing/2014/main" id="{D53070EB-ED0E-4D8E-B83B-E03238C53E82}"/>
              </a:ext>
            </a:extLst>
          </p:cNvPr>
          <p:cNvSpPr>
            <a:spLocks noGrp="1"/>
          </p:cNvSpPr>
          <p:nvPr>
            <p:ph type="title"/>
          </p:nvPr>
        </p:nvSpPr>
        <p:spPr>
          <a:xfrm>
            <a:off x="0" y="2256088"/>
            <a:ext cx="2083981" cy="1822140"/>
          </a:xfrm>
        </p:spPr>
        <p:txBody>
          <a:bodyPr anchor="ctr">
            <a:normAutofit/>
          </a:bodyPr>
          <a:lstStyle/>
          <a:p>
            <a:pPr algn="ctr"/>
            <a:r>
              <a:rPr lang="es-MX" sz="3600" dirty="0"/>
              <a:t>Estenosis </a:t>
            </a:r>
            <a:r>
              <a:rPr lang="es-MX" sz="3600" dirty="0" err="1"/>
              <a:t>Laringo</a:t>
            </a:r>
            <a:r>
              <a:rPr lang="es-MX" sz="3600" dirty="0"/>
              <a:t>-traqueales</a:t>
            </a:r>
          </a:p>
        </p:txBody>
      </p:sp>
      <p:graphicFrame>
        <p:nvGraphicFramePr>
          <p:cNvPr id="5" name="Marcador de contenido 2"/>
          <p:cNvGraphicFramePr>
            <a:graphicFrameLocks noGrp="1"/>
          </p:cNvGraphicFramePr>
          <p:nvPr>
            <p:ph idx="1"/>
            <p:extLst>
              <p:ext uri="{D42A27DB-BD31-4B8C-83A1-F6EECF244321}">
                <p14:modId xmlns:p14="http://schemas.microsoft.com/office/powerpoint/2010/main" val="997718025"/>
              </p:ext>
            </p:extLst>
          </p:nvPr>
        </p:nvGraphicFramePr>
        <p:xfrm>
          <a:off x="2083981" y="0"/>
          <a:ext cx="10108020" cy="63343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a:extLst>
              <a:ext uri="{FF2B5EF4-FFF2-40B4-BE49-F238E27FC236}">
                <a16:creationId xmlns:a16="http://schemas.microsoft.com/office/drawing/2014/main" id="{E4013EA2-9726-4C6D-B44D-1951C80260DD}"/>
              </a:ext>
            </a:extLst>
          </p:cNvPr>
          <p:cNvPicPr>
            <a:picLocks noChangeAspect="1"/>
          </p:cNvPicPr>
          <p:nvPr/>
        </p:nvPicPr>
        <p:blipFill>
          <a:blip r:embed="rId7"/>
          <a:stretch>
            <a:fillRect/>
          </a:stretch>
        </p:blipFill>
        <p:spPr>
          <a:xfrm>
            <a:off x="5138922" y="4720856"/>
            <a:ext cx="2166821" cy="1339702"/>
          </a:xfrm>
          <a:prstGeom prst="rect">
            <a:avLst/>
          </a:prstGeom>
        </p:spPr>
      </p:pic>
      <p:sp>
        <p:nvSpPr>
          <p:cNvPr id="9" name="Rectángulo 8">
            <a:extLst>
              <a:ext uri="{FF2B5EF4-FFF2-40B4-BE49-F238E27FC236}">
                <a16:creationId xmlns:a16="http://schemas.microsoft.com/office/drawing/2014/main" id="{A85559A4-E6C9-4FA1-8BA4-2ADCCAA9D3C0}"/>
              </a:ext>
            </a:extLst>
          </p:cNvPr>
          <p:cNvSpPr/>
          <p:nvPr/>
        </p:nvSpPr>
        <p:spPr>
          <a:xfrm>
            <a:off x="5297608" y="6396335"/>
            <a:ext cx="6745537" cy="461665"/>
          </a:xfrm>
          <a:prstGeom prst="rect">
            <a:avLst/>
          </a:prstGeom>
        </p:spPr>
        <p:txBody>
          <a:bodyPr wrap="square">
            <a:spAutoFit/>
          </a:bodyPr>
          <a:lstStyle/>
          <a:p>
            <a:r>
              <a:rPr lang="es-MX" sz="1200" dirty="0">
                <a:solidFill>
                  <a:schemeClr val="bg1"/>
                </a:solidFill>
              </a:rPr>
              <a:t>Friedman M, Mayer A. </a:t>
            </a:r>
            <a:r>
              <a:rPr lang="es-MX" sz="1200" dirty="0" err="1">
                <a:solidFill>
                  <a:schemeClr val="bg1"/>
                </a:solidFill>
              </a:rPr>
              <a:t>Laryngotracheal</a:t>
            </a:r>
            <a:r>
              <a:rPr lang="es-MX" sz="1200" dirty="0">
                <a:solidFill>
                  <a:schemeClr val="bg1"/>
                </a:solidFill>
              </a:rPr>
              <a:t> </a:t>
            </a:r>
            <a:r>
              <a:rPr lang="es-MX" sz="1200" dirty="0" err="1">
                <a:solidFill>
                  <a:schemeClr val="bg1"/>
                </a:solidFill>
              </a:rPr>
              <a:t>Reconstruction</a:t>
            </a:r>
            <a:r>
              <a:rPr lang="es-MX" sz="1200" dirty="0">
                <a:solidFill>
                  <a:schemeClr val="bg1"/>
                </a:solidFill>
              </a:rPr>
              <a:t> in </a:t>
            </a:r>
            <a:r>
              <a:rPr lang="es-MX" sz="1200" dirty="0" err="1">
                <a:solidFill>
                  <a:schemeClr val="bg1"/>
                </a:solidFill>
              </a:rPr>
              <a:t>Adults</a:t>
            </a:r>
            <a:r>
              <a:rPr lang="es-MX" sz="1200" dirty="0">
                <a:solidFill>
                  <a:schemeClr val="bg1"/>
                </a:solidFill>
              </a:rPr>
              <a:t> </a:t>
            </a:r>
            <a:r>
              <a:rPr lang="es-MX" sz="1200" dirty="0" err="1">
                <a:solidFill>
                  <a:schemeClr val="bg1"/>
                </a:solidFill>
              </a:rPr>
              <a:t>with</a:t>
            </a:r>
            <a:r>
              <a:rPr lang="es-MX" sz="1200" dirty="0">
                <a:solidFill>
                  <a:schemeClr val="bg1"/>
                </a:solidFill>
              </a:rPr>
              <a:t> </a:t>
            </a:r>
            <a:r>
              <a:rPr lang="es-MX" sz="1200" dirty="0" err="1">
                <a:solidFill>
                  <a:schemeClr val="bg1"/>
                </a:solidFill>
              </a:rPr>
              <a:t>the</a:t>
            </a:r>
            <a:r>
              <a:rPr lang="es-MX" sz="1200" dirty="0">
                <a:solidFill>
                  <a:schemeClr val="bg1"/>
                </a:solidFill>
              </a:rPr>
              <a:t> </a:t>
            </a:r>
            <a:r>
              <a:rPr lang="es-MX" sz="1200" dirty="0" err="1">
                <a:solidFill>
                  <a:schemeClr val="bg1"/>
                </a:solidFill>
              </a:rPr>
              <a:t>Sternocleidomastoid</a:t>
            </a:r>
            <a:r>
              <a:rPr lang="es-MX" sz="1200" dirty="0">
                <a:solidFill>
                  <a:schemeClr val="bg1"/>
                </a:solidFill>
              </a:rPr>
              <a:t> </a:t>
            </a:r>
            <a:r>
              <a:rPr lang="es-MX" sz="1200" dirty="0" err="1">
                <a:solidFill>
                  <a:schemeClr val="bg1"/>
                </a:solidFill>
              </a:rPr>
              <a:t>Myoperiosteal</a:t>
            </a:r>
            <a:r>
              <a:rPr lang="es-MX" sz="1200" dirty="0">
                <a:solidFill>
                  <a:schemeClr val="bg1"/>
                </a:solidFill>
              </a:rPr>
              <a:t> </a:t>
            </a:r>
            <a:r>
              <a:rPr lang="es-MX" sz="1200" dirty="0" err="1">
                <a:solidFill>
                  <a:schemeClr val="bg1"/>
                </a:solidFill>
              </a:rPr>
              <a:t>Flap</a:t>
            </a:r>
            <a:r>
              <a:rPr lang="es-MX" sz="1200" dirty="0">
                <a:solidFill>
                  <a:schemeClr val="bg1"/>
                </a:solidFill>
              </a:rPr>
              <a:t>. </a:t>
            </a:r>
            <a:r>
              <a:rPr lang="en-US" sz="1200" dirty="0">
                <a:solidFill>
                  <a:schemeClr val="bg1"/>
                </a:solidFill>
              </a:rPr>
              <a:t>Annals of Otology, Rhinology &amp; Laryngology 1992; 101. </a:t>
            </a:r>
            <a:endParaRPr lang="es-MX" sz="1200" dirty="0">
              <a:solidFill>
                <a:schemeClr val="bg1"/>
              </a:solidFill>
            </a:endParaRPr>
          </a:p>
        </p:txBody>
      </p:sp>
      <p:sp>
        <p:nvSpPr>
          <p:cNvPr id="11" name="Rectángulo 10">
            <a:extLst>
              <a:ext uri="{FF2B5EF4-FFF2-40B4-BE49-F238E27FC236}">
                <a16:creationId xmlns:a16="http://schemas.microsoft.com/office/drawing/2014/main" id="{F3AC0BDE-456D-44C3-B575-82380F265EBA}"/>
              </a:ext>
            </a:extLst>
          </p:cNvPr>
          <p:cNvSpPr/>
          <p:nvPr/>
        </p:nvSpPr>
        <p:spPr>
          <a:xfrm>
            <a:off x="0" y="6357129"/>
            <a:ext cx="5297608" cy="461665"/>
          </a:xfrm>
          <a:prstGeom prst="rect">
            <a:avLst/>
          </a:prstGeom>
        </p:spPr>
        <p:txBody>
          <a:bodyPr wrap="square">
            <a:spAutoFit/>
          </a:bodyPr>
          <a:lstStyle/>
          <a:p>
            <a:r>
              <a:rPr lang="es-MX" sz="1200" dirty="0">
                <a:solidFill>
                  <a:schemeClr val="bg1"/>
                </a:solidFill>
              </a:rPr>
              <a:t>Dedo H, </a:t>
            </a:r>
            <a:r>
              <a:rPr lang="es-MX" sz="1200" dirty="0" err="1">
                <a:solidFill>
                  <a:schemeClr val="bg1"/>
                </a:solidFill>
              </a:rPr>
              <a:t>Sooy</a:t>
            </a:r>
            <a:r>
              <a:rPr lang="es-MX" sz="1200" dirty="0">
                <a:solidFill>
                  <a:schemeClr val="bg1"/>
                </a:solidFill>
              </a:rPr>
              <a:t> C. </a:t>
            </a:r>
            <a:r>
              <a:rPr lang="es-MX" sz="1200" dirty="0" err="1">
                <a:solidFill>
                  <a:schemeClr val="bg1"/>
                </a:solidFill>
              </a:rPr>
              <a:t>Endoscopic</a:t>
            </a:r>
            <a:r>
              <a:rPr lang="es-MX" sz="1200" dirty="0">
                <a:solidFill>
                  <a:schemeClr val="bg1"/>
                </a:solidFill>
              </a:rPr>
              <a:t> laser </a:t>
            </a:r>
            <a:r>
              <a:rPr lang="es-MX" sz="1200" dirty="0" err="1">
                <a:solidFill>
                  <a:schemeClr val="bg1"/>
                </a:solidFill>
              </a:rPr>
              <a:t>repair</a:t>
            </a:r>
            <a:r>
              <a:rPr lang="es-MX" sz="1200" dirty="0">
                <a:solidFill>
                  <a:schemeClr val="bg1"/>
                </a:solidFill>
              </a:rPr>
              <a:t> </a:t>
            </a:r>
            <a:r>
              <a:rPr lang="es-MX" sz="1200" dirty="0" err="1">
                <a:solidFill>
                  <a:schemeClr val="bg1"/>
                </a:solidFill>
              </a:rPr>
              <a:t>of</a:t>
            </a:r>
            <a:r>
              <a:rPr lang="es-MX" sz="1200" dirty="0">
                <a:solidFill>
                  <a:schemeClr val="bg1"/>
                </a:solidFill>
              </a:rPr>
              <a:t> posterior </a:t>
            </a:r>
            <a:r>
              <a:rPr lang="es-MX" sz="1200" dirty="0" err="1">
                <a:solidFill>
                  <a:schemeClr val="bg1"/>
                </a:solidFill>
              </a:rPr>
              <a:t>glottic</a:t>
            </a:r>
            <a:r>
              <a:rPr lang="es-MX" sz="1200" dirty="0">
                <a:solidFill>
                  <a:schemeClr val="bg1"/>
                </a:solidFill>
              </a:rPr>
              <a:t>, </a:t>
            </a:r>
            <a:r>
              <a:rPr lang="es-MX" sz="1200" dirty="0" err="1">
                <a:solidFill>
                  <a:schemeClr val="bg1"/>
                </a:solidFill>
              </a:rPr>
              <a:t>subglottic</a:t>
            </a:r>
            <a:r>
              <a:rPr lang="es-MX" sz="1200" dirty="0">
                <a:solidFill>
                  <a:schemeClr val="bg1"/>
                </a:solidFill>
              </a:rPr>
              <a:t> and </a:t>
            </a:r>
            <a:r>
              <a:rPr lang="es-MX" sz="1200" dirty="0" err="1">
                <a:solidFill>
                  <a:schemeClr val="bg1"/>
                </a:solidFill>
              </a:rPr>
              <a:t>tracheal</a:t>
            </a:r>
            <a:r>
              <a:rPr lang="es-MX" sz="1200" dirty="0">
                <a:solidFill>
                  <a:schemeClr val="bg1"/>
                </a:solidFill>
              </a:rPr>
              <a:t> </a:t>
            </a:r>
            <a:r>
              <a:rPr lang="es-MX" sz="1200" dirty="0" err="1">
                <a:solidFill>
                  <a:schemeClr val="bg1"/>
                </a:solidFill>
              </a:rPr>
              <a:t>stenosis</a:t>
            </a:r>
            <a:r>
              <a:rPr lang="es-MX" sz="1200" dirty="0">
                <a:solidFill>
                  <a:schemeClr val="bg1"/>
                </a:solidFill>
              </a:rPr>
              <a:t> </a:t>
            </a:r>
            <a:r>
              <a:rPr lang="es-MX" sz="1200" dirty="0" err="1">
                <a:solidFill>
                  <a:schemeClr val="bg1"/>
                </a:solidFill>
              </a:rPr>
              <a:t>by</a:t>
            </a:r>
            <a:r>
              <a:rPr lang="es-MX" sz="1200" dirty="0">
                <a:solidFill>
                  <a:schemeClr val="bg1"/>
                </a:solidFill>
              </a:rPr>
              <a:t> </a:t>
            </a:r>
            <a:r>
              <a:rPr lang="es-MX" sz="1200" dirty="0" err="1">
                <a:solidFill>
                  <a:schemeClr val="bg1"/>
                </a:solidFill>
              </a:rPr>
              <a:t>division</a:t>
            </a:r>
            <a:r>
              <a:rPr lang="es-MX" sz="1200" dirty="0">
                <a:solidFill>
                  <a:schemeClr val="bg1"/>
                </a:solidFill>
              </a:rPr>
              <a:t> </a:t>
            </a:r>
            <a:r>
              <a:rPr lang="es-MX" sz="1200" dirty="0" err="1">
                <a:solidFill>
                  <a:schemeClr val="bg1"/>
                </a:solidFill>
              </a:rPr>
              <a:t>or</a:t>
            </a:r>
            <a:r>
              <a:rPr lang="es-MX" sz="1200" dirty="0">
                <a:solidFill>
                  <a:schemeClr val="bg1"/>
                </a:solidFill>
              </a:rPr>
              <a:t> </a:t>
            </a:r>
            <a:r>
              <a:rPr lang="es-MX" sz="1200" dirty="0" err="1">
                <a:solidFill>
                  <a:schemeClr val="bg1"/>
                </a:solidFill>
              </a:rPr>
              <a:t>microtrapdoor</a:t>
            </a:r>
            <a:r>
              <a:rPr lang="es-MX" sz="1200" dirty="0">
                <a:solidFill>
                  <a:schemeClr val="bg1"/>
                </a:solidFill>
              </a:rPr>
              <a:t> </a:t>
            </a:r>
            <a:r>
              <a:rPr lang="es-MX" sz="1200" dirty="0" err="1">
                <a:solidFill>
                  <a:schemeClr val="bg1"/>
                </a:solidFill>
              </a:rPr>
              <a:t>flap</a:t>
            </a:r>
            <a:r>
              <a:rPr lang="es-MX" sz="1200" dirty="0">
                <a:solidFill>
                  <a:schemeClr val="bg1"/>
                </a:solidFill>
              </a:rPr>
              <a:t>. </a:t>
            </a:r>
            <a:r>
              <a:rPr lang="es-MX" sz="1200" dirty="0" err="1">
                <a:solidFill>
                  <a:schemeClr val="bg1"/>
                </a:solidFill>
              </a:rPr>
              <a:t>Laryngoscope</a:t>
            </a:r>
            <a:r>
              <a:rPr lang="es-MX" sz="1200" dirty="0">
                <a:solidFill>
                  <a:schemeClr val="bg1"/>
                </a:solidFill>
              </a:rPr>
              <a:t> 1984; 94:445–50</a:t>
            </a:r>
          </a:p>
        </p:txBody>
      </p:sp>
      <p:pic>
        <p:nvPicPr>
          <p:cNvPr id="13" name="Imagen 12" descr="Imagen que contiene interior&#10;&#10;Descripción generada con confianza alta">
            <a:extLst>
              <a:ext uri="{FF2B5EF4-FFF2-40B4-BE49-F238E27FC236}">
                <a16:creationId xmlns:a16="http://schemas.microsoft.com/office/drawing/2014/main" id="{20328F34-E149-4093-B83F-0E00EC2325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8922" y="3073472"/>
            <a:ext cx="2165646" cy="1392201"/>
          </a:xfrm>
          <a:prstGeom prst="rect">
            <a:avLst/>
          </a:prstGeom>
        </p:spPr>
      </p:pic>
      <p:sp>
        <p:nvSpPr>
          <p:cNvPr id="4" name="Rectángulo 3">
            <a:extLst>
              <a:ext uri="{FF2B5EF4-FFF2-40B4-BE49-F238E27FC236}">
                <a16:creationId xmlns:a16="http://schemas.microsoft.com/office/drawing/2014/main" id="{E52054DA-2BE6-4B16-993D-BFD22537A02D}"/>
              </a:ext>
            </a:extLst>
          </p:cNvPr>
          <p:cNvSpPr/>
          <p:nvPr/>
        </p:nvSpPr>
        <p:spPr>
          <a:xfrm>
            <a:off x="0" y="5390707"/>
            <a:ext cx="4935353" cy="830997"/>
          </a:xfrm>
          <a:prstGeom prst="rect">
            <a:avLst/>
          </a:prstGeom>
        </p:spPr>
        <p:txBody>
          <a:bodyPr wrap="square">
            <a:spAutoFit/>
          </a:bodyPr>
          <a:lstStyle/>
          <a:p>
            <a:r>
              <a:rPr lang="en-US" sz="1600" dirty="0"/>
              <a:t>Grillo HC: </a:t>
            </a:r>
            <a:r>
              <a:rPr lang="en-US" sz="1600" dirty="0" err="1"/>
              <a:t>Laryngotracheal</a:t>
            </a:r>
            <a:r>
              <a:rPr lang="en-US" sz="1600" dirty="0"/>
              <a:t> reconstruction. In Surgery of the Trachea and Bronchi. Edited by Grillo HC. Hamilton, ON, Canada: BC Decker Inc; 2004:549–568.</a:t>
            </a:r>
            <a:endParaRPr lang="es-MX" sz="1600" dirty="0"/>
          </a:p>
        </p:txBody>
      </p:sp>
    </p:spTree>
    <p:extLst>
      <p:ext uri="{BB962C8B-B14F-4D97-AF65-F5344CB8AC3E}">
        <p14:creationId xmlns:p14="http://schemas.microsoft.com/office/powerpoint/2010/main" val="3038203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3070EB-ED0E-4D8E-B83B-E03238C53E82}"/>
              </a:ext>
            </a:extLst>
          </p:cNvPr>
          <p:cNvSpPr>
            <a:spLocks noGrp="1"/>
          </p:cNvSpPr>
          <p:nvPr>
            <p:ph type="title"/>
          </p:nvPr>
        </p:nvSpPr>
        <p:spPr>
          <a:xfrm>
            <a:off x="595423" y="47688"/>
            <a:ext cx="10560257" cy="739742"/>
          </a:xfrm>
        </p:spPr>
        <p:txBody>
          <a:bodyPr>
            <a:normAutofit/>
          </a:bodyPr>
          <a:lstStyle/>
          <a:p>
            <a:r>
              <a:rPr lang="es-MX" sz="3200" dirty="0"/>
              <a:t>Estenosis </a:t>
            </a:r>
            <a:r>
              <a:rPr lang="es-MX" sz="3200" dirty="0" err="1"/>
              <a:t>Laringotraqueales</a:t>
            </a:r>
            <a:endParaRPr lang="es-MX" sz="3200" dirty="0"/>
          </a:p>
        </p:txBody>
      </p:sp>
      <p:sp>
        <p:nvSpPr>
          <p:cNvPr id="3" name="Marcador de contenido 2">
            <a:extLst>
              <a:ext uri="{FF2B5EF4-FFF2-40B4-BE49-F238E27FC236}">
                <a16:creationId xmlns:a16="http://schemas.microsoft.com/office/drawing/2014/main" id="{4FD7945F-71F8-4675-BEC9-167F9DF4EC93}"/>
              </a:ext>
            </a:extLst>
          </p:cNvPr>
          <p:cNvSpPr>
            <a:spLocks noGrp="1"/>
          </p:cNvSpPr>
          <p:nvPr>
            <p:ph idx="1"/>
          </p:nvPr>
        </p:nvSpPr>
        <p:spPr>
          <a:xfrm>
            <a:off x="735773" y="787430"/>
            <a:ext cx="10058400" cy="4561367"/>
          </a:xfrm>
        </p:spPr>
        <p:txBody>
          <a:bodyPr>
            <a:normAutofit/>
          </a:bodyPr>
          <a:lstStyle/>
          <a:p>
            <a:pPr>
              <a:buFont typeface="Courier New" panose="02070309020205020404" pitchFamily="49" charset="0"/>
              <a:buChar char="o"/>
            </a:pPr>
            <a:r>
              <a:rPr lang="es-MX" sz="2200" dirty="0"/>
              <a:t>  </a:t>
            </a:r>
            <a:r>
              <a:rPr lang="es-MX" sz="2400" dirty="0"/>
              <a:t>Cirugía de Resección </a:t>
            </a:r>
            <a:r>
              <a:rPr lang="es-MX" sz="2400" dirty="0" err="1"/>
              <a:t>Crico</a:t>
            </a:r>
            <a:r>
              <a:rPr lang="es-MX" sz="2400" dirty="0"/>
              <a:t>-traqueal y Anastomosis Término-Terminal. </a:t>
            </a:r>
          </a:p>
        </p:txBody>
      </p:sp>
      <p:pic>
        <p:nvPicPr>
          <p:cNvPr id="10" name="Imagen 9">
            <a:extLst>
              <a:ext uri="{FF2B5EF4-FFF2-40B4-BE49-F238E27FC236}">
                <a16:creationId xmlns:a16="http://schemas.microsoft.com/office/drawing/2014/main" id="{B823A6C3-1BD3-4FFB-BD46-18FCBE8FAAA3}"/>
              </a:ext>
            </a:extLst>
          </p:cNvPr>
          <p:cNvPicPr>
            <a:picLocks noChangeAspect="1"/>
          </p:cNvPicPr>
          <p:nvPr/>
        </p:nvPicPr>
        <p:blipFill>
          <a:blip r:embed="rId2"/>
          <a:stretch>
            <a:fillRect/>
          </a:stretch>
        </p:blipFill>
        <p:spPr>
          <a:xfrm>
            <a:off x="4366970" y="1212733"/>
            <a:ext cx="3288591" cy="2423602"/>
          </a:xfrm>
          <a:prstGeom prst="rect">
            <a:avLst/>
          </a:prstGeom>
        </p:spPr>
      </p:pic>
      <p:pic>
        <p:nvPicPr>
          <p:cNvPr id="11" name="Imagen 10">
            <a:extLst>
              <a:ext uri="{FF2B5EF4-FFF2-40B4-BE49-F238E27FC236}">
                <a16:creationId xmlns:a16="http://schemas.microsoft.com/office/drawing/2014/main" id="{0ACFC230-8690-41B6-B154-AF3700D958CA}"/>
              </a:ext>
            </a:extLst>
          </p:cNvPr>
          <p:cNvPicPr>
            <a:picLocks noChangeAspect="1"/>
          </p:cNvPicPr>
          <p:nvPr/>
        </p:nvPicPr>
        <p:blipFill>
          <a:blip r:embed="rId3"/>
          <a:stretch>
            <a:fillRect/>
          </a:stretch>
        </p:blipFill>
        <p:spPr>
          <a:xfrm>
            <a:off x="736723" y="1212733"/>
            <a:ext cx="3337553" cy="2423602"/>
          </a:xfrm>
          <a:prstGeom prst="rect">
            <a:avLst/>
          </a:prstGeom>
        </p:spPr>
      </p:pic>
      <p:pic>
        <p:nvPicPr>
          <p:cNvPr id="12" name="Imagen 11">
            <a:extLst>
              <a:ext uri="{FF2B5EF4-FFF2-40B4-BE49-F238E27FC236}">
                <a16:creationId xmlns:a16="http://schemas.microsoft.com/office/drawing/2014/main" id="{E98CCC9E-A280-4B19-8604-961E1B8A161A}"/>
              </a:ext>
            </a:extLst>
          </p:cNvPr>
          <p:cNvPicPr>
            <a:picLocks noChangeAspect="1"/>
          </p:cNvPicPr>
          <p:nvPr/>
        </p:nvPicPr>
        <p:blipFill>
          <a:blip r:embed="rId4"/>
          <a:stretch>
            <a:fillRect/>
          </a:stretch>
        </p:blipFill>
        <p:spPr>
          <a:xfrm>
            <a:off x="7942489" y="3924035"/>
            <a:ext cx="3347254" cy="2513220"/>
          </a:xfrm>
          <a:prstGeom prst="rect">
            <a:avLst/>
          </a:prstGeom>
        </p:spPr>
      </p:pic>
      <p:pic>
        <p:nvPicPr>
          <p:cNvPr id="13" name="Imagen 12">
            <a:extLst>
              <a:ext uri="{FF2B5EF4-FFF2-40B4-BE49-F238E27FC236}">
                <a16:creationId xmlns:a16="http://schemas.microsoft.com/office/drawing/2014/main" id="{3F2B180C-5448-42CF-ABC6-ED2C8B3569A4}"/>
              </a:ext>
            </a:extLst>
          </p:cNvPr>
          <p:cNvPicPr>
            <a:picLocks noChangeAspect="1"/>
          </p:cNvPicPr>
          <p:nvPr/>
        </p:nvPicPr>
        <p:blipFill>
          <a:blip r:embed="rId5"/>
          <a:stretch>
            <a:fillRect/>
          </a:stretch>
        </p:blipFill>
        <p:spPr>
          <a:xfrm>
            <a:off x="7942489" y="1212733"/>
            <a:ext cx="3213191" cy="2423602"/>
          </a:xfrm>
          <a:prstGeom prst="rect">
            <a:avLst/>
          </a:prstGeom>
        </p:spPr>
      </p:pic>
      <p:pic>
        <p:nvPicPr>
          <p:cNvPr id="14" name="Imagen 13">
            <a:extLst>
              <a:ext uri="{FF2B5EF4-FFF2-40B4-BE49-F238E27FC236}">
                <a16:creationId xmlns:a16="http://schemas.microsoft.com/office/drawing/2014/main" id="{E65A98A0-DEED-4FCA-B423-85EDDD2D6FD8}"/>
              </a:ext>
            </a:extLst>
          </p:cNvPr>
          <p:cNvPicPr>
            <a:picLocks noChangeAspect="1"/>
          </p:cNvPicPr>
          <p:nvPr/>
        </p:nvPicPr>
        <p:blipFill>
          <a:blip r:embed="rId6"/>
          <a:stretch>
            <a:fillRect/>
          </a:stretch>
        </p:blipFill>
        <p:spPr>
          <a:xfrm>
            <a:off x="720752" y="3924035"/>
            <a:ext cx="3369494" cy="2513220"/>
          </a:xfrm>
          <a:prstGeom prst="rect">
            <a:avLst/>
          </a:prstGeom>
        </p:spPr>
      </p:pic>
      <p:pic>
        <p:nvPicPr>
          <p:cNvPr id="15" name="Imagen 14">
            <a:extLst>
              <a:ext uri="{FF2B5EF4-FFF2-40B4-BE49-F238E27FC236}">
                <a16:creationId xmlns:a16="http://schemas.microsoft.com/office/drawing/2014/main" id="{DCCD0312-D58B-419D-A752-E88332271A71}"/>
              </a:ext>
            </a:extLst>
          </p:cNvPr>
          <p:cNvPicPr>
            <a:picLocks noChangeAspect="1"/>
          </p:cNvPicPr>
          <p:nvPr/>
        </p:nvPicPr>
        <p:blipFill>
          <a:blip r:embed="rId7"/>
          <a:stretch>
            <a:fillRect/>
          </a:stretch>
        </p:blipFill>
        <p:spPr>
          <a:xfrm>
            <a:off x="4345135" y="3924035"/>
            <a:ext cx="3332260" cy="2513220"/>
          </a:xfrm>
          <a:prstGeom prst="rect">
            <a:avLst/>
          </a:prstGeom>
        </p:spPr>
      </p:pic>
    </p:spTree>
    <p:extLst>
      <p:ext uri="{BB962C8B-B14F-4D97-AF65-F5344CB8AC3E}">
        <p14:creationId xmlns:p14="http://schemas.microsoft.com/office/powerpoint/2010/main" val="2581365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3070EB-ED0E-4D8E-B83B-E03238C53E82}"/>
              </a:ext>
            </a:extLst>
          </p:cNvPr>
          <p:cNvSpPr>
            <a:spLocks noGrp="1"/>
          </p:cNvSpPr>
          <p:nvPr>
            <p:ph type="title"/>
          </p:nvPr>
        </p:nvSpPr>
        <p:spPr>
          <a:xfrm>
            <a:off x="691116" y="232053"/>
            <a:ext cx="10590028" cy="516459"/>
          </a:xfrm>
        </p:spPr>
        <p:txBody>
          <a:bodyPr>
            <a:normAutofit/>
          </a:bodyPr>
          <a:lstStyle/>
          <a:p>
            <a:r>
              <a:rPr lang="es-MX" sz="3200" dirty="0"/>
              <a:t>Estenosis </a:t>
            </a:r>
            <a:r>
              <a:rPr lang="es-MX" sz="3200" dirty="0" err="1"/>
              <a:t>Laringotraqueales</a:t>
            </a:r>
            <a:endParaRPr lang="es-MX" sz="3200" dirty="0"/>
          </a:p>
        </p:txBody>
      </p:sp>
      <p:sp>
        <p:nvSpPr>
          <p:cNvPr id="3" name="Marcador de contenido 2">
            <a:extLst>
              <a:ext uri="{FF2B5EF4-FFF2-40B4-BE49-F238E27FC236}">
                <a16:creationId xmlns:a16="http://schemas.microsoft.com/office/drawing/2014/main" id="{4FD7945F-71F8-4675-BEC9-167F9DF4EC93}"/>
              </a:ext>
            </a:extLst>
          </p:cNvPr>
          <p:cNvSpPr>
            <a:spLocks noGrp="1"/>
          </p:cNvSpPr>
          <p:nvPr>
            <p:ph idx="1"/>
          </p:nvPr>
        </p:nvSpPr>
        <p:spPr>
          <a:xfrm>
            <a:off x="691116" y="800696"/>
            <a:ext cx="10058400" cy="538028"/>
          </a:xfrm>
        </p:spPr>
        <p:txBody>
          <a:bodyPr>
            <a:normAutofit/>
          </a:bodyPr>
          <a:lstStyle/>
          <a:p>
            <a:pPr>
              <a:buFont typeface="Courier New" panose="02070309020205020404" pitchFamily="49" charset="0"/>
              <a:buChar char="o"/>
            </a:pPr>
            <a:r>
              <a:rPr lang="es-MX" sz="2200" dirty="0"/>
              <a:t>  </a:t>
            </a:r>
            <a:r>
              <a:rPr lang="es-MX" sz="2400" dirty="0"/>
              <a:t>Cirugía de Resección Traqueal y Anastomosis Término-Terminal. </a:t>
            </a:r>
          </a:p>
        </p:txBody>
      </p:sp>
      <p:pic>
        <p:nvPicPr>
          <p:cNvPr id="4" name="Imagen 3">
            <a:extLst>
              <a:ext uri="{FF2B5EF4-FFF2-40B4-BE49-F238E27FC236}">
                <a16:creationId xmlns:a16="http://schemas.microsoft.com/office/drawing/2014/main" id="{5534A44C-D5D2-46EE-AC57-79EE2B5056AF}"/>
              </a:ext>
            </a:extLst>
          </p:cNvPr>
          <p:cNvPicPr>
            <a:picLocks noChangeAspect="1"/>
          </p:cNvPicPr>
          <p:nvPr/>
        </p:nvPicPr>
        <p:blipFill>
          <a:blip r:embed="rId2"/>
          <a:stretch>
            <a:fillRect/>
          </a:stretch>
        </p:blipFill>
        <p:spPr>
          <a:xfrm>
            <a:off x="770924" y="1338724"/>
            <a:ext cx="3662854" cy="2392325"/>
          </a:xfrm>
          <a:prstGeom prst="rect">
            <a:avLst/>
          </a:prstGeom>
        </p:spPr>
      </p:pic>
      <p:pic>
        <p:nvPicPr>
          <p:cNvPr id="5" name="Imagen 4">
            <a:extLst>
              <a:ext uri="{FF2B5EF4-FFF2-40B4-BE49-F238E27FC236}">
                <a16:creationId xmlns:a16="http://schemas.microsoft.com/office/drawing/2014/main" id="{109F26D7-A38E-4FD1-9FA8-3D92FB226806}"/>
              </a:ext>
            </a:extLst>
          </p:cNvPr>
          <p:cNvPicPr>
            <a:picLocks noChangeAspect="1"/>
          </p:cNvPicPr>
          <p:nvPr/>
        </p:nvPicPr>
        <p:blipFill>
          <a:blip r:embed="rId3"/>
          <a:stretch>
            <a:fillRect/>
          </a:stretch>
        </p:blipFill>
        <p:spPr>
          <a:xfrm>
            <a:off x="8403023" y="1338723"/>
            <a:ext cx="3410839" cy="2392325"/>
          </a:xfrm>
          <a:prstGeom prst="rect">
            <a:avLst/>
          </a:prstGeom>
        </p:spPr>
      </p:pic>
      <p:pic>
        <p:nvPicPr>
          <p:cNvPr id="6" name="Imagen 5">
            <a:extLst>
              <a:ext uri="{FF2B5EF4-FFF2-40B4-BE49-F238E27FC236}">
                <a16:creationId xmlns:a16="http://schemas.microsoft.com/office/drawing/2014/main" id="{F1F75E4C-1D8B-4AA9-A34C-CAEB08722804}"/>
              </a:ext>
            </a:extLst>
          </p:cNvPr>
          <p:cNvPicPr>
            <a:picLocks noChangeAspect="1"/>
          </p:cNvPicPr>
          <p:nvPr/>
        </p:nvPicPr>
        <p:blipFill>
          <a:blip r:embed="rId4"/>
          <a:stretch>
            <a:fillRect/>
          </a:stretch>
        </p:blipFill>
        <p:spPr>
          <a:xfrm>
            <a:off x="770924" y="3816108"/>
            <a:ext cx="3662854" cy="2598881"/>
          </a:xfrm>
          <a:prstGeom prst="rect">
            <a:avLst/>
          </a:prstGeom>
        </p:spPr>
      </p:pic>
      <p:pic>
        <p:nvPicPr>
          <p:cNvPr id="7" name="Imagen 6">
            <a:extLst>
              <a:ext uri="{FF2B5EF4-FFF2-40B4-BE49-F238E27FC236}">
                <a16:creationId xmlns:a16="http://schemas.microsoft.com/office/drawing/2014/main" id="{B978D8B7-DC60-49D8-93D0-6846E779F993}"/>
              </a:ext>
            </a:extLst>
          </p:cNvPr>
          <p:cNvPicPr>
            <a:picLocks noChangeAspect="1"/>
          </p:cNvPicPr>
          <p:nvPr/>
        </p:nvPicPr>
        <p:blipFill>
          <a:blip r:embed="rId5"/>
          <a:stretch>
            <a:fillRect/>
          </a:stretch>
        </p:blipFill>
        <p:spPr>
          <a:xfrm>
            <a:off x="4660361" y="3816108"/>
            <a:ext cx="3535396" cy="2598881"/>
          </a:xfrm>
          <a:prstGeom prst="rect">
            <a:avLst/>
          </a:prstGeom>
        </p:spPr>
      </p:pic>
      <p:pic>
        <p:nvPicPr>
          <p:cNvPr id="9" name="Imagen 8">
            <a:extLst>
              <a:ext uri="{FF2B5EF4-FFF2-40B4-BE49-F238E27FC236}">
                <a16:creationId xmlns:a16="http://schemas.microsoft.com/office/drawing/2014/main" id="{EB8B1286-A8F1-4F73-9BAB-38490F7A5C7E}"/>
              </a:ext>
            </a:extLst>
          </p:cNvPr>
          <p:cNvPicPr>
            <a:picLocks noChangeAspect="1"/>
          </p:cNvPicPr>
          <p:nvPr/>
        </p:nvPicPr>
        <p:blipFill>
          <a:blip r:embed="rId6"/>
          <a:stretch>
            <a:fillRect/>
          </a:stretch>
        </p:blipFill>
        <p:spPr>
          <a:xfrm>
            <a:off x="4660361" y="1338723"/>
            <a:ext cx="3535396" cy="2392325"/>
          </a:xfrm>
          <a:prstGeom prst="rect">
            <a:avLst/>
          </a:prstGeom>
        </p:spPr>
      </p:pic>
      <p:pic>
        <p:nvPicPr>
          <p:cNvPr id="10" name="Imagen 9">
            <a:extLst>
              <a:ext uri="{FF2B5EF4-FFF2-40B4-BE49-F238E27FC236}">
                <a16:creationId xmlns:a16="http://schemas.microsoft.com/office/drawing/2014/main" id="{2FCF8A7C-3EFA-4C54-BF35-90CF21F524E0}"/>
              </a:ext>
            </a:extLst>
          </p:cNvPr>
          <p:cNvPicPr>
            <a:picLocks noChangeAspect="1"/>
          </p:cNvPicPr>
          <p:nvPr/>
        </p:nvPicPr>
        <p:blipFill>
          <a:blip r:embed="rId7"/>
          <a:stretch>
            <a:fillRect/>
          </a:stretch>
        </p:blipFill>
        <p:spPr>
          <a:xfrm>
            <a:off x="8403023" y="3842245"/>
            <a:ext cx="3410839" cy="2546606"/>
          </a:xfrm>
          <a:prstGeom prst="rect">
            <a:avLst/>
          </a:prstGeom>
        </p:spPr>
      </p:pic>
    </p:spTree>
    <p:extLst>
      <p:ext uri="{BB962C8B-B14F-4D97-AF65-F5344CB8AC3E}">
        <p14:creationId xmlns:p14="http://schemas.microsoft.com/office/powerpoint/2010/main" val="4271595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3070EB-ED0E-4D8E-B83B-E03238C53E82}"/>
              </a:ext>
            </a:extLst>
          </p:cNvPr>
          <p:cNvSpPr>
            <a:spLocks noGrp="1"/>
          </p:cNvSpPr>
          <p:nvPr>
            <p:ph type="title"/>
          </p:nvPr>
        </p:nvSpPr>
        <p:spPr>
          <a:xfrm>
            <a:off x="680484" y="179100"/>
            <a:ext cx="10475196" cy="510839"/>
          </a:xfrm>
        </p:spPr>
        <p:txBody>
          <a:bodyPr>
            <a:normAutofit/>
          </a:bodyPr>
          <a:lstStyle/>
          <a:p>
            <a:r>
              <a:rPr lang="es-MX" sz="3200" dirty="0"/>
              <a:t>Estenosis </a:t>
            </a:r>
            <a:r>
              <a:rPr lang="es-MX" sz="3200" dirty="0" err="1"/>
              <a:t>Laringotraqueales</a:t>
            </a:r>
            <a:endParaRPr lang="es-MX" sz="3200" dirty="0"/>
          </a:p>
        </p:txBody>
      </p:sp>
      <p:sp>
        <p:nvSpPr>
          <p:cNvPr id="3" name="Marcador de contenido 2">
            <a:extLst>
              <a:ext uri="{FF2B5EF4-FFF2-40B4-BE49-F238E27FC236}">
                <a16:creationId xmlns:a16="http://schemas.microsoft.com/office/drawing/2014/main" id="{4FD7945F-71F8-4675-BEC9-167F9DF4EC93}"/>
              </a:ext>
            </a:extLst>
          </p:cNvPr>
          <p:cNvSpPr>
            <a:spLocks noGrp="1"/>
          </p:cNvSpPr>
          <p:nvPr>
            <p:ph idx="1"/>
          </p:nvPr>
        </p:nvSpPr>
        <p:spPr>
          <a:xfrm>
            <a:off x="680484" y="702149"/>
            <a:ext cx="10903998" cy="446168"/>
          </a:xfrm>
        </p:spPr>
        <p:txBody>
          <a:bodyPr>
            <a:normAutofit/>
          </a:bodyPr>
          <a:lstStyle/>
          <a:p>
            <a:pPr>
              <a:buFont typeface="Courier New" panose="02070309020205020404" pitchFamily="49" charset="0"/>
              <a:buChar char="o"/>
            </a:pPr>
            <a:r>
              <a:rPr lang="es-MX" sz="2200" dirty="0"/>
              <a:t> </a:t>
            </a:r>
            <a:r>
              <a:rPr lang="es-MX" sz="2400" dirty="0"/>
              <a:t>Cirugía de Expansión del Diámetro </a:t>
            </a:r>
            <a:r>
              <a:rPr lang="es-MX" sz="2400" dirty="0" err="1"/>
              <a:t>Subglótico</a:t>
            </a:r>
            <a:r>
              <a:rPr lang="es-MX" sz="2400" dirty="0"/>
              <a:t> / Traqueal (anterior / posterior)</a:t>
            </a:r>
          </a:p>
        </p:txBody>
      </p:sp>
      <p:pic>
        <p:nvPicPr>
          <p:cNvPr id="6" name="Imagen 5">
            <a:extLst>
              <a:ext uri="{FF2B5EF4-FFF2-40B4-BE49-F238E27FC236}">
                <a16:creationId xmlns:a16="http://schemas.microsoft.com/office/drawing/2014/main" id="{3CEDF0AD-A74D-44EF-A2A8-67AEF5765D05}"/>
              </a:ext>
            </a:extLst>
          </p:cNvPr>
          <p:cNvPicPr>
            <a:picLocks noChangeAspect="1"/>
          </p:cNvPicPr>
          <p:nvPr/>
        </p:nvPicPr>
        <p:blipFill>
          <a:blip r:embed="rId2"/>
          <a:stretch>
            <a:fillRect/>
          </a:stretch>
        </p:blipFill>
        <p:spPr>
          <a:xfrm>
            <a:off x="1808329" y="1160527"/>
            <a:ext cx="3296177" cy="2497856"/>
          </a:xfrm>
          <a:prstGeom prst="rect">
            <a:avLst/>
          </a:prstGeom>
        </p:spPr>
      </p:pic>
      <p:pic>
        <p:nvPicPr>
          <p:cNvPr id="7" name="Imagen 6">
            <a:extLst>
              <a:ext uri="{FF2B5EF4-FFF2-40B4-BE49-F238E27FC236}">
                <a16:creationId xmlns:a16="http://schemas.microsoft.com/office/drawing/2014/main" id="{41F64DE6-2843-46CE-9F02-46FB64382DFC}"/>
              </a:ext>
            </a:extLst>
          </p:cNvPr>
          <p:cNvPicPr>
            <a:picLocks noChangeAspect="1"/>
          </p:cNvPicPr>
          <p:nvPr/>
        </p:nvPicPr>
        <p:blipFill>
          <a:blip r:embed="rId3"/>
          <a:stretch>
            <a:fillRect/>
          </a:stretch>
        </p:blipFill>
        <p:spPr>
          <a:xfrm>
            <a:off x="1798804" y="3844299"/>
            <a:ext cx="3305702" cy="2479276"/>
          </a:xfrm>
          <a:prstGeom prst="rect">
            <a:avLst/>
          </a:prstGeom>
        </p:spPr>
      </p:pic>
      <p:pic>
        <p:nvPicPr>
          <p:cNvPr id="8" name="Imagen 7">
            <a:extLst>
              <a:ext uri="{FF2B5EF4-FFF2-40B4-BE49-F238E27FC236}">
                <a16:creationId xmlns:a16="http://schemas.microsoft.com/office/drawing/2014/main" id="{62EFFF9F-9FB4-46AF-B44A-CD3D98CAE2C9}"/>
              </a:ext>
            </a:extLst>
          </p:cNvPr>
          <p:cNvPicPr>
            <a:picLocks noChangeAspect="1"/>
          </p:cNvPicPr>
          <p:nvPr/>
        </p:nvPicPr>
        <p:blipFill>
          <a:blip r:embed="rId4"/>
          <a:stretch>
            <a:fillRect/>
          </a:stretch>
        </p:blipFill>
        <p:spPr>
          <a:xfrm>
            <a:off x="5918082" y="1160527"/>
            <a:ext cx="3356495" cy="2497856"/>
          </a:xfrm>
          <a:prstGeom prst="rect">
            <a:avLst/>
          </a:prstGeom>
        </p:spPr>
      </p:pic>
      <p:pic>
        <p:nvPicPr>
          <p:cNvPr id="9" name="Imagen 8">
            <a:extLst>
              <a:ext uri="{FF2B5EF4-FFF2-40B4-BE49-F238E27FC236}">
                <a16:creationId xmlns:a16="http://schemas.microsoft.com/office/drawing/2014/main" id="{1B99E539-A3B3-4001-9ABE-9CAF784FA8AD}"/>
              </a:ext>
            </a:extLst>
          </p:cNvPr>
          <p:cNvPicPr>
            <a:picLocks noChangeAspect="1"/>
          </p:cNvPicPr>
          <p:nvPr/>
        </p:nvPicPr>
        <p:blipFill>
          <a:blip r:embed="rId5"/>
          <a:stretch>
            <a:fillRect/>
          </a:stretch>
        </p:blipFill>
        <p:spPr>
          <a:xfrm>
            <a:off x="5918082" y="3844300"/>
            <a:ext cx="3331527" cy="2479275"/>
          </a:xfrm>
          <a:prstGeom prst="rect">
            <a:avLst/>
          </a:prstGeom>
        </p:spPr>
      </p:pic>
    </p:spTree>
    <p:extLst>
      <p:ext uri="{BB962C8B-B14F-4D97-AF65-F5344CB8AC3E}">
        <p14:creationId xmlns:p14="http://schemas.microsoft.com/office/powerpoint/2010/main" val="3011541798"/>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Retrospección">
  <a:themeElements>
    <a:clrScheme name="Retrospección">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docProps/app.xml><?xml version="1.0" encoding="utf-8"?>
<Properties xmlns="http://schemas.openxmlformats.org/officeDocument/2006/extended-properties" xmlns:vt="http://schemas.openxmlformats.org/officeDocument/2006/docPropsVTypes">
  <Template>TM02900720[[fn=Integral]]</Template>
  <TotalTime>1033</TotalTime>
  <Words>2492</Words>
  <Application>Microsoft Office PowerPoint</Application>
  <PresentationFormat>Panorámica</PresentationFormat>
  <Paragraphs>158</Paragraphs>
  <Slides>20</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20</vt:i4>
      </vt:variant>
    </vt:vector>
  </HeadingPairs>
  <TitlesOfParts>
    <vt:vector size="27" baseType="lpstr">
      <vt:lpstr>Arial</vt:lpstr>
      <vt:lpstr>Calibri</vt:lpstr>
      <vt:lpstr>Calibri Light</vt:lpstr>
      <vt:lpstr>Courier New</vt:lpstr>
      <vt:lpstr>Wingdings 2</vt:lpstr>
      <vt:lpstr>HDOfficeLightV0</vt:lpstr>
      <vt:lpstr>Retrospección</vt:lpstr>
      <vt:lpstr>Avances en el Tratamiento de las Estenosis Laringotraqueales</vt:lpstr>
      <vt:lpstr>Estenosis Laringo-traqueales</vt:lpstr>
      <vt:lpstr>Estenosis Laringotraqueales</vt:lpstr>
      <vt:lpstr>Estenosis Laringotraqueales</vt:lpstr>
      <vt:lpstr>Estenosis Laringotraqueales</vt:lpstr>
      <vt:lpstr>Estenosis Laringo-traqueales</vt:lpstr>
      <vt:lpstr>Estenosis Laringotraqueales</vt:lpstr>
      <vt:lpstr>Estenosis Laringotraqueales</vt:lpstr>
      <vt:lpstr>Estenosis Laringotraqueales</vt:lpstr>
      <vt:lpstr>Estenosis Laringotraqueales</vt:lpstr>
      <vt:lpstr>Evidencia en niños   Dilatación vs Reconstrucción laringotraqueal</vt:lpstr>
      <vt:lpstr>Estenosis Laringotraqueales</vt:lpstr>
      <vt:lpstr>Estenosis Laringotraqueales</vt:lpstr>
      <vt:lpstr>Avances Tratamiento Estenosis Laringotraqueales</vt:lpstr>
      <vt:lpstr>Presentación de PowerPoint</vt:lpstr>
      <vt:lpstr>Aloinjerto Aórtico para Reemplazo Traqueal</vt:lpstr>
      <vt:lpstr>Sustitución Traqueal</vt:lpstr>
      <vt:lpstr>Sustitución Traqueal</vt:lpstr>
      <vt:lpstr>Trasplante traqueal * Requiere terapia inmunosupresiva.</vt:lpstr>
      <vt:lpstr>Trasplante Laríngeo * Con terapia inmunosupresiva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Cirugía Laringotraqueal para Tratamiento de Estenosis Subglótica</dc:title>
  <dc:creator>Hector Prado</dc:creator>
  <cp:lastModifiedBy>Hector Prado</cp:lastModifiedBy>
  <cp:revision>124</cp:revision>
  <dcterms:created xsi:type="dcterms:W3CDTF">2017-08-21T02:49:41Z</dcterms:created>
  <dcterms:modified xsi:type="dcterms:W3CDTF">2017-10-11T01:39:26Z</dcterms:modified>
</cp:coreProperties>
</file>