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48"/>
  </p:notesMasterIdLst>
  <p:handoutMasterIdLst>
    <p:handoutMasterId r:id="rId49"/>
  </p:handoutMasterIdLst>
  <p:sldIdLst>
    <p:sldId id="256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67" r:id="rId11"/>
    <p:sldId id="268" r:id="rId12"/>
    <p:sldId id="302" r:id="rId13"/>
    <p:sldId id="313" r:id="rId14"/>
    <p:sldId id="314" r:id="rId15"/>
    <p:sldId id="315" r:id="rId16"/>
    <p:sldId id="269" r:id="rId17"/>
    <p:sldId id="316" r:id="rId18"/>
    <p:sldId id="317" r:id="rId19"/>
    <p:sldId id="318" r:id="rId20"/>
    <p:sldId id="298" r:id="rId21"/>
    <p:sldId id="299" r:id="rId22"/>
    <p:sldId id="300" r:id="rId23"/>
    <p:sldId id="273" r:id="rId24"/>
    <p:sldId id="279" r:id="rId25"/>
    <p:sldId id="274" r:id="rId26"/>
    <p:sldId id="301" r:id="rId27"/>
    <p:sldId id="307" r:id="rId28"/>
    <p:sldId id="321" r:id="rId29"/>
    <p:sldId id="304" r:id="rId30"/>
    <p:sldId id="309" r:id="rId31"/>
    <p:sldId id="310" r:id="rId32"/>
    <p:sldId id="305" r:id="rId33"/>
    <p:sldId id="311" r:id="rId34"/>
    <p:sldId id="320" r:id="rId35"/>
    <p:sldId id="319" r:id="rId36"/>
    <p:sldId id="303" r:id="rId37"/>
    <p:sldId id="308" r:id="rId38"/>
    <p:sldId id="323" r:id="rId39"/>
    <p:sldId id="324" r:id="rId40"/>
    <p:sldId id="325" r:id="rId41"/>
    <p:sldId id="326" r:id="rId42"/>
    <p:sldId id="328" r:id="rId43"/>
    <p:sldId id="329" r:id="rId44"/>
    <p:sldId id="327" r:id="rId45"/>
    <p:sldId id="322" r:id="rId46"/>
    <p:sldId id="312" r:id="rId4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0371"/>
    <a:srgbClr val="140262"/>
    <a:srgbClr val="17036D"/>
    <a:srgbClr val="150266"/>
    <a:srgbClr val="21049A"/>
    <a:srgbClr val="3106EA"/>
    <a:srgbClr val="150361"/>
    <a:srgbClr val="2504B0"/>
    <a:srgbClr val="270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18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03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4999168918318"/>
          <c:y val="0.0486108377077865"/>
          <c:w val="0.782138779044372"/>
          <c:h val="0.87834536307961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Hoja2!$B$2</c:f>
              <c:strCache>
                <c:ptCount val="1"/>
                <c:pt idx="0">
                  <c:v>Demanda de los aspirantes</c:v>
                </c:pt>
              </c:strCache>
            </c:strRef>
          </c:tx>
          <c:invertIfNegative val="0"/>
          <c:dLbls>
            <c:dLbl>
              <c:idx val="8"/>
              <c:layout/>
              <c:tx>
                <c:rich>
                  <a:bodyPr/>
                  <a:lstStyle/>
                  <a:p>
                    <a:pPr>
                      <a:defRPr sz="1000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1200" b="1" dirty="0" smtClean="0"/>
                      <a:t>1,788</a:t>
                    </a:r>
                    <a:endParaRPr lang="es-MX" dirty="0"/>
                  </a:p>
                </c:rich>
              </c:tx>
              <c:spPr>
                <a:solidFill>
                  <a:sysClr val="window" lastClr="FFFFFF"/>
                </a:solidFill>
                <a:ln w="0">
                  <a:solidFill>
                    <a:sysClr val="window" lastClr="FFFFFF"/>
                  </a:solidFill>
                </a:ln>
                <a:effectLst>
                  <a:glow rad="127000">
                    <a:srgbClr val="C00000"/>
                  </a:glow>
                </a:effectLst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ysClr val="window" lastClr="FFFFFF"/>
              </a:solidFill>
              <a:ln w="0">
                <a:solidFill>
                  <a:sysClr val="window" lastClr="FFFFFF"/>
                </a:solidFill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Hoja2!$A$3:$A$14</c:f>
              <c:strCache>
                <c:ptCount val="12"/>
                <c:pt idx="0">
                  <c:v>CG</c:v>
                </c:pt>
                <c:pt idx="1">
                  <c:v>GO</c:v>
                </c:pt>
                <c:pt idx="2">
                  <c:v>MI</c:v>
                </c:pt>
                <c:pt idx="3">
                  <c:v>PED</c:v>
                </c:pt>
                <c:pt idx="4">
                  <c:v>ANES</c:v>
                </c:pt>
                <c:pt idx="5">
                  <c:v>MURG</c:v>
                </c:pt>
                <c:pt idx="6">
                  <c:v>TO</c:v>
                </c:pt>
                <c:pt idx="7">
                  <c:v>MFAM</c:v>
                </c:pt>
                <c:pt idx="8">
                  <c:v>ORL</c:v>
                </c:pt>
                <c:pt idx="9">
                  <c:v>OFT</c:v>
                </c:pt>
                <c:pt idx="10">
                  <c:v>RX</c:v>
                </c:pt>
                <c:pt idx="11">
                  <c:v>PSIQ</c:v>
                </c:pt>
              </c:strCache>
            </c:strRef>
          </c:cat>
          <c:val>
            <c:numRef>
              <c:f>Hoja2!$B$3:$B$14</c:f>
              <c:numCache>
                <c:formatCode>#,##0</c:formatCode>
                <c:ptCount val="12"/>
                <c:pt idx="0">
                  <c:v>5228.0</c:v>
                </c:pt>
                <c:pt idx="1">
                  <c:v>4609.0</c:v>
                </c:pt>
                <c:pt idx="2">
                  <c:v>4363.0</c:v>
                </c:pt>
                <c:pt idx="3">
                  <c:v>4043.0</c:v>
                </c:pt>
                <c:pt idx="4">
                  <c:v>3747.0</c:v>
                </c:pt>
                <c:pt idx="5">
                  <c:v>3721.0</c:v>
                </c:pt>
                <c:pt idx="6">
                  <c:v>3378.0</c:v>
                </c:pt>
                <c:pt idx="7">
                  <c:v>2761.0</c:v>
                </c:pt>
                <c:pt idx="8">
                  <c:v>1788.0</c:v>
                </c:pt>
                <c:pt idx="9">
                  <c:v>1427.0</c:v>
                </c:pt>
                <c:pt idx="10">
                  <c:v>1406.0</c:v>
                </c:pt>
                <c:pt idx="11">
                  <c:v>1040.0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8C1-4179-BC09-5393CCEA0D82}"/>
            </c:ext>
          </c:extLst>
        </c:ser>
        <c:ser>
          <c:idx val="1"/>
          <c:order val="1"/>
          <c:tx>
            <c:strRef>
              <c:f>Hoja2!$C$2</c:f>
              <c:strCache>
                <c:ptCount val="1"/>
                <c:pt idx="0">
                  <c:v>Oferta de plazas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"/>
                  <c:y val="-0.00582241630276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8C1-4179-BC09-5393CCEA0D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"/>
                  <c:y val="-0.00582241630276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8C1-4179-BC09-5393CCEA0D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"/>
                  <c:y val="-0.008733624454148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8C1-4179-BC09-5393CCEA0D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"/>
                  <c:y val="-0.00582241630276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8C1-4179-BC09-5393CCEA0D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"/>
                  <c:y val="-0.008733624454148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8C1-4179-BC09-5393CCEA0D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"/>
                  <c:y val="-0.008733624454148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8C1-4179-BC09-5393CCEA0D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0"/>
                  <c:y val="-0.00582241630276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8C1-4179-BC09-5393CCEA0D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"/>
                  <c:y val="-0.01164483260553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A8C1-4179-BC09-5393CCEA0D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.0"/>
                  <c:y val="-0.00582241630276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8C1-4179-BC09-5393CCEA0D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.0"/>
                  <c:y val="-0.01164483260553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A8C1-4179-BC09-5393CCEA0D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0"/>
                  <c:y val="-0.008733624454148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8C1-4179-BC09-5393CCEA0D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.0"/>
                  <c:y val="-0.008733624454148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A8C1-4179-BC09-5393CCEA0D8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" pitchFamily="34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Hoja2!$A$3:$A$14</c:f>
              <c:strCache>
                <c:ptCount val="12"/>
                <c:pt idx="0">
                  <c:v>CG</c:v>
                </c:pt>
                <c:pt idx="1">
                  <c:v>GO</c:v>
                </c:pt>
                <c:pt idx="2">
                  <c:v>MI</c:v>
                </c:pt>
                <c:pt idx="3">
                  <c:v>PED</c:v>
                </c:pt>
                <c:pt idx="4">
                  <c:v>ANES</c:v>
                </c:pt>
                <c:pt idx="5">
                  <c:v>MURG</c:v>
                </c:pt>
                <c:pt idx="6">
                  <c:v>TO</c:v>
                </c:pt>
                <c:pt idx="7">
                  <c:v>MFAM</c:v>
                </c:pt>
                <c:pt idx="8">
                  <c:v>ORL</c:v>
                </c:pt>
                <c:pt idx="9">
                  <c:v>OFT</c:v>
                </c:pt>
                <c:pt idx="10">
                  <c:v>RX</c:v>
                </c:pt>
                <c:pt idx="11">
                  <c:v>PSIQ</c:v>
                </c:pt>
              </c:strCache>
            </c:strRef>
          </c:cat>
          <c:val>
            <c:numRef>
              <c:f>Hoja2!$C$3:$C$14</c:f>
              <c:numCache>
                <c:formatCode>General</c:formatCode>
                <c:ptCount val="12"/>
                <c:pt idx="0">
                  <c:v>667.0</c:v>
                </c:pt>
                <c:pt idx="1">
                  <c:v>551.0</c:v>
                </c:pt>
                <c:pt idx="2">
                  <c:v>726.0</c:v>
                </c:pt>
                <c:pt idx="3">
                  <c:v>680.0</c:v>
                </c:pt>
                <c:pt idx="4">
                  <c:v>634.0</c:v>
                </c:pt>
                <c:pt idx="5">
                  <c:v>297.0</c:v>
                </c:pt>
                <c:pt idx="6">
                  <c:v>231.0</c:v>
                </c:pt>
                <c:pt idx="7" formatCode="#,##0">
                  <c:v>1073.0</c:v>
                </c:pt>
                <c:pt idx="8">
                  <c:v>75.0</c:v>
                </c:pt>
                <c:pt idx="9">
                  <c:v>144.0</c:v>
                </c:pt>
                <c:pt idx="10">
                  <c:v>287.0</c:v>
                </c:pt>
                <c:pt idx="11">
                  <c:v>141.0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A8C1-4179-BC09-5393CCEA0D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24505304"/>
        <c:axId val="2095459896"/>
        <c:axId val="0"/>
      </c:bar3DChart>
      <c:catAx>
        <c:axId val="21245053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2095459896"/>
        <c:crosses val="autoZero"/>
        <c:auto val="1"/>
        <c:lblAlgn val="ctr"/>
        <c:lblOffset val="100"/>
        <c:noMultiLvlLbl val="0"/>
      </c:catAx>
      <c:valAx>
        <c:axId val="2095459896"/>
        <c:scaling>
          <c:orientation val="minMax"/>
          <c:max val="5500.0"/>
          <c:min val="0.0"/>
        </c:scaling>
        <c:delete val="0"/>
        <c:axPos val="b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latin typeface="Arial" pitchFamily="34" charset="0"/>
              </a:defRPr>
            </a:pPr>
            <a:endParaRPr lang="en-US"/>
          </a:p>
        </c:txPr>
        <c:crossAx val="2124505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1448246804201"/>
          <c:y val="0.225475448381452"/>
          <c:w val="0.270549789523732"/>
          <c:h val="0.0993483019862693"/>
        </c:manualLayout>
      </c:layout>
      <c:overlay val="0"/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D876EC-9F1E-48BB-ACA3-9C69BFC1F301}" type="datetimeFigureOut">
              <a:rPr lang="es-MX" smtClean="0"/>
              <a:t>11/10/17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9A74567-39AC-4900-BDFF-ECDC5A69E59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9908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630743-AFCE-450F-BD8C-84584188FFCC}" type="datetimeFigureOut">
              <a:rPr lang="es-MX" smtClean="0"/>
              <a:t>11/10/17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79D5F5F-66E7-47B0-A8CF-1AE836CD227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936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91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34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5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8244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5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233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743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134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85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4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63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21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10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799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43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405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8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02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smtClean="0"/>
              <a:t>11/10/17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8064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6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2.emf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eg"/><Relationship Id="rId6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g"/><Relationship Id="rId5" Type="http://schemas.openxmlformats.org/officeDocument/2006/relationships/image" Target="../media/image42.tiff"/><Relationship Id="rId6" Type="http://schemas.openxmlformats.org/officeDocument/2006/relationships/image" Target="../media/image43.jpg"/><Relationship Id="rId7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954"/>
            <a:ext cx="12192000" cy="1260000"/>
          </a:xfr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ctr">
            <a:noAutofit/>
          </a:bodyPr>
          <a:lstStyle/>
          <a:p>
            <a:pPr algn="ctr"/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Academia Nacional de Medicina</a:t>
            </a: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45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13709" y="1879159"/>
            <a:ext cx="8640000" cy="1260000"/>
          </a:xfrm>
        </p:spPr>
        <p:txBody>
          <a:bodyPr>
            <a:noAutofit/>
          </a:bodyPr>
          <a:lstStyle/>
          <a:p>
            <a:pPr algn="ctr"/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Avances de la Otorrinolaringología y </a:t>
            </a:r>
          </a:p>
          <a:p>
            <a:pPr algn="ctr"/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Cirugía de Cabeza y Cuello</a:t>
            </a:r>
            <a:endParaRPr lang="es-MX" sz="45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agen 6" descr="http://federaciondeneonatologia.org.mx/images/logo_anm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1" t="16406" r="31296" b="15686"/>
          <a:stretch/>
        </p:blipFill>
        <p:spPr bwMode="auto">
          <a:xfrm>
            <a:off x="10241333" y="2027566"/>
            <a:ext cx="1476000" cy="345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77" y="90954"/>
            <a:ext cx="1082415" cy="1080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7333" y="3242686"/>
            <a:ext cx="986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“Los </a:t>
            </a:r>
            <a:r>
              <a:rPr lang="es-MX" sz="4000" b="1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programas de enseñanza de la ORL-CCC”</a:t>
            </a:r>
            <a:endParaRPr lang="es-MX" sz="4000" b="1" dirty="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887968" y="5866214"/>
            <a:ext cx="2988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s-MX" sz="22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 de octubre 2017</a:t>
            </a:r>
            <a:endParaRPr lang="es-MX" sz="2200" b="1" dirty="0">
              <a:solidFill>
                <a:schemeClr val="accent5">
                  <a:lumMod val="40000"/>
                  <a:lumOff val="6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2879333" y="4343822"/>
            <a:ext cx="4860000" cy="129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BE6B3"/>
                </a:solidFill>
              </a:rPr>
              <a:t>Pelayo Vilar-Puig</a:t>
            </a:r>
          </a:p>
          <a:p>
            <a:pPr algn="ctr"/>
            <a:r>
              <a:rPr lang="en-US" sz="2800" b="1" dirty="0" smtClean="0">
                <a:solidFill>
                  <a:srgbClr val="FBE6B3"/>
                </a:solidFill>
              </a:rPr>
              <a:t>Facultad de Medicina, UNAM</a:t>
            </a:r>
            <a:endParaRPr lang="en-US" sz="2800" b="1" dirty="0">
              <a:solidFill>
                <a:srgbClr val="FBE6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6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601880" y="69596"/>
            <a:ext cx="10029287" cy="1044000"/>
          </a:xfrm>
        </p:spPr>
        <p:txBody>
          <a:bodyPr anchor="ctr">
            <a:no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MX" sz="3500" b="1" dirty="0" smtClean="0">
                <a:solidFill>
                  <a:schemeClr val="accent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Inauguración del Hospital General de México  (1905)</a:t>
            </a:r>
            <a:endParaRPr lang="es-MX" sz="3500" b="1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3" y="18212"/>
            <a:ext cx="1262818" cy="126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574" y="1225629"/>
            <a:ext cx="4568702" cy="252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983" y="1225629"/>
            <a:ext cx="4517306" cy="2520000"/>
          </a:xfrm>
          <a:prstGeom prst="rect">
            <a:avLst/>
          </a:prstGeom>
        </p:spPr>
      </p:pic>
      <p:sp>
        <p:nvSpPr>
          <p:cNvPr id="7" name="Subtítulo 4"/>
          <p:cNvSpPr txBox="1">
            <a:spLocks/>
          </p:cNvSpPr>
          <p:nvPr/>
        </p:nvSpPr>
        <p:spPr>
          <a:xfrm>
            <a:off x="0" y="3919248"/>
            <a:ext cx="121920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MX" sz="3500" b="1" dirty="0" smtClean="0">
                <a:solidFill>
                  <a:schemeClr val="accent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Inauguración del Manicomio de la Ciudad de México (1910)</a:t>
            </a:r>
            <a:endParaRPr lang="es-MX" sz="3500" b="1" dirty="0">
              <a:solidFill>
                <a:schemeClr val="accent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281" y="4632867"/>
            <a:ext cx="5603644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62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18" y="135588"/>
            <a:ext cx="1082415" cy="1080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171252" y="869903"/>
            <a:ext cx="754828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MX" sz="1050" dirty="0">
              <a:latin typeface="Arial" panose="020B0604020202020204" pitchFamily="34" charset="0"/>
            </a:endParaRPr>
          </a:p>
          <a:p>
            <a:endParaRPr lang="es-MX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043" y="2902131"/>
            <a:ext cx="9028797" cy="3780000"/>
          </a:xfrm>
          <a:prstGeom prst="rect">
            <a:avLst/>
          </a:prstGeom>
        </p:spPr>
      </p:pic>
      <p:sp>
        <p:nvSpPr>
          <p:cNvPr id="8" name="Subtítulo 5"/>
          <p:cNvSpPr>
            <a:spLocks noGrp="1"/>
          </p:cNvSpPr>
          <p:nvPr>
            <p:ph type="subTitle" idx="1"/>
          </p:nvPr>
        </p:nvSpPr>
        <p:spPr>
          <a:xfrm>
            <a:off x="1335933" y="310131"/>
            <a:ext cx="10476000" cy="2592000"/>
          </a:xfrm>
        </p:spPr>
        <p:txBody>
          <a:bodyPr anchor="ctr">
            <a:noAutofit/>
          </a:bodyPr>
          <a:lstStyle/>
          <a:p>
            <a:pPr marL="685800" indent="-6858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s-MX" sz="4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Desarrollo de pabellones especializados (medicina interna, dermatología, cancerología, neurología y cirugía de tórax. ORL, oftalmología, alergia y neurocirugía)</a:t>
            </a:r>
          </a:p>
        </p:txBody>
      </p:sp>
    </p:spTree>
    <p:extLst>
      <p:ext uri="{BB962C8B-B14F-4D97-AF65-F5344CB8AC3E}">
        <p14:creationId xmlns:p14="http://schemas.microsoft.com/office/powerpoint/2010/main" val="2321539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71252" y="869903"/>
            <a:ext cx="754828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MX" sz="1050" dirty="0">
              <a:latin typeface="Arial" panose="020B0604020202020204" pitchFamily="34" charset="0"/>
            </a:endParaRPr>
          </a:p>
          <a:p>
            <a:endParaRPr lang="es-MX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35887" y="1433880"/>
            <a:ext cx="8842633" cy="17081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MX" sz="3500" b="1" dirty="0"/>
              <a:t>A mediados del siglo XIX Teodoro </a:t>
            </a:r>
            <a:r>
              <a:rPr lang="es-MX" sz="3500" b="1" dirty="0" smtClean="0"/>
              <a:t>Billroth. Viena. Programa de </a:t>
            </a:r>
            <a:r>
              <a:rPr lang="es-MX" sz="3500" b="1" dirty="0"/>
              <a:t>posgrado hospitalario con reconocimiento </a:t>
            </a:r>
            <a:r>
              <a:rPr lang="es-MX" sz="3500" b="1" dirty="0" smtClean="0"/>
              <a:t>universitario</a:t>
            </a:r>
            <a:endParaRPr lang="es-ES" sz="3500" b="1" dirty="0"/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911541"/>
              </p:ext>
            </p:extLst>
          </p:nvPr>
        </p:nvGraphicFramePr>
        <p:xfrm>
          <a:off x="9275508" y="1393009"/>
          <a:ext cx="2876366" cy="25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PHOTO-PAINT" r:id="rId3" imgW="3076190" imgH="2695238" progId="">
                  <p:embed/>
                </p:oleObj>
              </mc:Choice>
              <mc:Fallback>
                <p:oleObj name="PHOTO-PAINT" r:id="rId3" imgW="3076190" imgH="269523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5508" y="1393009"/>
                        <a:ext cx="2876366" cy="252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95" y="3142040"/>
            <a:ext cx="6369597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9024330" y="3963711"/>
            <a:ext cx="29067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22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Teodoro Billroth</a:t>
            </a:r>
            <a:endParaRPr lang="es-ES" sz="2200" b="1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0" y="-25693"/>
            <a:ext cx="12192000" cy="1368000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4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tabLst>
                <a:tab pos="2330450" algn="l"/>
              </a:tabLst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El modelo educativo universal de las Residencias Médicas </a:t>
            </a:r>
          </a:p>
          <a:p>
            <a:pPr algn="ctr">
              <a:tabLst>
                <a:tab pos="2330450" algn="l"/>
              </a:tabLst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la formación de especialistas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80" y="85390"/>
            <a:ext cx="108241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85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71252" y="869903"/>
            <a:ext cx="754828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MX" sz="1050" dirty="0">
              <a:latin typeface="Arial" panose="020B0604020202020204" pitchFamily="34" charset="0"/>
            </a:endParaRPr>
          </a:p>
          <a:p>
            <a:endParaRPr lang="es-MX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0" y="-25693"/>
            <a:ext cx="12192000" cy="1368000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4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tabLst>
                <a:tab pos="2330450" algn="l"/>
              </a:tabLst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El modelo educativo universal de las Residencias Médicas </a:t>
            </a:r>
          </a:p>
          <a:p>
            <a:pPr algn="ctr">
              <a:tabLst>
                <a:tab pos="2330450" algn="l"/>
              </a:tabLst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la formación de especialistas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0" y="85390"/>
            <a:ext cx="1082415" cy="1080000"/>
          </a:xfrm>
          <a:prstGeom prst="rect">
            <a:avLst/>
          </a:prstGeom>
        </p:spPr>
      </p:pic>
      <p:pic>
        <p:nvPicPr>
          <p:cNvPr id="14" name="Picture 4" descr="halstd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694" y="1377386"/>
            <a:ext cx="2338977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>
            <a:spLocks noChangeArrowheads="1"/>
          </p:cNvSpPr>
          <p:nvPr/>
        </p:nvSpPr>
        <p:spPr bwMode="grayWhite">
          <a:xfrm>
            <a:off x="3017177" y="1318723"/>
            <a:ext cx="8388000" cy="28623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sz="3000" b="1" dirty="0">
                <a:cs typeface="Arial" charset="0"/>
              </a:rPr>
              <a:t>En 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1897</a:t>
            </a:r>
            <a:r>
              <a:rPr lang="es-ES" sz="3000" b="1" dirty="0">
                <a:cs typeface="Arial" charset="0"/>
              </a:rPr>
              <a:t> William S. Halstead, </a:t>
            </a:r>
            <a:r>
              <a:rPr lang="es-ES" sz="3000" b="1" dirty="0" smtClean="0">
                <a:cs typeface="Arial" charset="0"/>
              </a:rPr>
              <a:t>visita </a:t>
            </a:r>
            <a:r>
              <a:rPr lang="es-ES" sz="3000" b="1" dirty="0">
                <a:cs typeface="Arial" charset="0"/>
              </a:rPr>
              <a:t>a </a:t>
            </a:r>
            <a:r>
              <a:rPr lang="es-ES" sz="3000" b="1" dirty="0" smtClean="0">
                <a:cs typeface="Arial" charset="0"/>
              </a:rPr>
              <a:t>Billroth.</a:t>
            </a:r>
          </a:p>
          <a:p>
            <a:pPr algn="just"/>
            <a:r>
              <a:rPr lang="es-ES" sz="3000" b="1" dirty="0" smtClean="0">
                <a:cs typeface="Arial" charset="0"/>
              </a:rPr>
              <a:t>Inicia las residencias médicas en el The Johns    </a:t>
            </a:r>
          </a:p>
          <a:p>
            <a:pPr algn="just"/>
            <a:r>
              <a:rPr lang="es-ES" sz="3000" b="1" dirty="0" smtClean="0">
                <a:cs typeface="Arial" charset="0"/>
              </a:rPr>
              <a:t>Hopkins Hospital  (Baltimore)</a:t>
            </a:r>
          </a:p>
          <a:p>
            <a:pPr algn="just"/>
            <a:endParaRPr lang="es-ES" sz="3000" b="1" dirty="0" smtClean="0">
              <a:cs typeface="Arial" charset="0"/>
            </a:endParaRPr>
          </a:p>
          <a:p>
            <a:r>
              <a:rPr lang="es-ES" sz="3000" b="1" dirty="0" smtClean="0"/>
              <a:t>Aceptación progresiva del nuevo sistema en los principales centros hospitalarios de los EUA</a:t>
            </a:r>
            <a:endParaRPr lang="es-ES" sz="3000" dirty="0" smtClean="0"/>
          </a:p>
        </p:txBody>
      </p:sp>
      <p:pic>
        <p:nvPicPr>
          <p:cNvPr id="1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856" y="4245867"/>
            <a:ext cx="6757702" cy="2556000"/>
          </a:xfrm>
          <a:prstGeom prst="rect">
            <a:avLst/>
          </a:prstGeom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332183" y="3932465"/>
            <a:ext cx="2556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1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William S. Halstead</a:t>
            </a:r>
          </a:p>
        </p:txBody>
      </p:sp>
    </p:spTree>
    <p:extLst>
      <p:ext uri="{BB962C8B-B14F-4D97-AF65-F5344CB8AC3E}">
        <p14:creationId xmlns:p14="http://schemas.microsoft.com/office/powerpoint/2010/main" val="2858785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71252" y="869903"/>
            <a:ext cx="754828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MX" sz="1050" dirty="0">
              <a:latin typeface="Arial" panose="020B0604020202020204" pitchFamily="34" charset="0"/>
            </a:endParaRPr>
          </a:p>
          <a:p>
            <a:endParaRPr lang="es-MX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0" y="-25693"/>
            <a:ext cx="12192000" cy="1368000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4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tabLst>
                <a:tab pos="2330450" algn="l"/>
              </a:tabLst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El modelo educativo universal de las Residencias Médicas </a:t>
            </a:r>
          </a:p>
          <a:p>
            <a:pPr algn="ctr">
              <a:tabLst>
                <a:tab pos="2330450" algn="l"/>
              </a:tabLst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la formación de especialistas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0" y="85390"/>
            <a:ext cx="1082415" cy="1080000"/>
          </a:xfrm>
          <a:prstGeom prst="rect">
            <a:avLst/>
          </a:prstGeom>
        </p:spPr>
      </p:pic>
      <p:pic>
        <p:nvPicPr>
          <p:cNvPr id="9" name="Picture 8" descr="http://t2.gstatic.com/images?q=tbn:ANd9GcTNAgZxAWFGFarcW3rAawIiJo4-NH4hs_TKKlXIx1a0Klr6fLF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5048" y="1913400"/>
            <a:ext cx="2844000" cy="3555002"/>
          </a:xfrm>
          <a:prstGeom prst="rect">
            <a:avLst/>
          </a:prstGeom>
          <a:noFill/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2882112" y="1722742"/>
            <a:ext cx="3628416" cy="128868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MX" sz="4000" b="1" dirty="0" smtClean="0">
                <a:solidFill>
                  <a:schemeClr val="tx1"/>
                </a:solidFill>
                <a:latin typeface="+mn-lt"/>
              </a:rPr>
              <a:t>Sir   William   Osler</a:t>
            </a:r>
            <a:br>
              <a:rPr lang="es-MX" sz="4000" b="1" dirty="0" smtClean="0">
                <a:solidFill>
                  <a:schemeClr val="tx1"/>
                </a:solidFill>
                <a:latin typeface="+mn-lt"/>
              </a:rPr>
            </a:br>
            <a:r>
              <a:rPr lang="es-MX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1849-1919</a:t>
            </a:r>
            <a:endParaRPr lang="es-MX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1421464" y="4032464"/>
            <a:ext cx="5724000" cy="1337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000" b="1" dirty="0" smtClean="0">
                <a:solidFill>
                  <a:schemeClr val="tx1"/>
                </a:solidFill>
              </a:rPr>
              <a:t>Un médico para siempre</a:t>
            </a:r>
          </a:p>
          <a:p>
            <a:endParaRPr lang="es-MX" sz="4000" b="1" dirty="0" smtClean="0">
              <a:solidFill>
                <a:schemeClr val="tx1"/>
              </a:solidFill>
            </a:endParaRPr>
          </a:p>
          <a:p>
            <a:r>
              <a:rPr lang="es-MX" sz="4000" b="1" dirty="0" smtClean="0">
                <a:solidFill>
                  <a:schemeClr val="tx1"/>
                </a:solidFill>
              </a:rPr>
              <a:t>Un maestro para emular</a:t>
            </a:r>
            <a:endParaRPr lang="es-MX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7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71252" y="869903"/>
            <a:ext cx="754828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MX" sz="1050" dirty="0">
              <a:latin typeface="Arial" panose="020B0604020202020204" pitchFamily="34" charset="0"/>
            </a:endParaRPr>
          </a:p>
          <a:p>
            <a:endParaRPr lang="es-MX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0" y="-25693"/>
            <a:ext cx="12192000" cy="1368000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2330450" algn="l"/>
              </a:tabLst>
            </a:pPr>
            <a:endParaRPr lang="es-MX" sz="45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tabLst>
                <a:tab pos="2330450" algn="l"/>
              </a:tabLst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INFORME FLEXNER</a:t>
            </a:r>
          </a:p>
          <a:p>
            <a:pPr algn="ctr">
              <a:tabLst>
                <a:tab pos="2330450" algn="l"/>
              </a:tabLst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1910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0" y="85390"/>
            <a:ext cx="1082415" cy="1080000"/>
          </a:xfrm>
          <a:prstGeom prst="rect">
            <a:avLst/>
          </a:prstGeom>
        </p:spPr>
      </p:pic>
      <p:pic>
        <p:nvPicPr>
          <p:cNvPr id="14" name="Picture 2" descr="http://t3.gstatic.com/images?q=tbn:ANd9GcS1MEUj05Rptwk0SX5KgIcfA45rlKGn7WXZZ1N3toFhLezZyOimT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6784" y="1862376"/>
            <a:ext cx="3240359" cy="452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F:\DEP-M\Dr.Vilar\presentacionesNoviembre\7 LancetDrFrenk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8634" y="1716289"/>
            <a:ext cx="3496662" cy="4420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801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71252" y="869903"/>
            <a:ext cx="754828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MX" sz="1050" dirty="0">
              <a:latin typeface="Arial" panose="020B0604020202020204" pitchFamily="34" charset="0"/>
            </a:endParaRPr>
          </a:p>
          <a:p>
            <a:endParaRPr lang="es-MX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908" y="3229896"/>
            <a:ext cx="2162822" cy="296873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136" y="3229897"/>
            <a:ext cx="2164796" cy="302895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703" y="3229897"/>
            <a:ext cx="2125566" cy="302895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837198" y="6138000"/>
            <a:ext cx="3240000" cy="72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MX" sz="2200" b="1" dirty="0">
                <a:latin typeface="Arial" panose="020B0604020202020204" pitchFamily="34" charset="0"/>
              </a:rPr>
              <a:t>Dr. Aquilino Villanueva </a:t>
            </a:r>
            <a:endParaRPr lang="es-MX" sz="2200" dirty="0"/>
          </a:p>
        </p:txBody>
      </p:sp>
      <p:sp>
        <p:nvSpPr>
          <p:cNvPr id="12" name="Rectángulo 11"/>
          <p:cNvSpPr/>
          <p:nvPr/>
        </p:nvSpPr>
        <p:spPr>
          <a:xfrm>
            <a:off x="4840368" y="6138000"/>
            <a:ext cx="3024000" cy="64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MX" sz="2200" b="1" dirty="0">
                <a:latin typeface="Arial" panose="020B0604020202020204" pitchFamily="34" charset="0"/>
              </a:rPr>
              <a:t>Dr. Abraham Ayala G</a:t>
            </a:r>
            <a:r>
              <a:rPr lang="es-MX" b="1" dirty="0">
                <a:latin typeface="Arial" panose="020B0604020202020204" pitchFamily="34" charset="0"/>
              </a:rPr>
              <a:t>. </a:t>
            </a:r>
            <a:endParaRPr lang="es-MX" dirty="0"/>
          </a:p>
        </p:txBody>
      </p:sp>
      <p:sp>
        <p:nvSpPr>
          <p:cNvPr id="13" name="Rectángulo 12"/>
          <p:cNvSpPr/>
          <p:nvPr/>
        </p:nvSpPr>
        <p:spPr>
          <a:xfrm>
            <a:off x="8699787" y="6138000"/>
            <a:ext cx="2916000" cy="64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MX" sz="2200" b="1" dirty="0">
                <a:latin typeface="Arial" panose="020B0604020202020204" pitchFamily="34" charset="0"/>
              </a:rPr>
              <a:t>Dr. Ignacio Chávez </a:t>
            </a:r>
            <a:endParaRPr lang="es-MX" sz="2200" dirty="0"/>
          </a:p>
        </p:txBody>
      </p:sp>
      <p:sp>
        <p:nvSpPr>
          <p:cNvPr id="14" name="Subtítulo 5"/>
          <p:cNvSpPr>
            <a:spLocks noGrp="1"/>
          </p:cNvSpPr>
          <p:nvPr>
            <p:ph type="subTitle" idx="1"/>
          </p:nvPr>
        </p:nvSpPr>
        <p:spPr>
          <a:xfrm>
            <a:off x="-540864" y="1160808"/>
            <a:ext cx="12600000" cy="1800000"/>
          </a:xfrm>
        </p:spPr>
        <p:txBody>
          <a:bodyPr anchor="ctr">
            <a:noAutofit/>
          </a:bodyPr>
          <a:lstStyle/>
          <a:p>
            <a:pPr marL="685800" indent="-685800" algn="ctr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s-MX" sz="3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Inicio de programas de especialización (urología, gastroenterología, cardiología). Hospital General de la CdMx (1920)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0" y="30792"/>
            <a:ext cx="12192000" cy="1368000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4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tabLst>
                <a:tab pos="2330450" algn="l"/>
              </a:tabLst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El modelo educativo universal de las Residencias Médicas </a:t>
            </a:r>
          </a:p>
          <a:p>
            <a:pPr algn="ctr">
              <a:tabLst>
                <a:tab pos="2330450" algn="l"/>
              </a:tabLst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la formación de especialistas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6" y="74645"/>
            <a:ext cx="108241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5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71252" y="869903"/>
            <a:ext cx="754828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MX" sz="1050" dirty="0">
              <a:latin typeface="Arial" panose="020B0604020202020204" pitchFamily="34" charset="0"/>
            </a:endParaRPr>
          </a:p>
          <a:p>
            <a:endParaRPr lang="es-MX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0" y="20645"/>
            <a:ext cx="12192000" cy="1368000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4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tabLst>
                <a:tab pos="2330450" algn="l"/>
              </a:tabLst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El modelo educativo universal de las Residencias Médicas </a:t>
            </a:r>
          </a:p>
          <a:p>
            <a:pPr algn="ctr">
              <a:tabLst>
                <a:tab pos="2330450" algn="l"/>
              </a:tabLst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la formación de especialistas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6" y="74645"/>
            <a:ext cx="1082415" cy="1080000"/>
          </a:xfrm>
          <a:prstGeom prst="rect">
            <a:avLst/>
          </a:prstGeom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62267" y="1486232"/>
            <a:ext cx="11700000" cy="297773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182563" indent="-182563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chemeClr val="accent5"/>
              </a:buClr>
              <a:buFontTx/>
              <a:buChar char="•"/>
            </a:pPr>
            <a:r>
              <a:rPr lang="es-MX" altLang="es-MX" sz="2500" b="1" dirty="0">
                <a:latin typeface="+mn-lt"/>
              </a:rPr>
              <a:t>En </a:t>
            </a:r>
            <a:r>
              <a:rPr lang="es-MX" altLang="es-MX" sz="2500" b="1" dirty="0">
                <a:latin typeface="Arial" panose="020B0604020202020204" pitchFamily="34" charset="0"/>
                <a:cs typeface="Arial" panose="020B0604020202020204" pitchFamily="34" charset="0"/>
              </a:rPr>
              <a:t>1939</a:t>
            </a:r>
            <a:r>
              <a:rPr lang="es-MX" altLang="es-MX" sz="2500" b="1" dirty="0">
                <a:latin typeface="+mn-lt"/>
              </a:rPr>
              <a:t> al estallar la II Guerra Mundial se rompen los vínculos médicos con </a:t>
            </a:r>
            <a:r>
              <a:rPr lang="es-MX" altLang="es-MX" sz="2500" b="1" dirty="0" smtClean="0">
                <a:latin typeface="+mn-lt"/>
              </a:rPr>
              <a:t>Francia</a:t>
            </a:r>
            <a:endParaRPr lang="es-MX" altLang="es-MX" sz="2500" b="1" dirty="0">
              <a:latin typeface="+mn-lt"/>
            </a:endParaRPr>
          </a:p>
          <a:p>
            <a:pPr algn="just" eaLnBrk="1" hangingPunct="1">
              <a:spcBef>
                <a:spcPct val="50000"/>
              </a:spcBef>
              <a:buClr>
                <a:schemeClr val="accent5"/>
              </a:buClr>
              <a:buFontTx/>
              <a:buChar char="•"/>
            </a:pPr>
            <a:r>
              <a:rPr lang="es-MX" altLang="es-MX" sz="2500" b="1" dirty="0">
                <a:latin typeface="+mn-lt"/>
              </a:rPr>
              <a:t> A partir de los años </a:t>
            </a:r>
            <a:r>
              <a:rPr lang="es-MX" altLang="es-MX" sz="2500" b="1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s-MX" altLang="es-MX" sz="2500" b="1" dirty="0">
                <a:latin typeface="+mn-lt"/>
              </a:rPr>
              <a:t> la influencia de la medicina norteamericana se incrementa </a:t>
            </a:r>
            <a:r>
              <a:rPr lang="es-MX" altLang="es-MX" sz="2500" b="1" dirty="0" smtClean="0">
                <a:latin typeface="+mn-lt"/>
              </a:rPr>
              <a:t>progresivamente</a:t>
            </a:r>
            <a:endParaRPr lang="es-MX" altLang="es-MX" sz="2500" b="1" dirty="0">
              <a:latin typeface="+mn-lt"/>
            </a:endParaRPr>
          </a:p>
          <a:p>
            <a:pPr algn="just" eaLnBrk="1" hangingPunct="1">
              <a:spcBef>
                <a:spcPct val="50000"/>
              </a:spcBef>
              <a:buClr>
                <a:schemeClr val="accent5"/>
              </a:buClr>
              <a:buFontTx/>
              <a:buChar char="•"/>
            </a:pPr>
            <a:r>
              <a:rPr lang="es-MX" altLang="es-MX" sz="2500" b="1" dirty="0">
                <a:latin typeface="+mn-lt"/>
              </a:rPr>
              <a:t> Hasta </a:t>
            </a:r>
            <a:r>
              <a:rPr lang="es-MX" altLang="es-MX" sz="2500" b="1" dirty="0">
                <a:latin typeface="Arial" panose="020B0604020202020204" pitchFamily="34" charset="0"/>
                <a:cs typeface="Arial" panose="020B0604020202020204" pitchFamily="34" charset="0"/>
              </a:rPr>
              <a:t>1942</a:t>
            </a:r>
            <a:r>
              <a:rPr lang="es-MX" altLang="es-MX" sz="2500" b="1" dirty="0">
                <a:latin typeface="+mn-lt"/>
              </a:rPr>
              <a:t> la preparación de los especialistas era básicamente </a:t>
            </a:r>
            <a:r>
              <a:rPr lang="es-MX" altLang="es-MX" sz="2500" b="1" dirty="0" smtClean="0">
                <a:latin typeface="+mn-lt"/>
              </a:rPr>
              <a:t>tutorial</a:t>
            </a:r>
            <a:endParaRPr lang="es-MX" altLang="es-MX" sz="2500" b="1" dirty="0">
              <a:latin typeface="+mn-lt"/>
            </a:endParaRPr>
          </a:p>
          <a:p>
            <a:pPr algn="just" eaLnBrk="1" hangingPunct="1">
              <a:spcBef>
                <a:spcPct val="50000"/>
              </a:spcBef>
              <a:buClr>
                <a:schemeClr val="accent5"/>
              </a:buClr>
              <a:buFontTx/>
              <a:buChar char="•"/>
            </a:pPr>
            <a:r>
              <a:rPr lang="es-MX" altLang="es-MX" sz="2500" b="1" dirty="0">
                <a:latin typeface="+mn-lt"/>
              </a:rPr>
              <a:t> Fundación del Hospital Infantil </a:t>
            </a:r>
            <a:r>
              <a:rPr lang="es-MX" altLang="es-MX" sz="2500" b="1" dirty="0">
                <a:latin typeface="Arial" panose="020B0604020202020204" pitchFamily="34" charset="0"/>
                <a:cs typeface="Arial" panose="020B0604020202020204" pitchFamily="34" charset="0"/>
              </a:rPr>
              <a:t>(1943), </a:t>
            </a:r>
            <a:r>
              <a:rPr lang="es-MX" altLang="es-MX" sz="2500" b="1" dirty="0">
                <a:latin typeface="+mn-lt"/>
              </a:rPr>
              <a:t>Instituto Nacional de Cardiología </a:t>
            </a:r>
            <a:r>
              <a:rPr lang="es-MX" altLang="es-MX" sz="2500" b="1" dirty="0">
                <a:latin typeface="Arial" panose="020B0604020202020204" pitchFamily="34" charset="0"/>
                <a:cs typeface="Arial" panose="020B0604020202020204" pitchFamily="34" charset="0"/>
              </a:rPr>
              <a:t>(1944) </a:t>
            </a:r>
            <a:r>
              <a:rPr lang="es-MX" altLang="es-MX" sz="2500" b="1" dirty="0">
                <a:latin typeface="+mn-lt"/>
              </a:rPr>
              <a:t>y el Hospital de Enfermedades de la Nutrición </a:t>
            </a:r>
            <a:r>
              <a:rPr lang="es-MX" altLang="es-MX" sz="2500" b="1" dirty="0">
                <a:latin typeface="Arial" panose="020B0604020202020204" pitchFamily="34" charset="0"/>
                <a:cs typeface="Arial" panose="020B0604020202020204" pitchFamily="34" charset="0"/>
              </a:rPr>
              <a:t>(1946</a:t>
            </a:r>
            <a:r>
              <a:rPr lang="es-MX" altLang="es-MX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MX" altLang="es-MX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escanear0036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61557"/>
            <a:ext cx="4895850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077" y="4555182"/>
            <a:ext cx="489585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108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71252" y="869903"/>
            <a:ext cx="754828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MX" sz="1050" dirty="0">
              <a:latin typeface="Arial" panose="020B0604020202020204" pitchFamily="34" charset="0"/>
            </a:endParaRPr>
          </a:p>
          <a:p>
            <a:endParaRPr lang="es-MX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0" y="20645"/>
            <a:ext cx="12192000" cy="1368000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4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tabLst>
                <a:tab pos="2330450" algn="l"/>
              </a:tabLst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El modelo educativo universal de las Residencias Médicas </a:t>
            </a:r>
          </a:p>
          <a:p>
            <a:pPr algn="ctr">
              <a:tabLst>
                <a:tab pos="2330450" algn="l"/>
              </a:tabLst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la formación de especialistas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6" y="74645"/>
            <a:ext cx="1082415" cy="108000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75532" y="1388645"/>
            <a:ext cx="11040935" cy="305468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92075" indent="-92075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chemeClr val="accent5"/>
              </a:buClr>
              <a:buFontTx/>
              <a:buChar char="•"/>
            </a:pPr>
            <a:r>
              <a:rPr lang="es-MX" altLang="es-MX" sz="3500" b="1" dirty="0">
                <a:latin typeface="+mn-lt"/>
              </a:rPr>
              <a:t> EI modelo de las especialidades pioneras es adoptado en otras instituciones como:</a:t>
            </a:r>
          </a:p>
          <a:p>
            <a:pPr algn="just" eaLnBrk="1" hangingPunct="1">
              <a:spcBef>
                <a:spcPct val="50000"/>
              </a:spcBef>
              <a:buClr>
                <a:schemeClr val="accent5"/>
              </a:buClr>
              <a:buFontTx/>
              <a:buChar char="•"/>
            </a:pPr>
            <a:r>
              <a:rPr lang="es-MX" altLang="es-MX" sz="3500" b="1" dirty="0">
                <a:latin typeface="+mn-lt"/>
              </a:rPr>
              <a:t> Hospital de Enfermedades Pulmonares en Huipulco, el Hospital Gea González, el Hospital Juárez, el Manicomio de la Castañeda, el Hospital </a:t>
            </a:r>
            <a:r>
              <a:rPr lang="es-MX" altLang="es-MX" sz="3500" b="1" dirty="0" smtClean="0">
                <a:latin typeface="+mn-lt"/>
              </a:rPr>
              <a:t>Español</a:t>
            </a:r>
            <a:endParaRPr lang="es-ES" altLang="es-MX" sz="3500" b="1" dirty="0">
              <a:latin typeface="+mn-lt"/>
            </a:endParaRPr>
          </a:p>
        </p:txBody>
      </p:sp>
      <p:pic>
        <p:nvPicPr>
          <p:cNvPr id="9" name="Picture 4" descr="escanear0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"/>
          <a:stretch>
            <a:fillRect/>
          </a:stretch>
        </p:blipFill>
        <p:spPr bwMode="auto">
          <a:xfrm>
            <a:off x="424180" y="4579823"/>
            <a:ext cx="340410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escanear0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692" y="4568710"/>
            <a:ext cx="3404108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escanear00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708" y="4552261"/>
            <a:ext cx="3404108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561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71252" y="869903"/>
            <a:ext cx="754828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MX" sz="1050" dirty="0">
              <a:latin typeface="Arial" panose="020B0604020202020204" pitchFamily="34" charset="0"/>
            </a:endParaRPr>
          </a:p>
          <a:p>
            <a:endParaRPr lang="es-MX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0" y="20645"/>
            <a:ext cx="12192000" cy="1368000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4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tabLst>
                <a:tab pos="2330450" algn="l"/>
              </a:tabLst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El modelo educativo universal de las Residencias Médicas </a:t>
            </a:r>
          </a:p>
          <a:p>
            <a:pPr algn="ctr">
              <a:tabLst>
                <a:tab pos="2330450" algn="l"/>
              </a:tabLst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la formación de especialistas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6" y="74645"/>
            <a:ext cx="1082415" cy="1080000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612533" y="1442859"/>
            <a:ext cx="10800000" cy="193899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s-MX" altLang="es-MX" sz="4000" b="1" dirty="0">
                <a:latin typeface="+mn-lt"/>
              </a:rPr>
              <a:t>En </a:t>
            </a:r>
            <a:r>
              <a:rPr lang="es-MX" altLang="es-MX" sz="4000" b="1" dirty="0">
                <a:latin typeface="Arial" panose="020B0604020202020204" pitchFamily="34" charset="0"/>
                <a:cs typeface="Arial" panose="020B0604020202020204" pitchFamily="34" charset="0"/>
              </a:rPr>
              <a:t>1943</a:t>
            </a:r>
            <a:r>
              <a:rPr lang="es-MX" altLang="es-MX" sz="4000" b="1" dirty="0">
                <a:latin typeface="+mn-lt"/>
              </a:rPr>
              <a:t> se funda el IMSS y en sus inicios no se forman especialistas hasta que se inaugura el Hospital de la Raza </a:t>
            </a:r>
            <a:r>
              <a:rPr lang="es-MX" altLang="es-MX" sz="4000" b="1" dirty="0">
                <a:latin typeface="Arial" panose="020B0604020202020204" pitchFamily="34" charset="0"/>
                <a:cs typeface="Arial" panose="020B0604020202020204" pitchFamily="34" charset="0"/>
              </a:rPr>
              <a:t>(1954</a:t>
            </a:r>
            <a:r>
              <a:rPr lang="es-MX" altLang="es-MX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altLang="es-MX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i1.wp.com/noticieros.televisa.com/wp-content/uploads/2017/01/IMSS.jpg?resize=940%2C600&amp;quality=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87" y="3592895"/>
            <a:ext cx="4030651" cy="31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IMAGENES DEL HOSPITAL DE LA RA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62" y="3639115"/>
            <a:ext cx="4030651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69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70" y="108993"/>
            <a:ext cx="1082415" cy="1080000"/>
          </a:xfrm>
          <a:prstGeom prst="rect">
            <a:avLst/>
          </a:prstGeom>
        </p:spPr>
      </p:pic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702377" y="94245"/>
            <a:ext cx="10584621" cy="6209007"/>
          </a:xfrm>
        </p:spPr>
        <p:txBody>
          <a:bodyPr anchor="ctr">
            <a:normAutofit/>
          </a:bodyPr>
          <a:lstStyle/>
          <a:p>
            <a:pPr marL="685800" indent="-6858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MX" sz="6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Consideraciones generales sobre la aparición y desarrollo de las especialidades médicas</a:t>
            </a:r>
            <a:endParaRPr lang="es-MX" sz="6000" dirty="0"/>
          </a:p>
        </p:txBody>
      </p:sp>
    </p:spTree>
    <p:extLst>
      <p:ext uri="{BB962C8B-B14F-4D97-AF65-F5344CB8AC3E}">
        <p14:creationId xmlns:p14="http://schemas.microsoft.com/office/powerpoint/2010/main" val="161746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71252" y="869903"/>
            <a:ext cx="754828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MX" sz="1050" dirty="0">
              <a:latin typeface="Arial" panose="020B0604020202020204" pitchFamily="34" charset="0"/>
            </a:endParaRPr>
          </a:p>
          <a:p>
            <a:endParaRPr lang="es-MX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0" y="20645"/>
            <a:ext cx="12192000" cy="1368000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4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El modelo educativo universal de las Residencias Médicas </a:t>
            </a:r>
          </a:p>
          <a:p>
            <a:pPr algn="ctr"/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la formación de especialistas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6" y="74645"/>
            <a:ext cx="1082415" cy="1080000"/>
          </a:xfrm>
          <a:prstGeom prst="rect">
            <a:avLst/>
          </a:prstGeom>
        </p:spPr>
      </p:pic>
      <p:pic>
        <p:nvPicPr>
          <p:cNvPr id="15" name="Picture 8" descr="Raul-Fourn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8645"/>
            <a:ext cx="2789260" cy="342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849699" y="1826883"/>
            <a:ext cx="439530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sz="3000" b="1" dirty="0">
                <a:latin typeface="+mj-lt"/>
              </a:rPr>
              <a:t>Dr. </a:t>
            </a:r>
            <a:r>
              <a:rPr lang="es-MX" sz="3000" b="1" dirty="0" err="1">
                <a:latin typeface="+mj-lt"/>
              </a:rPr>
              <a:t>Raoul</a:t>
            </a:r>
            <a:r>
              <a:rPr lang="es-MX" sz="3000" b="1" dirty="0">
                <a:latin typeface="+mj-lt"/>
              </a:rPr>
              <a:t> </a:t>
            </a:r>
            <a:r>
              <a:rPr lang="es-MX" sz="3000" b="1" dirty="0" err="1">
                <a:latin typeface="+mj-lt"/>
              </a:rPr>
              <a:t>Fournier</a:t>
            </a:r>
            <a:r>
              <a:rPr lang="es-MX" sz="3000" b="1" dirty="0">
                <a:latin typeface="+mj-lt"/>
              </a:rPr>
              <a:t> Villada</a:t>
            </a:r>
          </a:p>
          <a:p>
            <a:pPr algn="ctr" eaLnBrk="1" hangingPunct="1"/>
            <a:r>
              <a:rPr lang="es-MX" sz="3000" b="1" dirty="0">
                <a:latin typeface="+mj-lt"/>
              </a:rPr>
              <a:t>Director FM-UNAM </a:t>
            </a:r>
            <a:br>
              <a:rPr lang="es-MX" sz="3000" b="1" dirty="0">
                <a:latin typeface="+mj-lt"/>
              </a:rPr>
            </a:br>
            <a:r>
              <a:rPr lang="es-MX" sz="3000" b="1" dirty="0">
                <a:latin typeface="Arial" panose="020B0604020202020204" pitchFamily="34" charset="0"/>
                <a:cs typeface="Arial" panose="020B0604020202020204" pitchFamily="34" charset="0"/>
              </a:rPr>
              <a:t>(1954-1962)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849699" y="3661295"/>
            <a:ext cx="90000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73050" indent="-273050" algn="just" eaLnBrk="1" hangingPunct="1">
              <a:lnSpc>
                <a:spcPts val="4800"/>
              </a:lnSpc>
              <a:buClr>
                <a:schemeClr val="accent5"/>
              </a:buClr>
              <a:buFontTx/>
              <a:buChar char="•"/>
            </a:pPr>
            <a:r>
              <a:rPr lang="es-MX" sz="4000" b="1" dirty="0" smtClean="0">
                <a:latin typeface="+mn-lt"/>
              </a:rPr>
              <a:t>Propone </a:t>
            </a:r>
            <a:r>
              <a:rPr lang="es-MX" sz="4000" b="1" dirty="0">
                <a:latin typeface="+mn-lt"/>
              </a:rPr>
              <a:t>al H. Consejo Universitario el cambio </a:t>
            </a:r>
            <a:r>
              <a:rPr lang="es-MX" sz="4000" b="1" dirty="0" smtClean="0">
                <a:latin typeface="+mn-lt"/>
              </a:rPr>
              <a:t>de </a:t>
            </a:r>
            <a:r>
              <a:rPr lang="es-MX" sz="4000" b="1" dirty="0">
                <a:latin typeface="+mn-lt"/>
              </a:rPr>
              <a:t>la Escuela Nacional de Medicina a Facultad de </a:t>
            </a:r>
            <a:r>
              <a:rPr lang="es-MX" sz="4000" b="1" dirty="0" smtClean="0">
                <a:latin typeface="+mn-lt"/>
              </a:rPr>
              <a:t>Medicina</a:t>
            </a:r>
            <a:endParaRPr lang="es-MX" sz="4000" b="1" dirty="0">
              <a:latin typeface="+mn-lt"/>
            </a:endParaRPr>
          </a:p>
          <a:p>
            <a:pPr algn="just" eaLnBrk="1" hangingPunct="1">
              <a:lnSpc>
                <a:spcPct val="150000"/>
              </a:lnSpc>
              <a:buClr>
                <a:schemeClr val="accent5"/>
              </a:buClr>
              <a:buFontTx/>
              <a:buChar char="•"/>
            </a:pPr>
            <a:r>
              <a:rPr lang="es-MX" sz="4000" b="1" dirty="0" smtClean="0">
                <a:latin typeface="+mn-lt"/>
              </a:rPr>
              <a:t>  Aprobado </a:t>
            </a:r>
            <a:r>
              <a:rPr lang="es-MX" sz="4000" b="1" dirty="0">
                <a:latin typeface="+mn-lt"/>
              </a:rPr>
              <a:t>el </a:t>
            </a:r>
            <a:r>
              <a:rPr lang="es-MX" sz="4000" b="1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s-MX" sz="4000" b="1" dirty="0">
                <a:latin typeface="+mn-lt"/>
              </a:rPr>
              <a:t> de abril de </a:t>
            </a:r>
            <a:r>
              <a:rPr lang="es-MX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23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71252" y="869903"/>
            <a:ext cx="754828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MX" sz="1050" dirty="0">
              <a:latin typeface="Arial" panose="020B0604020202020204" pitchFamily="34" charset="0"/>
            </a:endParaRPr>
          </a:p>
          <a:p>
            <a:endParaRPr lang="es-MX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0" y="20645"/>
            <a:ext cx="12192000" cy="1368000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4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El modelo educativo universal de las Residencias Médicas </a:t>
            </a:r>
          </a:p>
          <a:p>
            <a:pPr algn="ctr"/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la formación de especialistas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6" y="74645"/>
            <a:ext cx="1082415" cy="108000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533" y="1281245"/>
            <a:ext cx="11412000" cy="251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>
              <a:spcBef>
                <a:spcPct val="50000"/>
              </a:spcBef>
              <a:buClr>
                <a:schemeClr val="accent5"/>
              </a:buClr>
              <a:buFontTx/>
              <a:buChar char="•"/>
            </a:pPr>
            <a:r>
              <a:rPr lang="es-ES" sz="3500" b="1" dirty="0" smtClean="0">
                <a:cs typeface="Arial" charset="0"/>
              </a:rPr>
              <a:t>División de Estudios Superiores. FM. Primera </a:t>
            </a:r>
            <a:r>
              <a:rPr lang="es-MX" sz="3500" b="1" dirty="0">
                <a:cs typeface="Arial" charset="0"/>
              </a:rPr>
              <a:t>residencia </a:t>
            </a:r>
            <a:r>
              <a:rPr lang="es-MX" sz="3500" b="1" dirty="0" smtClean="0">
                <a:cs typeface="Arial" charset="0"/>
              </a:rPr>
              <a:t>(cirugía plástica y reconstructiva) </a:t>
            </a:r>
            <a:r>
              <a:rPr lang="es-MX" sz="3500" b="1" dirty="0">
                <a:cs typeface="Arial" charset="0"/>
              </a:rPr>
              <a:t>con afiliación y </a:t>
            </a:r>
            <a:r>
              <a:rPr lang="es-MX" sz="3500" b="1" dirty="0" smtClean="0">
                <a:cs typeface="Arial" charset="0"/>
              </a:rPr>
              <a:t>     programa universitario</a:t>
            </a:r>
            <a:endParaRPr lang="es-MX" sz="3500" b="1" dirty="0">
              <a:cs typeface="Arial" charset="0"/>
            </a:endParaRPr>
          </a:p>
          <a:p>
            <a:pPr marL="182563" indent="-182563" algn="just">
              <a:spcBef>
                <a:spcPct val="50000"/>
              </a:spcBef>
              <a:buClr>
                <a:schemeClr val="accent5"/>
              </a:buClr>
              <a:buFontTx/>
              <a:buChar char="•"/>
            </a:pPr>
            <a:r>
              <a:rPr lang="es-MX" sz="3500" b="1" dirty="0" smtClean="0">
                <a:cs typeface="Arial" charset="0"/>
              </a:rPr>
              <a:t> Hospital General de México </a:t>
            </a:r>
            <a:r>
              <a:rPr lang="es-MX" sz="3500" b="1" dirty="0" err="1" smtClean="0">
                <a:cs typeface="Arial" charset="0"/>
              </a:rPr>
              <a:t>SSa</a:t>
            </a:r>
            <a:endParaRPr lang="es-ES" sz="3500" b="1" dirty="0">
              <a:cs typeface="Arial" charset="0"/>
            </a:endParaRPr>
          </a:p>
        </p:txBody>
      </p:sp>
      <p:pic>
        <p:nvPicPr>
          <p:cNvPr id="9" name="Picture 4" descr="04_sepulveda"/>
          <p:cNvPicPr>
            <a:picLocks noChangeAspect="1" noChangeArrowheads="1"/>
          </p:cNvPicPr>
          <p:nvPr/>
        </p:nvPicPr>
        <p:blipFill rotWithShape="1">
          <a:blip r:embed="rId3" cstate="print"/>
          <a:srcRect l="3484" t="3236" r="4315" b="4293"/>
          <a:stretch/>
        </p:blipFill>
        <p:spPr bwMode="auto">
          <a:xfrm>
            <a:off x="1724619" y="3705649"/>
            <a:ext cx="2509495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5 Rectángulo"/>
          <p:cNvSpPr/>
          <p:nvPr/>
        </p:nvSpPr>
        <p:spPr>
          <a:xfrm>
            <a:off x="1858482" y="6227477"/>
            <a:ext cx="22417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b="1" dirty="0">
                <a:cs typeface="Arial" charset="0"/>
              </a:rPr>
              <a:t>Dr. B. Sepúlveda </a:t>
            </a:r>
            <a:endParaRPr lang="es-MX" sz="2200" dirty="0"/>
          </a:p>
        </p:txBody>
      </p:sp>
      <p:pic>
        <p:nvPicPr>
          <p:cNvPr id="11" name="Picture 3" descr="fernand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2583" y="3705649"/>
            <a:ext cx="250291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6 Rectángulo"/>
          <p:cNvSpPr/>
          <p:nvPr/>
        </p:nvSpPr>
        <p:spPr>
          <a:xfrm>
            <a:off x="7998054" y="6225649"/>
            <a:ext cx="393197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b="1" dirty="0">
                <a:cs typeface="Arial" charset="0"/>
              </a:rPr>
              <a:t>Dr. Fernando Ortiz Monasterio </a:t>
            </a:r>
            <a:endParaRPr lang="es-MX" sz="2200" dirty="0"/>
          </a:p>
        </p:txBody>
      </p:sp>
    </p:spTree>
    <p:extLst>
      <p:ext uri="{BB962C8B-B14F-4D97-AF65-F5344CB8AC3E}">
        <p14:creationId xmlns:p14="http://schemas.microsoft.com/office/powerpoint/2010/main" val="243773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71252" y="869903"/>
            <a:ext cx="754828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MX" sz="1050" dirty="0">
              <a:latin typeface="Arial" panose="020B0604020202020204" pitchFamily="34" charset="0"/>
            </a:endParaRPr>
          </a:p>
          <a:p>
            <a:endParaRPr lang="es-MX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0" y="20645"/>
            <a:ext cx="12192000" cy="1368000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4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El modelo educativo universal de las Residencias Médicas </a:t>
            </a:r>
          </a:p>
          <a:p>
            <a:pPr algn="ctr"/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la formación de especialistas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6" y="74645"/>
            <a:ext cx="1082415" cy="1080000"/>
          </a:xfrm>
          <a:prstGeom prst="rect">
            <a:avLst/>
          </a:prstGeom>
        </p:spPr>
      </p:pic>
      <p:pic>
        <p:nvPicPr>
          <p:cNvPr id="13" name="Picture 7" descr="laguna-garcia-j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" y="1388645"/>
            <a:ext cx="277274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547966" y="1997758"/>
            <a:ext cx="329051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sz="2500" b="1" dirty="0">
                <a:latin typeface="+mn-lt"/>
              </a:rPr>
              <a:t>Dr. José Laguna García</a:t>
            </a:r>
          </a:p>
          <a:p>
            <a:pPr algn="ctr" eaLnBrk="1" hangingPunct="1"/>
            <a:r>
              <a:rPr lang="es-MX" sz="2500" b="1" dirty="0">
                <a:latin typeface="+mn-lt"/>
              </a:rPr>
              <a:t>Director FM-UNAM </a:t>
            </a:r>
            <a:br>
              <a:rPr lang="es-MX" sz="2500" b="1" dirty="0">
                <a:latin typeface="+mn-lt"/>
              </a:rPr>
            </a:br>
            <a:r>
              <a:rPr lang="es-MX" sz="2500" b="1" dirty="0">
                <a:latin typeface="Arial" panose="020B0604020202020204" pitchFamily="34" charset="0"/>
                <a:cs typeface="Arial" panose="020B0604020202020204" pitchFamily="34" charset="0"/>
              </a:rPr>
              <a:t>(1971-1977)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930280" y="3908645"/>
            <a:ext cx="1070304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7800" indent="-177800" eaLnBrk="1" hangingPunct="1">
              <a:buClr>
                <a:schemeClr val="accent5"/>
              </a:buClr>
              <a:buFontTx/>
              <a:buChar char="•"/>
            </a:pPr>
            <a:r>
              <a:rPr lang="es-MX" sz="4000" b="1" dirty="0" smtClean="0">
                <a:latin typeface="+mn-lt"/>
              </a:rPr>
              <a:t>Programa </a:t>
            </a:r>
            <a:r>
              <a:rPr lang="es-MX" sz="4000" b="1" dirty="0">
                <a:latin typeface="+mn-lt"/>
              </a:rPr>
              <a:t>de capacitación docente </a:t>
            </a:r>
            <a:r>
              <a:rPr lang="es-MX" sz="4000" b="1" dirty="0" smtClean="0">
                <a:latin typeface="+mn-lt"/>
              </a:rPr>
              <a:t>para </a:t>
            </a:r>
            <a:r>
              <a:rPr lang="es-MX" sz="4000" b="1" dirty="0">
                <a:latin typeface="+mn-lt"/>
              </a:rPr>
              <a:t>los profesores de los cursos de especialización </a:t>
            </a:r>
            <a:r>
              <a:rPr lang="es-MX" sz="4000" b="1" dirty="0" smtClean="0">
                <a:latin typeface="+mn-lt"/>
              </a:rPr>
              <a:t>médica</a:t>
            </a:r>
            <a:endParaRPr lang="es-MX" sz="4000" b="1" dirty="0">
              <a:latin typeface="+mn-lt"/>
            </a:endParaRPr>
          </a:p>
          <a:p>
            <a:pPr eaLnBrk="1" hangingPunct="1">
              <a:buClr>
                <a:schemeClr val="accent5"/>
              </a:buClr>
              <a:buFontTx/>
              <a:buChar char="•"/>
            </a:pPr>
            <a:r>
              <a:rPr lang="es-MX" sz="4000" b="1" dirty="0" smtClean="0">
                <a:latin typeface="+mn-lt"/>
              </a:rPr>
              <a:t> Desarrollo de </a:t>
            </a:r>
            <a:r>
              <a:rPr lang="es-MX" sz="4000" b="1" dirty="0">
                <a:latin typeface="+mn-lt"/>
              </a:rPr>
              <a:t>los </a:t>
            </a:r>
            <a:r>
              <a:rPr lang="es-MX" sz="4000" b="1" dirty="0" smtClean="0">
                <a:latin typeface="+mn-lt"/>
              </a:rPr>
              <a:t>programas por objetivos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8746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-3459"/>
            <a:ext cx="12192000" cy="1239946"/>
          </a:xfrm>
          <a:gradFill flip="none" rotWithShape="1">
            <a:gsLst>
              <a:gs pos="7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ctr">
            <a:normAutofit/>
          </a:bodyPr>
          <a:lstStyle/>
          <a:p>
            <a:pPr algn="ctr"/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Desarrollo de las Especialidades en México</a:t>
            </a:r>
            <a:endParaRPr lang="es-MX" sz="5000" dirty="0">
              <a:solidFill>
                <a:srgbClr val="FFFF00"/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60" y="79973"/>
            <a:ext cx="1082415" cy="1080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88660" y="2000078"/>
            <a:ext cx="1022694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indent="-4572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MX" sz="3300" b="1" dirty="0" smtClean="0">
                <a:cs typeface="Calibri Light" panose="020F0302020204030204" pitchFamily="34" charset="0"/>
              </a:rPr>
              <a:t>Convocatoria </a:t>
            </a:r>
            <a:r>
              <a:rPr lang="es-MX" sz="3300" b="1" dirty="0">
                <a:cs typeface="Calibri Light" panose="020F0302020204030204" pitchFamily="34" charset="0"/>
              </a:rPr>
              <a:t>nacional </a:t>
            </a:r>
            <a:r>
              <a:rPr lang="es-MX" sz="3300" b="1" dirty="0">
                <a:latin typeface="Arial" panose="020B0604020202020204" pitchFamily="34" charset="0"/>
                <a:cs typeface="Arial" panose="020B0604020202020204" pitchFamily="34" charset="0"/>
              </a:rPr>
              <a:t>(1991) </a:t>
            </a:r>
            <a:r>
              <a:rPr lang="es-MX" sz="3300" b="1" dirty="0">
                <a:cs typeface="Calibri Light" panose="020F0302020204030204" pitchFamily="34" charset="0"/>
              </a:rPr>
              <a:t>FM - UNAM a iniciativa </a:t>
            </a:r>
            <a:r>
              <a:rPr lang="es-MX" sz="3300" b="1" dirty="0" smtClean="0">
                <a:cs typeface="Calibri Light" panose="020F0302020204030204" pitchFamily="34" charset="0"/>
              </a:rPr>
              <a:t>del Director </a:t>
            </a:r>
            <a:r>
              <a:rPr lang="es-MX" sz="3300" b="1" dirty="0">
                <a:cs typeface="Calibri Light" panose="020F0302020204030204" pitchFamily="34" charset="0"/>
              </a:rPr>
              <a:t>Dr. Juan Ramón de la Fuente. </a:t>
            </a:r>
          </a:p>
          <a:p>
            <a:pPr marL="457200" indent="-4572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MX" sz="3300" b="1" dirty="0" err="1" smtClean="0">
                <a:cs typeface="Calibri Light" panose="020F0302020204030204" pitchFamily="34" charset="0"/>
              </a:rPr>
              <a:t>SSa</a:t>
            </a:r>
            <a:r>
              <a:rPr lang="es-MX" sz="3300" b="1" dirty="0" smtClean="0">
                <a:cs typeface="Calibri Light" panose="020F0302020204030204" pitchFamily="34" charset="0"/>
              </a:rPr>
              <a:t> </a:t>
            </a:r>
            <a:r>
              <a:rPr lang="es-MX" sz="3300" b="1" dirty="0">
                <a:cs typeface="Calibri Light" panose="020F0302020204030204" pitchFamily="34" charset="0"/>
              </a:rPr>
              <a:t>– IMSS – ISSSTE - etc. </a:t>
            </a:r>
          </a:p>
          <a:p>
            <a:pPr marL="457200" indent="-4572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MX" sz="3300" b="1" dirty="0" smtClean="0">
                <a:cs typeface="Calibri Light" panose="020F0302020204030204" pitchFamily="34" charset="0"/>
              </a:rPr>
              <a:t>Academia </a:t>
            </a:r>
            <a:r>
              <a:rPr lang="es-MX" sz="3300" b="1" dirty="0">
                <a:cs typeface="Calibri Light" panose="020F0302020204030204" pitchFamily="34" charset="0"/>
              </a:rPr>
              <a:t>Nacional de Medicina. </a:t>
            </a:r>
          </a:p>
          <a:p>
            <a:pPr marL="457200" indent="-4572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MX" sz="3300" b="1" dirty="0" smtClean="0">
                <a:cs typeface="Calibri Light" panose="020F0302020204030204" pitchFamily="34" charset="0"/>
              </a:rPr>
              <a:t>Consejos </a:t>
            </a:r>
            <a:r>
              <a:rPr lang="es-MX" sz="3300" b="1" dirty="0">
                <a:cs typeface="Calibri Light" panose="020F0302020204030204" pitchFamily="34" charset="0"/>
              </a:rPr>
              <a:t>de Certificación. </a:t>
            </a:r>
          </a:p>
          <a:p>
            <a:pPr marL="457200" indent="-4572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MX" sz="3300" b="1" dirty="0" smtClean="0">
                <a:cs typeface="Calibri Light" panose="020F0302020204030204" pitchFamily="34" charset="0"/>
              </a:rPr>
              <a:t>En </a:t>
            </a:r>
            <a:r>
              <a:rPr lang="es-MX" sz="3300" b="1" dirty="0">
                <a:latin typeface="Arial" panose="020B0604020202020204" pitchFamily="34" charset="0"/>
                <a:cs typeface="Arial" panose="020B0604020202020204" pitchFamily="34" charset="0"/>
              </a:rPr>
              <a:t>1992 </a:t>
            </a:r>
            <a:r>
              <a:rPr lang="es-MX" sz="3300" b="1" dirty="0">
                <a:cs typeface="Calibri Light" panose="020F0302020204030204" pitchFamily="34" charset="0"/>
              </a:rPr>
              <a:t>consenso y convenio nacional de colaboración Interinstitucional. </a:t>
            </a:r>
          </a:p>
          <a:p>
            <a:pPr marL="457200" indent="-45720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MX" sz="3300" b="1" dirty="0" smtClean="0">
                <a:cs typeface="Calibri Light" panose="020F0302020204030204" pitchFamily="34" charset="0"/>
              </a:rPr>
              <a:t>En </a:t>
            </a:r>
            <a:r>
              <a:rPr lang="es-MX" sz="3300" b="1" dirty="0">
                <a:latin typeface="Arial" panose="020B0604020202020204" pitchFamily="34" charset="0"/>
                <a:cs typeface="Arial" panose="020B0604020202020204" pitchFamily="34" charset="0"/>
              </a:rPr>
              <a:t>1994</a:t>
            </a:r>
            <a:r>
              <a:rPr lang="es-MX" sz="3300" b="1" dirty="0">
                <a:cs typeface="Calibri Light" panose="020F0302020204030204" pitchFamily="34" charset="0"/>
              </a:rPr>
              <a:t> inicio del PUEM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091184" y="1089875"/>
            <a:ext cx="10009632" cy="117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b="1" dirty="0">
              <a:latin typeface="Arial" panose="020B0604020202020204" pitchFamily="34" charset="0"/>
            </a:endParaRPr>
          </a:p>
          <a:p>
            <a:pPr marL="457200" indent="-457200" algn="ctr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s-MX" sz="3000" b="1" dirty="0">
                <a:solidFill>
                  <a:schemeClr val="accent5"/>
                </a:solidFill>
                <a:cs typeface="Calibri Light" panose="020F0302020204030204" pitchFamily="34" charset="0"/>
              </a:rPr>
              <a:t>REUNIÓN NACIONAL PARA LA EVALUACIÓN DE LAS ESPECIALIDADES MÉDICAS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7502" t="1523" b="1"/>
          <a:stretch/>
        </p:blipFill>
        <p:spPr>
          <a:xfrm>
            <a:off x="9050594" y="2902520"/>
            <a:ext cx="2930012" cy="362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8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404000"/>
          </a:xfrm>
          <a:gradFill flip="none" rotWithShape="1">
            <a:gsLst>
              <a:gs pos="7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>
            <a:normAutofit fontScale="90000"/>
          </a:bodyPr>
          <a:lstStyle/>
          <a:p>
            <a:pPr algn="ctr"/>
            <a:r>
              <a:rPr lang="es-MX" sz="56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especialidades médicas</a:t>
            </a:r>
            <a:br>
              <a:rPr lang="es-MX" sz="56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MX" sz="56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Siglos XX y XXI</a:t>
            </a:r>
            <a:r>
              <a:rPr lang="es-MX" sz="6100" dirty="0" smtClean="0">
                <a:solidFill>
                  <a:srgbClr val="FFFF00"/>
                </a:solidFill>
                <a:latin typeface="Tw Cen MT" panose="020B0602020104020603" pitchFamily="34" charset="0"/>
              </a:rPr>
              <a:t/>
            </a:r>
            <a:br>
              <a:rPr lang="es-MX" sz="6100" dirty="0" smtClean="0">
                <a:solidFill>
                  <a:srgbClr val="FFFF00"/>
                </a:solidFill>
                <a:latin typeface="Tw Cen MT" panose="020B0602020104020603" pitchFamily="34" charset="0"/>
              </a:rPr>
            </a:br>
            <a:endParaRPr lang="es-MX" sz="6100" dirty="0">
              <a:solidFill>
                <a:srgbClr val="FFFF00"/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57" y="79973"/>
            <a:ext cx="1082415" cy="108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23212"/>
          <a:stretch/>
        </p:blipFill>
        <p:spPr>
          <a:xfrm>
            <a:off x="0" y="1995860"/>
            <a:ext cx="12204000" cy="493095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251956" y="1041753"/>
            <a:ext cx="964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MX" sz="800" dirty="0" smtClean="0">
              <a:latin typeface="Calibri" panose="020F0502020204030204" pitchFamily="34" charset="0"/>
            </a:endParaRPr>
          </a:p>
          <a:p>
            <a:pPr>
              <a:buClr>
                <a:schemeClr val="accent6"/>
              </a:buClr>
              <a:buSzPct val="150000"/>
            </a:pPr>
            <a:endParaRPr lang="es-MX" sz="4000" b="1" dirty="0">
              <a:latin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91184" y="1159973"/>
            <a:ext cx="10009632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b="1" dirty="0">
              <a:latin typeface="Arial" panose="020B0604020202020204" pitchFamily="34" charset="0"/>
            </a:endParaRPr>
          </a:p>
          <a:p>
            <a:pPr marL="457200" indent="-457200" algn="ctr">
              <a:buClr>
                <a:schemeClr val="accent5"/>
              </a:buClr>
              <a:buFont typeface="Wingdings" panose="05000000000000000000" pitchFamily="2" charset="2"/>
              <a:buChar char="Ø"/>
            </a:pPr>
            <a:r>
              <a:rPr lang="es-MX" sz="4500" b="1" dirty="0" smtClean="0">
                <a:solidFill>
                  <a:schemeClr val="accent5"/>
                </a:solidFill>
                <a:cs typeface="Calibri Light" panose="020F0302020204030204" pitchFamily="34" charset="0"/>
              </a:rPr>
              <a:t>Las nuevas teorías educativas</a:t>
            </a:r>
            <a:endParaRPr lang="es-MX" sz="4500" b="1" dirty="0">
              <a:solidFill>
                <a:schemeClr val="accent5"/>
              </a:solidFill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9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-21106"/>
            <a:ext cx="12192000" cy="1239946"/>
          </a:xfrm>
          <a:gradFill flip="none" rotWithShape="1">
            <a:gsLst>
              <a:gs pos="7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ctr">
            <a:noAutofit/>
          </a:bodyPr>
          <a:lstStyle/>
          <a:p>
            <a:pPr algn="ctr"/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Características de los programas de </a:t>
            </a:r>
            <a:b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especialización en México</a:t>
            </a:r>
            <a:endParaRPr lang="es-MX" sz="5000" dirty="0">
              <a:solidFill>
                <a:srgbClr val="FFFF00"/>
              </a:solidFill>
              <a:latin typeface="Tw Cen MT" panose="020B0602020104020603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9" y="67880"/>
            <a:ext cx="1082415" cy="1080000"/>
          </a:xfrm>
          <a:prstGeom prst="rect">
            <a:avLst/>
          </a:prstGeom>
        </p:spPr>
      </p:pic>
      <p:sp>
        <p:nvSpPr>
          <p:cNvPr id="7" name="Subtítulo 5"/>
          <p:cNvSpPr txBox="1">
            <a:spLocks/>
          </p:cNvSpPr>
          <p:nvPr/>
        </p:nvSpPr>
        <p:spPr>
          <a:xfrm>
            <a:off x="558027" y="1002800"/>
            <a:ext cx="11512707" cy="547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Binomio Universidad-Institución de Salud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Cuerpo docente con requisitos pre-establecidos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Alumnos con acreditación del ENARM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Institución con campo clínico suficiente, con tecnología adecuada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Evaluaciones de los alumnos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Evaluaciones de los docentes</a:t>
            </a:r>
          </a:p>
        </p:txBody>
      </p:sp>
    </p:spTree>
    <p:extLst>
      <p:ext uri="{BB962C8B-B14F-4D97-AF65-F5344CB8AC3E}">
        <p14:creationId xmlns:p14="http://schemas.microsoft.com/office/powerpoint/2010/main" val="2268372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71252" y="869903"/>
            <a:ext cx="754828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MX" sz="1050" dirty="0">
              <a:latin typeface="Arial" panose="020B0604020202020204" pitchFamily="34" charset="0"/>
            </a:endParaRPr>
          </a:p>
          <a:p>
            <a:endParaRPr lang="es-MX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0" y="20645"/>
            <a:ext cx="12192000" cy="1152000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50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Sistema de </a:t>
            </a:r>
            <a:r>
              <a:rPr lang="es-MX" sz="50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esidencias </a:t>
            </a:r>
            <a:r>
              <a:rPr lang="es-MX" sz="50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édicas en México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6" y="74645"/>
            <a:ext cx="1082415" cy="1080000"/>
          </a:xfrm>
          <a:prstGeom prst="rect">
            <a:avLst/>
          </a:prstGeom>
        </p:spPr>
      </p:pic>
      <p:graphicFrame>
        <p:nvGraphicFramePr>
          <p:cNvPr id="18" name="8 Gráfico"/>
          <p:cNvGraphicFramePr/>
          <p:nvPr>
            <p:extLst>
              <p:ext uri="{D42A27DB-BD31-4B8C-83A1-F6EECF244321}">
                <p14:modId xmlns:p14="http://schemas.microsoft.com/office/powerpoint/2010/main" val="425607835"/>
              </p:ext>
            </p:extLst>
          </p:nvPr>
        </p:nvGraphicFramePr>
        <p:xfrm>
          <a:off x="0" y="1226645"/>
          <a:ext cx="12192000" cy="5130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3 CuadroTexto"/>
          <p:cNvSpPr txBox="1"/>
          <p:nvPr/>
        </p:nvSpPr>
        <p:spPr>
          <a:xfrm>
            <a:off x="4826394" y="6445052"/>
            <a:ext cx="73656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200" b="1" dirty="0" smtClean="0">
                <a:solidFill>
                  <a:schemeClr val="accent5"/>
                </a:solidFill>
              </a:rPr>
              <a:t>Fuente: División de Estudios de Posgrado, FM. UNAM. </a:t>
            </a:r>
            <a:r>
              <a:rPr lang="es-MX" sz="2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es-MX" sz="2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01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9" y="10884"/>
            <a:ext cx="1082415" cy="1080000"/>
          </a:xfrm>
          <a:prstGeom prst="rect">
            <a:avLst/>
          </a:prstGeom>
        </p:spPr>
      </p:pic>
      <p:sp>
        <p:nvSpPr>
          <p:cNvPr id="5" name="Subtítulo 5"/>
          <p:cNvSpPr txBox="1">
            <a:spLocks/>
          </p:cNvSpPr>
          <p:nvPr/>
        </p:nvSpPr>
        <p:spPr>
          <a:xfrm>
            <a:off x="614057" y="79867"/>
            <a:ext cx="11340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lvl="1" indent="-6858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50000"/>
              <a:buFont typeface="Corbel" panose="020B0503020204020204" pitchFamily="34" charset="0"/>
              <a:buChar char="-"/>
            </a:pPr>
            <a:endParaRPr lang="es-MX" sz="3000" b="1" dirty="0" smtClean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95" y="1100708"/>
            <a:ext cx="5724000" cy="26718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57" y="3841642"/>
            <a:ext cx="4860000" cy="24137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676" r="20358" b="1295"/>
          <a:stretch/>
        </p:blipFill>
        <p:spPr>
          <a:xfrm>
            <a:off x="6341804" y="3870040"/>
            <a:ext cx="4860000" cy="2394772"/>
          </a:xfrm>
          <a:prstGeom prst="rect">
            <a:avLst/>
          </a:prstGeom>
        </p:spPr>
      </p:pic>
      <p:sp>
        <p:nvSpPr>
          <p:cNvPr id="9" name="Subtítulo 5"/>
          <p:cNvSpPr txBox="1">
            <a:spLocks/>
          </p:cNvSpPr>
          <p:nvPr/>
        </p:nvSpPr>
        <p:spPr>
          <a:xfrm>
            <a:off x="614057" y="79867"/>
            <a:ext cx="11880000" cy="10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ctr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s-MX" sz="6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Exámenes departamentales</a:t>
            </a:r>
          </a:p>
        </p:txBody>
      </p:sp>
    </p:spTree>
    <p:extLst>
      <p:ext uri="{BB962C8B-B14F-4D97-AF65-F5344CB8AC3E}">
        <p14:creationId xmlns:p14="http://schemas.microsoft.com/office/powerpoint/2010/main" val="1589080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9" y="129252"/>
            <a:ext cx="1082415" cy="1080000"/>
          </a:xfrm>
          <a:prstGeom prst="rect">
            <a:avLst/>
          </a:prstGeom>
        </p:spPr>
      </p:pic>
      <p:sp>
        <p:nvSpPr>
          <p:cNvPr id="6" name="1 CuadroTexto"/>
          <p:cNvSpPr txBox="1"/>
          <p:nvPr/>
        </p:nvSpPr>
        <p:spPr>
          <a:xfrm>
            <a:off x="1698550" y="246051"/>
            <a:ext cx="9835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accent5"/>
                </a:solidFill>
              </a:rPr>
              <a:t>Estudiantes de Posgrado en las Residencias                            </a:t>
            </a:r>
          </a:p>
          <a:p>
            <a:pPr algn="ctr"/>
            <a:r>
              <a:rPr lang="es-MX" sz="3600" b="1" dirty="0" smtClean="0">
                <a:solidFill>
                  <a:schemeClr val="accent5"/>
                </a:solidFill>
              </a:rPr>
              <a:t> Médicas en México</a:t>
            </a:r>
            <a:endParaRPr lang="es-MX" sz="3600" b="1" dirty="0">
              <a:solidFill>
                <a:schemeClr val="accent5"/>
              </a:solidFill>
            </a:endParaRPr>
          </a:p>
        </p:txBody>
      </p:sp>
      <p:graphicFrame>
        <p:nvGraphicFramePr>
          <p:cNvPr id="7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88347"/>
              </p:ext>
            </p:extLst>
          </p:nvPr>
        </p:nvGraphicFramePr>
        <p:xfrm>
          <a:off x="2656328" y="1651820"/>
          <a:ext cx="7920000" cy="3711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60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083161"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 smtClean="0">
                          <a:solidFill>
                            <a:schemeClr val="bg1"/>
                          </a:solidFill>
                        </a:rPr>
                        <a:t>Total de Residentes en México</a:t>
                      </a:r>
                      <a:endParaRPr lang="es-MX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s-MX" sz="2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s-MX" sz="2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MX" sz="2200" dirty="0" smtClean="0">
                          <a:solidFill>
                            <a:schemeClr val="tx1"/>
                          </a:solidFill>
                        </a:rPr>
                        <a:t>Facultad de Medicina</a:t>
                      </a:r>
                    </a:p>
                    <a:p>
                      <a:pPr algn="ctr"/>
                      <a:endParaRPr lang="es-MX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s-MX" dirty="0" smtClean="0"/>
                    </a:p>
                    <a:p>
                      <a:endParaRPr lang="es-MX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16839"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23,106</a:t>
                      </a:r>
                      <a:r>
                        <a:rPr lang="es-MX" sz="2000" b="1" dirty="0" smtClean="0">
                          <a:solidFill>
                            <a:schemeClr val="bg1"/>
                          </a:solidFill>
                        </a:rPr>
                        <a:t> residentes</a:t>
                      </a:r>
                    </a:p>
                    <a:p>
                      <a:endParaRPr lang="es-MX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10,289</a:t>
                      </a:r>
                      <a:r>
                        <a:rPr lang="es-MX" sz="2000" b="1" dirty="0" smtClean="0">
                          <a:solidFill>
                            <a:schemeClr val="bg1"/>
                          </a:solidFill>
                        </a:rPr>
                        <a:t> residentes</a:t>
                      </a:r>
                    </a:p>
                    <a:p>
                      <a:pPr algn="ctr"/>
                      <a:r>
                        <a:rPr lang="es-MX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44.52</a:t>
                      </a:r>
                      <a:r>
                        <a:rPr lang="es-MX" sz="20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20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MX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3 CuadroTexto"/>
          <p:cNvSpPr txBox="1"/>
          <p:nvPr/>
        </p:nvSpPr>
        <p:spPr>
          <a:xfrm>
            <a:off x="3607342" y="5332097"/>
            <a:ext cx="85846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Fuente: CIFRHS. CPEC. Secretaria Técnica. 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r>
              <a:rPr lang="es-MX" sz="2000" b="1" dirty="0"/>
              <a:t> </a:t>
            </a:r>
            <a:r>
              <a:rPr lang="es-MX" sz="2000" b="1" dirty="0" smtClean="0"/>
              <a:t>              Dirección de Educación en Salud. DGCES. SIDSS. SSA. 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r>
              <a:rPr lang="es-MX" sz="2000" b="1" dirty="0"/>
              <a:t> </a:t>
            </a:r>
            <a:r>
              <a:rPr lang="es-MX" sz="2000" b="1" dirty="0" smtClean="0"/>
              <a:t>              División de Estudios de Posgrado. Facultad de Medicina. UNAM. 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s-MX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3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3" r="-1" b="14915"/>
          <a:stretch/>
        </p:blipFill>
        <p:spPr>
          <a:xfrm>
            <a:off x="6707467" y="1686799"/>
            <a:ext cx="5132231" cy="1800000"/>
          </a:xfrm>
          <a:prstGeom prst="rect">
            <a:avLst/>
          </a:prstGeom>
        </p:spPr>
      </p:pic>
      <p:pic>
        <p:nvPicPr>
          <p:cNvPr id="9" name="Marcador de contenido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7" b="14822"/>
          <a:stretch/>
        </p:blipFill>
        <p:spPr>
          <a:xfrm>
            <a:off x="402624" y="1696905"/>
            <a:ext cx="5333935" cy="18000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518659" y="3420064"/>
            <a:ext cx="2540695" cy="663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MX" sz="12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A.Hamui</a:t>
            </a:r>
            <a:r>
              <a:rPr lang="es-MX" sz="1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-Sutton</a:t>
            </a:r>
            <a:r>
              <a:rPr lang="es-MX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MX" sz="1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P. Vilar-Puig  y col</a:t>
            </a:r>
          </a:p>
          <a:p>
            <a:pPr>
              <a:lnSpc>
                <a:spcPct val="120000"/>
              </a:lnSpc>
            </a:pPr>
            <a:r>
              <a:rPr lang="es-MX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INV. ED MED 2013; 2(1):25-36</a:t>
            </a:r>
          </a:p>
          <a:p>
            <a:pPr>
              <a:lnSpc>
                <a:spcPts val="1000"/>
              </a:lnSpc>
            </a:pPr>
            <a:r>
              <a:rPr lang="es-MX" sz="1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DEP, FM, UNAM</a:t>
            </a:r>
            <a:endParaRPr lang="es-MX" sz="1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42" y="88574"/>
            <a:ext cx="1082415" cy="10800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8548344" y="3451144"/>
            <a:ext cx="2376000" cy="86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ts val="1500"/>
              </a:lnSpc>
              <a:buAutoNum type="alphaUcPeriod"/>
            </a:pPr>
            <a:r>
              <a:rPr lang="es-MX" sz="1200" b="1" dirty="0" err="1" smtClean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Hamui</a:t>
            </a:r>
            <a:r>
              <a:rPr lang="es-MX" sz="1200" b="1" dirty="0" smtClean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-Sutton</a:t>
            </a:r>
            <a:r>
              <a:rPr lang="es-MX" sz="1200" b="1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s-MX" sz="1200" b="1" dirty="0" smtClean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P. Vilar-Puig y col.</a:t>
            </a:r>
          </a:p>
          <a:p>
            <a:pPr lvl="0">
              <a:lnSpc>
                <a:spcPts val="1500"/>
              </a:lnSpc>
            </a:pPr>
            <a:r>
              <a:rPr lang="es-MX" sz="1200" b="1" dirty="0" smtClean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EDUMED. 80; No. OF. PAGES 9</a:t>
            </a:r>
          </a:p>
          <a:p>
            <a:pPr lvl="0">
              <a:lnSpc>
                <a:spcPts val="1500"/>
              </a:lnSpc>
            </a:pPr>
            <a:r>
              <a:rPr lang="es-MX" sz="1200" b="1" dirty="0" smtClean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EDUC. MED. 2016; XXX(XX);xxx-xxx</a:t>
            </a:r>
            <a:endParaRPr lang="es-MX" sz="1200" b="1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0">
              <a:lnSpc>
                <a:spcPts val="1500"/>
              </a:lnSpc>
            </a:pPr>
            <a:r>
              <a:rPr lang="es-MX" sz="1200" b="1" i="1" dirty="0" smtClean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DEP, FM. UNAM</a:t>
            </a:r>
            <a:endParaRPr lang="es-MX" sz="1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Marcador de contenido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6"/>
          <a:stretch/>
        </p:blipFill>
        <p:spPr>
          <a:xfrm>
            <a:off x="3460916" y="4101897"/>
            <a:ext cx="4980550" cy="1800000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4888069" y="5860190"/>
            <a:ext cx="2340000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MX" sz="1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A. </a:t>
            </a:r>
            <a:r>
              <a:rPr lang="es-MX" sz="1200" b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Hamui</a:t>
            </a:r>
            <a:r>
              <a:rPr lang="es-MX" sz="1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-Sutton, P. Vilar-Puig y col.</a:t>
            </a:r>
          </a:p>
          <a:p>
            <a:pPr>
              <a:lnSpc>
                <a:spcPct val="120000"/>
              </a:lnSpc>
            </a:pPr>
            <a:r>
              <a:rPr lang="es-MX" sz="1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EDUMED-120;No. OF. PAGES 10</a:t>
            </a:r>
          </a:p>
          <a:p>
            <a:pPr>
              <a:lnSpc>
                <a:spcPct val="120000"/>
              </a:lnSpc>
            </a:pPr>
            <a:r>
              <a:rPr lang="es-MX" sz="12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EDUC. MED. 2016; XXX(XX);XXX-XXX</a:t>
            </a:r>
            <a:endParaRPr lang="es-MX" sz="1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ts val="1000"/>
              </a:lnSpc>
            </a:pPr>
            <a:r>
              <a:rPr lang="es-MX" sz="1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DEP, FM, UNAM</a:t>
            </a:r>
            <a:endParaRPr lang="es-MX" sz="1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Subtítulo 5"/>
          <p:cNvSpPr>
            <a:spLocks noGrp="1"/>
          </p:cNvSpPr>
          <p:nvPr>
            <p:ph type="subTitle" idx="1"/>
          </p:nvPr>
        </p:nvSpPr>
        <p:spPr>
          <a:xfrm>
            <a:off x="1193057" y="723065"/>
            <a:ext cx="11340000" cy="260352"/>
          </a:xfrm>
        </p:spPr>
        <p:txBody>
          <a:bodyPr anchor="ctr">
            <a:noAutofit/>
          </a:bodyPr>
          <a:lstStyle/>
          <a:p>
            <a:pPr marL="685800" indent="-685800" algn="l">
              <a:lnSpc>
                <a:spcPct val="10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MX" sz="4500" b="1" dirty="0" smtClean="0">
                <a:solidFill>
                  <a:schemeClr val="accent5"/>
                </a:solidFill>
              </a:rPr>
              <a:t>Exámenes departamentales a residentes</a:t>
            </a:r>
          </a:p>
          <a:p>
            <a:pPr marL="857250" indent="-857250" algn="l">
              <a:lnSpc>
                <a:spcPct val="100000"/>
              </a:lnSpc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MX" sz="4500" b="1" dirty="0" smtClean="0">
                <a:solidFill>
                  <a:schemeClr val="accent5"/>
                </a:solidFill>
              </a:rPr>
              <a:t>Evaluaciones a los docentes</a:t>
            </a:r>
            <a:endParaRPr lang="es-MX" sz="45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270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24000"/>
          </a:xfr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ctr">
            <a:noAutofit/>
          </a:bodyPr>
          <a:lstStyle/>
          <a:p>
            <a:pPr algn="ctr"/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</a:t>
            </a:r>
            <a:b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Proceso dinámico condicionado por:</a:t>
            </a:r>
            <a:b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5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00" y="72000"/>
            <a:ext cx="1082415" cy="1080000"/>
          </a:xfrm>
          <a:prstGeom prst="rect">
            <a:avLst/>
          </a:prstGeom>
        </p:spPr>
      </p:pic>
      <p:sp>
        <p:nvSpPr>
          <p:cNvPr id="5" name="Subtítulo 5"/>
          <p:cNvSpPr txBox="1">
            <a:spLocks/>
          </p:cNvSpPr>
          <p:nvPr/>
        </p:nvSpPr>
        <p:spPr>
          <a:xfrm>
            <a:off x="1038000" y="2880000"/>
            <a:ext cx="101160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5000" dirty="0"/>
          </a:p>
        </p:txBody>
      </p:sp>
      <p:sp>
        <p:nvSpPr>
          <p:cNvPr id="7" name="Subtítulo 5"/>
          <p:cNvSpPr txBox="1">
            <a:spLocks/>
          </p:cNvSpPr>
          <p:nvPr/>
        </p:nvSpPr>
        <p:spPr>
          <a:xfrm>
            <a:off x="719200" y="991733"/>
            <a:ext cx="11160000" cy="74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lnSpc>
                <a:spcPct val="100000"/>
              </a:lnSpc>
              <a:spcBef>
                <a:spcPts val="30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500" b="1" dirty="0" smtClean="0">
                <a:solidFill>
                  <a:schemeClr val="tx1"/>
                </a:solidFill>
              </a:rPr>
              <a:t>Avances del conocimiento y la tecnología</a:t>
            </a:r>
          </a:p>
          <a:p>
            <a:pPr marL="685800" indent="-685800" algn="l">
              <a:lnSpc>
                <a:spcPct val="100000"/>
              </a:lnSpc>
              <a:spcBef>
                <a:spcPts val="30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500" b="1" dirty="0" smtClean="0">
                <a:solidFill>
                  <a:schemeClr val="tx1"/>
                </a:solidFill>
              </a:rPr>
              <a:t>Demografía</a:t>
            </a:r>
          </a:p>
          <a:p>
            <a:pPr marL="685800" indent="-685800" algn="l">
              <a:lnSpc>
                <a:spcPct val="100000"/>
              </a:lnSpc>
              <a:spcBef>
                <a:spcPts val="30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500" b="1" dirty="0" smtClean="0">
                <a:solidFill>
                  <a:schemeClr val="tx1"/>
                </a:solidFill>
              </a:rPr>
              <a:t>Transiciones epidemiológicas</a:t>
            </a:r>
          </a:p>
          <a:p>
            <a:pPr marL="685800" indent="-685800" algn="l">
              <a:lnSpc>
                <a:spcPct val="100000"/>
              </a:lnSpc>
              <a:spcBef>
                <a:spcPts val="30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500" b="1" dirty="0" smtClean="0">
                <a:solidFill>
                  <a:schemeClr val="tx1"/>
                </a:solidFill>
              </a:rPr>
              <a:t>Factores económicos, educativos y socio culturales</a:t>
            </a:r>
          </a:p>
          <a:p>
            <a:pPr marL="685800" indent="-685800" algn="l">
              <a:lnSpc>
                <a:spcPct val="100000"/>
              </a:lnSpc>
              <a:spcBef>
                <a:spcPts val="30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500" b="1" dirty="0" smtClean="0">
                <a:solidFill>
                  <a:schemeClr val="tx1"/>
                </a:solidFill>
              </a:rPr>
              <a:t>Nuevos dilemas éticos</a:t>
            </a:r>
          </a:p>
          <a:p>
            <a:pPr marL="685800" indent="-685800" algn="l">
              <a:lnSpc>
                <a:spcPts val="2000"/>
              </a:lnSpc>
              <a:spcBef>
                <a:spcPts val="30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500" b="1" dirty="0" smtClean="0">
                <a:solidFill>
                  <a:schemeClr val="tx1"/>
                </a:solidFill>
              </a:rPr>
              <a:t>Globalización</a:t>
            </a:r>
          </a:p>
          <a:p>
            <a:pPr marL="685800" indent="-685800" algn="l">
              <a:lnSpc>
                <a:spcPts val="2000"/>
              </a:lnSpc>
              <a:spcBef>
                <a:spcPts val="30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500" b="1" dirty="0" smtClean="0">
                <a:solidFill>
                  <a:schemeClr val="tx1"/>
                </a:solidFill>
              </a:rPr>
              <a:t>Sistemas de atención a la salud</a:t>
            </a:r>
            <a:endParaRPr lang="es-MX" sz="4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80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71252" y="869903"/>
            <a:ext cx="754828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MX" sz="1050" dirty="0">
              <a:latin typeface="Arial" panose="020B0604020202020204" pitchFamily="34" charset="0"/>
            </a:endParaRPr>
          </a:p>
          <a:p>
            <a:endParaRPr lang="es-MX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0" y="20645"/>
            <a:ext cx="12192000" cy="1152000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50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Sistema de </a:t>
            </a:r>
            <a:r>
              <a:rPr lang="es-MX" sz="50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esidencias </a:t>
            </a:r>
            <a:r>
              <a:rPr lang="es-MX" sz="50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édicas en México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6" y="74645"/>
            <a:ext cx="1082415" cy="1080000"/>
          </a:xfrm>
          <a:prstGeom prst="rect">
            <a:avLst/>
          </a:prstGeom>
        </p:spPr>
      </p:pic>
      <p:sp>
        <p:nvSpPr>
          <p:cNvPr id="7" name="Subtítulo 5"/>
          <p:cNvSpPr>
            <a:spLocks noGrp="1"/>
          </p:cNvSpPr>
          <p:nvPr>
            <p:ph type="subTitle" idx="1"/>
          </p:nvPr>
        </p:nvSpPr>
        <p:spPr>
          <a:xfrm>
            <a:off x="1985393" y="2565547"/>
            <a:ext cx="7920000" cy="4968000"/>
          </a:xfrm>
        </p:spPr>
        <p:txBody>
          <a:bodyPr anchor="ctr">
            <a:noAutofit/>
          </a:bodyPr>
          <a:lstStyle/>
          <a:p>
            <a:pPr marL="685800" indent="-685800" algn="l"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s-MX" sz="50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Conocimientos </a:t>
            </a:r>
          </a:p>
          <a:p>
            <a:pPr marL="685800" indent="-685800" algn="l"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s-MX" sz="52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Habilidades y destrezas</a:t>
            </a:r>
          </a:p>
          <a:p>
            <a:pPr marL="685800" indent="-685800" algn="l"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s-MX" sz="52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 objetivos</a:t>
            </a:r>
          </a:p>
          <a:p>
            <a:pPr marL="685800" indent="-685800" algn="l"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s-MX" sz="52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 solución de problemas</a:t>
            </a:r>
          </a:p>
          <a:p>
            <a:pPr marL="685800" indent="-685800" algn="l">
              <a:lnSpc>
                <a:spcPct val="100000"/>
              </a:lnSpc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es-MX" sz="52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 competencias</a:t>
            </a:r>
          </a:p>
          <a:p>
            <a:pPr algn="l">
              <a:lnSpc>
                <a:spcPct val="100000"/>
              </a:lnSpc>
              <a:buClr>
                <a:schemeClr val="accent5"/>
              </a:buClr>
              <a:buSzPct val="130000"/>
            </a:pPr>
            <a:endParaRPr lang="es-MX" sz="4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l">
              <a:lnSpc>
                <a:spcPct val="100000"/>
              </a:lnSpc>
              <a:buClr>
                <a:schemeClr val="accent5"/>
              </a:buClr>
              <a:buSzPct val="150000"/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         	</a:t>
            </a:r>
            <a:endParaRPr lang="es-MX" sz="4500" dirty="0"/>
          </a:p>
        </p:txBody>
      </p:sp>
      <p:sp>
        <p:nvSpPr>
          <p:cNvPr id="24" name="Subtítulo 5"/>
          <p:cNvSpPr txBox="1">
            <a:spLocks/>
          </p:cNvSpPr>
          <p:nvPr/>
        </p:nvSpPr>
        <p:spPr>
          <a:xfrm>
            <a:off x="71326" y="1121903"/>
            <a:ext cx="11880000" cy="100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ctr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Estructuración de los programas</a:t>
            </a:r>
          </a:p>
        </p:txBody>
      </p:sp>
    </p:spTree>
    <p:extLst>
      <p:ext uri="{BB962C8B-B14F-4D97-AF65-F5344CB8AC3E}">
        <p14:creationId xmlns:p14="http://schemas.microsoft.com/office/powerpoint/2010/main" val="198342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71252" y="869903"/>
            <a:ext cx="754828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MX" sz="1050" dirty="0">
              <a:latin typeface="Arial" panose="020B0604020202020204" pitchFamily="34" charset="0"/>
            </a:endParaRPr>
          </a:p>
          <a:p>
            <a:endParaRPr lang="es-MX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0" y="20645"/>
            <a:ext cx="12192000" cy="1152000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50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Sistema de </a:t>
            </a:r>
            <a:r>
              <a:rPr lang="es-MX" sz="50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esidencias </a:t>
            </a:r>
            <a:r>
              <a:rPr lang="es-MX" sz="50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édicas en México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6" y="74645"/>
            <a:ext cx="1082415" cy="1080000"/>
          </a:xfrm>
          <a:prstGeom prst="rect">
            <a:avLst/>
          </a:prstGeom>
        </p:spPr>
      </p:pic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1373393" y="4102393"/>
            <a:ext cx="9144000" cy="367200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s-MX" sz="21200" b="1" dirty="0" smtClean="0">
                <a:solidFill>
                  <a:schemeClr val="tx1"/>
                </a:solidFill>
              </a:rPr>
              <a:t>Competencias</a:t>
            </a:r>
          </a:p>
          <a:p>
            <a:pPr marL="457200" indent="-4572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MX" sz="16000" b="1" dirty="0" smtClean="0">
                <a:solidFill>
                  <a:schemeClr val="tx1"/>
                </a:solidFill>
                <a:latin typeface="+mn-lt"/>
              </a:rPr>
              <a:t>Conocimientos</a:t>
            </a:r>
          </a:p>
          <a:p>
            <a:pPr marL="457200" indent="-4572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MX" sz="16000" b="1" dirty="0" smtClean="0">
                <a:solidFill>
                  <a:schemeClr val="tx1"/>
                </a:solidFill>
                <a:latin typeface="+mn-lt"/>
              </a:rPr>
              <a:t>Habilidades y destrezas</a:t>
            </a:r>
          </a:p>
          <a:p>
            <a:pPr marL="457200" indent="-4572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s-MX" sz="16000" b="1" dirty="0" smtClean="0">
                <a:solidFill>
                  <a:schemeClr val="tx1"/>
                </a:solidFill>
                <a:latin typeface="+mn-lt"/>
              </a:rPr>
              <a:t>Formación conductual y valores</a:t>
            </a:r>
          </a:p>
          <a:p>
            <a:pPr marL="914400" lvl="1" indent="-457200" algn="l">
              <a:buClr>
                <a:schemeClr val="accent5"/>
              </a:buClr>
              <a:buFont typeface="Corbel" panose="020B0503020204020204" pitchFamily="34" charset="0"/>
              <a:buChar char="–"/>
            </a:pPr>
            <a:r>
              <a:rPr lang="es-MX" sz="16000" b="1" dirty="0" smtClean="0">
                <a:solidFill>
                  <a:schemeClr val="tx1"/>
                </a:solidFill>
              </a:rPr>
              <a:t>Capacidad de comunicación</a:t>
            </a:r>
          </a:p>
          <a:p>
            <a:pPr marL="914400" lvl="1" indent="-457200" algn="l">
              <a:buFont typeface="Corbel" panose="020B0503020204020204" pitchFamily="34" charset="0"/>
              <a:buChar char="–"/>
            </a:pPr>
            <a:r>
              <a:rPr lang="es-MX" sz="16000" b="1" dirty="0" smtClean="0">
                <a:solidFill>
                  <a:srgbClr val="FFFF00"/>
                </a:solidFill>
              </a:rPr>
              <a:t> </a:t>
            </a:r>
            <a:r>
              <a:rPr lang="es-MX" sz="16000" b="1" dirty="0" smtClean="0">
                <a:solidFill>
                  <a:schemeClr val="tx1"/>
                </a:solidFill>
              </a:rPr>
              <a:t>Trabajo en equipo</a:t>
            </a:r>
          </a:p>
          <a:p>
            <a:pPr marL="914400" lvl="1" indent="-457200" algn="l">
              <a:buClr>
                <a:schemeClr val="accent5"/>
              </a:buClr>
              <a:buFont typeface="Corbel" panose="020B0503020204020204" pitchFamily="34" charset="0"/>
              <a:buChar char="–"/>
            </a:pPr>
            <a:r>
              <a:rPr lang="es-MX" sz="16000" b="1" dirty="0" smtClean="0">
                <a:solidFill>
                  <a:schemeClr val="tx1"/>
                </a:solidFill>
              </a:rPr>
              <a:t>Solidaridad con los enfermos y  familiares</a:t>
            </a:r>
          </a:p>
          <a:p>
            <a:pPr marL="914400" lvl="1" indent="-457200" algn="l">
              <a:buClr>
                <a:schemeClr val="accent5"/>
              </a:buClr>
              <a:buFont typeface="Corbel" panose="020B0503020204020204" pitchFamily="34" charset="0"/>
              <a:buChar char="–"/>
            </a:pPr>
            <a:r>
              <a:rPr lang="es-MX" sz="16000" b="1" dirty="0" smtClean="0">
                <a:solidFill>
                  <a:schemeClr val="tx1"/>
                </a:solidFill>
              </a:rPr>
              <a:t>Comportamiento ético</a:t>
            </a:r>
          </a:p>
          <a:p>
            <a:pPr marL="914400" lvl="1" indent="-457200" algn="l">
              <a:buClr>
                <a:schemeClr val="accent5"/>
              </a:buClr>
              <a:buFont typeface="Corbel" panose="020B0503020204020204" pitchFamily="34" charset="0"/>
              <a:buChar char="–"/>
            </a:pPr>
            <a:r>
              <a:rPr lang="es-MX" sz="16000" b="1" dirty="0" smtClean="0">
                <a:solidFill>
                  <a:schemeClr val="tx1"/>
                </a:solidFill>
              </a:rPr>
              <a:t>Conocimiento del marco jurídico</a:t>
            </a:r>
          </a:p>
          <a:p>
            <a:pPr marL="914400" lvl="1" indent="-457200" algn="l">
              <a:buClr>
                <a:schemeClr val="accent5"/>
              </a:buClr>
              <a:buFont typeface="Corbel" panose="020B0503020204020204" pitchFamily="34" charset="0"/>
              <a:buChar char="–"/>
            </a:pPr>
            <a:r>
              <a:rPr lang="es-MX" sz="16000" b="1" dirty="0" smtClean="0">
                <a:solidFill>
                  <a:schemeClr val="tx1"/>
                </a:solidFill>
              </a:rPr>
              <a:t>Actualización vitalicia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MX" sz="10000" b="1" dirty="0" smtClean="0">
              <a:solidFill>
                <a:srgbClr val="FFFF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MX" sz="10000" b="1" dirty="0" smtClean="0">
              <a:solidFill>
                <a:srgbClr val="FFFF00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4361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9" y="129252"/>
            <a:ext cx="1082415" cy="1080000"/>
          </a:xfrm>
          <a:prstGeom prst="rect">
            <a:avLst/>
          </a:prstGeom>
        </p:spPr>
      </p:pic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831213" y="1433714"/>
            <a:ext cx="10692000" cy="4212000"/>
          </a:xfrm>
        </p:spPr>
        <p:txBody>
          <a:bodyPr anchor="ctr">
            <a:noAutofit/>
          </a:bodyPr>
          <a:lstStyle/>
          <a:p>
            <a:pPr marL="685800" indent="-6858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s-MX" sz="60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s-MX" sz="6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uevas tecnologías</a:t>
            </a:r>
            <a:r>
              <a:rPr lang="es-MX" sz="6000" b="1" dirty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s-MX" sz="6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la formación     y entrenamiento de médicos residentes y médicos especialistas</a:t>
            </a:r>
            <a:endParaRPr lang="es-MX" sz="6000" dirty="0"/>
          </a:p>
        </p:txBody>
      </p:sp>
    </p:spTree>
    <p:extLst>
      <p:ext uri="{BB962C8B-B14F-4D97-AF65-F5344CB8AC3E}">
        <p14:creationId xmlns:p14="http://schemas.microsoft.com/office/powerpoint/2010/main" val="193992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9" y="129252"/>
            <a:ext cx="1082415" cy="1080000"/>
          </a:xfrm>
          <a:prstGeom prst="rect">
            <a:avLst/>
          </a:prstGeom>
        </p:spPr>
      </p:pic>
      <p:sp>
        <p:nvSpPr>
          <p:cNvPr id="5" name="Subtítulo 5"/>
          <p:cNvSpPr txBox="1">
            <a:spLocks/>
          </p:cNvSpPr>
          <p:nvPr/>
        </p:nvSpPr>
        <p:spPr>
          <a:xfrm>
            <a:off x="696736" y="1819626"/>
            <a:ext cx="11268000" cy="30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6000" b="1" dirty="0" smtClean="0">
                <a:solidFill>
                  <a:schemeClr val="tx1"/>
                </a:solidFill>
              </a:rPr>
              <a:t>Centros de simulación (robótica)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6000" b="1" dirty="0" smtClean="0">
                <a:solidFill>
                  <a:schemeClr val="tx1"/>
                </a:solidFill>
              </a:rPr>
              <a:t>Anfiteatros anatómicos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6000" b="1" dirty="0" smtClean="0">
                <a:solidFill>
                  <a:schemeClr val="tx1"/>
                </a:solidFill>
              </a:rPr>
              <a:t>Bioterios</a:t>
            </a:r>
          </a:p>
        </p:txBody>
      </p:sp>
    </p:spTree>
    <p:extLst>
      <p:ext uri="{BB962C8B-B14F-4D97-AF65-F5344CB8AC3E}">
        <p14:creationId xmlns:p14="http://schemas.microsoft.com/office/powerpoint/2010/main" val="3997719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9" y="129252"/>
            <a:ext cx="1082415" cy="1080000"/>
          </a:xfrm>
          <a:prstGeom prst="rect">
            <a:avLst/>
          </a:prstGeom>
        </p:spPr>
      </p:pic>
      <p:pic>
        <p:nvPicPr>
          <p:cNvPr id="3" name="Picture 13" descr="01d63ab47c1e3308570133f842bacb0cea67bb58a3_00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8" y="129252"/>
            <a:ext cx="4042704" cy="3060000"/>
          </a:xfrm>
          <a:prstGeom prst="rect">
            <a:avLst/>
          </a:prstGeom>
        </p:spPr>
      </p:pic>
      <p:pic>
        <p:nvPicPr>
          <p:cNvPr id="5" name="Picture 1" descr="018b052ba04c540991ffe9b065ea47a6bd73d513a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330" y="107188"/>
            <a:ext cx="4042704" cy="3017537"/>
          </a:xfrm>
          <a:prstGeom prst="rect">
            <a:avLst/>
          </a:prstGeom>
        </p:spPr>
      </p:pic>
      <p:pic>
        <p:nvPicPr>
          <p:cNvPr id="6" name="Picture 11" descr="DSC_0206.NE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8" y="3549019"/>
            <a:ext cx="4042704" cy="3060000"/>
          </a:xfrm>
          <a:prstGeom prst="rect">
            <a:avLst/>
          </a:prstGeom>
        </p:spPr>
      </p:pic>
      <p:pic>
        <p:nvPicPr>
          <p:cNvPr id="7" name="Picture 12" descr="0105d51c7981541c392d71b207bd06ee245a26145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228" y="3157114"/>
            <a:ext cx="3057087" cy="359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48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9" y="129252"/>
            <a:ext cx="1082415" cy="1080000"/>
          </a:xfrm>
          <a:prstGeom prst="rect">
            <a:avLst/>
          </a:prstGeom>
        </p:spPr>
      </p:pic>
      <p:pic>
        <p:nvPicPr>
          <p:cNvPr id="9" name="Picture 12" descr="DSC_0208.NE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40" y="3267869"/>
            <a:ext cx="4320000" cy="2880000"/>
          </a:xfrm>
          <a:prstGeom prst="rect">
            <a:avLst/>
          </a:prstGeom>
        </p:spPr>
      </p:pic>
      <p:pic>
        <p:nvPicPr>
          <p:cNvPr id="10" name="Marcador de contenido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34721" y="2441959"/>
            <a:ext cx="260502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6482" y="642928"/>
            <a:ext cx="3772958" cy="252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23" y="537986"/>
            <a:ext cx="3772958" cy="2520000"/>
          </a:xfrm>
          <a:prstGeom prst="rect">
            <a:avLst/>
          </a:prstGeom>
        </p:spPr>
      </p:pic>
      <p:pic>
        <p:nvPicPr>
          <p:cNvPr id="13" name="Marcador de contenido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66" y="3267869"/>
            <a:ext cx="431194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0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9" y="67880"/>
            <a:ext cx="1082415" cy="1080000"/>
          </a:xfrm>
          <a:prstGeom prst="rect">
            <a:avLst/>
          </a:prstGeom>
        </p:spPr>
      </p:pic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879467" y="455480"/>
            <a:ext cx="11052000" cy="5796000"/>
          </a:xfrm>
        </p:spPr>
        <p:txBody>
          <a:bodyPr anchor="ctr">
            <a:noAutofit/>
          </a:bodyPr>
          <a:lstStyle/>
          <a:p>
            <a:pPr marL="685800" indent="-6858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MX" sz="5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Aval universitario de las sedes con programas de especialización en    ORL-CCC en México</a:t>
            </a:r>
          </a:p>
          <a:p>
            <a:pPr algn="ctr">
              <a:lnSpc>
                <a:spcPct val="150000"/>
              </a:lnSpc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Entrada directa. Duración 4 años</a:t>
            </a:r>
          </a:p>
          <a:p>
            <a:pPr algn="ctr">
              <a:lnSpc>
                <a:spcPct val="150000"/>
              </a:lnSpc>
            </a:pPr>
            <a:r>
              <a:rPr lang="es-MX" sz="4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(Universidades 14. Sedes 26)</a:t>
            </a:r>
          </a:p>
        </p:txBody>
      </p:sp>
    </p:spTree>
    <p:extLst>
      <p:ext uri="{BB962C8B-B14F-4D97-AF65-F5344CB8AC3E}">
        <p14:creationId xmlns:p14="http://schemas.microsoft.com/office/powerpoint/2010/main" val="3496922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7" y="10884"/>
            <a:ext cx="1082415" cy="1080000"/>
          </a:xfrm>
          <a:prstGeom prst="rect">
            <a:avLst/>
          </a:prstGeom>
        </p:spPr>
      </p:pic>
      <p:sp>
        <p:nvSpPr>
          <p:cNvPr id="5" name="Subtítulo 5"/>
          <p:cNvSpPr txBox="1">
            <a:spLocks/>
          </p:cNvSpPr>
          <p:nvPr/>
        </p:nvSpPr>
        <p:spPr>
          <a:xfrm>
            <a:off x="987460" y="774372"/>
            <a:ext cx="9587307" cy="568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Facultad de Medicina, UNAM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General de México, </a:t>
            </a:r>
            <a:r>
              <a:rPr lang="es-MX" sz="3000" b="1" dirty="0" err="1" smtClean="0">
                <a:solidFill>
                  <a:schemeClr val="tx1"/>
                </a:solidFill>
              </a:rPr>
              <a:t>SSa</a:t>
            </a:r>
            <a:endParaRPr lang="es-MX" sz="30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“Juárez” de México, </a:t>
            </a:r>
            <a:r>
              <a:rPr lang="es-MX" sz="3000" b="1" dirty="0" err="1" smtClean="0">
                <a:solidFill>
                  <a:schemeClr val="tx1"/>
                </a:solidFill>
              </a:rPr>
              <a:t>SSa</a:t>
            </a:r>
            <a:endParaRPr lang="es-MX" sz="30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Centro Médico “La Raza”, IMSS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“20 de Noviembre”, ISSSTE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Central de Alta Especialidad Picacho, PEMEX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“Adolfo López Mateos”, ISSSTE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“Manuel Gea González”, </a:t>
            </a:r>
            <a:r>
              <a:rPr lang="es-MX" sz="3000" b="1" dirty="0" err="1" smtClean="0">
                <a:solidFill>
                  <a:schemeClr val="tx1"/>
                </a:solidFill>
              </a:rPr>
              <a:t>SSa</a:t>
            </a:r>
            <a:endParaRPr lang="es-MX" sz="30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Instituto Nacional de Enfermedades Respiratorias, </a:t>
            </a:r>
            <a:r>
              <a:rPr lang="es-MX" sz="3000" b="1" dirty="0" err="1" smtClean="0">
                <a:solidFill>
                  <a:schemeClr val="tx1"/>
                </a:solidFill>
              </a:rPr>
              <a:t>SSa</a:t>
            </a:r>
            <a:endParaRPr lang="es-MX" sz="30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Instituto Nacional de Rehabilitación, </a:t>
            </a:r>
            <a:r>
              <a:rPr lang="es-MX" sz="3000" b="1" dirty="0" err="1" smtClean="0">
                <a:solidFill>
                  <a:schemeClr val="tx1"/>
                </a:solidFill>
              </a:rPr>
              <a:t>SSa</a:t>
            </a:r>
            <a:endParaRPr lang="es-MX" sz="30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25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25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09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7" y="10884"/>
            <a:ext cx="1082415" cy="1080000"/>
          </a:xfrm>
          <a:prstGeom prst="rect">
            <a:avLst/>
          </a:prstGeom>
        </p:spPr>
      </p:pic>
      <p:sp>
        <p:nvSpPr>
          <p:cNvPr id="5" name="Subtítulo 5"/>
          <p:cNvSpPr txBox="1">
            <a:spLocks/>
          </p:cNvSpPr>
          <p:nvPr/>
        </p:nvSpPr>
        <p:spPr>
          <a:xfrm>
            <a:off x="1139856" y="300947"/>
            <a:ext cx="10328241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50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4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Universidad Autónoma de Guadalajara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“Ángel Leaño Guadalajara”</a:t>
            </a:r>
            <a:endParaRPr lang="es-MX" sz="3000" b="1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3000" b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  </a:t>
            </a:r>
            <a:endParaRPr lang="es-MX" sz="2500" b="1" dirty="0" smtClean="0">
              <a:solidFill>
                <a:schemeClr val="tx1"/>
              </a:solidFill>
            </a:endParaRPr>
          </a:p>
        </p:txBody>
      </p:sp>
      <p:sp>
        <p:nvSpPr>
          <p:cNvPr id="6" name="Subtítulo 5"/>
          <p:cNvSpPr txBox="1">
            <a:spLocks/>
          </p:cNvSpPr>
          <p:nvPr/>
        </p:nvSpPr>
        <p:spPr>
          <a:xfrm>
            <a:off x="1139856" y="2367766"/>
            <a:ext cx="9587307" cy="25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Civil de Guadalajara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de Especialidades “Centro Medico Nacional de Occidente”, IMSS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Regional “Dr. Valentín Gómez Farías” ISSSTE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15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1500" b="1" dirty="0" smtClean="0">
              <a:solidFill>
                <a:schemeClr val="tx1"/>
              </a:solidFill>
            </a:endParaRPr>
          </a:p>
        </p:txBody>
      </p:sp>
      <p:sp>
        <p:nvSpPr>
          <p:cNvPr id="7" name="Subtítulo 5"/>
          <p:cNvSpPr txBox="1">
            <a:spLocks/>
          </p:cNvSpPr>
          <p:nvPr/>
        </p:nvSpPr>
        <p:spPr>
          <a:xfrm>
            <a:off x="1139856" y="1642367"/>
            <a:ext cx="766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3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4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Universidad de Guadalajara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3000" b="1" dirty="0" smtClean="0">
              <a:solidFill>
                <a:schemeClr val="tx1"/>
              </a:solidFill>
            </a:endParaRPr>
          </a:p>
        </p:txBody>
      </p:sp>
      <p:sp>
        <p:nvSpPr>
          <p:cNvPr id="8" name="Subtítulo 5"/>
          <p:cNvSpPr txBox="1">
            <a:spLocks/>
          </p:cNvSpPr>
          <p:nvPr/>
        </p:nvSpPr>
        <p:spPr>
          <a:xfrm>
            <a:off x="863634" y="4624005"/>
            <a:ext cx="7668000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3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4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FM, Universidad La Salle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2500" b="1" dirty="0" smtClean="0">
              <a:solidFill>
                <a:schemeClr val="tx1"/>
              </a:solidFill>
            </a:endParaRPr>
          </a:p>
        </p:txBody>
      </p:sp>
      <p:sp>
        <p:nvSpPr>
          <p:cNvPr id="9" name="Subtítulo 5"/>
          <p:cNvSpPr txBox="1">
            <a:spLocks/>
          </p:cNvSpPr>
          <p:nvPr/>
        </p:nvSpPr>
        <p:spPr>
          <a:xfrm>
            <a:off x="1139857" y="5567987"/>
            <a:ext cx="9587307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Español de México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Regional “Gral. Ignacio Zaragoza”, ISSSTE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15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15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0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7" y="10884"/>
            <a:ext cx="1082415" cy="1080000"/>
          </a:xfrm>
          <a:prstGeom prst="rect">
            <a:avLst/>
          </a:prstGeom>
        </p:spPr>
      </p:pic>
      <p:sp>
        <p:nvSpPr>
          <p:cNvPr id="6" name="Subtítulo 5"/>
          <p:cNvSpPr txBox="1">
            <a:spLocks/>
          </p:cNvSpPr>
          <p:nvPr/>
        </p:nvSpPr>
        <p:spPr>
          <a:xfrm>
            <a:off x="1066647" y="1805269"/>
            <a:ext cx="10272772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3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ts val="33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4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Escuela Médico Militar de la Universidad</a:t>
            </a:r>
          </a:p>
          <a:p>
            <a:pPr algn="ctr">
              <a:lnSpc>
                <a:spcPts val="33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4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del Ejercito y Fuerza Aérea de México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2500" b="1" dirty="0" smtClean="0">
              <a:solidFill>
                <a:schemeClr val="tx1"/>
              </a:solidFill>
            </a:endParaRPr>
          </a:p>
        </p:txBody>
      </p:sp>
      <p:sp>
        <p:nvSpPr>
          <p:cNvPr id="7" name="Subtítulo 5"/>
          <p:cNvSpPr txBox="1">
            <a:spLocks/>
          </p:cNvSpPr>
          <p:nvPr/>
        </p:nvSpPr>
        <p:spPr>
          <a:xfrm>
            <a:off x="1201678" y="1134949"/>
            <a:ext cx="10137741" cy="68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H. de Especialidades “Centro Medico Nacional”, IMSS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15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1500" b="1" dirty="0" smtClean="0">
              <a:solidFill>
                <a:schemeClr val="tx1"/>
              </a:solidFill>
            </a:endParaRPr>
          </a:p>
        </p:txBody>
      </p:sp>
      <p:sp>
        <p:nvSpPr>
          <p:cNvPr id="8" name="Subtítulo 5"/>
          <p:cNvSpPr txBox="1">
            <a:spLocks/>
          </p:cNvSpPr>
          <p:nvPr/>
        </p:nvSpPr>
        <p:spPr>
          <a:xfrm>
            <a:off x="2138864" y="199043"/>
            <a:ext cx="7668000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3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4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Universidad de Guanajuato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2500" b="1" dirty="0" smtClean="0">
              <a:solidFill>
                <a:schemeClr val="tx1"/>
              </a:solidFill>
            </a:endParaRPr>
          </a:p>
        </p:txBody>
      </p:sp>
      <p:sp>
        <p:nvSpPr>
          <p:cNvPr id="9" name="Subtítulo 5"/>
          <p:cNvSpPr txBox="1">
            <a:spLocks/>
          </p:cNvSpPr>
          <p:nvPr/>
        </p:nvSpPr>
        <p:spPr>
          <a:xfrm>
            <a:off x="1214859" y="2759716"/>
            <a:ext cx="10137741" cy="39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30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Central Militar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15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1500" b="1" dirty="0" smtClean="0">
              <a:solidFill>
                <a:schemeClr val="tx1"/>
              </a:solidFill>
            </a:endParaRPr>
          </a:p>
        </p:txBody>
      </p:sp>
      <p:sp>
        <p:nvSpPr>
          <p:cNvPr id="10" name="Subtítulo 5"/>
          <p:cNvSpPr txBox="1">
            <a:spLocks/>
          </p:cNvSpPr>
          <p:nvPr/>
        </p:nvSpPr>
        <p:spPr>
          <a:xfrm>
            <a:off x="731520" y="3570163"/>
            <a:ext cx="10272772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3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ts val="33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4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Escuela Médico Naval de la Dirección</a:t>
            </a:r>
          </a:p>
          <a:p>
            <a:pPr algn="ctr">
              <a:lnSpc>
                <a:spcPts val="33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4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General de Educación Naval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2500" b="1" dirty="0" smtClean="0">
              <a:solidFill>
                <a:schemeClr val="tx1"/>
              </a:solidFill>
            </a:endParaRPr>
          </a:p>
        </p:txBody>
      </p:sp>
      <p:sp>
        <p:nvSpPr>
          <p:cNvPr id="11" name="Subtítulo 5"/>
          <p:cNvSpPr txBox="1">
            <a:spLocks/>
          </p:cNvSpPr>
          <p:nvPr/>
        </p:nvSpPr>
        <p:spPr>
          <a:xfrm>
            <a:off x="1214859" y="4274933"/>
            <a:ext cx="10137741" cy="39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30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General Naval</a:t>
            </a:r>
            <a:endParaRPr lang="es-MX" sz="15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1500" b="1" dirty="0" smtClean="0">
              <a:solidFill>
                <a:schemeClr val="tx1"/>
              </a:solidFill>
            </a:endParaRPr>
          </a:p>
        </p:txBody>
      </p:sp>
      <p:sp>
        <p:nvSpPr>
          <p:cNvPr id="12" name="Subtítulo 5"/>
          <p:cNvSpPr txBox="1">
            <a:spLocks/>
          </p:cNvSpPr>
          <p:nvPr/>
        </p:nvSpPr>
        <p:spPr>
          <a:xfrm>
            <a:off x="1066647" y="5068930"/>
            <a:ext cx="7668000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3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4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Universidad de Monterrey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2500" b="1" dirty="0" smtClean="0">
              <a:solidFill>
                <a:schemeClr val="tx1"/>
              </a:solidFill>
            </a:endParaRPr>
          </a:p>
        </p:txBody>
      </p:sp>
      <p:sp>
        <p:nvSpPr>
          <p:cNvPr id="13" name="Subtítulo 5"/>
          <p:cNvSpPr txBox="1">
            <a:spLocks/>
          </p:cNvSpPr>
          <p:nvPr/>
        </p:nvSpPr>
        <p:spPr>
          <a:xfrm>
            <a:off x="1382078" y="5641862"/>
            <a:ext cx="10296000" cy="93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30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Regional de Especialidades N°. </a:t>
            </a:r>
            <a:r>
              <a:rPr lang="es-MX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s-MX" sz="3000" b="1" dirty="0" smtClean="0">
                <a:solidFill>
                  <a:schemeClr val="tx1"/>
                </a:solidFill>
              </a:rPr>
              <a:t> “Centro Médico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3000" b="1" dirty="0" smtClean="0">
                <a:solidFill>
                  <a:schemeClr val="tx1"/>
                </a:solidFill>
              </a:rPr>
              <a:t> Norte”, IMSS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1500" b="1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15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154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24000"/>
          </a:xfr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ctr">
            <a:noAutofit/>
          </a:bodyPr>
          <a:lstStyle/>
          <a:p>
            <a:pPr algn="ctr"/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</a:t>
            </a:r>
            <a:b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Nacimiento y desarrollo de la ORL (Siglo XIX)</a:t>
            </a:r>
            <a:b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5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00" y="72000"/>
            <a:ext cx="1082415" cy="1080000"/>
          </a:xfrm>
          <a:prstGeom prst="rect">
            <a:avLst/>
          </a:prstGeom>
        </p:spPr>
      </p:pic>
      <p:sp>
        <p:nvSpPr>
          <p:cNvPr id="5" name="Subtítulo 5"/>
          <p:cNvSpPr txBox="1">
            <a:spLocks/>
          </p:cNvSpPr>
          <p:nvPr/>
        </p:nvSpPr>
        <p:spPr>
          <a:xfrm>
            <a:off x="1038000" y="2880000"/>
            <a:ext cx="101160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5000" dirty="0"/>
          </a:p>
        </p:txBody>
      </p:sp>
      <p:sp>
        <p:nvSpPr>
          <p:cNvPr id="7" name="Subtítulo 5"/>
          <p:cNvSpPr txBox="1">
            <a:spLocks/>
          </p:cNvSpPr>
          <p:nvPr/>
        </p:nvSpPr>
        <p:spPr>
          <a:xfrm>
            <a:off x="823207" y="1224000"/>
            <a:ext cx="10944000" cy="540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lnSpc>
                <a:spcPct val="100000"/>
              </a:lnSpc>
              <a:spcBef>
                <a:spcPts val="30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Interrelación del OM con la vía aero-digestiva superior.                                        </a:t>
            </a:r>
          </a:p>
          <a:p>
            <a:pPr marL="685800" indent="-685800" algn="l">
              <a:lnSpc>
                <a:spcPct val="100000"/>
              </a:lnSpc>
              <a:spcBef>
                <a:spcPts val="30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Relación del oído interno con el SNC y P</a:t>
            </a:r>
          </a:p>
          <a:p>
            <a:pPr marL="685800" indent="-685800" algn="l">
              <a:lnSpc>
                <a:spcPct val="100000"/>
              </a:lnSpc>
              <a:spcBef>
                <a:spcPts val="30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VA Superior, </a:t>
            </a:r>
            <a:r>
              <a:rPr lang="es-MX" sz="4000" b="1" dirty="0" err="1" smtClean="0">
                <a:solidFill>
                  <a:schemeClr val="tx1"/>
                </a:solidFill>
              </a:rPr>
              <a:t>FN,SPN,faringe</a:t>
            </a:r>
            <a:r>
              <a:rPr lang="es-MX" sz="4000" b="1" dirty="0" smtClean="0">
                <a:solidFill>
                  <a:schemeClr val="tx1"/>
                </a:solidFill>
              </a:rPr>
              <a:t> y laringe</a:t>
            </a:r>
          </a:p>
          <a:p>
            <a:pPr marL="685800" indent="-685800" algn="l">
              <a:lnSpc>
                <a:spcPct val="100000"/>
              </a:lnSpc>
              <a:spcBef>
                <a:spcPts val="30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Boca y faringe. Continuidad con el esófago </a:t>
            </a:r>
            <a:endParaRPr lang="es-MX" sz="4000" b="1" dirty="0">
              <a:solidFill>
                <a:schemeClr val="tx1"/>
              </a:solidFill>
            </a:endParaRPr>
          </a:p>
          <a:p>
            <a:pPr marL="685800" indent="-685800" algn="l">
              <a:lnSpc>
                <a:spcPct val="100000"/>
              </a:lnSpc>
              <a:spcBef>
                <a:spcPts val="30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Áreas cervico faciales</a:t>
            </a:r>
          </a:p>
        </p:txBody>
      </p:sp>
    </p:spTree>
    <p:extLst>
      <p:ext uri="{BB962C8B-B14F-4D97-AF65-F5344CB8AC3E}">
        <p14:creationId xmlns:p14="http://schemas.microsoft.com/office/powerpoint/2010/main" val="55079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7" y="10884"/>
            <a:ext cx="1082415" cy="1080000"/>
          </a:xfrm>
          <a:prstGeom prst="rect">
            <a:avLst/>
          </a:prstGeom>
        </p:spPr>
      </p:pic>
      <p:sp>
        <p:nvSpPr>
          <p:cNvPr id="6" name="Subtítulo 5"/>
          <p:cNvSpPr txBox="1">
            <a:spLocks/>
          </p:cNvSpPr>
          <p:nvPr/>
        </p:nvSpPr>
        <p:spPr>
          <a:xfrm>
            <a:off x="602164" y="730884"/>
            <a:ext cx="10272772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4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Universidad Benito Juárez de Puebla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2500" b="1" dirty="0" smtClean="0">
              <a:solidFill>
                <a:schemeClr val="tx1"/>
              </a:solidFill>
            </a:endParaRPr>
          </a:p>
        </p:txBody>
      </p:sp>
      <p:sp>
        <p:nvSpPr>
          <p:cNvPr id="9" name="Subtítulo 5"/>
          <p:cNvSpPr txBox="1">
            <a:spLocks/>
          </p:cNvSpPr>
          <p:nvPr/>
        </p:nvSpPr>
        <p:spPr>
          <a:xfrm>
            <a:off x="1280806" y="1414884"/>
            <a:ext cx="10137741" cy="39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30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de Especialidades Centro Médico Nacional 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3000" b="1" dirty="0" smtClean="0">
                <a:solidFill>
                  <a:schemeClr val="tx1"/>
                </a:solidFill>
              </a:rPr>
              <a:t>“Manuel Ávila Camacho”, IMSS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15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1500" b="1" dirty="0" smtClean="0">
              <a:solidFill>
                <a:schemeClr val="tx1"/>
              </a:solidFill>
            </a:endParaRPr>
          </a:p>
        </p:txBody>
      </p:sp>
      <p:sp>
        <p:nvSpPr>
          <p:cNvPr id="10" name="Subtítulo 5"/>
          <p:cNvSpPr txBox="1">
            <a:spLocks/>
          </p:cNvSpPr>
          <p:nvPr/>
        </p:nvSpPr>
        <p:spPr>
          <a:xfrm>
            <a:off x="483710" y="2514273"/>
            <a:ext cx="10272772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3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ts val="33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4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Universidad Autónoma de Sonora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2500" b="1" dirty="0" smtClean="0">
              <a:solidFill>
                <a:schemeClr val="tx1"/>
              </a:solidFill>
            </a:endParaRPr>
          </a:p>
        </p:txBody>
      </p:sp>
      <p:sp>
        <p:nvSpPr>
          <p:cNvPr id="11" name="Subtítulo 5"/>
          <p:cNvSpPr txBox="1">
            <a:spLocks/>
          </p:cNvSpPr>
          <p:nvPr/>
        </p:nvSpPr>
        <p:spPr>
          <a:xfrm>
            <a:off x="1280806" y="3036273"/>
            <a:ext cx="10137741" cy="39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30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General del Estado de Sonora, </a:t>
            </a:r>
            <a:r>
              <a:rPr lang="es-MX" sz="3000" b="1" dirty="0" err="1" smtClean="0">
                <a:solidFill>
                  <a:schemeClr val="tx1"/>
                </a:solidFill>
              </a:rPr>
              <a:t>SSa</a:t>
            </a:r>
            <a:endParaRPr lang="es-MX" sz="15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1500" b="1" dirty="0" smtClean="0">
              <a:solidFill>
                <a:schemeClr val="tx1"/>
              </a:solidFill>
            </a:endParaRPr>
          </a:p>
        </p:txBody>
      </p:sp>
      <p:sp>
        <p:nvSpPr>
          <p:cNvPr id="12" name="Subtítulo 5"/>
          <p:cNvSpPr txBox="1">
            <a:spLocks/>
          </p:cNvSpPr>
          <p:nvPr/>
        </p:nvSpPr>
        <p:spPr>
          <a:xfrm>
            <a:off x="1624793" y="3919662"/>
            <a:ext cx="7668000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3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4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Universidad Autónoma de Coahuila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2500" b="1" dirty="0" smtClean="0">
              <a:solidFill>
                <a:schemeClr val="tx1"/>
              </a:solidFill>
            </a:endParaRPr>
          </a:p>
        </p:txBody>
      </p:sp>
      <p:sp>
        <p:nvSpPr>
          <p:cNvPr id="13" name="Subtítulo 5"/>
          <p:cNvSpPr txBox="1">
            <a:spLocks/>
          </p:cNvSpPr>
          <p:nvPr/>
        </p:nvSpPr>
        <p:spPr>
          <a:xfrm>
            <a:off x="1280806" y="4904343"/>
            <a:ext cx="10296000" cy="75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30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30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 de Especialidades N°. </a:t>
            </a:r>
            <a:r>
              <a:rPr lang="es-MX" sz="3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es-MX" sz="3000" b="1" dirty="0" smtClean="0">
                <a:solidFill>
                  <a:schemeClr val="tx1"/>
                </a:solidFill>
              </a:rPr>
              <a:t> “Centro Médico Nacional”, IMSS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1500" b="1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1500" b="1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1500" b="1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1500" b="1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3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7" y="10884"/>
            <a:ext cx="1082415" cy="1080000"/>
          </a:xfrm>
          <a:prstGeom prst="rect">
            <a:avLst/>
          </a:prstGeom>
        </p:spPr>
      </p:pic>
      <p:sp>
        <p:nvSpPr>
          <p:cNvPr id="9" name="Subtítulo 5"/>
          <p:cNvSpPr txBox="1">
            <a:spLocks/>
          </p:cNvSpPr>
          <p:nvPr/>
        </p:nvSpPr>
        <p:spPr>
          <a:xfrm>
            <a:off x="1371811" y="1350739"/>
            <a:ext cx="10137741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30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Universitario “Dr. José E. González”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15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1500" b="1" dirty="0" smtClean="0">
              <a:solidFill>
                <a:schemeClr val="tx1"/>
              </a:solidFill>
            </a:endParaRPr>
          </a:p>
        </p:txBody>
      </p:sp>
      <p:sp>
        <p:nvSpPr>
          <p:cNvPr id="10" name="Subtítulo 5"/>
          <p:cNvSpPr txBox="1">
            <a:spLocks/>
          </p:cNvSpPr>
          <p:nvPr/>
        </p:nvSpPr>
        <p:spPr>
          <a:xfrm>
            <a:off x="150901" y="2574737"/>
            <a:ext cx="10272772" cy="36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3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ts val="33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4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Universidad Veracruzana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2500" b="1" dirty="0" smtClean="0">
              <a:solidFill>
                <a:schemeClr val="tx1"/>
              </a:solidFill>
            </a:endParaRPr>
          </a:p>
        </p:txBody>
      </p:sp>
      <p:sp>
        <p:nvSpPr>
          <p:cNvPr id="11" name="Subtítulo 5"/>
          <p:cNvSpPr txBox="1">
            <a:spLocks/>
          </p:cNvSpPr>
          <p:nvPr/>
        </p:nvSpPr>
        <p:spPr>
          <a:xfrm>
            <a:off x="1143372" y="3302592"/>
            <a:ext cx="10137741" cy="39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30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Centro Médico Nacional “Adolfo Ruiz Cortines”, IMSS</a:t>
            </a:r>
            <a:endParaRPr lang="es-MX" sz="15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1500" b="1" dirty="0" smtClean="0">
              <a:solidFill>
                <a:schemeClr val="tx1"/>
              </a:solidFill>
            </a:endParaRPr>
          </a:p>
        </p:txBody>
      </p:sp>
      <p:sp>
        <p:nvSpPr>
          <p:cNvPr id="12" name="Subtítulo 5"/>
          <p:cNvSpPr txBox="1">
            <a:spLocks/>
          </p:cNvSpPr>
          <p:nvPr/>
        </p:nvSpPr>
        <p:spPr>
          <a:xfrm>
            <a:off x="1731671" y="431573"/>
            <a:ext cx="8499739" cy="68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3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4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Universidad Autónoma de Nuevo León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2500" b="1" dirty="0" smtClean="0">
              <a:solidFill>
                <a:schemeClr val="tx1"/>
              </a:solidFill>
            </a:endParaRPr>
          </a:p>
        </p:txBody>
      </p:sp>
      <p:sp>
        <p:nvSpPr>
          <p:cNvPr id="13" name="Subtítulo 5"/>
          <p:cNvSpPr txBox="1">
            <a:spLocks/>
          </p:cNvSpPr>
          <p:nvPr/>
        </p:nvSpPr>
        <p:spPr>
          <a:xfrm>
            <a:off x="1641274" y="4174445"/>
            <a:ext cx="9141935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35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r>
              <a:rPr lang="es-MX" sz="4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Universidad Autónoma del Estado de México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2500" b="1" dirty="0" smtClean="0">
              <a:solidFill>
                <a:schemeClr val="tx1"/>
              </a:solidFill>
            </a:endParaRPr>
          </a:p>
        </p:txBody>
      </p:sp>
      <p:sp>
        <p:nvSpPr>
          <p:cNvPr id="14" name="Subtítulo 5"/>
          <p:cNvSpPr txBox="1">
            <a:spLocks/>
          </p:cNvSpPr>
          <p:nvPr/>
        </p:nvSpPr>
        <p:spPr>
          <a:xfrm>
            <a:off x="1213552" y="5132069"/>
            <a:ext cx="10296000" cy="115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30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endParaRPr lang="es-MX" sz="3000" b="1" dirty="0" smtClean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 de Especialidades “Satélite” ISEMYM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  <a:buFont typeface="Sitka Small" panose="02000505000000020004" pitchFamily="2" charset="0"/>
              <a:buChar char="–"/>
            </a:pPr>
            <a:r>
              <a:rPr lang="es-MX" sz="3000" b="1" dirty="0" smtClean="0">
                <a:solidFill>
                  <a:schemeClr val="tx1"/>
                </a:solidFill>
              </a:rPr>
              <a:t>Hospital de Especialidades ISEMYM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1500" b="1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1500" b="1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1500" b="1" dirty="0" smtClean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SzPct val="120000"/>
            </a:pPr>
            <a:endParaRPr lang="es-MX" sz="1500" b="1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67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98900" y="2159794"/>
            <a:ext cx="9720000" cy="4104000"/>
          </a:xfrm>
        </p:spPr>
        <p:txBody>
          <a:bodyPr/>
          <a:lstStyle/>
          <a:p>
            <a:pPr>
              <a:buClr>
                <a:schemeClr val="accent5"/>
              </a:buClr>
            </a:pPr>
            <a:r>
              <a:rPr lang="es-MX" b="1" dirty="0" smtClean="0">
                <a:solidFill>
                  <a:schemeClr val="tx1"/>
                </a:solidFill>
              </a:rPr>
              <a:t>UMAE. Hospital de Pediatría. CMN Siglo XX.  CdMx</a:t>
            </a:r>
          </a:p>
          <a:p>
            <a:pPr>
              <a:buClr>
                <a:schemeClr val="accent5"/>
              </a:buClr>
            </a:pPr>
            <a:r>
              <a:rPr lang="es-MX" b="1" dirty="0" smtClean="0">
                <a:solidFill>
                  <a:schemeClr val="tx1"/>
                </a:solidFill>
              </a:rPr>
              <a:t>Hospital Infantil de México. CdMx</a:t>
            </a:r>
          </a:p>
          <a:p>
            <a:pPr>
              <a:buClr>
                <a:schemeClr val="accent5"/>
              </a:buClr>
            </a:pPr>
            <a:r>
              <a:rPr lang="es-MX" b="1" dirty="0" smtClean="0">
                <a:solidFill>
                  <a:schemeClr val="tx1"/>
                </a:solidFill>
              </a:rPr>
              <a:t>Instituto Nacional de Pediatría. CdMx</a:t>
            </a:r>
          </a:p>
          <a:p>
            <a:endParaRPr lang="es-MX" dirty="0" smtClean="0">
              <a:solidFill>
                <a:schemeClr val="accent5"/>
              </a:solidFill>
            </a:endParaRPr>
          </a:p>
          <a:p>
            <a:pPr>
              <a:buClr>
                <a:schemeClr val="accent5"/>
              </a:buClr>
            </a:pPr>
            <a:r>
              <a:rPr lang="es-MX" b="1" dirty="0" smtClean="0">
                <a:solidFill>
                  <a:schemeClr val="tx1"/>
                </a:solidFill>
              </a:rPr>
              <a:t>Sedes avaladas por: DEP. FM, UNAM</a:t>
            </a:r>
          </a:p>
          <a:p>
            <a:pPr>
              <a:buClr>
                <a:schemeClr val="accent5"/>
              </a:buClr>
            </a:pPr>
            <a:r>
              <a:rPr lang="es-MX" b="1" dirty="0" smtClean="0">
                <a:solidFill>
                  <a:schemeClr val="tx1"/>
                </a:solidFill>
              </a:rPr>
              <a:t>Requisitos previos: Especialidad de ORL-CCC</a:t>
            </a:r>
          </a:p>
          <a:p>
            <a:pPr>
              <a:buClr>
                <a:schemeClr val="accent5"/>
              </a:buClr>
            </a:pPr>
            <a:r>
              <a:rPr lang="es-MX" b="1" dirty="0" smtClean="0">
                <a:solidFill>
                  <a:schemeClr val="tx1"/>
                </a:solidFill>
              </a:rPr>
              <a:t>Duración:</a:t>
            </a:r>
            <a:r>
              <a:rPr lang="es-MX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s-MX" b="1" dirty="0" smtClean="0">
                <a:solidFill>
                  <a:schemeClr val="tx1"/>
                </a:solidFill>
              </a:rPr>
              <a:t>años</a:t>
            </a:r>
          </a:p>
          <a:p>
            <a:endParaRPr lang="es-MX" dirty="0" smtClean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accent5"/>
              </a:solidFill>
            </a:endParaRPr>
          </a:p>
        </p:txBody>
      </p:sp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49800" y="0"/>
            <a:ext cx="12132000" cy="1325563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50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Otros programas del área ORL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33" y="122781"/>
            <a:ext cx="1082415" cy="1080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674534" y="1325563"/>
            <a:ext cx="374038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500" dirty="0" smtClean="0">
                <a:solidFill>
                  <a:schemeClr val="accent5"/>
                </a:solidFill>
              </a:rPr>
              <a:t>ORL Pediátrica</a:t>
            </a:r>
            <a:endParaRPr lang="es-MX" sz="45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81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92867" y="4541640"/>
            <a:ext cx="9720000" cy="1620000"/>
          </a:xfrm>
        </p:spPr>
        <p:txBody>
          <a:bodyPr>
            <a:normAutofit fontScale="92500" lnSpcReduction="20000"/>
          </a:bodyPr>
          <a:lstStyle/>
          <a:p>
            <a:endParaRPr lang="es-MX" sz="3500" dirty="0" smtClean="0">
              <a:solidFill>
                <a:schemeClr val="accent5"/>
              </a:solidFill>
            </a:endParaRPr>
          </a:p>
          <a:p>
            <a:pPr>
              <a:buClr>
                <a:schemeClr val="accent5"/>
              </a:buClr>
            </a:pPr>
            <a:r>
              <a:rPr lang="es-MX" sz="2500" b="1" dirty="0" smtClean="0">
                <a:solidFill>
                  <a:schemeClr val="tx1"/>
                </a:solidFill>
              </a:rPr>
              <a:t>Sede avalada </a:t>
            </a:r>
            <a:r>
              <a:rPr lang="es-MX" sz="2500" b="1" dirty="0">
                <a:solidFill>
                  <a:schemeClr val="tx1"/>
                </a:solidFill>
              </a:rPr>
              <a:t>por: DEP. FM, UNAM</a:t>
            </a:r>
          </a:p>
          <a:p>
            <a:pPr>
              <a:buClr>
                <a:schemeClr val="accent5"/>
              </a:buClr>
            </a:pPr>
            <a:r>
              <a:rPr lang="es-MX" sz="2500" b="1" dirty="0">
                <a:solidFill>
                  <a:schemeClr val="tx1"/>
                </a:solidFill>
              </a:rPr>
              <a:t>Requisitos previos: Especialidad de ORL-CCC</a:t>
            </a:r>
          </a:p>
          <a:p>
            <a:pPr>
              <a:buClr>
                <a:schemeClr val="accent5"/>
              </a:buClr>
            </a:pPr>
            <a:r>
              <a:rPr lang="es-MX" sz="2500" b="1" dirty="0">
                <a:solidFill>
                  <a:schemeClr val="tx1"/>
                </a:solidFill>
              </a:rPr>
              <a:t>Duración: </a:t>
            </a:r>
            <a:r>
              <a:rPr lang="es-MX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a 2 </a:t>
            </a:r>
            <a:r>
              <a:rPr lang="es-MX" sz="2500" b="1" dirty="0">
                <a:solidFill>
                  <a:schemeClr val="tx1"/>
                </a:solidFill>
              </a:rPr>
              <a:t>años</a:t>
            </a:r>
          </a:p>
          <a:p>
            <a:pPr marL="0" indent="0">
              <a:buNone/>
            </a:pPr>
            <a:endParaRPr lang="es-MX" dirty="0">
              <a:solidFill>
                <a:schemeClr val="accent5"/>
              </a:solidFill>
            </a:endParaRPr>
          </a:p>
        </p:txBody>
      </p:sp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49800" y="0"/>
            <a:ext cx="12132000" cy="1325563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50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Otros programas del área ORL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33" y="122781"/>
            <a:ext cx="1082415" cy="1080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759200" y="1202781"/>
            <a:ext cx="384432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500" dirty="0" err="1" smtClean="0">
                <a:solidFill>
                  <a:schemeClr val="accent5"/>
                </a:solidFill>
              </a:rPr>
              <a:t>Neuro</a:t>
            </a:r>
            <a:r>
              <a:rPr lang="es-MX" sz="4500" dirty="0" smtClean="0">
                <a:solidFill>
                  <a:schemeClr val="accent5"/>
                </a:solidFill>
              </a:rPr>
              <a:t>-otología</a:t>
            </a:r>
            <a:endParaRPr lang="es-MX" sz="4500" dirty="0">
              <a:solidFill>
                <a:schemeClr val="accent5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525600" y="3962959"/>
            <a:ext cx="968726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500" dirty="0" smtClean="0">
                <a:solidFill>
                  <a:schemeClr val="accent5"/>
                </a:solidFill>
              </a:rPr>
              <a:t>Cursos de posgrado de alta especialidad</a:t>
            </a:r>
            <a:endParaRPr lang="es-MX" sz="4500" dirty="0">
              <a:solidFill>
                <a:schemeClr val="accent5"/>
              </a:solidFill>
            </a:endParaRP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1492867" y="2053394"/>
            <a:ext cx="9720000" cy="136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</a:pPr>
            <a:r>
              <a:rPr lang="es-MX" sz="10000" b="1" dirty="0" smtClean="0">
                <a:solidFill>
                  <a:schemeClr val="tx1"/>
                </a:solidFill>
              </a:rPr>
              <a:t>Instituto Nacional de Neurología y Neurocirugía CdMx</a:t>
            </a:r>
          </a:p>
          <a:p>
            <a:pPr>
              <a:buClr>
                <a:schemeClr val="accent5"/>
              </a:buClr>
            </a:pPr>
            <a:r>
              <a:rPr lang="es-MX" sz="10000" b="1" dirty="0" smtClean="0">
                <a:solidFill>
                  <a:schemeClr val="tx1"/>
                </a:solidFill>
              </a:rPr>
              <a:t>Sede avalada por: DEP. FM, UNAM</a:t>
            </a:r>
          </a:p>
          <a:p>
            <a:pPr>
              <a:buClr>
                <a:schemeClr val="accent5"/>
              </a:buClr>
            </a:pPr>
            <a:r>
              <a:rPr lang="es-MX" sz="10000" b="1" dirty="0" smtClean="0">
                <a:solidFill>
                  <a:schemeClr val="tx1"/>
                </a:solidFill>
              </a:rPr>
              <a:t>Requisitos previos: Especialidad de ORL-CCC</a:t>
            </a:r>
          </a:p>
          <a:p>
            <a:pPr>
              <a:buClr>
                <a:schemeClr val="accent5"/>
              </a:buClr>
            </a:pPr>
            <a:r>
              <a:rPr lang="es-MX" sz="10000" b="1" dirty="0" smtClean="0">
                <a:solidFill>
                  <a:schemeClr val="tx1"/>
                </a:solidFill>
              </a:rPr>
              <a:t>Duración: </a:t>
            </a:r>
            <a:r>
              <a:rPr lang="es-MX" sz="10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MX" sz="100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s-MX" sz="10000" b="1" dirty="0" smtClean="0">
                <a:solidFill>
                  <a:schemeClr val="tx1"/>
                </a:solidFill>
              </a:rPr>
              <a:t>años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MX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1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0"/>
            <a:ext cx="12192000" cy="1152000"/>
          </a:xfrm>
          <a:prstGeom prst="rect">
            <a:avLst/>
          </a:prstGeo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vert="horz" wrap="none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MX" sz="5000" b="1" dirty="0" smtClean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La ORL-CCC de las próximas décadas</a:t>
            </a:r>
            <a: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3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3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56" y="14380"/>
            <a:ext cx="1082415" cy="1080000"/>
          </a:xfrm>
          <a:prstGeom prst="rect">
            <a:avLst/>
          </a:prstGeom>
        </p:spPr>
      </p:pic>
      <p:sp>
        <p:nvSpPr>
          <p:cNvPr id="9" name="Subtítulo 1"/>
          <p:cNvSpPr>
            <a:spLocks noGrp="1"/>
          </p:cNvSpPr>
          <p:nvPr>
            <p:ph type="subTitle" idx="1"/>
          </p:nvPr>
        </p:nvSpPr>
        <p:spPr>
          <a:xfrm>
            <a:off x="2148135" y="896058"/>
            <a:ext cx="9144000" cy="6660000"/>
          </a:xfrm>
        </p:spPr>
        <p:txBody>
          <a:bodyPr>
            <a:normAutofit fontScale="25000" lnSpcReduction="20000"/>
          </a:bodyPr>
          <a:lstStyle/>
          <a:p>
            <a:pPr marL="914400" lvl="1" indent="-457200" algn="l">
              <a:buClr>
                <a:schemeClr val="accent5"/>
              </a:buClr>
              <a:buFont typeface="Corbel" panose="020B0503020204020204" pitchFamily="34" charset="0"/>
              <a:buChar char="–"/>
            </a:pPr>
            <a:r>
              <a:rPr lang="es-MX" sz="20000" b="1" dirty="0" smtClean="0">
                <a:solidFill>
                  <a:schemeClr val="tx1"/>
                </a:solidFill>
              </a:rPr>
              <a:t>Genética</a:t>
            </a:r>
          </a:p>
          <a:p>
            <a:pPr marL="914400" lvl="1" indent="-457200" algn="l">
              <a:buClr>
                <a:schemeClr val="accent5"/>
              </a:buClr>
              <a:buFont typeface="Corbel" panose="020B0503020204020204" pitchFamily="34" charset="0"/>
              <a:buChar char="–"/>
            </a:pPr>
            <a:r>
              <a:rPr lang="es-MX" sz="20000" b="1" dirty="0" smtClean="0">
                <a:solidFill>
                  <a:schemeClr val="tx1"/>
                </a:solidFill>
              </a:rPr>
              <a:t>Epigenética</a:t>
            </a:r>
          </a:p>
          <a:p>
            <a:pPr marL="914400" lvl="1" indent="-457200" algn="l">
              <a:buClr>
                <a:schemeClr val="accent5"/>
              </a:buClr>
              <a:buFont typeface="Corbel" panose="020B0503020204020204" pitchFamily="34" charset="0"/>
              <a:buChar char="–"/>
            </a:pPr>
            <a:r>
              <a:rPr lang="es-MX" sz="20000" b="1" dirty="0" smtClean="0">
                <a:solidFill>
                  <a:schemeClr val="tx1"/>
                </a:solidFill>
              </a:rPr>
              <a:t>Farmacogenética</a:t>
            </a:r>
          </a:p>
          <a:p>
            <a:pPr marL="914400" lvl="1" indent="-457200" algn="l">
              <a:buClr>
                <a:schemeClr val="accent5"/>
              </a:buClr>
              <a:buFont typeface="Corbel" panose="020B0503020204020204" pitchFamily="34" charset="0"/>
              <a:buChar char="–"/>
            </a:pPr>
            <a:r>
              <a:rPr lang="es-MX" sz="20000" b="1" dirty="0" smtClean="0">
                <a:solidFill>
                  <a:schemeClr val="tx1"/>
                </a:solidFill>
              </a:rPr>
              <a:t>Biología molecular</a:t>
            </a:r>
          </a:p>
          <a:p>
            <a:pPr marL="914400" lvl="1" indent="-457200" algn="l">
              <a:buClr>
                <a:schemeClr val="accent5"/>
              </a:buClr>
              <a:buFont typeface="Corbel" panose="020B0503020204020204" pitchFamily="34" charset="0"/>
              <a:buChar char="–"/>
            </a:pPr>
            <a:r>
              <a:rPr lang="es-MX" sz="20000" b="1" dirty="0" smtClean="0">
                <a:solidFill>
                  <a:schemeClr val="tx1"/>
                </a:solidFill>
              </a:rPr>
              <a:t>Inmunología</a:t>
            </a:r>
          </a:p>
          <a:p>
            <a:pPr marL="914400" lvl="1" indent="-457200" algn="l">
              <a:buClr>
                <a:schemeClr val="accent5"/>
              </a:buClr>
              <a:buFont typeface="Corbel" panose="020B0503020204020204" pitchFamily="34" charset="0"/>
              <a:buChar char="–"/>
            </a:pPr>
            <a:r>
              <a:rPr lang="es-MX" sz="20000" b="1" dirty="0" smtClean="0">
                <a:solidFill>
                  <a:schemeClr val="tx1"/>
                </a:solidFill>
              </a:rPr>
              <a:t>Telemedicina</a:t>
            </a:r>
          </a:p>
          <a:p>
            <a:pPr marL="914400" lvl="1" indent="-457200" algn="l">
              <a:buClr>
                <a:schemeClr val="accent5"/>
              </a:buClr>
              <a:buFont typeface="Corbel" panose="020B0503020204020204" pitchFamily="34" charset="0"/>
              <a:buChar char="–"/>
            </a:pPr>
            <a:r>
              <a:rPr lang="es-MX" sz="20000" b="1" dirty="0" smtClean="0">
                <a:solidFill>
                  <a:schemeClr val="tx1"/>
                </a:solidFill>
              </a:rPr>
              <a:t>Informática</a:t>
            </a:r>
          </a:p>
          <a:p>
            <a:pPr marL="914400" lvl="1" indent="-457200" algn="l">
              <a:buClr>
                <a:schemeClr val="accent5"/>
              </a:buClr>
              <a:buFont typeface="Corbel" panose="020B0503020204020204" pitchFamily="34" charset="0"/>
              <a:buChar char="–"/>
            </a:pPr>
            <a:r>
              <a:rPr lang="es-MX" sz="20000" b="1" dirty="0" smtClean="0">
                <a:solidFill>
                  <a:schemeClr val="tx1"/>
                </a:solidFill>
              </a:rPr>
              <a:t>Nanotecnología</a:t>
            </a:r>
          </a:p>
          <a:p>
            <a:pPr marL="914400" lvl="1" indent="-457200" algn="l">
              <a:buClr>
                <a:schemeClr val="accent5"/>
              </a:buClr>
              <a:buFont typeface="Corbel" panose="020B0503020204020204" pitchFamily="34" charset="0"/>
              <a:buChar char="–"/>
            </a:pPr>
            <a:r>
              <a:rPr lang="es-MX" sz="20000" b="1" dirty="0" smtClean="0">
                <a:solidFill>
                  <a:schemeClr val="tx1"/>
                </a:solidFill>
              </a:rPr>
              <a:t>Robótica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MX" sz="10000" b="1" dirty="0" smtClean="0">
              <a:solidFill>
                <a:srgbClr val="FFFF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s-MX" sz="10000" b="1" dirty="0" smtClean="0">
              <a:solidFill>
                <a:srgbClr val="FFFF00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56198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9" y="105501"/>
            <a:ext cx="1082415" cy="1080000"/>
          </a:xfrm>
          <a:prstGeom prst="rect">
            <a:avLst/>
          </a:prstGeom>
        </p:spPr>
      </p:pic>
      <p:sp>
        <p:nvSpPr>
          <p:cNvPr id="5" name="6 CuadroTexto"/>
          <p:cNvSpPr txBox="1"/>
          <p:nvPr/>
        </p:nvSpPr>
        <p:spPr>
          <a:xfrm>
            <a:off x="2052806" y="0"/>
            <a:ext cx="820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6000" b="1" dirty="0" smtClean="0">
                <a:solidFill>
                  <a:schemeClr val="accent5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Consideraciones finales</a:t>
            </a:r>
            <a:endParaRPr lang="es-MX" sz="6000" b="1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3 Rectángulo"/>
          <p:cNvSpPr/>
          <p:nvPr/>
        </p:nvSpPr>
        <p:spPr>
          <a:xfrm>
            <a:off x="909898" y="1359869"/>
            <a:ext cx="9879121" cy="5688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Clr>
                <a:schemeClr val="accent5"/>
              </a:buClr>
              <a:buSzPct val="50000"/>
              <a:buFont typeface="Wingdings" panose="05000000000000000000" pitchFamily="2" charset="2"/>
              <a:buChar char="Ø"/>
            </a:pPr>
            <a:r>
              <a:rPr lang="es-MX" sz="4700" dirty="0" smtClean="0"/>
              <a:t>Asistencia</a:t>
            </a:r>
          </a:p>
          <a:p>
            <a:pPr marL="342900" indent="-342900">
              <a:buClr>
                <a:schemeClr val="accent5"/>
              </a:buClr>
              <a:buSzPct val="50000"/>
              <a:buFont typeface="Wingdings" panose="05000000000000000000" pitchFamily="2" charset="2"/>
              <a:buChar char="Ø"/>
            </a:pPr>
            <a:r>
              <a:rPr lang="es-MX" sz="4700" dirty="0" smtClean="0"/>
              <a:t>  Docencia</a:t>
            </a:r>
          </a:p>
          <a:p>
            <a:pPr marL="342900" indent="-342900">
              <a:buClr>
                <a:schemeClr val="accent5"/>
              </a:buClr>
              <a:buSzPct val="50000"/>
              <a:buFont typeface="Wingdings" panose="05000000000000000000" pitchFamily="2" charset="2"/>
              <a:buChar char="Ø"/>
            </a:pPr>
            <a:r>
              <a:rPr lang="es-MX" sz="4700" dirty="0" smtClean="0"/>
              <a:t>  Investigación</a:t>
            </a:r>
            <a:endParaRPr lang="es-MX" sz="4700" dirty="0"/>
          </a:p>
          <a:p>
            <a:pPr marL="342900">
              <a:lnSpc>
                <a:spcPts val="2000"/>
              </a:lnSpc>
            </a:pPr>
            <a:endParaRPr lang="es-MX" sz="4700" dirty="0"/>
          </a:p>
          <a:p>
            <a:pPr marL="800100" lvl="1" indent="-342900">
              <a:buClr>
                <a:schemeClr val="accent5"/>
              </a:buClr>
              <a:buSzPct val="50000"/>
              <a:buFont typeface="Wingdings" panose="05000000000000000000" pitchFamily="2" charset="2"/>
              <a:buChar char="§"/>
            </a:pPr>
            <a:r>
              <a:rPr lang="es-MX" sz="4700" dirty="0" smtClean="0"/>
              <a:t>Bien estructurados</a:t>
            </a:r>
          </a:p>
          <a:p>
            <a:pPr marL="800100" lvl="1" indent="-342900">
              <a:buClr>
                <a:schemeClr val="accent5"/>
              </a:buClr>
              <a:buSzPct val="50000"/>
              <a:buFont typeface="Wingdings" panose="05000000000000000000" pitchFamily="2" charset="2"/>
              <a:buChar char="§"/>
            </a:pPr>
            <a:r>
              <a:rPr lang="es-MX" sz="4700" dirty="0" smtClean="0"/>
              <a:t>Científicamente cimentados</a:t>
            </a:r>
          </a:p>
          <a:p>
            <a:pPr marL="800100" lvl="1" indent="-342900">
              <a:buClr>
                <a:schemeClr val="accent5"/>
              </a:buClr>
              <a:buSzPct val="50000"/>
              <a:buFont typeface="Wingdings" panose="05000000000000000000" pitchFamily="2" charset="2"/>
              <a:buChar char="§"/>
            </a:pPr>
            <a:r>
              <a:rPr lang="es-MX" sz="4700" dirty="0" smtClean="0"/>
              <a:t>Con recursos humanos y financieros suficientes</a:t>
            </a:r>
            <a:endParaRPr lang="es-MX" sz="4700" dirty="0"/>
          </a:p>
          <a:p>
            <a:pPr>
              <a:lnSpc>
                <a:spcPts val="2000"/>
              </a:lnSpc>
            </a:pPr>
            <a:endParaRPr lang="es-MX" sz="2500" dirty="0"/>
          </a:p>
        </p:txBody>
      </p:sp>
      <p:sp>
        <p:nvSpPr>
          <p:cNvPr id="6" name="6 CuadroTexto"/>
          <p:cNvSpPr txBox="1"/>
          <p:nvPr/>
        </p:nvSpPr>
        <p:spPr>
          <a:xfrm>
            <a:off x="1390342" y="645501"/>
            <a:ext cx="1064543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5300" b="1" dirty="0" smtClean="0">
                <a:solidFill>
                  <a:schemeClr val="accent5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Ambientes donde se conjuguen la:</a:t>
            </a:r>
            <a:endParaRPr lang="es-MX" sz="5300" b="1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6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091" y="634181"/>
            <a:ext cx="9394722" cy="573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7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4" y="126000"/>
            <a:ext cx="1082415" cy="1080000"/>
          </a:xfrm>
          <a:prstGeom prst="rect">
            <a:avLst/>
          </a:prstGeom>
        </p:spPr>
      </p:pic>
      <p:sp>
        <p:nvSpPr>
          <p:cNvPr id="5" name="Subtítulo 5"/>
          <p:cNvSpPr txBox="1">
            <a:spLocks/>
          </p:cNvSpPr>
          <p:nvPr/>
        </p:nvSpPr>
        <p:spPr>
          <a:xfrm>
            <a:off x="1038000" y="2880000"/>
            <a:ext cx="101160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5000" dirty="0"/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147484" y="737477"/>
            <a:ext cx="11664000" cy="5113046"/>
          </a:xfrm>
        </p:spPr>
        <p:txBody>
          <a:bodyPr anchor="ctr">
            <a:noAutofit/>
          </a:bodyPr>
          <a:lstStyle/>
          <a:p>
            <a:pPr marL="685800" indent="-6858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MX" sz="6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 ORL-CCC como especialidad   médico-quirúrgica</a:t>
            </a:r>
          </a:p>
          <a:p>
            <a:pPr algn="ctr">
              <a:lnSpc>
                <a:spcPct val="150000"/>
              </a:lnSpc>
            </a:pPr>
            <a:r>
              <a:rPr lang="es-MX" sz="6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Siglos XIX-XX</a:t>
            </a:r>
            <a:endParaRPr lang="es-MX" sz="6000" dirty="0"/>
          </a:p>
        </p:txBody>
      </p:sp>
    </p:spTree>
    <p:extLst>
      <p:ext uri="{BB962C8B-B14F-4D97-AF65-F5344CB8AC3E}">
        <p14:creationId xmlns:p14="http://schemas.microsoft.com/office/powerpoint/2010/main" val="364494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3" y="126000"/>
            <a:ext cx="1082415" cy="1080000"/>
          </a:xfrm>
          <a:prstGeom prst="rect">
            <a:avLst/>
          </a:prstGeom>
        </p:spPr>
      </p:pic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1790337" y="288000"/>
            <a:ext cx="6699709" cy="756000"/>
          </a:xfrm>
        </p:spPr>
        <p:txBody>
          <a:bodyPr anchor="ctr">
            <a:noAutofit/>
          </a:bodyPr>
          <a:lstStyle/>
          <a:p>
            <a:pPr marL="685800" indent="-6858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MX" sz="5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Conocimientos de:</a:t>
            </a:r>
            <a:endParaRPr lang="es-MX" sz="5500" dirty="0"/>
          </a:p>
        </p:txBody>
      </p:sp>
      <p:sp>
        <p:nvSpPr>
          <p:cNvPr id="7" name="Subtítulo 5"/>
          <p:cNvSpPr txBox="1">
            <a:spLocks/>
          </p:cNvSpPr>
          <p:nvPr/>
        </p:nvSpPr>
        <p:spPr>
          <a:xfrm>
            <a:off x="2563517" y="1392619"/>
            <a:ext cx="6192000" cy="507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6000" b="1" dirty="0" smtClean="0">
                <a:solidFill>
                  <a:schemeClr val="tx1"/>
                </a:solidFill>
              </a:rPr>
              <a:t>Embriología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6000" b="1" dirty="0" smtClean="0">
                <a:solidFill>
                  <a:schemeClr val="tx1"/>
                </a:solidFill>
              </a:rPr>
              <a:t>Anatomía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6000" b="1" dirty="0" smtClean="0">
                <a:solidFill>
                  <a:schemeClr val="tx1"/>
                </a:solidFill>
              </a:rPr>
              <a:t>Fisiología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6000" b="1" dirty="0" smtClean="0">
                <a:solidFill>
                  <a:schemeClr val="tx1"/>
                </a:solidFill>
              </a:rPr>
              <a:t>Patología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6000" b="1" dirty="0" smtClean="0">
                <a:solidFill>
                  <a:schemeClr val="tx1"/>
                </a:solidFill>
              </a:rPr>
              <a:t>Microbiología</a:t>
            </a:r>
            <a:endParaRPr lang="es-MX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5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4" y="126000"/>
            <a:ext cx="1082415" cy="1080000"/>
          </a:xfrm>
          <a:prstGeom prst="rect">
            <a:avLst/>
          </a:prstGeom>
        </p:spPr>
      </p:pic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1108149" y="126000"/>
            <a:ext cx="5544000" cy="756000"/>
          </a:xfrm>
        </p:spPr>
        <p:txBody>
          <a:bodyPr anchor="ctr">
            <a:noAutofit/>
          </a:bodyPr>
          <a:lstStyle/>
          <a:p>
            <a:pPr marL="685800" indent="-6858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MX" sz="5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Desarrollo de:</a:t>
            </a:r>
            <a:endParaRPr lang="es-MX" sz="5500" b="1" dirty="0"/>
          </a:p>
        </p:txBody>
      </p:sp>
      <p:sp>
        <p:nvSpPr>
          <p:cNvPr id="7" name="Subtítulo 5"/>
          <p:cNvSpPr txBox="1">
            <a:spLocks/>
          </p:cNvSpPr>
          <p:nvPr/>
        </p:nvSpPr>
        <p:spPr>
          <a:xfrm>
            <a:off x="1858923" y="1397265"/>
            <a:ext cx="9880794" cy="468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6000" b="1" dirty="0" smtClean="0">
                <a:solidFill>
                  <a:schemeClr val="tx1"/>
                </a:solidFill>
              </a:rPr>
              <a:t>Asepsia-antisepsia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6000" b="1" dirty="0" smtClean="0">
                <a:solidFill>
                  <a:schemeClr val="tx1"/>
                </a:solidFill>
              </a:rPr>
              <a:t>Anestesiología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6000" b="1" dirty="0" smtClean="0">
                <a:solidFill>
                  <a:schemeClr val="tx1"/>
                </a:solidFill>
              </a:rPr>
              <a:t>Radiología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6000" b="1" dirty="0" smtClean="0">
                <a:solidFill>
                  <a:schemeClr val="tx1"/>
                </a:solidFill>
              </a:rPr>
              <a:t>Inmunizaciones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6000" b="1" dirty="0" smtClean="0">
                <a:solidFill>
                  <a:schemeClr val="tx1"/>
                </a:solidFill>
              </a:rPr>
              <a:t>Iluminación de las cavidades</a:t>
            </a:r>
            <a:endParaRPr lang="es-MX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96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332000"/>
          </a:xfrm>
          <a:gradFill flip="none" rotWithShape="1">
            <a:gsLst>
              <a:gs pos="39000">
                <a:srgbClr val="002060"/>
              </a:gs>
              <a:gs pos="44000">
                <a:srgbClr val="002060"/>
              </a:gs>
              <a:gs pos="100000">
                <a:srgbClr val="3106EA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ctr">
            <a:noAutofit/>
          </a:bodyPr>
          <a:lstStyle/>
          <a:p>
            <a:pPr algn="ctr"/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</a:t>
            </a:r>
            <a:b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</a:t>
            </a:r>
            <a:r>
              <a:rPr lang="es-MX" sz="55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Inicio de la ORL en México</a:t>
            </a:r>
            <a: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s-MX" sz="5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s-MX" sz="5000" b="1" dirty="0">
              <a:solidFill>
                <a:srgbClr val="FFFF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4" y="126000"/>
            <a:ext cx="1082415" cy="1080000"/>
          </a:xfrm>
          <a:prstGeom prst="rect">
            <a:avLst/>
          </a:prstGeom>
        </p:spPr>
      </p:pic>
      <p:sp>
        <p:nvSpPr>
          <p:cNvPr id="5" name="Subtítulo 5"/>
          <p:cNvSpPr txBox="1">
            <a:spLocks/>
          </p:cNvSpPr>
          <p:nvPr/>
        </p:nvSpPr>
        <p:spPr>
          <a:xfrm>
            <a:off x="1038000" y="2880000"/>
            <a:ext cx="10116000" cy="356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5000" dirty="0"/>
          </a:p>
        </p:txBody>
      </p:sp>
      <p:sp>
        <p:nvSpPr>
          <p:cNvPr id="7" name="Subtítulo 5"/>
          <p:cNvSpPr txBox="1">
            <a:spLocks/>
          </p:cNvSpPr>
          <p:nvPr/>
        </p:nvSpPr>
        <p:spPr>
          <a:xfrm>
            <a:off x="507227" y="1206000"/>
            <a:ext cx="11512707" cy="547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Llega tardíamente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Se desarrolla lentamente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Francisco Vázquez Gómez (</a:t>
            </a:r>
            <a:r>
              <a:rPr lang="es-MX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1860-1933)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Sociedad Mexicana de Oftalmología </a:t>
            </a:r>
            <a:r>
              <a:rPr lang="es-MX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(1893)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Incorporación de ORL a partir de </a:t>
            </a:r>
            <a:r>
              <a:rPr lang="es-MX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1920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Separación de ORL </a:t>
            </a:r>
            <a:r>
              <a:rPr lang="es-MX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(1946)</a:t>
            </a:r>
          </a:p>
          <a:p>
            <a:pPr marL="324000" indent="-360000" algn="l">
              <a:lnSpc>
                <a:spcPct val="100000"/>
              </a:lnSpc>
              <a:spcBef>
                <a:spcPts val="6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s-MX" sz="4000" b="1" dirty="0" smtClean="0">
                <a:solidFill>
                  <a:schemeClr val="tx1"/>
                </a:solidFill>
              </a:rPr>
              <a:t>Fundación SMORL-BE </a:t>
            </a:r>
            <a:r>
              <a:rPr lang="es-MX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(9-IV-1946) </a:t>
            </a:r>
            <a:r>
              <a:rPr lang="es-MX" sz="4000" b="1" dirty="0" smtClean="0">
                <a:solidFill>
                  <a:schemeClr val="tx1"/>
                </a:solidFill>
              </a:rPr>
              <a:t>con </a:t>
            </a:r>
            <a:r>
              <a:rPr lang="es-MX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s-MX" sz="4000" b="1" dirty="0" smtClean="0">
                <a:solidFill>
                  <a:schemeClr val="tx1"/>
                </a:solidFill>
              </a:rPr>
              <a:t> socios fundadores</a:t>
            </a:r>
            <a:endParaRPr lang="es-MX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00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4" y="126000"/>
            <a:ext cx="1082415" cy="1080000"/>
          </a:xfrm>
          <a:prstGeom prst="rect">
            <a:avLst/>
          </a:prstGeom>
        </p:spPr>
      </p:pic>
      <p:sp>
        <p:nvSpPr>
          <p:cNvPr id="5" name="Subtítulo 5"/>
          <p:cNvSpPr txBox="1">
            <a:spLocks/>
          </p:cNvSpPr>
          <p:nvPr/>
        </p:nvSpPr>
        <p:spPr>
          <a:xfrm>
            <a:off x="1052749" y="2924246"/>
            <a:ext cx="10116000" cy="82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5000" dirty="0"/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0" y="677381"/>
            <a:ext cx="11946193" cy="4968000"/>
          </a:xfrm>
        </p:spPr>
        <p:txBody>
          <a:bodyPr anchor="ctr">
            <a:noAutofit/>
          </a:bodyPr>
          <a:lstStyle/>
          <a:p>
            <a:pPr marL="685800" indent="-6858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MX" sz="6000" b="1" dirty="0" smtClean="0">
                <a:solidFill>
                  <a:srgbClr val="FFFF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Creación de los primeros                servicios de ORL en México</a:t>
            </a:r>
            <a:endParaRPr lang="es-MX" sz="6000" dirty="0"/>
          </a:p>
        </p:txBody>
      </p:sp>
    </p:spTree>
    <p:extLst>
      <p:ext uri="{BB962C8B-B14F-4D97-AF65-F5344CB8AC3E}">
        <p14:creationId xmlns:p14="http://schemas.microsoft.com/office/powerpoint/2010/main" val="262434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ofundidad">
  <a:themeElements>
    <a:clrScheme name="Profundidad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undidad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Profundidad</Template>
  <TotalTime>2162</TotalTime>
  <Words>1625</Words>
  <Application>Microsoft Macintosh PowerPoint</Application>
  <PresentationFormat>Custom</PresentationFormat>
  <Paragraphs>344</Paragraphs>
  <Slides>46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Profundidad</vt:lpstr>
      <vt:lpstr>PHOTO-PAINT</vt:lpstr>
      <vt:lpstr> Academia Nacional de Medicina </vt:lpstr>
      <vt:lpstr>PowerPoint Presentation</vt:lpstr>
      <vt:lpstr>       Proceso dinámico condicionado por: </vt:lpstr>
      <vt:lpstr>               Nacimiento y desarrollo de la ORL (Siglo XIX) </vt:lpstr>
      <vt:lpstr>PowerPoint Presentation</vt:lpstr>
      <vt:lpstr>PowerPoint Presentation</vt:lpstr>
      <vt:lpstr>PowerPoint Presentation</vt:lpstr>
      <vt:lpstr>              Inicio de la ORL en México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Desarrollo de las Especialidades en México</vt:lpstr>
      <vt:lpstr>Las especialidades médicas Siglos XX y XXI </vt:lpstr>
      <vt:lpstr>      Características de los programas de  especialización en México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Otros programas del área ORL </vt:lpstr>
      <vt:lpstr> Otros programas del área ORL 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UNAM</dc:creator>
  <cp:lastModifiedBy>Pelayo Vilar Puig</cp:lastModifiedBy>
  <cp:revision>206</cp:revision>
  <cp:lastPrinted>2017-10-04T15:34:58Z</cp:lastPrinted>
  <dcterms:created xsi:type="dcterms:W3CDTF">2017-08-30T20:34:24Z</dcterms:created>
  <dcterms:modified xsi:type="dcterms:W3CDTF">2017-10-11T17:39:10Z</dcterms:modified>
</cp:coreProperties>
</file>