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321" r:id="rId3"/>
    <p:sldId id="320" r:id="rId4"/>
    <p:sldId id="332" r:id="rId5"/>
    <p:sldId id="333" r:id="rId6"/>
    <p:sldId id="316" r:id="rId7"/>
    <p:sldId id="336" r:id="rId8"/>
    <p:sldId id="317" r:id="rId9"/>
    <p:sldId id="337" r:id="rId10"/>
    <p:sldId id="338" r:id="rId11"/>
    <p:sldId id="339" r:id="rId12"/>
    <p:sldId id="341" r:id="rId13"/>
    <p:sldId id="334" r:id="rId14"/>
    <p:sldId id="335" r:id="rId15"/>
    <p:sldId id="344" r:id="rId16"/>
    <p:sldId id="345" r:id="rId17"/>
    <p:sldId id="346" r:id="rId18"/>
    <p:sldId id="347" r:id="rId19"/>
    <p:sldId id="318" r:id="rId20"/>
    <p:sldId id="305" r:id="rId21"/>
    <p:sldId id="307" r:id="rId22"/>
    <p:sldId id="308" r:id="rId23"/>
    <p:sldId id="309" r:id="rId24"/>
    <p:sldId id="310" r:id="rId25"/>
    <p:sldId id="329" r:id="rId26"/>
    <p:sldId id="259" r:id="rId27"/>
    <p:sldId id="261" r:id="rId28"/>
    <p:sldId id="330" r:id="rId29"/>
    <p:sldId id="314" r:id="rId30"/>
    <p:sldId id="328" r:id="rId31"/>
    <p:sldId id="33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458" autoAdjust="0"/>
  </p:normalViewPr>
  <p:slideViewPr>
    <p:cSldViewPr snapToGrid="0" snapToObjects="1">
      <p:cViewPr>
        <p:scale>
          <a:sx n="100" d="100"/>
          <a:sy n="100" d="100"/>
        </p:scale>
        <p:origin x="-1248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RAS%20IN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Todas!$C$2</c:f>
              <c:strCache>
                <c:ptCount val="1"/>
                <c:pt idx="0">
                  <c:v>ASMA</c:v>
                </c:pt>
              </c:strCache>
            </c:strRef>
          </c:tx>
          <c:marker>
            <c:symbol val="none"/>
          </c:marker>
          <c:cat>
            <c:strRef>
              <c:f>Todas!$B$3:$B$31</c:f>
              <c:strCache>
                <c:ptCount val="29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Ags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  <c:pt idx="12">
                  <c:v>Ene</c:v>
                </c:pt>
                <c:pt idx="13">
                  <c:v>Feb</c:v>
                </c:pt>
                <c:pt idx="14">
                  <c:v>Mar</c:v>
                </c:pt>
                <c:pt idx="15">
                  <c:v>Abr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Ags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Dic</c:v>
                </c:pt>
                <c:pt idx="24">
                  <c:v>Ene</c:v>
                </c:pt>
                <c:pt idx="25">
                  <c:v>Feb</c:v>
                </c:pt>
                <c:pt idx="26">
                  <c:v>Mar</c:v>
                </c:pt>
                <c:pt idx="27">
                  <c:v>Abr</c:v>
                </c:pt>
                <c:pt idx="28">
                  <c:v>May</c:v>
                </c:pt>
              </c:strCache>
            </c:strRef>
          </c:cat>
          <c:val>
            <c:numRef>
              <c:f>Todas!$C$3:$C$31</c:f>
              <c:numCache>
                <c:formatCode>General</c:formatCode>
                <c:ptCount val="29"/>
                <c:pt idx="0">
                  <c:v>420.0</c:v>
                </c:pt>
                <c:pt idx="1">
                  <c:v>376.0</c:v>
                </c:pt>
                <c:pt idx="2">
                  <c:v>331.0</c:v>
                </c:pt>
                <c:pt idx="3">
                  <c:v>245.0</c:v>
                </c:pt>
                <c:pt idx="4">
                  <c:v>178.0</c:v>
                </c:pt>
                <c:pt idx="5">
                  <c:v>168.0</c:v>
                </c:pt>
                <c:pt idx="6">
                  <c:v>165.0</c:v>
                </c:pt>
                <c:pt idx="7">
                  <c:v>204.0</c:v>
                </c:pt>
                <c:pt idx="8">
                  <c:v>249.0</c:v>
                </c:pt>
                <c:pt idx="9">
                  <c:v>229.0</c:v>
                </c:pt>
                <c:pt idx="10">
                  <c:v>277.0</c:v>
                </c:pt>
                <c:pt idx="11">
                  <c:v>295.0</c:v>
                </c:pt>
                <c:pt idx="12">
                  <c:v>557.0</c:v>
                </c:pt>
                <c:pt idx="13">
                  <c:v>427.0</c:v>
                </c:pt>
                <c:pt idx="14">
                  <c:v>264.0</c:v>
                </c:pt>
                <c:pt idx="15">
                  <c:v>189.0</c:v>
                </c:pt>
                <c:pt idx="16">
                  <c:v>211.0</c:v>
                </c:pt>
                <c:pt idx="17">
                  <c:v>210.0</c:v>
                </c:pt>
                <c:pt idx="18">
                  <c:v>202.0</c:v>
                </c:pt>
                <c:pt idx="19">
                  <c:v>166.0</c:v>
                </c:pt>
                <c:pt idx="20">
                  <c:v>241.0</c:v>
                </c:pt>
                <c:pt idx="21">
                  <c:v>229.0</c:v>
                </c:pt>
                <c:pt idx="22">
                  <c:v>277.0</c:v>
                </c:pt>
                <c:pt idx="23">
                  <c:v>295.0</c:v>
                </c:pt>
                <c:pt idx="24">
                  <c:v>446.0</c:v>
                </c:pt>
                <c:pt idx="25">
                  <c:v>536.0</c:v>
                </c:pt>
                <c:pt idx="26">
                  <c:v>263.0</c:v>
                </c:pt>
                <c:pt idx="27">
                  <c:v>223.0</c:v>
                </c:pt>
                <c:pt idx="28">
                  <c:v>197.0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Todas!$D$2</c:f>
              <c:strCache>
                <c:ptCount val="1"/>
                <c:pt idx="0">
                  <c:v>EPOC</c:v>
                </c:pt>
              </c:strCache>
            </c:strRef>
          </c:tx>
          <c:marker>
            <c:symbol val="none"/>
          </c:marker>
          <c:cat>
            <c:strRef>
              <c:f>Todas!$B$3:$B$31</c:f>
              <c:strCache>
                <c:ptCount val="29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Ags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  <c:pt idx="12">
                  <c:v>Ene</c:v>
                </c:pt>
                <c:pt idx="13">
                  <c:v>Feb</c:v>
                </c:pt>
                <c:pt idx="14">
                  <c:v>Mar</c:v>
                </c:pt>
                <c:pt idx="15">
                  <c:v>Abr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Ags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Dic</c:v>
                </c:pt>
                <c:pt idx="24">
                  <c:v>Ene</c:v>
                </c:pt>
                <c:pt idx="25">
                  <c:v>Feb</c:v>
                </c:pt>
                <c:pt idx="26">
                  <c:v>Mar</c:v>
                </c:pt>
                <c:pt idx="27">
                  <c:v>Abr</c:v>
                </c:pt>
                <c:pt idx="28">
                  <c:v>May</c:v>
                </c:pt>
              </c:strCache>
            </c:strRef>
          </c:cat>
          <c:val>
            <c:numRef>
              <c:f>Todas!$D$3:$D$31</c:f>
              <c:numCache>
                <c:formatCode>General</c:formatCode>
                <c:ptCount val="29"/>
                <c:pt idx="0">
                  <c:v>100.0</c:v>
                </c:pt>
                <c:pt idx="1">
                  <c:v>89.0</c:v>
                </c:pt>
                <c:pt idx="2">
                  <c:v>121.0</c:v>
                </c:pt>
                <c:pt idx="3">
                  <c:v>114.0</c:v>
                </c:pt>
                <c:pt idx="4">
                  <c:v>84.0</c:v>
                </c:pt>
                <c:pt idx="5">
                  <c:v>60.0</c:v>
                </c:pt>
                <c:pt idx="6">
                  <c:v>69.0</c:v>
                </c:pt>
                <c:pt idx="7">
                  <c:v>73.0</c:v>
                </c:pt>
                <c:pt idx="8">
                  <c:v>71.0</c:v>
                </c:pt>
                <c:pt idx="9">
                  <c:v>65.0</c:v>
                </c:pt>
                <c:pt idx="10">
                  <c:v>128.0</c:v>
                </c:pt>
                <c:pt idx="11">
                  <c:v>129.0</c:v>
                </c:pt>
                <c:pt idx="12">
                  <c:v>123.0</c:v>
                </c:pt>
                <c:pt idx="13">
                  <c:v>110.0</c:v>
                </c:pt>
                <c:pt idx="14">
                  <c:v>91.0</c:v>
                </c:pt>
                <c:pt idx="15">
                  <c:v>51.0</c:v>
                </c:pt>
                <c:pt idx="16">
                  <c:v>62.0</c:v>
                </c:pt>
                <c:pt idx="17">
                  <c:v>50.0</c:v>
                </c:pt>
                <c:pt idx="18">
                  <c:v>86.0</c:v>
                </c:pt>
                <c:pt idx="19">
                  <c:v>56.0</c:v>
                </c:pt>
                <c:pt idx="20">
                  <c:v>57.0</c:v>
                </c:pt>
                <c:pt idx="21">
                  <c:v>67.0</c:v>
                </c:pt>
                <c:pt idx="22">
                  <c:v>81.0</c:v>
                </c:pt>
                <c:pt idx="23">
                  <c:v>75.0</c:v>
                </c:pt>
                <c:pt idx="24">
                  <c:v>94.0</c:v>
                </c:pt>
                <c:pt idx="25">
                  <c:v>123.0</c:v>
                </c:pt>
                <c:pt idx="26">
                  <c:v>77.0</c:v>
                </c:pt>
                <c:pt idx="27">
                  <c:v>47.0</c:v>
                </c:pt>
                <c:pt idx="28">
                  <c:v>67.0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Todas!$E$2</c:f>
              <c:strCache>
                <c:ptCount val="1"/>
                <c:pt idx="0">
                  <c:v>IRAS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strRef>
              <c:f>Todas!$B$3:$B$31</c:f>
              <c:strCache>
                <c:ptCount val="29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Ags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  <c:pt idx="12">
                  <c:v>Ene</c:v>
                </c:pt>
                <c:pt idx="13">
                  <c:v>Feb</c:v>
                </c:pt>
                <c:pt idx="14">
                  <c:v>Mar</c:v>
                </c:pt>
                <c:pt idx="15">
                  <c:v>Abr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Ags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Dic</c:v>
                </c:pt>
                <c:pt idx="24">
                  <c:v>Ene</c:v>
                </c:pt>
                <c:pt idx="25">
                  <c:v>Feb</c:v>
                </c:pt>
                <c:pt idx="26">
                  <c:v>Mar</c:v>
                </c:pt>
                <c:pt idx="27">
                  <c:v>Abr</c:v>
                </c:pt>
                <c:pt idx="28">
                  <c:v>May</c:v>
                </c:pt>
              </c:strCache>
            </c:strRef>
          </c:cat>
          <c:val>
            <c:numRef>
              <c:f>Todas!$E$3:$E$31</c:f>
              <c:numCache>
                <c:formatCode>General</c:formatCode>
                <c:ptCount val="29"/>
                <c:pt idx="0">
                  <c:v>245.0</c:v>
                </c:pt>
                <c:pt idx="1">
                  <c:v>221.0</c:v>
                </c:pt>
                <c:pt idx="2">
                  <c:v>193.0</c:v>
                </c:pt>
                <c:pt idx="3">
                  <c:v>182.0</c:v>
                </c:pt>
                <c:pt idx="4">
                  <c:v>118.0</c:v>
                </c:pt>
                <c:pt idx="5">
                  <c:v>112.0</c:v>
                </c:pt>
                <c:pt idx="6">
                  <c:v>83.0</c:v>
                </c:pt>
                <c:pt idx="7">
                  <c:v>82.0</c:v>
                </c:pt>
                <c:pt idx="8">
                  <c:v>130.0</c:v>
                </c:pt>
                <c:pt idx="9">
                  <c:v>173.0</c:v>
                </c:pt>
                <c:pt idx="10">
                  <c:v>258.0</c:v>
                </c:pt>
                <c:pt idx="11">
                  <c:v>356.0</c:v>
                </c:pt>
                <c:pt idx="12">
                  <c:v>314.0</c:v>
                </c:pt>
                <c:pt idx="13">
                  <c:v>310.0</c:v>
                </c:pt>
                <c:pt idx="14">
                  <c:v>185.0</c:v>
                </c:pt>
                <c:pt idx="15">
                  <c:v>120.0</c:v>
                </c:pt>
                <c:pt idx="16">
                  <c:v>157.0</c:v>
                </c:pt>
                <c:pt idx="17">
                  <c:v>130.0</c:v>
                </c:pt>
                <c:pt idx="18">
                  <c:v>261.0</c:v>
                </c:pt>
                <c:pt idx="19">
                  <c:v>125.0</c:v>
                </c:pt>
                <c:pt idx="20">
                  <c:v>129.0</c:v>
                </c:pt>
                <c:pt idx="21">
                  <c:v>129.0</c:v>
                </c:pt>
                <c:pt idx="22">
                  <c:v>176.0</c:v>
                </c:pt>
                <c:pt idx="23">
                  <c:v>154.0</c:v>
                </c:pt>
                <c:pt idx="24">
                  <c:v>196.0</c:v>
                </c:pt>
                <c:pt idx="25">
                  <c:v>235.0</c:v>
                </c:pt>
                <c:pt idx="26">
                  <c:v>147.0</c:v>
                </c:pt>
                <c:pt idx="27">
                  <c:v>93.0</c:v>
                </c:pt>
                <c:pt idx="28">
                  <c:v>108.0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Todas!$F$2</c:f>
              <c:strCache>
                <c:ptCount val="1"/>
                <c:pt idx="0">
                  <c:v>NEUMONIAS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Todas!$B$3:$B$31</c:f>
              <c:strCache>
                <c:ptCount val="29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Ags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  <c:pt idx="12">
                  <c:v>Ene</c:v>
                </c:pt>
                <c:pt idx="13">
                  <c:v>Feb</c:v>
                </c:pt>
                <c:pt idx="14">
                  <c:v>Mar</c:v>
                </c:pt>
                <c:pt idx="15">
                  <c:v>Abr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Ags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Dic</c:v>
                </c:pt>
                <c:pt idx="24">
                  <c:v>Ene</c:v>
                </c:pt>
                <c:pt idx="25">
                  <c:v>Feb</c:v>
                </c:pt>
                <c:pt idx="26">
                  <c:v>Mar</c:v>
                </c:pt>
                <c:pt idx="27">
                  <c:v>Abr</c:v>
                </c:pt>
                <c:pt idx="28">
                  <c:v>May</c:v>
                </c:pt>
              </c:strCache>
            </c:strRef>
          </c:cat>
          <c:val>
            <c:numRef>
              <c:f>Todas!$F$3:$F$31</c:f>
              <c:numCache>
                <c:formatCode>General</c:formatCode>
                <c:ptCount val="29"/>
                <c:pt idx="0">
                  <c:v>443.0</c:v>
                </c:pt>
                <c:pt idx="1">
                  <c:v>270.0</c:v>
                </c:pt>
                <c:pt idx="2">
                  <c:v>295.0</c:v>
                </c:pt>
                <c:pt idx="3">
                  <c:v>153.0</c:v>
                </c:pt>
                <c:pt idx="4">
                  <c:v>76.0</c:v>
                </c:pt>
                <c:pt idx="5">
                  <c:v>89.0</c:v>
                </c:pt>
                <c:pt idx="6">
                  <c:v>64.0</c:v>
                </c:pt>
                <c:pt idx="7">
                  <c:v>59.0</c:v>
                </c:pt>
                <c:pt idx="8">
                  <c:v>87.0</c:v>
                </c:pt>
                <c:pt idx="9">
                  <c:v>117.0</c:v>
                </c:pt>
                <c:pt idx="10">
                  <c:v>205.0</c:v>
                </c:pt>
                <c:pt idx="11">
                  <c:v>349.0</c:v>
                </c:pt>
                <c:pt idx="12">
                  <c:v>307.0</c:v>
                </c:pt>
                <c:pt idx="13">
                  <c:v>164.0</c:v>
                </c:pt>
                <c:pt idx="14">
                  <c:v>196.0</c:v>
                </c:pt>
                <c:pt idx="15">
                  <c:v>128.0</c:v>
                </c:pt>
                <c:pt idx="16">
                  <c:v>84.0</c:v>
                </c:pt>
                <c:pt idx="17">
                  <c:v>104.0</c:v>
                </c:pt>
                <c:pt idx="18">
                  <c:v>71.0</c:v>
                </c:pt>
                <c:pt idx="19">
                  <c:v>50.0</c:v>
                </c:pt>
                <c:pt idx="20">
                  <c:v>100.0</c:v>
                </c:pt>
                <c:pt idx="21">
                  <c:v>171.0</c:v>
                </c:pt>
                <c:pt idx="22">
                  <c:v>152.0</c:v>
                </c:pt>
                <c:pt idx="23">
                  <c:v>138.0</c:v>
                </c:pt>
                <c:pt idx="24">
                  <c:v>190.0</c:v>
                </c:pt>
                <c:pt idx="25">
                  <c:v>602.0</c:v>
                </c:pt>
                <c:pt idx="26">
                  <c:v>272.0</c:v>
                </c:pt>
                <c:pt idx="27">
                  <c:v>119.0</c:v>
                </c:pt>
                <c:pt idx="28">
                  <c:v>72.0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7939672"/>
        <c:axId val="2117942792"/>
      </c:lineChart>
      <c:catAx>
        <c:axId val="2117939672"/>
        <c:scaling>
          <c:orientation val="minMax"/>
        </c:scaling>
        <c:delete val="0"/>
        <c:axPos val="b"/>
        <c:majorTickMark val="out"/>
        <c:minorTickMark val="none"/>
        <c:tickLblPos val="nextTo"/>
        <c:crossAx val="2117942792"/>
        <c:crosses val="autoZero"/>
        <c:auto val="1"/>
        <c:lblAlgn val="ctr"/>
        <c:lblOffset val="100"/>
        <c:noMultiLvlLbl val="0"/>
      </c:catAx>
      <c:valAx>
        <c:axId val="2117942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79396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12814-DBE0-BF42-A161-F03B3661BEAD}" type="datetimeFigureOut">
              <a:rPr lang="es-ES" smtClean="0"/>
              <a:t>12/07/17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F48B5-9FEC-4E42-B21B-17027D8760B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83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F48B5-9FEC-4E42-B21B-17027D8760B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164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BAB14E-6033-B34A-829E-CC55E8EA14B3}" type="slidenum">
              <a:rPr lang="es-MX" smtClean="0"/>
              <a:pPr>
                <a:defRPr/>
              </a:pPr>
              <a:t>9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EDC484C-7418-F543-9676-9998A329BF30}" type="slidenum">
              <a:rPr lang="es-ES" sz="1200"/>
              <a:pPr eaLnBrk="1" hangingPunct="1"/>
              <a:t>15</a:t>
            </a:fld>
            <a:endParaRPr lang="es-ES" sz="1200"/>
          </a:p>
        </p:txBody>
      </p:sp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57625" y="8662988"/>
            <a:ext cx="2990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6FE375B-367A-CB4B-9197-78E38D767253}" type="slidenum">
              <a:rPr lang="fr-FR" sz="1200">
                <a:cs typeface="Arial" charset="0"/>
              </a:rPr>
              <a:pPr algn="r" eaLnBrk="1" hangingPunct="1"/>
              <a:t>15</a:t>
            </a:fld>
            <a:endParaRPr lang="fr-FR" sz="1200">
              <a:cs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3338" y="692150"/>
            <a:ext cx="4265612" cy="3198813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1338"/>
            <a:ext cx="5029200" cy="4138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3B53FB-758D-AC4C-BC08-4EC5785ED0BA}" type="slidenum">
              <a:rPr lang="es-ES" sz="1200"/>
              <a:pPr eaLnBrk="1" hangingPunct="1"/>
              <a:t>16</a:t>
            </a:fld>
            <a:endParaRPr lang="es-ES" sz="1200"/>
          </a:p>
        </p:txBody>
      </p:sp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57625" y="8662988"/>
            <a:ext cx="2990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0BB5C71-6148-FE4E-915F-144E882C3D34}" type="slidenum">
              <a:rPr lang="fr-FR" sz="1200">
                <a:cs typeface="Arial" charset="0"/>
              </a:rPr>
              <a:pPr algn="r" eaLnBrk="1" hangingPunct="1"/>
              <a:t>16</a:t>
            </a:fld>
            <a:endParaRPr lang="fr-FR" sz="1200">
              <a:cs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4338638"/>
            <a:ext cx="5076825" cy="410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206" tIns="45295" rIns="92206" bIns="45295"/>
          <a:lstStyle/>
          <a:p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5F81E1-4863-7E40-8AC2-61B409FCD3B2}" type="slidenum">
              <a:rPr lang="fr-FR" sz="1200"/>
              <a:pPr eaLnBrk="1" hangingPunct="1"/>
              <a:t>17</a:t>
            </a:fld>
            <a:endParaRPr lang="fr-FR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7513-97F4-504D-9941-F0E162300C73}" type="datetimeFigureOut">
              <a:rPr lang="en-US" smtClean="0"/>
              <a:t>12/07/17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D47F-8DF1-8243-A3C4-5B286C0EB1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0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7513-97F4-504D-9941-F0E162300C73}" type="datetimeFigureOut">
              <a:rPr lang="en-US" smtClean="0"/>
              <a:t>12/07/17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D47F-8DF1-8243-A3C4-5B286C0EB1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8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7513-97F4-504D-9941-F0E162300C73}" type="datetimeFigureOut">
              <a:rPr lang="en-US" smtClean="0"/>
              <a:t>12/07/17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D47F-8DF1-8243-A3C4-5B286C0EB1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39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33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101D9-2C29-A44B-868B-4F75B5DC74FB}" type="slidenum">
              <a:rPr lang="es-MX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8552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B864CD-306B-1E4E-A1B2-DD129C52EBE9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1623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AIRE-de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5748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4116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F3371-A452-5C4C-887C-56E1F22B119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00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7513-97F4-504D-9941-F0E162300C73}" type="datetimeFigureOut">
              <a:rPr lang="en-US" smtClean="0"/>
              <a:t>12/07/17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D47F-8DF1-8243-A3C4-5B286C0EB1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2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7513-97F4-504D-9941-F0E162300C73}" type="datetimeFigureOut">
              <a:rPr lang="en-US" smtClean="0"/>
              <a:t>12/07/17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D47F-8DF1-8243-A3C4-5B286C0EB1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5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7513-97F4-504D-9941-F0E162300C73}" type="datetimeFigureOut">
              <a:rPr lang="en-US" smtClean="0"/>
              <a:t>12/07/17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D47F-8DF1-8243-A3C4-5B286C0EB1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2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7513-97F4-504D-9941-F0E162300C73}" type="datetimeFigureOut">
              <a:rPr lang="en-US" smtClean="0"/>
              <a:t>12/07/17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D47F-8DF1-8243-A3C4-5B286C0EB1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8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7513-97F4-504D-9941-F0E162300C73}" type="datetimeFigureOut">
              <a:rPr lang="en-US" smtClean="0"/>
              <a:t>12/07/17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D47F-8DF1-8243-A3C4-5B286C0EB1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4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7513-97F4-504D-9941-F0E162300C73}" type="datetimeFigureOut">
              <a:rPr lang="en-US" smtClean="0"/>
              <a:t>12/07/17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D47F-8DF1-8243-A3C4-5B286C0EB1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72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7513-97F4-504D-9941-F0E162300C73}" type="datetimeFigureOut">
              <a:rPr lang="en-US" smtClean="0"/>
              <a:t>12/07/17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D47F-8DF1-8243-A3C4-5B286C0EB1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2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7513-97F4-504D-9941-F0E162300C73}" type="datetimeFigureOut">
              <a:rPr lang="en-US" smtClean="0"/>
              <a:t>12/07/17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D47F-8DF1-8243-A3C4-5B286C0EB1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2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97513-97F4-504D-9941-F0E162300C73}" type="datetimeFigureOut">
              <a:rPr lang="en-US" smtClean="0"/>
              <a:t>12/07/17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BD47F-8DF1-8243-A3C4-5B286C0EB1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6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www.jeffersonhospital.org/e3front.dll?durki=17384&amp;site=132&amp;return=1632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757" y="390309"/>
            <a:ext cx="8750405" cy="270601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/>
                <a:cs typeface="Arial"/>
              </a:rPr>
              <a:t>ACADEMIA NACIONAL DE MEDICINA</a:t>
            </a:r>
            <a:endParaRPr lang="en-US" sz="40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757" y="3096321"/>
            <a:ext cx="8002359" cy="3479009"/>
          </a:xfrm>
        </p:spPr>
        <p:txBody>
          <a:bodyPr>
            <a:normAutofit fontScale="92500" lnSpcReduction="10000"/>
          </a:bodyPr>
          <a:lstStyle/>
          <a:p>
            <a:endParaRPr lang="en-US" sz="3600" b="1" dirty="0" smtClean="0">
              <a:solidFill>
                <a:schemeClr val="accent2"/>
              </a:solidFill>
              <a:latin typeface="Arial"/>
              <a:cs typeface="Arial"/>
            </a:endParaRPr>
          </a:p>
          <a:p>
            <a:r>
              <a:rPr lang="en-US" sz="3600" b="1" dirty="0" smtClean="0">
                <a:solidFill>
                  <a:schemeClr val="accent2"/>
                </a:solidFill>
                <a:latin typeface="Arial"/>
                <a:cs typeface="Arial"/>
              </a:rPr>
              <a:t>ASMA, HIPERSENSIBILIDAD BRONQUIAL EN LA MEGALÓPOLIS</a:t>
            </a:r>
          </a:p>
          <a:p>
            <a:endParaRPr lang="en-US" b="1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r>
              <a:rPr lang="en-US" sz="2800" b="1" dirty="0" smtClean="0">
                <a:solidFill>
                  <a:srgbClr val="1F497D"/>
                </a:solidFill>
                <a:latin typeface="Arial"/>
                <a:cs typeface="Arial"/>
              </a:rPr>
              <a:t>DR. JORGE SALAS HERNÁNDEZ</a:t>
            </a:r>
          </a:p>
          <a:p>
            <a:endParaRPr lang="en-US" b="1" dirty="0">
              <a:solidFill>
                <a:srgbClr val="1F497D"/>
              </a:solidFill>
              <a:latin typeface="Arial"/>
              <a:cs typeface="Arial"/>
            </a:endParaRPr>
          </a:p>
          <a:p>
            <a:r>
              <a:rPr lang="en-US" sz="2200" b="1" dirty="0" smtClean="0">
                <a:solidFill>
                  <a:schemeClr val="accent2"/>
                </a:solidFill>
                <a:latin typeface="Arial"/>
                <a:cs typeface="Arial"/>
              </a:rPr>
              <a:t>Julio 12, 2017</a:t>
            </a:r>
            <a:endParaRPr lang="en-US" sz="2200" b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8497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18488" cy="1584325"/>
          </a:xfrm>
        </p:spPr>
        <p:txBody>
          <a:bodyPr>
            <a:normAutofit fontScale="90000"/>
          </a:bodyPr>
          <a:lstStyle/>
          <a:p>
            <a:r>
              <a:rPr lang="en-US" sz="2800" b="1">
                <a:solidFill>
                  <a:schemeClr val="accent2"/>
                </a:solidFill>
                <a:latin typeface="Arial" charset="0"/>
                <a:cs typeface="Arial" charset="0"/>
              </a:rPr>
              <a:t>DIFICULTADES EN LA ATENCIÓN DEL ASMA EN MÉXICO </a:t>
            </a:r>
            <a:br>
              <a:rPr lang="en-US" sz="2800" b="1">
                <a:solidFill>
                  <a:schemeClr val="accent2"/>
                </a:solidFill>
                <a:latin typeface="Arial" charset="0"/>
                <a:cs typeface="Arial" charset="0"/>
              </a:rPr>
            </a:br>
            <a:r>
              <a:rPr lang="en-US" sz="2800" b="1">
                <a:solidFill>
                  <a:schemeClr val="accent2"/>
                </a:solidFill>
                <a:latin typeface="Arial" charset="0"/>
                <a:cs typeface="Arial" charset="0"/>
              </a:rPr>
              <a:t/>
            </a:r>
            <a:br>
              <a:rPr lang="en-US" sz="2800" b="1">
                <a:solidFill>
                  <a:schemeClr val="accent2"/>
                </a:solidFill>
                <a:latin typeface="Arial" charset="0"/>
                <a:cs typeface="Arial" charset="0"/>
              </a:rPr>
            </a:br>
            <a:r>
              <a:rPr lang="en-US" sz="2800" b="1">
                <a:solidFill>
                  <a:srgbClr val="800000"/>
                </a:solidFill>
                <a:latin typeface="Arial" charset="0"/>
                <a:cs typeface="Arial" charset="0"/>
              </a:rPr>
              <a:t>EL MÉDICO …</a:t>
            </a:r>
            <a:endParaRPr lang="en-US" sz="2800">
              <a:solidFill>
                <a:srgbClr val="800000"/>
              </a:solidFill>
              <a:latin typeface="Arial" charset="0"/>
              <a:cs typeface="Arial" charset="0"/>
            </a:endParaRPr>
          </a:p>
        </p:txBody>
      </p:sp>
      <p:sp>
        <p:nvSpPr>
          <p:cNvPr id="3481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9738"/>
            <a:ext cx="4040188" cy="639762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/>
                </a:solidFill>
                <a:latin typeface="Arial" charset="0"/>
                <a:cs typeface="Arial" charset="0"/>
              </a:rPr>
              <a:t>DIAGNÓSTICO</a:t>
            </a:r>
          </a:p>
        </p:txBody>
      </p:sp>
      <p:sp>
        <p:nvSpPr>
          <p:cNvPr id="34819" name="Content Placeholder 3"/>
          <p:cNvSpPr>
            <a:spLocks noGrp="1"/>
          </p:cNvSpPr>
          <p:nvPr>
            <p:ph sz="half" idx="2"/>
          </p:nvPr>
        </p:nvSpPr>
        <p:spPr>
          <a:xfrm>
            <a:off x="179388" y="2565400"/>
            <a:ext cx="4318000" cy="3951288"/>
          </a:xfrm>
        </p:spPr>
        <p:txBody>
          <a:bodyPr>
            <a:normAutofit lnSpcReduction="10000"/>
          </a:bodyPr>
          <a:lstStyle/>
          <a:p>
            <a:r>
              <a:rPr lang="en-US" b="1">
                <a:solidFill>
                  <a:srgbClr val="800000"/>
                </a:solidFill>
                <a:latin typeface="Arial" charset="0"/>
                <a:cs typeface="Arial" charset="0"/>
              </a:rPr>
              <a:t>Diagnóstico erróneo</a:t>
            </a:r>
          </a:p>
          <a:p>
            <a:r>
              <a:rPr lang="en-US" b="1">
                <a:solidFill>
                  <a:srgbClr val="800000"/>
                </a:solidFill>
                <a:latin typeface="Arial" charset="0"/>
                <a:cs typeface="Arial" charset="0"/>
              </a:rPr>
              <a:t>Nulo uso de la espirometría y flujometría</a:t>
            </a:r>
          </a:p>
          <a:p>
            <a:r>
              <a:rPr lang="en-US" b="1">
                <a:solidFill>
                  <a:srgbClr val="800000"/>
                </a:solidFill>
                <a:latin typeface="Arial" charset="0"/>
                <a:cs typeface="Arial" charset="0"/>
              </a:rPr>
              <a:t>Uso rutinario de pruebas innecesarias</a:t>
            </a:r>
          </a:p>
          <a:p>
            <a:r>
              <a:rPr lang="en-US" b="1">
                <a:solidFill>
                  <a:srgbClr val="800000"/>
                </a:solidFill>
                <a:latin typeface="Arial" charset="0"/>
                <a:cs typeface="Arial" charset="0"/>
              </a:rPr>
              <a:t>Pobre exploración de factores desencadenantes.</a:t>
            </a:r>
          </a:p>
          <a:p>
            <a:r>
              <a:rPr lang="en-US" b="1">
                <a:solidFill>
                  <a:srgbClr val="800000"/>
                </a:solidFill>
                <a:latin typeface="Arial" charset="0"/>
                <a:cs typeface="Arial" charset="0"/>
              </a:rPr>
              <a:t>No correlación con enfermedades asociadas.</a:t>
            </a:r>
          </a:p>
        </p:txBody>
      </p:sp>
      <p:sp>
        <p:nvSpPr>
          <p:cNvPr id="348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09738"/>
            <a:ext cx="4041775" cy="639762"/>
          </a:xfrm>
        </p:spPr>
        <p:txBody>
          <a:bodyPr/>
          <a:lstStyle/>
          <a:p>
            <a:pPr algn="ctr"/>
            <a:r>
              <a:rPr lang="en-US">
                <a:solidFill>
                  <a:srgbClr val="333399"/>
                </a:solidFill>
                <a:latin typeface="Arial" charset="0"/>
                <a:cs typeface="Arial" charset="0"/>
              </a:rPr>
              <a:t>TRATAMIENTO</a:t>
            </a:r>
          </a:p>
        </p:txBody>
      </p:sp>
      <p:sp>
        <p:nvSpPr>
          <p:cNvPr id="3482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3338"/>
            <a:ext cx="4319588" cy="3951287"/>
          </a:xfrm>
        </p:spPr>
        <p:txBody>
          <a:bodyPr/>
          <a:lstStyle/>
          <a:p>
            <a:r>
              <a:rPr lang="en-US" b="1">
                <a:solidFill>
                  <a:srgbClr val="800000"/>
                </a:solidFill>
                <a:latin typeface="Arial" charset="0"/>
                <a:cs typeface="Arial" charset="0"/>
              </a:rPr>
              <a:t>Poco uso de IDM y esteroides inhalados.</a:t>
            </a:r>
          </a:p>
          <a:p>
            <a:r>
              <a:rPr lang="en-US" b="1">
                <a:solidFill>
                  <a:srgbClr val="800000"/>
                </a:solidFill>
                <a:latin typeface="Arial" charset="0"/>
                <a:cs typeface="Arial" charset="0"/>
              </a:rPr>
              <a:t>Abuso de medicamentos poco o nada útiles.</a:t>
            </a:r>
          </a:p>
          <a:p>
            <a:r>
              <a:rPr lang="en-US" b="1">
                <a:solidFill>
                  <a:srgbClr val="800000"/>
                </a:solidFill>
                <a:latin typeface="Arial" charset="0"/>
                <a:cs typeface="Arial" charset="0"/>
              </a:rPr>
              <a:t>Atención de crisis pero no seguimiento ambulatorio.</a:t>
            </a:r>
          </a:p>
          <a:p>
            <a:r>
              <a:rPr lang="en-US" b="1">
                <a:solidFill>
                  <a:srgbClr val="800000"/>
                </a:solidFill>
                <a:latin typeface="Arial" charset="0"/>
                <a:cs typeface="Arial" charset="0"/>
              </a:rPr>
              <a:t>Nula aplicación de programas de educación.</a:t>
            </a:r>
          </a:p>
        </p:txBody>
      </p:sp>
    </p:spTree>
    <p:extLst>
      <p:ext uri="{BB962C8B-B14F-4D97-AF65-F5344CB8AC3E}">
        <p14:creationId xmlns:p14="http://schemas.microsoft.com/office/powerpoint/2010/main" val="333319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ítulo 1"/>
          <p:cNvSpPr>
            <a:spLocks noGrp="1"/>
          </p:cNvSpPr>
          <p:nvPr>
            <p:ph type="ctrTitle"/>
          </p:nvPr>
        </p:nvSpPr>
        <p:spPr>
          <a:xfrm>
            <a:off x="685800" y="115888"/>
            <a:ext cx="7772400" cy="1182687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DIFICULTADES EN LA ATENCIÓN DEL ASMA EN MÉXICO   </a:t>
            </a:r>
            <a:r>
              <a:rPr lang="en-US" sz="28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800000"/>
                </a:solidFill>
                <a:latin typeface="Arial" charset="0"/>
                <a:cs typeface="Arial" charset="0"/>
              </a:rPr>
              <a:t>EL PACIENTE …</a:t>
            </a:r>
            <a:endParaRPr lang="es-ES" sz="2800" dirty="0">
              <a:latin typeface="Arial" charset="0"/>
            </a:endParaRPr>
          </a:p>
        </p:txBody>
      </p:sp>
      <p:sp>
        <p:nvSpPr>
          <p:cNvPr id="35842" name="Subtítulo 2"/>
          <p:cNvSpPr>
            <a:spLocks noGrp="1"/>
          </p:cNvSpPr>
          <p:nvPr>
            <p:ph type="subTitle" idx="1"/>
          </p:nvPr>
        </p:nvSpPr>
        <p:spPr>
          <a:xfrm>
            <a:off x="395288" y="1397000"/>
            <a:ext cx="8424862" cy="5200650"/>
          </a:xfrm>
        </p:spPr>
        <p:txBody>
          <a:bodyPr>
            <a:normAutofit lnSpcReduction="10000"/>
          </a:bodyPr>
          <a:lstStyle/>
          <a:p>
            <a:r>
              <a:rPr lang="es-ES" sz="2800" b="1" dirty="0">
                <a:solidFill>
                  <a:srgbClr val="A50021"/>
                </a:solidFill>
                <a:latin typeface="Arial" charset="0"/>
              </a:rPr>
              <a:t>Desconocimiento de su enfermedad</a:t>
            </a:r>
          </a:p>
          <a:p>
            <a:endParaRPr lang="es-ES" sz="2800" b="1" dirty="0">
              <a:solidFill>
                <a:srgbClr val="A50021"/>
              </a:solidFill>
              <a:latin typeface="Arial" charset="0"/>
            </a:endParaRPr>
          </a:p>
          <a:p>
            <a:r>
              <a:rPr lang="es-ES" sz="2800" b="1" dirty="0">
                <a:solidFill>
                  <a:srgbClr val="A50021"/>
                </a:solidFill>
                <a:latin typeface="Arial" charset="0"/>
              </a:rPr>
              <a:t>Mal apego al tratamiento</a:t>
            </a:r>
          </a:p>
          <a:p>
            <a:endParaRPr lang="es-ES" sz="2800" b="1" dirty="0">
              <a:solidFill>
                <a:srgbClr val="A50021"/>
              </a:solidFill>
              <a:latin typeface="Arial" charset="0"/>
            </a:endParaRPr>
          </a:p>
          <a:p>
            <a:r>
              <a:rPr lang="es-ES" sz="2800" b="1" dirty="0">
                <a:solidFill>
                  <a:srgbClr val="A50021"/>
                </a:solidFill>
                <a:latin typeface="Arial" charset="0"/>
              </a:rPr>
              <a:t>Mal control de factores desencadenantes</a:t>
            </a:r>
          </a:p>
          <a:p>
            <a:endParaRPr lang="es-ES" sz="2800" b="1" dirty="0">
              <a:solidFill>
                <a:srgbClr val="A50021"/>
              </a:solidFill>
              <a:latin typeface="Arial" charset="0"/>
            </a:endParaRPr>
          </a:p>
          <a:p>
            <a:r>
              <a:rPr lang="es-ES" sz="2800" b="1" dirty="0">
                <a:solidFill>
                  <a:srgbClr val="A50021"/>
                </a:solidFill>
                <a:latin typeface="Arial" charset="0"/>
              </a:rPr>
              <a:t>Tabaquismo</a:t>
            </a:r>
          </a:p>
          <a:p>
            <a:endParaRPr lang="es-ES" sz="2800" b="1" dirty="0">
              <a:solidFill>
                <a:srgbClr val="A50021"/>
              </a:solidFill>
              <a:latin typeface="Arial" charset="0"/>
            </a:endParaRPr>
          </a:p>
          <a:p>
            <a:r>
              <a:rPr lang="es-ES" sz="2800" b="1" dirty="0">
                <a:solidFill>
                  <a:srgbClr val="A50021"/>
                </a:solidFill>
                <a:latin typeface="Arial" charset="0"/>
              </a:rPr>
              <a:t>Mal uso de inhaladores y </a:t>
            </a:r>
            <a:r>
              <a:rPr lang="es-ES" sz="2800" b="1" dirty="0" err="1">
                <a:solidFill>
                  <a:srgbClr val="A50021"/>
                </a:solidFill>
                <a:latin typeface="Arial" charset="0"/>
              </a:rPr>
              <a:t>flujómetros</a:t>
            </a:r>
            <a:endParaRPr lang="es-ES" sz="2800" b="1" dirty="0">
              <a:solidFill>
                <a:srgbClr val="A50021"/>
              </a:solidFill>
              <a:latin typeface="Arial" charset="0"/>
            </a:endParaRPr>
          </a:p>
          <a:p>
            <a:endParaRPr lang="es-ES" sz="2800" b="1" dirty="0">
              <a:solidFill>
                <a:srgbClr val="A50021"/>
              </a:solidFill>
              <a:latin typeface="Arial" charset="0"/>
            </a:endParaRPr>
          </a:p>
          <a:p>
            <a:r>
              <a:rPr lang="es-ES" sz="2800" b="1" dirty="0">
                <a:solidFill>
                  <a:srgbClr val="A50021"/>
                </a:solidFill>
                <a:latin typeface="Arial" charset="0"/>
              </a:rPr>
              <a:t>Retraso para su atención</a:t>
            </a:r>
          </a:p>
        </p:txBody>
      </p:sp>
    </p:spTree>
    <p:extLst>
      <p:ext uri="{BB962C8B-B14F-4D97-AF65-F5344CB8AC3E}">
        <p14:creationId xmlns:p14="http://schemas.microsoft.com/office/powerpoint/2010/main" val="2037068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ítulo 1"/>
          <p:cNvSpPr>
            <a:spLocks noGrp="1"/>
          </p:cNvSpPr>
          <p:nvPr>
            <p:ph type="ctrTitle"/>
          </p:nvPr>
        </p:nvSpPr>
        <p:spPr>
          <a:xfrm>
            <a:off x="685800" y="115888"/>
            <a:ext cx="7773988" cy="1512887"/>
          </a:xfrm>
        </p:spPr>
        <p:txBody>
          <a:bodyPr>
            <a:normAutofit fontScale="90000"/>
          </a:bodyPr>
          <a:lstStyle/>
          <a:p>
            <a:r>
              <a:rPr lang="en-US" sz="2800" b="1">
                <a:solidFill>
                  <a:schemeClr val="accent2"/>
                </a:solidFill>
                <a:latin typeface="Arial" charset="0"/>
                <a:cs typeface="Arial" charset="0"/>
              </a:rPr>
              <a:t>DIFICULTADES EN LA ATENCIÓN DEL ASMA EN MÉXICO </a:t>
            </a:r>
            <a:br>
              <a:rPr lang="en-US" sz="2800" b="1">
                <a:solidFill>
                  <a:schemeClr val="accent2"/>
                </a:solidFill>
                <a:latin typeface="Arial" charset="0"/>
                <a:cs typeface="Arial" charset="0"/>
              </a:rPr>
            </a:br>
            <a:r>
              <a:rPr lang="en-US" sz="2800" b="1">
                <a:solidFill>
                  <a:schemeClr val="accent2"/>
                </a:solidFill>
                <a:latin typeface="Arial" charset="0"/>
                <a:cs typeface="Arial" charset="0"/>
              </a:rPr>
              <a:t/>
            </a:r>
            <a:br>
              <a:rPr lang="en-US" sz="2800" b="1">
                <a:solidFill>
                  <a:schemeClr val="accent2"/>
                </a:solidFill>
                <a:latin typeface="Arial" charset="0"/>
                <a:cs typeface="Arial" charset="0"/>
              </a:rPr>
            </a:br>
            <a:r>
              <a:rPr lang="en-US" sz="2800" b="1">
                <a:solidFill>
                  <a:srgbClr val="800000"/>
                </a:solidFill>
                <a:latin typeface="Arial" charset="0"/>
                <a:cs typeface="Arial" charset="0"/>
              </a:rPr>
              <a:t>LAS AUTORIDADES SANITARIAS …</a:t>
            </a:r>
            <a:endParaRPr lang="es-ES" sz="2800">
              <a:latin typeface="Arial" charset="0"/>
            </a:endParaRPr>
          </a:p>
        </p:txBody>
      </p:sp>
      <p:sp>
        <p:nvSpPr>
          <p:cNvPr id="37890" name="Subtítulo 2"/>
          <p:cNvSpPr>
            <a:spLocks noGrp="1"/>
          </p:cNvSpPr>
          <p:nvPr>
            <p:ph type="subTitle" idx="1"/>
          </p:nvPr>
        </p:nvSpPr>
        <p:spPr>
          <a:xfrm>
            <a:off x="468313" y="1700213"/>
            <a:ext cx="8280400" cy="5041900"/>
          </a:xfrm>
        </p:spPr>
        <p:txBody>
          <a:bodyPr>
            <a:normAutofit lnSpcReduction="10000"/>
          </a:bodyPr>
          <a:lstStyle/>
          <a:p>
            <a:endParaRPr lang="es-ES" sz="2800" b="1" u="sng">
              <a:solidFill>
                <a:srgbClr val="A50021"/>
              </a:solidFill>
              <a:latin typeface="Arial" charset="0"/>
            </a:endParaRPr>
          </a:p>
          <a:p>
            <a:r>
              <a:rPr lang="es-ES" sz="2800" b="1" u="sng">
                <a:solidFill>
                  <a:srgbClr val="A50021"/>
                </a:solidFill>
                <a:latin typeface="Arial" charset="0"/>
              </a:rPr>
              <a:t>Favorecer:</a:t>
            </a:r>
          </a:p>
          <a:p>
            <a:endParaRPr lang="es-ES" sz="2800">
              <a:latin typeface="Arial" charset="0"/>
            </a:endParaRPr>
          </a:p>
          <a:p>
            <a:r>
              <a:rPr lang="es-ES" sz="2800" b="1">
                <a:solidFill>
                  <a:srgbClr val="0C0CC0"/>
                </a:solidFill>
                <a:latin typeface="Arial" charset="0"/>
                <a:cs typeface="Arial" charset="0"/>
              </a:rPr>
              <a:t>Programas de Atención Respiratoria</a:t>
            </a:r>
          </a:p>
          <a:p>
            <a:endParaRPr lang="es-ES" sz="2800" b="1">
              <a:solidFill>
                <a:srgbClr val="0C0CC0"/>
              </a:solidFill>
              <a:latin typeface="Arial" charset="0"/>
              <a:cs typeface="Arial" charset="0"/>
            </a:endParaRPr>
          </a:p>
          <a:p>
            <a:r>
              <a:rPr lang="es-ES" sz="2800" b="1">
                <a:solidFill>
                  <a:srgbClr val="0C0CC0"/>
                </a:solidFill>
                <a:latin typeface="Arial" charset="0"/>
                <a:cs typeface="Arial" charset="0"/>
              </a:rPr>
              <a:t>Programas Innovadores de Atención</a:t>
            </a:r>
          </a:p>
          <a:p>
            <a:endParaRPr lang="es-ES" sz="2800" b="1">
              <a:solidFill>
                <a:srgbClr val="0C0CC0"/>
              </a:solidFill>
              <a:latin typeface="Arial" charset="0"/>
              <a:cs typeface="Arial" charset="0"/>
            </a:endParaRPr>
          </a:p>
          <a:p>
            <a:r>
              <a:rPr lang="es-ES" sz="2800" b="1">
                <a:solidFill>
                  <a:srgbClr val="0C0CC0"/>
                </a:solidFill>
                <a:latin typeface="Arial" charset="0"/>
                <a:cs typeface="Arial" charset="0"/>
              </a:rPr>
              <a:t>Programas de Educación</a:t>
            </a:r>
          </a:p>
          <a:p>
            <a:endParaRPr lang="es-ES" sz="2800" b="1">
              <a:solidFill>
                <a:srgbClr val="0C0CC0"/>
              </a:solidFill>
              <a:latin typeface="Arial" charset="0"/>
              <a:cs typeface="Arial" charset="0"/>
            </a:endParaRPr>
          </a:p>
          <a:p>
            <a:r>
              <a:rPr lang="es-ES" sz="2800" b="1">
                <a:solidFill>
                  <a:srgbClr val="0C0CC0"/>
                </a:solidFill>
                <a:latin typeface="Arial" charset="0"/>
                <a:cs typeface="Arial" charset="0"/>
              </a:rPr>
              <a:t>Acceso a medicamentos</a:t>
            </a:r>
          </a:p>
        </p:txBody>
      </p:sp>
    </p:spTree>
    <p:extLst>
      <p:ext uri="{BB962C8B-B14F-4D97-AF65-F5344CB8AC3E}">
        <p14:creationId xmlns:p14="http://schemas.microsoft.com/office/powerpoint/2010/main" val="2139609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/>
              <a:t>PROGRAMAS INNOVADORES</a:t>
            </a:r>
            <a:br>
              <a:rPr lang="es-ES" sz="4000" dirty="0"/>
            </a:br>
            <a:r>
              <a:rPr lang="es-ES" sz="4000" dirty="0"/>
              <a:t>PARA EL CONTROL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sz="2400"/>
              <a:t>Filadelfia: Asthma Bus, línea telefónica de información (Philadelphia Child Asthma Link Line). </a:t>
            </a:r>
            <a:r>
              <a:rPr lang="es-MX" sz="1000" b="1">
                <a:hlinkClick r:id="rId2"/>
              </a:rPr>
              <a:t>www.jeffersonhospital.org/ e3front.dll?durki=1...</a:t>
            </a:r>
            <a:r>
              <a:rPr lang="es-MX" sz="2400"/>
              <a:t> </a:t>
            </a:r>
          </a:p>
          <a:p>
            <a:pPr>
              <a:lnSpc>
                <a:spcPct val="90000"/>
              </a:lnSpc>
            </a:pPr>
            <a:endParaRPr lang="es-MX" sz="2400"/>
          </a:p>
          <a:p>
            <a:pPr>
              <a:lnSpc>
                <a:spcPct val="90000"/>
              </a:lnSpc>
            </a:pPr>
            <a:endParaRPr lang="es-MX" sz="2400"/>
          </a:p>
          <a:p>
            <a:pPr>
              <a:lnSpc>
                <a:spcPct val="90000"/>
              </a:lnSpc>
            </a:pPr>
            <a:endParaRPr lang="es-MX" sz="2400"/>
          </a:p>
          <a:p>
            <a:pPr>
              <a:lnSpc>
                <a:spcPct val="90000"/>
              </a:lnSpc>
            </a:pPr>
            <a:endParaRPr lang="es-ES" sz="2400"/>
          </a:p>
          <a:p>
            <a:pPr>
              <a:lnSpc>
                <a:spcPct val="90000"/>
              </a:lnSpc>
            </a:pPr>
            <a:endParaRPr lang="es-ES" sz="2400"/>
          </a:p>
          <a:p>
            <a:pPr algn="r">
              <a:lnSpc>
                <a:spcPct val="90000"/>
              </a:lnSpc>
              <a:buFontTx/>
              <a:buNone/>
            </a:pPr>
            <a:endParaRPr lang="es-ES" sz="1600"/>
          </a:p>
          <a:p>
            <a:pPr algn="r">
              <a:lnSpc>
                <a:spcPct val="90000"/>
              </a:lnSpc>
              <a:buFontTx/>
              <a:buNone/>
            </a:pPr>
            <a:r>
              <a:rPr lang="es-ES" sz="1200" b="1"/>
              <a:t>Asthma magazine; Oct 2003; Vol. 8, No. 5</a:t>
            </a:r>
          </a:p>
        </p:txBody>
      </p:sp>
      <p:pic>
        <p:nvPicPr>
          <p:cNvPr id="86020" name="Picture 4" descr="AsthmaBus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7763" y="1773238"/>
            <a:ext cx="1231900" cy="673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6021" name="Picture 5" descr="AsthmaBus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3500438"/>
            <a:ext cx="2447925" cy="1847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997200"/>
            <a:ext cx="38481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355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/>
              <a:t>PROGRAMAS INNOVADORES PARA EL CONTROL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844675"/>
            <a:ext cx="5338762" cy="576263"/>
          </a:xfrm>
        </p:spPr>
        <p:txBody>
          <a:bodyPr/>
          <a:lstStyle/>
          <a:p>
            <a:r>
              <a:rPr lang="es-ES" sz="2800"/>
              <a:t>Los Angeles: Breathmobile.</a:t>
            </a:r>
            <a:endParaRPr lang="es-ES" sz="1800"/>
          </a:p>
        </p:txBody>
      </p:sp>
      <p:pic>
        <p:nvPicPr>
          <p:cNvPr id="87044" name="Picture 4" descr="breathmobile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0700" y="3360738"/>
            <a:ext cx="2592388" cy="167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3852863" y="5356225"/>
            <a:ext cx="4751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MX" sz="1400"/>
              <a:t>http://www.mobilecarefoundation.org/4visit_sp.html</a:t>
            </a: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5724525" y="6381750"/>
            <a:ext cx="31654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s-ES" sz="1200" b="1"/>
              <a:t>Asthma magazine; Oct 2003; Vol. 8, No. 5</a:t>
            </a:r>
          </a:p>
        </p:txBody>
      </p:sp>
      <p:pic>
        <p:nvPicPr>
          <p:cNvPr id="87047" name="Picture 7" descr="breathmobile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3668713"/>
            <a:ext cx="1873250" cy="157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7048" name="Picture 8" descr="breathmobil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2349500"/>
            <a:ext cx="1800225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590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Espace réservé du pied de page 3"/>
          <p:cNvSpPr txBox="1">
            <a:spLocks noGrp="1"/>
          </p:cNvSpPr>
          <p:nvPr/>
        </p:nvSpPr>
        <p:spPr bwMode="auto">
          <a:xfrm>
            <a:off x="2195513" y="6245225"/>
            <a:ext cx="42481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GB" sz="1200">
                <a:cs typeface="Arial" charset="0"/>
              </a:rPr>
              <a:t>Global Alliance against Chronic Respiratory Diseases</a:t>
            </a:r>
          </a:p>
          <a:p>
            <a:pPr eaLnBrk="1" hangingPunct="1"/>
            <a:r>
              <a:rPr kumimoji="1" lang="en-US" sz="1200">
                <a:cs typeface="Arial" charset="0"/>
              </a:rPr>
              <a:t>www.who.int/respiratory/gard </a:t>
            </a:r>
          </a:p>
        </p:txBody>
      </p:sp>
      <p:sp>
        <p:nvSpPr>
          <p:cNvPr id="468994" name="Text Box 2"/>
          <p:cNvSpPr txBox="1">
            <a:spLocks noChangeArrowheads="1"/>
          </p:cNvSpPr>
          <p:nvPr/>
        </p:nvSpPr>
        <p:spPr bwMode="auto">
          <a:xfrm>
            <a:off x="323850" y="304800"/>
            <a:ext cx="8424863" cy="8477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fr-FR" sz="2800" b="1" dirty="0" smtClean="0">
                <a:solidFill>
                  <a:schemeClr val="accent2"/>
                </a:solidFill>
                <a:latin typeface="Verdana" charset="0"/>
                <a:cs typeface="Arial" charset="0"/>
              </a:rPr>
              <a:t>PROGRAMA FINLANDÉS DE ASMA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fr-FR" sz="2000" b="1" dirty="0" err="1" smtClean="0">
                <a:solidFill>
                  <a:schemeClr val="accent2"/>
                </a:solidFill>
                <a:latin typeface="Verdana" charset="0"/>
                <a:cs typeface="Arial" charset="0"/>
              </a:rPr>
              <a:t>Haahtela</a:t>
            </a:r>
            <a:r>
              <a:rPr lang="fr-FR" sz="2000" b="1" dirty="0" smtClean="0">
                <a:solidFill>
                  <a:schemeClr val="accent2"/>
                </a:solidFill>
                <a:latin typeface="Verdana" charset="0"/>
                <a:cs typeface="Arial" charset="0"/>
              </a:rPr>
              <a:t> et al, Thorax 2006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286000" y="6096000"/>
            <a:ext cx="6858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>
              <a:cs typeface="Arial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6172200"/>
            <a:ext cx="1981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cs typeface="Arial" charset="0"/>
            </a:endParaRPr>
          </a:p>
        </p:txBody>
      </p:sp>
      <p:pic>
        <p:nvPicPr>
          <p:cNvPr id="4096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4676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CuadroTexto 6"/>
          <p:cNvSpPr txBox="1">
            <a:spLocks noChangeArrowheads="1"/>
          </p:cNvSpPr>
          <p:nvPr/>
        </p:nvSpPr>
        <p:spPr bwMode="auto">
          <a:xfrm>
            <a:off x="5943600" y="1981200"/>
            <a:ext cx="31610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800" b="1" dirty="0" smtClean="0">
                <a:solidFill>
                  <a:srgbClr val="FF0000"/>
                </a:solidFill>
              </a:rPr>
              <a:t>Participación de </a:t>
            </a:r>
            <a:r>
              <a:rPr lang="es-ES_tradnl" sz="1800" b="1" dirty="0">
                <a:solidFill>
                  <a:srgbClr val="FF0000"/>
                </a:solidFill>
              </a:rPr>
              <a:t>asmáticos</a:t>
            </a:r>
          </a:p>
        </p:txBody>
      </p:sp>
      <p:sp>
        <p:nvSpPr>
          <p:cNvPr id="40967" name="CuadroTexto 7"/>
          <p:cNvSpPr txBox="1">
            <a:spLocks noChangeArrowheads="1"/>
          </p:cNvSpPr>
          <p:nvPr/>
        </p:nvSpPr>
        <p:spPr bwMode="auto">
          <a:xfrm>
            <a:off x="6019800" y="3810000"/>
            <a:ext cx="227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800" b="1">
                <a:solidFill>
                  <a:srgbClr val="FF0000"/>
                </a:solidFill>
              </a:rPr>
              <a:t>Costo por paciente</a:t>
            </a:r>
          </a:p>
        </p:txBody>
      </p:sp>
      <p:sp>
        <p:nvSpPr>
          <p:cNvPr id="40968" name="CuadroTexto 8"/>
          <p:cNvSpPr txBox="1">
            <a:spLocks noChangeArrowheads="1"/>
          </p:cNvSpPr>
          <p:nvPr/>
        </p:nvSpPr>
        <p:spPr bwMode="auto">
          <a:xfrm>
            <a:off x="5791200" y="4724400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800" b="1">
                <a:solidFill>
                  <a:srgbClr val="FF0000"/>
                </a:solidFill>
              </a:rPr>
              <a:t>Muertes</a:t>
            </a:r>
          </a:p>
        </p:txBody>
      </p:sp>
    </p:spTree>
    <p:extLst>
      <p:ext uri="{BB962C8B-B14F-4D97-AF65-F5344CB8AC3E}">
        <p14:creationId xmlns:p14="http://schemas.microsoft.com/office/powerpoint/2010/main" val="31766608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ChangeArrowheads="1"/>
          </p:cNvSpPr>
          <p:nvPr/>
        </p:nvSpPr>
        <p:spPr bwMode="auto">
          <a:xfrm>
            <a:off x="1600200" y="228600"/>
            <a:ext cx="6878638" cy="1047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eaLnBrk="0" hangingPunct="0">
              <a:defRPr/>
            </a:pPr>
            <a:endParaRPr lang="fr-FR" sz="30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43010" name="Rectangle 1028"/>
          <p:cNvSpPr>
            <a:spLocks noChangeArrowheads="1"/>
          </p:cNvSpPr>
          <p:nvPr/>
        </p:nvSpPr>
        <p:spPr bwMode="auto">
          <a:xfrm>
            <a:off x="2214563" y="1644650"/>
            <a:ext cx="5462587" cy="368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fr-FR">
              <a:cs typeface="Arial" charset="0"/>
            </a:endParaRPr>
          </a:p>
        </p:txBody>
      </p:sp>
      <p:sp>
        <p:nvSpPr>
          <p:cNvPr id="43011" name="Rectangle 1029"/>
          <p:cNvSpPr>
            <a:spLocks noChangeArrowheads="1"/>
          </p:cNvSpPr>
          <p:nvPr/>
        </p:nvSpPr>
        <p:spPr bwMode="auto">
          <a:xfrm>
            <a:off x="2214563" y="1644650"/>
            <a:ext cx="5475287" cy="36957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>
              <a:cs typeface="Arial" charset="0"/>
            </a:endParaRPr>
          </a:p>
        </p:txBody>
      </p:sp>
      <p:sp>
        <p:nvSpPr>
          <p:cNvPr id="43012" name="Line 1030"/>
          <p:cNvSpPr>
            <a:spLocks noChangeShapeType="1"/>
          </p:cNvSpPr>
          <p:nvPr/>
        </p:nvSpPr>
        <p:spPr bwMode="auto">
          <a:xfrm>
            <a:off x="2157413" y="5327650"/>
            <a:ext cx="46037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3013" name="Line 1031"/>
          <p:cNvSpPr>
            <a:spLocks noChangeShapeType="1"/>
          </p:cNvSpPr>
          <p:nvPr/>
        </p:nvSpPr>
        <p:spPr bwMode="auto">
          <a:xfrm>
            <a:off x="2157413" y="4806950"/>
            <a:ext cx="46037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3014" name="Line 1032"/>
          <p:cNvSpPr>
            <a:spLocks noChangeShapeType="1"/>
          </p:cNvSpPr>
          <p:nvPr/>
        </p:nvSpPr>
        <p:spPr bwMode="auto">
          <a:xfrm>
            <a:off x="2157413" y="4286250"/>
            <a:ext cx="46037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3015" name="Line 1033"/>
          <p:cNvSpPr>
            <a:spLocks noChangeShapeType="1"/>
          </p:cNvSpPr>
          <p:nvPr/>
        </p:nvSpPr>
        <p:spPr bwMode="auto">
          <a:xfrm>
            <a:off x="2157413" y="3752850"/>
            <a:ext cx="46037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3016" name="Line 1034"/>
          <p:cNvSpPr>
            <a:spLocks noChangeShapeType="1"/>
          </p:cNvSpPr>
          <p:nvPr/>
        </p:nvSpPr>
        <p:spPr bwMode="auto">
          <a:xfrm>
            <a:off x="2157413" y="3232150"/>
            <a:ext cx="46037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3017" name="Line 1035"/>
          <p:cNvSpPr>
            <a:spLocks noChangeShapeType="1"/>
          </p:cNvSpPr>
          <p:nvPr/>
        </p:nvSpPr>
        <p:spPr bwMode="auto">
          <a:xfrm>
            <a:off x="2157413" y="2698750"/>
            <a:ext cx="46037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3018" name="Line 1036"/>
          <p:cNvSpPr>
            <a:spLocks noChangeShapeType="1"/>
          </p:cNvSpPr>
          <p:nvPr/>
        </p:nvSpPr>
        <p:spPr bwMode="auto">
          <a:xfrm>
            <a:off x="2157413" y="2178050"/>
            <a:ext cx="46037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3019" name="Line 1037"/>
          <p:cNvSpPr>
            <a:spLocks noChangeShapeType="1"/>
          </p:cNvSpPr>
          <p:nvPr/>
        </p:nvSpPr>
        <p:spPr bwMode="auto">
          <a:xfrm>
            <a:off x="2157413" y="1644650"/>
            <a:ext cx="46037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3020" name="Line 1038"/>
          <p:cNvSpPr>
            <a:spLocks noChangeShapeType="1"/>
          </p:cNvSpPr>
          <p:nvPr/>
        </p:nvSpPr>
        <p:spPr bwMode="auto">
          <a:xfrm>
            <a:off x="2190750" y="5073650"/>
            <a:ext cx="12700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3021" name="Line 1039"/>
          <p:cNvSpPr>
            <a:spLocks noChangeShapeType="1"/>
          </p:cNvSpPr>
          <p:nvPr/>
        </p:nvSpPr>
        <p:spPr bwMode="auto">
          <a:xfrm>
            <a:off x="2190750" y="4540250"/>
            <a:ext cx="12700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3022" name="Line 1040"/>
          <p:cNvSpPr>
            <a:spLocks noChangeShapeType="1"/>
          </p:cNvSpPr>
          <p:nvPr/>
        </p:nvSpPr>
        <p:spPr bwMode="auto">
          <a:xfrm>
            <a:off x="2190750" y="4019550"/>
            <a:ext cx="12700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3023" name="Line 1041"/>
          <p:cNvSpPr>
            <a:spLocks noChangeShapeType="1"/>
          </p:cNvSpPr>
          <p:nvPr/>
        </p:nvSpPr>
        <p:spPr bwMode="auto">
          <a:xfrm>
            <a:off x="2190750" y="3486150"/>
            <a:ext cx="12700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3024" name="Line 1042"/>
          <p:cNvSpPr>
            <a:spLocks noChangeShapeType="1"/>
          </p:cNvSpPr>
          <p:nvPr/>
        </p:nvSpPr>
        <p:spPr bwMode="auto">
          <a:xfrm>
            <a:off x="2190750" y="2965450"/>
            <a:ext cx="12700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3025" name="Line 1043"/>
          <p:cNvSpPr>
            <a:spLocks noChangeShapeType="1"/>
          </p:cNvSpPr>
          <p:nvPr/>
        </p:nvSpPr>
        <p:spPr bwMode="auto">
          <a:xfrm>
            <a:off x="2190750" y="2444750"/>
            <a:ext cx="12700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3026" name="Line 1044"/>
          <p:cNvSpPr>
            <a:spLocks noChangeShapeType="1"/>
          </p:cNvSpPr>
          <p:nvPr/>
        </p:nvSpPr>
        <p:spPr bwMode="auto">
          <a:xfrm>
            <a:off x="2190750" y="1911350"/>
            <a:ext cx="12700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3027" name="Line 1045"/>
          <p:cNvSpPr>
            <a:spLocks noChangeShapeType="1"/>
          </p:cNvSpPr>
          <p:nvPr/>
        </p:nvSpPr>
        <p:spPr bwMode="auto">
          <a:xfrm flipV="1">
            <a:off x="2214563" y="1644650"/>
            <a:ext cx="1587" cy="36830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3028" name="Line 1046"/>
          <p:cNvSpPr>
            <a:spLocks noChangeShapeType="1"/>
          </p:cNvSpPr>
          <p:nvPr/>
        </p:nvSpPr>
        <p:spPr bwMode="auto">
          <a:xfrm>
            <a:off x="2755900" y="5340350"/>
            <a:ext cx="1588" cy="50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3029" name="Line 1047"/>
          <p:cNvSpPr>
            <a:spLocks noChangeShapeType="1"/>
          </p:cNvSpPr>
          <p:nvPr/>
        </p:nvSpPr>
        <p:spPr bwMode="auto">
          <a:xfrm>
            <a:off x="3851275" y="5340350"/>
            <a:ext cx="1588" cy="50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3030" name="Line 1048"/>
          <p:cNvSpPr>
            <a:spLocks noChangeShapeType="1"/>
          </p:cNvSpPr>
          <p:nvPr/>
        </p:nvSpPr>
        <p:spPr bwMode="auto">
          <a:xfrm>
            <a:off x="4946650" y="5340350"/>
            <a:ext cx="0" cy="50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3031" name="Line 1049"/>
          <p:cNvSpPr>
            <a:spLocks noChangeShapeType="1"/>
          </p:cNvSpPr>
          <p:nvPr/>
        </p:nvSpPr>
        <p:spPr bwMode="auto">
          <a:xfrm>
            <a:off x="6040438" y="5340350"/>
            <a:ext cx="1587" cy="50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3032" name="Line 1050"/>
          <p:cNvSpPr>
            <a:spLocks noChangeShapeType="1"/>
          </p:cNvSpPr>
          <p:nvPr/>
        </p:nvSpPr>
        <p:spPr bwMode="auto">
          <a:xfrm>
            <a:off x="7135813" y="5340350"/>
            <a:ext cx="1587" cy="50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3033" name="Line 1051"/>
          <p:cNvSpPr>
            <a:spLocks noChangeShapeType="1"/>
          </p:cNvSpPr>
          <p:nvPr/>
        </p:nvSpPr>
        <p:spPr bwMode="auto">
          <a:xfrm>
            <a:off x="2214563" y="5327650"/>
            <a:ext cx="5462587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3034" name="Line 1052"/>
          <p:cNvSpPr>
            <a:spLocks noChangeShapeType="1"/>
          </p:cNvSpPr>
          <p:nvPr/>
        </p:nvSpPr>
        <p:spPr bwMode="auto">
          <a:xfrm>
            <a:off x="2214563" y="3232150"/>
            <a:ext cx="5462587" cy="158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3035" name="Rectangle 1053"/>
          <p:cNvSpPr>
            <a:spLocks noChangeArrowheads="1"/>
          </p:cNvSpPr>
          <p:nvPr/>
        </p:nvSpPr>
        <p:spPr bwMode="auto">
          <a:xfrm>
            <a:off x="2393950" y="1835150"/>
            <a:ext cx="735013" cy="1397000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cs typeface="Arial" charset="0"/>
            </a:endParaRPr>
          </a:p>
        </p:txBody>
      </p:sp>
      <p:sp>
        <p:nvSpPr>
          <p:cNvPr id="43036" name="Rectangle 1054"/>
          <p:cNvSpPr>
            <a:spLocks noChangeArrowheads="1"/>
          </p:cNvSpPr>
          <p:nvPr/>
        </p:nvSpPr>
        <p:spPr bwMode="auto">
          <a:xfrm>
            <a:off x="3489325" y="3232150"/>
            <a:ext cx="733425" cy="1422400"/>
          </a:xfrm>
          <a:prstGeom prst="rect">
            <a:avLst/>
          </a:prstGeom>
          <a:gradFill rotWithShape="0">
            <a:gsLst>
              <a:gs pos="0">
                <a:srgbClr val="763B00"/>
              </a:gs>
              <a:gs pos="50000">
                <a:srgbClr val="FF8000"/>
              </a:gs>
              <a:gs pos="100000">
                <a:srgbClr val="763B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cs typeface="Arial" charset="0"/>
            </a:endParaRPr>
          </a:p>
        </p:txBody>
      </p:sp>
      <p:sp>
        <p:nvSpPr>
          <p:cNvPr id="43037" name="Rectangle 1055"/>
          <p:cNvSpPr>
            <a:spLocks noChangeArrowheads="1"/>
          </p:cNvSpPr>
          <p:nvPr/>
        </p:nvSpPr>
        <p:spPr bwMode="auto">
          <a:xfrm>
            <a:off x="4584700" y="3232150"/>
            <a:ext cx="722313" cy="1993900"/>
          </a:xfrm>
          <a:prstGeom prst="rect">
            <a:avLst/>
          </a:prstGeom>
          <a:gradFill rotWithShape="0">
            <a:gsLst>
              <a:gs pos="0">
                <a:srgbClr val="763B00"/>
              </a:gs>
              <a:gs pos="50000">
                <a:srgbClr val="FF8000"/>
              </a:gs>
              <a:gs pos="100000">
                <a:srgbClr val="763B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cs typeface="Arial" charset="0"/>
            </a:endParaRPr>
          </a:p>
        </p:txBody>
      </p:sp>
      <p:sp>
        <p:nvSpPr>
          <p:cNvPr id="43038" name="Rectangle 1056"/>
          <p:cNvSpPr>
            <a:spLocks noChangeArrowheads="1"/>
          </p:cNvSpPr>
          <p:nvPr/>
        </p:nvSpPr>
        <p:spPr bwMode="auto">
          <a:xfrm>
            <a:off x="5680075" y="3221038"/>
            <a:ext cx="722313" cy="50800"/>
          </a:xfrm>
          <a:prstGeom prst="rect">
            <a:avLst/>
          </a:prstGeom>
          <a:gradFill rotWithShape="0">
            <a:gsLst>
              <a:gs pos="0">
                <a:srgbClr val="9E0604"/>
              </a:gs>
              <a:gs pos="50000">
                <a:srgbClr val="DD0806"/>
              </a:gs>
              <a:gs pos="100000">
                <a:srgbClr val="9E060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cs typeface="Arial" charset="0"/>
            </a:endParaRPr>
          </a:p>
        </p:txBody>
      </p:sp>
      <p:sp>
        <p:nvSpPr>
          <p:cNvPr id="43039" name="Rectangle 1057"/>
          <p:cNvSpPr>
            <a:spLocks noChangeArrowheads="1"/>
          </p:cNvSpPr>
          <p:nvPr/>
        </p:nvSpPr>
        <p:spPr bwMode="auto">
          <a:xfrm>
            <a:off x="6775450" y="3232150"/>
            <a:ext cx="722313" cy="939800"/>
          </a:xfrm>
          <a:prstGeom prst="rect">
            <a:avLst/>
          </a:prstGeom>
          <a:gradFill rotWithShape="0">
            <a:gsLst>
              <a:gs pos="0">
                <a:srgbClr val="9E0604"/>
              </a:gs>
              <a:gs pos="50000">
                <a:srgbClr val="DD0806"/>
              </a:gs>
              <a:gs pos="100000">
                <a:srgbClr val="9E060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cs typeface="Arial" charset="0"/>
            </a:endParaRPr>
          </a:p>
        </p:txBody>
      </p:sp>
      <p:sp>
        <p:nvSpPr>
          <p:cNvPr id="43040" name="Rectangle 1058"/>
          <p:cNvSpPr>
            <a:spLocks noChangeArrowheads="1"/>
          </p:cNvSpPr>
          <p:nvPr/>
        </p:nvSpPr>
        <p:spPr bwMode="auto">
          <a:xfrm>
            <a:off x="1835150" y="5207000"/>
            <a:ext cx="333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>
                <a:cs typeface="Arial" charset="0"/>
              </a:rPr>
              <a:t>-80</a:t>
            </a:r>
            <a:endParaRPr lang="fr-FR" sz="2800">
              <a:latin typeface="Tahoma" charset="0"/>
              <a:cs typeface="Arial" charset="0"/>
            </a:endParaRPr>
          </a:p>
        </p:txBody>
      </p:sp>
      <p:sp>
        <p:nvSpPr>
          <p:cNvPr id="43041" name="Rectangle 1059"/>
          <p:cNvSpPr>
            <a:spLocks noChangeArrowheads="1"/>
          </p:cNvSpPr>
          <p:nvPr/>
        </p:nvSpPr>
        <p:spPr bwMode="auto">
          <a:xfrm>
            <a:off x="1835150" y="4686300"/>
            <a:ext cx="333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>
                <a:cs typeface="Arial" charset="0"/>
              </a:rPr>
              <a:t>-60</a:t>
            </a:r>
            <a:endParaRPr lang="fr-FR" sz="2800">
              <a:latin typeface="Tahoma" charset="0"/>
              <a:cs typeface="Arial" charset="0"/>
            </a:endParaRPr>
          </a:p>
        </p:txBody>
      </p:sp>
      <p:sp>
        <p:nvSpPr>
          <p:cNvPr id="43042" name="Rectangle 1060"/>
          <p:cNvSpPr>
            <a:spLocks noChangeArrowheads="1"/>
          </p:cNvSpPr>
          <p:nvPr/>
        </p:nvSpPr>
        <p:spPr bwMode="auto">
          <a:xfrm>
            <a:off x="1835150" y="4165600"/>
            <a:ext cx="333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>
                <a:cs typeface="Arial" charset="0"/>
              </a:rPr>
              <a:t>-40</a:t>
            </a:r>
            <a:endParaRPr lang="fr-FR" sz="2800">
              <a:latin typeface="Tahoma" charset="0"/>
              <a:cs typeface="Arial" charset="0"/>
            </a:endParaRPr>
          </a:p>
        </p:txBody>
      </p:sp>
      <p:sp>
        <p:nvSpPr>
          <p:cNvPr id="43043" name="Rectangle 1061"/>
          <p:cNvSpPr>
            <a:spLocks noChangeArrowheads="1"/>
          </p:cNvSpPr>
          <p:nvPr/>
        </p:nvSpPr>
        <p:spPr bwMode="auto">
          <a:xfrm>
            <a:off x="1835150" y="3632200"/>
            <a:ext cx="333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>
                <a:cs typeface="Arial" charset="0"/>
              </a:rPr>
              <a:t>-20</a:t>
            </a:r>
            <a:endParaRPr lang="fr-FR" sz="2800">
              <a:latin typeface="Tahoma" charset="0"/>
              <a:cs typeface="Arial" charset="0"/>
            </a:endParaRPr>
          </a:p>
        </p:txBody>
      </p:sp>
      <p:sp>
        <p:nvSpPr>
          <p:cNvPr id="43044" name="Rectangle 1062"/>
          <p:cNvSpPr>
            <a:spLocks noChangeArrowheads="1"/>
          </p:cNvSpPr>
          <p:nvPr/>
        </p:nvSpPr>
        <p:spPr bwMode="auto">
          <a:xfrm>
            <a:off x="2016125" y="3111500"/>
            <a:ext cx="128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>
                <a:cs typeface="Arial" charset="0"/>
              </a:rPr>
              <a:t>0</a:t>
            </a:r>
            <a:endParaRPr lang="fr-FR" sz="2800">
              <a:latin typeface="Tahoma" charset="0"/>
              <a:cs typeface="Arial" charset="0"/>
            </a:endParaRPr>
          </a:p>
        </p:txBody>
      </p:sp>
      <p:sp>
        <p:nvSpPr>
          <p:cNvPr id="43045" name="Rectangle 1063"/>
          <p:cNvSpPr>
            <a:spLocks noChangeArrowheads="1"/>
          </p:cNvSpPr>
          <p:nvPr/>
        </p:nvSpPr>
        <p:spPr bwMode="auto">
          <a:xfrm>
            <a:off x="1903413" y="2578100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>
                <a:cs typeface="Arial" charset="0"/>
              </a:rPr>
              <a:t>20</a:t>
            </a:r>
            <a:endParaRPr lang="fr-FR" sz="2800">
              <a:latin typeface="Tahoma" charset="0"/>
              <a:cs typeface="Arial" charset="0"/>
            </a:endParaRPr>
          </a:p>
        </p:txBody>
      </p:sp>
      <p:sp>
        <p:nvSpPr>
          <p:cNvPr id="43046" name="Rectangle 1064"/>
          <p:cNvSpPr>
            <a:spLocks noChangeArrowheads="1"/>
          </p:cNvSpPr>
          <p:nvPr/>
        </p:nvSpPr>
        <p:spPr bwMode="auto">
          <a:xfrm>
            <a:off x="1903413" y="2057400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>
                <a:cs typeface="Arial" charset="0"/>
              </a:rPr>
              <a:t>40</a:t>
            </a:r>
            <a:endParaRPr lang="fr-FR" sz="2800">
              <a:latin typeface="Tahoma" charset="0"/>
              <a:cs typeface="Arial" charset="0"/>
            </a:endParaRPr>
          </a:p>
        </p:txBody>
      </p:sp>
      <p:sp>
        <p:nvSpPr>
          <p:cNvPr id="43047" name="Rectangle 1065"/>
          <p:cNvSpPr>
            <a:spLocks noChangeArrowheads="1"/>
          </p:cNvSpPr>
          <p:nvPr/>
        </p:nvSpPr>
        <p:spPr bwMode="auto">
          <a:xfrm>
            <a:off x="1903413" y="1524000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>
                <a:cs typeface="Arial" charset="0"/>
              </a:rPr>
              <a:t>60</a:t>
            </a:r>
            <a:endParaRPr lang="fr-FR" sz="2800">
              <a:latin typeface="Tahoma" charset="0"/>
              <a:cs typeface="Arial" charset="0"/>
            </a:endParaRPr>
          </a:p>
        </p:txBody>
      </p:sp>
      <p:sp>
        <p:nvSpPr>
          <p:cNvPr id="43048" name="Rectangle 1066"/>
          <p:cNvSpPr>
            <a:spLocks noChangeArrowheads="1"/>
          </p:cNvSpPr>
          <p:nvPr/>
        </p:nvSpPr>
        <p:spPr bwMode="auto">
          <a:xfrm rot="-5400000">
            <a:off x="538956" y="3358357"/>
            <a:ext cx="21939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>
                <a:cs typeface="Arial" charset="0"/>
              </a:rPr>
              <a:t>% change 1993-2003</a:t>
            </a:r>
            <a:endParaRPr lang="fr-FR" sz="2800">
              <a:latin typeface="Tahoma" charset="0"/>
              <a:cs typeface="Arial" charset="0"/>
            </a:endParaRPr>
          </a:p>
        </p:txBody>
      </p:sp>
      <p:sp>
        <p:nvSpPr>
          <p:cNvPr id="43049" name="Rectangle 1067"/>
          <p:cNvSpPr>
            <a:spLocks noChangeArrowheads="1"/>
          </p:cNvSpPr>
          <p:nvPr/>
        </p:nvSpPr>
        <p:spPr bwMode="auto">
          <a:xfrm>
            <a:off x="2154238" y="5435600"/>
            <a:ext cx="1206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>
                <a:solidFill>
                  <a:srgbClr val="000000"/>
                </a:solidFill>
                <a:cs typeface="Arial" charset="0"/>
              </a:rPr>
              <a:t>Prevalencia</a:t>
            </a:r>
          </a:p>
          <a:p>
            <a:pPr defTabSz="762000" eaLnBrk="0" hangingPunct="0"/>
            <a:r>
              <a:rPr lang="en-US">
                <a:solidFill>
                  <a:srgbClr val="000000"/>
                </a:solidFill>
                <a:cs typeface="Arial" charset="0"/>
              </a:rPr>
              <a:t>De asma </a:t>
            </a:r>
            <a:endParaRPr lang="fr-FR" sz="280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43050" name="Rectangle 1068"/>
          <p:cNvSpPr>
            <a:spLocks noChangeArrowheads="1"/>
          </p:cNvSpPr>
          <p:nvPr/>
        </p:nvSpPr>
        <p:spPr bwMode="auto">
          <a:xfrm>
            <a:off x="3506788" y="5435600"/>
            <a:ext cx="7953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>
                <a:solidFill>
                  <a:srgbClr val="000000"/>
                </a:solidFill>
                <a:cs typeface="Arial" charset="0"/>
              </a:rPr>
              <a:t>Dias</a:t>
            </a:r>
          </a:p>
          <a:p>
            <a:pPr defTabSz="762000" eaLnBrk="0" hangingPunct="0"/>
            <a:r>
              <a:rPr lang="en-US">
                <a:solidFill>
                  <a:srgbClr val="000000"/>
                </a:solidFill>
                <a:cs typeface="Arial" charset="0"/>
              </a:rPr>
              <a:t>hospital</a:t>
            </a:r>
            <a:endParaRPr lang="fr-FR" sz="280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43051" name="Rectangle 1069"/>
          <p:cNvSpPr>
            <a:spLocks noChangeArrowheads="1"/>
          </p:cNvSpPr>
          <p:nvPr/>
        </p:nvSpPr>
        <p:spPr bwMode="auto">
          <a:xfrm>
            <a:off x="4567238" y="5435600"/>
            <a:ext cx="9763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>
                <a:solidFill>
                  <a:srgbClr val="000000"/>
                </a:solidFill>
                <a:cs typeface="Arial" charset="0"/>
              </a:rPr>
              <a:t>Pensión</a:t>
            </a:r>
          </a:p>
          <a:p>
            <a:pPr defTabSz="762000" eaLnBrk="0" hangingPunct="0"/>
            <a:r>
              <a:rPr lang="en-US">
                <a:solidFill>
                  <a:srgbClr val="000000"/>
                </a:solidFill>
                <a:cs typeface="Arial" charset="0"/>
              </a:rPr>
              <a:t>De incap.</a:t>
            </a:r>
            <a:endParaRPr lang="fr-FR" sz="280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43052" name="Rectangle 1070"/>
          <p:cNvSpPr>
            <a:spLocks noChangeArrowheads="1"/>
          </p:cNvSpPr>
          <p:nvPr/>
        </p:nvSpPr>
        <p:spPr bwMode="auto">
          <a:xfrm>
            <a:off x="5594350" y="5435600"/>
            <a:ext cx="7191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>
                <a:cs typeface="Arial" charset="0"/>
              </a:rPr>
              <a:t>Costos</a:t>
            </a:r>
          </a:p>
          <a:p>
            <a:pPr defTabSz="762000" eaLnBrk="0" hangingPunct="0"/>
            <a:r>
              <a:rPr lang="en-US">
                <a:cs typeface="Arial" charset="0"/>
              </a:rPr>
              <a:t>totales</a:t>
            </a:r>
            <a:endParaRPr lang="fr-FR" sz="2800">
              <a:latin typeface="Tahoma" charset="0"/>
              <a:cs typeface="Arial" charset="0"/>
            </a:endParaRPr>
          </a:p>
        </p:txBody>
      </p:sp>
      <p:sp>
        <p:nvSpPr>
          <p:cNvPr id="43053" name="Rectangle 1071"/>
          <p:cNvSpPr>
            <a:spLocks noChangeArrowheads="1"/>
          </p:cNvSpPr>
          <p:nvPr/>
        </p:nvSpPr>
        <p:spPr bwMode="auto">
          <a:xfrm>
            <a:off x="6765925" y="5435600"/>
            <a:ext cx="1001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>
                <a:solidFill>
                  <a:srgbClr val="000000"/>
                </a:solidFill>
                <a:cs typeface="Arial" charset="0"/>
              </a:rPr>
              <a:t>Costo por</a:t>
            </a:r>
          </a:p>
          <a:p>
            <a:pPr defTabSz="762000" eaLnBrk="0" hangingPunct="0"/>
            <a:r>
              <a:rPr lang="en-US">
                <a:solidFill>
                  <a:srgbClr val="000000"/>
                </a:solidFill>
                <a:cs typeface="Arial" charset="0"/>
              </a:rPr>
              <a:t>Paciente</a:t>
            </a:r>
          </a:p>
          <a:p>
            <a:pPr defTabSz="762000" eaLnBrk="0" hangingPunct="0"/>
            <a:r>
              <a:rPr lang="en-US">
                <a:solidFill>
                  <a:srgbClr val="000000"/>
                </a:solidFill>
                <a:cs typeface="Arial" charset="0"/>
              </a:rPr>
              <a:t>Por año</a:t>
            </a:r>
            <a:endParaRPr lang="fr-FR" sz="280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43054" name="Line 1072"/>
          <p:cNvSpPr>
            <a:spLocks noChangeShapeType="1"/>
          </p:cNvSpPr>
          <p:nvPr/>
        </p:nvSpPr>
        <p:spPr bwMode="auto">
          <a:xfrm flipH="1">
            <a:off x="3209925" y="2503488"/>
            <a:ext cx="2798763" cy="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3055" name="Line 1073"/>
          <p:cNvSpPr>
            <a:spLocks noChangeShapeType="1"/>
          </p:cNvSpPr>
          <p:nvPr/>
        </p:nvSpPr>
        <p:spPr bwMode="auto">
          <a:xfrm>
            <a:off x="6016625" y="2481263"/>
            <a:ext cx="0" cy="661987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04800"/>
            <a:ext cx="8351837" cy="1035050"/>
          </a:xfrm>
        </p:spPr>
        <p:txBody>
          <a:bodyPr/>
          <a:lstStyle/>
          <a:p>
            <a:pPr>
              <a:lnSpc>
                <a:spcPct val="115000"/>
              </a:lnSpc>
              <a:defRPr/>
            </a:pPr>
            <a:r>
              <a:rPr lang="en-US" sz="28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PROGRAMA FINLANDÉS DE ASMA</a:t>
            </a:r>
            <a:r>
              <a:rPr lang="en-US" b="1" dirty="0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/>
            </a:r>
            <a:br>
              <a:rPr lang="en-US" b="1" dirty="0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en-US" sz="2000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Haahtela</a:t>
            </a:r>
            <a:r>
              <a:rPr lang="en-US" sz="2000" b="1" dirty="0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 et al, Thorax 2006</a:t>
            </a:r>
            <a:endParaRPr lang="en-US" b="1" dirty="0">
              <a:solidFill>
                <a:srgbClr val="3333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7721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410200" y="5589588"/>
            <a:ext cx="3581400" cy="990600"/>
          </a:xfrm>
        </p:spPr>
        <p:txBody>
          <a:bodyPr/>
          <a:lstStyle/>
          <a:p>
            <a:pPr>
              <a:defRPr/>
            </a:pPr>
            <a:r>
              <a:rPr lang="en-GB" sz="1700" dirty="0">
                <a:cs typeface="Arial" charset="0"/>
              </a:rPr>
              <a:t>Global Alliance against Chronic Respiratory Diseases</a:t>
            </a:r>
          </a:p>
          <a:p>
            <a:pPr>
              <a:defRPr/>
            </a:pPr>
            <a:r>
              <a:rPr lang="en-US" sz="1700" dirty="0" err="1">
                <a:cs typeface="Arial" charset="0"/>
              </a:rPr>
              <a:t>www.who.int/respiratory/gard</a:t>
            </a:r>
            <a:r>
              <a:rPr lang="en-US" sz="1700" dirty="0">
                <a:cs typeface="Arial" charset="0"/>
              </a:rPr>
              <a:t> </a:t>
            </a:r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6324600" cy="685800"/>
          </a:xfrm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/>
        </p:spPr>
        <p:txBody>
          <a:bodyPr anchor="t"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/>
                <a:cs typeface="Arial"/>
              </a:rPr>
              <a:t>IMPACTO DE UN PROGRAMA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220788" y="5943600"/>
            <a:ext cx="5365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FFFFFF"/>
                </a:solidFill>
              </a:rPr>
              <a:t>1970</a:t>
            </a:r>
            <a:endParaRPr lang="en-US" sz="3200" b="1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154238" y="5943600"/>
            <a:ext cx="5365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FFFFFF"/>
                </a:solidFill>
              </a:rPr>
              <a:t>1975</a:t>
            </a:r>
            <a:endParaRPr lang="en-US" sz="3200" b="1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089275" y="5943600"/>
            <a:ext cx="5365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FFFFFF"/>
                </a:solidFill>
              </a:rPr>
              <a:t>1980</a:t>
            </a:r>
            <a:endParaRPr lang="en-US" sz="3200" b="1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022725" y="5943600"/>
            <a:ext cx="5365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FFFFFF"/>
                </a:solidFill>
              </a:rPr>
              <a:t>1985</a:t>
            </a:r>
            <a:endParaRPr lang="en-US" sz="3200" b="1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4957763" y="5943600"/>
            <a:ext cx="5365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FFFFFF"/>
                </a:solidFill>
              </a:rPr>
              <a:t>1990</a:t>
            </a:r>
            <a:endParaRPr lang="en-US" sz="3200" b="1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2209800" y="5638800"/>
            <a:ext cx="5365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FFFFFF"/>
                </a:solidFill>
              </a:rPr>
              <a:t>1995</a:t>
            </a:r>
            <a:endParaRPr lang="en-US" sz="3200" b="1"/>
          </a:p>
        </p:txBody>
      </p:sp>
      <p:sp>
        <p:nvSpPr>
          <p:cNvPr id="45065" name="Line 10"/>
          <p:cNvSpPr>
            <a:spLocks noChangeShapeType="1"/>
          </p:cNvSpPr>
          <p:nvPr/>
        </p:nvSpPr>
        <p:spPr bwMode="auto">
          <a:xfrm flipH="1">
            <a:off x="1243013" y="5734050"/>
            <a:ext cx="5895975" cy="1588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5066" name="Line 11"/>
          <p:cNvSpPr>
            <a:spLocks noChangeShapeType="1"/>
          </p:cNvSpPr>
          <p:nvPr/>
        </p:nvSpPr>
        <p:spPr bwMode="auto">
          <a:xfrm>
            <a:off x="1485900" y="5734050"/>
            <a:ext cx="1588" cy="182563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5067" name="Line 12"/>
          <p:cNvSpPr>
            <a:spLocks noChangeShapeType="1"/>
          </p:cNvSpPr>
          <p:nvPr/>
        </p:nvSpPr>
        <p:spPr bwMode="auto">
          <a:xfrm>
            <a:off x="2422525" y="5734050"/>
            <a:ext cx="1588" cy="182563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5068" name="Line 13"/>
          <p:cNvSpPr>
            <a:spLocks noChangeShapeType="1"/>
          </p:cNvSpPr>
          <p:nvPr/>
        </p:nvSpPr>
        <p:spPr bwMode="auto">
          <a:xfrm>
            <a:off x="3360738" y="5734050"/>
            <a:ext cx="1587" cy="182563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5069" name="Line 14"/>
          <p:cNvSpPr>
            <a:spLocks noChangeShapeType="1"/>
          </p:cNvSpPr>
          <p:nvPr/>
        </p:nvSpPr>
        <p:spPr bwMode="auto">
          <a:xfrm>
            <a:off x="4298950" y="5734050"/>
            <a:ext cx="1588" cy="182563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5070" name="Line 15"/>
          <p:cNvSpPr>
            <a:spLocks noChangeShapeType="1"/>
          </p:cNvSpPr>
          <p:nvPr/>
        </p:nvSpPr>
        <p:spPr bwMode="auto">
          <a:xfrm>
            <a:off x="5237163" y="5734050"/>
            <a:ext cx="1587" cy="182563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5071" name="Line 18"/>
          <p:cNvSpPr>
            <a:spLocks noChangeShapeType="1"/>
          </p:cNvSpPr>
          <p:nvPr/>
        </p:nvSpPr>
        <p:spPr bwMode="auto">
          <a:xfrm flipV="1">
            <a:off x="1277938" y="1963738"/>
            <a:ext cx="5830887" cy="3389312"/>
          </a:xfrm>
          <a:prstGeom prst="line">
            <a:avLst/>
          </a:prstGeom>
          <a:noFill/>
          <a:ln w="698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5072" name="Freeform 19"/>
          <p:cNvSpPr>
            <a:spLocks/>
          </p:cNvSpPr>
          <p:nvPr/>
        </p:nvSpPr>
        <p:spPr bwMode="auto">
          <a:xfrm>
            <a:off x="1219200" y="2730500"/>
            <a:ext cx="5919788" cy="2662238"/>
          </a:xfrm>
          <a:custGeom>
            <a:avLst/>
            <a:gdLst>
              <a:gd name="T0" fmla="*/ 0 w 3729"/>
              <a:gd name="T1" fmla="*/ 2147483647 h 1677"/>
              <a:gd name="T2" fmla="*/ 2147483647 w 3729"/>
              <a:gd name="T3" fmla="*/ 2147483647 h 1677"/>
              <a:gd name="T4" fmla="*/ 2147483647 w 3729"/>
              <a:gd name="T5" fmla="*/ 2147483647 h 1677"/>
              <a:gd name="T6" fmla="*/ 2147483647 w 3729"/>
              <a:gd name="T7" fmla="*/ 2147483647 h 1677"/>
              <a:gd name="T8" fmla="*/ 2147483647 w 3729"/>
              <a:gd name="T9" fmla="*/ 2147483647 h 1677"/>
              <a:gd name="T10" fmla="*/ 2147483647 w 3729"/>
              <a:gd name="T11" fmla="*/ 2147483647 h 1677"/>
              <a:gd name="T12" fmla="*/ 2147483647 w 3729"/>
              <a:gd name="T13" fmla="*/ 2147483647 h 1677"/>
              <a:gd name="T14" fmla="*/ 2147483647 w 3729"/>
              <a:gd name="T15" fmla="*/ 2147483647 h 1677"/>
              <a:gd name="T16" fmla="*/ 2147483647 w 3729"/>
              <a:gd name="T17" fmla="*/ 2147483647 h 1677"/>
              <a:gd name="T18" fmla="*/ 2147483647 w 3729"/>
              <a:gd name="T19" fmla="*/ 2147483647 h 1677"/>
              <a:gd name="T20" fmla="*/ 2147483647 w 3729"/>
              <a:gd name="T21" fmla="*/ 2147483647 h 1677"/>
              <a:gd name="T22" fmla="*/ 2147483647 w 3729"/>
              <a:gd name="T23" fmla="*/ 2147483647 h 1677"/>
              <a:gd name="T24" fmla="*/ 2147483647 w 3729"/>
              <a:gd name="T25" fmla="*/ 2147483647 h 1677"/>
              <a:gd name="T26" fmla="*/ 2147483647 w 3729"/>
              <a:gd name="T27" fmla="*/ 2147483647 h 1677"/>
              <a:gd name="T28" fmla="*/ 2147483647 w 3729"/>
              <a:gd name="T29" fmla="*/ 2147483647 h 1677"/>
              <a:gd name="T30" fmla="*/ 2147483647 w 3729"/>
              <a:gd name="T31" fmla="*/ 2147483647 h 1677"/>
              <a:gd name="T32" fmla="*/ 2147483647 w 3729"/>
              <a:gd name="T33" fmla="*/ 2147483647 h 1677"/>
              <a:gd name="T34" fmla="*/ 2147483647 w 3729"/>
              <a:gd name="T35" fmla="*/ 2147483647 h 1677"/>
              <a:gd name="T36" fmla="*/ 2147483647 w 3729"/>
              <a:gd name="T37" fmla="*/ 0 h 1677"/>
              <a:gd name="T38" fmla="*/ 2147483647 w 3729"/>
              <a:gd name="T39" fmla="*/ 0 h 1677"/>
              <a:gd name="T40" fmla="*/ 2147483647 w 3729"/>
              <a:gd name="T41" fmla="*/ 0 h 1677"/>
              <a:gd name="T42" fmla="*/ 2147483647 w 3729"/>
              <a:gd name="T43" fmla="*/ 2147483647 h 1677"/>
              <a:gd name="T44" fmla="*/ 2147483647 w 3729"/>
              <a:gd name="T45" fmla="*/ 2147483647 h 1677"/>
              <a:gd name="T46" fmla="*/ 2147483647 w 3729"/>
              <a:gd name="T47" fmla="*/ 2147483647 h 1677"/>
              <a:gd name="T48" fmla="*/ 2147483647 w 3729"/>
              <a:gd name="T49" fmla="*/ 2147483647 h 1677"/>
              <a:gd name="T50" fmla="*/ 2147483647 w 3729"/>
              <a:gd name="T51" fmla="*/ 2147483647 h 1677"/>
              <a:gd name="T52" fmla="*/ 2147483647 w 3729"/>
              <a:gd name="T53" fmla="*/ 2147483647 h 1677"/>
              <a:gd name="T54" fmla="*/ 2147483647 w 3729"/>
              <a:gd name="T55" fmla="*/ 2147483647 h 1677"/>
              <a:gd name="T56" fmla="*/ 2147483647 w 3729"/>
              <a:gd name="T57" fmla="*/ 2147483647 h 1677"/>
              <a:gd name="T58" fmla="*/ 2147483647 w 3729"/>
              <a:gd name="T59" fmla="*/ 2147483647 h 167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729"/>
              <a:gd name="T91" fmla="*/ 0 h 1677"/>
              <a:gd name="T92" fmla="*/ 3729 w 3729"/>
              <a:gd name="T93" fmla="*/ 1677 h 167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729" h="1677">
                <a:moveTo>
                  <a:pt x="0" y="1677"/>
                </a:moveTo>
                <a:lnTo>
                  <a:pt x="155" y="1636"/>
                </a:lnTo>
                <a:lnTo>
                  <a:pt x="302" y="1578"/>
                </a:lnTo>
                <a:lnTo>
                  <a:pt x="449" y="1520"/>
                </a:lnTo>
                <a:lnTo>
                  <a:pt x="596" y="1454"/>
                </a:lnTo>
                <a:lnTo>
                  <a:pt x="875" y="1305"/>
                </a:lnTo>
                <a:lnTo>
                  <a:pt x="1155" y="1140"/>
                </a:lnTo>
                <a:lnTo>
                  <a:pt x="1420" y="958"/>
                </a:lnTo>
                <a:lnTo>
                  <a:pt x="1692" y="768"/>
                </a:lnTo>
                <a:lnTo>
                  <a:pt x="1964" y="570"/>
                </a:lnTo>
                <a:lnTo>
                  <a:pt x="2236" y="371"/>
                </a:lnTo>
                <a:lnTo>
                  <a:pt x="2332" y="297"/>
                </a:lnTo>
                <a:lnTo>
                  <a:pt x="2435" y="223"/>
                </a:lnTo>
                <a:lnTo>
                  <a:pt x="2538" y="140"/>
                </a:lnTo>
                <a:lnTo>
                  <a:pt x="2648" y="74"/>
                </a:lnTo>
                <a:lnTo>
                  <a:pt x="2707" y="49"/>
                </a:lnTo>
                <a:lnTo>
                  <a:pt x="2758" y="24"/>
                </a:lnTo>
                <a:lnTo>
                  <a:pt x="2817" y="8"/>
                </a:lnTo>
                <a:lnTo>
                  <a:pt x="2869" y="0"/>
                </a:lnTo>
                <a:lnTo>
                  <a:pt x="2927" y="0"/>
                </a:lnTo>
                <a:lnTo>
                  <a:pt x="2979" y="0"/>
                </a:lnTo>
                <a:lnTo>
                  <a:pt x="3038" y="16"/>
                </a:lnTo>
                <a:lnTo>
                  <a:pt x="3089" y="49"/>
                </a:lnTo>
                <a:lnTo>
                  <a:pt x="3200" y="124"/>
                </a:lnTo>
                <a:lnTo>
                  <a:pt x="3302" y="206"/>
                </a:lnTo>
                <a:lnTo>
                  <a:pt x="3391" y="297"/>
                </a:lnTo>
                <a:lnTo>
                  <a:pt x="3472" y="388"/>
                </a:lnTo>
                <a:lnTo>
                  <a:pt x="3560" y="487"/>
                </a:lnTo>
                <a:lnTo>
                  <a:pt x="3641" y="578"/>
                </a:lnTo>
                <a:lnTo>
                  <a:pt x="3729" y="669"/>
                </a:lnTo>
              </a:path>
            </a:pathLst>
          </a:custGeom>
          <a:noFill/>
          <a:ln w="58738">
            <a:solidFill>
              <a:srgbClr val="5AE1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5073" name="Freeform 20"/>
          <p:cNvSpPr>
            <a:spLocks/>
          </p:cNvSpPr>
          <p:nvPr/>
        </p:nvSpPr>
        <p:spPr bwMode="auto">
          <a:xfrm>
            <a:off x="1254125" y="2979738"/>
            <a:ext cx="5870575" cy="2360612"/>
          </a:xfrm>
          <a:custGeom>
            <a:avLst/>
            <a:gdLst>
              <a:gd name="T0" fmla="*/ 0 w 3698"/>
              <a:gd name="T1" fmla="*/ 2147483647 h 1487"/>
              <a:gd name="T2" fmla="*/ 2147483647 w 3698"/>
              <a:gd name="T3" fmla="*/ 2147483647 h 1487"/>
              <a:gd name="T4" fmla="*/ 2147483647 w 3698"/>
              <a:gd name="T5" fmla="*/ 2147483647 h 1487"/>
              <a:gd name="T6" fmla="*/ 2147483647 w 3698"/>
              <a:gd name="T7" fmla="*/ 2147483647 h 1487"/>
              <a:gd name="T8" fmla="*/ 2147483647 w 3698"/>
              <a:gd name="T9" fmla="*/ 2147483647 h 1487"/>
              <a:gd name="T10" fmla="*/ 2147483647 w 3698"/>
              <a:gd name="T11" fmla="*/ 2147483647 h 1487"/>
              <a:gd name="T12" fmla="*/ 2147483647 w 3698"/>
              <a:gd name="T13" fmla="*/ 2147483647 h 1487"/>
              <a:gd name="T14" fmla="*/ 2147483647 w 3698"/>
              <a:gd name="T15" fmla="*/ 2147483647 h 1487"/>
              <a:gd name="T16" fmla="*/ 2147483647 w 3698"/>
              <a:gd name="T17" fmla="*/ 2147483647 h 1487"/>
              <a:gd name="T18" fmla="*/ 2147483647 w 3698"/>
              <a:gd name="T19" fmla="*/ 2147483647 h 1487"/>
              <a:gd name="T20" fmla="*/ 2147483647 w 3698"/>
              <a:gd name="T21" fmla="*/ 2147483647 h 1487"/>
              <a:gd name="T22" fmla="*/ 2147483647 w 3698"/>
              <a:gd name="T23" fmla="*/ 2147483647 h 1487"/>
              <a:gd name="T24" fmla="*/ 2147483647 w 3698"/>
              <a:gd name="T25" fmla="*/ 2147483647 h 1487"/>
              <a:gd name="T26" fmla="*/ 2147483647 w 3698"/>
              <a:gd name="T27" fmla="*/ 2147483647 h 1487"/>
              <a:gd name="T28" fmla="*/ 2147483647 w 3698"/>
              <a:gd name="T29" fmla="*/ 2147483647 h 1487"/>
              <a:gd name="T30" fmla="*/ 2147483647 w 3698"/>
              <a:gd name="T31" fmla="*/ 2147483647 h 1487"/>
              <a:gd name="T32" fmla="*/ 2147483647 w 3698"/>
              <a:gd name="T33" fmla="*/ 2147483647 h 1487"/>
              <a:gd name="T34" fmla="*/ 2147483647 w 3698"/>
              <a:gd name="T35" fmla="*/ 2147483647 h 1487"/>
              <a:gd name="T36" fmla="*/ 2147483647 w 3698"/>
              <a:gd name="T37" fmla="*/ 2147483647 h 1487"/>
              <a:gd name="T38" fmla="*/ 2147483647 w 3698"/>
              <a:gd name="T39" fmla="*/ 2147483647 h 1487"/>
              <a:gd name="T40" fmla="*/ 2147483647 w 3698"/>
              <a:gd name="T41" fmla="*/ 2147483647 h 1487"/>
              <a:gd name="T42" fmla="*/ 2147483647 w 3698"/>
              <a:gd name="T43" fmla="*/ 2147483647 h 1487"/>
              <a:gd name="T44" fmla="*/ 2147483647 w 3698"/>
              <a:gd name="T45" fmla="*/ 2147483647 h 1487"/>
              <a:gd name="T46" fmla="*/ 2147483647 w 3698"/>
              <a:gd name="T47" fmla="*/ 2147483647 h 1487"/>
              <a:gd name="T48" fmla="*/ 2147483647 w 3698"/>
              <a:gd name="T49" fmla="*/ 0 h 1487"/>
              <a:gd name="T50" fmla="*/ 2147483647 w 3698"/>
              <a:gd name="T51" fmla="*/ 0 h 1487"/>
              <a:gd name="T52" fmla="*/ 2147483647 w 3698"/>
              <a:gd name="T53" fmla="*/ 0 h 1487"/>
              <a:gd name="T54" fmla="*/ 2147483647 w 3698"/>
              <a:gd name="T55" fmla="*/ 2147483647 h 1487"/>
              <a:gd name="T56" fmla="*/ 2147483647 w 3698"/>
              <a:gd name="T57" fmla="*/ 2147483647 h 1487"/>
              <a:gd name="T58" fmla="*/ 2147483647 w 3698"/>
              <a:gd name="T59" fmla="*/ 2147483647 h 1487"/>
              <a:gd name="T60" fmla="*/ 2147483647 w 3698"/>
              <a:gd name="T61" fmla="*/ 2147483647 h 1487"/>
              <a:gd name="T62" fmla="*/ 2147483647 w 3698"/>
              <a:gd name="T63" fmla="*/ 2147483647 h 1487"/>
              <a:gd name="T64" fmla="*/ 2147483647 w 3698"/>
              <a:gd name="T65" fmla="*/ 2147483647 h 1487"/>
              <a:gd name="T66" fmla="*/ 2147483647 w 3698"/>
              <a:gd name="T67" fmla="*/ 2147483647 h 1487"/>
              <a:gd name="T68" fmla="*/ 2147483647 w 3698"/>
              <a:gd name="T69" fmla="*/ 2147483647 h 1487"/>
              <a:gd name="T70" fmla="*/ 2147483647 w 3698"/>
              <a:gd name="T71" fmla="*/ 2147483647 h 1487"/>
              <a:gd name="T72" fmla="*/ 2147483647 w 3698"/>
              <a:gd name="T73" fmla="*/ 2147483647 h 1487"/>
              <a:gd name="T74" fmla="*/ 2147483647 w 3698"/>
              <a:gd name="T75" fmla="*/ 2147483647 h 1487"/>
              <a:gd name="T76" fmla="*/ 2147483647 w 3698"/>
              <a:gd name="T77" fmla="*/ 2147483647 h 148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698"/>
              <a:gd name="T118" fmla="*/ 0 h 1487"/>
              <a:gd name="T119" fmla="*/ 3698 w 3698"/>
              <a:gd name="T120" fmla="*/ 1487 h 148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698" h="1487">
                <a:moveTo>
                  <a:pt x="0" y="1487"/>
                </a:moveTo>
                <a:lnTo>
                  <a:pt x="118" y="1446"/>
                </a:lnTo>
                <a:lnTo>
                  <a:pt x="236" y="1413"/>
                </a:lnTo>
                <a:lnTo>
                  <a:pt x="361" y="1388"/>
                </a:lnTo>
                <a:lnTo>
                  <a:pt x="486" y="1363"/>
                </a:lnTo>
                <a:lnTo>
                  <a:pt x="611" y="1338"/>
                </a:lnTo>
                <a:lnTo>
                  <a:pt x="736" y="1305"/>
                </a:lnTo>
                <a:lnTo>
                  <a:pt x="861" y="1264"/>
                </a:lnTo>
                <a:lnTo>
                  <a:pt x="986" y="1222"/>
                </a:lnTo>
                <a:lnTo>
                  <a:pt x="1111" y="1156"/>
                </a:lnTo>
                <a:lnTo>
                  <a:pt x="1228" y="1074"/>
                </a:lnTo>
                <a:lnTo>
                  <a:pt x="1339" y="991"/>
                </a:lnTo>
                <a:lnTo>
                  <a:pt x="1449" y="892"/>
                </a:lnTo>
                <a:lnTo>
                  <a:pt x="1545" y="793"/>
                </a:lnTo>
                <a:lnTo>
                  <a:pt x="1648" y="694"/>
                </a:lnTo>
                <a:lnTo>
                  <a:pt x="1743" y="595"/>
                </a:lnTo>
                <a:lnTo>
                  <a:pt x="1839" y="504"/>
                </a:lnTo>
                <a:lnTo>
                  <a:pt x="1942" y="421"/>
                </a:lnTo>
                <a:lnTo>
                  <a:pt x="2038" y="330"/>
                </a:lnTo>
                <a:lnTo>
                  <a:pt x="2140" y="239"/>
                </a:lnTo>
                <a:lnTo>
                  <a:pt x="2251" y="157"/>
                </a:lnTo>
                <a:lnTo>
                  <a:pt x="2354" y="90"/>
                </a:lnTo>
                <a:lnTo>
                  <a:pt x="2471" y="33"/>
                </a:lnTo>
                <a:lnTo>
                  <a:pt x="2530" y="16"/>
                </a:lnTo>
                <a:lnTo>
                  <a:pt x="2589" y="0"/>
                </a:lnTo>
                <a:lnTo>
                  <a:pt x="2648" y="0"/>
                </a:lnTo>
                <a:lnTo>
                  <a:pt x="2714" y="0"/>
                </a:lnTo>
                <a:lnTo>
                  <a:pt x="2795" y="16"/>
                </a:lnTo>
                <a:lnTo>
                  <a:pt x="2876" y="41"/>
                </a:lnTo>
                <a:lnTo>
                  <a:pt x="2950" y="74"/>
                </a:lnTo>
                <a:lnTo>
                  <a:pt x="3023" y="107"/>
                </a:lnTo>
                <a:lnTo>
                  <a:pt x="3097" y="157"/>
                </a:lnTo>
                <a:lnTo>
                  <a:pt x="3170" y="206"/>
                </a:lnTo>
                <a:lnTo>
                  <a:pt x="3236" y="264"/>
                </a:lnTo>
                <a:lnTo>
                  <a:pt x="3295" y="322"/>
                </a:lnTo>
                <a:lnTo>
                  <a:pt x="3413" y="454"/>
                </a:lnTo>
                <a:lnTo>
                  <a:pt x="3523" y="595"/>
                </a:lnTo>
                <a:lnTo>
                  <a:pt x="3626" y="743"/>
                </a:lnTo>
                <a:lnTo>
                  <a:pt x="3698" y="864"/>
                </a:lnTo>
              </a:path>
            </a:pathLst>
          </a:custGeom>
          <a:noFill/>
          <a:ln w="58738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5074" name="Rectangle 21"/>
          <p:cNvSpPr>
            <a:spLocks noChangeArrowheads="1"/>
          </p:cNvSpPr>
          <p:nvPr/>
        </p:nvSpPr>
        <p:spPr bwMode="auto">
          <a:xfrm>
            <a:off x="7267575" y="1817688"/>
            <a:ext cx="1609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 b="1">
                <a:solidFill>
                  <a:schemeClr val="tx2"/>
                </a:solidFill>
              </a:rPr>
              <a:t>Prevalence</a:t>
            </a:r>
          </a:p>
        </p:txBody>
      </p:sp>
      <p:sp>
        <p:nvSpPr>
          <p:cNvPr id="45075" name="Rectangle 22"/>
          <p:cNvSpPr>
            <a:spLocks noChangeArrowheads="1"/>
          </p:cNvSpPr>
          <p:nvPr/>
        </p:nvSpPr>
        <p:spPr bwMode="auto">
          <a:xfrm>
            <a:off x="7267575" y="3640138"/>
            <a:ext cx="1185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 b="1">
                <a:solidFill>
                  <a:srgbClr val="66FF33"/>
                </a:solidFill>
              </a:rPr>
              <a:t>Severity</a:t>
            </a:r>
            <a:endParaRPr lang="en-US" sz="2400" b="1"/>
          </a:p>
        </p:txBody>
      </p:sp>
      <p:sp>
        <p:nvSpPr>
          <p:cNvPr id="426008" name="Rectangle 24"/>
          <p:cNvSpPr>
            <a:spLocks noChangeArrowheads="1"/>
          </p:cNvSpPr>
          <p:nvPr/>
        </p:nvSpPr>
        <p:spPr bwMode="auto">
          <a:xfrm>
            <a:off x="4572000" y="1219200"/>
            <a:ext cx="1828800" cy="847725"/>
          </a:xfrm>
          <a:prstGeom prst="rect">
            <a:avLst/>
          </a:prstGeom>
          <a:solidFill>
            <a:srgbClr val="0066FF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675" tIns="26988" rIns="66675" bIns="26988">
            <a:spAutoFit/>
          </a:bodyPr>
          <a:lstStyle/>
          <a:p>
            <a:pPr algn="ctr" defTabSz="792163" eaLnBrk="0" hangingPunct="0">
              <a:lnSpc>
                <a:spcPct val="85000"/>
              </a:lnSpc>
              <a:defRPr/>
            </a:pPr>
            <a:r>
              <a:rPr lang="fr-FR" sz="2000" b="1">
                <a:solidFill>
                  <a:schemeClr val="bg1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National Asthma</a:t>
            </a:r>
          </a:p>
          <a:p>
            <a:pPr algn="ctr" defTabSz="792163" eaLnBrk="0" hangingPunct="0">
              <a:lnSpc>
                <a:spcPct val="85000"/>
              </a:lnSpc>
              <a:defRPr/>
            </a:pPr>
            <a:r>
              <a:rPr lang="fr-FR" sz="2000" b="1">
                <a:solidFill>
                  <a:schemeClr val="bg1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Programmes</a:t>
            </a:r>
          </a:p>
        </p:txBody>
      </p:sp>
      <p:sp>
        <p:nvSpPr>
          <p:cNvPr id="45077" name="Line 25"/>
          <p:cNvSpPr>
            <a:spLocks noChangeShapeType="1"/>
          </p:cNvSpPr>
          <p:nvPr/>
        </p:nvSpPr>
        <p:spPr bwMode="auto">
          <a:xfrm>
            <a:off x="1238250" y="5373688"/>
            <a:ext cx="5876925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5078" name="Rectangle 26"/>
          <p:cNvSpPr>
            <a:spLocks noChangeArrowheads="1"/>
          </p:cNvSpPr>
          <p:nvPr/>
        </p:nvSpPr>
        <p:spPr bwMode="auto">
          <a:xfrm>
            <a:off x="893763" y="5224463"/>
            <a:ext cx="268287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6675" tIns="26988" rIns="66675" bIns="26988">
            <a:spAutoFit/>
          </a:bodyPr>
          <a:lstStyle/>
          <a:p>
            <a:pPr algn="ctr" defTabSz="792163" eaLnBrk="0" hangingPunct="0">
              <a:lnSpc>
                <a:spcPct val="85000"/>
              </a:lnSpc>
            </a:pPr>
            <a:r>
              <a:rPr lang="fr-FR" sz="1900" b="1"/>
              <a:t>1</a:t>
            </a:r>
          </a:p>
        </p:txBody>
      </p:sp>
      <p:sp>
        <p:nvSpPr>
          <p:cNvPr id="45079" name="Line 27"/>
          <p:cNvSpPr>
            <a:spLocks noChangeShapeType="1"/>
          </p:cNvSpPr>
          <p:nvPr/>
        </p:nvSpPr>
        <p:spPr bwMode="auto">
          <a:xfrm flipV="1">
            <a:off x="1238250" y="1836738"/>
            <a:ext cx="0" cy="3894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5080" name="Rectangle 28"/>
          <p:cNvSpPr>
            <a:spLocks noChangeArrowheads="1"/>
          </p:cNvSpPr>
          <p:nvPr/>
        </p:nvSpPr>
        <p:spPr bwMode="auto">
          <a:xfrm>
            <a:off x="7267575" y="4262438"/>
            <a:ext cx="127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 b="1">
                <a:solidFill>
                  <a:srgbClr val="FF3300"/>
                </a:solidFill>
              </a:rPr>
              <a:t>Mortality</a:t>
            </a:r>
          </a:p>
        </p:txBody>
      </p:sp>
      <p:sp>
        <p:nvSpPr>
          <p:cNvPr id="45081" name="Line 29"/>
          <p:cNvSpPr>
            <a:spLocks noChangeShapeType="1"/>
          </p:cNvSpPr>
          <p:nvPr/>
        </p:nvSpPr>
        <p:spPr bwMode="auto">
          <a:xfrm>
            <a:off x="5492750" y="2054225"/>
            <a:ext cx="0" cy="588963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337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4 Imagen" descr="aire-gui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8189913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239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ctrTitle"/>
          </p:nvPr>
        </p:nvSpPr>
        <p:spPr>
          <a:xfrm>
            <a:off x="685800" y="115888"/>
            <a:ext cx="8134350" cy="1225550"/>
          </a:xfrm>
        </p:spPr>
        <p:txBody>
          <a:bodyPr/>
          <a:lstStyle/>
          <a:p>
            <a:r>
              <a:rPr lang="en-US" sz="3600" b="1">
                <a:solidFill>
                  <a:srgbClr val="1F497D"/>
                </a:solidFill>
                <a:latin typeface="Calibri" charset="0"/>
                <a:cs typeface="Arial" charset="0"/>
              </a:rPr>
              <a:t>FACTORES DE RIESGO ACTUALES CON IMPACTO A FUTURO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850" y="1268413"/>
            <a:ext cx="8424863" cy="558958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cs typeface="Arial"/>
              </a:rPr>
              <a:t>Consumo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cs typeface="Arial"/>
              </a:rPr>
              <a:t> de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cs typeface="Arial"/>
              </a:rPr>
              <a:t>drogas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  <a:cs typeface="Arial"/>
            </a:endParaRPr>
          </a:p>
          <a:p>
            <a:pPr>
              <a:defRPr/>
            </a:pPr>
            <a:endParaRPr lang="en-US" sz="2800" b="1" dirty="0" smtClean="0">
              <a:solidFill>
                <a:schemeClr val="accent2">
                  <a:lumMod val="75000"/>
                </a:schemeClr>
              </a:solidFill>
              <a:cs typeface="Arial"/>
            </a:endParaRPr>
          </a:p>
          <a:p>
            <a:pPr>
              <a:defRPr/>
            </a:pP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cs typeface="Arial"/>
              </a:rPr>
              <a:t>Efectos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cs typeface="Arial"/>
              </a:rPr>
              <a:t> del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cs typeface="Arial"/>
              </a:rPr>
              <a:t>tabaquismo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  <a:cs typeface="Arial"/>
            </a:endParaRPr>
          </a:p>
          <a:p>
            <a:pPr>
              <a:defRPr/>
            </a:pPr>
            <a:endParaRPr lang="en-US" sz="2800" b="1" dirty="0" smtClean="0">
              <a:solidFill>
                <a:schemeClr val="accent2">
                  <a:lumMod val="75000"/>
                </a:schemeClr>
              </a:solidFill>
              <a:cs typeface="Arial"/>
            </a:endParaRPr>
          </a:p>
          <a:p>
            <a:pPr>
              <a:defRPr/>
            </a:pP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cs typeface="Arial"/>
              </a:rPr>
              <a:t>Efectos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cs typeface="Arial"/>
              </a:rPr>
              <a:t> de la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cs typeface="Arial"/>
              </a:rPr>
              <a:t>contaminación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cs typeface="Arial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cs typeface="Arial"/>
              </a:rPr>
              <a:t>ambiental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  <a:cs typeface="Arial"/>
            </a:endParaRPr>
          </a:p>
          <a:p>
            <a:pPr>
              <a:defRPr/>
            </a:pPr>
            <a:endParaRPr lang="en-US" sz="2800" b="1" dirty="0" smtClean="0">
              <a:solidFill>
                <a:schemeClr val="accent2">
                  <a:lumMod val="75000"/>
                </a:schemeClr>
              </a:solidFill>
              <a:cs typeface="Arial"/>
            </a:endParaRPr>
          </a:p>
          <a:p>
            <a:pPr>
              <a:defRPr/>
            </a:pP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cs typeface="Arial"/>
              </a:rPr>
              <a:t>Nuevas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cs typeface="Arial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cs typeface="Arial"/>
              </a:rPr>
              <a:t>enfermedades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  <a:cs typeface="Arial"/>
            </a:endParaRPr>
          </a:p>
          <a:p>
            <a:pPr>
              <a:defRPr/>
            </a:pPr>
            <a:endParaRPr lang="en-US" sz="2800" b="1" dirty="0" smtClean="0">
              <a:solidFill>
                <a:schemeClr val="accent2">
                  <a:lumMod val="75000"/>
                </a:schemeClr>
              </a:solidFill>
              <a:cs typeface="Arial"/>
            </a:endParaRPr>
          </a:p>
          <a:p>
            <a:pPr>
              <a:defRPr/>
            </a:pP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cs typeface="Arial"/>
              </a:rPr>
              <a:t>Enfermedades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cs typeface="Arial"/>
              </a:rPr>
              <a:t> de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cs typeface="Arial"/>
              </a:rPr>
              <a:t>impacto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cs typeface="Arial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cs typeface="Arial"/>
              </a:rPr>
              <a:t>epidemiológico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  <a:cs typeface="Arial"/>
            </a:endParaRPr>
          </a:p>
          <a:p>
            <a:pPr>
              <a:defRPr/>
            </a:pPr>
            <a:endParaRPr lang="en-US" sz="2800" b="1" dirty="0" smtClean="0">
              <a:solidFill>
                <a:schemeClr val="accent2">
                  <a:lumMod val="75000"/>
                </a:schemeClr>
              </a:solidFill>
              <a:cs typeface="Arial"/>
            </a:endParaRPr>
          </a:p>
          <a:p>
            <a:pPr>
              <a:defRPr/>
            </a:pP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cs typeface="Arial"/>
              </a:rPr>
              <a:t>Falta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cs typeface="Arial"/>
              </a:rPr>
              <a:t> de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cs typeface="Arial"/>
              </a:rPr>
              <a:t>médicos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cs typeface="Arial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cs typeface="Arial"/>
              </a:rPr>
              <a:t>especialistas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  <a:cs typeface="Arial"/>
            </a:endParaRPr>
          </a:p>
          <a:p>
            <a:pPr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616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ctrTitle"/>
          </p:nvPr>
        </p:nvSpPr>
        <p:spPr>
          <a:xfrm>
            <a:off x="685800" y="341313"/>
            <a:ext cx="7772400" cy="1216025"/>
          </a:xfrm>
        </p:spPr>
        <p:txBody>
          <a:bodyPr/>
          <a:lstStyle/>
          <a:p>
            <a:r>
              <a:rPr lang="en-US" b="1" dirty="0" err="1">
                <a:solidFill>
                  <a:schemeClr val="tx2"/>
                </a:solidFill>
                <a:latin typeface="Calibri" charset="0"/>
              </a:rPr>
              <a:t>Ambiente</a:t>
            </a:r>
            <a:r>
              <a:rPr lang="en-US" b="1" dirty="0">
                <a:solidFill>
                  <a:schemeClr val="tx2"/>
                </a:solidFill>
                <a:latin typeface="Calibri" charset="0"/>
              </a:rPr>
              <a:t> y </a:t>
            </a:r>
            <a:r>
              <a:rPr lang="en-US" b="1" dirty="0" err="1">
                <a:solidFill>
                  <a:schemeClr val="tx2"/>
                </a:solidFill>
                <a:latin typeface="Calibri" charset="0"/>
              </a:rPr>
              <a:t>Respiración</a:t>
            </a:r>
            <a:r>
              <a:rPr lang="en-US" b="1" dirty="0">
                <a:solidFill>
                  <a:schemeClr val="tx2"/>
                </a:solidFill>
                <a:latin typeface="Calibri" charset="0"/>
              </a:rPr>
              <a:t/>
            </a:r>
            <a:br>
              <a:rPr lang="en-US" b="1" dirty="0">
                <a:solidFill>
                  <a:schemeClr val="tx2"/>
                </a:solidFill>
                <a:latin typeface="Calibri" charset="0"/>
              </a:rPr>
            </a:br>
            <a:r>
              <a:rPr lang="en-US" sz="2000" b="1" dirty="0">
                <a:solidFill>
                  <a:schemeClr val="tx2"/>
                </a:solidFill>
                <a:latin typeface="Calibri" charset="0"/>
              </a:rPr>
              <a:t>R Pérez-Padilla y cols. J Bras </a:t>
            </a:r>
            <a:r>
              <a:rPr lang="en-US" sz="2000" b="1" dirty="0" err="1">
                <a:solidFill>
                  <a:schemeClr val="tx2"/>
                </a:solidFill>
                <a:latin typeface="Calibri" charset="0"/>
              </a:rPr>
              <a:t>Pneumol</a:t>
            </a:r>
            <a:r>
              <a:rPr lang="en-US" sz="2000" b="1" dirty="0">
                <a:solidFill>
                  <a:schemeClr val="tx2"/>
                </a:solidFill>
                <a:latin typeface="Calibri" charset="0"/>
              </a:rPr>
              <a:t> 2014; 40 (3):2017-210</a:t>
            </a:r>
          </a:p>
        </p:txBody>
      </p:sp>
      <p:sp>
        <p:nvSpPr>
          <p:cNvPr id="37890" name="Subtitle 2"/>
          <p:cNvSpPr>
            <a:spLocks noGrp="1"/>
          </p:cNvSpPr>
          <p:nvPr>
            <p:ph type="subTitle" idx="1"/>
          </p:nvPr>
        </p:nvSpPr>
        <p:spPr>
          <a:xfrm>
            <a:off x="1258888" y="2192339"/>
            <a:ext cx="6513512" cy="4335462"/>
          </a:xfrm>
        </p:spPr>
        <p:txBody>
          <a:bodyPr/>
          <a:lstStyle/>
          <a:p>
            <a:r>
              <a:rPr lang="en-US" sz="2800" b="1" dirty="0" err="1">
                <a:solidFill>
                  <a:schemeClr val="accent2"/>
                </a:solidFill>
                <a:latin typeface="Calibri" charset="0"/>
              </a:rPr>
              <a:t>Existe</a:t>
            </a:r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Calibri" charset="0"/>
              </a:rPr>
              <a:t>una</a:t>
            </a:r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Calibri" charset="0"/>
              </a:rPr>
              <a:t>enorme</a:t>
            </a:r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 interface entre el </a:t>
            </a:r>
            <a:r>
              <a:rPr lang="en-US" sz="2800" b="1" dirty="0" err="1">
                <a:solidFill>
                  <a:schemeClr val="accent2"/>
                </a:solidFill>
                <a:latin typeface="Calibri" charset="0"/>
              </a:rPr>
              <a:t>aparato</a:t>
            </a:r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Calibri" charset="0"/>
              </a:rPr>
              <a:t>respiratorio</a:t>
            </a:r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 y el </a:t>
            </a:r>
            <a:r>
              <a:rPr lang="en-US" sz="2800" b="1" dirty="0" err="1">
                <a:solidFill>
                  <a:schemeClr val="accent2"/>
                </a:solidFill>
                <a:latin typeface="Calibri" charset="0"/>
              </a:rPr>
              <a:t>frecuentemente</a:t>
            </a:r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Calibri" charset="0"/>
              </a:rPr>
              <a:t>ambiente</a:t>
            </a:r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Calibri" charset="0"/>
              </a:rPr>
              <a:t>hostil</a:t>
            </a:r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.</a:t>
            </a:r>
          </a:p>
          <a:p>
            <a:endParaRPr lang="en-US" sz="2800" b="1" dirty="0" smtClean="0">
              <a:solidFill>
                <a:schemeClr val="accent2"/>
              </a:solidFill>
              <a:latin typeface="Calibri" charset="0"/>
            </a:endParaRPr>
          </a:p>
          <a:p>
            <a:endParaRPr lang="en-US" sz="2800" b="1" dirty="0">
              <a:solidFill>
                <a:schemeClr val="accent2"/>
              </a:solidFill>
              <a:latin typeface="Calibri" charset="0"/>
            </a:endParaRPr>
          </a:p>
          <a:p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El </a:t>
            </a:r>
            <a:r>
              <a:rPr lang="en-US" sz="2800" b="1" dirty="0" err="1">
                <a:solidFill>
                  <a:schemeClr val="accent2"/>
                </a:solidFill>
                <a:latin typeface="Calibri" charset="0"/>
              </a:rPr>
              <a:t>aparato</a:t>
            </a:r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Calibri" charset="0"/>
              </a:rPr>
              <a:t>respiratorio</a:t>
            </a:r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Calibri" charset="0"/>
              </a:rPr>
              <a:t>filtra</a:t>
            </a:r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Calibri" charset="0"/>
              </a:rPr>
              <a:t>casi</a:t>
            </a:r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 100,000 </a:t>
            </a:r>
            <a:r>
              <a:rPr lang="en-US" sz="2800" b="1" dirty="0" err="1">
                <a:solidFill>
                  <a:schemeClr val="accent2"/>
                </a:solidFill>
                <a:latin typeface="Calibri" charset="0"/>
              </a:rPr>
              <a:t>litros</a:t>
            </a:r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 de </a:t>
            </a:r>
            <a:r>
              <a:rPr lang="en-US" sz="2800" b="1" dirty="0" err="1">
                <a:solidFill>
                  <a:schemeClr val="accent2"/>
                </a:solidFill>
                <a:latin typeface="Calibri" charset="0"/>
              </a:rPr>
              <a:t>aire</a:t>
            </a:r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Calibri" charset="0"/>
              </a:rPr>
              <a:t>cada</a:t>
            </a:r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Calibri" charset="0"/>
              </a:rPr>
              <a:t>día</a:t>
            </a:r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 en un </a:t>
            </a:r>
            <a:r>
              <a:rPr lang="en-US" sz="2800" b="1" dirty="0" err="1">
                <a:solidFill>
                  <a:schemeClr val="accent2"/>
                </a:solidFill>
                <a:latin typeface="Calibri" charset="0"/>
              </a:rPr>
              <a:t>adulto</a:t>
            </a:r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.</a:t>
            </a:r>
          </a:p>
          <a:p>
            <a:endParaRPr lang="en-US" sz="2800" b="1" dirty="0">
              <a:solidFill>
                <a:schemeClr val="accent2"/>
              </a:solidFill>
              <a:latin typeface="Calibri" charset="0"/>
            </a:endParaRPr>
          </a:p>
          <a:p>
            <a:endParaRPr lang="en-US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7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ig 80.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1" y="1017719"/>
            <a:ext cx="789940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54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ig 80.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71" y="1527987"/>
            <a:ext cx="9000929" cy="440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fig 80.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1" y="2156698"/>
            <a:ext cx="9107536" cy="334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95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ig 80.6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99" y="852803"/>
            <a:ext cx="6649093" cy="597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17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ig 80.7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1" y="1785267"/>
            <a:ext cx="9064787" cy="408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3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2 Marcador de contenido"/>
          <p:cNvSpPr>
            <a:spLocks noGrp="1"/>
          </p:cNvSpPr>
          <p:nvPr>
            <p:ph idx="1"/>
          </p:nvPr>
        </p:nvSpPr>
        <p:spPr>
          <a:xfrm>
            <a:off x="395288" y="1349375"/>
            <a:ext cx="8229600" cy="39846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400" b="1" dirty="0">
                <a:latin typeface="Calibri" charset="0"/>
              </a:rPr>
              <a:t>La </a:t>
            </a:r>
            <a:r>
              <a:rPr lang="en-US" sz="2400" b="1" dirty="0" err="1">
                <a:latin typeface="Calibri" charset="0"/>
              </a:rPr>
              <a:t>Zona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Metropolitana</a:t>
            </a:r>
            <a:r>
              <a:rPr lang="en-US" sz="2400" b="1" dirty="0">
                <a:latin typeface="Calibri" charset="0"/>
              </a:rPr>
              <a:t> del Valle de México </a:t>
            </a:r>
            <a:r>
              <a:rPr lang="en-US" sz="2400" b="1" dirty="0" err="1">
                <a:latin typeface="Calibri" charset="0"/>
              </a:rPr>
              <a:t>es</a:t>
            </a:r>
            <a:r>
              <a:rPr lang="en-US" sz="2400" b="1" dirty="0">
                <a:latin typeface="Calibri" charset="0"/>
              </a:rPr>
              <a:t> un </a:t>
            </a:r>
            <a:r>
              <a:rPr lang="en-US" sz="2400" b="1" dirty="0" err="1">
                <a:latin typeface="Calibri" charset="0"/>
              </a:rPr>
              <a:t>área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densamente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poblada</a:t>
            </a:r>
            <a:r>
              <a:rPr lang="en-US" sz="2400" b="1" dirty="0">
                <a:latin typeface="Calibri" charset="0"/>
              </a:rPr>
              <a:t> en la </a:t>
            </a:r>
            <a:r>
              <a:rPr lang="en-US" sz="2400" b="1" dirty="0" err="1">
                <a:latin typeface="Calibri" charset="0"/>
              </a:rPr>
              <a:t>que</a:t>
            </a:r>
            <a:r>
              <a:rPr lang="en-US" sz="2400" b="1" dirty="0">
                <a:latin typeface="Calibri" charset="0"/>
              </a:rPr>
              <a:t> la </a:t>
            </a:r>
            <a:r>
              <a:rPr lang="en-US" sz="2400" b="1" dirty="0" err="1">
                <a:latin typeface="Calibri" charset="0"/>
              </a:rPr>
              <a:t>concentración</a:t>
            </a:r>
            <a:r>
              <a:rPr lang="en-US" sz="2400" b="1" dirty="0">
                <a:latin typeface="Calibri" charset="0"/>
              </a:rPr>
              <a:t> de </a:t>
            </a:r>
            <a:r>
              <a:rPr lang="en-US" sz="2400" b="1" dirty="0" err="1">
                <a:latin typeface="Calibri" charset="0"/>
              </a:rPr>
              <a:t>contaminantes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atmosféricos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sobrepasa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las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normas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establecidas</a:t>
            </a:r>
            <a:r>
              <a:rPr lang="en-US" sz="2400" b="1" dirty="0">
                <a:latin typeface="Calibri" charset="0"/>
              </a:rPr>
              <a:t>. Lo anterior </a:t>
            </a:r>
            <a:r>
              <a:rPr lang="en-US" sz="2400" b="1" dirty="0" err="1">
                <a:latin typeface="Calibri" charset="0"/>
              </a:rPr>
              <a:t>debido</a:t>
            </a:r>
            <a:r>
              <a:rPr lang="en-US" sz="2400" b="1" dirty="0">
                <a:latin typeface="Calibri" charset="0"/>
              </a:rPr>
              <a:t> a la </a:t>
            </a:r>
            <a:r>
              <a:rPr lang="en-US" sz="2400" b="1" dirty="0" err="1">
                <a:latin typeface="Calibri" charset="0"/>
              </a:rPr>
              <a:t>alta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tasa</a:t>
            </a:r>
            <a:r>
              <a:rPr lang="en-US" sz="2400" b="1" dirty="0">
                <a:latin typeface="Calibri" charset="0"/>
              </a:rPr>
              <a:t> de </a:t>
            </a:r>
            <a:r>
              <a:rPr lang="en-US" sz="2400" b="1" dirty="0" err="1">
                <a:latin typeface="Calibri" charset="0"/>
              </a:rPr>
              <a:t>generación</a:t>
            </a:r>
            <a:r>
              <a:rPr lang="en-US" sz="2400" b="1" dirty="0">
                <a:latin typeface="Calibri" charset="0"/>
              </a:rPr>
              <a:t> de los </a:t>
            </a:r>
            <a:r>
              <a:rPr lang="en-US" sz="2400" b="1" dirty="0" err="1">
                <a:latin typeface="Calibri" charset="0"/>
              </a:rPr>
              <a:t>contaminantes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pero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también</a:t>
            </a:r>
            <a:r>
              <a:rPr lang="en-US" sz="2400" b="1" dirty="0">
                <a:latin typeface="Calibri" charset="0"/>
              </a:rPr>
              <a:t> a </a:t>
            </a:r>
            <a:r>
              <a:rPr lang="en-US" sz="2400" b="1" dirty="0" err="1">
                <a:latin typeface="Calibri" charset="0"/>
              </a:rPr>
              <a:t>las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condiciones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geográficas</a:t>
            </a:r>
            <a:r>
              <a:rPr lang="en-US" sz="2400" b="1" dirty="0">
                <a:latin typeface="Calibri" charset="0"/>
              </a:rPr>
              <a:t> hay </a:t>
            </a:r>
            <a:r>
              <a:rPr lang="en-US" sz="2400" b="1" dirty="0" err="1">
                <a:latin typeface="Calibri" charset="0"/>
              </a:rPr>
              <a:t>una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deficiente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dispersión</a:t>
            </a:r>
            <a:r>
              <a:rPr lang="en-US" sz="2400" b="1" dirty="0">
                <a:latin typeface="Calibri" charset="0"/>
              </a:rPr>
              <a:t> de los </a:t>
            </a:r>
            <a:r>
              <a:rPr lang="en-US" sz="2400" b="1" dirty="0" err="1">
                <a:latin typeface="Calibri" charset="0"/>
              </a:rPr>
              <a:t>mismos</a:t>
            </a:r>
            <a:r>
              <a:rPr lang="en-US" sz="2400" b="1" dirty="0">
                <a:latin typeface="Calibri" charset="0"/>
              </a:rPr>
              <a:t>. Se </a:t>
            </a:r>
            <a:r>
              <a:rPr lang="en-US" sz="2400" b="1" dirty="0" err="1">
                <a:latin typeface="Calibri" charset="0"/>
              </a:rPr>
              <a:t>sabe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que</a:t>
            </a:r>
            <a:r>
              <a:rPr lang="en-US" sz="2400" b="1" dirty="0">
                <a:latin typeface="Calibri" charset="0"/>
              </a:rPr>
              <a:t> la </a:t>
            </a:r>
            <a:r>
              <a:rPr lang="en-US" sz="2400" b="1" dirty="0" err="1">
                <a:latin typeface="Calibri" charset="0"/>
              </a:rPr>
              <a:t>exposición</a:t>
            </a:r>
            <a:r>
              <a:rPr lang="en-US" sz="2400" b="1" dirty="0">
                <a:latin typeface="Calibri" charset="0"/>
              </a:rPr>
              <a:t> a </a:t>
            </a:r>
            <a:r>
              <a:rPr lang="en-US" sz="2400" b="1" dirty="0" err="1">
                <a:latin typeface="Calibri" charset="0"/>
              </a:rPr>
              <a:t>partículas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finas</a:t>
            </a:r>
            <a:r>
              <a:rPr lang="en-US" sz="2400" b="1" dirty="0">
                <a:latin typeface="Calibri" charset="0"/>
              </a:rPr>
              <a:t> y </a:t>
            </a:r>
            <a:r>
              <a:rPr lang="en-US" sz="2400" b="1" dirty="0" err="1">
                <a:latin typeface="Calibri" charset="0"/>
              </a:rPr>
              <a:t>ultrafinas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incrementa</a:t>
            </a:r>
            <a:r>
              <a:rPr lang="en-US" sz="2400" b="1" dirty="0">
                <a:latin typeface="Calibri" charset="0"/>
              </a:rPr>
              <a:t> el </a:t>
            </a:r>
            <a:r>
              <a:rPr lang="en-US" sz="2400" b="1" dirty="0" err="1">
                <a:latin typeface="Calibri" charset="0"/>
              </a:rPr>
              <a:t>riesgo</a:t>
            </a:r>
            <a:r>
              <a:rPr lang="en-US" sz="2400" b="1" dirty="0">
                <a:latin typeface="Calibri" charset="0"/>
              </a:rPr>
              <a:t> de </a:t>
            </a:r>
            <a:r>
              <a:rPr lang="en-US" sz="2400" b="1" dirty="0" err="1">
                <a:latin typeface="Calibri" charset="0"/>
              </a:rPr>
              <a:t>padecer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enfermedades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cardiorespiratorias</a:t>
            </a:r>
            <a:r>
              <a:rPr lang="en-US" sz="2400" b="1" dirty="0">
                <a:latin typeface="Calibri" charset="0"/>
              </a:rPr>
              <a:t>, </a:t>
            </a:r>
            <a:r>
              <a:rPr lang="en-US" sz="2400" b="1" dirty="0" err="1">
                <a:latin typeface="Calibri" charset="0"/>
              </a:rPr>
              <a:t>especialmente</a:t>
            </a:r>
            <a:r>
              <a:rPr lang="en-US" sz="2400" b="1" dirty="0">
                <a:latin typeface="Calibri" charset="0"/>
              </a:rPr>
              <a:t> en </a:t>
            </a:r>
            <a:r>
              <a:rPr lang="en-US" sz="2400" b="1" dirty="0" err="1">
                <a:latin typeface="Calibri" charset="0"/>
              </a:rPr>
              <a:t>grupos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cuyo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estado</a:t>
            </a:r>
            <a:r>
              <a:rPr lang="en-US" sz="2400" b="1" dirty="0">
                <a:latin typeface="Calibri" charset="0"/>
              </a:rPr>
              <a:t> de </a:t>
            </a:r>
            <a:r>
              <a:rPr lang="en-US" sz="2400" b="1" dirty="0" err="1">
                <a:latin typeface="Calibri" charset="0"/>
              </a:rPr>
              <a:t>estrés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oxidante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está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incrementado</a:t>
            </a:r>
            <a:r>
              <a:rPr lang="en-US" sz="2400" b="1" dirty="0">
                <a:latin typeface="Calibri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30873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343" y="499475"/>
            <a:ext cx="8593838" cy="1273134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/>
                <a:cs typeface="Arial"/>
              </a:rPr>
              <a:t>LA PRESENCIA DEL INER EN LOS PROBLEMAS RESPIRATORIOS DE ACTUALIDAD: CONTAMINACIÓN AMBIENTAL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333" y="1337734"/>
            <a:ext cx="8297334" cy="5249333"/>
          </a:xfrm>
        </p:spPr>
        <p:txBody>
          <a:bodyPr>
            <a:noAutofit/>
          </a:bodyPr>
          <a:lstStyle/>
          <a:p>
            <a:endParaRPr lang="es-MX" sz="2400" b="1" dirty="0" smtClean="0">
              <a:latin typeface="Arial"/>
              <a:cs typeface="Arial"/>
            </a:endParaRPr>
          </a:p>
          <a:p>
            <a:endParaRPr lang="es-MX" sz="2400" b="1" dirty="0" smtClean="0">
              <a:latin typeface="Arial"/>
              <a:cs typeface="Arial"/>
            </a:endParaRPr>
          </a:p>
          <a:p>
            <a:endParaRPr lang="es-MX" sz="2400" b="1" dirty="0" smtClean="0"/>
          </a:p>
          <a:p>
            <a:r>
              <a:rPr lang="es-MX" sz="2400" b="1" dirty="0" smtClean="0"/>
              <a:t>En </a:t>
            </a:r>
            <a:r>
              <a:rPr lang="es-MX" sz="2400" b="1" dirty="0"/>
              <a:t>cuanto a los efectos a la salud, los estudios realizados a nivel mundial y en nuestro país indican que </a:t>
            </a:r>
            <a:r>
              <a:rPr lang="es-MX" sz="2400" b="1" dirty="0">
                <a:solidFill>
                  <a:srgbClr val="C0504D"/>
                </a:solidFill>
              </a:rPr>
              <a:t>existe una relación entre la exposición de la población a los contaminantes atmosféricos, en especial ozono y partículas, y el desarrollo o el agravamiento de enfermedades pulmonares y cardiovasculares</a:t>
            </a:r>
            <a:r>
              <a:rPr lang="es-MX" sz="2400" b="1" dirty="0"/>
              <a:t> aunque también repercuten en la reproducción y el desarrollo, además del </a:t>
            </a:r>
            <a:r>
              <a:rPr lang="es-MX" sz="2400" b="1" dirty="0">
                <a:solidFill>
                  <a:srgbClr val="C0504D"/>
                </a:solidFill>
              </a:rPr>
              <a:t>impacto económico y social</a:t>
            </a:r>
            <a:r>
              <a:rPr lang="es-MX" sz="2400" b="1" dirty="0"/>
              <a:t> ya que la afección derivada de la exposición también produce </a:t>
            </a:r>
            <a:r>
              <a:rPr lang="es-MX" sz="2400" b="1" dirty="0">
                <a:solidFill>
                  <a:srgbClr val="C0504D"/>
                </a:solidFill>
              </a:rPr>
              <a:t>ausentismo laboral y escolar.</a:t>
            </a:r>
            <a:endParaRPr lang="es-ES_tradnl" sz="2400" b="1" dirty="0">
              <a:solidFill>
                <a:srgbClr val="C0504D"/>
              </a:solidFill>
            </a:endParaRPr>
          </a:p>
          <a:p>
            <a:endParaRPr lang="es-MX" sz="2400" b="1" dirty="0">
              <a:latin typeface="Arial"/>
              <a:cs typeface="Arial"/>
            </a:endParaRPr>
          </a:p>
          <a:p>
            <a:r>
              <a:rPr lang="es-MX" sz="2000" b="1" dirty="0" smtClean="0">
                <a:latin typeface="Arial"/>
                <a:cs typeface="Arial"/>
              </a:rPr>
              <a:t> </a:t>
            </a:r>
            <a:endParaRPr lang="en-US" sz="2000" b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1930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8130"/>
            <a:ext cx="7772400" cy="127313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/>
                <a:cs typeface="Arial"/>
              </a:rPr>
              <a:t>LA PRESENCIA DEL INER EN LOS PROBLEMAS RESPIRATORIOS DE ACTUALIDAD: CONTAMINACIÓN AMBIENTAL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333" y="1876979"/>
            <a:ext cx="8297334" cy="4820115"/>
          </a:xfrm>
        </p:spPr>
        <p:txBody>
          <a:bodyPr>
            <a:noAutofit/>
          </a:bodyPr>
          <a:lstStyle/>
          <a:p>
            <a:r>
              <a:rPr lang="es-MX" sz="2400" b="1" dirty="0" smtClean="0">
                <a:latin typeface="Arial"/>
                <a:cs typeface="Arial"/>
              </a:rPr>
              <a:t>Hoy </a:t>
            </a:r>
            <a:r>
              <a:rPr lang="es-MX" sz="2400" b="1" dirty="0">
                <a:latin typeface="Arial"/>
                <a:cs typeface="Arial"/>
              </a:rPr>
              <a:t>por hoy </a:t>
            </a:r>
            <a:r>
              <a:rPr lang="es-MX" sz="2400" b="1" dirty="0" smtClean="0">
                <a:latin typeface="Arial"/>
                <a:cs typeface="Arial"/>
              </a:rPr>
              <a:t>los </a:t>
            </a:r>
            <a:r>
              <a:rPr lang="es-MX" sz="2400" b="1" dirty="0">
                <a:latin typeface="Arial"/>
                <a:cs typeface="Arial"/>
              </a:rPr>
              <a:t>datos epidemiológicos y toxicológicos muestran que indudablemente los grupos más sensibles a los efectos de la contaminación atmosférica </a:t>
            </a:r>
            <a:r>
              <a:rPr lang="es-MX" sz="2400" b="1" dirty="0" smtClean="0">
                <a:latin typeface="Arial"/>
                <a:cs typeface="Arial"/>
              </a:rPr>
              <a:t>son:</a:t>
            </a:r>
          </a:p>
          <a:p>
            <a:r>
              <a:rPr lang="es-MX" sz="2400" b="1" dirty="0" smtClean="0">
                <a:latin typeface="Arial"/>
                <a:cs typeface="Arial"/>
              </a:rPr>
              <a:t> </a:t>
            </a:r>
          </a:p>
          <a:p>
            <a:r>
              <a:rPr lang="es-MX" sz="2400" b="1" dirty="0" smtClean="0">
                <a:solidFill>
                  <a:schemeClr val="accent2"/>
                </a:solidFill>
                <a:latin typeface="Arial"/>
                <a:cs typeface="Arial"/>
              </a:rPr>
              <a:t>los </a:t>
            </a:r>
            <a:r>
              <a:rPr lang="es-MX" sz="2400" b="1" dirty="0">
                <a:solidFill>
                  <a:schemeClr val="accent2"/>
                </a:solidFill>
                <a:latin typeface="Arial"/>
                <a:cs typeface="Arial"/>
              </a:rPr>
              <a:t>niños menores de 5 </a:t>
            </a:r>
            <a:r>
              <a:rPr lang="es-MX" sz="2400" b="1" dirty="0" smtClean="0">
                <a:solidFill>
                  <a:schemeClr val="accent2"/>
                </a:solidFill>
                <a:latin typeface="Arial"/>
                <a:cs typeface="Arial"/>
              </a:rPr>
              <a:t>años</a:t>
            </a:r>
            <a:endParaRPr lang="es-MX" sz="2400" b="1" dirty="0">
              <a:solidFill>
                <a:schemeClr val="accent2"/>
              </a:solidFill>
              <a:latin typeface="Arial"/>
              <a:cs typeface="Arial"/>
            </a:endParaRPr>
          </a:p>
          <a:p>
            <a:endParaRPr lang="es-MX" sz="2400" b="1" dirty="0" smtClean="0">
              <a:solidFill>
                <a:schemeClr val="accent2"/>
              </a:solidFill>
              <a:latin typeface="Arial"/>
              <a:cs typeface="Arial"/>
            </a:endParaRPr>
          </a:p>
          <a:p>
            <a:r>
              <a:rPr lang="es-MX" sz="2400" b="1" dirty="0" smtClean="0">
                <a:solidFill>
                  <a:schemeClr val="accent2"/>
                </a:solidFill>
                <a:latin typeface="Arial"/>
                <a:cs typeface="Arial"/>
              </a:rPr>
              <a:t>los </a:t>
            </a:r>
            <a:r>
              <a:rPr lang="es-MX" sz="2400" b="1" dirty="0">
                <a:solidFill>
                  <a:schemeClr val="accent2"/>
                </a:solidFill>
                <a:latin typeface="Arial"/>
                <a:cs typeface="Arial"/>
              </a:rPr>
              <a:t>adultos mayores y </a:t>
            </a:r>
            <a:endParaRPr lang="es-MX" sz="2400" b="1" dirty="0" smtClean="0">
              <a:solidFill>
                <a:schemeClr val="accent2"/>
              </a:solidFill>
              <a:latin typeface="Arial"/>
              <a:cs typeface="Arial"/>
            </a:endParaRPr>
          </a:p>
          <a:p>
            <a:endParaRPr lang="es-MX" sz="2400" b="1" dirty="0" smtClean="0">
              <a:solidFill>
                <a:schemeClr val="accent2"/>
              </a:solidFill>
              <a:latin typeface="Arial"/>
              <a:cs typeface="Arial"/>
            </a:endParaRPr>
          </a:p>
          <a:p>
            <a:r>
              <a:rPr lang="es-MX" sz="2400" b="1" dirty="0" smtClean="0">
                <a:solidFill>
                  <a:schemeClr val="accent2"/>
                </a:solidFill>
                <a:latin typeface="Arial"/>
                <a:cs typeface="Arial"/>
              </a:rPr>
              <a:t>las </a:t>
            </a:r>
            <a:r>
              <a:rPr lang="es-MX" sz="2400" b="1" dirty="0">
                <a:solidFill>
                  <a:schemeClr val="accent2"/>
                </a:solidFill>
                <a:latin typeface="Arial"/>
                <a:cs typeface="Arial"/>
              </a:rPr>
              <a:t>personas con enfermedades crónicodegenerativas. </a:t>
            </a:r>
            <a:endParaRPr lang="es-MX" sz="2400" b="1" dirty="0" smtClean="0">
              <a:solidFill>
                <a:schemeClr val="accent2"/>
              </a:solidFill>
              <a:latin typeface="Arial"/>
              <a:cs typeface="Arial"/>
            </a:endParaRPr>
          </a:p>
          <a:p>
            <a:r>
              <a:rPr lang="es-MX" sz="2400" b="1" dirty="0" smtClean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endParaRPr lang="en-US" sz="2400" b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527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00034" y="1928802"/>
            <a:ext cx="1428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Casos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4214810" y="5786454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Mes</a:t>
            </a:r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2001026" y="3643314"/>
            <a:ext cx="3571900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4785519" y="3641422"/>
            <a:ext cx="3571900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428596" y="6407371"/>
            <a:ext cx="5715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Fuente: Departamento de Bioestadística/ Proceso UVEH</a:t>
            </a:r>
            <a:endParaRPr lang="es-MX" sz="1400" dirty="0"/>
          </a:p>
        </p:txBody>
      </p:sp>
      <p:graphicFrame>
        <p:nvGraphicFramePr>
          <p:cNvPr id="13" name="1 Gráfico"/>
          <p:cNvGraphicFramePr/>
          <p:nvPr/>
        </p:nvGraphicFramePr>
        <p:xfrm>
          <a:off x="735106" y="1685365"/>
          <a:ext cx="7996518" cy="417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500034" y="6072206"/>
            <a:ext cx="2643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* Actualizada hasta el día 06/06/2016</a:t>
            </a:r>
            <a:endParaRPr lang="es-MX" sz="1200" dirty="0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0" y="135981"/>
            <a:ext cx="9144000" cy="1428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solidFill>
                  <a:srgbClr val="1F497D"/>
                </a:solidFill>
                <a:latin typeface="Arial"/>
                <a:cs typeface="Arial"/>
              </a:rPr>
              <a:t>ATENCIÓN DE ENFERMEDADES RESPIRATORIAS EN URGENCIAS INER</a:t>
            </a:r>
            <a:br>
              <a:rPr lang="es-MX" sz="2800" b="1" dirty="0" smtClean="0">
                <a:solidFill>
                  <a:srgbClr val="1F497D"/>
                </a:solidFill>
                <a:latin typeface="Arial"/>
                <a:cs typeface="Arial"/>
              </a:rPr>
            </a:br>
            <a:r>
              <a:rPr lang="es-MX" sz="2800" b="1" dirty="0" smtClean="0">
                <a:solidFill>
                  <a:srgbClr val="1F497D"/>
                </a:solidFill>
                <a:latin typeface="Arial"/>
                <a:cs typeface="Arial"/>
              </a:rPr>
              <a:t>2014-2016*</a:t>
            </a:r>
            <a:endParaRPr lang="es-MX" sz="2800" b="1" dirty="0">
              <a:solidFill>
                <a:srgbClr val="1F497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9446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176318" cy="539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397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28003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838200"/>
            <a:ext cx="25908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2819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67000"/>
            <a:ext cx="25908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67000"/>
            <a:ext cx="27749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762500"/>
            <a:ext cx="264953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Imagen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91200"/>
            <a:ext cx="920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Imagen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00600"/>
            <a:ext cx="2590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Imagen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762000"/>
            <a:ext cx="2873375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Imagen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0600"/>
            <a:ext cx="2819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CuadroTexto 15"/>
          <p:cNvSpPr txBox="1">
            <a:spLocks noChangeArrowheads="1"/>
          </p:cNvSpPr>
          <p:nvPr/>
        </p:nvSpPr>
        <p:spPr bwMode="auto">
          <a:xfrm>
            <a:off x="2133600" y="0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1800" b="1" i="1">
                <a:solidFill>
                  <a:srgbClr val="0000FF"/>
                </a:solidFill>
                <a:latin typeface="Plantagenet Cherokee" charset="0"/>
              </a:rPr>
              <a:t>¡EL SISTEMA RESPIRATORIO ES EL MAS EXPUESTO AL MEDIO AMBIENTE!</a:t>
            </a:r>
          </a:p>
        </p:txBody>
      </p:sp>
    </p:spTree>
    <p:extLst>
      <p:ext uri="{BB962C8B-B14F-4D97-AF65-F5344CB8AC3E}">
        <p14:creationId xmlns:p14="http://schemas.microsoft.com/office/powerpoint/2010/main" val="358559091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823252" cy="59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10952" y="6267219"/>
            <a:ext cx="142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Grafico 7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80872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ítulo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993775"/>
          </a:xfrm>
        </p:spPr>
        <p:txBody>
          <a:bodyPr/>
          <a:lstStyle/>
          <a:p>
            <a:r>
              <a:rPr lang="es-ES" b="1">
                <a:solidFill>
                  <a:srgbClr val="800000"/>
                </a:solidFill>
                <a:latin typeface="Calibri" charset="0"/>
              </a:rPr>
              <a:t>RECOMENDACIONES DE FIRS</a:t>
            </a:r>
          </a:p>
        </p:txBody>
      </p:sp>
      <p:sp>
        <p:nvSpPr>
          <p:cNvPr id="102402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charset="0"/>
              <a:buAutoNum type="arabicPeriod"/>
            </a:pPr>
            <a:r>
              <a:rPr lang="es-ES" sz="2400" b="1">
                <a:latin typeface="Calibri" charset="0"/>
              </a:rPr>
              <a:t>Salud respiratoria para todos.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s-ES" sz="2400" b="1">
                <a:latin typeface="Calibri" charset="0"/>
              </a:rPr>
              <a:t>Promover el control del tabaquismo.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s-ES" sz="2400" b="1">
                <a:latin typeface="Calibri" charset="0"/>
              </a:rPr>
              <a:t>Reducir la contaminación ambiental.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s-ES" sz="2400" b="1">
                <a:latin typeface="Calibri" charset="0"/>
              </a:rPr>
              <a:t>Salud respiratoria ocupacional y seguridad.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s-ES" sz="2400" b="1">
                <a:latin typeface="Calibri" charset="0"/>
              </a:rPr>
              <a:t>Acceso a medicamentos</a:t>
            </a:r>
          </a:p>
        </p:txBody>
      </p:sp>
      <p:sp>
        <p:nvSpPr>
          <p:cNvPr id="102403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s-ES" sz="2400" b="1">
                <a:latin typeface="Calibri" charset="0"/>
              </a:rPr>
              <a:t>6. Promover la investigación.</a:t>
            </a:r>
          </a:p>
          <a:p>
            <a:pPr marL="0" indent="0">
              <a:buFont typeface="Arial" charset="0"/>
              <a:buNone/>
            </a:pPr>
            <a:endParaRPr lang="es-ES" sz="2400" b="1">
              <a:latin typeface="Calibri" charset="0"/>
            </a:endParaRPr>
          </a:p>
          <a:p>
            <a:pPr marL="0" indent="0">
              <a:buFont typeface="Arial" charset="0"/>
              <a:buNone/>
            </a:pPr>
            <a:r>
              <a:rPr lang="es-ES" sz="2400" b="1">
                <a:latin typeface="Calibri" charset="0"/>
              </a:rPr>
              <a:t>7. Mejorar la formación de profesionales de la salud.</a:t>
            </a:r>
          </a:p>
          <a:p>
            <a:pPr marL="0" indent="0">
              <a:buFont typeface="Arial" charset="0"/>
              <a:buNone/>
            </a:pPr>
            <a:endParaRPr lang="es-ES" sz="2400" b="1">
              <a:latin typeface="Calibri" charset="0"/>
            </a:endParaRPr>
          </a:p>
          <a:p>
            <a:pPr marL="0" indent="0">
              <a:buFont typeface="Arial" charset="0"/>
              <a:buNone/>
            </a:pPr>
            <a:r>
              <a:rPr lang="es-ES" sz="2400" b="1">
                <a:latin typeface="Calibri" charset="0"/>
              </a:rPr>
              <a:t>8. Más prevención.</a:t>
            </a:r>
          </a:p>
          <a:p>
            <a:pPr marL="0" indent="0">
              <a:buFont typeface="Arial" charset="0"/>
              <a:buNone/>
            </a:pPr>
            <a:endParaRPr lang="es-ES" sz="2400" b="1">
              <a:latin typeface="Calibri" charset="0"/>
            </a:endParaRPr>
          </a:p>
          <a:p>
            <a:pPr marL="0" indent="0">
              <a:buFont typeface="Arial" charset="0"/>
              <a:buNone/>
            </a:pPr>
            <a:r>
              <a:rPr lang="es-ES" sz="2400" b="1">
                <a:latin typeface="Calibri" charset="0"/>
              </a:rPr>
              <a:t>9. Mayor acceso los cuidados a la salud.</a:t>
            </a:r>
          </a:p>
        </p:txBody>
      </p:sp>
    </p:spTree>
    <p:extLst>
      <p:ext uri="{BB962C8B-B14F-4D97-AF65-F5344CB8AC3E}">
        <p14:creationId xmlns:p14="http://schemas.microsoft.com/office/powerpoint/2010/main" val="4034937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488950" y="476250"/>
            <a:ext cx="8153400" cy="60848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3B00"/>
              </a:gs>
              <a:gs pos="100000">
                <a:srgbClr val="008000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3689350" y="492125"/>
            <a:ext cx="2395538" cy="823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es-ES_tradnl" sz="4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ASMA</a:t>
            </a:r>
            <a:endParaRPr lang="es-ES_tradnl" sz="24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730250" y="1433513"/>
            <a:ext cx="7689850" cy="74612"/>
            <a:chOff x="667" y="911"/>
            <a:chExt cx="5078" cy="40"/>
          </a:xfrm>
        </p:grpSpPr>
        <p:sp>
          <p:nvSpPr>
            <p:cNvPr id="15792" name="Line 5"/>
            <p:cNvSpPr>
              <a:spLocks noChangeShapeType="1"/>
            </p:cNvSpPr>
            <p:nvPr/>
          </p:nvSpPr>
          <p:spPr bwMode="auto">
            <a:xfrm>
              <a:off x="667" y="911"/>
              <a:ext cx="507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793" name="Line 6"/>
            <p:cNvSpPr>
              <a:spLocks noChangeShapeType="1"/>
            </p:cNvSpPr>
            <p:nvPr/>
          </p:nvSpPr>
          <p:spPr bwMode="auto">
            <a:xfrm>
              <a:off x="667" y="951"/>
              <a:ext cx="5078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1763713" y="1628775"/>
            <a:ext cx="568801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just" defTabSz="762000" eaLnBrk="0" hangingPunct="0"/>
            <a:r>
              <a:rPr lang="es-ES_tradnl" sz="3600" b="1">
                <a:solidFill>
                  <a:srgbClr val="FFFF00"/>
                </a:solidFill>
                <a:latin typeface="Times New Roman" charset="0"/>
              </a:rPr>
              <a:t>Hiperreactividad bronquial</a:t>
            </a: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4870450" y="1138238"/>
            <a:ext cx="1500188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225425" y="3001963"/>
            <a:ext cx="1785938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r" defTabSz="762000" eaLnBrk="0" hangingPunct="0">
              <a:lnSpc>
                <a:spcPct val="105000"/>
              </a:lnSpc>
            </a:pPr>
            <a:r>
              <a:rPr lang="es-ES_tradnl" sz="1600" b="1">
                <a:solidFill>
                  <a:srgbClr val="FFFF00"/>
                </a:solidFill>
              </a:rPr>
              <a:t>ESTIMULOS:</a:t>
            </a:r>
          </a:p>
          <a:p>
            <a:pPr algn="r" defTabSz="762000" eaLnBrk="0" hangingPunct="0">
              <a:lnSpc>
                <a:spcPct val="105000"/>
              </a:lnSpc>
            </a:pPr>
            <a:endParaRPr lang="es-ES_tradnl" sz="1600" b="1">
              <a:solidFill>
                <a:srgbClr val="FFFF00"/>
              </a:solidFill>
            </a:endParaRPr>
          </a:p>
          <a:p>
            <a:pPr algn="r" defTabSz="762000" eaLnBrk="0" hangingPunct="0">
              <a:lnSpc>
                <a:spcPct val="105000"/>
              </a:lnSpc>
            </a:pPr>
            <a:r>
              <a:rPr lang="es-ES_tradnl" sz="1600" b="1">
                <a:solidFill>
                  <a:srgbClr val="FFFF00"/>
                </a:solidFill>
              </a:rPr>
              <a:t>Metacolina</a:t>
            </a:r>
            <a:br>
              <a:rPr lang="es-ES_tradnl" sz="1600" b="1">
                <a:solidFill>
                  <a:srgbClr val="FFFF00"/>
                </a:solidFill>
              </a:rPr>
            </a:br>
            <a:r>
              <a:rPr lang="es-ES_tradnl" sz="1600" b="1">
                <a:solidFill>
                  <a:srgbClr val="FFFF00"/>
                </a:solidFill>
              </a:rPr>
              <a:t>Histamina</a:t>
            </a:r>
            <a:br>
              <a:rPr lang="es-ES_tradnl" sz="1600" b="1">
                <a:solidFill>
                  <a:srgbClr val="FFFF00"/>
                </a:solidFill>
              </a:rPr>
            </a:br>
            <a:r>
              <a:rPr lang="es-ES_tradnl" sz="1600" b="1">
                <a:solidFill>
                  <a:srgbClr val="FFFF00"/>
                </a:solidFill>
              </a:rPr>
              <a:t>Leucotrieno</a:t>
            </a:r>
            <a:br>
              <a:rPr lang="es-ES_tradnl" sz="1600" b="1">
                <a:solidFill>
                  <a:srgbClr val="FFFF00"/>
                </a:solidFill>
              </a:rPr>
            </a:br>
            <a:r>
              <a:rPr lang="es-ES_tradnl" sz="1600" b="1">
                <a:solidFill>
                  <a:srgbClr val="FFFF00"/>
                </a:solidFill>
              </a:rPr>
              <a:t>Prostaglandina</a:t>
            </a:r>
            <a:br>
              <a:rPr lang="es-ES_tradnl" sz="1600" b="1">
                <a:solidFill>
                  <a:srgbClr val="FFFF00"/>
                </a:solidFill>
              </a:rPr>
            </a:br>
            <a:r>
              <a:rPr lang="es-ES_tradnl" sz="1600" b="1">
                <a:solidFill>
                  <a:srgbClr val="FFFF00"/>
                </a:solidFill>
              </a:rPr>
              <a:t>Bradicinina</a:t>
            </a:r>
            <a:br>
              <a:rPr lang="es-ES_tradnl" sz="1600" b="1">
                <a:solidFill>
                  <a:srgbClr val="FFFF00"/>
                </a:solidFill>
              </a:rPr>
            </a:br>
            <a:r>
              <a:rPr lang="es-ES_tradnl" sz="1600" b="1">
                <a:solidFill>
                  <a:srgbClr val="FFFF00"/>
                </a:solidFill>
              </a:rPr>
              <a:t>Otros</a:t>
            </a:r>
          </a:p>
        </p:txBody>
      </p:sp>
      <p:grpSp>
        <p:nvGrpSpPr>
          <p:cNvPr id="15368" name="Group 10"/>
          <p:cNvGrpSpPr>
            <a:grpSpLocks/>
          </p:cNvGrpSpPr>
          <p:nvPr/>
        </p:nvGrpSpPr>
        <p:grpSpPr bwMode="auto">
          <a:xfrm>
            <a:off x="2030413" y="2532063"/>
            <a:ext cx="5091112" cy="3560762"/>
            <a:chOff x="1439" y="1595"/>
            <a:chExt cx="3608" cy="2351"/>
          </a:xfrm>
        </p:grpSpPr>
        <p:sp>
          <p:nvSpPr>
            <p:cNvPr id="15370" name="Freeform 11"/>
            <p:cNvSpPr>
              <a:spLocks/>
            </p:cNvSpPr>
            <p:nvPr/>
          </p:nvSpPr>
          <p:spPr bwMode="auto">
            <a:xfrm>
              <a:off x="3247" y="1595"/>
              <a:ext cx="1800" cy="2344"/>
            </a:xfrm>
            <a:custGeom>
              <a:avLst/>
              <a:gdLst>
                <a:gd name="T0" fmla="*/ 0 w 1800"/>
                <a:gd name="T1" fmla="*/ 0 h 2480"/>
                <a:gd name="T2" fmla="*/ 0 w 1800"/>
                <a:gd name="T3" fmla="*/ 2480 h 2480"/>
                <a:gd name="T4" fmla="*/ 1800 w 1800"/>
                <a:gd name="T5" fmla="*/ 2480 h 2480"/>
                <a:gd name="T6" fmla="*/ 1800 w 1800"/>
                <a:gd name="T7" fmla="*/ 0 h 2480"/>
                <a:gd name="T8" fmla="*/ 0 w 1800"/>
                <a:gd name="T9" fmla="*/ 0 h 24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0"/>
                <a:gd name="T16" fmla="*/ 0 h 2480"/>
                <a:gd name="T17" fmla="*/ 1800 w 1800"/>
                <a:gd name="T18" fmla="*/ 2480 h 24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0" h="2480">
                  <a:moveTo>
                    <a:pt x="0" y="0"/>
                  </a:moveTo>
                  <a:lnTo>
                    <a:pt x="0" y="2480"/>
                  </a:lnTo>
                  <a:lnTo>
                    <a:pt x="1800" y="2480"/>
                  </a:lnTo>
                  <a:lnTo>
                    <a:pt x="1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371" name="Freeform 12"/>
            <p:cNvSpPr>
              <a:spLocks/>
            </p:cNvSpPr>
            <p:nvPr/>
          </p:nvSpPr>
          <p:spPr bwMode="auto">
            <a:xfrm>
              <a:off x="1439" y="1595"/>
              <a:ext cx="1800" cy="2344"/>
            </a:xfrm>
            <a:custGeom>
              <a:avLst/>
              <a:gdLst>
                <a:gd name="T0" fmla="*/ 0 w 1800"/>
                <a:gd name="T1" fmla="*/ 0 h 2480"/>
                <a:gd name="T2" fmla="*/ 0 w 1800"/>
                <a:gd name="T3" fmla="*/ 2480 h 2480"/>
                <a:gd name="T4" fmla="*/ 1800 w 1800"/>
                <a:gd name="T5" fmla="*/ 2480 h 2480"/>
                <a:gd name="T6" fmla="*/ 1800 w 1800"/>
                <a:gd name="T7" fmla="*/ 0 h 2480"/>
                <a:gd name="T8" fmla="*/ 0 w 1800"/>
                <a:gd name="T9" fmla="*/ 0 h 24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0"/>
                <a:gd name="T16" fmla="*/ 0 h 2480"/>
                <a:gd name="T17" fmla="*/ 1800 w 1800"/>
                <a:gd name="T18" fmla="*/ 2480 h 24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0" h="2480">
                  <a:moveTo>
                    <a:pt x="0" y="0"/>
                  </a:moveTo>
                  <a:lnTo>
                    <a:pt x="0" y="2480"/>
                  </a:lnTo>
                  <a:lnTo>
                    <a:pt x="1800" y="2480"/>
                  </a:lnTo>
                  <a:lnTo>
                    <a:pt x="1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99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372" name="Oval 13"/>
            <p:cNvSpPr>
              <a:spLocks noChangeArrowheads="1"/>
            </p:cNvSpPr>
            <p:nvPr/>
          </p:nvSpPr>
          <p:spPr bwMode="auto">
            <a:xfrm>
              <a:off x="2880" y="2905"/>
              <a:ext cx="717" cy="702"/>
            </a:xfrm>
            <a:prstGeom prst="ellipse">
              <a:avLst/>
            </a:prstGeom>
            <a:solidFill>
              <a:srgbClr val="FFDDE3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373" name="Freeform 14"/>
            <p:cNvSpPr>
              <a:spLocks/>
            </p:cNvSpPr>
            <p:nvPr/>
          </p:nvSpPr>
          <p:spPr bwMode="auto">
            <a:xfrm>
              <a:off x="2943" y="2961"/>
              <a:ext cx="572" cy="585"/>
            </a:xfrm>
            <a:custGeom>
              <a:avLst/>
              <a:gdLst>
                <a:gd name="T0" fmla="*/ 0 w 620"/>
                <a:gd name="T1" fmla="*/ 390 h 642"/>
                <a:gd name="T2" fmla="*/ 0 w 620"/>
                <a:gd name="T3" fmla="*/ 343 h 642"/>
                <a:gd name="T4" fmla="*/ 21 w 620"/>
                <a:gd name="T5" fmla="*/ 305 h 642"/>
                <a:gd name="T6" fmla="*/ 42 w 620"/>
                <a:gd name="T7" fmla="*/ 276 h 642"/>
                <a:gd name="T8" fmla="*/ 72 w 620"/>
                <a:gd name="T9" fmla="*/ 260 h 642"/>
                <a:gd name="T10" fmla="*/ 84 w 620"/>
                <a:gd name="T11" fmla="*/ 225 h 642"/>
                <a:gd name="T12" fmla="*/ 75 w 620"/>
                <a:gd name="T13" fmla="*/ 194 h 642"/>
                <a:gd name="T14" fmla="*/ 72 w 620"/>
                <a:gd name="T15" fmla="*/ 165 h 642"/>
                <a:gd name="T16" fmla="*/ 66 w 620"/>
                <a:gd name="T17" fmla="*/ 130 h 642"/>
                <a:gd name="T18" fmla="*/ 78 w 620"/>
                <a:gd name="T19" fmla="*/ 92 h 642"/>
                <a:gd name="T20" fmla="*/ 96 w 620"/>
                <a:gd name="T21" fmla="*/ 83 h 642"/>
                <a:gd name="T22" fmla="*/ 120 w 620"/>
                <a:gd name="T23" fmla="*/ 79 h 642"/>
                <a:gd name="T24" fmla="*/ 138 w 620"/>
                <a:gd name="T25" fmla="*/ 92 h 642"/>
                <a:gd name="T26" fmla="*/ 167 w 620"/>
                <a:gd name="T27" fmla="*/ 98 h 642"/>
                <a:gd name="T28" fmla="*/ 200 w 620"/>
                <a:gd name="T29" fmla="*/ 76 h 642"/>
                <a:gd name="T30" fmla="*/ 218 w 620"/>
                <a:gd name="T31" fmla="*/ 35 h 642"/>
                <a:gd name="T32" fmla="*/ 248 w 620"/>
                <a:gd name="T33" fmla="*/ 3 h 642"/>
                <a:gd name="T34" fmla="*/ 293 w 620"/>
                <a:gd name="T35" fmla="*/ 0 h 642"/>
                <a:gd name="T36" fmla="*/ 314 w 620"/>
                <a:gd name="T37" fmla="*/ 13 h 642"/>
                <a:gd name="T38" fmla="*/ 344 w 620"/>
                <a:gd name="T39" fmla="*/ 35 h 642"/>
                <a:gd name="T40" fmla="*/ 374 w 620"/>
                <a:gd name="T41" fmla="*/ 51 h 642"/>
                <a:gd name="T42" fmla="*/ 425 w 620"/>
                <a:gd name="T43" fmla="*/ 41 h 642"/>
                <a:gd name="T44" fmla="*/ 466 w 620"/>
                <a:gd name="T45" fmla="*/ 32 h 642"/>
                <a:gd name="T46" fmla="*/ 496 w 620"/>
                <a:gd name="T47" fmla="*/ 54 h 642"/>
                <a:gd name="T48" fmla="*/ 526 w 620"/>
                <a:gd name="T49" fmla="*/ 86 h 642"/>
                <a:gd name="T50" fmla="*/ 529 w 620"/>
                <a:gd name="T51" fmla="*/ 140 h 642"/>
                <a:gd name="T52" fmla="*/ 544 w 620"/>
                <a:gd name="T53" fmla="*/ 175 h 642"/>
                <a:gd name="T54" fmla="*/ 589 w 620"/>
                <a:gd name="T55" fmla="*/ 200 h 642"/>
                <a:gd name="T56" fmla="*/ 616 w 620"/>
                <a:gd name="T57" fmla="*/ 225 h 642"/>
                <a:gd name="T58" fmla="*/ 619 w 620"/>
                <a:gd name="T59" fmla="*/ 260 h 642"/>
                <a:gd name="T60" fmla="*/ 598 w 620"/>
                <a:gd name="T61" fmla="*/ 301 h 642"/>
                <a:gd name="T62" fmla="*/ 592 w 620"/>
                <a:gd name="T63" fmla="*/ 330 h 642"/>
                <a:gd name="T64" fmla="*/ 601 w 620"/>
                <a:gd name="T65" fmla="*/ 371 h 642"/>
                <a:gd name="T66" fmla="*/ 616 w 620"/>
                <a:gd name="T67" fmla="*/ 406 h 642"/>
                <a:gd name="T68" fmla="*/ 610 w 620"/>
                <a:gd name="T69" fmla="*/ 473 h 642"/>
                <a:gd name="T70" fmla="*/ 571 w 620"/>
                <a:gd name="T71" fmla="*/ 527 h 642"/>
                <a:gd name="T72" fmla="*/ 535 w 620"/>
                <a:gd name="T73" fmla="*/ 546 h 642"/>
                <a:gd name="T74" fmla="*/ 505 w 620"/>
                <a:gd name="T75" fmla="*/ 543 h 642"/>
                <a:gd name="T76" fmla="*/ 475 w 620"/>
                <a:gd name="T77" fmla="*/ 546 h 642"/>
                <a:gd name="T78" fmla="*/ 458 w 620"/>
                <a:gd name="T79" fmla="*/ 578 h 642"/>
                <a:gd name="T80" fmla="*/ 446 w 620"/>
                <a:gd name="T81" fmla="*/ 612 h 642"/>
                <a:gd name="T82" fmla="*/ 422 w 620"/>
                <a:gd name="T83" fmla="*/ 641 h 642"/>
                <a:gd name="T84" fmla="*/ 398 w 620"/>
                <a:gd name="T85" fmla="*/ 638 h 642"/>
                <a:gd name="T86" fmla="*/ 347 w 620"/>
                <a:gd name="T87" fmla="*/ 625 h 642"/>
                <a:gd name="T88" fmla="*/ 317 w 620"/>
                <a:gd name="T89" fmla="*/ 597 h 642"/>
                <a:gd name="T90" fmla="*/ 287 w 620"/>
                <a:gd name="T91" fmla="*/ 593 h 642"/>
                <a:gd name="T92" fmla="*/ 242 w 620"/>
                <a:gd name="T93" fmla="*/ 600 h 642"/>
                <a:gd name="T94" fmla="*/ 209 w 620"/>
                <a:gd name="T95" fmla="*/ 603 h 642"/>
                <a:gd name="T96" fmla="*/ 170 w 620"/>
                <a:gd name="T97" fmla="*/ 600 h 642"/>
                <a:gd name="T98" fmla="*/ 132 w 620"/>
                <a:gd name="T99" fmla="*/ 571 h 642"/>
                <a:gd name="T100" fmla="*/ 117 w 620"/>
                <a:gd name="T101" fmla="*/ 539 h 642"/>
                <a:gd name="T102" fmla="*/ 114 w 620"/>
                <a:gd name="T103" fmla="*/ 482 h 642"/>
                <a:gd name="T104" fmla="*/ 111 w 620"/>
                <a:gd name="T105" fmla="*/ 457 h 642"/>
                <a:gd name="T106" fmla="*/ 63 w 620"/>
                <a:gd name="T107" fmla="*/ 416 h 642"/>
                <a:gd name="T108" fmla="*/ 0 w 620"/>
                <a:gd name="T109" fmla="*/ 390 h 6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20"/>
                <a:gd name="T166" fmla="*/ 0 h 642"/>
                <a:gd name="T167" fmla="*/ 620 w 620"/>
                <a:gd name="T168" fmla="*/ 642 h 6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20" h="642">
                  <a:moveTo>
                    <a:pt x="0" y="390"/>
                  </a:moveTo>
                  <a:lnTo>
                    <a:pt x="0" y="343"/>
                  </a:lnTo>
                  <a:lnTo>
                    <a:pt x="21" y="305"/>
                  </a:lnTo>
                  <a:lnTo>
                    <a:pt x="42" y="276"/>
                  </a:lnTo>
                  <a:lnTo>
                    <a:pt x="72" y="260"/>
                  </a:lnTo>
                  <a:lnTo>
                    <a:pt x="84" y="225"/>
                  </a:lnTo>
                  <a:lnTo>
                    <a:pt x="75" y="194"/>
                  </a:lnTo>
                  <a:lnTo>
                    <a:pt x="72" y="165"/>
                  </a:lnTo>
                  <a:lnTo>
                    <a:pt x="66" y="130"/>
                  </a:lnTo>
                  <a:lnTo>
                    <a:pt x="78" y="92"/>
                  </a:lnTo>
                  <a:lnTo>
                    <a:pt x="96" y="83"/>
                  </a:lnTo>
                  <a:lnTo>
                    <a:pt x="120" y="79"/>
                  </a:lnTo>
                  <a:lnTo>
                    <a:pt x="138" y="92"/>
                  </a:lnTo>
                  <a:lnTo>
                    <a:pt x="167" y="98"/>
                  </a:lnTo>
                  <a:lnTo>
                    <a:pt x="200" y="76"/>
                  </a:lnTo>
                  <a:lnTo>
                    <a:pt x="218" y="35"/>
                  </a:lnTo>
                  <a:lnTo>
                    <a:pt x="248" y="3"/>
                  </a:lnTo>
                  <a:lnTo>
                    <a:pt x="293" y="0"/>
                  </a:lnTo>
                  <a:lnTo>
                    <a:pt x="314" y="13"/>
                  </a:lnTo>
                  <a:lnTo>
                    <a:pt x="344" y="35"/>
                  </a:lnTo>
                  <a:lnTo>
                    <a:pt x="374" y="51"/>
                  </a:lnTo>
                  <a:lnTo>
                    <a:pt x="425" y="41"/>
                  </a:lnTo>
                  <a:lnTo>
                    <a:pt x="466" y="32"/>
                  </a:lnTo>
                  <a:lnTo>
                    <a:pt x="496" y="54"/>
                  </a:lnTo>
                  <a:lnTo>
                    <a:pt x="526" y="86"/>
                  </a:lnTo>
                  <a:lnTo>
                    <a:pt x="529" y="140"/>
                  </a:lnTo>
                  <a:lnTo>
                    <a:pt x="544" y="175"/>
                  </a:lnTo>
                  <a:lnTo>
                    <a:pt x="589" y="200"/>
                  </a:lnTo>
                  <a:lnTo>
                    <a:pt x="616" y="225"/>
                  </a:lnTo>
                  <a:lnTo>
                    <a:pt x="619" y="260"/>
                  </a:lnTo>
                  <a:lnTo>
                    <a:pt x="598" y="301"/>
                  </a:lnTo>
                  <a:lnTo>
                    <a:pt x="592" y="330"/>
                  </a:lnTo>
                  <a:lnTo>
                    <a:pt x="601" y="371"/>
                  </a:lnTo>
                  <a:lnTo>
                    <a:pt x="616" y="406"/>
                  </a:lnTo>
                  <a:lnTo>
                    <a:pt x="610" y="473"/>
                  </a:lnTo>
                  <a:lnTo>
                    <a:pt x="571" y="527"/>
                  </a:lnTo>
                  <a:lnTo>
                    <a:pt x="535" y="546"/>
                  </a:lnTo>
                  <a:lnTo>
                    <a:pt x="505" y="543"/>
                  </a:lnTo>
                  <a:lnTo>
                    <a:pt x="475" y="546"/>
                  </a:lnTo>
                  <a:lnTo>
                    <a:pt x="458" y="578"/>
                  </a:lnTo>
                  <a:lnTo>
                    <a:pt x="446" y="612"/>
                  </a:lnTo>
                  <a:lnTo>
                    <a:pt x="422" y="641"/>
                  </a:lnTo>
                  <a:lnTo>
                    <a:pt x="398" y="638"/>
                  </a:lnTo>
                  <a:lnTo>
                    <a:pt x="347" y="625"/>
                  </a:lnTo>
                  <a:lnTo>
                    <a:pt x="317" y="597"/>
                  </a:lnTo>
                  <a:lnTo>
                    <a:pt x="287" y="593"/>
                  </a:lnTo>
                  <a:lnTo>
                    <a:pt x="242" y="600"/>
                  </a:lnTo>
                  <a:lnTo>
                    <a:pt x="209" y="603"/>
                  </a:lnTo>
                  <a:lnTo>
                    <a:pt x="170" y="600"/>
                  </a:lnTo>
                  <a:lnTo>
                    <a:pt x="132" y="571"/>
                  </a:lnTo>
                  <a:lnTo>
                    <a:pt x="117" y="539"/>
                  </a:lnTo>
                  <a:lnTo>
                    <a:pt x="114" y="482"/>
                  </a:lnTo>
                  <a:lnTo>
                    <a:pt x="111" y="457"/>
                  </a:lnTo>
                  <a:lnTo>
                    <a:pt x="63" y="416"/>
                  </a:lnTo>
                  <a:lnTo>
                    <a:pt x="0" y="390"/>
                  </a:lnTo>
                </a:path>
              </a:pathLst>
            </a:custGeom>
            <a:solidFill>
              <a:schemeClr val="bg1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74" name="Oval 15"/>
            <p:cNvSpPr>
              <a:spLocks noChangeArrowheads="1"/>
            </p:cNvSpPr>
            <p:nvPr/>
          </p:nvSpPr>
          <p:spPr bwMode="auto">
            <a:xfrm>
              <a:off x="2880" y="1669"/>
              <a:ext cx="717" cy="702"/>
            </a:xfrm>
            <a:prstGeom prst="ellipse">
              <a:avLst/>
            </a:prstGeom>
            <a:gradFill rotWithShape="0">
              <a:gsLst>
                <a:gs pos="0">
                  <a:srgbClr val="4B000C"/>
                </a:gs>
                <a:gs pos="100000">
                  <a:srgbClr val="FC0128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15375" name="Group 16"/>
            <p:cNvGrpSpPr>
              <a:grpSpLocks/>
            </p:cNvGrpSpPr>
            <p:nvPr/>
          </p:nvGrpSpPr>
          <p:grpSpPr bwMode="auto">
            <a:xfrm>
              <a:off x="2983" y="1791"/>
              <a:ext cx="184" cy="133"/>
              <a:chOff x="2619" y="1522"/>
              <a:chExt cx="199" cy="146"/>
            </a:xfrm>
          </p:grpSpPr>
          <p:sp>
            <p:nvSpPr>
              <p:cNvPr id="15779" name="Oval 17"/>
              <p:cNvSpPr>
                <a:spLocks noChangeArrowheads="1"/>
              </p:cNvSpPr>
              <p:nvPr/>
            </p:nvSpPr>
            <p:spPr bwMode="auto">
              <a:xfrm>
                <a:off x="2744" y="1522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80" name="Oval 18"/>
              <p:cNvSpPr>
                <a:spLocks noChangeArrowheads="1"/>
              </p:cNvSpPr>
              <p:nvPr/>
            </p:nvSpPr>
            <p:spPr bwMode="auto">
              <a:xfrm>
                <a:off x="2619" y="1595"/>
                <a:ext cx="14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81" name="Oval 19"/>
              <p:cNvSpPr>
                <a:spLocks noChangeArrowheads="1"/>
              </p:cNvSpPr>
              <p:nvPr/>
            </p:nvSpPr>
            <p:spPr bwMode="auto">
              <a:xfrm>
                <a:off x="2622" y="1549"/>
                <a:ext cx="14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82" name="Oval 20"/>
              <p:cNvSpPr>
                <a:spLocks noChangeArrowheads="1"/>
              </p:cNvSpPr>
              <p:nvPr/>
            </p:nvSpPr>
            <p:spPr bwMode="auto">
              <a:xfrm>
                <a:off x="2665" y="1623"/>
                <a:ext cx="14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83" name="Oval 21"/>
              <p:cNvSpPr>
                <a:spLocks noChangeArrowheads="1"/>
              </p:cNvSpPr>
              <p:nvPr/>
            </p:nvSpPr>
            <p:spPr bwMode="auto">
              <a:xfrm>
                <a:off x="2757" y="1579"/>
                <a:ext cx="13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84" name="Oval 22"/>
              <p:cNvSpPr>
                <a:spLocks noChangeArrowheads="1"/>
              </p:cNvSpPr>
              <p:nvPr/>
            </p:nvSpPr>
            <p:spPr bwMode="auto">
              <a:xfrm>
                <a:off x="2705" y="1555"/>
                <a:ext cx="14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85" name="Oval 23"/>
              <p:cNvSpPr>
                <a:spLocks noChangeArrowheads="1"/>
              </p:cNvSpPr>
              <p:nvPr/>
            </p:nvSpPr>
            <p:spPr bwMode="auto">
              <a:xfrm>
                <a:off x="2805" y="1541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86" name="Oval 24"/>
              <p:cNvSpPr>
                <a:spLocks noChangeArrowheads="1"/>
              </p:cNvSpPr>
              <p:nvPr/>
            </p:nvSpPr>
            <p:spPr bwMode="auto">
              <a:xfrm>
                <a:off x="2675" y="1528"/>
                <a:ext cx="14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87" name="Oval 25"/>
              <p:cNvSpPr>
                <a:spLocks noChangeArrowheads="1"/>
              </p:cNvSpPr>
              <p:nvPr/>
            </p:nvSpPr>
            <p:spPr bwMode="auto">
              <a:xfrm>
                <a:off x="2665" y="1583"/>
                <a:ext cx="14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88" name="Oval 26"/>
              <p:cNvSpPr>
                <a:spLocks noChangeArrowheads="1"/>
              </p:cNvSpPr>
              <p:nvPr/>
            </p:nvSpPr>
            <p:spPr bwMode="auto">
              <a:xfrm>
                <a:off x="2774" y="1611"/>
                <a:ext cx="14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89" name="Oval 27"/>
              <p:cNvSpPr>
                <a:spLocks noChangeArrowheads="1"/>
              </p:cNvSpPr>
              <p:nvPr/>
            </p:nvSpPr>
            <p:spPr bwMode="auto">
              <a:xfrm>
                <a:off x="2733" y="1651"/>
                <a:ext cx="13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90" name="Oval 28"/>
              <p:cNvSpPr>
                <a:spLocks noChangeArrowheads="1"/>
              </p:cNvSpPr>
              <p:nvPr/>
            </p:nvSpPr>
            <p:spPr bwMode="auto">
              <a:xfrm>
                <a:off x="2779" y="1655"/>
                <a:ext cx="14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91" name="Oval 29"/>
              <p:cNvSpPr>
                <a:spLocks noChangeArrowheads="1"/>
              </p:cNvSpPr>
              <p:nvPr/>
            </p:nvSpPr>
            <p:spPr bwMode="auto">
              <a:xfrm>
                <a:off x="2721" y="1600"/>
                <a:ext cx="14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15376" name="Group 30"/>
            <p:cNvGrpSpPr>
              <a:grpSpLocks/>
            </p:cNvGrpSpPr>
            <p:nvPr/>
          </p:nvGrpSpPr>
          <p:grpSpPr bwMode="auto">
            <a:xfrm>
              <a:off x="3278" y="2158"/>
              <a:ext cx="183" cy="170"/>
              <a:chOff x="2938" y="1924"/>
              <a:chExt cx="198" cy="187"/>
            </a:xfrm>
          </p:grpSpPr>
          <p:sp>
            <p:nvSpPr>
              <p:cNvPr id="15766" name="Oval 31"/>
              <p:cNvSpPr>
                <a:spLocks noChangeArrowheads="1"/>
              </p:cNvSpPr>
              <p:nvPr/>
            </p:nvSpPr>
            <p:spPr bwMode="auto">
              <a:xfrm rot="-2820000">
                <a:off x="3001" y="1955"/>
                <a:ext cx="13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67" name="Oval 32"/>
              <p:cNvSpPr>
                <a:spLocks noChangeArrowheads="1"/>
              </p:cNvSpPr>
              <p:nvPr/>
            </p:nvSpPr>
            <p:spPr bwMode="auto">
              <a:xfrm rot="-2820000">
                <a:off x="2970" y="2097"/>
                <a:ext cx="14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68" name="Oval 33"/>
              <p:cNvSpPr>
                <a:spLocks noChangeArrowheads="1"/>
              </p:cNvSpPr>
              <p:nvPr/>
            </p:nvSpPr>
            <p:spPr bwMode="auto">
              <a:xfrm rot="-2820000">
                <a:off x="2938" y="2064"/>
                <a:ext cx="14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69" name="Oval 34"/>
              <p:cNvSpPr>
                <a:spLocks noChangeArrowheads="1"/>
              </p:cNvSpPr>
              <p:nvPr/>
            </p:nvSpPr>
            <p:spPr bwMode="auto">
              <a:xfrm rot="-2820000">
                <a:off x="3021" y="2081"/>
                <a:ext cx="13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70" name="Oval 35"/>
              <p:cNvSpPr>
                <a:spLocks noChangeArrowheads="1"/>
              </p:cNvSpPr>
              <p:nvPr/>
            </p:nvSpPr>
            <p:spPr bwMode="auto">
              <a:xfrm rot="-2820000">
                <a:off x="3052" y="1985"/>
                <a:ext cx="13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71" name="Oval 36"/>
              <p:cNvSpPr>
                <a:spLocks noChangeArrowheads="1"/>
              </p:cNvSpPr>
              <p:nvPr/>
            </p:nvSpPr>
            <p:spPr bwMode="auto">
              <a:xfrm rot="-2820000">
                <a:off x="3000" y="2007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72" name="Oval 37"/>
              <p:cNvSpPr>
                <a:spLocks noChangeArrowheads="1"/>
              </p:cNvSpPr>
              <p:nvPr/>
            </p:nvSpPr>
            <p:spPr bwMode="auto">
              <a:xfrm rot="-2820000">
                <a:off x="3057" y="1924"/>
                <a:ext cx="13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73" name="Oval 38"/>
              <p:cNvSpPr>
                <a:spLocks noChangeArrowheads="1"/>
              </p:cNvSpPr>
              <p:nvPr/>
            </p:nvSpPr>
            <p:spPr bwMode="auto">
              <a:xfrm rot="-2820000">
                <a:off x="2959" y="2011"/>
                <a:ext cx="14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74" name="Oval 39"/>
              <p:cNvSpPr>
                <a:spLocks noChangeArrowheads="1"/>
              </p:cNvSpPr>
              <p:nvPr/>
            </p:nvSpPr>
            <p:spPr bwMode="auto">
              <a:xfrm rot="-2820000">
                <a:off x="2992" y="2054"/>
                <a:ext cx="13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75" name="Oval 40"/>
              <p:cNvSpPr>
                <a:spLocks noChangeArrowheads="1"/>
              </p:cNvSpPr>
              <p:nvPr/>
            </p:nvSpPr>
            <p:spPr bwMode="auto">
              <a:xfrm rot="-2820000">
                <a:off x="3087" y="1995"/>
                <a:ext cx="14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76" name="Oval 41"/>
              <p:cNvSpPr>
                <a:spLocks noChangeArrowheads="1"/>
              </p:cNvSpPr>
              <p:nvPr/>
            </p:nvSpPr>
            <p:spPr bwMode="auto">
              <a:xfrm rot="-2820000">
                <a:off x="3089" y="2052"/>
                <a:ext cx="13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77" name="Oval 42"/>
              <p:cNvSpPr>
                <a:spLocks noChangeArrowheads="1"/>
              </p:cNvSpPr>
              <p:nvPr/>
            </p:nvSpPr>
            <p:spPr bwMode="auto">
              <a:xfrm rot="-2820000">
                <a:off x="3122" y="2021"/>
                <a:ext cx="14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78" name="Oval 43"/>
              <p:cNvSpPr>
                <a:spLocks noChangeArrowheads="1"/>
              </p:cNvSpPr>
              <p:nvPr/>
            </p:nvSpPr>
            <p:spPr bwMode="auto">
              <a:xfrm rot="-2820000">
                <a:off x="3043" y="2025"/>
                <a:ext cx="14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15377" name="Group 44"/>
            <p:cNvGrpSpPr>
              <a:grpSpLocks/>
            </p:cNvGrpSpPr>
            <p:nvPr/>
          </p:nvGrpSpPr>
          <p:grpSpPr bwMode="auto">
            <a:xfrm>
              <a:off x="3380" y="2036"/>
              <a:ext cx="178" cy="176"/>
              <a:chOff x="3049" y="1791"/>
              <a:chExt cx="192" cy="193"/>
            </a:xfrm>
          </p:grpSpPr>
          <p:sp>
            <p:nvSpPr>
              <p:cNvPr id="15753" name="Oval 45"/>
              <p:cNvSpPr>
                <a:spLocks noChangeArrowheads="1"/>
              </p:cNvSpPr>
              <p:nvPr/>
            </p:nvSpPr>
            <p:spPr bwMode="auto">
              <a:xfrm rot="2280000">
                <a:off x="3193" y="1845"/>
                <a:ext cx="13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54" name="Oval 46"/>
              <p:cNvSpPr>
                <a:spLocks noChangeArrowheads="1"/>
              </p:cNvSpPr>
              <p:nvPr/>
            </p:nvSpPr>
            <p:spPr bwMode="auto">
              <a:xfrm rot="2280000">
                <a:off x="3049" y="1826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55" name="Oval 47"/>
              <p:cNvSpPr>
                <a:spLocks noChangeArrowheads="1"/>
              </p:cNvSpPr>
              <p:nvPr/>
            </p:nvSpPr>
            <p:spPr bwMode="auto">
              <a:xfrm rot="2280000">
                <a:off x="3080" y="1791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56" name="Oval 48"/>
              <p:cNvSpPr>
                <a:spLocks noChangeArrowheads="1"/>
              </p:cNvSpPr>
              <p:nvPr/>
            </p:nvSpPr>
            <p:spPr bwMode="auto">
              <a:xfrm rot="2280000">
                <a:off x="3069" y="1875"/>
                <a:ext cx="13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57" name="Oval 49"/>
              <p:cNvSpPr>
                <a:spLocks noChangeArrowheads="1"/>
              </p:cNvSpPr>
              <p:nvPr/>
            </p:nvSpPr>
            <p:spPr bwMode="auto">
              <a:xfrm rot="2280000">
                <a:off x="3167" y="1897"/>
                <a:ext cx="14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58" name="Oval 50"/>
              <p:cNvSpPr>
                <a:spLocks noChangeArrowheads="1"/>
              </p:cNvSpPr>
              <p:nvPr/>
            </p:nvSpPr>
            <p:spPr bwMode="auto">
              <a:xfrm rot="2280000">
                <a:off x="3141" y="1847"/>
                <a:ext cx="14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59" name="Oval 51"/>
              <p:cNvSpPr>
                <a:spLocks noChangeArrowheads="1"/>
              </p:cNvSpPr>
              <p:nvPr/>
            </p:nvSpPr>
            <p:spPr bwMode="auto">
              <a:xfrm rot="2280000">
                <a:off x="3228" y="1897"/>
                <a:ext cx="13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60" name="Oval 52"/>
              <p:cNvSpPr>
                <a:spLocks noChangeArrowheads="1"/>
              </p:cNvSpPr>
              <p:nvPr/>
            </p:nvSpPr>
            <p:spPr bwMode="auto">
              <a:xfrm rot="2280000">
                <a:off x="3134" y="1807"/>
                <a:ext cx="14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61" name="Oval 53"/>
              <p:cNvSpPr>
                <a:spLocks noChangeArrowheads="1"/>
              </p:cNvSpPr>
              <p:nvPr/>
            </p:nvSpPr>
            <p:spPr bwMode="auto">
              <a:xfrm rot="2280000">
                <a:off x="3093" y="1843"/>
                <a:ext cx="13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62" name="Oval 54"/>
              <p:cNvSpPr>
                <a:spLocks noChangeArrowheads="1"/>
              </p:cNvSpPr>
              <p:nvPr/>
            </p:nvSpPr>
            <p:spPr bwMode="auto">
              <a:xfrm rot="2280000">
                <a:off x="3161" y="1934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63" name="Oval 55"/>
              <p:cNvSpPr>
                <a:spLocks noChangeArrowheads="1"/>
              </p:cNvSpPr>
              <p:nvPr/>
            </p:nvSpPr>
            <p:spPr bwMode="auto">
              <a:xfrm rot="2280000">
                <a:off x="3103" y="1939"/>
                <a:ext cx="14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64" name="Oval 56"/>
              <p:cNvSpPr>
                <a:spLocks noChangeArrowheads="1"/>
              </p:cNvSpPr>
              <p:nvPr/>
            </p:nvSpPr>
            <p:spPr bwMode="auto">
              <a:xfrm rot="2280000">
                <a:off x="3138" y="1971"/>
                <a:ext cx="14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65" name="Oval 57"/>
              <p:cNvSpPr>
                <a:spLocks noChangeArrowheads="1"/>
              </p:cNvSpPr>
              <p:nvPr/>
            </p:nvSpPr>
            <p:spPr bwMode="auto">
              <a:xfrm rot="2280000">
                <a:off x="3126" y="1892"/>
                <a:ext cx="14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15378" name="Group 58"/>
            <p:cNvGrpSpPr>
              <a:grpSpLocks/>
            </p:cNvGrpSpPr>
            <p:nvPr/>
          </p:nvGrpSpPr>
          <p:grpSpPr bwMode="auto">
            <a:xfrm>
              <a:off x="2918" y="1924"/>
              <a:ext cx="184" cy="134"/>
              <a:chOff x="2548" y="1668"/>
              <a:chExt cx="199" cy="147"/>
            </a:xfrm>
          </p:grpSpPr>
          <p:sp>
            <p:nvSpPr>
              <p:cNvPr id="15740" name="Oval 59"/>
              <p:cNvSpPr>
                <a:spLocks noChangeArrowheads="1"/>
              </p:cNvSpPr>
              <p:nvPr/>
            </p:nvSpPr>
            <p:spPr bwMode="auto">
              <a:xfrm>
                <a:off x="2673" y="1668"/>
                <a:ext cx="13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41" name="Oval 60"/>
              <p:cNvSpPr>
                <a:spLocks noChangeArrowheads="1"/>
              </p:cNvSpPr>
              <p:nvPr/>
            </p:nvSpPr>
            <p:spPr bwMode="auto">
              <a:xfrm>
                <a:off x="2548" y="1742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42" name="Oval 61"/>
              <p:cNvSpPr>
                <a:spLocks noChangeArrowheads="1"/>
              </p:cNvSpPr>
              <p:nvPr/>
            </p:nvSpPr>
            <p:spPr bwMode="auto">
              <a:xfrm>
                <a:off x="2551" y="1695"/>
                <a:ext cx="14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43" name="Oval 62"/>
              <p:cNvSpPr>
                <a:spLocks noChangeArrowheads="1"/>
              </p:cNvSpPr>
              <p:nvPr/>
            </p:nvSpPr>
            <p:spPr bwMode="auto">
              <a:xfrm>
                <a:off x="2594" y="1769"/>
                <a:ext cx="14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44" name="Oval 63"/>
              <p:cNvSpPr>
                <a:spLocks noChangeArrowheads="1"/>
              </p:cNvSpPr>
              <p:nvPr/>
            </p:nvSpPr>
            <p:spPr bwMode="auto">
              <a:xfrm>
                <a:off x="2685" y="1726"/>
                <a:ext cx="14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45" name="Oval 64"/>
              <p:cNvSpPr>
                <a:spLocks noChangeArrowheads="1"/>
              </p:cNvSpPr>
              <p:nvPr/>
            </p:nvSpPr>
            <p:spPr bwMode="auto">
              <a:xfrm>
                <a:off x="2634" y="1702"/>
                <a:ext cx="14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46" name="Oval 65"/>
              <p:cNvSpPr>
                <a:spLocks noChangeArrowheads="1"/>
              </p:cNvSpPr>
              <p:nvPr/>
            </p:nvSpPr>
            <p:spPr bwMode="auto">
              <a:xfrm>
                <a:off x="2733" y="1687"/>
                <a:ext cx="14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47" name="Oval 66"/>
              <p:cNvSpPr>
                <a:spLocks noChangeArrowheads="1"/>
              </p:cNvSpPr>
              <p:nvPr/>
            </p:nvSpPr>
            <p:spPr bwMode="auto">
              <a:xfrm>
                <a:off x="2604" y="1675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48" name="Oval 67"/>
              <p:cNvSpPr>
                <a:spLocks noChangeArrowheads="1"/>
              </p:cNvSpPr>
              <p:nvPr/>
            </p:nvSpPr>
            <p:spPr bwMode="auto">
              <a:xfrm>
                <a:off x="2594" y="1729"/>
                <a:ext cx="14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49" name="Oval 68"/>
              <p:cNvSpPr>
                <a:spLocks noChangeArrowheads="1"/>
              </p:cNvSpPr>
              <p:nvPr/>
            </p:nvSpPr>
            <p:spPr bwMode="auto">
              <a:xfrm>
                <a:off x="2703" y="1758"/>
                <a:ext cx="14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50" name="Oval 69"/>
              <p:cNvSpPr>
                <a:spLocks noChangeArrowheads="1"/>
              </p:cNvSpPr>
              <p:nvPr/>
            </p:nvSpPr>
            <p:spPr bwMode="auto">
              <a:xfrm>
                <a:off x="2661" y="1798"/>
                <a:ext cx="14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51" name="Oval 70"/>
              <p:cNvSpPr>
                <a:spLocks noChangeArrowheads="1"/>
              </p:cNvSpPr>
              <p:nvPr/>
            </p:nvSpPr>
            <p:spPr bwMode="auto">
              <a:xfrm>
                <a:off x="2708" y="1801"/>
                <a:ext cx="13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52" name="Oval 71"/>
              <p:cNvSpPr>
                <a:spLocks noChangeArrowheads="1"/>
              </p:cNvSpPr>
              <p:nvPr/>
            </p:nvSpPr>
            <p:spPr bwMode="auto">
              <a:xfrm>
                <a:off x="2650" y="1747"/>
                <a:ext cx="14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15379" name="Group 72"/>
            <p:cNvGrpSpPr>
              <a:grpSpLocks/>
            </p:cNvGrpSpPr>
            <p:nvPr/>
          </p:nvGrpSpPr>
          <p:grpSpPr bwMode="auto">
            <a:xfrm>
              <a:off x="2940" y="2082"/>
              <a:ext cx="184" cy="134"/>
              <a:chOff x="2572" y="1841"/>
              <a:chExt cx="199" cy="147"/>
            </a:xfrm>
          </p:grpSpPr>
          <p:sp>
            <p:nvSpPr>
              <p:cNvPr id="15727" name="Oval 73"/>
              <p:cNvSpPr>
                <a:spLocks noChangeArrowheads="1"/>
              </p:cNvSpPr>
              <p:nvPr/>
            </p:nvSpPr>
            <p:spPr bwMode="auto">
              <a:xfrm>
                <a:off x="2697" y="1841"/>
                <a:ext cx="13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28" name="Oval 74"/>
              <p:cNvSpPr>
                <a:spLocks noChangeArrowheads="1"/>
              </p:cNvSpPr>
              <p:nvPr/>
            </p:nvSpPr>
            <p:spPr bwMode="auto">
              <a:xfrm>
                <a:off x="2572" y="1915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29" name="Oval 75"/>
              <p:cNvSpPr>
                <a:spLocks noChangeArrowheads="1"/>
              </p:cNvSpPr>
              <p:nvPr/>
            </p:nvSpPr>
            <p:spPr bwMode="auto">
              <a:xfrm>
                <a:off x="2575" y="1868"/>
                <a:ext cx="14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30" name="Oval 76"/>
              <p:cNvSpPr>
                <a:spLocks noChangeArrowheads="1"/>
              </p:cNvSpPr>
              <p:nvPr/>
            </p:nvSpPr>
            <p:spPr bwMode="auto">
              <a:xfrm>
                <a:off x="2618" y="1942"/>
                <a:ext cx="14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31" name="Oval 77"/>
              <p:cNvSpPr>
                <a:spLocks noChangeArrowheads="1"/>
              </p:cNvSpPr>
              <p:nvPr/>
            </p:nvSpPr>
            <p:spPr bwMode="auto">
              <a:xfrm>
                <a:off x="2709" y="1899"/>
                <a:ext cx="14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32" name="Oval 78"/>
              <p:cNvSpPr>
                <a:spLocks noChangeArrowheads="1"/>
              </p:cNvSpPr>
              <p:nvPr/>
            </p:nvSpPr>
            <p:spPr bwMode="auto">
              <a:xfrm>
                <a:off x="2658" y="1875"/>
                <a:ext cx="14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33" name="Oval 79"/>
              <p:cNvSpPr>
                <a:spLocks noChangeArrowheads="1"/>
              </p:cNvSpPr>
              <p:nvPr/>
            </p:nvSpPr>
            <p:spPr bwMode="auto">
              <a:xfrm>
                <a:off x="2757" y="1860"/>
                <a:ext cx="14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34" name="Oval 80"/>
              <p:cNvSpPr>
                <a:spLocks noChangeArrowheads="1"/>
              </p:cNvSpPr>
              <p:nvPr/>
            </p:nvSpPr>
            <p:spPr bwMode="auto">
              <a:xfrm>
                <a:off x="2628" y="1847"/>
                <a:ext cx="13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35" name="Oval 81"/>
              <p:cNvSpPr>
                <a:spLocks noChangeArrowheads="1"/>
              </p:cNvSpPr>
              <p:nvPr/>
            </p:nvSpPr>
            <p:spPr bwMode="auto">
              <a:xfrm>
                <a:off x="2618" y="1902"/>
                <a:ext cx="14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36" name="Oval 82"/>
              <p:cNvSpPr>
                <a:spLocks noChangeArrowheads="1"/>
              </p:cNvSpPr>
              <p:nvPr/>
            </p:nvSpPr>
            <p:spPr bwMode="auto">
              <a:xfrm>
                <a:off x="2727" y="1931"/>
                <a:ext cx="14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37" name="Oval 83"/>
              <p:cNvSpPr>
                <a:spLocks noChangeArrowheads="1"/>
              </p:cNvSpPr>
              <p:nvPr/>
            </p:nvSpPr>
            <p:spPr bwMode="auto">
              <a:xfrm>
                <a:off x="2685" y="1971"/>
                <a:ext cx="14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38" name="Oval 84"/>
              <p:cNvSpPr>
                <a:spLocks noChangeArrowheads="1"/>
              </p:cNvSpPr>
              <p:nvPr/>
            </p:nvSpPr>
            <p:spPr bwMode="auto">
              <a:xfrm>
                <a:off x="2732" y="1974"/>
                <a:ext cx="13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39" name="Oval 85"/>
              <p:cNvSpPr>
                <a:spLocks noChangeArrowheads="1"/>
              </p:cNvSpPr>
              <p:nvPr/>
            </p:nvSpPr>
            <p:spPr bwMode="auto">
              <a:xfrm>
                <a:off x="2674" y="1919"/>
                <a:ext cx="14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15380" name="Group 86"/>
            <p:cNvGrpSpPr>
              <a:grpSpLocks/>
            </p:cNvGrpSpPr>
            <p:nvPr/>
          </p:nvGrpSpPr>
          <p:grpSpPr bwMode="auto">
            <a:xfrm>
              <a:off x="3085" y="2223"/>
              <a:ext cx="185" cy="134"/>
              <a:chOff x="2729" y="1996"/>
              <a:chExt cx="200" cy="147"/>
            </a:xfrm>
          </p:grpSpPr>
          <p:sp>
            <p:nvSpPr>
              <p:cNvPr id="15714" name="Oval 87"/>
              <p:cNvSpPr>
                <a:spLocks noChangeArrowheads="1"/>
              </p:cNvSpPr>
              <p:nvPr/>
            </p:nvSpPr>
            <p:spPr bwMode="auto">
              <a:xfrm>
                <a:off x="2854" y="1996"/>
                <a:ext cx="14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15" name="Oval 88"/>
              <p:cNvSpPr>
                <a:spLocks noChangeArrowheads="1"/>
              </p:cNvSpPr>
              <p:nvPr/>
            </p:nvSpPr>
            <p:spPr bwMode="auto">
              <a:xfrm>
                <a:off x="2729" y="2070"/>
                <a:ext cx="14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16" name="Oval 89"/>
              <p:cNvSpPr>
                <a:spLocks noChangeArrowheads="1"/>
              </p:cNvSpPr>
              <p:nvPr/>
            </p:nvSpPr>
            <p:spPr bwMode="auto">
              <a:xfrm>
                <a:off x="2733" y="2024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17" name="Oval 90"/>
              <p:cNvSpPr>
                <a:spLocks noChangeArrowheads="1"/>
              </p:cNvSpPr>
              <p:nvPr/>
            </p:nvSpPr>
            <p:spPr bwMode="auto">
              <a:xfrm>
                <a:off x="2776" y="2097"/>
                <a:ext cx="13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18" name="Oval 91"/>
              <p:cNvSpPr>
                <a:spLocks noChangeArrowheads="1"/>
              </p:cNvSpPr>
              <p:nvPr/>
            </p:nvSpPr>
            <p:spPr bwMode="auto">
              <a:xfrm>
                <a:off x="2867" y="2054"/>
                <a:ext cx="14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19" name="Oval 92"/>
              <p:cNvSpPr>
                <a:spLocks noChangeArrowheads="1"/>
              </p:cNvSpPr>
              <p:nvPr/>
            </p:nvSpPr>
            <p:spPr bwMode="auto">
              <a:xfrm>
                <a:off x="2816" y="2030"/>
                <a:ext cx="13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20" name="Oval 93"/>
              <p:cNvSpPr>
                <a:spLocks noChangeArrowheads="1"/>
              </p:cNvSpPr>
              <p:nvPr/>
            </p:nvSpPr>
            <p:spPr bwMode="auto">
              <a:xfrm>
                <a:off x="2915" y="2016"/>
                <a:ext cx="14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21" name="Oval 94"/>
              <p:cNvSpPr>
                <a:spLocks noChangeArrowheads="1"/>
              </p:cNvSpPr>
              <p:nvPr/>
            </p:nvSpPr>
            <p:spPr bwMode="auto">
              <a:xfrm>
                <a:off x="2785" y="2003"/>
                <a:ext cx="14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22" name="Oval 95"/>
              <p:cNvSpPr>
                <a:spLocks noChangeArrowheads="1"/>
              </p:cNvSpPr>
              <p:nvPr/>
            </p:nvSpPr>
            <p:spPr bwMode="auto">
              <a:xfrm>
                <a:off x="2776" y="2057"/>
                <a:ext cx="13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23" name="Oval 96"/>
              <p:cNvSpPr>
                <a:spLocks noChangeArrowheads="1"/>
              </p:cNvSpPr>
              <p:nvPr/>
            </p:nvSpPr>
            <p:spPr bwMode="auto">
              <a:xfrm>
                <a:off x="2885" y="2086"/>
                <a:ext cx="13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24" name="Oval 97"/>
              <p:cNvSpPr>
                <a:spLocks noChangeArrowheads="1"/>
              </p:cNvSpPr>
              <p:nvPr/>
            </p:nvSpPr>
            <p:spPr bwMode="auto">
              <a:xfrm>
                <a:off x="2843" y="2126"/>
                <a:ext cx="14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25" name="Oval 98"/>
              <p:cNvSpPr>
                <a:spLocks noChangeArrowheads="1"/>
              </p:cNvSpPr>
              <p:nvPr/>
            </p:nvSpPr>
            <p:spPr bwMode="auto">
              <a:xfrm>
                <a:off x="2889" y="2129"/>
                <a:ext cx="14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26" name="Oval 99"/>
              <p:cNvSpPr>
                <a:spLocks noChangeArrowheads="1"/>
              </p:cNvSpPr>
              <p:nvPr/>
            </p:nvSpPr>
            <p:spPr bwMode="auto">
              <a:xfrm>
                <a:off x="2832" y="2075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15381" name="Group 100"/>
            <p:cNvGrpSpPr>
              <a:grpSpLocks/>
            </p:cNvGrpSpPr>
            <p:nvPr/>
          </p:nvGrpSpPr>
          <p:grpSpPr bwMode="auto">
            <a:xfrm>
              <a:off x="3140" y="1693"/>
              <a:ext cx="184" cy="133"/>
              <a:chOff x="2789" y="1414"/>
              <a:chExt cx="199" cy="146"/>
            </a:xfrm>
          </p:grpSpPr>
          <p:sp>
            <p:nvSpPr>
              <p:cNvPr id="15701" name="Oval 101"/>
              <p:cNvSpPr>
                <a:spLocks noChangeArrowheads="1"/>
              </p:cNvSpPr>
              <p:nvPr/>
            </p:nvSpPr>
            <p:spPr bwMode="auto">
              <a:xfrm>
                <a:off x="2913" y="1414"/>
                <a:ext cx="14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02" name="Oval 102"/>
              <p:cNvSpPr>
                <a:spLocks noChangeArrowheads="1"/>
              </p:cNvSpPr>
              <p:nvPr/>
            </p:nvSpPr>
            <p:spPr bwMode="auto">
              <a:xfrm>
                <a:off x="2789" y="1487"/>
                <a:ext cx="13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03" name="Oval 103"/>
              <p:cNvSpPr>
                <a:spLocks noChangeArrowheads="1"/>
              </p:cNvSpPr>
              <p:nvPr/>
            </p:nvSpPr>
            <p:spPr bwMode="auto">
              <a:xfrm>
                <a:off x="2792" y="1441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04" name="Oval 104"/>
              <p:cNvSpPr>
                <a:spLocks noChangeArrowheads="1"/>
              </p:cNvSpPr>
              <p:nvPr/>
            </p:nvSpPr>
            <p:spPr bwMode="auto">
              <a:xfrm>
                <a:off x="2835" y="1514"/>
                <a:ext cx="14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05" name="Oval 105"/>
              <p:cNvSpPr>
                <a:spLocks noChangeArrowheads="1"/>
              </p:cNvSpPr>
              <p:nvPr/>
            </p:nvSpPr>
            <p:spPr bwMode="auto">
              <a:xfrm>
                <a:off x="2926" y="1471"/>
                <a:ext cx="14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06" name="Oval 106"/>
              <p:cNvSpPr>
                <a:spLocks noChangeArrowheads="1"/>
              </p:cNvSpPr>
              <p:nvPr/>
            </p:nvSpPr>
            <p:spPr bwMode="auto">
              <a:xfrm>
                <a:off x="2875" y="1447"/>
                <a:ext cx="14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07" name="Oval 107"/>
              <p:cNvSpPr>
                <a:spLocks noChangeArrowheads="1"/>
              </p:cNvSpPr>
              <p:nvPr/>
            </p:nvSpPr>
            <p:spPr bwMode="auto">
              <a:xfrm>
                <a:off x="2974" y="1433"/>
                <a:ext cx="14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08" name="Oval 108"/>
              <p:cNvSpPr>
                <a:spLocks noChangeArrowheads="1"/>
              </p:cNvSpPr>
              <p:nvPr/>
            </p:nvSpPr>
            <p:spPr bwMode="auto">
              <a:xfrm>
                <a:off x="2845" y="1420"/>
                <a:ext cx="13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09" name="Oval 109"/>
              <p:cNvSpPr>
                <a:spLocks noChangeArrowheads="1"/>
              </p:cNvSpPr>
              <p:nvPr/>
            </p:nvSpPr>
            <p:spPr bwMode="auto">
              <a:xfrm>
                <a:off x="2835" y="1474"/>
                <a:ext cx="14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10" name="Oval 110"/>
              <p:cNvSpPr>
                <a:spLocks noChangeArrowheads="1"/>
              </p:cNvSpPr>
              <p:nvPr/>
            </p:nvSpPr>
            <p:spPr bwMode="auto">
              <a:xfrm>
                <a:off x="2944" y="1503"/>
                <a:ext cx="13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11" name="Oval 111"/>
              <p:cNvSpPr>
                <a:spLocks noChangeArrowheads="1"/>
              </p:cNvSpPr>
              <p:nvPr/>
            </p:nvSpPr>
            <p:spPr bwMode="auto">
              <a:xfrm>
                <a:off x="2902" y="1543"/>
                <a:ext cx="14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12" name="Oval 112"/>
              <p:cNvSpPr>
                <a:spLocks noChangeArrowheads="1"/>
              </p:cNvSpPr>
              <p:nvPr/>
            </p:nvSpPr>
            <p:spPr bwMode="auto">
              <a:xfrm>
                <a:off x="2949" y="1546"/>
                <a:ext cx="13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13" name="Oval 113"/>
              <p:cNvSpPr>
                <a:spLocks noChangeArrowheads="1"/>
              </p:cNvSpPr>
              <p:nvPr/>
            </p:nvSpPr>
            <p:spPr bwMode="auto">
              <a:xfrm>
                <a:off x="2891" y="1492"/>
                <a:ext cx="14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15382" name="Oval 114"/>
            <p:cNvSpPr>
              <a:spLocks noChangeArrowheads="1"/>
            </p:cNvSpPr>
            <p:nvPr/>
          </p:nvSpPr>
          <p:spPr bwMode="auto">
            <a:xfrm>
              <a:off x="3511" y="1916"/>
              <a:ext cx="13" cy="1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383" name="Oval 115"/>
            <p:cNvSpPr>
              <a:spLocks noChangeArrowheads="1"/>
            </p:cNvSpPr>
            <p:nvPr/>
          </p:nvSpPr>
          <p:spPr bwMode="auto">
            <a:xfrm>
              <a:off x="3396" y="1984"/>
              <a:ext cx="13" cy="1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384" name="Oval 116"/>
            <p:cNvSpPr>
              <a:spLocks noChangeArrowheads="1"/>
            </p:cNvSpPr>
            <p:nvPr/>
          </p:nvSpPr>
          <p:spPr bwMode="auto">
            <a:xfrm>
              <a:off x="3399" y="1942"/>
              <a:ext cx="13" cy="1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385" name="Oval 117"/>
            <p:cNvSpPr>
              <a:spLocks noChangeArrowheads="1"/>
            </p:cNvSpPr>
            <p:nvPr/>
          </p:nvSpPr>
          <p:spPr bwMode="auto">
            <a:xfrm>
              <a:off x="3439" y="2008"/>
              <a:ext cx="12" cy="1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386" name="Oval 118"/>
            <p:cNvSpPr>
              <a:spLocks noChangeArrowheads="1"/>
            </p:cNvSpPr>
            <p:nvPr/>
          </p:nvSpPr>
          <p:spPr bwMode="auto">
            <a:xfrm>
              <a:off x="3523" y="1969"/>
              <a:ext cx="12" cy="1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387" name="Oval 119"/>
            <p:cNvSpPr>
              <a:spLocks noChangeArrowheads="1"/>
            </p:cNvSpPr>
            <p:nvPr/>
          </p:nvSpPr>
          <p:spPr bwMode="auto">
            <a:xfrm>
              <a:off x="3476" y="1947"/>
              <a:ext cx="12" cy="1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388" name="Oval 120"/>
            <p:cNvSpPr>
              <a:spLocks noChangeArrowheads="1"/>
            </p:cNvSpPr>
            <p:nvPr/>
          </p:nvSpPr>
          <p:spPr bwMode="auto">
            <a:xfrm>
              <a:off x="3558" y="1936"/>
              <a:ext cx="13" cy="1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389" name="Oval 121"/>
            <p:cNvSpPr>
              <a:spLocks noChangeArrowheads="1"/>
            </p:cNvSpPr>
            <p:nvPr/>
          </p:nvSpPr>
          <p:spPr bwMode="auto">
            <a:xfrm>
              <a:off x="3448" y="1922"/>
              <a:ext cx="13" cy="1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390" name="Oval 122"/>
            <p:cNvSpPr>
              <a:spLocks noChangeArrowheads="1"/>
            </p:cNvSpPr>
            <p:nvPr/>
          </p:nvSpPr>
          <p:spPr bwMode="auto">
            <a:xfrm>
              <a:off x="3439" y="1972"/>
              <a:ext cx="12" cy="1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391" name="Oval 123"/>
            <p:cNvSpPr>
              <a:spLocks noChangeArrowheads="1"/>
            </p:cNvSpPr>
            <p:nvPr/>
          </p:nvSpPr>
          <p:spPr bwMode="auto">
            <a:xfrm>
              <a:off x="3539" y="1998"/>
              <a:ext cx="13" cy="1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392" name="Oval 124"/>
            <p:cNvSpPr>
              <a:spLocks noChangeArrowheads="1"/>
            </p:cNvSpPr>
            <p:nvPr/>
          </p:nvSpPr>
          <p:spPr bwMode="auto">
            <a:xfrm>
              <a:off x="3501" y="2035"/>
              <a:ext cx="12" cy="1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393" name="Oval 125"/>
            <p:cNvSpPr>
              <a:spLocks noChangeArrowheads="1"/>
            </p:cNvSpPr>
            <p:nvPr/>
          </p:nvSpPr>
          <p:spPr bwMode="auto">
            <a:xfrm>
              <a:off x="3544" y="2037"/>
              <a:ext cx="13" cy="1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394" name="Oval 126"/>
            <p:cNvSpPr>
              <a:spLocks noChangeArrowheads="1"/>
            </p:cNvSpPr>
            <p:nvPr/>
          </p:nvSpPr>
          <p:spPr bwMode="auto">
            <a:xfrm>
              <a:off x="3491" y="1988"/>
              <a:ext cx="12" cy="1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15395" name="Group 127"/>
            <p:cNvGrpSpPr>
              <a:grpSpLocks/>
            </p:cNvGrpSpPr>
            <p:nvPr/>
          </p:nvGrpSpPr>
          <p:grpSpPr bwMode="auto">
            <a:xfrm>
              <a:off x="3330" y="1743"/>
              <a:ext cx="168" cy="182"/>
              <a:chOff x="2995" y="1469"/>
              <a:chExt cx="181" cy="200"/>
            </a:xfrm>
          </p:grpSpPr>
          <p:sp>
            <p:nvSpPr>
              <p:cNvPr id="15688" name="Oval 128"/>
              <p:cNvSpPr>
                <a:spLocks noChangeArrowheads="1"/>
              </p:cNvSpPr>
              <p:nvPr/>
            </p:nvSpPr>
            <p:spPr bwMode="auto">
              <a:xfrm rot="2760000">
                <a:off x="3135" y="1538"/>
                <a:ext cx="14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89" name="Oval 129"/>
              <p:cNvSpPr>
                <a:spLocks noChangeArrowheads="1"/>
              </p:cNvSpPr>
              <p:nvPr/>
            </p:nvSpPr>
            <p:spPr bwMode="auto">
              <a:xfrm rot="2760000">
                <a:off x="2995" y="1499"/>
                <a:ext cx="14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90" name="Oval 130"/>
              <p:cNvSpPr>
                <a:spLocks noChangeArrowheads="1"/>
              </p:cNvSpPr>
              <p:nvPr/>
            </p:nvSpPr>
            <p:spPr bwMode="auto">
              <a:xfrm rot="2760000">
                <a:off x="3030" y="1469"/>
                <a:ext cx="14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91" name="Oval 131"/>
              <p:cNvSpPr>
                <a:spLocks noChangeArrowheads="1"/>
              </p:cNvSpPr>
              <p:nvPr/>
            </p:nvSpPr>
            <p:spPr bwMode="auto">
              <a:xfrm rot="2760000">
                <a:off x="3008" y="1551"/>
                <a:ext cx="13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92" name="Oval 132"/>
              <p:cNvSpPr>
                <a:spLocks noChangeArrowheads="1"/>
              </p:cNvSpPr>
              <p:nvPr/>
            </p:nvSpPr>
            <p:spPr bwMode="auto">
              <a:xfrm rot="2760000">
                <a:off x="3102" y="1587"/>
                <a:ext cx="14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93" name="Oval 133"/>
              <p:cNvSpPr>
                <a:spLocks noChangeArrowheads="1"/>
              </p:cNvSpPr>
              <p:nvPr/>
            </p:nvSpPr>
            <p:spPr bwMode="auto">
              <a:xfrm rot="2760000">
                <a:off x="3083" y="1534"/>
                <a:ext cx="14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94" name="Oval 134"/>
              <p:cNvSpPr>
                <a:spLocks noChangeArrowheads="1"/>
              </p:cNvSpPr>
              <p:nvPr/>
            </p:nvSpPr>
            <p:spPr bwMode="auto">
              <a:xfrm rot="2760000">
                <a:off x="3163" y="1595"/>
                <a:ext cx="14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95" name="Oval 135"/>
              <p:cNvSpPr>
                <a:spLocks noChangeArrowheads="1"/>
              </p:cNvSpPr>
              <p:nvPr/>
            </p:nvSpPr>
            <p:spPr bwMode="auto">
              <a:xfrm rot="2760000">
                <a:off x="3082" y="1493"/>
                <a:ext cx="14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96" name="Oval 136"/>
              <p:cNvSpPr>
                <a:spLocks noChangeArrowheads="1"/>
              </p:cNvSpPr>
              <p:nvPr/>
            </p:nvSpPr>
            <p:spPr bwMode="auto">
              <a:xfrm rot="2760000">
                <a:off x="3037" y="1523"/>
                <a:ext cx="13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97" name="Oval 137"/>
              <p:cNvSpPr>
                <a:spLocks noChangeArrowheads="1"/>
              </p:cNvSpPr>
              <p:nvPr/>
            </p:nvSpPr>
            <p:spPr bwMode="auto">
              <a:xfrm rot="2760000">
                <a:off x="3091" y="1622"/>
                <a:ext cx="14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98" name="Oval 138"/>
              <p:cNvSpPr>
                <a:spLocks noChangeArrowheads="1"/>
              </p:cNvSpPr>
              <p:nvPr/>
            </p:nvSpPr>
            <p:spPr bwMode="auto">
              <a:xfrm rot="2760000">
                <a:off x="3033" y="1620"/>
                <a:ext cx="14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99" name="Oval 139"/>
              <p:cNvSpPr>
                <a:spLocks noChangeArrowheads="1"/>
              </p:cNvSpPr>
              <p:nvPr/>
            </p:nvSpPr>
            <p:spPr bwMode="auto">
              <a:xfrm rot="2760000">
                <a:off x="3063" y="1655"/>
                <a:ext cx="14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00" name="Oval 140"/>
              <p:cNvSpPr>
                <a:spLocks noChangeArrowheads="1"/>
              </p:cNvSpPr>
              <p:nvPr/>
            </p:nvSpPr>
            <p:spPr bwMode="auto">
              <a:xfrm rot="2760000">
                <a:off x="3062" y="1576"/>
                <a:ext cx="14" cy="1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15396" name="Oval 141"/>
            <p:cNvSpPr>
              <a:spLocks noChangeArrowheads="1"/>
            </p:cNvSpPr>
            <p:nvPr/>
          </p:nvSpPr>
          <p:spPr bwMode="auto">
            <a:xfrm>
              <a:off x="3081" y="1743"/>
              <a:ext cx="12" cy="1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397" name="Oval 142"/>
            <p:cNvSpPr>
              <a:spLocks noChangeArrowheads="1"/>
            </p:cNvSpPr>
            <p:nvPr/>
          </p:nvSpPr>
          <p:spPr bwMode="auto">
            <a:xfrm>
              <a:off x="3150" y="2031"/>
              <a:ext cx="12" cy="1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398" name="Oval 143"/>
            <p:cNvSpPr>
              <a:spLocks noChangeArrowheads="1"/>
            </p:cNvSpPr>
            <p:nvPr/>
          </p:nvSpPr>
          <p:spPr bwMode="auto">
            <a:xfrm>
              <a:off x="3314" y="1860"/>
              <a:ext cx="13" cy="1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399" name="Oval 144"/>
            <p:cNvSpPr>
              <a:spLocks noChangeArrowheads="1"/>
            </p:cNvSpPr>
            <p:nvPr/>
          </p:nvSpPr>
          <p:spPr bwMode="auto">
            <a:xfrm>
              <a:off x="3024" y="2244"/>
              <a:ext cx="13" cy="1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400" name="Oval 145"/>
            <p:cNvSpPr>
              <a:spLocks noChangeArrowheads="1"/>
            </p:cNvSpPr>
            <p:nvPr/>
          </p:nvSpPr>
          <p:spPr bwMode="auto">
            <a:xfrm>
              <a:off x="3042" y="1754"/>
              <a:ext cx="12" cy="1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401" name="Oval 146"/>
            <p:cNvSpPr>
              <a:spLocks noChangeArrowheads="1"/>
            </p:cNvSpPr>
            <p:nvPr/>
          </p:nvSpPr>
          <p:spPr bwMode="auto">
            <a:xfrm>
              <a:off x="2928" y="2065"/>
              <a:ext cx="13" cy="1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402" name="Oval 147"/>
            <p:cNvSpPr>
              <a:spLocks noChangeArrowheads="1"/>
            </p:cNvSpPr>
            <p:nvPr/>
          </p:nvSpPr>
          <p:spPr bwMode="auto">
            <a:xfrm>
              <a:off x="3529" y="1870"/>
              <a:ext cx="13" cy="1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403" name="Oval 148"/>
            <p:cNvSpPr>
              <a:spLocks noChangeArrowheads="1"/>
            </p:cNvSpPr>
            <p:nvPr/>
          </p:nvSpPr>
          <p:spPr bwMode="auto">
            <a:xfrm>
              <a:off x="2937" y="1887"/>
              <a:ext cx="13" cy="1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404" name="Oval 149"/>
            <p:cNvSpPr>
              <a:spLocks noChangeArrowheads="1"/>
            </p:cNvSpPr>
            <p:nvPr/>
          </p:nvSpPr>
          <p:spPr bwMode="auto">
            <a:xfrm>
              <a:off x="3510" y="2197"/>
              <a:ext cx="12" cy="1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405" name="Oval 150"/>
            <p:cNvSpPr>
              <a:spLocks noChangeArrowheads="1"/>
            </p:cNvSpPr>
            <p:nvPr/>
          </p:nvSpPr>
          <p:spPr bwMode="auto">
            <a:xfrm>
              <a:off x="3244" y="1880"/>
              <a:ext cx="13" cy="1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406" name="Oval 151"/>
            <p:cNvSpPr>
              <a:spLocks noChangeArrowheads="1"/>
            </p:cNvSpPr>
            <p:nvPr/>
          </p:nvSpPr>
          <p:spPr bwMode="auto">
            <a:xfrm>
              <a:off x="3341" y="1944"/>
              <a:ext cx="13" cy="1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407" name="Oval 152"/>
            <p:cNvSpPr>
              <a:spLocks noChangeArrowheads="1"/>
            </p:cNvSpPr>
            <p:nvPr/>
          </p:nvSpPr>
          <p:spPr bwMode="auto">
            <a:xfrm>
              <a:off x="3286" y="2188"/>
              <a:ext cx="13" cy="1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408" name="Oval 153"/>
            <p:cNvSpPr>
              <a:spLocks noChangeArrowheads="1"/>
            </p:cNvSpPr>
            <p:nvPr/>
          </p:nvSpPr>
          <p:spPr bwMode="auto">
            <a:xfrm>
              <a:off x="3196" y="1840"/>
              <a:ext cx="12" cy="1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409" name="Freeform 154"/>
            <p:cNvSpPr>
              <a:spLocks/>
            </p:cNvSpPr>
            <p:nvPr/>
          </p:nvSpPr>
          <p:spPr bwMode="auto">
            <a:xfrm>
              <a:off x="2941" y="1727"/>
              <a:ext cx="572" cy="586"/>
            </a:xfrm>
            <a:custGeom>
              <a:avLst/>
              <a:gdLst>
                <a:gd name="T0" fmla="*/ 0 w 620"/>
                <a:gd name="T1" fmla="*/ 390 h 642"/>
                <a:gd name="T2" fmla="*/ 0 w 620"/>
                <a:gd name="T3" fmla="*/ 343 h 642"/>
                <a:gd name="T4" fmla="*/ 21 w 620"/>
                <a:gd name="T5" fmla="*/ 305 h 642"/>
                <a:gd name="T6" fmla="*/ 42 w 620"/>
                <a:gd name="T7" fmla="*/ 276 h 642"/>
                <a:gd name="T8" fmla="*/ 72 w 620"/>
                <a:gd name="T9" fmla="*/ 260 h 642"/>
                <a:gd name="T10" fmla="*/ 84 w 620"/>
                <a:gd name="T11" fmla="*/ 225 h 642"/>
                <a:gd name="T12" fmla="*/ 75 w 620"/>
                <a:gd name="T13" fmla="*/ 194 h 642"/>
                <a:gd name="T14" fmla="*/ 72 w 620"/>
                <a:gd name="T15" fmla="*/ 165 h 642"/>
                <a:gd name="T16" fmla="*/ 66 w 620"/>
                <a:gd name="T17" fmla="*/ 130 h 642"/>
                <a:gd name="T18" fmla="*/ 78 w 620"/>
                <a:gd name="T19" fmla="*/ 92 h 642"/>
                <a:gd name="T20" fmla="*/ 96 w 620"/>
                <a:gd name="T21" fmla="*/ 83 h 642"/>
                <a:gd name="T22" fmla="*/ 120 w 620"/>
                <a:gd name="T23" fmla="*/ 79 h 642"/>
                <a:gd name="T24" fmla="*/ 138 w 620"/>
                <a:gd name="T25" fmla="*/ 92 h 642"/>
                <a:gd name="T26" fmla="*/ 167 w 620"/>
                <a:gd name="T27" fmla="*/ 98 h 642"/>
                <a:gd name="T28" fmla="*/ 200 w 620"/>
                <a:gd name="T29" fmla="*/ 76 h 642"/>
                <a:gd name="T30" fmla="*/ 218 w 620"/>
                <a:gd name="T31" fmla="*/ 35 h 642"/>
                <a:gd name="T32" fmla="*/ 248 w 620"/>
                <a:gd name="T33" fmla="*/ 3 h 642"/>
                <a:gd name="T34" fmla="*/ 293 w 620"/>
                <a:gd name="T35" fmla="*/ 0 h 642"/>
                <a:gd name="T36" fmla="*/ 314 w 620"/>
                <a:gd name="T37" fmla="*/ 13 h 642"/>
                <a:gd name="T38" fmla="*/ 344 w 620"/>
                <a:gd name="T39" fmla="*/ 35 h 642"/>
                <a:gd name="T40" fmla="*/ 374 w 620"/>
                <a:gd name="T41" fmla="*/ 51 h 642"/>
                <a:gd name="T42" fmla="*/ 425 w 620"/>
                <a:gd name="T43" fmla="*/ 41 h 642"/>
                <a:gd name="T44" fmla="*/ 466 w 620"/>
                <a:gd name="T45" fmla="*/ 32 h 642"/>
                <a:gd name="T46" fmla="*/ 496 w 620"/>
                <a:gd name="T47" fmla="*/ 54 h 642"/>
                <a:gd name="T48" fmla="*/ 526 w 620"/>
                <a:gd name="T49" fmla="*/ 86 h 642"/>
                <a:gd name="T50" fmla="*/ 529 w 620"/>
                <a:gd name="T51" fmla="*/ 140 h 642"/>
                <a:gd name="T52" fmla="*/ 544 w 620"/>
                <a:gd name="T53" fmla="*/ 175 h 642"/>
                <a:gd name="T54" fmla="*/ 589 w 620"/>
                <a:gd name="T55" fmla="*/ 200 h 642"/>
                <a:gd name="T56" fmla="*/ 616 w 620"/>
                <a:gd name="T57" fmla="*/ 225 h 642"/>
                <a:gd name="T58" fmla="*/ 619 w 620"/>
                <a:gd name="T59" fmla="*/ 260 h 642"/>
                <a:gd name="T60" fmla="*/ 598 w 620"/>
                <a:gd name="T61" fmla="*/ 301 h 642"/>
                <a:gd name="T62" fmla="*/ 592 w 620"/>
                <a:gd name="T63" fmla="*/ 330 h 642"/>
                <a:gd name="T64" fmla="*/ 601 w 620"/>
                <a:gd name="T65" fmla="*/ 371 h 642"/>
                <a:gd name="T66" fmla="*/ 616 w 620"/>
                <a:gd name="T67" fmla="*/ 406 h 642"/>
                <a:gd name="T68" fmla="*/ 610 w 620"/>
                <a:gd name="T69" fmla="*/ 473 h 642"/>
                <a:gd name="T70" fmla="*/ 571 w 620"/>
                <a:gd name="T71" fmla="*/ 527 h 642"/>
                <a:gd name="T72" fmla="*/ 535 w 620"/>
                <a:gd name="T73" fmla="*/ 546 h 642"/>
                <a:gd name="T74" fmla="*/ 505 w 620"/>
                <a:gd name="T75" fmla="*/ 543 h 642"/>
                <a:gd name="T76" fmla="*/ 475 w 620"/>
                <a:gd name="T77" fmla="*/ 546 h 642"/>
                <a:gd name="T78" fmla="*/ 458 w 620"/>
                <a:gd name="T79" fmla="*/ 578 h 642"/>
                <a:gd name="T80" fmla="*/ 446 w 620"/>
                <a:gd name="T81" fmla="*/ 612 h 642"/>
                <a:gd name="T82" fmla="*/ 422 w 620"/>
                <a:gd name="T83" fmla="*/ 641 h 642"/>
                <a:gd name="T84" fmla="*/ 398 w 620"/>
                <a:gd name="T85" fmla="*/ 638 h 642"/>
                <a:gd name="T86" fmla="*/ 347 w 620"/>
                <a:gd name="T87" fmla="*/ 625 h 642"/>
                <a:gd name="T88" fmla="*/ 317 w 620"/>
                <a:gd name="T89" fmla="*/ 597 h 642"/>
                <a:gd name="T90" fmla="*/ 287 w 620"/>
                <a:gd name="T91" fmla="*/ 593 h 642"/>
                <a:gd name="T92" fmla="*/ 242 w 620"/>
                <a:gd name="T93" fmla="*/ 600 h 642"/>
                <a:gd name="T94" fmla="*/ 209 w 620"/>
                <a:gd name="T95" fmla="*/ 603 h 642"/>
                <a:gd name="T96" fmla="*/ 170 w 620"/>
                <a:gd name="T97" fmla="*/ 600 h 642"/>
                <a:gd name="T98" fmla="*/ 132 w 620"/>
                <a:gd name="T99" fmla="*/ 571 h 642"/>
                <a:gd name="T100" fmla="*/ 117 w 620"/>
                <a:gd name="T101" fmla="*/ 539 h 642"/>
                <a:gd name="T102" fmla="*/ 114 w 620"/>
                <a:gd name="T103" fmla="*/ 482 h 642"/>
                <a:gd name="T104" fmla="*/ 111 w 620"/>
                <a:gd name="T105" fmla="*/ 457 h 642"/>
                <a:gd name="T106" fmla="*/ 63 w 620"/>
                <a:gd name="T107" fmla="*/ 416 h 642"/>
                <a:gd name="T108" fmla="*/ 0 w 620"/>
                <a:gd name="T109" fmla="*/ 390 h 6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20"/>
                <a:gd name="T166" fmla="*/ 0 h 642"/>
                <a:gd name="T167" fmla="*/ 620 w 620"/>
                <a:gd name="T168" fmla="*/ 642 h 6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20" h="642">
                  <a:moveTo>
                    <a:pt x="0" y="390"/>
                  </a:moveTo>
                  <a:lnTo>
                    <a:pt x="0" y="343"/>
                  </a:lnTo>
                  <a:lnTo>
                    <a:pt x="21" y="305"/>
                  </a:lnTo>
                  <a:lnTo>
                    <a:pt x="42" y="276"/>
                  </a:lnTo>
                  <a:lnTo>
                    <a:pt x="72" y="260"/>
                  </a:lnTo>
                  <a:lnTo>
                    <a:pt x="84" y="225"/>
                  </a:lnTo>
                  <a:lnTo>
                    <a:pt x="75" y="194"/>
                  </a:lnTo>
                  <a:lnTo>
                    <a:pt x="72" y="165"/>
                  </a:lnTo>
                  <a:lnTo>
                    <a:pt x="66" y="130"/>
                  </a:lnTo>
                  <a:lnTo>
                    <a:pt x="78" y="92"/>
                  </a:lnTo>
                  <a:lnTo>
                    <a:pt x="96" y="83"/>
                  </a:lnTo>
                  <a:lnTo>
                    <a:pt x="120" y="79"/>
                  </a:lnTo>
                  <a:lnTo>
                    <a:pt x="138" y="92"/>
                  </a:lnTo>
                  <a:lnTo>
                    <a:pt x="167" y="98"/>
                  </a:lnTo>
                  <a:lnTo>
                    <a:pt x="200" y="76"/>
                  </a:lnTo>
                  <a:lnTo>
                    <a:pt x="218" y="35"/>
                  </a:lnTo>
                  <a:lnTo>
                    <a:pt x="248" y="3"/>
                  </a:lnTo>
                  <a:lnTo>
                    <a:pt x="293" y="0"/>
                  </a:lnTo>
                  <a:lnTo>
                    <a:pt x="314" y="13"/>
                  </a:lnTo>
                  <a:lnTo>
                    <a:pt x="344" y="35"/>
                  </a:lnTo>
                  <a:lnTo>
                    <a:pt x="374" y="51"/>
                  </a:lnTo>
                  <a:lnTo>
                    <a:pt x="425" y="41"/>
                  </a:lnTo>
                  <a:lnTo>
                    <a:pt x="466" y="32"/>
                  </a:lnTo>
                  <a:lnTo>
                    <a:pt x="496" y="54"/>
                  </a:lnTo>
                  <a:lnTo>
                    <a:pt x="526" y="86"/>
                  </a:lnTo>
                  <a:lnTo>
                    <a:pt x="529" y="140"/>
                  </a:lnTo>
                  <a:lnTo>
                    <a:pt x="544" y="175"/>
                  </a:lnTo>
                  <a:lnTo>
                    <a:pt x="589" y="200"/>
                  </a:lnTo>
                  <a:lnTo>
                    <a:pt x="616" y="225"/>
                  </a:lnTo>
                  <a:lnTo>
                    <a:pt x="619" y="260"/>
                  </a:lnTo>
                  <a:lnTo>
                    <a:pt x="598" y="301"/>
                  </a:lnTo>
                  <a:lnTo>
                    <a:pt x="592" y="330"/>
                  </a:lnTo>
                  <a:lnTo>
                    <a:pt x="601" y="371"/>
                  </a:lnTo>
                  <a:lnTo>
                    <a:pt x="616" y="406"/>
                  </a:lnTo>
                  <a:lnTo>
                    <a:pt x="610" y="473"/>
                  </a:lnTo>
                  <a:lnTo>
                    <a:pt x="571" y="527"/>
                  </a:lnTo>
                  <a:lnTo>
                    <a:pt x="535" y="546"/>
                  </a:lnTo>
                  <a:lnTo>
                    <a:pt x="505" y="543"/>
                  </a:lnTo>
                  <a:lnTo>
                    <a:pt x="475" y="546"/>
                  </a:lnTo>
                  <a:lnTo>
                    <a:pt x="458" y="578"/>
                  </a:lnTo>
                  <a:lnTo>
                    <a:pt x="446" y="612"/>
                  </a:lnTo>
                  <a:lnTo>
                    <a:pt x="422" y="641"/>
                  </a:lnTo>
                  <a:lnTo>
                    <a:pt x="398" y="638"/>
                  </a:lnTo>
                  <a:lnTo>
                    <a:pt x="347" y="625"/>
                  </a:lnTo>
                  <a:lnTo>
                    <a:pt x="317" y="597"/>
                  </a:lnTo>
                  <a:lnTo>
                    <a:pt x="287" y="593"/>
                  </a:lnTo>
                  <a:lnTo>
                    <a:pt x="242" y="600"/>
                  </a:lnTo>
                  <a:lnTo>
                    <a:pt x="209" y="603"/>
                  </a:lnTo>
                  <a:lnTo>
                    <a:pt x="170" y="600"/>
                  </a:lnTo>
                  <a:lnTo>
                    <a:pt x="132" y="571"/>
                  </a:lnTo>
                  <a:lnTo>
                    <a:pt x="117" y="539"/>
                  </a:lnTo>
                  <a:lnTo>
                    <a:pt x="114" y="482"/>
                  </a:lnTo>
                  <a:lnTo>
                    <a:pt x="111" y="457"/>
                  </a:lnTo>
                  <a:lnTo>
                    <a:pt x="63" y="416"/>
                  </a:lnTo>
                  <a:lnTo>
                    <a:pt x="0" y="390"/>
                  </a:lnTo>
                </a:path>
              </a:pathLst>
            </a:custGeom>
            <a:solidFill>
              <a:schemeClr val="bg1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15410" name="Group 155"/>
            <p:cNvGrpSpPr>
              <a:grpSpLocks/>
            </p:cNvGrpSpPr>
            <p:nvPr/>
          </p:nvGrpSpPr>
          <p:grpSpPr bwMode="auto">
            <a:xfrm>
              <a:off x="4255" y="1669"/>
              <a:ext cx="717" cy="702"/>
              <a:chOff x="4369" y="1669"/>
              <a:chExt cx="717" cy="702"/>
            </a:xfrm>
          </p:grpSpPr>
          <p:sp>
            <p:nvSpPr>
              <p:cNvPr id="15556" name="Oval 156"/>
              <p:cNvSpPr>
                <a:spLocks noChangeArrowheads="1"/>
              </p:cNvSpPr>
              <p:nvPr/>
            </p:nvSpPr>
            <p:spPr bwMode="auto">
              <a:xfrm>
                <a:off x="4369" y="1669"/>
                <a:ext cx="717" cy="702"/>
              </a:xfrm>
              <a:prstGeom prst="ellipse">
                <a:avLst/>
              </a:prstGeom>
              <a:gradFill rotWithShape="0">
                <a:gsLst>
                  <a:gs pos="0">
                    <a:srgbClr val="4B000C"/>
                  </a:gs>
                  <a:gs pos="100000">
                    <a:srgbClr val="FC0128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57" name="Oval 157"/>
              <p:cNvSpPr>
                <a:spLocks noChangeArrowheads="1"/>
              </p:cNvSpPr>
              <p:nvPr/>
            </p:nvSpPr>
            <p:spPr bwMode="auto">
              <a:xfrm>
                <a:off x="4587" y="1791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58" name="Oval 158"/>
              <p:cNvSpPr>
                <a:spLocks noChangeArrowheads="1"/>
              </p:cNvSpPr>
              <p:nvPr/>
            </p:nvSpPr>
            <p:spPr bwMode="auto">
              <a:xfrm>
                <a:off x="4472" y="1858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59" name="Oval 159"/>
              <p:cNvSpPr>
                <a:spLocks noChangeArrowheads="1"/>
              </p:cNvSpPr>
              <p:nvPr/>
            </p:nvSpPr>
            <p:spPr bwMode="auto">
              <a:xfrm>
                <a:off x="4475" y="1816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60" name="Oval 160"/>
              <p:cNvSpPr>
                <a:spLocks noChangeArrowheads="1"/>
              </p:cNvSpPr>
              <p:nvPr/>
            </p:nvSpPr>
            <p:spPr bwMode="auto">
              <a:xfrm>
                <a:off x="4515" y="1883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61" name="Oval 161"/>
              <p:cNvSpPr>
                <a:spLocks noChangeArrowheads="1"/>
              </p:cNvSpPr>
              <p:nvPr/>
            </p:nvSpPr>
            <p:spPr bwMode="auto">
              <a:xfrm>
                <a:off x="4599" y="1843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62" name="Oval 162"/>
              <p:cNvSpPr>
                <a:spLocks noChangeArrowheads="1"/>
              </p:cNvSpPr>
              <p:nvPr/>
            </p:nvSpPr>
            <p:spPr bwMode="auto">
              <a:xfrm>
                <a:off x="4552" y="1821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63" name="Oval 163"/>
              <p:cNvSpPr>
                <a:spLocks noChangeArrowheads="1"/>
              </p:cNvSpPr>
              <p:nvPr/>
            </p:nvSpPr>
            <p:spPr bwMode="auto">
              <a:xfrm>
                <a:off x="4644" y="1809"/>
                <a:ext cx="12" cy="1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64" name="Oval 164"/>
              <p:cNvSpPr>
                <a:spLocks noChangeArrowheads="1"/>
              </p:cNvSpPr>
              <p:nvPr/>
            </p:nvSpPr>
            <p:spPr bwMode="auto">
              <a:xfrm>
                <a:off x="4524" y="1797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65" name="Oval 165"/>
              <p:cNvSpPr>
                <a:spLocks noChangeArrowheads="1"/>
              </p:cNvSpPr>
              <p:nvPr/>
            </p:nvSpPr>
            <p:spPr bwMode="auto">
              <a:xfrm>
                <a:off x="4515" y="1847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66" name="Oval 166"/>
              <p:cNvSpPr>
                <a:spLocks noChangeArrowheads="1"/>
              </p:cNvSpPr>
              <p:nvPr/>
            </p:nvSpPr>
            <p:spPr bwMode="auto">
              <a:xfrm>
                <a:off x="4615" y="1872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67" name="Oval 167"/>
              <p:cNvSpPr>
                <a:spLocks noChangeArrowheads="1"/>
              </p:cNvSpPr>
              <p:nvPr/>
            </p:nvSpPr>
            <p:spPr bwMode="auto">
              <a:xfrm>
                <a:off x="4577" y="1909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68" name="Oval 168"/>
              <p:cNvSpPr>
                <a:spLocks noChangeArrowheads="1"/>
              </p:cNvSpPr>
              <p:nvPr/>
            </p:nvSpPr>
            <p:spPr bwMode="auto">
              <a:xfrm>
                <a:off x="4620" y="1912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69" name="Oval 169"/>
              <p:cNvSpPr>
                <a:spLocks noChangeArrowheads="1"/>
              </p:cNvSpPr>
              <p:nvPr/>
            </p:nvSpPr>
            <p:spPr bwMode="auto">
              <a:xfrm>
                <a:off x="4567" y="1862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70" name="Oval 170"/>
              <p:cNvSpPr>
                <a:spLocks noChangeArrowheads="1"/>
              </p:cNvSpPr>
              <p:nvPr/>
            </p:nvSpPr>
            <p:spPr bwMode="auto">
              <a:xfrm rot="-2820000">
                <a:off x="4826" y="2185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71" name="Oval 171"/>
              <p:cNvSpPr>
                <a:spLocks noChangeArrowheads="1"/>
              </p:cNvSpPr>
              <p:nvPr/>
            </p:nvSpPr>
            <p:spPr bwMode="auto">
              <a:xfrm rot="-2820000">
                <a:off x="4796" y="2315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72" name="Oval 172"/>
              <p:cNvSpPr>
                <a:spLocks noChangeArrowheads="1"/>
              </p:cNvSpPr>
              <p:nvPr/>
            </p:nvSpPr>
            <p:spPr bwMode="auto">
              <a:xfrm rot="-2820000">
                <a:off x="4765" y="2286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73" name="Oval 173"/>
              <p:cNvSpPr>
                <a:spLocks noChangeArrowheads="1"/>
              </p:cNvSpPr>
              <p:nvPr/>
            </p:nvSpPr>
            <p:spPr bwMode="auto">
              <a:xfrm rot="-2820000">
                <a:off x="4844" y="2300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74" name="Oval 174"/>
              <p:cNvSpPr>
                <a:spLocks noChangeArrowheads="1"/>
              </p:cNvSpPr>
              <p:nvPr/>
            </p:nvSpPr>
            <p:spPr bwMode="auto">
              <a:xfrm rot="-2820000">
                <a:off x="4872" y="2213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75" name="Oval 175"/>
              <p:cNvSpPr>
                <a:spLocks noChangeArrowheads="1"/>
              </p:cNvSpPr>
              <p:nvPr/>
            </p:nvSpPr>
            <p:spPr bwMode="auto">
              <a:xfrm rot="-2820000">
                <a:off x="4823" y="2234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76" name="Oval 176"/>
              <p:cNvSpPr>
                <a:spLocks noChangeArrowheads="1"/>
              </p:cNvSpPr>
              <p:nvPr/>
            </p:nvSpPr>
            <p:spPr bwMode="auto">
              <a:xfrm rot="-2820000">
                <a:off x="4877" y="2157"/>
                <a:ext cx="11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77" name="Oval 177"/>
              <p:cNvSpPr>
                <a:spLocks noChangeArrowheads="1"/>
              </p:cNvSpPr>
              <p:nvPr/>
            </p:nvSpPr>
            <p:spPr bwMode="auto">
              <a:xfrm rot="-2820000">
                <a:off x="4785" y="2238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78" name="Oval 178"/>
              <p:cNvSpPr>
                <a:spLocks noChangeArrowheads="1"/>
              </p:cNvSpPr>
              <p:nvPr/>
            </p:nvSpPr>
            <p:spPr bwMode="auto">
              <a:xfrm rot="-2820000">
                <a:off x="4816" y="2276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79" name="Oval 179"/>
              <p:cNvSpPr>
                <a:spLocks noChangeArrowheads="1"/>
              </p:cNvSpPr>
              <p:nvPr/>
            </p:nvSpPr>
            <p:spPr bwMode="auto">
              <a:xfrm rot="-2820000">
                <a:off x="4903" y="2223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80" name="Oval 180"/>
              <p:cNvSpPr>
                <a:spLocks noChangeArrowheads="1"/>
              </p:cNvSpPr>
              <p:nvPr/>
            </p:nvSpPr>
            <p:spPr bwMode="auto">
              <a:xfrm rot="-2820000">
                <a:off x="4907" y="2273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81" name="Oval 181"/>
              <p:cNvSpPr>
                <a:spLocks noChangeArrowheads="1"/>
              </p:cNvSpPr>
              <p:nvPr/>
            </p:nvSpPr>
            <p:spPr bwMode="auto">
              <a:xfrm rot="-2820000">
                <a:off x="4936" y="2246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82" name="Oval 182"/>
              <p:cNvSpPr>
                <a:spLocks noChangeArrowheads="1"/>
              </p:cNvSpPr>
              <p:nvPr/>
            </p:nvSpPr>
            <p:spPr bwMode="auto">
              <a:xfrm rot="-2820000">
                <a:off x="4864" y="2249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83" name="Oval 183"/>
              <p:cNvSpPr>
                <a:spLocks noChangeArrowheads="1"/>
              </p:cNvSpPr>
              <p:nvPr/>
            </p:nvSpPr>
            <p:spPr bwMode="auto">
              <a:xfrm rot="2280000">
                <a:off x="5002" y="2086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84" name="Oval 184"/>
              <p:cNvSpPr>
                <a:spLocks noChangeArrowheads="1"/>
              </p:cNvSpPr>
              <p:nvPr/>
            </p:nvSpPr>
            <p:spPr bwMode="auto">
              <a:xfrm rot="2280000">
                <a:off x="4869" y="2068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85" name="Oval 185"/>
              <p:cNvSpPr>
                <a:spLocks noChangeArrowheads="1"/>
              </p:cNvSpPr>
              <p:nvPr/>
            </p:nvSpPr>
            <p:spPr bwMode="auto">
              <a:xfrm rot="2280000">
                <a:off x="4898" y="2036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86" name="Oval 186"/>
              <p:cNvSpPr>
                <a:spLocks noChangeArrowheads="1"/>
              </p:cNvSpPr>
              <p:nvPr/>
            </p:nvSpPr>
            <p:spPr bwMode="auto">
              <a:xfrm rot="2280000">
                <a:off x="4887" y="2113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87" name="Oval 187"/>
              <p:cNvSpPr>
                <a:spLocks noChangeArrowheads="1"/>
              </p:cNvSpPr>
              <p:nvPr/>
            </p:nvSpPr>
            <p:spPr bwMode="auto">
              <a:xfrm rot="2280000">
                <a:off x="4978" y="2133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88" name="Oval 188"/>
              <p:cNvSpPr>
                <a:spLocks noChangeArrowheads="1"/>
              </p:cNvSpPr>
              <p:nvPr/>
            </p:nvSpPr>
            <p:spPr bwMode="auto">
              <a:xfrm rot="2280000">
                <a:off x="4955" y="2087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89" name="Oval 189"/>
              <p:cNvSpPr>
                <a:spLocks noChangeArrowheads="1"/>
              </p:cNvSpPr>
              <p:nvPr/>
            </p:nvSpPr>
            <p:spPr bwMode="auto">
              <a:xfrm rot="2280000">
                <a:off x="5034" y="2133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90" name="Oval 190"/>
              <p:cNvSpPr>
                <a:spLocks noChangeArrowheads="1"/>
              </p:cNvSpPr>
              <p:nvPr/>
            </p:nvSpPr>
            <p:spPr bwMode="auto">
              <a:xfrm rot="2280000">
                <a:off x="4947" y="2051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91" name="Oval 191"/>
              <p:cNvSpPr>
                <a:spLocks noChangeArrowheads="1"/>
              </p:cNvSpPr>
              <p:nvPr/>
            </p:nvSpPr>
            <p:spPr bwMode="auto">
              <a:xfrm rot="2280000">
                <a:off x="4910" y="2084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92" name="Oval 192"/>
              <p:cNvSpPr>
                <a:spLocks noChangeArrowheads="1"/>
              </p:cNvSpPr>
              <p:nvPr/>
            </p:nvSpPr>
            <p:spPr bwMode="auto">
              <a:xfrm rot="2280000">
                <a:off x="4972" y="2167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93" name="Oval 193"/>
              <p:cNvSpPr>
                <a:spLocks noChangeArrowheads="1"/>
              </p:cNvSpPr>
              <p:nvPr/>
            </p:nvSpPr>
            <p:spPr bwMode="auto">
              <a:xfrm rot="2280000">
                <a:off x="4919" y="2171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94" name="Oval 194"/>
              <p:cNvSpPr>
                <a:spLocks noChangeArrowheads="1"/>
              </p:cNvSpPr>
              <p:nvPr/>
            </p:nvSpPr>
            <p:spPr bwMode="auto">
              <a:xfrm rot="2280000">
                <a:off x="4951" y="2200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95" name="Oval 195"/>
              <p:cNvSpPr>
                <a:spLocks noChangeArrowheads="1"/>
              </p:cNvSpPr>
              <p:nvPr/>
            </p:nvSpPr>
            <p:spPr bwMode="auto">
              <a:xfrm rot="2280000">
                <a:off x="4940" y="2128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96" name="Oval 196"/>
              <p:cNvSpPr>
                <a:spLocks noChangeArrowheads="1"/>
              </p:cNvSpPr>
              <p:nvPr/>
            </p:nvSpPr>
            <p:spPr bwMode="auto">
              <a:xfrm>
                <a:off x="4522" y="1924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97" name="Oval 197"/>
              <p:cNvSpPr>
                <a:spLocks noChangeArrowheads="1"/>
              </p:cNvSpPr>
              <p:nvPr/>
            </p:nvSpPr>
            <p:spPr bwMode="auto">
              <a:xfrm>
                <a:off x="4406" y="1992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98" name="Oval 198"/>
              <p:cNvSpPr>
                <a:spLocks noChangeArrowheads="1"/>
              </p:cNvSpPr>
              <p:nvPr/>
            </p:nvSpPr>
            <p:spPr bwMode="auto">
              <a:xfrm>
                <a:off x="4409" y="1949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99" name="Oval 199"/>
              <p:cNvSpPr>
                <a:spLocks noChangeArrowheads="1"/>
              </p:cNvSpPr>
              <p:nvPr/>
            </p:nvSpPr>
            <p:spPr bwMode="auto">
              <a:xfrm>
                <a:off x="4449" y="2016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00" name="Oval 200"/>
              <p:cNvSpPr>
                <a:spLocks noChangeArrowheads="1"/>
              </p:cNvSpPr>
              <p:nvPr/>
            </p:nvSpPr>
            <p:spPr bwMode="auto">
              <a:xfrm>
                <a:off x="4534" y="1977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01" name="Oval 201"/>
              <p:cNvSpPr>
                <a:spLocks noChangeArrowheads="1"/>
              </p:cNvSpPr>
              <p:nvPr/>
            </p:nvSpPr>
            <p:spPr bwMode="auto">
              <a:xfrm>
                <a:off x="4486" y="1955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02" name="Oval 202"/>
              <p:cNvSpPr>
                <a:spLocks noChangeArrowheads="1"/>
              </p:cNvSpPr>
              <p:nvPr/>
            </p:nvSpPr>
            <p:spPr bwMode="auto">
              <a:xfrm>
                <a:off x="4578" y="1942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03" name="Oval 203"/>
              <p:cNvSpPr>
                <a:spLocks noChangeArrowheads="1"/>
              </p:cNvSpPr>
              <p:nvPr/>
            </p:nvSpPr>
            <p:spPr bwMode="auto">
              <a:xfrm>
                <a:off x="4458" y="1931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04" name="Oval 204"/>
              <p:cNvSpPr>
                <a:spLocks noChangeArrowheads="1"/>
              </p:cNvSpPr>
              <p:nvPr/>
            </p:nvSpPr>
            <p:spPr bwMode="auto">
              <a:xfrm>
                <a:off x="4449" y="1980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05" name="Oval 205"/>
              <p:cNvSpPr>
                <a:spLocks noChangeArrowheads="1"/>
              </p:cNvSpPr>
              <p:nvPr/>
            </p:nvSpPr>
            <p:spPr bwMode="auto">
              <a:xfrm>
                <a:off x="4549" y="2006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06" name="Oval 206"/>
              <p:cNvSpPr>
                <a:spLocks noChangeArrowheads="1"/>
              </p:cNvSpPr>
              <p:nvPr/>
            </p:nvSpPr>
            <p:spPr bwMode="auto">
              <a:xfrm>
                <a:off x="4512" y="2043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07" name="Oval 207"/>
              <p:cNvSpPr>
                <a:spLocks noChangeArrowheads="1"/>
              </p:cNvSpPr>
              <p:nvPr/>
            </p:nvSpPr>
            <p:spPr bwMode="auto">
              <a:xfrm>
                <a:off x="4554" y="2046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08" name="Oval 208"/>
              <p:cNvSpPr>
                <a:spLocks noChangeArrowheads="1"/>
              </p:cNvSpPr>
              <p:nvPr/>
            </p:nvSpPr>
            <p:spPr bwMode="auto">
              <a:xfrm>
                <a:off x="4501" y="1996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09" name="Oval 209"/>
              <p:cNvSpPr>
                <a:spLocks noChangeArrowheads="1"/>
              </p:cNvSpPr>
              <p:nvPr/>
            </p:nvSpPr>
            <p:spPr bwMode="auto">
              <a:xfrm>
                <a:off x="4544" y="2082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10" name="Oval 210"/>
              <p:cNvSpPr>
                <a:spLocks noChangeArrowheads="1"/>
              </p:cNvSpPr>
              <p:nvPr/>
            </p:nvSpPr>
            <p:spPr bwMode="auto">
              <a:xfrm>
                <a:off x="4429" y="2149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11" name="Oval 211"/>
              <p:cNvSpPr>
                <a:spLocks noChangeArrowheads="1"/>
              </p:cNvSpPr>
              <p:nvPr/>
            </p:nvSpPr>
            <p:spPr bwMode="auto">
              <a:xfrm>
                <a:off x="4431" y="2107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12" name="Oval 212"/>
              <p:cNvSpPr>
                <a:spLocks noChangeArrowheads="1"/>
              </p:cNvSpPr>
              <p:nvPr/>
            </p:nvSpPr>
            <p:spPr bwMode="auto">
              <a:xfrm>
                <a:off x="4471" y="2174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13" name="Oval 213"/>
              <p:cNvSpPr>
                <a:spLocks noChangeArrowheads="1"/>
              </p:cNvSpPr>
              <p:nvPr/>
            </p:nvSpPr>
            <p:spPr bwMode="auto">
              <a:xfrm>
                <a:off x="4556" y="2135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14" name="Oval 214"/>
              <p:cNvSpPr>
                <a:spLocks noChangeArrowheads="1"/>
              </p:cNvSpPr>
              <p:nvPr/>
            </p:nvSpPr>
            <p:spPr bwMode="auto">
              <a:xfrm>
                <a:off x="4508" y="2113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15" name="Oval 215"/>
              <p:cNvSpPr>
                <a:spLocks noChangeArrowheads="1"/>
              </p:cNvSpPr>
              <p:nvPr/>
            </p:nvSpPr>
            <p:spPr bwMode="auto">
              <a:xfrm>
                <a:off x="4600" y="2099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16" name="Oval 216"/>
              <p:cNvSpPr>
                <a:spLocks noChangeArrowheads="1"/>
              </p:cNvSpPr>
              <p:nvPr/>
            </p:nvSpPr>
            <p:spPr bwMode="auto">
              <a:xfrm>
                <a:off x="4480" y="2087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17" name="Oval 217"/>
              <p:cNvSpPr>
                <a:spLocks noChangeArrowheads="1"/>
              </p:cNvSpPr>
              <p:nvPr/>
            </p:nvSpPr>
            <p:spPr bwMode="auto">
              <a:xfrm>
                <a:off x="4471" y="2138"/>
                <a:ext cx="13" cy="1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18" name="Oval 218"/>
              <p:cNvSpPr>
                <a:spLocks noChangeArrowheads="1"/>
              </p:cNvSpPr>
              <p:nvPr/>
            </p:nvSpPr>
            <p:spPr bwMode="auto">
              <a:xfrm>
                <a:off x="4572" y="2164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19" name="Oval 219"/>
              <p:cNvSpPr>
                <a:spLocks noChangeArrowheads="1"/>
              </p:cNvSpPr>
              <p:nvPr/>
            </p:nvSpPr>
            <p:spPr bwMode="auto">
              <a:xfrm>
                <a:off x="4534" y="2200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20" name="Oval 220"/>
              <p:cNvSpPr>
                <a:spLocks noChangeArrowheads="1"/>
              </p:cNvSpPr>
              <p:nvPr/>
            </p:nvSpPr>
            <p:spPr bwMode="auto">
              <a:xfrm>
                <a:off x="4576" y="2203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21" name="Oval 221"/>
              <p:cNvSpPr>
                <a:spLocks noChangeArrowheads="1"/>
              </p:cNvSpPr>
              <p:nvPr/>
            </p:nvSpPr>
            <p:spPr bwMode="auto">
              <a:xfrm>
                <a:off x="4523" y="2153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22" name="Oval 222"/>
              <p:cNvSpPr>
                <a:spLocks noChangeArrowheads="1"/>
              </p:cNvSpPr>
              <p:nvPr/>
            </p:nvSpPr>
            <p:spPr bwMode="auto">
              <a:xfrm>
                <a:off x="4689" y="2223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23" name="Oval 223"/>
              <p:cNvSpPr>
                <a:spLocks noChangeArrowheads="1"/>
              </p:cNvSpPr>
              <p:nvPr/>
            </p:nvSpPr>
            <p:spPr bwMode="auto">
              <a:xfrm>
                <a:off x="4574" y="2291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24" name="Oval 224"/>
              <p:cNvSpPr>
                <a:spLocks noChangeArrowheads="1"/>
              </p:cNvSpPr>
              <p:nvPr/>
            </p:nvSpPr>
            <p:spPr bwMode="auto">
              <a:xfrm>
                <a:off x="4577" y="2249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25" name="Oval 225"/>
              <p:cNvSpPr>
                <a:spLocks noChangeArrowheads="1"/>
              </p:cNvSpPr>
              <p:nvPr/>
            </p:nvSpPr>
            <p:spPr bwMode="auto">
              <a:xfrm>
                <a:off x="4617" y="2315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26" name="Oval 226"/>
              <p:cNvSpPr>
                <a:spLocks noChangeArrowheads="1"/>
              </p:cNvSpPr>
              <p:nvPr/>
            </p:nvSpPr>
            <p:spPr bwMode="auto">
              <a:xfrm>
                <a:off x="4701" y="2276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27" name="Oval 227"/>
              <p:cNvSpPr>
                <a:spLocks noChangeArrowheads="1"/>
              </p:cNvSpPr>
              <p:nvPr/>
            </p:nvSpPr>
            <p:spPr bwMode="auto">
              <a:xfrm>
                <a:off x="4654" y="2254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28" name="Oval 228"/>
              <p:cNvSpPr>
                <a:spLocks noChangeArrowheads="1"/>
              </p:cNvSpPr>
              <p:nvPr/>
            </p:nvSpPr>
            <p:spPr bwMode="auto">
              <a:xfrm>
                <a:off x="4745" y="2242"/>
                <a:ext cx="13" cy="1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29" name="Oval 229"/>
              <p:cNvSpPr>
                <a:spLocks noChangeArrowheads="1"/>
              </p:cNvSpPr>
              <p:nvPr/>
            </p:nvSpPr>
            <p:spPr bwMode="auto">
              <a:xfrm>
                <a:off x="4626" y="2230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30" name="Oval 230"/>
              <p:cNvSpPr>
                <a:spLocks noChangeArrowheads="1"/>
              </p:cNvSpPr>
              <p:nvPr/>
            </p:nvSpPr>
            <p:spPr bwMode="auto">
              <a:xfrm>
                <a:off x="4617" y="2279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31" name="Oval 231"/>
              <p:cNvSpPr>
                <a:spLocks noChangeArrowheads="1"/>
              </p:cNvSpPr>
              <p:nvPr/>
            </p:nvSpPr>
            <p:spPr bwMode="auto">
              <a:xfrm>
                <a:off x="4718" y="2305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32" name="Oval 232"/>
              <p:cNvSpPr>
                <a:spLocks noChangeArrowheads="1"/>
              </p:cNvSpPr>
              <p:nvPr/>
            </p:nvSpPr>
            <p:spPr bwMode="auto">
              <a:xfrm>
                <a:off x="4679" y="2342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33" name="Oval 233"/>
              <p:cNvSpPr>
                <a:spLocks noChangeArrowheads="1"/>
              </p:cNvSpPr>
              <p:nvPr/>
            </p:nvSpPr>
            <p:spPr bwMode="auto">
              <a:xfrm>
                <a:off x="4722" y="2344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34" name="Oval 234"/>
              <p:cNvSpPr>
                <a:spLocks noChangeArrowheads="1"/>
              </p:cNvSpPr>
              <p:nvPr/>
            </p:nvSpPr>
            <p:spPr bwMode="auto">
              <a:xfrm>
                <a:off x="4669" y="2295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35" name="Oval 235"/>
              <p:cNvSpPr>
                <a:spLocks noChangeArrowheads="1"/>
              </p:cNvSpPr>
              <p:nvPr/>
            </p:nvSpPr>
            <p:spPr bwMode="auto">
              <a:xfrm>
                <a:off x="4744" y="1693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36" name="Oval 236"/>
              <p:cNvSpPr>
                <a:spLocks noChangeArrowheads="1"/>
              </p:cNvSpPr>
              <p:nvPr/>
            </p:nvSpPr>
            <p:spPr bwMode="auto">
              <a:xfrm>
                <a:off x="4629" y="1759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37" name="Oval 237"/>
              <p:cNvSpPr>
                <a:spLocks noChangeArrowheads="1"/>
              </p:cNvSpPr>
              <p:nvPr/>
            </p:nvSpPr>
            <p:spPr bwMode="auto">
              <a:xfrm>
                <a:off x="4632" y="1717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38" name="Oval 238"/>
              <p:cNvSpPr>
                <a:spLocks noChangeArrowheads="1"/>
              </p:cNvSpPr>
              <p:nvPr/>
            </p:nvSpPr>
            <p:spPr bwMode="auto">
              <a:xfrm>
                <a:off x="4671" y="1784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39" name="Oval 239"/>
              <p:cNvSpPr>
                <a:spLocks noChangeArrowheads="1"/>
              </p:cNvSpPr>
              <p:nvPr/>
            </p:nvSpPr>
            <p:spPr bwMode="auto">
              <a:xfrm>
                <a:off x="4755" y="1745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40" name="Oval 240"/>
              <p:cNvSpPr>
                <a:spLocks noChangeArrowheads="1"/>
              </p:cNvSpPr>
              <p:nvPr/>
            </p:nvSpPr>
            <p:spPr bwMode="auto">
              <a:xfrm>
                <a:off x="4708" y="1723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41" name="Oval 241"/>
              <p:cNvSpPr>
                <a:spLocks noChangeArrowheads="1"/>
              </p:cNvSpPr>
              <p:nvPr/>
            </p:nvSpPr>
            <p:spPr bwMode="auto">
              <a:xfrm>
                <a:off x="4800" y="1710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42" name="Oval 242"/>
              <p:cNvSpPr>
                <a:spLocks noChangeArrowheads="1"/>
              </p:cNvSpPr>
              <p:nvPr/>
            </p:nvSpPr>
            <p:spPr bwMode="auto">
              <a:xfrm>
                <a:off x="4681" y="1698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43" name="Oval 243"/>
              <p:cNvSpPr>
                <a:spLocks noChangeArrowheads="1"/>
              </p:cNvSpPr>
              <p:nvPr/>
            </p:nvSpPr>
            <p:spPr bwMode="auto">
              <a:xfrm>
                <a:off x="4671" y="1747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44" name="Oval 244"/>
              <p:cNvSpPr>
                <a:spLocks noChangeArrowheads="1"/>
              </p:cNvSpPr>
              <p:nvPr/>
            </p:nvSpPr>
            <p:spPr bwMode="auto">
              <a:xfrm>
                <a:off x="4772" y="1774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45" name="Oval 245"/>
              <p:cNvSpPr>
                <a:spLocks noChangeArrowheads="1"/>
              </p:cNvSpPr>
              <p:nvPr/>
            </p:nvSpPr>
            <p:spPr bwMode="auto">
              <a:xfrm>
                <a:off x="4733" y="1810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46" name="Oval 246"/>
              <p:cNvSpPr>
                <a:spLocks noChangeArrowheads="1"/>
              </p:cNvSpPr>
              <p:nvPr/>
            </p:nvSpPr>
            <p:spPr bwMode="auto">
              <a:xfrm>
                <a:off x="4777" y="1813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47" name="Oval 247"/>
              <p:cNvSpPr>
                <a:spLocks noChangeArrowheads="1"/>
              </p:cNvSpPr>
              <p:nvPr/>
            </p:nvSpPr>
            <p:spPr bwMode="auto">
              <a:xfrm>
                <a:off x="4723" y="1764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48" name="Oval 248"/>
              <p:cNvSpPr>
                <a:spLocks noChangeArrowheads="1"/>
              </p:cNvSpPr>
              <p:nvPr/>
            </p:nvSpPr>
            <p:spPr bwMode="auto">
              <a:xfrm>
                <a:off x="5000" y="1916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49" name="Oval 249"/>
              <p:cNvSpPr>
                <a:spLocks noChangeArrowheads="1"/>
              </p:cNvSpPr>
              <p:nvPr/>
            </p:nvSpPr>
            <p:spPr bwMode="auto">
              <a:xfrm>
                <a:off x="4885" y="1984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50" name="Oval 250"/>
              <p:cNvSpPr>
                <a:spLocks noChangeArrowheads="1"/>
              </p:cNvSpPr>
              <p:nvPr/>
            </p:nvSpPr>
            <p:spPr bwMode="auto">
              <a:xfrm>
                <a:off x="4888" y="1942"/>
                <a:ext cx="12" cy="1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51" name="Oval 251"/>
              <p:cNvSpPr>
                <a:spLocks noChangeArrowheads="1"/>
              </p:cNvSpPr>
              <p:nvPr/>
            </p:nvSpPr>
            <p:spPr bwMode="auto">
              <a:xfrm>
                <a:off x="4928" y="2008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52" name="Oval 252"/>
              <p:cNvSpPr>
                <a:spLocks noChangeArrowheads="1"/>
              </p:cNvSpPr>
              <p:nvPr/>
            </p:nvSpPr>
            <p:spPr bwMode="auto">
              <a:xfrm>
                <a:off x="5012" y="1969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53" name="Oval 253"/>
              <p:cNvSpPr>
                <a:spLocks noChangeArrowheads="1"/>
              </p:cNvSpPr>
              <p:nvPr/>
            </p:nvSpPr>
            <p:spPr bwMode="auto">
              <a:xfrm>
                <a:off x="4965" y="1947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54" name="Oval 254"/>
              <p:cNvSpPr>
                <a:spLocks noChangeArrowheads="1"/>
              </p:cNvSpPr>
              <p:nvPr/>
            </p:nvSpPr>
            <p:spPr bwMode="auto">
              <a:xfrm>
                <a:off x="5047" y="1936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55" name="Oval 255"/>
              <p:cNvSpPr>
                <a:spLocks noChangeArrowheads="1"/>
              </p:cNvSpPr>
              <p:nvPr/>
            </p:nvSpPr>
            <p:spPr bwMode="auto">
              <a:xfrm>
                <a:off x="4936" y="1922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56" name="Oval 256"/>
              <p:cNvSpPr>
                <a:spLocks noChangeArrowheads="1"/>
              </p:cNvSpPr>
              <p:nvPr/>
            </p:nvSpPr>
            <p:spPr bwMode="auto">
              <a:xfrm>
                <a:off x="4928" y="1972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57" name="Oval 257"/>
              <p:cNvSpPr>
                <a:spLocks noChangeArrowheads="1"/>
              </p:cNvSpPr>
              <p:nvPr/>
            </p:nvSpPr>
            <p:spPr bwMode="auto">
              <a:xfrm>
                <a:off x="5029" y="1998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58" name="Oval 258"/>
              <p:cNvSpPr>
                <a:spLocks noChangeArrowheads="1"/>
              </p:cNvSpPr>
              <p:nvPr/>
            </p:nvSpPr>
            <p:spPr bwMode="auto">
              <a:xfrm>
                <a:off x="4990" y="2035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59" name="Oval 259"/>
              <p:cNvSpPr>
                <a:spLocks noChangeArrowheads="1"/>
              </p:cNvSpPr>
              <p:nvPr/>
            </p:nvSpPr>
            <p:spPr bwMode="auto">
              <a:xfrm>
                <a:off x="5032" y="2037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60" name="Oval 260"/>
              <p:cNvSpPr>
                <a:spLocks noChangeArrowheads="1"/>
              </p:cNvSpPr>
              <p:nvPr/>
            </p:nvSpPr>
            <p:spPr bwMode="auto">
              <a:xfrm>
                <a:off x="4980" y="1988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61" name="Oval 261"/>
              <p:cNvSpPr>
                <a:spLocks noChangeArrowheads="1"/>
              </p:cNvSpPr>
              <p:nvPr/>
            </p:nvSpPr>
            <p:spPr bwMode="auto">
              <a:xfrm rot="2760000">
                <a:off x="4947" y="1807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62" name="Oval 262"/>
              <p:cNvSpPr>
                <a:spLocks noChangeArrowheads="1"/>
              </p:cNvSpPr>
              <p:nvPr/>
            </p:nvSpPr>
            <p:spPr bwMode="auto">
              <a:xfrm rot="2760000">
                <a:off x="4819" y="1770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63" name="Oval 263"/>
              <p:cNvSpPr>
                <a:spLocks noChangeArrowheads="1"/>
              </p:cNvSpPr>
              <p:nvPr/>
            </p:nvSpPr>
            <p:spPr bwMode="auto">
              <a:xfrm rot="2760000">
                <a:off x="4850" y="1744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64" name="Oval 264"/>
              <p:cNvSpPr>
                <a:spLocks noChangeArrowheads="1"/>
              </p:cNvSpPr>
              <p:nvPr/>
            </p:nvSpPr>
            <p:spPr bwMode="auto">
              <a:xfrm rot="2760000">
                <a:off x="4832" y="1817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65" name="Oval 265"/>
              <p:cNvSpPr>
                <a:spLocks noChangeArrowheads="1"/>
              </p:cNvSpPr>
              <p:nvPr/>
            </p:nvSpPr>
            <p:spPr bwMode="auto">
              <a:xfrm rot="2760000">
                <a:off x="4917" y="1851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66" name="Oval 266"/>
              <p:cNvSpPr>
                <a:spLocks noChangeArrowheads="1"/>
              </p:cNvSpPr>
              <p:nvPr/>
            </p:nvSpPr>
            <p:spPr bwMode="auto">
              <a:xfrm rot="2760000">
                <a:off x="4899" y="1803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67" name="Oval 267"/>
              <p:cNvSpPr>
                <a:spLocks noChangeArrowheads="1"/>
              </p:cNvSpPr>
              <p:nvPr/>
            </p:nvSpPr>
            <p:spPr bwMode="auto">
              <a:xfrm rot="2760000">
                <a:off x="4973" y="1859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68" name="Oval 268"/>
              <p:cNvSpPr>
                <a:spLocks noChangeArrowheads="1"/>
              </p:cNvSpPr>
              <p:nvPr/>
            </p:nvSpPr>
            <p:spPr bwMode="auto">
              <a:xfrm rot="2760000">
                <a:off x="4898" y="1766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69" name="Oval 269"/>
              <p:cNvSpPr>
                <a:spLocks noChangeArrowheads="1"/>
              </p:cNvSpPr>
              <p:nvPr/>
            </p:nvSpPr>
            <p:spPr bwMode="auto">
              <a:xfrm rot="2760000">
                <a:off x="4859" y="1791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70" name="Oval 270"/>
              <p:cNvSpPr>
                <a:spLocks noChangeArrowheads="1"/>
              </p:cNvSpPr>
              <p:nvPr/>
            </p:nvSpPr>
            <p:spPr bwMode="auto">
              <a:xfrm rot="2760000">
                <a:off x="4907" y="1883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71" name="Oval 271"/>
              <p:cNvSpPr>
                <a:spLocks noChangeArrowheads="1"/>
              </p:cNvSpPr>
              <p:nvPr/>
            </p:nvSpPr>
            <p:spPr bwMode="auto">
              <a:xfrm rot="2760000">
                <a:off x="4856" y="1880"/>
                <a:ext cx="11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72" name="Oval 272"/>
              <p:cNvSpPr>
                <a:spLocks noChangeArrowheads="1"/>
              </p:cNvSpPr>
              <p:nvPr/>
            </p:nvSpPr>
            <p:spPr bwMode="auto">
              <a:xfrm rot="2760000">
                <a:off x="4882" y="1912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73" name="Oval 273"/>
              <p:cNvSpPr>
                <a:spLocks noChangeArrowheads="1"/>
              </p:cNvSpPr>
              <p:nvPr/>
            </p:nvSpPr>
            <p:spPr bwMode="auto">
              <a:xfrm rot="2760000">
                <a:off x="4881" y="1840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74" name="Oval 274"/>
              <p:cNvSpPr>
                <a:spLocks noChangeArrowheads="1"/>
              </p:cNvSpPr>
              <p:nvPr/>
            </p:nvSpPr>
            <p:spPr bwMode="auto">
              <a:xfrm>
                <a:off x="4570" y="1743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75" name="Oval 275"/>
              <p:cNvSpPr>
                <a:spLocks noChangeArrowheads="1"/>
              </p:cNvSpPr>
              <p:nvPr/>
            </p:nvSpPr>
            <p:spPr bwMode="auto">
              <a:xfrm>
                <a:off x="4638" y="2031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76" name="Oval 276"/>
              <p:cNvSpPr>
                <a:spLocks noChangeArrowheads="1"/>
              </p:cNvSpPr>
              <p:nvPr/>
            </p:nvSpPr>
            <p:spPr bwMode="auto">
              <a:xfrm>
                <a:off x="4803" y="1860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77" name="Oval 277"/>
              <p:cNvSpPr>
                <a:spLocks noChangeArrowheads="1"/>
              </p:cNvSpPr>
              <p:nvPr/>
            </p:nvSpPr>
            <p:spPr bwMode="auto">
              <a:xfrm>
                <a:off x="4513" y="2244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78" name="Oval 278"/>
              <p:cNvSpPr>
                <a:spLocks noChangeArrowheads="1"/>
              </p:cNvSpPr>
              <p:nvPr/>
            </p:nvSpPr>
            <p:spPr bwMode="auto">
              <a:xfrm>
                <a:off x="4530" y="1754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79" name="Oval 279"/>
              <p:cNvSpPr>
                <a:spLocks noChangeArrowheads="1"/>
              </p:cNvSpPr>
              <p:nvPr/>
            </p:nvSpPr>
            <p:spPr bwMode="auto">
              <a:xfrm>
                <a:off x="4417" y="2065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80" name="Oval 280"/>
              <p:cNvSpPr>
                <a:spLocks noChangeArrowheads="1"/>
              </p:cNvSpPr>
              <p:nvPr/>
            </p:nvSpPr>
            <p:spPr bwMode="auto">
              <a:xfrm>
                <a:off x="5018" y="1870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81" name="Oval 281"/>
              <p:cNvSpPr>
                <a:spLocks noChangeArrowheads="1"/>
              </p:cNvSpPr>
              <p:nvPr/>
            </p:nvSpPr>
            <p:spPr bwMode="auto">
              <a:xfrm>
                <a:off x="4427" y="1887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82" name="Oval 282"/>
              <p:cNvSpPr>
                <a:spLocks noChangeArrowheads="1"/>
              </p:cNvSpPr>
              <p:nvPr/>
            </p:nvSpPr>
            <p:spPr bwMode="auto">
              <a:xfrm>
                <a:off x="4998" y="2197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83" name="Oval 283"/>
              <p:cNvSpPr>
                <a:spLocks noChangeArrowheads="1"/>
              </p:cNvSpPr>
              <p:nvPr/>
            </p:nvSpPr>
            <p:spPr bwMode="auto">
              <a:xfrm>
                <a:off x="4733" y="1880"/>
                <a:ext cx="12" cy="1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84" name="Oval 284"/>
              <p:cNvSpPr>
                <a:spLocks noChangeArrowheads="1"/>
              </p:cNvSpPr>
              <p:nvPr/>
            </p:nvSpPr>
            <p:spPr bwMode="auto">
              <a:xfrm>
                <a:off x="4829" y="1944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85" name="Oval 285"/>
              <p:cNvSpPr>
                <a:spLocks noChangeArrowheads="1"/>
              </p:cNvSpPr>
              <p:nvPr/>
            </p:nvSpPr>
            <p:spPr bwMode="auto">
              <a:xfrm>
                <a:off x="4775" y="2188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86" name="Oval 286"/>
              <p:cNvSpPr>
                <a:spLocks noChangeArrowheads="1"/>
              </p:cNvSpPr>
              <p:nvPr/>
            </p:nvSpPr>
            <p:spPr bwMode="auto">
              <a:xfrm>
                <a:off x="4684" y="1840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87" name="Freeform 287"/>
              <p:cNvSpPr>
                <a:spLocks/>
              </p:cNvSpPr>
              <p:nvPr/>
            </p:nvSpPr>
            <p:spPr bwMode="auto">
              <a:xfrm>
                <a:off x="4526" y="1839"/>
                <a:ext cx="367" cy="361"/>
              </a:xfrm>
              <a:custGeom>
                <a:avLst/>
                <a:gdLst>
                  <a:gd name="T0" fmla="*/ 4 w 397"/>
                  <a:gd name="T1" fmla="*/ 196 h 397"/>
                  <a:gd name="T2" fmla="*/ 57 w 397"/>
                  <a:gd name="T3" fmla="*/ 174 h 397"/>
                  <a:gd name="T4" fmla="*/ 145 w 397"/>
                  <a:gd name="T5" fmla="*/ 186 h 397"/>
                  <a:gd name="T6" fmla="*/ 113 w 397"/>
                  <a:gd name="T7" fmla="*/ 139 h 397"/>
                  <a:gd name="T8" fmla="*/ 79 w 397"/>
                  <a:gd name="T9" fmla="*/ 97 h 397"/>
                  <a:gd name="T10" fmla="*/ 91 w 397"/>
                  <a:gd name="T11" fmla="*/ 38 h 397"/>
                  <a:gd name="T12" fmla="*/ 139 w 397"/>
                  <a:gd name="T13" fmla="*/ 81 h 397"/>
                  <a:gd name="T14" fmla="*/ 190 w 397"/>
                  <a:gd name="T15" fmla="*/ 131 h 397"/>
                  <a:gd name="T16" fmla="*/ 212 w 397"/>
                  <a:gd name="T17" fmla="*/ 81 h 397"/>
                  <a:gd name="T18" fmla="*/ 253 w 397"/>
                  <a:gd name="T19" fmla="*/ 0 h 397"/>
                  <a:gd name="T20" fmla="*/ 273 w 397"/>
                  <a:gd name="T21" fmla="*/ 51 h 397"/>
                  <a:gd name="T22" fmla="*/ 259 w 397"/>
                  <a:gd name="T23" fmla="*/ 135 h 397"/>
                  <a:gd name="T24" fmla="*/ 309 w 397"/>
                  <a:gd name="T25" fmla="*/ 119 h 397"/>
                  <a:gd name="T26" fmla="*/ 374 w 397"/>
                  <a:gd name="T27" fmla="*/ 83 h 397"/>
                  <a:gd name="T28" fmla="*/ 384 w 397"/>
                  <a:gd name="T29" fmla="*/ 152 h 397"/>
                  <a:gd name="T30" fmla="*/ 297 w 397"/>
                  <a:gd name="T31" fmla="*/ 190 h 397"/>
                  <a:gd name="T32" fmla="*/ 319 w 397"/>
                  <a:gd name="T33" fmla="*/ 238 h 397"/>
                  <a:gd name="T34" fmla="*/ 392 w 397"/>
                  <a:gd name="T35" fmla="*/ 257 h 397"/>
                  <a:gd name="T36" fmla="*/ 350 w 397"/>
                  <a:gd name="T37" fmla="*/ 317 h 397"/>
                  <a:gd name="T38" fmla="*/ 298 w 397"/>
                  <a:gd name="T39" fmla="*/ 286 h 397"/>
                  <a:gd name="T40" fmla="*/ 245 w 397"/>
                  <a:gd name="T41" fmla="*/ 238 h 397"/>
                  <a:gd name="T42" fmla="*/ 263 w 397"/>
                  <a:gd name="T43" fmla="*/ 341 h 397"/>
                  <a:gd name="T44" fmla="*/ 226 w 397"/>
                  <a:gd name="T45" fmla="*/ 396 h 397"/>
                  <a:gd name="T46" fmla="*/ 190 w 397"/>
                  <a:gd name="T47" fmla="*/ 360 h 397"/>
                  <a:gd name="T48" fmla="*/ 212 w 397"/>
                  <a:gd name="T49" fmla="*/ 271 h 397"/>
                  <a:gd name="T50" fmla="*/ 178 w 397"/>
                  <a:gd name="T51" fmla="*/ 289 h 397"/>
                  <a:gd name="T52" fmla="*/ 143 w 397"/>
                  <a:gd name="T53" fmla="*/ 356 h 397"/>
                  <a:gd name="T54" fmla="*/ 89 w 397"/>
                  <a:gd name="T55" fmla="*/ 311 h 397"/>
                  <a:gd name="T56" fmla="*/ 160 w 397"/>
                  <a:gd name="T57" fmla="*/ 253 h 397"/>
                  <a:gd name="T58" fmla="*/ 113 w 397"/>
                  <a:gd name="T59" fmla="*/ 230 h 397"/>
                  <a:gd name="T60" fmla="*/ 59 w 397"/>
                  <a:gd name="T61" fmla="*/ 242 h 397"/>
                  <a:gd name="T62" fmla="*/ 0 w 397"/>
                  <a:gd name="T63" fmla="*/ 224 h 39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7"/>
                  <a:gd name="T97" fmla="*/ 0 h 397"/>
                  <a:gd name="T98" fmla="*/ 397 w 397"/>
                  <a:gd name="T99" fmla="*/ 397 h 39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7" h="397">
                    <a:moveTo>
                      <a:pt x="0" y="224"/>
                    </a:moveTo>
                    <a:lnTo>
                      <a:pt x="4" y="196"/>
                    </a:lnTo>
                    <a:lnTo>
                      <a:pt x="26" y="172"/>
                    </a:lnTo>
                    <a:lnTo>
                      <a:pt x="57" y="174"/>
                    </a:lnTo>
                    <a:lnTo>
                      <a:pt x="111" y="198"/>
                    </a:lnTo>
                    <a:lnTo>
                      <a:pt x="145" y="186"/>
                    </a:lnTo>
                    <a:lnTo>
                      <a:pt x="145" y="156"/>
                    </a:lnTo>
                    <a:lnTo>
                      <a:pt x="113" y="139"/>
                    </a:lnTo>
                    <a:lnTo>
                      <a:pt x="89" y="121"/>
                    </a:lnTo>
                    <a:lnTo>
                      <a:pt x="79" y="97"/>
                    </a:lnTo>
                    <a:lnTo>
                      <a:pt x="77" y="61"/>
                    </a:lnTo>
                    <a:lnTo>
                      <a:pt x="91" y="38"/>
                    </a:lnTo>
                    <a:lnTo>
                      <a:pt x="111" y="57"/>
                    </a:lnTo>
                    <a:lnTo>
                      <a:pt x="139" y="81"/>
                    </a:lnTo>
                    <a:lnTo>
                      <a:pt x="164" y="109"/>
                    </a:lnTo>
                    <a:lnTo>
                      <a:pt x="190" y="131"/>
                    </a:lnTo>
                    <a:lnTo>
                      <a:pt x="206" y="117"/>
                    </a:lnTo>
                    <a:lnTo>
                      <a:pt x="212" y="81"/>
                    </a:lnTo>
                    <a:lnTo>
                      <a:pt x="214" y="26"/>
                    </a:lnTo>
                    <a:lnTo>
                      <a:pt x="253" y="0"/>
                    </a:lnTo>
                    <a:lnTo>
                      <a:pt x="271" y="22"/>
                    </a:lnTo>
                    <a:lnTo>
                      <a:pt x="273" y="51"/>
                    </a:lnTo>
                    <a:lnTo>
                      <a:pt x="265" y="97"/>
                    </a:lnTo>
                    <a:lnTo>
                      <a:pt x="259" y="135"/>
                    </a:lnTo>
                    <a:lnTo>
                      <a:pt x="283" y="149"/>
                    </a:lnTo>
                    <a:lnTo>
                      <a:pt x="309" y="119"/>
                    </a:lnTo>
                    <a:lnTo>
                      <a:pt x="331" y="83"/>
                    </a:lnTo>
                    <a:lnTo>
                      <a:pt x="374" y="83"/>
                    </a:lnTo>
                    <a:lnTo>
                      <a:pt x="396" y="117"/>
                    </a:lnTo>
                    <a:lnTo>
                      <a:pt x="384" y="152"/>
                    </a:lnTo>
                    <a:lnTo>
                      <a:pt x="339" y="174"/>
                    </a:lnTo>
                    <a:lnTo>
                      <a:pt x="297" y="190"/>
                    </a:lnTo>
                    <a:lnTo>
                      <a:pt x="287" y="210"/>
                    </a:lnTo>
                    <a:lnTo>
                      <a:pt x="319" y="238"/>
                    </a:lnTo>
                    <a:lnTo>
                      <a:pt x="366" y="234"/>
                    </a:lnTo>
                    <a:lnTo>
                      <a:pt x="392" y="257"/>
                    </a:lnTo>
                    <a:lnTo>
                      <a:pt x="396" y="299"/>
                    </a:lnTo>
                    <a:lnTo>
                      <a:pt x="350" y="317"/>
                    </a:lnTo>
                    <a:lnTo>
                      <a:pt x="321" y="305"/>
                    </a:lnTo>
                    <a:lnTo>
                      <a:pt x="298" y="286"/>
                    </a:lnTo>
                    <a:lnTo>
                      <a:pt x="269" y="245"/>
                    </a:lnTo>
                    <a:lnTo>
                      <a:pt x="245" y="238"/>
                    </a:lnTo>
                    <a:lnTo>
                      <a:pt x="245" y="274"/>
                    </a:lnTo>
                    <a:lnTo>
                      <a:pt x="263" y="341"/>
                    </a:lnTo>
                    <a:lnTo>
                      <a:pt x="263" y="378"/>
                    </a:lnTo>
                    <a:lnTo>
                      <a:pt x="226" y="396"/>
                    </a:lnTo>
                    <a:lnTo>
                      <a:pt x="192" y="388"/>
                    </a:lnTo>
                    <a:lnTo>
                      <a:pt x="190" y="360"/>
                    </a:lnTo>
                    <a:lnTo>
                      <a:pt x="210" y="325"/>
                    </a:lnTo>
                    <a:lnTo>
                      <a:pt x="212" y="271"/>
                    </a:lnTo>
                    <a:lnTo>
                      <a:pt x="196" y="261"/>
                    </a:lnTo>
                    <a:lnTo>
                      <a:pt x="178" y="289"/>
                    </a:lnTo>
                    <a:lnTo>
                      <a:pt x="160" y="319"/>
                    </a:lnTo>
                    <a:lnTo>
                      <a:pt x="143" y="356"/>
                    </a:lnTo>
                    <a:lnTo>
                      <a:pt x="97" y="356"/>
                    </a:lnTo>
                    <a:lnTo>
                      <a:pt x="89" y="311"/>
                    </a:lnTo>
                    <a:lnTo>
                      <a:pt x="137" y="281"/>
                    </a:lnTo>
                    <a:lnTo>
                      <a:pt x="160" y="253"/>
                    </a:lnTo>
                    <a:lnTo>
                      <a:pt x="150" y="236"/>
                    </a:lnTo>
                    <a:lnTo>
                      <a:pt x="113" y="230"/>
                    </a:lnTo>
                    <a:lnTo>
                      <a:pt x="89" y="234"/>
                    </a:lnTo>
                    <a:lnTo>
                      <a:pt x="59" y="242"/>
                    </a:lnTo>
                    <a:lnTo>
                      <a:pt x="30" y="248"/>
                    </a:lnTo>
                    <a:lnTo>
                      <a:pt x="0" y="224"/>
                    </a:lnTo>
                  </a:path>
                </a:pathLst>
              </a:custGeom>
              <a:solidFill>
                <a:schemeClr val="bg1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5411" name="Group 288"/>
            <p:cNvGrpSpPr>
              <a:grpSpLocks/>
            </p:cNvGrpSpPr>
            <p:nvPr/>
          </p:nvGrpSpPr>
          <p:grpSpPr bwMode="auto">
            <a:xfrm>
              <a:off x="4255" y="2905"/>
              <a:ext cx="717" cy="702"/>
              <a:chOff x="4369" y="2905"/>
              <a:chExt cx="717" cy="702"/>
            </a:xfrm>
          </p:grpSpPr>
          <p:sp>
            <p:nvSpPr>
              <p:cNvPr id="15554" name="Oval 289"/>
              <p:cNvSpPr>
                <a:spLocks noChangeArrowheads="1"/>
              </p:cNvSpPr>
              <p:nvPr/>
            </p:nvSpPr>
            <p:spPr bwMode="auto">
              <a:xfrm>
                <a:off x="4369" y="2905"/>
                <a:ext cx="717" cy="702"/>
              </a:xfrm>
              <a:prstGeom prst="ellipse">
                <a:avLst/>
              </a:prstGeom>
              <a:solidFill>
                <a:srgbClr val="FFDD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55" name="Freeform 290"/>
              <p:cNvSpPr>
                <a:spLocks/>
              </p:cNvSpPr>
              <p:nvPr/>
            </p:nvSpPr>
            <p:spPr bwMode="auto">
              <a:xfrm>
                <a:off x="4431" y="2961"/>
                <a:ext cx="573" cy="585"/>
              </a:xfrm>
              <a:custGeom>
                <a:avLst/>
                <a:gdLst>
                  <a:gd name="T0" fmla="*/ 0 w 620"/>
                  <a:gd name="T1" fmla="*/ 390 h 642"/>
                  <a:gd name="T2" fmla="*/ 0 w 620"/>
                  <a:gd name="T3" fmla="*/ 343 h 642"/>
                  <a:gd name="T4" fmla="*/ 21 w 620"/>
                  <a:gd name="T5" fmla="*/ 305 h 642"/>
                  <a:gd name="T6" fmla="*/ 42 w 620"/>
                  <a:gd name="T7" fmla="*/ 276 h 642"/>
                  <a:gd name="T8" fmla="*/ 72 w 620"/>
                  <a:gd name="T9" fmla="*/ 260 h 642"/>
                  <a:gd name="T10" fmla="*/ 84 w 620"/>
                  <a:gd name="T11" fmla="*/ 225 h 642"/>
                  <a:gd name="T12" fmla="*/ 75 w 620"/>
                  <a:gd name="T13" fmla="*/ 194 h 642"/>
                  <a:gd name="T14" fmla="*/ 72 w 620"/>
                  <a:gd name="T15" fmla="*/ 165 h 642"/>
                  <a:gd name="T16" fmla="*/ 66 w 620"/>
                  <a:gd name="T17" fmla="*/ 130 h 642"/>
                  <a:gd name="T18" fmla="*/ 78 w 620"/>
                  <a:gd name="T19" fmla="*/ 92 h 642"/>
                  <a:gd name="T20" fmla="*/ 96 w 620"/>
                  <a:gd name="T21" fmla="*/ 83 h 642"/>
                  <a:gd name="T22" fmla="*/ 120 w 620"/>
                  <a:gd name="T23" fmla="*/ 79 h 642"/>
                  <a:gd name="T24" fmla="*/ 138 w 620"/>
                  <a:gd name="T25" fmla="*/ 92 h 642"/>
                  <a:gd name="T26" fmla="*/ 167 w 620"/>
                  <a:gd name="T27" fmla="*/ 98 h 642"/>
                  <a:gd name="T28" fmla="*/ 200 w 620"/>
                  <a:gd name="T29" fmla="*/ 76 h 642"/>
                  <a:gd name="T30" fmla="*/ 218 w 620"/>
                  <a:gd name="T31" fmla="*/ 35 h 642"/>
                  <a:gd name="T32" fmla="*/ 248 w 620"/>
                  <a:gd name="T33" fmla="*/ 3 h 642"/>
                  <a:gd name="T34" fmla="*/ 293 w 620"/>
                  <a:gd name="T35" fmla="*/ 0 h 642"/>
                  <a:gd name="T36" fmla="*/ 314 w 620"/>
                  <a:gd name="T37" fmla="*/ 13 h 642"/>
                  <a:gd name="T38" fmla="*/ 344 w 620"/>
                  <a:gd name="T39" fmla="*/ 35 h 642"/>
                  <a:gd name="T40" fmla="*/ 374 w 620"/>
                  <a:gd name="T41" fmla="*/ 51 h 642"/>
                  <a:gd name="T42" fmla="*/ 425 w 620"/>
                  <a:gd name="T43" fmla="*/ 41 h 642"/>
                  <a:gd name="T44" fmla="*/ 466 w 620"/>
                  <a:gd name="T45" fmla="*/ 32 h 642"/>
                  <a:gd name="T46" fmla="*/ 496 w 620"/>
                  <a:gd name="T47" fmla="*/ 54 h 642"/>
                  <a:gd name="T48" fmla="*/ 526 w 620"/>
                  <a:gd name="T49" fmla="*/ 86 h 642"/>
                  <a:gd name="T50" fmla="*/ 529 w 620"/>
                  <a:gd name="T51" fmla="*/ 140 h 642"/>
                  <a:gd name="T52" fmla="*/ 544 w 620"/>
                  <a:gd name="T53" fmla="*/ 175 h 642"/>
                  <a:gd name="T54" fmla="*/ 589 w 620"/>
                  <a:gd name="T55" fmla="*/ 200 h 642"/>
                  <a:gd name="T56" fmla="*/ 616 w 620"/>
                  <a:gd name="T57" fmla="*/ 225 h 642"/>
                  <a:gd name="T58" fmla="*/ 619 w 620"/>
                  <a:gd name="T59" fmla="*/ 260 h 642"/>
                  <a:gd name="T60" fmla="*/ 598 w 620"/>
                  <a:gd name="T61" fmla="*/ 301 h 642"/>
                  <a:gd name="T62" fmla="*/ 592 w 620"/>
                  <a:gd name="T63" fmla="*/ 330 h 642"/>
                  <a:gd name="T64" fmla="*/ 601 w 620"/>
                  <a:gd name="T65" fmla="*/ 371 h 642"/>
                  <a:gd name="T66" fmla="*/ 616 w 620"/>
                  <a:gd name="T67" fmla="*/ 406 h 642"/>
                  <a:gd name="T68" fmla="*/ 610 w 620"/>
                  <a:gd name="T69" fmla="*/ 473 h 642"/>
                  <a:gd name="T70" fmla="*/ 571 w 620"/>
                  <a:gd name="T71" fmla="*/ 527 h 642"/>
                  <a:gd name="T72" fmla="*/ 535 w 620"/>
                  <a:gd name="T73" fmla="*/ 546 h 642"/>
                  <a:gd name="T74" fmla="*/ 505 w 620"/>
                  <a:gd name="T75" fmla="*/ 543 h 642"/>
                  <a:gd name="T76" fmla="*/ 475 w 620"/>
                  <a:gd name="T77" fmla="*/ 546 h 642"/>
                  <a:gd name="T78" fmla="*/ 458 w 620"/>
                  <a:gd name="T79" fmla="*/ 578 h 642"/>
                  <a:gd name="T80" fmla="*/ 446 w 620"/>
                  <a:gd name="T81" fmla="*/ 612 h 642"/>
                  <a:gd name="T82" fmla="*/ 422 w 620"/>
                  <a:gd name="T83" fmla="*/ 641 h 642"/>
                  <a:gd name="T84" fmla="*/ 398 w 620"/>
                  <a:gd name="T85" fmla="*/ 638 h 642"/>
                  <a:gd name="T86" fmla="*/ 347 w 620"/>
                  <a:gd name="T87" fmla="*/ 625 h 642"/>
                  <a:gd name="T88" fmla="*/ 317 w 620"/>
                  <a:gd name="T89" fmla="*/ 597 h 642"/>
                  <a:gd name="T90" fmla="*/ 287 w 620"/>
                  <a:gd name="T91" fmla="*/ 593 h 642"/>
                  <a:gd name="T92" fmla="*/ 242 w 620"/>
                  <a:gd name="T93" fmla="*/ 600 h 642"/>
                  <a:gd name="T94" fmla="*/ 209 w 620"/>
                  <a:gd name="T95" fmla="*/ 603 h 642"/>
                  <a:gd name="T96" fmla="*/ 170 w 620"/>
                  <a:gd name="T97" fmla="*/ 600 h 642"/>
                  <a:gd name="T98" fmla="*/ 132 w 620"/>
                  <a:gd name="T99" fmla="*/ 571 h 642"/>
                  <a:gd name="T100" fmla="*/ 117 w 620"/>
                  <a:gd name="T101" fmla="*/ 539 h 642"/>
                  <a:gd name="T102" fmla="*/ 114 w 620"/>
                  <a:gd name="T103" fmla="*/ 482 h 642"/>
                  <a:gd name="T104" fmla="*/ 111 w 620"/>
                  <a:gd name="T105" fmla="*/ 457 h 642"/>
                  <a:gd name="T106" fmla="*/ 63 w 620"/>
                  <a:gd name="T107" fmla="*/ 416 h 642"/>
                  <a:gd name="T108" fmla="*/ 0 w 620"/>
                  <a:gd name="T109" fmla="*/ 390 h 64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20"/>
                  <a:gd name="T166" fmla="*/ 0 h 642"/>
                  <a:gd name="T167" fmla="*/ 620 w 620"/>
                  <a:gd name="T168" fmla="*/ 642 h 64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20" h="642">
                    <a:moveTo>
                      <a:pt x="0" y="390"/>
                    </a:moveTo>
                    <a:lnTo>
                      <a:pt x="0" y="343"/>
                    </a:lnTo>
                    <a:lnTo>
                      <a:pt x="21" y="305"/>
                    </a:lnTo>
                    <a:lnTo>
                      <a:pt x="42" y="276"/>
                    </a:lnTo>
                    <a:lnTo>
                      <a:pt x="72" y="260"/>
                    </a:lnTo>
                    <a:lnTo>
                      <a:pt x="84" y="225"/>
                    </a:lnTo>
                    <a:lnTo>
                      <a:pt x="75" y="194"/>
                    </a:lnTo>
                    <a:lnTo>
                      <a:pt x="72" y="165"/>
                    </a:lnTo>
                    <a:lnTo>
                      <a:pt x="66" y="130"/>
                    </a:lnTo>
                    <a:lnTo>
                      <a:pt x="78" y="92"/>
                    </a:lnTo>
                    <a:lnTo>
                      <a:pt x="96" y="83"/>
                    </a:lnTo>
                    <a:lnTo>
                      <a:pt x="120" y="79"/>
                    </a:lnTo>
                    <a:lnTo>
                      <a:pt x="138" y="92"/>
                    </a:lnTo>
                    <a:lnTo>
                      <a:pt x="167" y="98"/>
                    </a:lnTo>
                    <a:lnTo>
                      <a:pt x="200" y="76"/>
                    </a:lnTo>
                    <a:lnTo>
                      <a:pt x="218" y="35"/>
                    </a:lnTo>
                    <a:lnTo>
                      <a:pt x="248" y="3"/>
                    </a:lnTo>
                    <a:lnTo>
                      <a:pt x="293" y="0"/>
                    </a:lnTo>
                    <a:lnTo>
                      <a:pt x="314" y="13"/>
                    </a:lnTo>
                    <a:lnTo>
                      <a:pt x="344" y="35"/>
                    </a:lnTo>
                    <a:lnTo>
                      <a:pt x="374" y="51"/>
                    </a:lnTo>
                    <a:lnTo>
                      <a:pt x="425" y="41"/>
                    </a:lnTo>
                    <a:lnTo>
                      <a:pt x="466" y="32"/>
                    </a:lnTo>
                    <a:lnTo>
                      <a:pt x="496" y="54"/>
                    </a:lnTo>
                    <a:lnTo>
                      <a:pt x="526" y="86"/>
                    </a:lnTo>
                    <a:lnTo>
                      <a:pt x="529" y="140"/>
                    </a:lnTo>
                    <a:lnTo>
                      <a:pt x="544" y="175"/>
                    </a:lnTo>
                    <a:lnTo>
                      <a:pt x="589" y="200"/>
                    </a:lnTo>
                    <a:lnTo>
                      <a:pt x="616" y="225"/>
                    </a:lnTo>
                    <a:lnTo>
                      <a:pt x="619" y="260"/>
                    </a:lnTo>
                    <a:lnTo>
                      <a:pt x="598" y="301"/>
                    </a:lnTo>
                    <a:lnTo>
                      <a:pt x="592" y="330"/>
                    </a:lnTo>
                    <a:lnTo>
                      <a:pt x="601" y="371"/>
                    </a:lnTo>
                    <a:lnTo>
                      <a:pt x="616" y="406"/>
                    </a:lnTo>
                    <a:lnTo>
                      <a:pt x="610" y="473"/>
                    </a:lnTo>
                    <a:lnTo>
                      <a:pt x="571" y="527"/>
                    </a:lnTo>
                    <a:lnTo>
                      <a:pt x="535" y="546"/>
                    </a:lnTo>
                    <a:lnTo>
                      <a:pt x="505" y="543"/>
                    </a:lnTo>
                    <a:lnTo>
                      <a:pt x="475" y="546"/>
                    </a:lnTo>
                    <a:lnTo>
                      <a:pt x="458" y="578"/>
                    </a:lnTo>
                    <a:lnTo>
                      <a:pt x="446" y="612"/>
                    </a:lnTo>
                    <a:lnTo>
                      <a:pt x="422" y="641"/>
                    </a:lnTo>
                    <a:lnTo>
                      <a:pt x="398" y="638"/>
                    </a:lnTo>
                    <a:lnTo>
                      <a:pt x="347" y="625"/>
                    </a:lnTo>
                    <a:lnTo>
                      <a:pt x="317" y="597"/>
                    </a:lnTo>
                    <a:lnTo>
                      <a:pt x="287" y="593"/>
                    </a:lnTo>
                    <a:lnTo>
                      <a:pt x="242" y="600"/>
                    </a:lnTo>
                    <a:lnTo>
                      <a:pt x="209" y="603"/>
                    </a:lnTo>
                    <a:lnTo>
                      <a:pt x="170" y="600"/>
                    </a:lnTo>
                    <a:lnTo>
                      <a:pt x="132" y="571"/>
                    </a:lnTo>
                    <a:lnTo>
                      <a:pt x="117" y="539"/>
                    </a:lnTo>
                    <a:lnTo>
                      <a:pt x="114" y="482"/>
                    </a:lnTo>
                    <a:lnTo>
                      <a:pt x="111" y="457"/>
                    </a:lnTo>
                    <a:lnTo>
                      <a:pt x="63" y="416"/>
                    </a:lnTo>
                    <a:lnTo>
                      <a:pt x="0" y="390"/>
                    </a:lnTo>
                  </a:path>
                </a:pathLst>
              </a:custGeom>
              <a:solidFill>
                <a:schemeClr val="bg1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5412" name="Rectangle 291"/>
            <p:cNvSpPr>
              <a:spLocks noChangeArrowheads="1"/>
            </p:cNvSpPr>
            <p:nvPr/>
          </p:nvSpPr>
          <p:spPr bwMode="auto">
            <a:xfrm>
              <a:off x="2930" y="2386"/>
              <a:ext cx="682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s-ES_tradnl" sz="2400" b="1">
                  <a:latin typeface="Times New Roman" charset="0"/>
                </a:rPr>
                <a:t>ASMA</a:t>
              </a:r>
            </a:p>
          </p:txBody>
        </p:sp>
        <p:sp>
          <p:nvSpPr>
            <p:cNvPr id="15413" name="Rectangle 292"/>
            <p:cNvSpPr>
              <a:spLocks noChangeArrowheads="1"/>
            </p:cNvSpPr>
            <p:nvPr/>
          </p:nvSpPr>
          <p:spPr bwMode="auto">
            <a:xfrm>
              <a:off x="2943" y="3644"/>
              <a:ext cx="650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s-ES_tradnl" sz="2400" b="1">
                  <a:latin typeface="Times New Roman" charset="0"/>
                </a:rPr>
                <a:t>SANO</a:t>
              </a:r>
            </a:p>
          </p:txBody>
        </p:sp>
        <p:grpSp>
          <p:nvGrpSpPr>
            <p:cNvPr id="15414" name="Group 293"/>
            <p:cNvGrpSpPr>
              <a:grpSpLocks/>
            </p:cNvGrpSpPr>
            <p:nvPr/>
          </p:nvGrpSpPr>
          <p:grpSpPr bwMode="auto">
            <a:xfrm>
              <a:off x="1504" y="1669"/>
              <a:ext cx="717" cy="702"/>
              <a:chOff x="1510" y="1669"/>
              <a:chExt cx="717" cy="702"/>
            </a:xfrm>
          </p:grpSpPr>
          <p:sp>
            <p:nvSpPr>
              <p:cNvPr id="15422" name="Oval 294"/>
              <p:cNvSpPr>
                <a:spLocks noChangeArrowheads="1"/>
              </p:cNvSpPr>
              <p:nvPr/>
            </p:nvSpPr>
            <p:spPr bwMode="auto">
              <a:xfrm>
                <a:off x="1510" y="1669"/>
                <a:ext cx="717" cy="702"/>
              </a:xfrm>
              <a:prstGeom prst="ellipse">
                <a:avLst/>
              </a:prstGeom>
              <a:gradFill rotWithShape="0">
                <a:gsLst>
                  <a:gs pos="0">
                    <a:srgbClr val="4B000C"/>
                  </a:gs>
                  <a:gs pos="100000">
                    <a:srgbClr val="FC0128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23" name="Oval 295"/>
              <p:cNvSpPr>
                <a:spLocks noChangeArrowheads="1"/>
              </p:cNvSpPr>
              <p:nvPr/>
            </p:nvSpPr>
            <p:spPr bwMode="auto">
              <a:xfrm>
                <a:off x="1995" y="1791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24" name="Oval 296"/>
              <p:cNvSpPr>
                <a:spLocks noChangeArrowheads="1"/>
              </p:cNvSpPr>
              <p:nvPr/>
            </p:nvSpPr>
            <p:spPr bwMode="auto">
              <a:xfrm>
                <a:off x="2111" y="1858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25" name="Oval 297"/>
              <p:cNvSpPr>
                <a:spLocks noChangeArrowheads="1"/>
              </p:cNvSpPr>
              <p:nvPr/>
            </p:nvSpPr>
            <p:spPr bwMode="auto">
              <a:xfrm>
                <a:off x="2108" y="1816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26" name="Oval 298"/>
              <p:cNvSpPr>
                <a:spLocks noChangeArrowheads="1"/>
              </p:cNvSpPr>
              <p:nvPr/>
            </p:nvSpPr>
            <p:spPr bwMode="auto">
              <a:xfrm>
                <a:off x="2068" y="1883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27" name="Oval 299"/>
              <p:cNvSpPr>
                <a:spLocks noChangeArrowheads="1"/>
              </p:cNvSpPr>
              <p:nvPr/>
            </p:nvSpPr>
            <p:spPr bwMode="auto">
              <a:xfrm>
                <a:off x="1984" y="1843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28" name="Oval 300"/>
              <p:cNvSpPr>
                <a:spLocks noChangeArrowheads="1"/>
              </p:cNvSpPr>
              <p:nvPr/>
            </p:nvSpPr>
            <p:spPr bwMode="auto">
              <a:xfrm>
                <a:off x="2031" y="1821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29" name="Oval 301"/>
              <p:cNvSpPr>
                <a:spLocks noChangeArrowheads="1"/>
              </p:cNvSpPr>
              <p:nvPr/>
            </p:nvSpPr>
            <p:spPr bwMode="auto">
              <a:xfrm>
                <a:off x="1940" y="1809"/>
                <a:ext cx="12" cy="1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30" name="Oval 302"/>
              <p:cNvSpPr>
                <a:spLocks noChangeArrowheads="1"/>
              </p:cNvSpPr>
              <p:nvPr/>
            </p:nvSpPr>
            <p:spPr bwMode="auto">
              <a:xfrm>
                <a:off x="2059" y="1797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31" name="Oval 303"/>
              <p:cNvSpPr>
                <a:spLocks noChangeArrowheads="1"/>
              </p:cNvSpPr>
              <p:nvPr/>
            </p:nvSpPr>
            <p:spPr bwMode="auto">
              <a:xfrm>
                <a:off x="2068" y="1847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32" name="Oval 304"/>
              <p:cNvSpPr>
                <a:spLocks noChangeArrowheads="1"/>
              </p:cNvSpPr>
              <p:nvPr/>
            </p:nvSpPr>
            <p:spPr bwMode="auto">
              <a:xfrm>
                <a:off x="1967" y="1872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33" name="Oval 305"/>
              <p:cNvSpPr>
                <a:spLocks noChangeArrowheads="1"/>
              </p:cNvSpPr>
              <p:nvPr/>
            </p:nvSpPr>
            <p:spPr bwMode="auto">
              <a:xfrm>
                <a:off x="2006" y="1909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34" name="Oval 306"/>
              <p:cNvSpPr>
                <a:spLocks noChangeArrowheads="1"/>
              </p:cNvSpPr>
              <p:nvPr/>
            </p:nvSpPr>
            <p:spPr bwMode="auto">
              <a:xfrm>
                <a:off x="1963" y="1912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35" name="Oval 307"/>
              <p:cNvSpPr>
                <a:spLocks noChangeArrowheads="1"/>
              </p:cNvSpPr>
              <p:nvPr/>
            </p:nvSpPr>
            <p:spPr bwMode="auto">
              <a:xfrm>
                <a:off x="2016" y="1862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36" name="Oval 308"/>
              <p:cNvSpPr>
                <a:spLocks noChangeArrowheads="1"/>
              </p:cNvSpPr>
              <p:nvPr/>
            </p:nvSpPr>
            <p:spPr bwMode="auto">
              <a:xfrm rot="2820000">
                <a:off x="1761" y="2185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37" name="Oval 309"/>
              <p:cNvSpPr>
                <a:spLocks noChangeArrowheads="1"/>
              </p:cNvSpPr>
              <p:nvPr/>
            </p:nvSpPr>
            <p:spPr bwMode="auto">
              <a:xfrm rot="2820000">
                <a:off x="1786" y="2315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38" name="Oval 310"/>
              <p:cNvSpPr>
                <a:spLocks noChangeArrowheads="1"/>
              </p:cNvSpPr>
              <p:nvPr/>
            </p:nvSpPr>
            <p:spPr bwMode="auto">
              <a:xfrm rot="2820000">
                <a:off x="1815" y="2286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39" name="Oval 311"/>
              <p:cNvSpPr>
                <a:spLocks noChangeArrowheads="1"/>
              </p:cNvSpPr>
              <p:nvPr/>
            </p:nvSpPr>
            <p:spPr bwMode="auto">
              <a:xfrm rot="2820000">
                <a:off x="1742" y="2300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40" name="Oval 312"/>
              <p:cNvSpPr>
                <a:spLocks noChangeArrowheads="1"/>
              </p:cNvSpPr>
              <p:nvPr/>
            </p:nvSpPr>
            <p:spPr bwMode="auto">
              <a:xfrm rot="2820000">
                <a:off x="1711" y="2213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41" name="Oval 313"/>
              <p:cNvSpPr>
                <a:spLocks noChangeArrowheads="1"/>
              </p:cNvSpPr>
              <p:nvPr/>
            </p:nvSpPr>
            <p:spPr bwMode="auto">
              <a:xfrm rot="2820000">
                <a:off x="1758" y="2234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42" name="Oval 314"/>
              <p:cNvSpPr>
                <a:spLocks noChangeArrowheads="1"/>
              </p:cNvSpPr>
              <p:nvPr/>
            </p:nvSpPr>
            <p:spPr bwMode="auto">
              <a:xfrm rot="2820000">
                <a:off x="1709" y="2157"/>
                <a:ext cx="11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43" name="Oval 315"/>
              <p:cNvSpPr>
                <a:spLocks noChangeArrowheads="1"/>
              </p:cNvSpPr>
              <p:nvPr/>
            </p:nvSpPr>
            <p:spPr bwMode="auto">
              <a:xfrm rot="2820000">
                <a:off x="1796" y="2238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44" name="Oval 316"/>
              <p:cNvSpPr>
                <a:spLocks noChangeArrowheads="1"/>
              </p:cNvSpPr>
              <p:nvPr/>
            </p:nvSpPr>
            <p:spPr bwMode="auto">
              <a:xfrm rot="2820000">
                <a:off x="1766" y="2276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45" name="Oval 317"/>
              <p:cNvSpPr>
                <a:spLocks noChangeArrowheads="1"/>
              </p:cNvSpPr>
              <p:nvPr/>
            </p:nvSpPr>
            <p:spPr bwMode="auto">
              <a:xfrm rot="2820000">
                <a:off x="1677" y="2223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46" name="Oval 318"/>
              <p:cNvSpPr>
                <a:spLocks noChangeArrowheads="1"/>
              </p:cNvSpPr>
              <p:nvPr/>
            </p:nvSpPr>
            <p:spPr bwMode="auto">
              <a:xfrm rot="2820000">
                <a:off x="1679" y="2273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47" name="Oval 319"/>
              <p:cNvSpPr>
                <a:spLocks noChangeArrowheads="1"/>
              </p:cNvSpPr>
              <p:nvPr/>
            </p:nvSpPr>
            <p:spPr bwMode="auto">
              <a:xfrm rot="2820000">
                <a:off x="1646" y="2246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48" name="Oval 320"/>
              <p:cNvSpPr>
                <a:spLocks noChangeArrowheads="1"/>
              </p:cNvSpPr>
              <p:nvPr/>
            </p:nvSpPr>
            <p:spPr bwMode="auto">
              <a:xfrm rot="2820000">
                <a:off x="1720" y="2249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49" name="Oval 321"/>
              <p:cNvSpPr>
                <a:spLocks noChangeArrowheads="1"/>
              </p:cNvSpPr>
              <p:nvPr/>
            </p:nvSpPr>
            <p:spPr bwMode="auto">
              <a:xfrm rot="-2280000">
                <a:off x="1582" y="2086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50" name="Oval 322"/>
              <p:cNvSpPr>
                <a:spLocks noChangeArrowheads="1"/>
              </p:cNvSpPr>
              <p:nvPr/>
            </p:nvSpPr>
            <p:spPr bwMode="auto">
              <a:xfrm rot="-2280000">
                <a:off x="1715" y="2068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51" name="Oval 323"/>
              <p:cNvSpPr>
                <a:spLocks noChangeArrowheads="1"/>
              </p:cNvSpPr>
              <p:nvPr/>
            </p:nvSpPr>
            <p:spPr bwMode="auto">
              <a:xfrm rot="-2280000">
                <a:off x="1685" y="2036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52" name="Oval 324"/>
              <p:cNvSpPr>
                <a:spLocks noChangeArrowheads="1"/>
              </p:cNvSpPr>
              <p:nvPr/>
            </p:nvSpPr>
            <p:spPr bwMode="auto">
              <a:xfrm rot="-2280000">
                <a:off x="1697" y="2113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53" name="Oval 325"/>
              <p:cNvSpPr>
                <a:spLocks noChangeArrowheads="1"/>
              </p:cNvSpPr>
              <p:nvPr/>
            </p:nvSpPr>
            <p:spPr bwMode="auto">
              <a:xfrm rot="-2280000">
                <a:off x="1605" y="2133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54" name="Oval 326"/>
              <p:cNvSpPr>
                <a:spLocks noChangeArrowheads="1"/>
              </p:cNvSpPr>
              <p:nvPr/>
            </p:nvSpPr>
            <p:spPr bwMode="auto">
              <a:xfrm rot="-2280000">
                <a:off x="1630" y="2087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55" name="Oval 327"/>
              <p:cNvSpPr>
                <a:spLocks noChangeArrowheads="1"/>
              </p:cNvSpPr>
              <p:nvPr/>
            </p:nvSpPr>
            <p:spPr bwMode="auto">
              <a:xfrm rot="-2280000">
                <a:off x="1548" y="2133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56" name="Oval 328"/>
              <p:cNvSpPr>
                <a:spLocks noChangeArrowheads="1"/>
              </p:cNvSpPr>
              <p:nvPr/>
            </p:nvSpPr>
            <p:spPr bwMode="auto">
              <a:xfrm rot="-2280000">
                <a:off x="1635" y="2051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57" name="Oval 329"/>
              <p:cNvSpPr>
                <a:spLocks noChangeArrowheads="1"/>
              </p:cNvSpPr>
              <p:nvPr/>
            </p:nvSpPr>
            <p:spPr bwMode="auto">
              <a:xfrm rot="-2280000">
                <a:off x="1675" y="2084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58" name="Oval 330"/>
              <p:cNvSpPr>
                <a:spLocks noChangeArrowheads="1"/>
              </p:cNvSpPr>
              <p:nvPr/>
            </p:nvSpPr>
            <p:spPr bwMode="auto">
              <a:xfrm rot="-2280000">
                <a:off x="1612" y="2167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59" name="Oval 331"/>
              <p:cNvSpPr>
                <a:spLocks noChangeArrowheads="1"/>
              </p:cNvSpPr>
              <p:nvPr/>
            </p:nvSpPr>
            <p:spPr bwMode="auto">
              <a:xfrm rot="-2280000">
                <a:off x="1664" y="2171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60" name="Oval 332"/>
              <p:cNvSpPr>
                <a:spLocks noChangeArrowheads="1"/>
              </p:cNvSpPr>
              <p:nvPr/>
            </p:nvSpPr>
            <p:spPr bwMode="auto">
              <a:xfrm rot="-2280000">
                <a:off x="1631" y="2200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61" name="Oval 333"/>
              <p:cNvSpPr>
                <a:spLocks noChangeArrowheads="1"/>
              </p:cNvSpPr>
              <p:nvPr/>
            </p:nvSpPr>
            <p:spPr bwMode="auto">
              <a:xfrm rot="-2280000">
                <a:off x="1642" y="2128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62" name="Oval 334"/>
              <p:cNvSpPr>
                <a:spLocks noChangeArrowheads="1"/>
              </p:cNvSpPr>
              <p:nvPr/>
            </p:nvSpPr>
            <p:spPr bwMode="auto">
              <a:xfrm>
                <a:off x="2062" y="1924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63" name="Oval 335"/>
              <p:cNvSpPr>
                <a:spLocks noChangeArrowheads="1"/>
              </p:cNvSpPr>
              <p:nvPr/>
            </p:nvSpPr>
            <p:spPr bwMode="auto">
              <a:xfrm>
                <a:off x="2176" y="1992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64" name="Oval 336"/>
              <p:cNvSpPr>
                <a:spLocks noChangeArrowheads="1"/>
              </p:cNvSpPr>
              <p:nvPr/>
            </p:nvSpPr>
            <p:spPr bwMode="auto">
              <a:xfrm>
                <a:off x="2173" y="1949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65" name="Oval 337"/>
              <p:cNvSpPr>
                <a:spLocks noChangeArrowheads="1"/>
              </p:cNvSpPr>
              <p:nvPr/>
            </p:nvSpPr>
            <p:spPr bwMode="auto">
              <a:xfrm>
                <a:off x="2134" y="2016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66" name="Oval 338"/>
              <p:cNvSpPr>
                <a:spLocks noChangeArrowheads="1"/>
              </p:cNvSpPr>
              <p:nvPr/>
            </p:nvSpPr>
            <p:spPr bwMode="auto">
              <a:xfrm>
                <a:off x="2050" y="1977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67" name="Oval 339"/>
              <p:cNvSpPr>
                <a:spLocks noChangeArrowheads="1"/>
              </p:cNvSpPr>
              <p:nvPr/>
            </p:nvSpPr>
            <p:spPr bwMode="auto">
              <a:xfrm>
                <a:off x="2097" y="1955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68" name="Oval 340"/>
              <p:cNvSpPr>
                <a:spLocks noChangeArrowheads="1"/>
              </p:cNvSpPr>
              <p:nvPr/>
            </p:nvSpPr>
            <p:spPr bwMode="auto">
              <a:xfrm>
                <a:off x="2005" y="1942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69" name="Oval 341"/>
              <p:cNvSpPr>
                <a:spLocks noChangeArrowheads="1"/>
              </p:cNvSpPr>
              <p:nvPr/>
            </p:nvSpPr>
            <p:spPr bwMode="auto">
              <a:xfrm>
                <a:off x="2124" y="1931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70" name="Oval 342"/>
              <p:cNvSpPr>
                <a:spLocks noChangeArrowheads="1"/>
              </p:cNvSpPr>
              <p:nvPr/>
            </p:nvSpPr>
            <p:spPr bwMode="auto">
              <a:xfrm>
                <a:off x="2134" y="1980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71" name="Oval 343"/>
              <p:cNvSpPr>
                <a:spLocks noChangeArrowheads="1"/>
              </p:cNvSpPr>
              <p:nvPr/>
            </p:nvSpPr>
            <p:spPr bwMode="auto">
              <a:xfrm>
                <a:off x="2033" y="2006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72" name="Oval 344"/>
              <p:cNvSpPr>
                <a:spLocks noChangeArrowheads="1"/>
              </p:cNvSpPr>
              <p:nvPr/>
            </p:nvSpPr>
            <p:spPr bwMode="auto">
              <a:xfrm>
                <a:off x="2072" y="2043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73" name="Oval 345"/>
              <p:cNvSpPr>
                <a:spLocks noChangeArrowheads="1"/>
              </p:cNvSpPr>
              <p:nvPr/>
            </p:nvSpPr>
            <p:spPr bwMode="auto">
              <a:xfrm>
                <a:off x="2028" y="2046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74" name="Oval 346"/>
              <p:cNvSpPr>
                <a:spLocks noChangeArrowheads="1"/>
              </p:cNvSpPr>
              <p:nvPr/>
            </p:nvSpPr>
            <p:spPr bwMode="auto">
              <a:xfrm>
                <a:off x="2082" y="1996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75" name="Oval 347"/>
              <p:cNvSpPr>
                <a:spLocks noChangeArrowheads="1"/>
              </p:cNvSpPr>
              <p:nvPr/>
            </p:nvSpPr>
            <p:spPr bwMode="auto">
              <a:xfrm>
                <a:off x="2039" y="2082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76" name="Oval 348"/>
              <p:cNvSpPr>
                <a:spLocks noChangeArrowheads="1"/>
              </p:cNvSpPr>
              <p:nvPr/>
            </p:nvSpPr>
            <p:spPr bwMode="auto">
              <a:xfrm>
                <a:off x="2154" y="2149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77" name="Oval 349"/>
              <p:cNvSpPr>
                <a:spLocks noChangeArrowheads="1"/>
              </p:cNvSpPr>
              <p:nvPr/>
            </p:nvSpPr>
            <p:spPr bwMode="auto">
              <a:xfrm>
                <a:off x="2151" y="2107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78" name="Oval 350"/>
              <p:cNvSpPr>
                <a:spLocks noChangeArrowheads="1"/>
              </p:cNvSpPr>
              <p:nvPr/>
            </p:nvSpPr>
            <p:spPr bwMode="auto">
              <a:xfrm>
                <a:off x="2111" y="2174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79" name="Oval 351"/>
              <p:cNvSpPr>
                <a:spLocks noChangeArrowheads="1"/>
              </p:cNvSpPr>
              <p:nvPr/>
            </p:nvSpPr>
            <p:spPr bwMode="auto">
              <a:xfrm>
                <a:off x="2027" y="2135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80" name="Oval 352"/>
              <p:cNvSpPr>
                <a:spLocks noChangeArrowheads="1"/>
              </p:cNvSpPr>
              <p:nvPr/>
            </p:nvSpPr>
            <p:spPr bwMode="auto">
              <a:xfrm>
                <a:off x="2075" y="2113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81" name="Oval 353"/>
              <p:cNvSpPr>
                <a:spLocks noChangeArrowheads="1"/>
              </p:cNvSpPr>
              <p:nvPr/>
            </p:nvSpPr>
            <p:spPr bwMode="auto">
              <a:xfrm>
                <a:off x="1983" y="2099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82" name="Oval 354"/>
              <p:cNvSpPr>
                <a:spLocks noChangeArrowheads="1"/>
              </p:cNvSpPr>
              <p:nvPr/>
            </p:nvSpPr>
            <p:spPr bwMode="auto">
              <a:xfrm>
                <a:off x="2102" y="2087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83" name="Oval 355"/>
              <p:cNvSpPr>
                <a:spLocks noChangeArrowheads="1"/>
              </p:cNvSpPr>
              <p:nvPr/>
            </p:nvSpPr>
            <p:spPr bwMode="auto">
              <a:xfrm>
                <a:off x="2111" y="2138"/>
                <a:ext cx="13" cy="1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84" name="Oval 356"/>
              <p:cNvSpPr>
                <a:spLocks noChangeArrowheads="1"/>
              </p:cNvSpPr>
              <p:nvPr/>
            </p:nvSpPr>
            <p:spPr bwMode="auto">
              <a:xfrm>
                <a:off x="2011" y="2164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85" name="Oval 357"/>
              <p:cNvSpPr>
                <a:spLocks noChangeArrowheads="1"/>
              </p:cNvSpPr>
              <p:nvPr/>
            </p:nvSpPr>
            <p:spPr bwMode="auto">
              <a:xfrm>
                <a:off x="2050" y="2200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86" name="Oval 358"/>
              <p:cNvSpPr>
                <a:spLocks noChangeArrowheads="1"/>
              </p:cNvSpPr>
              <p:nvPr/>
            </p:nvSpPr>
            <p:spPr bwMode="auto">
              <a:xfrm>
                <a:off x="2006" y="2203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87" name="Oval 359"/>
              <p:cNvSpPr>
                <a:spLocks noChangeArrowheads="1"/>
              </p:cNvSpPr>
              <p:nvPr/>
            </p:nvSpPr>
            <p:spPr bwMode="auto">
              <a:xfrm>
                <a:off x="2060" y="2153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88" name="Oval 360"/>
              <p:cNvSpPr>
                <a:spLocks noChangeArrowheads="1"/>
              </p:cNvSpPr>
              <p:nvPr/>
            </p:nvSpPr>
            <p:spPr bwMode="auto">
              <a:xfrm>
                <a:off x="1894" y="2223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89" name="Oval 361"/>
              <p:cNvSpPr>
                <a:spLocks noChangeArrowheads="1"/>
              </p:cNvSpPr>
              <p:nvPr/>
            </p:nvSpPr>
            <p:spPr bwMode="auto">
              <a:xfrm>
                <a:off x="2009" y="2291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90" name="Oval 362"/>
              <p:cNvSpPr>
                <a:spLocks noChangeArrowheads="1"/>
              </p:cNvSpPr>
              <p:nvPr/>
            </p:nvSpPr>
            <p:spPr bwMode="auto">
              <a:xfrm>
                <a:off x="2006" y="2249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91" name="Oval 363"/>
              <p:cNvSpPr>
                <a:spLocks noChangeArrowheads="1"/>
              </p:cNvSpPr>
              <p:nvPr/>
            </p:nvSpPr>
            <p:spPr bwMode="auto">
              <a:xfrm>
                <a:off x="1966" y="2315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92" name="Oval 364"/>
              <p:cNvSpPr>
                <a:spLocks noChangeArrowheads="1"/>
              </p:cNvSpPr>
              <p:nvPr/>
            </p:nvSpPr>
            <p:spPr bwMode="auto">
              <a:xfrm>
                <a:off x="1882" y="2276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93" name="Oval 365"/>
              <p:cNvSpPr>
                <a:spLocks noChangeArrowheads="1"/>
              </p:cNvSpPr>
              <p:nvPr/>
            </p:nvSpPr>
            <p:spPr bwMode="auto">
              <a:xfrm>
                <a:off x="1929" y="2254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94" name="Oval 366"/>
              <p:cNvSpPr>
                <a:spLocks noChangeArrowheads="1"/>
              </p:cNvSpPr>
              <p:nvPr/>
            </p:nvSpPr>
            <p:spPr bwMode="auto">
              <a:xfrm>
                <a:off x="1837" y="2242"/>
                <a:ext cx="13" cy="1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95" name="Oval 367"/>
              <p:cNvSpPr>
                <a:spLocks noChangeArrowheads="1"/>
              </p:cNvSpPr>
              <p:nvPr/>
            </p:nvSpPr>
            <p:spPr bwMode="auto">
              <a:xfrm>
                <a:off x="1957" y="2230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96" name="Oval 368"/>
              <p:cNvSpPr>
                <a:spLocks noChangeArrowheads="1"/>
              </p:cNvSpPr>
              <p:nvPr/>
            </p:nvSpPr>
            <p:spPr bwMode="auto">
              <a:xfrm>
                <a:off x="1966" y="2279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97" name="Oval 369"/>
              <p:cNvSpPr>
                <a:spLocks noChangeArrowheads="1"/>
              </p:cNvSpPr>
              <p:nvPr/>
            </p:nvSpPr>
            <p:spPr bwMode="auto">
              <a:xfrm>
                <a:off x="1866" y="2305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98" name="Oval 370"/>
              <p:cNvSpPr>
                <a:spLocks noChangeArrowheads="1"/>
              </p:cNvSpPr>
              <p:nvPr/>
            </p:nvSpPr>
            <p:spPr bwMode="auto">
              <a:xfrm>
                <a:off x="1904" y="2342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99" name="Oval 371"/>
              <p:cNvSpPr>
                <a:spLocks noChangeArrowheads="1"/>
              </p:cNvSpPr>
              <p:nvPr/>
            </p:nvSpPr>
            <p:spPr bwMode="auto">
              <a:xfrm>
                <a:off x="1861" y="2344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00" name="Oval 372"/>
              <p:cNvSpPr>
                <a:spLocks noChangeArrowheads="1"/>
              </p:cNvSpPr>
              <p:nvPr/>
            </p:nvSpPr>
            <p:spPr bwMode="auto">
              <a:xfrm>
                <a:off x="1914" y="2295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01" name="Oval 373"/>
              <p:cNvSpPr>
                <a:spLocks noChangeArrowheads="1"/>
              </p:cNvSpPr>
              <p:nvPr/>
            </p:nvSpPr>
            <p:spPr bwMode="auto">
              <a:xfrm>
                <a:off x="1839" y="1693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02" name="Oval 374"/>
              <p:cNvSpPr>
                <a:spLocks noChangeArrowheads="1"/>
              </p:cNvSpPr>
              <p:nvPr/>
            </p:nvSpPr>
            <p:spPr bwMode="auto">
              <a:xfrm>
                <a:off x="1955" y="1759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03" name="Oval 375"/>
              <p:cNvSpPr>
                <a:spLocks noChangeArrowheads="1"/>
              </p:cNvSpPr>
              <p:nvPr/>
            </p:nvSpPr>
            <p:spPr bwMode="auto">
              <a:xfrm>
                <a:off x="1951" y="1717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04" name="Oval 376"/>
              <p:cNvSpPr>
                <a:spLocks noChangeArrowheads="1"/>
              </p:cNvSpPr>
              <p:nvPr/>
            </p:nvSpPr>
            <p:spPr bwMode="auto">
              <a:xfrm>
                <a:off x="1911" y="1784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05" name="Oval 377"/>
              <p:cNvSpPr>
                <a:spLocks noChangeArrowheads="1"/>
              </p:cNvSpPr>
              <p:nvPr/>
            </p:nvSpPr>
            <p:spPr bwMode="auto">
              <a:xfrm>
                <a:off x="1827" y="1745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06" name="Oval 378"/>
              <p:cNvSpPr>
                <a:spLocks noChangeArrowheads="1"/>
              </p:cNvSpPr>
              <p:nvPr/>
            </p:nvSpPr>
            <p:spPr bwMode="auto">
              <a:xfrm>
                <a:off x="1874" y="1723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07" name="Oval 379"/>
              <p:cNvSpPr>
                <a:spLocks noChangeArrowheads="1"/>
              </p:cNvSpPr>
              <p:nvPr/>
            </p:nvSpPr>
            <p:spPr bwMode="auto">
              <a:xfrm>
                <a:off x="1783" y="1710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08" name="Oval 380"/>
              <p:cNvSpPr>
                <a:spLocks noChangeArrowheads="1"/>
              </p:cNvSpPr>
              <p:nvPr/>
            </p:nvSpPr>
            <p:spPr bwMode="auto">
              <a:xfrm>
                <a:off x="1903" y="1698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09" name="Oval 381"/>
              <p:cNvSpPr>
                <a:spLocks noChangeArrowheads="1"/>
              </p:cNvSpPr>
              <p:nvPr/>
            </p:nvSpPr>
            <p:spPr bwMode="auto">
              <a:xfrm>
                <a:off x="1911" y="1747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10" name="Oval 382"/>
              <p:cNvSpPr>
                <a:spLocks noChangeArrowheads="1"/>
              </p:cNvSpPr>
              <p:nvPr/>
            </p:nvSpPr>
            <p:spPr bwMode="auto">
              <a:xfrm>
                <a:off x="1810" y="1774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11" name="Oval 383"/>
              <p:cNvSpPr>
                <a:spLocks noChangeArrowheads="1"/>
              </p:cNvSpPr>
              <p:nvPr/>
            </p:nvSpPr>
            <p:spPr bwMode="auto">
              <a:xfrm>
                <a:off x="1849" y="1810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12" name="Oval 384"/>
              <p:cNvSpPr>
                <a:spLocks noChangeArrowheads="1"/>
              </p:cNvSpPr>
              <p:nvPr/>
            </p:nvSpPr>
            <p:spPr bwMode="auto">
              <a:xfrm>
                <a:off x="1807" y="1813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13" name="Oval 385"/>
              <p:cNvSpPr>
                <a:spLocks noChangeArrowheads="1"/>
              </p:cNvSpPr>
              <p:nvPr/>
            </p:nvSpPr>
            <p:spPr bwMode="auto">
              <a:xfrm>
                <a:off x="1859" y="1764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14" name="Oval 386"/>
              <p:cNvSpPr>
                <a:spLocks noChangeArrowheads="1"/>
              </p:cNvSpPr>
              <p:nvPr/>
            </p:nvSpPr>
            <p:spPr bwMode="auto">
              <a:xfrm>
                <a:off x="1582" y="1916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15" name="Oval 387"/>
              <p:cNvSpPr>
                <a:spLocks noChangeArrowheads="1"/>
              </p:cNvSpPr>
              <p:nvPr/>
            </p:nvSpPr>
            <p:spPr bwMode="auto">
              <a:xfrm>
                <a:off x="1698" y="1984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16" name="Oval 388"/>
              <p:cNvSpPr>
                <a:spLocks noChangeArrowheads="1"/>
              </p:cNvSpPr>
              <p:nvPr/>
            </p:nvSpPr>
            <p:spPr bwMode="auto">
              <a:xfrm>
                <a:off x="1695" y="1942"/>
                <a:ext cx="12" cy="1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17" name="Oval 389"/>
              <p:cNvSpPr>
                <a:spLocks noChangeArrowheads="1"/>
              </p:cNvSpPr>
              <p:nvPr/>
            </p:nvSpPr>
            <p:spPr bwMode="auto">
              <a:xfrm>
                <a:off x="1655" y="2008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18" name="Oval 390"/>
              <p:cNvSpPr>
                <a:spLocks noChangeArrowheads="1"/>
              </p:cNvSpPr>
              <p:nvPr/>
            </p:nvSpPr>
            <p:spPr bwMode="auto">
              <a:xfrm>
                <a:off x="1570" y="1969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19" name="Oval 391"/>
              <p:cNvSpPr>
                <a:spLocks noChangeArrowheads="1"/>
              </p:cNvSpPr>
              <p:nvPr/>
            </p:nvSpPr>
            <p:spPr bwMode="auto">
              <a:xfrm>
                <a:off x="1618" y="1947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20" name="Oval 392"/>
              <p:cNvSpPr>
                <a:spLocks noChangeArrowheads="1"/>
              </p:cNvSpPr>
              <p:nvPr/>
            </p:nvSpPr>
            <p:spPr bwMode="auto">
              <a:xfrm>
                <a:off x="1535" y="1936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21" name="Oval 393"/>
              <p:cNvSpPr>
                <a:spLocks noChangeArrowheads="1"/>
              </p:cNvSpPr>
              <p:nvPr/>
            </p:nvSpPr>
            <p:spPr bwMode="auto">
              <a:xfrm>
                <a:off x="1646" y="1922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22" name="Oval 394"/>
              <p:cNvSpPr>
                <a:spLocks noChangeArrowheads="1"/>
              </p:cNvSpPr>
              <p:nvPr/>
            </p:nvSpPr>
            <p:spPr bwMode="auto">
              <a:xfrm>
                <a:off x="1655" y="1972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23" name="Oval 395"/>
              <p:cNvSpPr>
                <a:spLocks noChangeArrowheads="1"/>
              </p:cNvSpPr>
              <p:nvPr/>
            </p:nvSpPr>
            <p:spPr bwMode="auto">
              <a:xfrm>
                <a:off x="1555" y="1998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24" name="Oval 396"/>
              <p:cNvSpPr>
                <a:spLocks noChangeArrowheads="1"/>
              </p:cNvSpPr>
              <p:nvPr/>
            </p:nvSpPr>
            <p:spPr bwMode="auto">
              <a:xfrm>
                <a:off x="1593" y="2035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25" name="Oval 397"/>
              <p:cNvSpPr>
                <a:spLocks noChangeArrowheads="1"/>
              </p:cNvSpPr>
              <p:nvPr/>
            </p:nvSpPr>
            <p:spPr bwMode="auto">
              <a:xfrm>
                <a:off x="1550" y="2037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26" name="Oval 398"/>
              <p:cNvSpPr>
                <a:spLocks noChangeArrowheads="1"/>
              </p:cNvSpPr>
              <p:nvPr/>
            </p:nvSpPr>
            <p:spPr bwMode="auto">
              <a:xfrm>
                <a:off x="1604" y="1988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27" name="Oval 399"/>
              <p:cNvSpPr>
                <a:spLocks noChangeArrowheads="1"/>
              </p:cNvSpPr>
              <p:nvPr/>
            </p:nvSpPr>
            <p:spPr bwMode="auto">
              <a:xfrm rot="-2760000">
                <a:off x="1633" y="1807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28" name="Oval 400"/>
              <p:cNvSpPr>
                <a:spLocks noChangeArrowheads="1"/>
              </p:cNvSpPr>
              <p:nvPr/>
            </p:nvSpPr>
            <p:spPr bwMode="auto">
              <a:xfrm rot="-2760000">
                <a:off x="1763" y="1770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29" name="Oval 401"/>
              <p:cNvSpPr>
                <a:spLocks noChangeArrowheads="1"/>
              </p:cNvSpPr>
              <p:nvPr/>
            </p:nvSpPr>
            <p:spPr bwMode="auto">
              <a:xfrm rot="-2760000">
                <a:off x="1730" y="1744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30" name="Oval 402"/>
              <p:cNvSpPr>
                <a:spLocks noChangeArrowheads="1"/>
              </p:cNvSpPr>
              <p:nvPr/>
            </p:nvSpPr>
            <p:spPr bwMode="auto">
              <a:xfrm rot="-2760000">
                <a:off x="1752" y="1817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31" name="Oval 403"/>
              <p:cNvSpPr>
                <a:spLocks noChangeArrowheads="1"/>
              </p:cNvSpPr>
              <p:nvPr/>
            </p:nvSpPr>
            <p:spPr bwMode="auto">
              <a:xfrm rot="-2760000">
                <a:off x="1664" y="1851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32" name="Oval 404"/>
              <p:cNvSpPr>
                <a:spLocks noChangeArrowheads="1"/>
              </p:cNvSpPr>
              <p:nvPr/>
            </p:nvSpPr>
            <p:spPr bwMode="auto">
              <a:xfrm rot="-2760000">
                <a:off x="1681" y="1803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33" name="Oval 405"/>
              <p:cNvSpPr>
                <a:spLocks noChangeArrowheads="1"/>
              </p:cNvSpPr>
              <p:nvPr/>
            </p:nvSpPr>
            <p:spPr bwMode="auto">
              <a:xfrm rot="-2760000">
                <a:off x="1607" y="1859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34" name="Oval 406"/>
              <p:cNvSpPr>
                <a:spLocks noChangeArrowheads="1"/>
              </p:cNvSpPr>
              <p:nvPr/>
            </p:nvSpPr>
            <p:spPr bwMode="auto">
              <a:xfrm rot="-2760000">
                <a:off x="1682" y="1766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35" name="Oval 407"/>
              <p:cNvSpPr>
                <a:spLocks noChangeArrowheads="1"/>
              </p:cNvSpPr>
              <p:nvPr/>
            </p:nvSpPr>
            <p:spPr bwMode="auto">
              <a:xfrm rot="-2760000">
                <a:off x="1727" y="1791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36" name="Oval 408"/>
              <p:cNvSpPr>
                <a:spLocks noChangeArrowheads="1"/>
              </p:cNvSpPr>
              <p:nvPr/>
            </p:nvSpPr>
            <p:spPr bwMode="auto">
              <a:xfrm rot="-2760000">
                <a:off x="1674" y="1883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37" name="Oval 409"/>
              <p:cNvSpPr>
                <a:spLocks noChangeArrowheads="1"/>
              </p:cNvSpPr>
              <p:nvPr/>
            </p:nvSpPr>
            <p:spPr bwMode="auto">
              <a:xfrm rot="-2760000">
                <a:off x="1730" y="1880"/>
                <a:ext cx="11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38" name="Oval 410"/>
              <p:cNvSpPr>
                <a:spLocks noChangeArrowheads="1"/>
              </p:cNvSpPr>
              <p:nvPr/>
            </p:nvSpPr>
            <p:spPr bwMode="auto">
              <a:xfrm rot="-2760000">
                <a:off x="1701" y="1912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39" name="Oval 411"/>
              <p:cNvSpPr>
                <a:spLocks noChangeArrowheads="1"/>
              </p:cNvSpPr>
              <p:nvPr/>
            </p:nvSpPr>
            <p:spPr bwMode="auto">
              <a:xfrm rot="-2760000">
                <a:off x="1701" y="1841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40" name="Oval 412"/>
              <p:cNvSpPr>
                <a:spLocks noChangeArrowheads="1"/>
              </p:cNvSpPr>
              <p:nvPr/>
            </p:nvSpPr>
            <p:spPr bwMode="auto">
              <a:xfrm>
                <a:off x="2014" y="1743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41" name="Oval 413"/>
              <p:cNvSpPr>
                <a:spLocks noChangeArrowheads="1"/>
              </p:cNvSpPr>
              <p:nvPr/>
            </p:nvSpPr>
            <p:spPr bwMode="auto">
              <a:xfrm>
                <a:off x="1944" y="2031"/>
                <a:ext cx="13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42" name="Oval 414"/>
              <p:cNvSpPr>
                <a:spLocks noChangeArrowheads="1"/>
              </p:cNvSpPr>
              <p:nvPr/>
            </p:nvSpPr>
            <p:spPr bwMode="auto">
              <a:xfrm>
                <a:off x="1780" y="1860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43" name="Oval 415"/>
              <p:cNvSpPr>
                <a:spLocks noChangeArrowheads="1"/>
              </p:cNvSpPr>
              <p:nvPr/>
            </p:nvSpPr>
            <p:spPr bwMode="auto">
              <a:xfrm>
                <a:off x="2070" y="2244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44" name="Oval 416"/>
              <p:cNvSpPr>
                <a:spLocks noChangeArrowheads="1"/>
              </p:cNvSpPr>
              <p:nvPr/>
            </p:nvSpPr>
            <p:spPr bwMode="auto">
              <a:xfrm>
                <a:off x="2052" y="1754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45" name="Oval 417"/>
              <p:cNvSpPr>
                <a:spLocks noChangeArrowheads="1"/>
              </p:cNvSpPr>
              <p:nvPr/>
            </p:nvSpPr>
            <p:spPr bwMode="auto">
              <a:xfrm>
                <a:off x="2166" y="2065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46" name="Oval 418"/>
              <p:cNvSpPr>
                <a:spLocks noChangeArrowheads="1"/>
              </p:cNvSpPr>
              <p:nvPr/>
            </p:nvSpPr>
            <p:spPr bwMode="auto">
              <a:xfrm>
                <a:off x="1565" y="1870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47" name="Oval 419"/>
              <p:cNvSpPr>
                <a:spLocks noChangeArrowheads="1"/>
              </p:cNvSpPr>
              <p:nvPr/>
            </p:nvSpPr>
            <p:spPr bwMode="auto">
              <a:xfrm>
                <a:off x="2157" y="1887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48" name="Oval 420"/>
              <p:cNvSpPr>
                <a:spLocks noChangeArrowheads="1"/>
              </p:cNvSpPr>
              <p:nvPr/>
            </p:nvSpPr>
            <p:spPr bwMode="auto">
              <a:xfrm>
                <a:off x="1585" y="2197"/>
                <a:ext cx="12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49" name="Oval 421"/>
              <p:cNvSpPr>
                <a:spLocks noChangeArrowheads="1"/>
              </p:cNvSpPr>
              <p:nvPr/>
            </p:nvSpPr>
            <p:spPr bwMode="auto">
              <a:xfrm>
                <a:off x="1850" y="1880"/>
                <a:ext cx="12" cy="1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50" name="Oval 422"/>
              <p:cNvSpPr>
                <a:spLocks noChangeArrowheads="1"/>
              </p:cNvSpPr>
              <p:nvPr/>
            </p:nvSpPr>
            <p:spPr bwMode="auto">
              <a:xfrm>
                <a:off x="1753" y="1944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51" name="Oval 423"/>
              <p:cNvSpPr>
                <a:spLocks noChangeArrowheads="1"/>
              </p:cNvSpPr>
              <p:nvPr/>
            </p:nvSpPr>
            <p:spPr bwMode="auto">
              <a:xfrm>
                <a:off x="1808" y="2188"/>
                <a:ext cx="13" cy="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52" name="Oval 424"/>
              <p:cNvSpPr>
                <a:spLocks noChangeArrowheads="1"/>
              </p:cNvSpPr>
              <p:nvPr/>
            </p:nvSpPr>
            <p:spPr bwMode="auto">
              <a:xfrm>
                <a:off x="1899" y="1840"/>
                <a:ext cx="12" cy="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553" name="Freeform 425"/>
              <p:cNvSpPr>
                <a:spLocks/>
              </p:cNvSpPr>
              <p:nvPr/>
            </p:nvSpPr>
            <p:spPr bwMode="auto">
              <a:xfrm>
                <a:off x="1703" y="1839"/>
                <a:ext cx="367" cy="361"/>
              </a:xfrm>
              <a:custGeom>
                <a:avLst/>
                <a:gdLst>
                  <a:gd name="T0" fmla="*/ 392 w 397"/>
                  <a:gd name="T1" fmla="*/ 196 h 397"/>
                  <a:gd name="T2" fmla="*/ 339 w 397"/>
                  <a:gd name="T3" fmla="*/ 174 h 397"/>
                  <a:gd name="T4" fmla="*/ 251 w 397"/>
                  <a:gd name="T5" fmla="*/ 186 h 397"/>
                  <a:gd name="T6" fmla="*/ 283 w 397"/>
                  <a:gd name="T7" fmla="*/ 139 h 397"/>
                  <a:gd name="T8" fmla="*/ 317 w 397"/>
                  <a:gd name="T9" fmla="*/ 97 h 397"/>
                  <a:gd name="T10" fmla="*/ 305 w 397"/>
                  <a:gd name="T11" fmla="*/ 38 h 397"/>
                  <a:gd name="T12" fmla="*/ 257 w 397"/>
                  <a:gd name="T13" fmla="*/ 81 h 397"/>
                  <a:gd name="T14" fmla="*/ 206 w 397"/>
                  <a:gd name="T15" fmla="*/ 131 h 397"/>
                  <a:gd name="T16" fmla="*/ 184 w 397"/>
                  <a:gd name="T17" fmla="*/ 81 h 397"/>
                  <a:gd name="T18" fmla="*/ 143 w 397"/>
                  <a:gd name="T19" fmla="*/ 0 h 397"/>
                  <a:gd name="T20" fmla="*/ 123 w 397"/>
                  <a:gd name="T21" fmla="*/ 51 h 397"/>
                  <a:gd name="T22" fmla="*/ 137 w 397"/>
                  <a:gd name="T23" fmla="*/ 135 h 397"/>
                  <a:gd name="T24" fmla="*/ 87 w 397"/>
                  <a:gd name="T25" fmla="*/ 119 h 397"/>
                  <a:gd name="T26" fmla="*/ 22 w 397"/>
                  <a:gd name="T27" fmla="*/ 83 h 397"/>
                  <a:gd name="T28" fmla="*/ 12 w 397"/>
                  <a:gd name="T29" fmla="*/ 152 h 397"/>
                  <a:gd name="T30" fmla="*/ 99 w 397"/>
                  <a:gd name="T31" fmla="*/ 190 h 397"/>
                  <a:gd name="T32" fmla="*/ 77 w 397"/>
                  <a:gd name="T33" fmla="*/ 238 h 397"/>
                  <a:gd name="T34" fmla="*/ 4 w 397"/>
                  <a:gd name="T35" fmla="*/ 257 h 397"/>
                  <a:gd name="T36" fmla="*/ 46 w 397"/>
                  <a:gd name="T37" fmla="*/ 317 h 397"/>
                  <a:gd name="T38" fmla="*/ 98 w 397"/>
                  <a:gd name="T39" fmla="*/ 286 h 397"/>
                  <a:gd name="T40" fmla="*/ 151 w 397"/>
                  <a:gd name="T41" fmla="*/ 238 h 397"/>
                  <a:gd name="T42" fmla="*/ 133 w 397"/>
                  <a:gd name="T43" fmla="*/ 341 h 397"/>
                  <a:gd name="T44" fmla="*/ 170 w 397"/>
                  <a:gd name="T45" fmla="*/ 396 h 397"/>
                  <a:gd name="T46" fmla="*/ 206 w 397"/>
                  <a:gd name="T47" fmla="*/ 360 h 397"/>
                  <a:gd name="T48" fmla="*/ 184 w 397"/>
                  <a:gd name="T49" fmla="*/ 271 h 397"/>
                  <a:gd name="T50" fmla="*/ 218 w 397"/>
                  <a:gd name="T51" fmla="*/ 289 h 397"/>
                  <a:gd name="T52" fmla="*/ 253 w 397"/>
                  <a:gd name="T53" fmla="*/ 356 h 397"/>
                  <a:gd name="T54" fmla="*/ 307 w 397"/>
                  <a:gd name="T55" fmla="*/ 311 h 397"/>
                  <a:gd name="T56" fmla="*/ 236 w 397"/>
                  <a:gd name="T57" fmla="*/ 253 h 397"/>
                  <a:gd name="T58" fmla="*/ 283 w 397"/>
                  <a:gd name="T59" fmla="*/ 230 h 397"/>
                  <a:gd name="T60" fmla="*/ 337 w 397"/>
                  <a:gd name="T61" fmla="*/ 242 h 397"/>
                  <a:gd name="T62" fmla="*/ 396 w 397"/>
                  <a:gd name="T63" fmla="*/ 224 h 39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7"/>
                  <a:gd name="T97" fmla="*/ 0 h 397"/>
                  <a:gd name="T98" fmla="*/ 397 w 397"/>
                  <a:gd name="T99" fmla="*/ 397 h 39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7" h="397">
                    <a:moveTo>
                      <a:pt x="396" y="224"/>
                    </a:moveTo>
                    <a:lnTo>
                      <a:pt x="392" y="196"/>
                    </a:lnTo>
                    <a:lnTo>
                      <a:pt x="370" y="172"/>
                    </a:lnTo>
                    <a:lnTo>
                      <a:pt x="339" y="174"/>
                    </a:lnTo>
                    <a:lnTo>
                      <a:pt x="285" y="198"/>
                    </a:lnTo>
                    <a:lnTo>
                      <a:pt x="251" y="186"/>
                    </a:lnTo>
                    <a:lnTo>
                      <a:pt x="251" y="156"/>
                    </a:lnTo>
                    <a:lnTo>
                      <a:pt x="283" y="139"/>
                    </a:lnTo>
                    <a:lnTo>
                      <a:pt x="307" y="121"/>
                    </a:lnTo>
                    <a:lnTo>
                      <a:pt x="317" y="97"/>
                    </a:lnTo>
                    <a:lnTo>
                      <a:pt x="319" y="61"/>
                    </a:lnTo>
                    <a:lnTo>
                      <a:pt x="305" y="38"/>
                    </a:lnTo>
                    <a:lnTo>
                      <a:pt x="285" y="57"/>
                    </a:lnTo>
                    <a:lnTo>
                      <a:pt x="257" y="81"/>
                    </a:lnTo>
                    <a:lnTo>
                      <a:pt x="232" y="109"/>
                    </a:lnTo>
                    <a:lnTo>
                      <a:pt x="206" y="131"/>
                    </a:lnTo>
                    <a:lnTo>
                      <a:pt x="190" y="117"/>
                    </a:lnTo>
                    <a:lnTo>
                      <a:pt x="184" y="81"/>
                    </a:lnTo>
                    <a:lnTo>
                      <a:pt x="182" y="26"/>
                    </a:lnTo>
                    <a:lnTo>
                      <a:pt x="143" y="0"/>
                    </a:lnTo>
                    <a:lnTo>
                      <a:pt x="125" y="22"/>
                    </a:lnTo>
                    <a:lnTo>
                      <a:pt x="123" y="51"/>
                    </a:lnTo>
                    <a:lnTo>
                      <a:pt x="131" y="97"/>
                    </a:lnTo>
                    <a:lnTo>
                      <a:pt x="137" y="135"/>
                    </a:lnTo>
                    <a:lnTo>
                      <a:pt x="113" y="149"/>
                    </a:lnTo>
                    <a:lnTo>
                      <a:pt x="87" y="119"/>
                    </a:lnTo>
                    <a:lnTo>
                      <a:pt x="65" y="83"/>
                    </a:lnTo>
                    <a:lnTo>
                      <a:pt x="22" y="83"/>
                    </a:lnTo>
                    <a:lnTo>
                      <a:pt x="0" y="117"/>
                    </a:lnTo>
                    <a:lnTo>
                      <a:pt x="12" y="152"/>
                    </a:lnTo>
                    <a:lnTo>
                      <a:pt x="57" y="174"/>
                    </a:lnTo>
                    <a:lnTo>
                      <a:pt x="99" y="190"/>
                    </a:lnTo>
                    <a:lnTo>
                      <a:pt x="109" y="210"/>
                    </a:lnTo>
                    <a:lnTo>
                      <a:pt x="77" y="238"/>
                    </a:lnTo>
                    <a:lnTo>
                      <a:pt x="30" y="234"/>
                    </a:lnTo>
                    <a:lnTo>
                      <a:pt x="4" y="257"/>
                    </a:lnTo>
                    <a:lnTo>
                      <a:pt x="0" y="299"/>
                    </a:lnTo>
                    <a:lnTo>
                      <a:pt x="46" y="317"/>
                    </a:lnTo>
                    <a:lnTo>
                      <a:pt x="75" y="305"/>
                    </a:lnTo>
                    <a:lnTo>
                      <a:pt x="98" y="286"/>
                    </a:lnTo>
                    <a:lnTo>
                      <a:pt x="127" y="245"/>
                    </a:lnTo>
                    <a:lnTo>
                      <a:pt x="151" y="238"/>
                    </a:lnTo>
                    <a:lnTo>
                      <a:pt x="151" y="274"/>
                    </a:lnTo>
                    <a:lnTo>
                      <a:pt x="133" y="341"/>
                    </a:lnTo>
                    <a:lnTo>
                      <a:pt x="133" y="378"/>
                    </a:lnTo>
                    <a:lnTo>
                      <a:pt x="170" y="396"/>
                    </a:lnTo>
                    <a:lnTo>
                      <a:pt x="204" y="388"/>
                    </a:lnTo>
                    <a:lnTo>
                      <a:pt x="206" y="360"/>
                    </a:lnTo>
                    <a:lnTo>
                      <a:pt x="186" y="325"/>
                    </a:lnTo>
                    <a:lnTo>
                      <a:pt x="184" y="271"/>
                    </a:lnTo>
                    <a:lnTo>
                      <a:pt x="200" y="261"/>
                    </a:lnTo>
                    <a:lnTo>
                      <a:pt x="218" y="289"/>
                    </a:lnTo>
                    <a:lnTo>
                      <a:pt x="236" y="319"/>
                    </a:lnTo>
                    <a:lnTo>
                      <a:pt x="253" y="356"/>
                    </a:lnTo>
                    <a:lnTo>
                      <a:pt x="299" y="356"/>
                    </a:lnTo>
                    <a:lnTo>
                      <a:pt x="307" y="311"/>
                    </a:lnTo>
                    <a:lnTo>
                      <a:pt x="259" y="281"/>
                    </a:lnTo>
                    <a:lnTo>
                      <a:pt x="236" y="253"/>
                    </a:lnTo>
                    <a:lnTo>
                      <a:pt x="246" y="236"/>
                    </a:lnTo>
                    <a:lnTo>
                      <a:pt x="283" y="230"/>
                    </a:lnTo>
                    <a:lnTo>
                      <a:pt x="307" y="234"/>
                    </a:lnTo>
                    <a:lnTo>
                      <a:pt x="337" y="242"/>
                    </a:lnTo>
                    <a:lnTo>
                      <a:pt x="366" y="248"/>
                    </a:lnTo>
                    <a:lnTo>
                      <a:pt x="396" y="224"/>
                    </a:lnTo>
                  </a:path>
                </a:pathLst>
              </a:custGeom>
              <a:solidFill>
                <a:schemeClr val="bg1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5415" name="Group 426"/>
            <p:cNvGrpSpPr>
              <a:grpSpLocks/>
            </p:cNvGrpSpPr>
            <p:nvPr/>
          </p:nvGrpSpPr>
          <p:grpSpPr bwMode="auto">
            <a:xfrm>
              <a:off x="1504" y="2905"/>
              <a:ext cx="717" cy="702"/>
              <a:chOff x="1510" y="2905"/>
              <a:chExt cx="717" cy="702"/>
            </a:xfrm>
          </p:grpSpPr>
          <p:sp>
            <p:nvSpPr>
              <p:cNvPr id="15420" name="Oval 427"/>
              <p:cNvSpPr>
                <a:spLocks noChangeArrowheads="1"/>
              </p:cNvSpPr>
              <p:nvPr/>
            </p:nvSpPr>
            <p:spPr bwMode="auto">
              <a:xfrm>
                <a:off x="1510" y="2905"/>
                <a:ext cx="717" cy="702"/>
              </a:xfrm>
              <a:prstGeom prst="ellipse">
                <a:avLst/>
              </a:prstGeom>
              <a:solidFill>
                <a:srgbClr val="FFDDE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21" name="Freeform 428"/>
              <p:cNvSpPr>
                <a:spLocks/>
              </p:cNvSpPr>
              <p:nvPr/>
            </p:nvSpPr>
            <p:spPr bwMode="auto">
              <a:xfrm>
                <a:off x="1631" y="2996"/>
                <a:ext cx="485" cy="518"/>
              </a:xfrm>
              <a:custGeom>
                <a:avLst/>
                <a:gdLst>
                  <a:gd name="T0" fmla="*/ 506 w 525"/>
                  <a:gd name="T1" fmla="*/ 342 h 568"/>
                  <a:gd name="T2" fmla="*/ 524 w 525"/>
                  <a:gd name="T3" fmla="*/ 303 h 568"/>
                  <a:gd name="T4" fmla="*/ 506 w 525"/>
                  <a:gd name="T5" fmla="*/ 269 h 568"/>
                  <a:gd name="T6" fmla="*/ 473 w 525"/>
                  <a:gd name="T7" fmla="*/ 261 h 568"/>
                  <a:gd name="T8" fmla="*/ 440 w 525"/>
                  <a:gd name="T9" fmla="*/ 240 h 568"/>
                  <a:gd name="T10" fmla="*/ 419 w 525"/>
                  <a:gd name="T11" fmla="*/ 216 h 568"/>
                  <a:gd name="T12" fmla="*/ 431 w 525"/>
                  <a:gd name="T13" fmla="*/ 174 h 568"/>
                  <a:gd name="T14" fmla="*/ 463 w 525"/>
                  <a:gd name="T15" fmla="*/ 146 h 568"/>
                  <a:gd name="T16" fmla="*/ 468 w 525"/>
                  <a:gd name="T17" fmla="*/ 115 h 568"/>
                  <a:gd name="T18" fmla="*/ 458 w 525"/>
                  <a:gd name="T19" fmla="*/ 81 h 568"/>
                  <a:gd name="T20" fmla="*/ 442 w 525"/>
                  <a:gd name="T21" fmla="*/ 73 h 568"/>
                  <a:gd name="T22" fmla="*/ 422 w 525"/>
                  <a:gd name="T23" fmla="*/ 70 h 568"/>
                  <a:gd name="T24" fmla="*/ 406 w 525"/>
                  <a:gd name="T25" fmla="*/ 81 h 568"/>
                  <a:gd name="T26" fmla="*/ 359 w 525"/>
                  <a:gd name="T27" fmla="*/ 126 h 568"/>
                  <a:gd name="T28" fmla="*/ 329 w 525"/>
                  <a:gd name="T29" fmla="*/ 108 h 568"/>
                  <a:gd name="T30" fmla="*/ 337 w 525"/>
                  <a:gd name="T31" fmla="*/ 31 h 568"/>
                  <a:gd name="T32" fmla="*/ 312 w 525"/>
                  <a:gd name="T33" fmla="*/ 3 h 568"/>
                  <a:gd name="T34" fmla="*/ 274 w 525"/>
                  <a:gd name="T35" fmla="*/ 0 h 568"/>
                  <a:gd name="T36" fmla="*/ 256 w 525"/>
                  <a:gd name="T37" fmla="*/ 11 h 568"/>
                  <a:gd name="T38" fmla="*/ 236 w 525"/>
                  <a:gd name="T39" fmla="*/ 78 h 568"/>
                  <a:gd name="T40" fmla="*/ 203 w 525"/>
                  <a:gd name="T41" fmla="*/ 87 h 568"/>
                  <a:gd name="T42" fmla="*/ 161 w 525"/>
                  <a:gd name="T43" fmla="*/ 36 h 568"/>
                  <a:gd name="T44" fmla="*/ 125 w 525"/>
                  <a:gd name="T45" fmla="*/ 28 h 568"/>
                  <a:gd name="T46" fmla="*/ 100 w 525"/>
                  <a:gd name="T47" fmla="*/ 48 h 568"/>
                  <a:gd name="T48" fmla="*/ 99 w 525"/>
                  <a:gd name="T49" fmla="*/ 99 h 568"/>
                  <a:gd name="T50" fmla="*/ 117 w 525"/>
                  <a:gd name="T51" fmla="*/ 150 h 568"/>
                  <a:gd name="T52" fmla="*/ 105 w 525"/>
                  <a:gd name="T53" fmla="*/ 198 h 568"/>
                  <a:gd name="T54" fmla="*/ 20 w 525"/>
                  <a:gd name="T55" fmla="*/ 177 h 568"/>
                  <a:gd name="T56" fmla="*/ 0 w 525"/>
                  <a:gd name="T57" fmla="*/ 204 h 568"/>
                  <a:gd name="T58" fmla="*/ 6 w 525"/>
                  <a:gd name="T59" fmla="*/ 240 h 568"/>
                  <a:gd name="T60" fmla="*/ 65 w 525"/>
                  <a:gd name="T61" fmla="*/ 282 h 568"/>
                  <a:gd name="T62" fmla="*/ 77 w 525"/>
                  <a:gd name="T63" fmla="*/ 318 h 568"/>
                  <a:gd name="T64" fmla="*/ 62 w 525"/>
                  <a:gd name="T65" fmla="*/ 360 h 568"/>
                  <a:gd name="T66" fmla="*/ 23 w 525"/>
                  <a:gd name="T67" fmla="*/ 396 h 568"/>
                  <a:gd name="T68" fmla="*/ 17 w 525"/>
                  <a:gd name="T69" fmla="*/ 429 h 568"/>
                  <a:gd name="T70" fmla="*/ 36 w 525"/>
                  <a:gd name="T71" fmla="*/ 465 h 568"/>
                  <a:gd name="T72" fmla="*/ 66 w 525"/>
                  <a:gd name="T73" fmla="*/ 482 h 568"/>
                  <a:gd name="T74" fmla="*/ 92 w 525"/>
                  <a:gd name="T75" fmla="*/ 479 h 568"/>
                  <a:gd name="T76" fmla="*/ 135 w 525"/>
                  <a:gd name="T77" fmla="*/ 414 h 568"/>
                  <a:gd name="T78" fmla="*/ 171 w 525"/>
                  <a:gd name="T79" fmla="*/ 402 h 568"/>
                  <a:gd name="T80" fmla="*/ 179 w 525"/>
                  <a:gd name="T81" fmla="*/ 441 h 568"/>
                  <a:gd name="T82" fmla="*/ 143 w 525"/>
                  <a:gd name="T83" fmla="*/ 541 h 568"/>
                  <a:gd name="T84" fmla="*/ 164 w 525"/>
                  <a:gd name="T85" fmla="*/ 566 h 568"/>
                  <a:gd name="T86" fmla="*/ 195 w 525"/>
                  <a:gd name="T87" fmla="*/ 567 h 568"/>
                  <a:gd name="T88" fmla="*/ 227 w 525"/>
                  <a:gd name="T89" fmla="*/ 552 h 568"/>
                  <a:gd name="T90" fmla="*/ 253 w 525"/>
                  <a:gd name="T91" fmla="*/ 527 h 568"/>
                  <a:gd name="T92" fmla="*/ 257 w 525"/>
                  <a:gd name="T93" fmla="*/ 495 h 568"/>
                  <a:gd name="T94" fmla="*/ 290 w 525"/>
                  <a:gd name="T95" fmla="*/ 474 h 568"/>
                  <a:gd name="T96" fmla="*/ 335 w 525"/>
                  <a:gd name="T97" fmla="*/ 492 h 568"/>
                  <a:gd name="T98" fmla="*/ 378 w 525"/>
                  <a:gd name="T99" fmla="*/ 530 h 568"/>
                  <a:gd name="T100" fmla="*/ 412 w 525"/>
                  <a:gd name="T101" fmla="*/ 504 h 568"/>
                  <a:gd name="T102" fmla="*/ 424 w 525"/>
                  <a:gd name="T103" fmla="*/ 476 h 568"/>
                  <a:gd name="T104" fmla="*/ 401 w 525"/>
                  <a:gd name="T105" fmla="*/ 414 h 568"/>
                  <a:gd name="T106" fmla="*/ 407 w 525"/>
                  <a:gd name="T107" fmla="*/ 372 h 568"/>
                  <a:gd name="T108" fmla="*/ 470 w 525"/>
                  <a:gd name="T109" fmla="*/ 367 h 568"/>
                  <a:gd name="T110" fmla="*/ 506 w 525"/>
                  <a:gd name="T111" fmla="*/ 342 h 56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25"/>
                  <a:gd name="T169" fmla="*/ 0 h 568"/>
                  <a:gd name="T170" fmla="*/ 525 w 525"/>
                  <a:gd name="T171" fmla="*/ 568 h 56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25" h="568">
                    <a:moveTo>
                      <a:pt x="506" y="342"/>
                    </a:moveTo>
                    <a:lnTo>
                      <a:pt x="524" y="303"/>
                    </a:lnTo>
                    <a:lnTo>
                      <a:pt x="506" y="269"/>
                    </a:lnTo>
                    <a:lnTo>
                      <a:pt x="473" y="261"/>
                    </a:lnTo>
                    <a:lnTo>
                      <a:pt x="440" y="240"/>
                    </a:lnTo>
                    <a:lnTo>
                      <a:pt x="419" y="216"/>
                    </a:lnTo>
                    <a:lnTo>
                      <a:pt x="431" y="174"/>
                    </a:lnTo>
                    <a:lnTo>
                      <a:pt x="463" y="146"/>
                    </a:lnTo>
                    <a:lnTo>
                      <a:pt x="468" y="115"/>
                    </a:lnTo>
                    <a:lnTo>
                      <a:pt x="458" y="81"/>
                    </a:lnTo>
                    <a:lnTo>
                      <a:pt x="442" y="73"/>
                    </a:lnTo>
                    <a:lnTo>
                      <a:pt x="422" y="70"/>
                    </a:lnTo>
                    <a:lnTo>
                      <a:pt x="406" y="81"/>
                    </a:lnTo>
                    <a:lnTo>
                      <a:pt x="359" y="126"/>
                    </a:lnTo>
                    <a:lnTo>
                      <a:pt x="329" y="108"/>
                    </a:lnTo>
                    <a:lnTo>
                      <a:pt x="337" y="31"/>
                    </a:lnTo>
                    <a:lnTo>
                      <a:pt x="312" y="3"/>
                    </a:lnTo>
                    <a:lnTo>
                      <a:pt x="274" y="0"/>
                    </a:lnTo>
                    <a:lnTo>
                      <a:pt x="256" y="11"/>
                    </a:lnTo>
                    <a:lnTo>
                      <a:pt x="236" y="78"/>
                    </a:lnTo>
                    <a:lnTo>
                      <a:pt x="203" y="87"/>
                    </a:lnTo>
                    <a:lnTo>
                      <a:pt x="161" y="36"/>
                    </a:lnTo>
                    <a:lnTo>
                      <a:pt x="125" y="28"/>
                    </a:lnTo>
                    <a:lnTo>
                      <a:pt x="100" y="48"/>
                    </a:lnTo>
                    <a:lnTo>
                      <a:pt x="99" y="99"/>
                    </a:lnTo>
                    <a:lnTo>
                      <a:pt x="117" y="150"/>
                    </a:lnTo>
                    <a:lnTo>
                      <a:pt x="105" y="198"/>
                    </a:lnTo>
                    <a:lnTo>
                      <a:pt x="20" y="177"/>
                    </a:lnTo>
                    <a:lnTo>
                      <a:pt x="0" y="204"/>
                    </a:lnTo>
                    <a:lnTo>
                      <a:pt x="6" y="240"/>
                    </a:lnTo>
                    <a:lnTo>
                      <a:pt x="65" y="282"/>
                    </a:lnTo>
                    <a:lnTo>
                      <a:pt x="77" y="318"/>
                    </a:lnTo>
                    <a:lnTo>
                      <a:pt x="62" y="360"/>
                    </a:lnTo>
                    <a:lnTo>
                      <a:pt x="23" y="396"/>
                    </a:lnTo>
                    <a:lnTo>
                      <a:pt x="17" y="429"/>
                    </a:lnTo>
                    <a:lnTo>
                      <a:pt x="36" y="465"/>
                    </a:lnTo>
                    <a:lnTo>
                      <a:pt x="66" y="482"/>
                    </a:lnTo>
                    <a:lnTo>
                      <a:pt x="92" y="479"/>
                    </a:lnTo>
                    <a:lnTo>
                      <a:pt x="135" y="414"/>
                    </a:lnTo>
                    <a:lnTo>
                      <a:pt x="171" y="402"/>
                    </a:lnTo>
                    <a:lnTo>
                      <a:pt x="179" y="441"/>
                    </a:lnTo>
                    <a:lnTo>
                      <a:pt x="143" y="541"/>
                    </a:lnTo>
                    <a:lnTo>
                      <a:pt x="164" y="566"/>
                    </a:lnTo>
                    <a:lnTo>
                      <a:pt x="195" y="567"/>
                    </a:lnTo>
                    <a:lnTo>
                      <a:pt x="227" y="552"/>
                    </a:lnTo>
                    <a:lnTo>
                      <a:pt x="253" y="527"/>
                    </a:lnTo>
                    <a:lnTo>
                      <a:pt x="257" y="495"/>
                    </a:lnTo>
                    <a:lnTo>
                      <a:pt x="290" y="474"/>
                    </a:lnTo>
                    <a:lnTo>
                      <a:pt x="335" y="492"/>
                    </a:lnTo>
                    <a:lnTo>
                      <a:pt x="378" y="530"/>
                    </a:lnTo>
                    <a:lnTo>
                      <a:pt x="412" y="504"/>
                    </a:lnTo>
                    <a:lnTo>
                      <a:pt x="424" y="476"/>
                    </a:lnTo>
                    <a:lnTo>
                      <a:pt x="401" y="414"/>
                    </a:lnTo>
                    <a:lnTo>
                      <a:pt x="407" y="372"/>
                    </a:lnTo>
                    <a:lnTo>
                      <a:pt x="470" y="367"/>
                    </a:lnTo>
                    <a:lnTo>
                      <a:pt x="506" y="342"/>
                    </a:lnTo>
                  </a:path>
                </a:pathLst>
              </a:custGeom>
              <a:solidFill>
                <a:schemeClr val="bg1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5416" name="AutoShape 429"/>
            <p:cNvSpPr>
              <a:spLocks noChangeArrowheads="1"/>
            </p:cNvSpPr>
            <p:nvPr/>
          </p:nvSpPr>
          <p:spPr bwMode="auto">
            <a:xfrm>
              <a:off x="3633" y="1927"/>
              <a:ext cx="534" cy="186"/>
            </a:xfrm>
            <a:prstGeom prst="rightArrow">
              <a:avLst>
                <a:gd name="adj1" fmla="val 50000"/>
                <a:gd name="adj2" fmla="val 143562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FF00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417" name="AutoShape 430"/>
            <p:cNvSpPr>
              <a:spLocks noChangeArrowheads="1"/>
            </p:cNvSpPr>
            <p:nvPr/>
          </p:nvSpPr>
          <p:spPr bwMode="auto">
            <a:xfrm>
              <a:off x="3633" y="3163"/>
              <a:ext cx="534" cy="186"/>
            </a:xfrm>
            <a:prstGeom prst="rightArrow">
              <a:avLst>
                <a:gd name="adj1" fmla="val 50000"/>
                <a:gd name="adj2" fmla="val 143562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FF00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418" name="AutoShape 431"/>
            <p:cNvSpPr>
              <a:spLocks noChangeArrowheads="1"/>
            </p:cNvSpPr>
            <p:nvPr/>
          </p:nvSpPr>
          <p:spPr bwMode="auto">
            <a:xfrm>
              <a:off x="2309" y="1927"/>
              <a:ext cx="534" cy="186"/>
            </a:xfrm>
            <a:prstGeom prst="leftArrow">
              <a:avLst>
                <a:gd name="adj1" fmla="val 50000"/>
                <a:gd name="adj2" fmla="val 143535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419" name="AutoShape 432"/>
            <p:cNvSpPr>
              <a:spLocks noChangeArrowheads="1"/>
            </p:cNvSpPr>
            <p:nvPr/>
          </p:nvSpPr>
          <p:spPr bwMode="auto">
            <a:xfrm>
              <a:off x="2309" y="3163"/>
              <a:ext cx="534" cy="186"/>
            </a:xfrm>
            <a:prstGeom prst="leftArrow">
              <a:avLst>
                <a:gd name="adj1" fmla="val 50000"/>
                <a:gd name="adj2" fmla="val 143535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5369" name="Rectangle 433"/>
          <p:cNvSpPr>
            <a:spLocks noChangeArrowheads="1"/>
          </p:cNvSpPr>
          <p:nvPr/>
        </p:nvSpPr>
        <p:spPr bwMode="auto">
          <a:xfrm>
            <a:off x="7145338" y="3001963"/>
            <a:ext cx="1787525" cy="241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lnSpc>
                <a:spcPct val="105000"/>
              </a:lnSpc>
            </a:pPr>
            <a:r>
              <a:rPr lang="es-ES_tradnl" sz="1600" b="1" dirty="0">
                <a:solidFill>
                  <a:srgbClr val="FFFF00"/>
                </a:solidFill>
              </a:rPr>
              <a:t>ESTIMULOS:</a:t>
            </a:r>
          </a:p>
          <a:p>
            <a:pPr defTabSz="762000" eaLnBrk="0" hangingPunct="0">
              <a:lnSpc>
                <a:spcPct val="105000"/>
              </a:lnSpc>
            </a:pPr>
            <a:endParaRPr lang="es-ES_tradnl" sz="1600" b="1" dirty="0">
              <a:solidFill>
                <a:srgbClr val="FFFF00"/>
              </a:solidFill>
            </a:endParaRPr>
          </a:p>
          <a:p>
            <a:pPr defTabSz="762000" eaLnBrk="0" hangingPunct="0">
              <a:lnSpc>
                <a:spcPct val="105000"/>
              </a:lnSpc>
            </a:pPr>
            <a:r>
              <a:rPr lang="es-ES_tradnl" sz="1600" b="1" dirty="0" err="1">
                <a:solidFill>
                  <a:srgbClr val="FFFF00"/>
                </a:solidFill>
              </a:rPr>
              <a:t>Alergenos</a:t>
            </a:r>
            <a:r>
              <a:rPr lang="es-ES_tradnl" sz="1600" b="1" dirty="0">
                <a:solidFill>
                  <a:srgbClr val="FFFF00"/>
                </a:solidFill>
              </a:rPr>
              <a:t/>
            </a:r>
            <a:br>
              <a:rPr lang="es-ES_tradnl" sz="1600" b="1" dirty="0">
                <a:solidFill>
                  <a:srgbClr val="FFFF00"/>
                </a:solidFill>
              </a:rPr>
            </a:br>
            <a:r>
              <a:rPr lang="es-ES_tradnl" sz="1600" b="1" dirty="0">
                <a:solidFill>
                  <a:srgbClr val="FFFF00"/>
                </a:solidFill>
              </a:rPr>
              <a:t>Ejercicio</a:t>
            </a:r>
            <a:br>
              <a:rPr lang="es-ES_tradnl" sz="1600" b="1" dirty="0">
                <a:solidFill>
                  <a:srgbClr val="FFFF00"/>
                </a:solidFill>
              </a:rPr>
            </a:br>
            <a:r>
              <a:rPr lang="es-ES_tradnl" sz="1600" b="1" dirty="0">
                <a:solidFill>
                  <a:srgbClr val="FFFF00"/>
                </a:solidFill>
              </a:rPr>
              <a:t>Frío</a:t>
            </a:r>
            <a:br>
              <a:rPr lang="es-ES_tradnl" sz="1600" b="1" dirty="0">
                <a:solidFill>
                  <a:srgbClr val="FFFF00"/>
                </a:solidFill>
              </a:rPr>
            </a:br>
            <a:r>
              <a:rPr lang="es-ES_tradnl" sz="1600" b="1" dirty="0">
                <a:solidFill>
                  <a:srgbClr val="FFFF00"/>
                </a:solidFill>
              </a:rPr>
              <a:t>Circadiano</a:t>
            </a:r>
          </a:p>
          <a:p>
            <a:pPr defTabSz="762000" eaLnBrk="0" hangingPunct="0">
              <a:lnSpc>
                <a:spcPct val="105000"/>
              </a:lnSpc>
            </a:pPr>
            <a:r>
              <a:rPr lang="es-ES_tradnl" sz="1600" b="1" dirty="0" smtClean="0">
                <a:solidFill>
                  <a:srgbClr val="FFFF00"/>
                </a:solidFill>
              </a:rPr>
              <a:t>Emociones</a:t>
            </a:r>
          </a:p>
          <a:p>
            <a:pPr defTabSz="762000" eaLnBrk="0" hangingPunct="0">
              <a:lnSpc>
                <a:spcPct val="105000"/>
              </a:lnSpc>
            </a:pPr>
            <a:r>
              <a:rPr lang="es-ES_tradnl" sz="1600" b="1" smtClean="0">
                <a:solidFill>
                  <a:srgbClr val="FFFF00"/>
                </a:solidFill>
              </a:rPr>
              <a:t>Contaminantes</a:t>
            </a:r>
            <a:r>
              <a:rPr lang="es-ES_tradnl" sz="1600" b="1">
                <a:solidFill>
                  <a:srgbClr val="FFFF00"/>
                </a:solidFill>
              </a:rPr>
              <a:t/>
            </a:r>
            <a:br>
              <a:rPr lang="es-ES_tradnl" sz="1600" b="1">
                <a:solidFill>
                  <a:srgbClr val="FFFF00"/>
                </a:solidFill>
              </a:rPr>
            </a:br>
            <a:r>
              <a:rPr lang="es-ES_tradnl" sz="1600" b="1">
                <a:solidFill>
                  <a:srgbClr val="FFFF00"/>
                </a:solidFill>
              </a:rPr>
              <a:t>Otros</a:t>
            </a:r>
          </a:p>
        </p:txBody>
      </p:sp>
    </p:spTree>
    <p:extLst>
      <p:ext uri="{BB962C8B-B14F-4D97-AF65-F5344CB8AC3E}">
        <p14:creationId xmlns:p14="http://schemas.microsoft.com/office/powerpoint/2010/main" val="263981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763000" cy="1219200"/>
          </a:xfrm>
        </p:spPr>
        <p:txBody>
          <a:bodyPr>
            <a:normAutofit fontScale="92500"/>
          </a:bodyPr>
          <a:lstStyle/>
          <a:p>
            <a:pPr algn="ctr" eaLnBrk="1" hangingPunct="1">
              <a:buFontTx/>
              <a:buNone/>
            </a:pPr>
            <a:r>
              <a:rPr lang="es-MX" sz="2800" b="1">
                <a:solidFill>
                  <a:srgbClr val="0F049C"/>
                </a:solidFill>
                <a:latin typeface="Arial" charset="0"/>
              </a:rPr>
              <a:t>El asma es una enfermedad que afecta a personas de todas las edades, antecedentes y origen geográfico.</a:t>
            </a:r>
          </a:p>
        </p:txBody>
      </p:sp>
      <p:grpSp>
        <p:nvGrpSpPr>
          <p:cNvPr id="1026" name="Diagram 3"/>
          <p:cNvGrpSpPr>
            <a:grpSpLocks noChangeAspect="1"/>
          </p:cNvGrpSpPr>
          <p:nvPr/>
        </p:nvGrpSpPr>
        <p:grpSpPr bwMode="auto">
          <a:xfrm>
            <a:off x="1828800" y="1600200"/>
            <a:ext cx="4854575" cy="4870450"/>
            <a:chOff x="1887" y="1536"/>
            <a:chExt cx="1985" cy="1991"/>
          </a:xfrm>
        </p:grpSpPr>
        <p:sp>
          <p:nvSpPr>
            <p:cNvPr id="1027" name="AutoShape 4"/>
            <p:cNvSpPr>
              <a:spLocks noChangeAspect="1" noChangeArrowheads="1" noTextEdit="1"/>
            </p:cNvSpPr>
            <p:nvPr/>
          </p:nvSpPr>
          <p:spPr bwMode="auto">
            <a:xfrm>
              <a:off x="1887" y="1536"/>
              <a:ext cx="1985" cy="1991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28" name="_s1028"/>
            <p:cNvSpPr>
              <a:spLocks noChangeShapeType="1"/>
            </p:cNvSpPr>
            <p:nvPr/>
          </p:nvSpPr>
          <p:spPr bwMode="auto">
            <a:xfrm flipV="1">
              <a:off x="2879" y="2035"/>
              <a:ext cx="0" cy="24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1029" name="_s1029"/>
            <p:cNvSpPr>
              <a:spLocks noChangeArrowheads="1"/>
            </p:cNvSpPr>
            <p:nvPr/>
          </p:nvSpPr>
          <p:spPr bwMode="auto">
            <a:xfrm>
              <a:off x="2631" y="1539"/>
              <a:ext cx="496" cy="4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A00CE"/>
              </a:solidFill>
              <a:round/>
              <a:headEnd/>
              <a:tailEnd/>
            </a:ln>
          </p:spPr>
          <p:txBody>
            <a:bodyPr wrap="none" lIns="104758" tIns="52379" rIns="104758" bIns="52379" anchor="ctr"/>
            <a:lstStyle/>
            <a:p>
              <a:pPr algn="ctr"/>
              <a:r>
                <a:rPr lang="es-MX" sz="700">
                  <a:solidFill>
                    <a:srgbClr val="009900"/>
                  </a:solidFill>
                  <a:latin typeface="Arial Black" charset="0"/>
                </a:rPr>
                <a:t>Incremento </a:t>
              </a:r>
            </a:p>
            <a:p>
              <a:pPr algn="ctr"/>
              <a:r>
                <a:rPr lang="es-MX" sz="700">
                  <a:solidFill>
                    <a:srgbClr val="009900"/>
                  </a:solidFill>
                  <a:latin typeface="Arial Black" charset="0"/>
                </a:rPr>
                <a:t>en la </a:t>
              </a:r>
            </a:p>
            <a:p>
              <a:pPr algn="ctr"/>
              <a:r>
                <a:rPr lang="es-MX" sz="700">
                  <a:solidFill>
                    <a:srgbClr val="009900"/>
                  </a:solidFill>
                  <a:latin typeface="Arial Black" charset="0"/>
                </a:rPr>
                <a:t>prevalencia </a:t>
              </a:r>
            </a:p>
            <a:p>
              <a:pPr algn="ctr"/>
              <a:r>
                <a:rPr lang="es-MX" sz="700">
                  <a:solidFill>
                    <a:srgbClr val="009900"/>
                  </a:solidFill>
                  <a:latin typeface="Arial Black" charset="0"/>
                </a:rPr>
                <a:t>mundial</a:t>
              </a:r>
            </a:p>
          </p:txBody>
        </p:sp>
        <p:sp>
          <p:nvSpPr>
            <p:cNvPr id="1030" name="_s1030"/>
            <p:cNvSpPr>
              <a:spLocks noChangeShapeType="1"/>
            </p:cNvSpPr>
            <p:nvPr/>
          </p:nvSpPr>
          <p:spPr bwMode="auto">
            <a:xfrm flipV="1">
              <a:off x="3072" y="2221"/>
              <a:ext cx="194" cy="15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1031" name="_s1031"/>
            <p:cNvSpPr>
              <a:spLocks noChangeArrowheads="1"/>
            </p:cNvSpPr>
            <p:nvPr/>
          </p:nvSpPr>
          <p:spPr bwMode="auto">
            <a:xfrm>
              <a:off x="3212" y="1819"/>
              <a:ext cx="496" cy="4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5F0FFF"/>
              </a:solidFill>
              <a:round/>
              <a:headEnd/>
              <a:tailEnd/>
            </a:ln>
          </p:spPr>
          <p:txBody>
            <a:bodyPr wrap="none" lIns="104758" tIns="52379" rIns="104758" bIns="52379" anchor="ctr"/>
            <a:lstStyle/>
            <a:p>
              <a:pPr algn="ctr"/>
              <a:r>
                <a:rPr lang="es-MX" sz="800">
                  <a:solidFill>
                    <a:srgbClr val="996633"/>
                  </a:solidFill>
                  <a:latin typeface="Arial Black" charset="0"/>
                </a:rPr>
                <a:t>5% </a:t>
              </a:r>
            </a:p>
            <a:p>
              <a:pPr algn="ctr"/>
              <a:r>
                <a:rPr lang="es-MX" sz="800">
                  <a:solidFill>
                    <a:srgbClr val="996633"/>
                  </a:solidFill>
                  <a:latin typeface="Arial Black" charset="0"/>
                </a:rPr>
                <a:t>de la</a:t>
              </a:r>
            </a:p>
            <a:p>
              <a:pPr algn="ctr"/>
              <a:r>
                <a:rPr lang="es-MX" sz="800">
                  <a:solidFill>
                    <a:srgbClr val="996633"/>
                  </a:solidFill>
                  <a:latin typeface="Arial Black" charset="0"/>
                </a:rPr>
                <a:t>población </a:t>
              </a:r>
            </a:p>
            <a:p>
              <a:pPr algn="ctr"/>
              <a:r>
                <a:rPr lang="es-MX" sz="800">
                  <a:solidFill>
                    <a:srgbClr val="996633"/>
                  </a:solidFill>
                  <a:latin typeface="Arial Black" charset="0"/>
                </a:rPr>
                <a:t>mundial</a:t>
              </a:r>
            </a:p>
          </p:txBody>
        </p:sp>
        <p:sp>
          <p:nvSpPr>
            <p:cNvPr id="1032" name="_s1032"/>
            <p:cNvSpPr>
              <a:spLocks noChangeShapeType="1"/>
            </p:cNvSpPr>
            <p:nvPr/>
          </p:nvSpPr>
          <p:spPr bwMode="auto">
            <a:xfrm>
              <a:off x="3120" y="2585"/>
              <a:ext cx="242" cy="5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1033" name="_s1033"/>
            <p:cNvSpPr>
              <a:spLocks noChangeArrowheads="1"/>
            </p:cNvSpPr>
            <p:nvPr/>
          </p:nvSpPr>
          <p:spPr bwMode="auto">
            <a:xfrm>
              <a:off x="3356" y="2447"/>
              <a:ext cx="496" cy="4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A00CA"/>
              </a:solidFill>
              <a:round/>
              <a:headEnd/>
              <a:tailEnd/>
            </a:ln>
          </p:spPr>
          <p:txBody>
            <a:bodyPr wrap="none" lIns="104758" tIns="52379" rIns="104758" bIns="52379" anchor="ctr"/>
            <a:lstStyle/>
            <a:p>
              <a:pPr algn="ctr">
                <a:buFont typeface="Wingdings" charset="0"/>
                <a:buChar char="Ø"/>
              </a:pPr>
              <a:r>
                <a:rPr lang="es-MX" sz="800">
                  <a:solidFill>
                    <a:srgbClr val="808000"/>
                  </a:solidFill>
                  <a:latin typeface="Arial Black" charset="0"/>
                </a:rPr>
                <a:t>Niños</a:t>
              </a:r>
            </a:p>
            <a:p>
              <a:pPr algn="ctr">
                <a:buFont typeface="Wingdings" charset="0"/>
                <a:buChar char="Ø"/>
              </a:pPr>
              <a:r>
                <a:rPr lang="es-MX" sz="800">
                  <a:solidFill>
                    <a:srgbClr val="808000"/>
                  </a:solidFill>
                  <a:latin typeface="Arial Black" charset="0"/>
                </a:rPr>
                <a:t>Mujeres  </a:t>
              </a:r>
            </a:p>
            <a:p>
              <a:pPr algn="ctr">
                <a:buFont typeface="Wingdings" charset="0"/>
                <a:buNone/>
              </a:pPr>
              <a:r>
                <a:rPr lang="es-MX" sz="800">
                  <a:solidFill>
                    <a:srgbClr val="808000"/>
                  </a:solidFill>
                  <a:latin typeface="Arial Black" charset="0"/>
                </a:rPr>
                <a:t>adultas</a:t>
              </a:r>
            </a:p>
          </p:txBody>
        </p:sp>
        <p:sp>
          <p:nvSpPr>
            <p:cNvPr id="1034" name="_s1034"/>
            <p:cNvSpPr>
              <a:spLocks noChangeShapeType="1"/>
            </p:cNvSpPr>
            <p:nvPr/>
          </p:nvSpPr>
          <p:spPr bwMode="auto">
            <a:xfrm>
              <a:off x="2987" y="2753"/>
              <a:ext cx="107" cy="22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1035" name="_s1035"/>
            <p:cNvSpPr>
              <a:spLocks noChangeArrowheads="1"/>
            </p:cNvSpPr>
            <p:nvPr/>
          </p:nvSpPr>
          <p:spPr bwMode="auto">
            <a:xfrm>
              <a:off x="2954" y="2952"/>
              <a:ext cx="496" cy="4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E0000"/>
              </a:solidFill>
              <a:round/>
              <a:headEnd/>
              <a:tailEnd/>
            </a:ln>
          </p:spPr>
          <p:txBody>
            <a:bodyPr wrap="none" lIns="104758" tIns="52379" rIns="104758" bIns="52379" anchor="ctr"/>
            <a:lstStyle/>
            <a:p>
              <a:pPr algn="ctr"/>
              <a:r>
                <a:rPr lang="es-MX" sz="700">
                  <a:solidFill>
                    <a:srgbClr val="339933"/>
                  </a:solidFill>
                  <a:latin typeface="Arial Black" charset="0"/>
                </a:rPr>
                <a:t>Genéticas/</a:t>
              </a:r>
            </a:p>
            <a:p>
              <a:pPr algn="ctr"/>
              <a:r>
                <a:rPr lang="es-MX" sz="700">
                  <a:solidFill>
                    <a:srgbClr val="339933"/>
                  </a:solidFill>
                  <a:latin typeface="Arial Black" charset="0"/>
                </a:rPr>
                <a:t>Ambientales</a:t>
              </a:r>
            </a:p>
          </p:txBody>
        </p:sp>
        <p:sp>
          <p:nvSpPr>
            <p:cNvPr id="1036" name="_s1036"/>
            <p:cNvSpPr>
              <a:spLocks noChangeShapeType="1"/>
            </p:cNvSpPr>
            <p:nvPr/>
          </p:nvSpPr>
          <p:spPr bwMode="auto">
            <a:xfrm flipH="1">
              <a:off x="2665" y="2753"/>
              <a:ext cx="107" cy="22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1037" name="_s1037"/>
            <p:cNvSpPr>
              <a:spLocks noChangeArrowheads="1"/>
            </p:cNvSpPr>
            <p:nvPr/>
          </p:nvSpPr>
          <p:spPr bwMode="auto">
            <a:xfrm>
              <a:off x="2309" y="2952"/>
              <a:ext cx="496" cy="4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19308"/>
              </a:solidFill>
              <a:round/>
              <a:headEnd/>
              <a:tailEnd/>
            </a:ln>
          </p:spPr>
          <p:txBody>
            <a:bodyPr wrap="none" lIns="104758" tIns="52379" rIns="104758" bIns="52379" anchor="ctr"/>
            <a:lstStyle/>
            <a:p>
              <a:pPr algn="ctr"/>
              <a:r>
                <a:rPr lang="es-MX" sz="800">
                  <a:solidFill>
                    <a:srgbClr val="000000"/>
                  </a:solidFill>
                  <a:latin typeface="Arial Black" charset="0"/>
                </a:rPr>
                <a:t>5 :100 </a:t>
              </a:r>
            </a:p>
            <a:p>
              <a:pPr algn="ctr"/>
              <a:r>
                <a:rPr lang="es-MX" sz="800">
                  <a:solidFill>
                    <a:srgbClr val="000000"/>
                  </a:solidFill>
                  <a:latin typeface="Arial Black" charset="0"/>
                </a:rPr>
                <a:t>mexicanos</a:t>
              </a:r>
            </a:p>
          </p:txBody>
        </p:sp>
        <p:sp>
          <p:nvSpPr>
            <p:cNvPr id="1038" name="_s1038"/>
            <p:cNvSpPr>
              <a:spLocks noChangeShapeType="1"/>
            </p:cNvSpPr>
            <p:nvPr/>
          </p:nvSpPr>
          <p:spPr bwMode="auto">
            <a:xfrm flipH="1">
              <a:off x="2397" y="2585"/>
              <a:ext cx="241" cy="5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1039" name="_s1039"/>
            <p:cNvSpPr>
              <a:spLocks noChangeArrowheads="1"/>
            </p:cNvSpPr>
            <p:nvPr/>
          </p:nvSpPr>
          <p:spPr bwMode="auto">
            <a:xfrm>
              <a:off x="1907" y="2448"/>
              <a:ext cx="496" cy="4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4B595B"/>
              </a:solidFill>
              <a:round/>
              <a:headEnd/>
              <a:tailEnd/>
            </a:ln>
          </p:spPr>
          <p:txBody>
            <a:bodyPr wrap="none" lIns="104758" tIns="52379" rIns="104758" bIns="52379" anchor="ctr"/>
            <a:lstStyle/>
            <a:p>
              <a:pPr algn="ctr"/>
              <a:r>
                <a:rPr lang="es-MX" sz="700">
                  <a:solidFill>
                    <a:srgbClr val="0000FF"/>
                  </a:solidFill>
                  <a:latin typeface="Arial Black" charset="0"/>
                </a:rPr>
                <a:t>Sub</a:t>
              </a:r>
            </a:p>
            <a:p>
              <a:pPr algn="ctr"/>
              <a:r>
                <a:rPr lang="es-MX" sz="700">
                  <a:solidFill>
                    <a:srgbClr val="0000FF"/>
                  </a:solidFill>
                  <a:latin typeface="Arial Black" charset="0"/>
                </a:rPr>
                <a:t>diagnosticada</a:t>
              </a:r>
            </a:p>
          </p:txBody>
        </p:sp>
        <p:sp>
          <p:nvSpPr>
            <p:cNvPr id="1040" name="_s1040"/>
            <p:cNvSpPr>
              <a:spLocks noChangeShapeType="1"/>
            </p:cNvSpPr>
            <p:nvPr/>
          </p:nvSpPr>
          <p:spPr bwMode="auto">
            <a:xfrm flipH="1" flipV="1">
              <a:off x="2492" y="2222"/>
              <a:ext cx="194" cy="15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1041" name="_s1041"/>
            <p:cNvSpPr>
              <a:spLocks noChangeArrowheads="1"/>
            </p:cNvSpPr>
            <p:nvPr/>
          </p:nvSpPr>
          <p:spPr bwMode="auto">
            <a:xfrm>
              <a:off x="2050" y="1819"/>
              <a:ext cx="496" cy="4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87600"/>
              </a:solidFill>
              <a:round/>
              <a:headEnd/>
              <a:tailEnd/>
            </a:ln>
          </p:spPr>
          <p:txBody>
            <a:bodyPr wrap="none" lIns="104758" tIns="52379" rIns="104758" bIns="52379" anchor="ctr"/>
            <a:lstStyle/>
            <a:p>
              <a:pPr algn="ctr"/>
              <a:r>
                <a:rPr lang="es-MX" sz="800">
                  <a:solidFill>
                    <a:srgbClr val="A50021"/>
                  </a:solidFill>
                  <a:latin typeface="Arial Black" charset="0"/>
                </a:rPr>
                <a:t>Problema</a:t>
              </a:r>
            </a:p>
            <a:p>
              <a:pPr algn="ctr"/>
              <a:r>
                <a:rPr lang="es-MX" sz="800">
                  <a:solidFill>
                    <a:srgbClr val="A50021"/>
                  </a:solidFill>
                  <a:latin typeface="Arial Black" charset="0"/>
                </a:rPr>
                <a:t> de </a:t>
              </a:r>
            </a:p>
            <a:p>
              <a:pPr algn="ctr"/>
              <a:r>
                <a:rPr lang="es-MX" sz="800">
                  <a:solidFill>
                    <a:srgbClr val="A50021"/>
                  </a:solidFill>
                  <a:latin typeface="Arial Black" charset="0"/>
                </a:rPr>
                <a:t>Salud </a:t>
              </a:r>
            </a:p>
            <a:p>
              <a:pPr algn="ctr"/>
              <a:r>
                <a:rPr lang="es-MX" sz="800">
                  <a:solidFill>
                    <a:srgbClr val="A50021"/>
                  </a:solidFill>
                  <a:latin typeface="Arial Black" charset="0"/>
                </a:rPr>
                <a:t>Pública</a:t>
              </a:r>
            </a:p>
          </p:txBody>
        </p:sp>
        <p:sp>
          <p:nvSpPr>
            <p:cNvPr id="1042" name="_s1042"/>
            <p:cNvSpPr>
              <a:spLocks noChangeArrowheads="1"/>
            </p:cNvSpPr>
            <p:nvPr/>
          </p:nvSpPr>
          <p:spPr bwMode="auto">
            <a:xfrm>
              <a:off x="2631" y="2283"/>
              <a:ext cx="496" cy="4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AD402"/>
              </a:solidFill>
              <a:round/>
              <a:headEnd/>
              <a:tailEnd/>
            </a:ln>
          </p:spPr>
          <p:txBody>
            <a:bodyPr wrap="none" lIns="104758" tIns="52379" rIns="104758" bIns="52379" anchor="ctr"/>
            <a:lstStyle/>
            <a:p>
              <a:pPr algn="ctr"/>
              <a:r>
                <a:rPr lang="es-MX" sz="1500">
                  <a:solidFill>
                    <a:schemeClr val="hlink"/>
                  </a:solidFill>
                  <a:latin typeface="Arial Black" charset="0"/>
                </a:rPr>
                <a:t>ASMA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7309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8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319213"/>
            <a:ext cx="7543800" cy="868362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es-ES" sz="2800" b="1" dirty="0" smtClean="0">
                <a:solidFill>
                  <a:srgbClr val="25406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PREVALENCIA ESTIMADA DE ENFERMEDADES </a:t>
            </a:r>
            <a:br>
              <a:rPr lang="es-ES" sz="2800" b="1" dirty="0" smtClean="0">
                <a:solidFill>
                  <a:srgbClr val="25406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</a:br>
            <a:r>
              <a:rPr lang="es-ES" sz="2800" b="1" dirty="0" smtClean="0">
                <a:solidFill>
                  <a:srgbClr val="25406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RESPIRATORIAS CRÓNICAS</a:t>
            </a:r>
            <a:endParaRPr lang="es-ES" sz="2800" b="1" dirty="0">
              <a:solidFill>
                <a:srgbClr val="25406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graphicFrame>
        <p:nvGraphicFramePr>
          <p:cNvPr id="8" name="Group 37"/>
          <p:cNvGraphicFramePr>
            <a:graphicFrameLocks noGrp="1"/>
          </p:cNvGraphicFramePr>
          <p:nvPr>
            <p:ph idx="4294967295"/>
          </p:nvPr>
        </p:nvGraphicFramePr>
        <p:xfrm>
          <a:off x="304800" y="2579688"/>
          <a:ext cx="8458200" cy="3132139"/>
        </p:xfrm>
        <a:graphic>
          <a:graphicData uri="http://schemas.openxmlformats.org/drawingml/2006/table">
            <a:tbl>
              <a:tblPr/>
              <a:tblGrid>
                <a:gridCol w="3454400"/>
                <a:gridCol w="1651000"/>
                <a:gridCol w="2514600"/>
                <a:gridCol w="838200"/>
              </a:tblGrid>
              <a:tr h="376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ENFERMEDAD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MUNDIAL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MÉXICO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%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Asma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300 millones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7 millones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EPOC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80 millones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2 millones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Apnea del Sueño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&gt;100 millones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 millones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Rinitis Alérgica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400 millones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8 millones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Cáncer broncogénico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Baja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9000 casos anuales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Bajo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7943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Otras enfermedades respiratorias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crónicas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&gt;50 millones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 millón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28" name="CuadroTexto 3"/>
          <p:cNvSpPr txBox="1">
            <a:spLocks noChangeArrowheads="1"/>
          </p:cNvSpPr>
          <p:nvPr/>
        </p:nvSpPr>
        <p:spPr bwMode="auto">
          <a:xfrm>
            <a:off x="304800" y="6308725"/>
            <a:ext cx="5316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800"/>
              <a:t>* Estimaciones basadas en datos de OMS y Mexicanos.</a:t>
            </a:r>
          </a:p>
        </p:txBody>
      </p:sp>
    </p:spTree>
    <p:extLst>
      <p:ext uri="{BB962C8B-B14F-4D97-AF65-F5344CB8AC3E}">
        <p14:creationId xmlns:p14="http://schemas.microsoft.com/office/powerpoint/2010/main" val="398998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827088" y="2060575"/>
            <a:ext cx="756126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8" rIns="86813" bIns="43408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charset="0"/>
              <a:buChar char="Ø"/>
            </a:pPr>
            <a:r>
              <a:rPr lang="es-ES_tradnl" sz="2100" b="1"/>
              <a:t>La enfermedad es </a:t>
            </a:r>
            <a:r>
              <a:rPr lang="es-ES_tradnl" sz="2100" b="1" u="sng">
                <a:solidFill>
                  <a:srgbClr val="A50021"/>
                </a:solidFill>
              </a:rPr>
              <a:t>incurable</a:t>
            </a:r>
            <a:r>
              <a:rPr lang="es-ES_tradnl" sz="2100" b="1"/>
              <a:t> pero sí </a:t>
            </a:r>
            <a:r>
              <a:rPr lang="es-ES_tradnl" sz="2100" b="1" u="sng"/>
              <a:t>controlable</a:t>
            </a:r>
            <a:r>
              <a:rPr lang="es-ES_tradnl" sz="2100" b="1"/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charset="0"/>
              <a:buNone/>
            </a:pPr>
            <a:endParaRPr lang="es-ES_tradnl" sz="2100" b="1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charset="0"/>
              <a:buChar char="Ø"/>
            </a:pPr>
            <a:r>
              <a:rPr lang="es-ES_tradnl" sz="2100" b="1"/>
              <a:t>El tratamiento del asma implica </a:t>
            </a:r>
            <a:r>
              <a:rPr lang="es-ES_tradnl" sz="2100" b="1" u="sng">
                <a:solidFill>
                  <a:srgbClr val="A50021"/>
                </a:solidFill>
              </a:rPr>
              <a:t>complejidad</a:t>
            </a:r>
            <a:r>
              <a:rPr lang="es-ES_tradnl" sz="2100" b="1">
                <a:solidFill>
                  <a:srgbClr val="A50021"/>
                </a:solidFill>
              </a:rPr>
              <a:t> </a:t>
            </a:r>
            <a:r>
              <a:rPr lang="es-ES_tradnl" sz="2100" b="1"/>
              <a:t>en muchos casos.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charset="0"/>
              <a:buChar char="Ø"/>
            </a:pPr>
            <a:endParaRPr lang="es-ES_tradnl" sz="2100" b="1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charset="0"/>
              <a:buChar char="Ø"/>
            </a:pPr>
            <a:r>
              <a:rPr lang="es-ES_tradnl" sz="2100" b="1"/>
              <a:t>El control requiere la conjunción </a:t>
            </a:r>
            <a:r>
              <a:rPr lang="es-ES_tradnl" sz="2100" b="1">
                <a:solidFill>
                  <a:srgbClr val="A50021"/>
                </a:solidFill>
              </a:rPr>
              <a:t>de </a:t>
            </a:r>
            <a:r>
              <a:rPr lang="es-ES_tradnl" sz="2100" b="1" u="sng">
                <a:solidFill>
                  <a:srgbClr val="A50021"/>
                </a:solidFill>
              </a:rPr>
              <a:t>diferentes estrategias</a:t>
            </a:r>
            <a:r>
              <a:rPr lang="es-ES_tradnl" sz="2100" b="1">
                <a:solidFill>
                  <a:srgbClr val="A50021"/>
                </a:solidFill>
              </a:rPr>
              <a:t> </a:t>
            </a:r>
            <a:r>
              <a:rPr lang="es-ES_tradnl" sz="2100" b="1"/>
              <a:t>farmacológicas y no farmacológicas.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charset="0"/>
              <a:buChar char="Ø"/>
            </a:pPr>
            <a:endParaRPr lang="es-ES_tradnl" sz="2100" b="1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charset="0"/>
              <a:buChar char="Ø"/>
            </a:pPr>
            <a:r>
              <a:rPr lang="es-ES_tradnl" sz="2100" b="1"/>
              <a:t>A pesar de guías terapéuticas se requiere </a:t>
            </a:r>
            <a:r>
              <a:rPr lang="es-ES_tradnl" sz="2100" b="1" u="sng">
                <a:solidFill>
                  <a:srgbClr val="A50021"/>
                </a:solidFill>
              </a:rPr>
              <a:t>individualizar</a:t>
            </a:r>
            <a:r>
              <a:rPr lang="es-ES_tradnl" sz="2100" b="1"/>
              <a:t> el esquema de control.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charset="0"/>
              <a:buChar char="Ø"/>
            </a:pPr>
            <a:endParaRPr lang="es-ES_tradnl" sz="2100" b="1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charset="0"/>
              <a:buChar char="Ø"/>
            </a:pPr>
            <a:r>
              <a:rPr lang="es-ES_tradnl" sz="2100" b="1"/>
              <a:t>Más y mejores medicamentos a </a:t>
            </a:r>
            <a:r>
              <a:rPr lang="es-ES_tradnl" sz="2100" b="1" u="sng">
                <a:solidFill>
                  <a:srgbClr val="A50021"/>
                </a:solidFill>
              </a:rPr>
              <a:t>altos costos</a:t>
            </a:r>
            <a:r>
              <a:rPr lang="es-ES_tradnl" sz="2100" b="1">
                <a:solidFill>
                  <a:srgbClr val="A50021"/>
                </a:solidFill>
              </a:rPr>
              <a:t>.</a:t>
            </a: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611188" y="188913"/>
            <a:ext cx="7848600" cy="15843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813" tIns="43408" rIns="86813" bIns="43408" anchor="ctr"/>
          <a:lstStyle/>
          <a:p>
            <a:pPr algn="ctr"/>
            <a:endParaRPr lang="en-US" sz="3600" b="1">
              <a:solidFill>
                <a:schemeClr val="accent2"/>
              </a:solidFill>
              <a:cs typeface="Arial" charset="0"/>
            </a:endParaRPr>
          </a:p>
          <a:p>
            <a:pPr algn="ctr"/>
            <a:r>
              <a:rPr lang="en-US" sz="3600" b="1">
                <a:solidFill>
                  <a:schemeClr val="accent2"/>
                </a:solidFill>
                <a:cs typeface="Arial" charset="0"/>
              </a:rPr>
              <a:t>DIFICULTADES EN LA ATENCIÓN DEL ASMA EN MÉXICO </a:t>
            </a:r>
            <a:br>
              <a:rPr lang="en-US" sz="3600" b="1">
                <a:solidFill>
                  <a:schemeClr val="accent2"/>
                </a:solidFill>
                <a:cs typeface="Arial" charset="0"/>
              </a:rPr>
            </a:br>
            <a:endParaRPr lang="es-ES_tradnl" sz="3600" b="1">
              <a:solidFill>
                <a:srgbClr val="0F049C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36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395288" y="539750"/>
            <a:ext cx="8291512" cy="1304925"/>
          </a:xfrm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rgbClr val="1F497D"/>
                </a:solidFill>
                <a:latin typeface="Calibri" charset="0"/>
                <a:cs typeface="Arial" charset="0"/>
              </a:rPr>
              <a:t>FIRS 2014</a:t>
            </a:r>
            <a:br>
              <a:rPr lang="en-US" sz="4000" b="1">
                <a:solidFill>
                  <a:srgbClr val="1F497D"/>
                </a:solidFill>
                <a:latin typeface="Calibri" charset="0"/>
                <a:cs typeface="Arial" charset="0"/>
              </a:rPr>
            </a:br>
            <a:r>
              <a:rPr lang="en-US" sz="4000" b="1">
                <a:solidFill>
                  <a:schemeClr val="accent2"/>
                </a:solidFill>
                <a:latin typeface="Calibri" charset="0"/>
                <a:cs typeface="Arial" charset="0"/>
              </a:rPr>
              <a:t>ASMA</a:t>
            </a:r>
            <a:br>
              <a:rPr lang="en-US" sz="4000" b="1">
                <a:solidFill>
                  <a:schemeClr val="accent2"/>
                </a:solidFill>
                <a:latin typeface="Calibri" charset="0"/>
                <a:cs typeface="Arial" charset="0"/>
              </a:rPr>
            </a:br>
            <a:endParaRPr lang="en-US" sz="4000">
              <a:solidFill>
                <a:schemeClr val="accent2"/>
              </a:solidFill>
              <a:latin typeface="Calibri" charset="0"/>
              <a:cs typeface="Arial" charset="0"/>
            </a:endParaRPr>
          </a:p>
        </p:txBody>
      </p:sp>
      <p:sp>
        <p:nvSpPr>
          <p:cNvPr id="645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43125"/>
            <a:ext cx="4038600" cy="4525963"/>
          </a:xfrm>
        </p:spPr>
        <p:txBody>
          <a:bodyPr/>
          <a:lstStyle/>
          <a:p>
            <a:r>
              <a:rPr lang="en-US" sz="2400" b="1">
                <a:solidFill>
                  <a:schemeClr val="accent2"/>
                </a:solidFill>
                <a:latin typeface="Calibri" charset="0"/>
                <a:cs typeface="Arial" charset="0"/>
              </a:rPr>
              <a:t>235 millones.</a:t>
            </a:r>
          </a:p>
          <a:p>
            <a:r>
              <a:rPr lang="en-US" sz="2400" b="1">
                <a:solidFill>
                  <a:schemeClr val="accent2"/>
                </a:solidFill>
                <a:latin typeface="Calibri" charset="0"/>
                <a:cs typeface="Arial" charset="0"/>
              </a:rPr>
              <a:t>Todas las edades y razas.</a:t>
            </a:r>
          </a:p>
          <a:p>
            <a:r>
              <a:rPr lang="en-US" sz="2400" b="1">
                <a:solidFill>
                  <a:schemeClr val="accent2"/>
                </a:solidFill>
                <a:latin typeface="Calibri" charset="0"/>
                <a:cs typeface="Arial" charset="0"/>
              </a:rPr>
              <a:t>Predominante en la infancia.</a:t>
            </a:r>
          </a:p>
          <a:p>
            <a:r>
              <a:rPr lang="en-US" sz="2400" b="1">
                <a:solidFill>
                  <a:schemeClr val="accent2"/>
                </a:solidFill>
                <a:latin typeface="Calibri" charset="0"/>
                <a:cs typeface="Arial" charset="0"/>
              </a:rPr>
              <a:t>Subdiagnóstico.</a:t>
            </a:r>
          </a:p>
          <a:p>
            <a:r>
              <a:rPr lang="en-US" sz="2400" b="1">
                <a:solidFill>
                  <a:schemeClr val="accent2"/>
                </a:solidFill>
                <a:latin typeface="Calibri" charset="0"/>
                <a:cs typeface="Arial" charset="0"/>
              </a:rPr>
              <a:t>Subtratamiento.</a:t>
            </a:r>
          </a:p>
          <a:p>
            <a:r>
              <a:rPr lang="en-US" sz="2400" b="1">
                <a:solidFill>
                  <a:schemeClr val="accent2"/>
                </a:solidFill>
                <a:latin typeface="Calibri" charset="0"/>
                <a:cs typeface="Arial" charset="0"/>
              </a:rPr>
              <a:t>Hospitalizaciones.</a:t>
            </a:r>
          </a:p>
          <a:p>
            <a:r>
              <a:rPr lang="en-US" sz="2400" b="1">
                <a:solidFill>
                  <a:schemeClr val="accent2"/>
                </a:solidFill>
                <a:latin typeface="Calibri" charset="0"/>
                <a:cs typeface="Arial" charset="0"/>
              </a:rPr>
              <a:t>Pobre calidad de vida.</a:t>
            </a:r>
          </a:p>
          <a:p>
            <a:endParaRPr lang="en-US" b="1">
              <a:solidFill>
                <a:schemeClr val="accent2"/>
              </a:solidFill>
              <a:latin typeface="Calibri" charset="0"/>
            </a:endParaRPr>
          </a:p>
          <a:p>
            <a:endParaRPr lang="en-US" b="1">
              <a:solidFill>
                <a:schemeClr val="accent2"/>
              </a:solidFill>
              <a:latin typeface="Calibri" charset="0"/>
            </a:endParaRPr>
          </a:p>
        </p:txBody>
      </p:sp>
      <p:sp>
        <p:nvSpPr>
          <p:cNvPr id="6451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71688"/>
            <a:ext cx="4038600" cy="4525962"/>
          </a:xfrm>
        </p:spPr>
        <p:txBody>
          <a:bodyPr/>
          <a:lstStyle/>
          <a:p>
            <a:r>
              <a:rPr lang="en-US" sz="2400" b="1">
                <a:solidFill>
                  <a:schemeClr val="tx2"/>
                </a:solidFill>
                <a:latin typeface="Calibri" charset="0"/>
                <a:cs typeface="Arial" charset="0"/>
              </a:rPr>
              <a:t>Prevención difícil.</a:t>
            </a:r>
          </a:p>
          <a:p>
            <a:r>
              <a:rPr lang="en-US" sz="2400" b="1">
                <a:solidFill>
                  <a:schemeClr val="tx2"/>
                </a:solidFill>
                <a:latin typeface="Calibri" charset="0"/>
                <a:cs typeface="Arial" charset="0"/>
              </a:rPr>
              <a:t>No curable.</a:t>
            </a:r>
          </a:p>
          <a:p>
            <a:r>
              <a:rPr lang="en-US" sz="2400" b="1">
                <a:solidFill>
                  <a:schemeClr val="tx2"/>
                </a:solidFill>
                <a:latin typeface="Calibri" charset="0"/>
                <a:cs typeface="Arial" charset="0"/>
              </a:rPr>
              <a:t>Corticoides inhalados.</a:t>
            </a:r>
          </a:p>
          <a:p>
            <a:r>
              <a:rPr lang="en-US" sz="2400" b="1">
                <a:solidFill>
                  <a:schemeClr val="tx2"/>
                </a:solidFill>
                <a:latin typeface="Calibri" charset="0"/>
                <a:cs typeface="Arial" charset="0"/>
              </a:rPr>
              <a:t>Beta-2 PRN</a:t>
            </a:r>
          </a:p>
          <a:p>
            <a:r>
              <a:rPr lang="en-US" sz="2400" b="1">
                <a:solidFill>
                  <a:schemeClr val="tx2"/>
                </a:solidFill>
                <a:latin typeface="Calibri" charset="0"/>
                <a:cs typeface="Arial" charset="0"/>
              </a:rPr>
              <a:t>Mejorar el acceso a los medicamentos.</a:t>
            </a:r>
          </a:p>
          <a:p>
            <a:r>
              <a:rPr lang="en-US" sz="2400" b="1">
                <a:solidFill>
                  <a:schemeClr val="tx2"/>
                </a:solidFill>
                <a:latin typeface="Calibri" charset="0"/>
                <a:cs typeface="Arial" charset="0"/>
              </a:rPr>
              <a:t>Evitar disparadores.</a:t>
            </a:r>
          </a:p>
          <a:p>
            <a:r>
              <a:rPr lang="en-US" sz="2400" b="1">
                <a:solidFill>
                  <a:schemeClr val="tx2"/>
                </a:solidFill>
                <a:latin typeface="Calibri" charset="0"/>
                <a:cs typeface="Arial" charset="0"/>
              </a:rPr>
              <a:t>Educación</a:t>
            </a:r>
          </a:p>
        </p:txBody>
      </p:sp>
    </p:spTree>
    <p:extLst>
      <p:ext uri="{BB962C8B-B14F-4D97-AF65-F5344CB8AC3E}">
        <p14:creationId xmlns:p14="http://schemas.microsoft.com/office/powerpoint/2010/main" val="1991336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22337"/>
          </a:xfrm>
        </p:spPr>
        <p:txBody>
          <a:bodyPr>
            <a:normAutofit fontScale="90000"/>
          </a:bodyPr>
          <a:lstStyle/>
          <a:p>
            <a:r>
              <a:rPr lang="en-US" sz="2800" b="1">
                <a:solidFill>
                  <a:srgbClr val="0F049C"/>
                </a:solidFill>
                <a:latin typeface="Arial" charset="0"/>
                <a:cs typeface="Arial" charset="0"/>
              </a:rPr>
              <a:t>DIFICULTADES EN LA ATENCIÓN DEL ASMA EN MÉXICO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5068888"/>
          </a:xfrm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0825" y="3860800"/>
            <a:ext cx="3025775" cy="27368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baseline="-25000" dirty="0">
                <a:solidFill>
                  <a:schemeClr val="tx1"/>
                </a:solidFill>
                <a:latin typeface="Arial"/>
                <a:cs typeface="Arial"/>
              </a:rPr>
              <a:t>PACIENTES</a:t>
            </a:r>
          </a:p>
        </p:txBody>
      </p:sp>
      <p:sp>
        <p:nvSpPr>
          <p:cNvPr id="6" name="Oval 5"/>
          <p:cNvSpPr/>
          <p:nvPr/>
        </p:nvSpPr>
        <p:spPr>
          <a:xfrm>
            <a:off x="3203575" y="1484313"/>
            <a:ext cx="2736850" cy="25209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</a:rPr>
              <a:t>MÉDICOS</a:t>
            </a:r>
          </a:p>
        </p:txBody>
      </p:sp>
      <p:sp>
        <p:nvSpPr>
          <p:cNvPr id="7" name="Oval 6"/>
          <p:cNvSpPr/>
          <p:nvPr/>
        </p:nvSpPr>
        <p:spPr>
          <a:xfrm>
            <a:off x="6011863" y="4005263"/>
            <a:ext cx="2952750" cy="2663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AUTORIDADES SANITARIAS</a:t>
            </a:r>
          </a:p>
        </p:txBody>
      </p:sp>
      <p:sp>
        <p:nvSpPr>
          <p:cNvPr id="8" name="Left-Right Arrow 7"/>
          <p:cNvSpPr/>
          <p:nvPr/>
        </p:nvSpPr>
        <p:spPr>
          <a:xfrm rot="18984210">
            <a:off x="2166938" y="3205163"/>
            <a:ext cx="1008062" cy="48577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800000"/>
              </a:solidFill>
            </a:endParaRPr>
          </a:p>
        </p:txBody>
      </p:sp>
      <p:sp>
        <p:nvSpPr>
          <p:cNvPr id="9" name="Left-Right Arrow 8"/>
          <p:cNvSpPr/>
          <p:nvPr/>
        </p:nvSpPr>
        <p:spPr>
          <a:xfrm rot="2015721">
            <a:off x="5900738" y="3297238"/>
            <a:ext cx="1216025" cy="484187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3851275" y="5013325"/>
            <a:ext cx="1216025" cy="48418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63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954</Words>
  <Application>Microsoft Macintosh PowerPoint</Application>
  <PresentationFormat>Presentación en pantalla (4:3)</PresentationFormat>
  <Paragraphs>255</Paragraphs>
  <Slides>31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Office Theme</vt:lpstr>
      <vt:lpstr>ACADEMIA NACIONAL DE MEDICINA</vt:lpstr>
      <vt:lpstr>Ambiente y Respiración R Pérez-Padilla y cols. J Bras Pneumol 2014; 40 (3):2017-210</vt:lpstr>
      <vt:lpstr>Presentación de PowerPoint</vt:lpstr>
      <vt:lpstr>Presentación de PowerPoint</vt:lpstr>
      <vt:lpstr>Presentación de PowerPoint</vt:lpstr>
      <vt:lpstr>PREVALENCIA ESTIMADA DE ENFERMEDADES  RESPIRATORIAS CRÓNICAS</vt:lpstr>
      <vt:lpstr>Presentación de PowerPoint</vt:lpstr>
      <vt:lpstr>FIRS 2014 ASMA </vt:lpstr>
      <vt:lpstr>DIFICULTADES EN LA ATENCIÓN DEL ASMA EN MÉXICO</vt:lpstr>
      <vt:lpstr>DIFICULTADES EN LA ATENCIÓN DEL ASMA EN MÉXICO   EL MÉDICO …</vt:lpstr>
      <vt:lpstr>DIFICULTADES EN LA ATENCIÓN DEL ASMA EN MÉXICO     EL PACIENTE …</vt:lpstr>
      <vt:lpstr>DIFICULTADES EN LA ATENCIÓN DEL ASMA EN MÉXICO   LAS AUTORIDADES SANITARIAS …</vt:lpstr>
      <vt:lpstr>PROGRAMAS INNOVADORES PARA EL CONTROL</vt:lpstr>
      <vt:lpstr>PROGRAMAS INNOVADORES PARA EL CONTROL</vt:lpstr>
      <vt:lpstr>Presentación de PowerPoint</vt:lpstr>
      <vt:lpstr>PROGRAMA FINLANDÉS DE ASMA Haahtela et al, Thorax 2006</vt:lpstr>
      <vt:lpstr>IMPACTO DE UN PROGRAMA</vt:lpstr>
      <vt:lpstr>Presentación de PowerPoint</vt:lpstr>
      <vt:lpstr>FACTORES DE RIESGO ACTUALES CON IMPACTO A FUTURO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PRESENCIA DEL INER EN LOS PROBLEMAS RESPIRATORIOS DE ACTUALIDAD: CONTAMINACIÓN AMBIENTAL</vt:lpstr>
      <vt:lpstr>LA PRESENCIA DEL INER EN LOS PROBLEMAS RESPIRATORIOS DE ACTUALIDAD: CONTAMINACIÓN AMBIENTAL</vt:lpstr>
      <vt:lpstr>Presentación de PowerPoint</vt:lpstr>
      <vt:lpstr>Presentación de PowerPoint</vt:lpstr>
      <vt:lpstr>Presentación de PowerPoint</vt:lpstr>
      <vt:lpstr>RECOMENDACIONES DE FIRS</vt:lpstr>
    </vt:vector>
  </TitlesOfParts>
  <Manager/>
  <Company>personal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INER Y LOS PROBLEMAS DE SALUD PUBLICA</dc:title>
  <dc:subject/>
  <dc:creator>salas jorge</dc:creator>
  <cp:keywords/>
  <dc:description/>
  <cp:lastModifiedBy>JORGE SALAS HERNANDEZ</cp:lastModifiedBy>
  <cp:revision>45</cp:revision>
  <dcterms:created xsi:type="dcterms:W3CDTF">2016-06-06T02:35:22Z</dcterms:created>
  <dcterms:modified xsi:type="dcterms:W3CDTF">2017-07-12T20:02:11Z</dcterms:modified>
  <cp:category/>
</cp:coreProperties>
</file>