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4" r:id="rId9"/>
    <p:sldId id="265" r:id="rId10"/>
    <p:sldId id="269" r:id="rId11"/>
    <p:sldId id="270" r:id="rId12"/>
    <p:sldId id="268" r:id="rId13"/>
    <p:sldId id="266" r:id="rId14"/>
    <p:sldId id="271" r:id="rId15"/>
    <p:sldId id="272" r:id="rId16"/>
    <p:sldId id="274" r:id="rId17"/>
    <p:sldId id="273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71"/>
    <p:restoredTop sz="94640"/>
  </p:normalViewPr>
  <p:slideViewPr>
    <p:cSldViewPr snapToGrid="0" snapToObjects="1" showGuides="1">
      <p:cViewPr varScale="1">
        <p:scale>
          <a:sx n="98" d="100"/>
          <a:sy n="98" d="100"/>
        </p:scale>
        <p:origin x="4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A51CA-E3B7-AA40-BF4B-CDE16D11CCA6}" type="datetimeFigureOut">
              <a:rPr lang="en-US" smtClean="0"/>
              <a:t>7/12/17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725BB-2D0C-2A4F-9E93-F764E66B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4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3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1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8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2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7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6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11C21-B797-5D4A-A8DB-C70C5EA21B81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3B65-792B-584B-9A63-8E75DDF7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2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4441"/>
            <a:ext cx="9144000" cy="1359580"/>
          </a:xfrm>
        </p:spPr>
        <p:txBody>
          <a:bodyPr anchor="ctr"/>
          <a:lstStyle/>
          <a:p>
            <a:r>
              <a:rPr lang="en-US" b="1" dirty="0" smtClean="0"/>
              <a:t>VIH / SIDA    </a:t>
            </a:r>
            <a:r>
              <a:rPr lang="en-US" b="1" dirty="0" err="1" smtClean="0"/>
              <a:t>Situación</a:t>
            </a:r>
            <a:r>
              <a:rPr lang="en-US" b="1" dirty="0" smtClean="0"/>
              <a:t> Actual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3815" y="5194069"/>
            <a:ext cx="5595257" cy="14843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Academia Nacional de </a:t>
            </a:r>
            <a:r>
              <a:rPr lang="en-US" sz="1600" dirty="0" err="1" smtClean="0"/>
              <a:t>Medicina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err="1" smtClean="0"/>
              <a:t>Simposio</a:t>
            </a:r>
            <a:r>
              <a:rPr lang="en-US" sz="1600" dirty="0" smtClean="0"/>
              <a:t>:  </a:t>
            </a:r>
            <a:r>
              <a:rPr lang="en-US" sz="1600" i="1" dirty="0" err="1" smtClean="0"/>
              <a:t>Transición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epidemiológica</a:t>
            </a:r>
            <a:r>
              <a:rPr lang="en-US" sz="1600" i="1" dirty="0" smtClean="0"/>
              <a:t> de la </a:t>
            </a:r>
            <a:r>
              <a:rPr lang="en-US" sz="1600" i="1" dirty="0" err="1" smtClean="0"/>
              <a:t>patología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respiratoria</a:t>
            </a:r>
            <a:r>
              <a:rPr lang="en-US" sz="1600" i="1" dirty="0" smtClean="0"/>
              <a:t>: de la tuberculosis a las </a:t>
            </a:r>
            <a:r>
              <a:rPr lang="en-US" sz="1600" i="1" dirty="0" err="1" smtClean="0"/>
              <a:t>enfermedades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crónico-degenerativas</a:t>
            </a:r>
            <a:r>
              <a:rPr lang="en-US" sz="1600" i="1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smtClean="0"/>
              <a:t>12 de Julio de 2017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700906" y="3006630"/>
            <a:ext cx="279018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b="1" dirty="0" smtClean="0"/>
              <a:t>Mauricio Rodríguez </a:t>
            </a:r>
            <a:r>
              <a:rPr lang="en-US" b="1" dirty="0" err="1" smtClean="0"/>
              <a:t>Álvarez</a:t>
            </a:r>
            <a:endParaRPr lang="en-US" b="1" dirty="0" smtClean="0"/>
          </a:p>
          <a:p>
            <a:pPr algn="ctr"/>
            <a:r>
              <a:rPr lang="en-US" sz="1400" dirty="0" err="1" smtClean="0"/>
              <a:t>Facultad</a:t>
            </a:r>
            <a:r>
              <a:rPr lang="en-US" sz="1400" dirty="0" smtClean="0"/>
              <a:t> de </a:t>
            </a:r>
            <a:r>
              <a:rPr lang="en-US" sz="1400" dirty="0" err="1" smtClean="0"/>
              <a:t>Medicina</a:t>
            </a:r>
            <a:r>
              <a:rPr lang="en-US" sz="1400" dirty="0" smtClean="0"/>
              <a:t>, UNAM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528" y="5381053"/>
            <a:ext cx="11103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Patología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pulmonar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VIH/SIDA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4713" y="3953272"/>
            <a:ext cx="309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Principal </a:t>
            </a:r>
            <a:r>
              <a:rPr lang="en-US" sz="1600" dirty="0" err="1" smtClean="0"/>
              <a:t>mecanismo</a:t>
            </a:r>
            <a:r>
              <a:rPr lang="en-US" sz="1600" dirty="0" smtClean="0"/>
              <a:t> de </a:t>
            </a:r>
            <a:r>
              <a:rPr lang="en-US" sz="1600" dirty="0" err="1" smtClean="0"/>
              <a:t>daño</a:t>
            </a:r>
            <a:endParaRPr lang="en-US" sz="16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750901"/>
              </p:ext>
            </p:extLst>
          </p:nvPr>
        </p:nvGraphicFramePr>
        <p:xfrm>
          <a:off x="7153156" y="4369183"/>
          <a:ext cx="4684993" cy="2107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6514"/>
                <a:gridCol w="2888479"/>
              </a:tblGrid>
              <a:tr h="33667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Acción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Efecto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5078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Infección</a:t>
                      </a:r>
                      <a:r>
                        <a:rPr lang="en-US" sz="1200" dirty="0" smtClean="0"/>
                        <a:t> de </a:t>
                      </a:r>
                      <a:r>
                        <a:rPr lang="en-US" sz="1200" dirty="0" err="1" smtClean="0"/>
                        <a:t>linfocitos</a:t>
                      </a:r>
                      <a:r>
                        <a:rPr lang="en-US" sz="1200" dirty="0" smtClean="0"/>
                        <a:t> (CXCR4),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err="1" smtClean="0"/>
                        <a:t>macrófagos</a:t>
                      </a:r>
                      <a:r>
                        <a:rPr lang="en-US" sz="1200" dirty="0" smtClean="0"/>
                        <a:t> (CCR5) y CD (DC-Sign)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Inactivación</a:t>
                      </a:r>
                      <a:r>
                        <a:rPr lang="en-US" sz="1200" dirty="0" smtClean="0"/>
                        <a:t> de </a:t>
                      </a:r>
                      <a:r>
                        <a:rPr lang="en-US" sz="1200" dirty="0" err="1" smtClean="0"/>
                        <a:t>elementos</a:t>
                      </a:r>
                      <a:r>
                        <a:rPr lang="en-US" sz="1200" dirty="0" smtClean="0"/>
                        <a:t> clave de la RI, </a:t>
                      </a:r>
                      <a:r>
                        <a:rPr lang="en-US" sz="1200" dirty="0" err="1" smtClean="0"/>
                        <a:t>favorece</a:t>
                      </a:r>
                      <a:r>
                        <a:rPr lang="en-US" sz="1200" dirty="0" smtClean="0"/>
                        <a:t> la </a:t>
                      </a:r>
                      <a:r>
                        <a:rPr lang="en-US" sz="1200" dirty="0" err="1" smtClean="0"/>
                        <a:t>diseminación</a:t>
                      </a:r>
                      <a:r>
                        <a:rPr lang="en-US" sz="1200" dirty="0" smtClean="0"/>
                        <a:t> de </a:t>
                      </a:r>
                      <a:r>
                        <a:rPr lang="en-US" sz="1200" dirty="0" err="1" smtClean="0"/>
                        <a:t>microorganismos</a:t>
                      </a:r>
                      <a:r>
                        <a:rPr lang="en-US" sz="1200" dirty="0" smtClean="0"/>
                        <a:t>.</a:t>
                      </a:r>
                      <a:endParaRPr lang="en-US" sz="1200" dirty="0"/>
                    </a:p>
                  </a:txBody>
                  <a:tcPr anchor="ctr"/>
                </a:tc>
              </a:tr>
              <a:tr h="415078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Inactivación</a:t>
                      </a:r>
                      <a:r>
                        <a:rPr lang="en-US" sz="1200" dirty="0" smtClean="0"/>
                        <a:t> de </a:t>
                      </a:r>
                      <a:r>
                        <a:rPr lang="en-US" sz="1200" dirty="0" err="1" smtClean="0"/>
                        <a:t>linfocitos</a:t>
                      </a:r>
                      <a:r>
                        <a:rPr lang="en-US" sz="1200" dirty="0" smtClean="0"/>
                        <a:t> T CD4+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Pérdida</a:t>
                      </a:r>
                      <a:r>
                        <a:rPr lang="en-US" sz="1200" dirty="0" smtClean="0"/>
                        <a:t> de </a:t>
                      </a:r>
                      <a:r>
                        <a:rPr lang="en-US" sz="1200" dirty="0" err="1" smtClean="0"/>
                        <a:t>activación</a:t>
                      </a:r>
                      <a:r>
                        <a:rPr lang="en-US" sz="1200" dirty="0" smtClean="0"/>
                        <a:t> de la RI, y </a:t>
                      </a:r>
                      <a:r>
                        <a:rPr lang="en-US" sz="1200" dirty="0" err="1" smtClean="0"/>
                        <a:t>hipersensibilidad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retardada</a:t>
                      </a:r>
                      <a:endParaRPr lang="en-US" sz="1200" dirty="0"/>
                    </a:p>
                  </a:txBody>
                  <a:tcPr anchor="ctr"/>
                </a:tc>
              </a:tr>
              <a:tr h="336674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Drift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antígenico</a:t>
                      </a:r>
                      <a:r>
                        <a:rPr lang="en-US" sz="1200" dirty="0" smtClean="0"/>
                        <a:t> de gp120</a:t>
                      </a:r>
                      <a:endParaRPr lang="en-US" sz="1200" i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200" dirty="0" err="1" smtClean="0"/>
                        <a:t>Evasión</a:t>
                      </a:r>
                      <a:r>
                        <a:rPr lang="en-US" sz="1200" dirty="0" smtClean="0"/>
                        <a:t> de la </a:t>
                      </a:r>
                      <a:r>
                        <a:rPr lang="en-US" sz="1200" dirty="0" err="1" smtClean="0"/>
                        <a:t>detección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por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anticuerpos</a:t>
                      </a:r>
                      <a:endParaRPr lang="en-US" sz="1200" dirty="0"/>
                    </a:p>
                  </a:txBody>
                  <a:tcPr anchor="ctr"/>
                </a:tc>
              </a:tr>
              <a:tr h="33667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Glicosilación</a:t>
                      </a:r>
                      <a:r>
                        <a:rPr lang="en-US" sz="1200" dirty="0" smtClean="0"/>
                        <a:t> de gp120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400" y="670527"/>
            <a:ext cx="2404211" cy="24210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3037" y="903883"/>
            <a:ext cx="203638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Género</a:t>
            </a:r>
            <a:r>
              <a:rPr lang="en-US" sz="1100" dirty="0"/>
              <a:t>: </a:t>
            </a:r>
            <a:r>
              <a:rPr lang="en-US" sz="1100" dirty="0" smtClean="0"/>
              <a:t>Retrovirus.</a:t>
            </a:r>
            <a:endParaRPr lang="en-US" sz="1100" dirty="0"/>
          </a:p>
          <a:p>
            <a:r>
              <a:rPr lang="en-US" sz="1100" dirty="0" err="1" smtClean="0"/>
              <a:t>Familia</a:t>
            </a:r>
            <a:r>
              <a:rPr lang="en-US" sz="1100" dirty="0"/>
              <a:t>: </a:t>
            </a:r>
            <a:r>
              <a:rPr lang="en-US" sz="1100" i="1" dirty="0" err="1" smtClean="0"/>
              <a:t>Lentiviridae</a:t>
            </a:r>
            <a:r>
              <a:rPr lang="en-US" sz="1100" i="1" dirty="0" smtClean="0"/>
              <a:t>.</a:t>
            </a:r>
          </a:p>
          <a:p>
            <a:r>
              <a:rPr lang="en-US" sz="1100" dirty="0" err="1" smtClean="0"/>
              <a:t>Envuelto</a:t>
            </a:r>
            <a:r>
              <a:rPr lang="en-US" sz="1100" dirty="0" smtClean="0"/>
              <a:t>.</a:t>
            </a:r>
            <a:endParaRPr lang="en-US" sz="1100" dirty="0"/>
          </a:p>
          <a:p>
            <a:r>
              <a:rPr lang="en-US" sz="1100" dirty="0" err="1"/>
              <a:t>Nucleocápside</a:t>
            </a:r>
            <a:r>
              <a:rPr lang="en-US" sz="1100" dirty="0"/>
              <a:t> </a:t>
            </a:r>
            <a:r>
              <a:rPr lang="en-US" sz="1100" dirty="0" err="1"/>
              <a:t>icosaédrica</a:t>
            </a:r>
            <a:r>
              <a:rPr lang="en-US" sz="1100" dirty="0"/>
              <a:t>.</a:t>
            </a:r>
          </a:p>
          <a:p>
            <a:r>
              <a:rPr lang="en-US" sz="1100" dirty="0" smtClean="0"/>
              <a:t>ARN </a:t>
            </a:r>
            <a:r>
              <a:rPr lang="en-US" sz="1100" dirty="0"/>
              <a:t>+ con </a:t>
            </a:r>
            <a:r>
              <a:rPr lang="en-US" sz="1100" dirty="0" err="1"/>
              <a:t>envoltura</a:t>
            </a:r>
            <a:r>
              <a:rPr lang="en-US" sz="1100" dirty="0"/>
              <a:t> (2 </a:t>
            </a:r>
            <a:r>
              <a:rPr lang="en-US" sz="1100" dirty="0" err="1"/>
              <a:t>copias</a:t>
            </a:r>
            <a:r>
              <a:rPr lang="en-US" sz="1100" dirty="0" smtClean="0"/>
              <a:t>).</a:t>
            </a:r>
          </a:p>
          <a:p>
            <a:r>
              <a:rPr lang="en-US" sz="1100" dirty="0" smtClean="0"/>
              <a:t>9 genes.</a:t>
            </a:r>
          </a:p>
          <a:p>
            <a:r>
              <a:rPr lang="en-US" sz="1100" dirty="0" err="1" smtClean="0"/>
              <a:t>Principales</a:t>
            </a:r>
            <a:r>
              <a:rPr lang="en-US" sz="1100" dirty="0" smtClean="0"/>
              <a:t> </a:t>
            </a:r>
            <a:r>
              <a:rPr lang="en-US" sz="1100" dirty="0" err="1" smtClean="0"/>
              <a:t>proteínas</a:t>
            </a:r>
            <a:r>
              <a:rPr lang="en-US" sz="1100" dirty="0" smtClean="0"/>
              <a:t>:</a:t>
            </a:r>
          </a:p>
          <a:p>
            <a:pPr marL="171450" indent="-120650">
              <a:buFont typeface="Arial" charset="0"/>
              <a:buChar char="•"/>
            </a:pPr>
            <a:r>
              <a:rPr lang="en-US" sz="1100" dirty="0" err="1" smtClean="0"/>
              <a:t>Transcriptasa</a:t>
            </a:r>
            <a:r>
              <a:rPr lang="en-US" sz="1100" dirty="0" smtClean="0"/>
              <a:t> </a:t>
            </a:r>
            <a:r>
              <a:rPr lang="en-US" sz="1100" dirty="0" err="1" smtClean="0"/>
              <a:t>reversa</a:t>
            </a:r>
            <a:r>
              <a:rPr lang="en-US" sz="1100" dirty="0" smtClean="0"/>
              <a:t>.</a:t>
            </a:r>
            <a:endParaRPr lang="en-US" sz="1100" dirty="0"/>
          </a:p>
          <a:p>
            <a:pPr marL="171450" indent="-120650">
              <a:buFont typeface="Arial" charset="0"/>
              <a:buChar char="•"/>
            </a:pPr>
            <a:r>
              <a:rPr lang="en-US" sz="1100" dirty="0" smtClean="0"/>
              <a:t>Integrasa.</a:t>
            </a:r>
          </a:p>
          <a:p>
            <a:pPr marL="171450" indent="-120650">
              <a:buFont typeface="Arial" charset="0"/>
              <a:buChar char="•"/>
            </a:pPr>
            <a:r>
              <a:rPr lang="en-US" sz="1100" dirty="0" smtClean="0"/>
              <a:t>gp120.</a:t>
            </a:r>
          </a:p>
          <a:p>
            <a:pPr marL="171450" indent="-120650">
              <a:buFont typeface="Arial" charset="0"/>
              <a:buChar char="•"/>
            </a:pPr>
            <a:r>
              <a:rPr lang="en-US" sz="1100" dirty="0" smtClean="0"/>
              <a:t>gp41.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8084004" y="1767852"/>
            <a:ext cx="320530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200" b="1" dirty="0" err="1" smtClean="0"/>
              <a:t>Transmisión</a:t>
            </a:r>
            <a:r>
              <a:rPr lang="en-US" sz="1200" b="1" dirty="0" smtClean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Principalmente</a:t>
            </a:r>
            <a:r>
              <a:rPr lang="en-US" sz="1200" dirty="0" smtClean="0"/>
              <a:t> sexual, perinatal.</a:t>
            </a: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200" b="1" dirty="0" err="1" smtClean="0"/>
              <a:t>Diagnóstico</a:t>
            </a:r>
            <a:r>
              <a:rPr lang="en-US" sz="1200" b="1" dirty="0" smtClean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Detección</a:t>
            </a:r>
            <a:r>
              <a:rPr lang="en-US" sz="1200" dirty="0" smtClean="0"/>
              <a:t> de AB-anti-HIV, </a:t>
            </a:r>
            <a:r>
              <a:rPr lang="en-US" sz="1200" dirty="0" err="1" smtClean="0"/>
              <a:t>proteínas</a:t>
            </a:r>
            <a:r>
              <a:rPr lang="en-US" sz="1200" dirty="0" smtClean="0"/>
              <a:t> o genes del virus.</a:t>
            </a: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200" b="1" dirty="0" err="1" smtClean="0"/>
              <a:t>Tratamiento</a:t>
            </a:r>
            <a:r>
              <a:rPr lang="en-US" sz="1200" b="1" dirty="0" smtClean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Disponible</a:t>
            </a:r>
            <a:r>
              <a:rPr lang="en-US" sz="1200" dirty="0" smtClean="0"/>
              <a:t>, </a:t>
            </a:r>
            <a:r>
              <a:rPr lang="en-US" sz="1200" dirty="0" err="1" smtClean="0"/>
              <a:t>altamente</a:t>
            </a:r>
            <a:r>
              <a:rPr lang="en-US" sz="1200" dirty="0" smtClean="0"/>
              <a:t> </a:t>
            </a:r>
            <a:r>
              <a:rPr lang="en-US" sz="1200" dirty="0" err="1" smtClean="0"/>
              <a:t>efectivo</a:t>
            </a:r>
            <a:r>
              <a:rPr lang="en-US" sz="1200" dirty="0" smtClean="0"/>
              <a:t>.</a:t>
            </a: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200" b="1" dirty="0" err="1" smtClean="0"/>
              <a:t>Vacuna</a:t>
            </a:r>
            <a:r>
              <a:rPr lang="en-US" sz="1200" b="1" dirty="0" smtClean="0"/>
              <a:t>:</a:t>
            </a:r>
            <a:r>
              <a:rPr lang="en-US" sz="1200" dirty="0" smtClean="0"/>
              <a:t> No </a:t>
            </a:r>
            <a:r>
              <a:rPr lang="en-US" sz="1200" dirty="0" err="1" smtClean="0"/>
              <a:t>disponible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212" y="269314"/>
            <a:ext cx="4178893" cy="1052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20" y="3710896"/>
            <a:ext cx="6366617" cy="27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575" y="4910929"/>
            <a:ext cx="3000404" cy="172626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Patología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pulmonar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VIH/SIDA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6788" y="839128"/>
            <a:ext cx="3723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VIH/SIDA y Tuberculosis </a:t>
            </a:r>
            <a:r>
              <a:rPr lang="en-US" b="1" dirty="0" err="1" smtClean="0"/>
              <a:t>en</a:t>
            </a:r>
            <a:r>
              <a:rPr lang="en-US" b="1" dirty="0" smtClean="0"/>
              <a:t> el </a:t>
            </a:r>
            <a:r>
              <a:rPr lang="en-US" b="1" dirty="0" err="1" smtClean="0"/>
              <a:t>mundo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67" y="349205"/>
            <a:ext cx="2708080" cy="254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507" y="1467398"/>
            <a:ext cx="4488263" cy="2723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67" y="3292611"/>
            <a:ext cx="5027993" cy="2891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01288" y="6406357"/>
            <a:ext cx="15696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/>
              <a:t>WHO. Global TB </a:t>
            </a:r>
            <a:r>
              <a:rPr lang="es-ES" sz="900" dirty="0" err="1" smtClean="0"/>
              <a:t>Report</a:t>
            </a:r>
            <a:r>
              <a:rPr lang="es-ES" sz="900" dirty="0" smtClean="0"/>
              <a:t> 2016.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655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Patología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pulmonar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VIH/SIDA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515" y="4508412"/>
            <a:ext cx="35544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IMSS (2006 </a:t>
            </a:r>
            <a:r>
              <a:rPr lang="mr-IN" sz="1600" b="1" dirty="0" smtClean="0"/>
              <a:t>–</a:t>
            </a:r>
            <a:r>
              <a:rPr lang="en-US" sz="1600" b="1" dirty="0" smtClean="0"/>
              <a:t> 2014)</a:t>
            </a:r>
          </a:p>
          <a:p>
            <a:endParaRPr lang="en-US" sz="1600" dirty="0" smtClean="0"/>
          </a:p>
          <a:p>
            <a:r>
              <a:rPr lang="en-US" sz="1600" dirty="0" smtClean="0"/>
              <a:t>TB: 31,352 </a:t>
            </a:r>
            <a:r>
              <a:rPr lang="en-US" sz="1600" dirty="0" err="1" smtClean="0"/>
              <a:t>casos</a:t>
            </a:r>
            <a:r>
              <a:rPr lang="en-US" sz="1600" dirty="0" smtClean="0"/>
              <a:t>.</a:t>
            </a:r>
          </a:p>
          <a:p>
            <a:pPr marL="314325" indent="-306388"/>
            <a:r>
              <a:rPr lang="en-US" sz="1600" dirty="0" smtClean="0"/>
              <a:t>VIH: 1,352 (4.2%).</a:t>
            </a:r>
            <a:br>
              <a:rPr lang="en-US" sz="1600" dirty="0" smtClean="0"/>
            </a:br>
            <a:r>
              <a:rPr lang="en-US" sz="1600" dirty="0" err="1" smtClean="0"/>
              <a:t>Muertes</a:t>
            </a:r>
            <a:r>
              <a:rPr lang="en-US" sz="1600" dirty="0" smtClean="0"/>
              <a:t> TB + HIV/SIDA: 196 (14.5%) </a:t>
            </a:r>
          </a:p>
          <a:p>
            <a:endParaRPr lang="en-US" sz="1600" dirty="0"/>
          </a:p>
          <a:p>
            <a:r>
              <a:rPr lang="en-US" sz="1200" dirty="0" smtClean="0"/>
              <a:t>Las personas con TB y HIV </a:t>
            </a:r>
            <a:r>
              <a:rPr lang="en-US" sz="1200" dirty="0" err="1" smtClean="0"/>
              <a:t>tienen</a:t>
            </a:r>
            <a:r>
              <a:rPr lang="en-US" sz="1200" dirty="0" smtClean="0"/>
              <a:t> 4 </a:t>
            </a:r>
            <a:r>
              <a:rPr lang="en-US" sz="1200" dirty="0" err="1" smtClean="0"/>
              <a:t>veces</a:t>
            </a:r>
            <a:r>
              <a:rPr lang="en-US" sz="1200" dirty="0" smtClean="0"/>
              <a:t> </a:t>
            </a:r>
            <a:r>
              <a:rPr lang="en-US" sz="1200" dirty="0" err="1" smtClean="0"/>
              <a:t>más</a:t>
            </a:r>
            <a:r>
              <a:rPr lang="en-US" sz="1200" dirty="0" smtClean="0"/>
              <a:t> </a:t>
            </a:r>
            <a:r>
              <a:rPr lang="en-US" sz="1200" dirty="0" err="1" smtClean="0"/>
              <a:t>riesgo</a:t>
            </a:r>
            <a:r>
              <a:rPr lang="en-US" sz="1200" dirty="0" smtClean="0"/>
              <a:t> de </a:t>
            </a:r>
            <a:r>
              <a:rPr lang="en-US" sz="1200" dirty="0" err="1" smtClean="0"/>
              <a:t>muerte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849219" y="6508960"/>
            <a:ext cx="27061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00" dirty="0" err="1" smtClean="0"/>
              <a:t>Carbrera-Gaytán</a:t>
            </a:r>
            <a:r>
              <a:rPr lang="en-US" sz="800" dirty="0" smtClean="0"/>
              <a:t> DA, </a:t>
            </a:r>
            <a:r>
              <a:rPr lang="en-US" sz="800" i="1" dirty="0" smtClean="0"/>
              <a:t>et al.</a:t>
            </a:r>
            <a:r>
              <a:rPr lang="en-US" sz="800" dirty="0" smtClean="0"/>
              <a:t> </a:t>
            </a:r>
            <a:r>
              <a:rPr lang="en-US" sz="800" i="1" dirty="0" err="1" smtClean="0"/>
              <a:t>PLoS</a:t>
            </a:r>
            <a:r>
              <a:rPr lang="en-US" sz="800" i="1" dirty="0" smtClean="0"/>
              <a:t> ONE</a:t>
            </a:r>
            <a:r>
              <a:rPr lang="en-US" sz="800" dirty="0" smtClean="0"/>
              <a:t> 2016; 11 (12): e0168559</a:t>
            </a:r>
            <a:endParaRPr lang="en-US" sz="800" dirty="0"/>
          </a:p>
        </p:txBody>
      </p:sp>
      <p:sp>
        <p:nvSpPr>
          <p:cNvPr id="6" name="Rectangle 5"/>
          <p:cNvSpPr/>
          <p:nvPr/>
        </p:nvSpPr>
        <p:spPr>
          <a:xfrm>
            <a:off x="1056788" y="890404"/>
            <a:ext cx="3511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VIH/SIDA y Tuberculosis </a:t>
            </a:r>
            <a:r>
              <a:rPr lang="en-US" b="1" dirty="0" err="1" smtClean="0"/>
              <a:t>en</a:t>
            </a:r>
            <a:r>
              <a:rPr lang="en-US" b="1" dirty="0" smtClean="0"/>
              <a:t> México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46416" y="1593211"/>
            <a:ext cx="60884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smtClean="0"/>
              <a:t>TB, México </a:t>
            </a:r>
            <a:r>
              <a:rPr lang="en-US" sz="1600" dirty="0" smtClean="0"/>
              <a:t>2015: </a:t>
            </a:r>
            <a:r>
              <a:rPr lang="en-US" sz="1600" dirty="0" err="1" smtClean="0"/>
              <a:t>tasa</a:t>
            </a:r>
            <a:r>
              <a:rPr lang="en-US" sz="1600" dirty="0" smtClean="0"/>
              <a:t> </a:t>
            </a:r>
            <a:r>
              <a:rPr lang="en-US" sz="1600" dirty="0" err="1" smtClean="0"/>
              <a:t>incidencia</a:t>
            </a:r>
            <a:r>
              <a:rPr lang="en-US" sz="1600" dirty="0" smtClean="0"/>
              <a:t> variable (13.6 media </a:t>
            </a:r>
            <a:r>
              <a:rPr lang="en-US" sz="1600" dirty="0" err="1" smtClean="0"/>
              <a:t>nacional</a:t>
            </a:r>
            <a:r>
              <a:rPr lang="en-US" sz="1600" dirty="0" smtClean="0"/>
              <a:t>).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err="1" smtClean="0"/>
              <a:t>Respiratoria</a:t>
            </a:r>
            <a:r>
              <a:rPr lang="en-US" sz="1600" dirty="0" smtClean="0"/>
              <a:t>: 16,462.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err="1" smtClean="0"/>
              <a:t>Meníngea</a:t>
            </a:r>
            <a:r>
              <a:rPr lang="en-US" sz="1600" dirty="0" smtClean="0"/>
              <a:t>: 284.</a:t>
            </a:r>
            <a:br>
              <a:rPr lang="en-US" sz="1600" dirty="0" smtClean="0"/>
            </a:br>
            <a:r>
              <a:rPr lang="en-US" sz="1600" dirty="0" err="1" smtClean="0"/>
              <a:t>Otras</a:t>
            </a:r>
            <a:r>
              <a:rPr lang="en-US" sz="1600" dirty="0" smtClean="0"/>
              <a:t> </a:t>
            </a:r>
            <a:r>
              <a:rPr lang="en-US" sz="1600" dirty="0" err="1" smtClean="0"/>
              <a:t>formas</a:t>
            </a:r>
            <a:r>
              <a:rPr lang="en-US" sz="1600" dirty="0" smtClean="0"/>
              <a:t>: 3,815.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TB: 1</a:t>
            </a:r>
            <a:r>
              <a:rPr lang="en-US" sz="1600" baseline="30000" dirty="0" smtClean="0"/>
              <a:t>a</a:t>
            </a:r>
            <a:r>
              <a:rPr lang="en-US" sz="1600" dirty="0" smtClean="0"/>
              <a:t> causa de </a:t>
            </a:r>
            <a:r>
              <a:rPr lang="en-US" sz="1600" dirty="0" err="1" smtClean="0"/>
              <a:t>mortalidad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SIDA.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 smtClean="0"/>
              <a:t>Otras</a:t>
            </a:r>
            <a:r>
              <a:rPr lang="en-US" sz="1600" dirty="0" smtClean="0"/>
              <a:t> </a:t>
            </a:r>
            <a:r>
              <a:rPr lang="en-US" sz="1600" dirty="0" err="1" smtClean="0"/>
              <a:t>especies</a:t>
            </a:r>
            <a:r>
              <a:rPr lang="en-US" sz="1600" dirty="0" smtClean="0"/>
              <a:t> </a:t>
            </a:r>
            <a:r>
              <a:rPr lang="en-US" sz="1600" dirty="0" err="1" smtClean="0"/>
              <a:t>además</a:t>
            </a:r>
            <a:r>
              <a:rPr lang="en-US" sz="1600" dirty="0" smtClean="0"/>
              <a:t> de </a:t>
            </a:r>
            <a:r>
              <a:rPr lang="en-US" sz="1600" i="1" dirty="0" smtClean="0"/>
              <a:t>M. tuberculosis (M. avium, M. </a:t>
            </a:r>
            <a:r>
              <a:rPr lang="en-US" sz="1600" i="1" dirty="0" err="1" smtClean="0"/>
              <a:t>kansasi</a:t>
            </a:r>
            <a:r>
              <a:rPr lang="en-US" sz="1600" dirty="0" smtClean="0"/>
              <a:t>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Mayor </a:t>
            </a:r>
            <a:r>
              <a:rPr lang="en-US" sz="1600" dirty="0" err="1" smtClean="0"/>
              <a:t>riesgo</a:t>
            </a:r>
            <a:r>
              <a:rPr lang="en-US" sz="1600" dirty="0" smtClean="0"/>
              <a:t> de </a:t>
            </a:r>
            <a:r>
              <a:rPr lang="en-US" sz="1600" dirty="0" err="1" smtClean="0"/>
              <a:t>diseminación</a:t>
            </a:r>
            <a:r>
              <a:rPr lang="en-US" sz="1600" dirty="0" smtClean="0"/>
              <a:t> de la </a:t>
            </a:r>
            <a:r>
              <a:rPr lang="en-US" sz="1600" dirty="0" err="1" smtClean="0"/>
              <a:t>infección</a:t>
            </a:r>
            <a:r>
              <a:rPr lang="en-US" sz="1600" dirty="0" smtClean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5352" y="1988058"/>
            <a:ext cx="405728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50% de </a:t>
            </a:r>
            <a:r>
              <a:rPr lang="en-US" sz="1400" dirty="0" err="1" smtClean="0"/>
              <a:t>los</a:t>
            </a:r>
            <a:r>
              <a:rPr lang="en-US" sz="1400" dirty="0" smtClean="0"/>
              <a:t> </a:t>
            </a:r>
            <a:r>
              <a:rPr lang="en-US" sz="1400" dirty="0" err="1" smtClean="0"/>
              <a:t>Dx</a:t>
            </a:r>
            <a:r>
              <a:rPr lang="en-US" sz="1400" dirty="0" smtClean="0"/>
              <a:t> HIV+ </a:t>
            </a:r>
            <a:r>
              <a:rPr lang="en-US" sz="1400" dirty="0" err="1" smtClean="0"/>
              <a:t>tienen</a:t>
            </a:r>
            <a:r>
              <a:rPr lang="en-US" sz="1400" dirty="0" smtClean="0"/>
              <a:t> </a:t>
            </a:r>
            <a:r>
              <a:rPr lang="en-US" sz="1400" dirty="0" err="1" smtClean="0"/>
              <a:t>inmunosupresión</a:t>
            </a:r>
            <a:r>
              <a:rPr lang="en-US" sz="1400" dirty="0" smtClean="0"/>
              <a:t> </a:t>
            </a:r>
            <a:r>
              <a:rPr lang="en-US" sz="1400" dirty="0" err="1" smtClean="0"/>
              <a:t>severa</a:t>
            </a:r>
            <a:r>
              <a:rPr lang="en-US" sz="1400" dirty="0" smtClean="0"/>
              <a:t> (&lt;200 T CD4+/</a:t>
            </a:r>
            <a:r>
              <a:rPr lang="en-US" sz="1400" dirty="0" err="1" smtClean="0"/>
              <a:t>uL</a:t>
            </a:r>
            <a:r>
              <a:rPr lang="en-US" sz="1400" dirty="0" smtClean="0"/>
              <a:t>) sin </a:t>
            </a:r>
            <a:r>
              <a:rPr lang="en-US" sz="1400" dirty="0" err="1" smtClean="0"/>
              <a:t>tratamiento</a:t>
            </a:r>
            <a:r>
              <a:rPr lang="en-US" sz="1400" dirty="0" smtClean="0"/>
              <a:t> </a:t>
            </a:r>
            <a:r>
              <a:rPr lang="en-US" sz="1400" dirty="0" err="1" smtClean="0"/>
              <a:t>previo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145269" y="26242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45351" y="2653104"/>
            <a:ext cx="1830777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TB </a:t>
            </a:r>
            <a:r>
              <a:rPr lang="en-US" sz="1400" dirty="0" err="1" smtClean="0"/>
              <a:t>pulmonar</a:t>
            </a:r>
            <a:r>
              <a:rPr lang="en-US" sz="1400" dirty="0" smtClean="0"/>
              <a:t> </a:t>
            </a:r>
            <a:r>
              <a:rPr lang="en-US" sz="1400" dirty="0" err="1" smtClean="0"/>
              <a:t>avanzada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847211" y="5077960"/>
            <a:ext cx="1499128" cy="253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Tx</a:t>
            </a:r>
            <a:r>
              <a:rPr lang="en-US" sz="1050" dirty="0" smtClean="0"/>
              <a:t> para TB y </a:t>
            </a:r>
            <a:r>
              <a:rPr lang="en-US" sz="1050" dirty="0" err="1" smtClean="0"/>
              <a:t>Tx</a:t>
            </a:r>
            <a:r>
              <a:rPr lang="en-US" sz="1050" dirty="0" smtClean="0"/>
              <a:t> para VIH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7445352" y="3185570"/>
            <a:ext cx="405728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Co-</a:t>
            </a:r>
            <a:r>
              <a:rPr lang="en-US" sz="1400" dirty="0" err="1" smtClean="0"/>
              <a:t>morbilidad</a:t>
            </a:r>
            <a:r>
              <a:rPr lang="en-US" sz="1400" dirty="0" smtClean="0"/>
              <a:t> (</a:t>
            </a:r>
            <a:r>
              <a:rPr lang="en-US" sz="1400" dirty="0" err="1" smtClean="0"/>
              <a:t>Cardiopatía</a:t>
            </a:r>
            <a:r>
              <a:rPr lang="en-US" sz="1400" dirty="0" smtClean="0"/>
              <a:t>, DM, </a:t>
            </a:r>
            <a:r>
              <a:rPr lang="en-US" sz="1400" dirty="0" err="1" smtClean="0"/>
              <a:t>obesidad</a:t>
            </a:r>
            <a:r>
              <a:rPr lang="en-US" sz="1400" dirty="0" smtClean="0"/>
              <a:t>, EPOC)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9968718" y="2657013"/>
            <a:ext cx="153392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MDRTB </a:t>
            </a:r>
            <a:r>
              <a:rPr lang="en-US" sz="1400" dirty="0" err="1" smtClean="0"/>
              <a:t>ó</a:t>
            </a:r>
            <a:r>
              <a:rPr lang="en-US" sz="1400" dirty="0" smtClean="0"/>
              <a:t> XMDRTB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72382" y="26164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45269" y="31240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922094" y="3734511"/>
            <a:ext cx="50191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51911" y="2249668"/>
            <a:ext cx="1598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00" dirty="0" smtClean="0"/>
              <a:t>DGE-SS. </a:t>
            </a:r>
            <a:r>
              <a:rPr lang="en-US" sz="800" dirty="0" err="1" smtClean="0"/>
              <a:t>Anuario</a:t>
            </a:r>
            <a:r>
              <a:rPr lang="en-US" sz="800" dirty="0" smtClean="0"/>
              <a:t> </a:t>
            </a:r>
            <a:r>
              <a:rPr lang="en-US" sz="800" dirty="0" err="1" smtClean="0"/>
              <a:t>morbilidad</a:t>
            </a:r>
            <a:r>
              <a:rPr lang="en-US" sz="800" dirty="0" smtClean="0"/>
              <a:t> 2015.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172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Patología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pulmonar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VIH/SIDA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5882" y="1085311"/>
            <a:ext cx="653359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Patologías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pulmonares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favorecidas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</a:t>
            </a:r>
            <a:r>
              <a:rPr lang="en-US" sz="2400" b="1" dirty="0" smtClean="0"/>
              <a:t> VIH/SIDA:</a:t>
            </a:r>
          </a:p>
          <a:p>
            <a:endParaRPr lang="en-US" b="1" dirty="0"/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Neumonía</a:t>
            </a:r>
            <a:r>
              <a:rPr lang="en-US" dirty="0" smtClean="0"/>
              <a:t> </a:t>
            </a:r>
            <a:r>
              <a:rPr lang="en-US" dirty="0" err="1" smtClean="0"/>
              <a:t>adquirida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comunidad</a:t>
            </a:r>
            <a:r>
              <a:rPr lang="en-US" dirty="0" smtClean="0"/>
              <a:t>: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Neumococo</a:t>
            </a:r>
            <a:r>
              <a:rPr lang="en-US" dirty="0" smtClean="0"/>
              <a:t> con septicemia.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i="1" dirty="0" smtClean="0"/>
              <a:t>H. influenzae.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i="1" dirty="0" smtClean="0"/>
              <a:t>P. aeruginosa.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i="1" dirty="0" smtClean="0"/>
              <a:t>Pneumocystis </a:t>
            </a:r>
            <a:r>
              <a:rPr lang="en-US" i="1" dirty="0" err="1" smtClean="0"/>
              <a:t>jirovecii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/>
              <a:t>Recurrentes</a:t>
            </a:r>
            <a:r>
              <a:rPr lang="en-US" dirty="0"/>
              <a:t> (&gt;1 </a:t>
            </a:r>
            <a:r>
              <a:rPr lang="en-US" dirty="0" err="1"/>
              <a:t>evento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) o </a:t>
            </a:r>
            <a:r>
              <a:rPr lang="en-US" dirty="0" err="1"/>
              <a:t>atípicas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Neumonitis</a:t>
            </a:r>
            <a:r>
              <a:rPr lang="en-US" dirty="0" smtClean="0"/>
              <a:t> </a:t>
            </a:r>
            <a:r>
              <a:rPr lang="en-US" dirty="0" err="1" smtClean="0"/>
              <a:t>intersticial</a:t>
            </a:r>
            <a:r>
              <a:rPr lang="en-US" dirty="0" smtClean="0"/>
              <a:t> </a:t>
            </a:r>
            <a:r>
              <a:rPr lang="en-US" dirty="0" err="1" smtClean="0"/>
              <a:t>inespecífica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Tumores</a:t>
            </a:r>
            <a:r>
              <a:rPr lang="en-US" dirty="0" smtClean="0"/>
              <a:t> </a:t>
            </a:r>
            <a:r>
              <a:rPr lang="en-US" dirty="0" err="1" smtClean="0"/>
              <a:t>pulmonares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Sarcoma de Kaposi.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Linfoma</a:t>
            </a:r>
            <a:r>
              <a:rPr lang="en-US" dirty="0" smtClean="0"/>
              <a:t> no-Hodgkin.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Cáncer</a:t>
            </a:r>
            <a:r>
              <a:rPr lang="en-US" dirty="0" smtClean="0"/>
              <a:t> de </a:t>
            </a:r>
            <a:r>
              <a:rPr lang="en-US" dirty="0" err="1" smtClean="0"/>
              <a:t>pulmón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Acelera</a:t>
            </a:r>
            <a:r>
              <a:rPr lang="en-US" dirty="0" smtClean="0"/>
              <a:t> la </a:t>
            </a:r>
            <a:r>
              <a:rPr lang="en-US" dirty="0" err="1" smtClean="0"/>
              <a:t>aparición</a:t>
            </a:r>
            <a:r>
              <a:rPr lang="en-US" dirty="0" smtClean="0"/>
              <a:t> de </a:t>
            </a:r>
            <a:r>
              <a:rPr lang="en-US" dirty="0" err="1" smtClean="0"/>
              <a:t>enfisema</a:t>
            </a:r>
            <a:r>
              <a:rPr lang="en-US" dirty="0" smtClean="0"/>
              <a:t> </a:t>
            </a:r>
            <a:r>
              <a:rPr lang="en-US" dirty="0" err="1" smtClean="0"/>
              <a:t>inducido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tabaco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Hipertensión</a:t>
            </a:r>
            <a:r>
              <a:rPr lang="en-US" dirty="0" smtClean="0"/>
              <a:t> </a:t>
            </a:r>
            <a:r>
              <a:rPr lang="en-US" dirty="0" err="1" smtClean="0"/>
              <a:t>pulmonar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8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Consideraciones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finales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4552" y="1358776"/>
            <a:ext cx="725998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La epidemia de VIH/SIDA, multifacética:</a:t>
            </a:r>
          </a:p>
          <a:p>
            <a:endParaRPr lang="es-ES_tradnl" b="1" dirty="0" smtClean="0"/>
          </a:p>
          <a:p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Reto clínico para el diagnóstico.</a:t>
            </a:r>
          </a:p>
          <a:p>
            <a:pPr marL="285750" indent="-285750">
              <a:buFont typeface="Arial" charset="0"/>
              <a:buChar char="•"/>
            </a:pP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El manejo de la epidemia: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Clínico.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Social.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Político.</a:t>
            </a:r>
          </a:p>
          <a:p>
            <a:pPr marL="742950" lvl="1" indent="-285750">
              <a:buFont typeface="Arial" charset="0"/>
              <a:buChar char="•"/>
            </a:pP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Cambios de comportamiento epidemiológico.</a:t>
            </a:r>
          </a:p>
          <a:p>
            <a:pPr marL="285750" indent="-285750">
              <a:buFont typeface="Arial" charset="0"/>
              <a:buChar char="•"/>
            </a:pP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Impacto en la transición epidemiológica: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Reaparición de enfermedades viejas (relativamente controladas).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Aparición de nuevas enfermedades infecciosas.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Asociación con enfermedades crónico-degenerativas.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8709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Consideraciones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finales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635525" y="1057890"/>
            <a:ext cx="5871873" cy="20939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es-MX" sz="2000" b="1" dirty="0" smtClean="0"/>
              <a:t>Los retos:</a:t>
            </a:r>
          </a:p>
          <a:p>
            <a:r>
              <a:rPr lang="es-MX" altLang="es-MX" sz="2000" dirty="0" smtClean="0"/>
              <a:t>Controlar la transmisión (Dx, contagios).</a:t>
            </a:r>
          </a:p>
          <a:p>
            <a:r>
              <a:rPr lang="es-MX" altLang="es-MX" sz="2000" dirty="0" smtClean="0"/>
              <a:t>Curar a los infectados (Tx. oportuno).</a:t>
            </a:r>
          </a:p>
          <a:p>
            <a:r>
              <a:rPr lang="es-MX" altLang="es-MX" sz="2000" dirty="0" smtClean="0"/>
              <a:t>Controlar la epidemia (</a:t>
            </a:r>
            <a:r>
              <a:rPr lang="es-MX" altLang="es-MX" sz="2000" dirty="0" smtClean="0"/>
              <a:t>atención, manejo, registros).</a:t>
            </a:r>
            <a:endParaRPr lang="es-MX" altLang="es-MX" sz="2000" dirty="0" smtClean="0"/>
          </a:p>
          <a:p>
            <a:r>
              <a:rPr lang="es-MX" altLang="es-MX" sz="2000" dirty="0" smtClean="0"/>
              <a:t>Cero estigma y discriminación.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95133" y="4101738"/>
            <a:ext cx="3359467" cy="1731292"/>
            <a:chOff x="1195133" y="4101738"/>
            <a:chExt cx="3359467" cy="1731292"/>
          </a:xfrm>
        </p:grpSpPr>
        <p:sp>
          <p:nvSpPr>
            <p:cNvPr id="13" name="TextBox 12"/>
            <p:cNvSpPr txBox="1"/>
            <p:nvPr/>
          </p:nvSpPr>
          <p:spPr>
            <a:xfrm>
              <a:off x="1195133" y="5582961"/>
              <a:ext cx="99097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1000" b="1" smtClean="0">
                  <a:solidFill>
                    <a:srgbClr val="C00000"/>
                  </a:solidFill>
                </a:rPr>
                <a:t>Diagnosticados</a:t>
              </a:r>
              <a:endParaRPr lang="en-US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56970" y="5579114"/>
              <a:ext cx="102624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C00000"/>
                  </a:solidFill>
                </a:rPr>
                <a:t>En</a:t>
              </a:r>
              <a:r>
                <a:rPr lang="en-US" sz="10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1000" b="1" dirty="0" err="1" smtClean="0">
                  <a:solidFill>
                    <a:srgbClr val="C00000"/>
                  </a:solidFill>
                </a:rPr>
                <a:t>tratamiento</a:t>
              </a:r>
              <a:endParaRPr lang="en-US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12702" y="5571420"/>
              <a:ext cx="84189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C00000"/>
                  </a:solidFill>
                </a:rPr>
                <a:t>Control viral</a:t>
              </a:r>
              <a:endParaRPr lang="en-US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4153" y="4101738"/>
              <a:ext cx="147187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Metas</a:t>
              </a:r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de </a:t>
              </a:r>
              <a:r>
                <a:rPr lang="en-US" sz="11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tratamiento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95133" y="4495087"/>
              <a:ext cx="1032655" cy="106672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90%</a:t>
              </a: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08389" y="4582114"/>
              <a:ext cx="923404" cy="97970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90%</a:t>
              </a: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51397" y="4761193"/>
              <a:ext cx="764506" cy="80062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90%</a:t>
              </a:r>
              <a:endParaRPr lang="en-US"/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640083" y="3017186"/>
            <a:ext cx="5084747" cy="3280805"/>
            <a:chOff x="0" y="449263"/>
            <a:chExt cx="10691813" cy="6503987"/>
          </a:xfrm>
        </p:grpSpPr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0" y="449263"/>
              <a:ext cx="10691813" cy="6503987"/>
              <a:chOff x="0" y="449263"/>
              <a:chExt cx="10691813" cy="6503987"/>
            </a:xfrm>
          </p:grpSpPr>
          <p:pic>
            <p:nvPicPr>
              <p:cNvPr id="24" name="Picture 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49263"/>
                <a:ext cx="10691813" cy="541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160588"/>
                <a:ext cx="10691813" cy="269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6625" y="6661150"/>
                <a:ext cx="149860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557999" y="468263"/>
              <a:ext cx="9217024" cy="61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MX" sz="1400" dirty="0" err="1" smtClean="0">
                  <a:solidFill>
                    <a:srgbClr val="009AD0"/>
                  </a:solidFill>
                  <a:latin typeface="Avenir LT Std 65 Medium" pitchFamily="34" charset="0"/>
                </a:rPr>
                <a:t>Objetivos</a:t>
              </a:r>
              <a:r>
                <a:rPr lang="en-US" altLang="es-MX" sz="1400" dirty="0" smtClean="0">
                  <a:solidFill>
                    <a:srgbClr val="009AD0"/>
                  </a:solidFill>
                  <a:latin typeface="Avenir LT Std 65 Medium" pitchFamily="34" charset="0"/>
                </a:rPr>
                <a:t> para </a:t>
              </a:r>
              <a:r>
                <a:rPr lang="en-US" altLang="es-MX" sz="1400" dirty="0" err="1" smtClean="0">
                  <a:solidFill>
                    <a:srgbClr val="009AD0"/>
                  </a:solidFill>
                  <a:latin typeface="Avenir LT Std 65 Medium" pitchFamily="34" charset="0"/>
                </a:rPr>
                <a:t>terminar</a:t>
              </a:r>
              <a:r>
                <a:rPr lang="en-US" altLang="es-MX" sz="1400" dirty="0" smtClean="0">
                  <a:solidFill>
                    <a:srgbClr val="009AD0"/>
                  </a:solidFill>
                  <a:latin typeface="Avenir LT Std 65 Medium" pitchFamily="34" charset="0"/>
                </a:rPr>
                <a:t> con le </a:t>
              </a:r>
              <a:r>
                <a:rPr lang="en-US" altLang="es-MX" sz="1400" dirty="0" err="1" smtClean="0">
                  <a:solidFill>
                    <a:srgbClr val="009AD0"/>
                  </a:solidFill>
                  <a:latin typeface="Avenir LT Std 65 Medium" pitchFamily="34" charset="0"/>
                </a:rPr>
                <a:t>epidemia</a:t>
              </a:r>
              <a:endParaRPr lang="en-GB" altLang="es-MX" sz="1400" dirty="0">
                <a:solidFill>
                  <a:srgbClr val="009AD0"/>
                </a:solidFill>
                <a:latin typeface="Avenir LT Std 65 Medium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97634" y="521293"/>
            <a:ext cx="4428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URGENTE: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Fortalecer</a:t>
            </a:r>
            <a:r>
              <a:rPr lang="en-US" dirty="0" smtClean="0"/>
              <a:t> la </a:t>
            </a:r>
            <a:r>
              <a:rPr lang="en-US" dirty="0" err="1" smtClean="0"/>
              <a:t>capacidad</a:t>
            </a:r>
            <a:r>
              <a:rPr lang="en-US" dirty="0" smtClean="0"/>
              <a:t> </a:t>
            </a:r>
            <a:r>
              <a:rPr lang="en-US" dirty="0" err="1" smtClean="0"/>
              <a:t>Dx</a:t>
            </a:r>
            <a:r>
              <a:rPr lang="en-US" dirty="0" smtClean="0"/>
              <a:t> de TB y HIV.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Fortalecer</a:t>
            </a:r>
            <a:r>
              <a:rPr lang="en-US" dirty="0" smtClean="0"/>
              <a:t> la </a:t>
            </a:r>
            <a:r>
              <a:rPr lang="en-US" dirty="0" err="1" smtClean="0"/>
              <a:t>vigilancia</a:t>
            </a:r>
            <a:r>
              <a:rPr lang="en-US" dirty="0" smtClean="0"/>
              <a:t> de </a:t>
            </a:r>
            <a:r>
              <a:rPr lang="en-US" dirty="0" err="1" smtClean="0"/>
              <a:t>resistencia</a:t>
            </a:r>
            <a:r>
              <a:rPr lang="en-US" dirty="0" smtClean="0"/>
              <a:t> a </a:t>
            </a:r>
            <a:r>
              <a:rPr lang="en-US" dirty="0" err="1" smtClean="0"/>
              <a:t>fármacos</a:t>
            </a:r>
            <a:r>
              <a:rPr lang="en-US" dirty="0" smtClean="0"/>
              <a:t> (TB y VIH).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1711234"/>
            <a:ext cx="3948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Agradecimientos</a:t>
            </a:r>
            <a:r>
              <a:rPr lang="en-US" b="1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Dra. Andrea González, </a:t>
            </a:r>
            <a:r>
              <a:rPr lang="en-US" dirty="0" err="1" smtClean="0"/>
              <a:t>Clínica</a:t>
            </a:r>
            <a:r>
              <a:rPr lang="en-US" dirty="0" smtClean="0"/>
              <a:t> CONDESA.</a:t>
            </a:r>
          </a:p>
          <a:p>
            <a:r>
              <a:rPr lang="en-US" dirty="0" smtClean="0"/>
              <a:t>Dr. Samuel Ponce de León, PUIS-UNAM.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71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711234"/>
            <a:ext cx="86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04" y="2134851"/>
            <a:ext cx="6867614" cy="3958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9612" y="1333146"/>
            <a:ext cx="430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Perspectivas</a:t>
            </a:r>
            <a:r>
              <a:rPr lang="en-US" dirty="0" smtClean="0"/>
              <a:t> para el control de la </a:t>
            </a:r>
            <a:r>
              <a:rPr lang="en-US" dirty="0" err="1" smtClean="0"/>
              <a:t>epidemia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011"/>
          </a:xfrm>
        </p:spPr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5575"/>
            <a:ext cx="8273143" cy="4351338"/>
          </a:xfrm>
        </p:spPr>
        <p:txBody>
          <a:bodyPr anchor="ctr"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3200" dirty="0" err="1" smtClean="0"/>
              <a:t>Antecedentes</a:t>
            </a:r>
            <a:r>
              <a:rPr lang="en-US" sz="3200" dirty="0"/>
              <a:t> </a:t>
            </a:r>
            <a:r>
              <a:rPr lang="en-US" sz="3200" dirty="0" smtClean="0"/>
              <a:t>y </a:t>
            </a:r>
            <a:r>
              <a:rPr lang="en-US" sz="3200" dirty="0" err="1" smtClean="0"/>
              <a:t>evolución</a:t>
            </a:r>
            <a:r>
              <a:rPr lang="en-US" sz="3200" dirty="0" smtClean="0"/>
              <a:t> de la </a:t>
            </a:r>
            <a:r>
              <a:rPr lang="en-US" sz="3200" dirty="0" err="1" smtClean="0"/>
              <a:t>epidemia</a:t>
            </a:r>
            <a:r>
              <a:rPr lang="en-US" sz="3200" dirty="0" smtClean="0"/>
              <a:t>.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3200" dirty="0" err="1" smtClean="0"/>
              <a:t>Situación</a:t>
            </a:r>
            <a:r>
              <a:rPr lang="en-US" sz="3200" dirty="0" smtClean="0"/>
              <a:t> actual.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3200" dirty="0" err="1" smtClean="0"/>
              <a:t>Patología</a:t>
            </a:r>
            <a:r>
              <a:rPr lang="en-US" sz="3200" dirty="0" smtClean="0"/>
              <a:t> </a:t>
            </a:r>
            <a:r>
              <a:rPr lang="en-US" sz="3200" dirty="0" err="1" smtClean="0"/>
              <a:t>pulmonar</a:t>
            </a:r>
            <a:r>
              <a:rPr lang="en-US" sz="3200" dirty="0" smtClean="0"/>
              <a:t> y VIH/SIDA.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3200" dirty="0" err="1" smtClean="0"/>
              <a:t>Consideraciones</a:t>
            </a:r>
            <a:r>
              <a:rPr lang="en-US" sz="3200" dirty="0" smtClean="0"/>
              <a:t> finales.</a:t>
            </a:r>
          </a:p>
        </p:txBody>
      </p:sp>
    </p:spTree>
    <p:extLst>
      <p:ext uri="{BB962C8B-B14F-4D97-AF65-F5344CB8AC3E}">
        <p14:creationId xmlns:p14="http://schemas.microsoft.com/office/powerpoint/2010/main" val="20498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Straight Connector 89"/>
          <p:cNvCxnSpPr/>
          <p:nvPr/>
        </p:nvCxnSpPr>
        <p:spPr>
          <a:xfrm>
            <a:off x="8090869" y="1977850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035462" y="1992660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318930" y="1992660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941112" y="1994088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9762218" y="1993461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0270904" y="1992239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1082778" y="1992239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52967" y="1951358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636" y="3813247"/>
            <a:ext cx="4258512" cy="2711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936"/>
            <a:ext cx="3896170" cy="378357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Antecedentes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evolución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la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epidemia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5" y="1994630"/>
            <a:ext cx="617247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MX" altLang="es-MX" sz="900" b="1" dirty="0"/>
              <a:t>1981</a:t>
            </a:r>
          </a:p>
          <a:p>
            <a:r>
              <a:rPr lang="es-MX" altLang="es-MX" sz="900" dirty="0" smtClean="0"/>
              <a:t>Primeros</a:t>
            </a:r>
          </a:p>
          <a:p>
            <a:r>
              <a:rPr lang="es-MX" altLang="es-MX" sz="900" dirty="0" smtClean="0"/>
              <a:t>casos</a:t>
            </a:r>
            <a:endParaRPr lang="es-MX" altLang="es-MX" sz="900" dirty="0"/>
          </a:p>
        </p:txBody>
      </p:sp>
      <p:sp>
        <p:nvSpPr>
          <p:cNvPr id="6" name="Rectangle 5"/>
          <p:cNvSpPr/>
          <p:nvPr/>
        </p:nvSpPr>
        <p:spPr>
          <a:xfrm>
            <a:off x="442421" y="1994630"/>
            <a:ext cx="93600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1983</a:t>
            </a:r>
          </a:p>
          <a:p>
            <a:pPr algn="ctr"/>
            <a:r>
              <a:rPr lang="es-MX" altLang="es-MX" sz="900" dirty="0" smtClean="0"/>
              <a:t>Descubren retrovirus</a:t>
            </a:r>
          </a:p>
          <a:p>
            <a:pPr algn="ctr"/>
            <a:r>
              <a:rPr lang="es-MX" altLang="es-MX" sz="900" dirty="0" smtClean="0"/>
              <a:t>VIH</a:t>
            </a:r>
            <a:endParaRPr lang="es-MX" altLang="es-MX" sz="900" dirty="0"/>
          </a:p>
        </p:txBody>
      </p:sp>
      <p:sp>
        <p:nvSpPr>
          <p:cNvPr id="7" name="Rectangle 6"/>
          <p:cNvSpPr/>
          <p:nvPr/>
        </p:nvSpPr>
        <p:spPr>
          <a:xfrm>
            <a:off x="1111900" y="1994630"/>
            <a:ext cx="773554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1984</a:t>
            </a:r>
          </a:p>
          <a:p>
            <a:pPr algn="ctr"/>
            <a:r>
              <a:rPr lang="es-MX" altLang="es-MX" sz="900" dirty="0"/>
              <a:t>Montagnier </a:t>
            </a:r>
            <a:r>
              <a:rPr lang="es-MX" altLang="es-MX" sz="900" i="1" dirty="0"/>
              <a:t>vs</a:t>
            </a:r>
            <a:r>
              <a:rPr lang="es-MX" altLang="es-MX" sz="900" dirty="0"/>
              <a:t> Gallo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8755" y="1994630"/>
            <a:ext cx="936000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1985</a:t>
            </a:r>
          </a:p>
          <a:p>
            <a:pPr algn="ctr"/>
            <a:r>
              <a:rPr lang="es-MX" altLang="es-MX" sz="900" dirty="0"/>
              <a:t>Pruebas </a:t>
            </a:r>
            <a:r>
              <a:rPr lang="es-MX" altLang="es-MX" sz="900" dirty="0" smtClean="0"/>
              <a:t>de</a:t>
            </a:r>
          </a:p>
          <a:p>
            <a:pPr algn="ctr"/>
            <a:r>
              <a:rPr lang="es-MX" altLang="es-MX" sz="900" dirty="0" smtClean="0"/>
              <a:t>Dx </a:t>
            </a:r>
            <a:r>
              <a:rPr lang="es-MX" altLang="es-MX" sz="900" dirty="0"/>
              <a:t>serológico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167" y="1447591"/>
            <a:ext cx="1029600" cy="5078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altLang="es-MX" sz="900" dirty="0" smtClean="0"/>
              <a:t>1</a:t>
            </a:r>
            <a:r>
              <a:rPr lang="es-MX" altLang="es-MX" sz="900" baseline="30000" dirty="0" smtClean="0"/>
              <a:t>er</a:t>
            </a:r>
            <a:r>
              <a:rPr lang="es-MX" altLang="es-MX" sz="900" dirty="0"/>
              <a:t> </a:t>
            </a:r>
            <a:r>
              <a:rPr lang="es-MX" altLang="es-MX" sz="900" dirty="0" smtClean="0"/>
              <a:t>Tx:</a:t>
            </a:r>
          </a:p>
          <a:p>
            <a:pPr algn="ctr"/>
            <a:r>
              <a:rPr lang="es-MX" altLang="es-MX" sz="900" dirty="0" smtClean="0"/>
              <a:t>Zidovudina</a:t>
            </a:r>
          </a:p>
          <a:p>
            <a:pPr algn="ctr"/>
            <a:r>
              <a:rPr lang="es-MX" altLang="es-MX" sz="900" b="1" dirty="0" smtClean="0"/>
              <a:t>1987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28808" y="1170592"/>
            <a:ext cx="936000" cy="7848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altLang="es-MX" sz="900" dirty="0" smtClean="0"/>
              <a:t>Norma </a:t>
            </a:r>
            <a:r>
              <a:rPr lang="es-MX" altLang="es-MX" sz="900" dirty="0"/>
              <a:t>de tratamiento </a:t>
            </a:r>
            <a:r>
              <a:rPr lang="es-MX" altLang="es-MX" sz="900" i="1" dirty="0"/>
              <a:t>Ryan White </a:t>
            </a:r>
            <a:r>
              <a:rPr lang="es-MX" altLang="es-MX" sz="900" dirty="0"/>
              <a:t>(EUA</a:t>
            </a:r>
            <a:r>
              <a:rPr lang="es-MX" altLang="es-MX" sz="900" dirty="0" smtClean="0"/>
              <a:t>)</a:t>
            </a:r>
          </a:p>
          <a:p>
            <a:pPr algn="ctr"/>
            <a:r>
              <a:rPr lang="es-MX" altLang="es-MX" sz="900" b="1" dirty="0" smtClean="0"/>
              <a:t>1990</a:t>
            </a:r>
            <a:endParaRPr lang="es-MX" altLang="es-MX" sz="900" b="1" dirty="0"/>
          </a:p>
        </p:txBody>
      </p:sp>
      <p:sp>
        <p:nvSpPr>
          <p:cNvPr id="12" name="Rectangle 11"/>
          <p:cNvSpPr/>
          <p:nvPr/>
        </p:nvSpPr>
        <p:spPr>
          <a:xfrm>
            <a:off x="6264481" y="1307743"/>
            <a:ext cx="936000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altLang="es-MX" sz="900" dirty="0" smtClean="0"/>
              <a:t>1</a:t>
            </a:r>
            <a:r>
              <a:rPr lang="es-MX" altLang="es-MX" sz="900" baseline="30000" dirty="0" smtClean="0"/>
              <a:t>er  </a:t>
            </a:r>
            <a:r>
              <a:rPr lang="es-MX" altLang="es-MX" sz="900" dirty="0" smtClean="0"/>
              <a:t>ensayo vacuna AIDSVAX</a:t>
            </a:r>
          </a:p>
          <a:p>
            <a:pPr algn="ctr"/>
            <a:r>
              <a:rPr lang="es-MX" altLang="es-MX" sz="900" b="1" dirty="0" smtClean="0"/>
              <a:t>1998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1438" y="1309091"/>
            <a:ext cx="936000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altLang="es-MX" sz="900" dirty="0" smtClean="0"/>
              <a:t>1</a:t>
            </a:r>
            <a:r>
              <a:rPr lang="es-MX" altLang="es-MX" sz="900" baseline="30000" dirty="0" smtClean="0"/>
              <a:t>er</a:t>
            </a:r>
            <a:r>
              <a:rPr lang="es-MX" altLang="es-MX" sz="900" dirty="0" smtClean="0"/>
              <a:t> Inhibidores</a:t>
            </a:r>
          </a:p>
          <a:p>
            <a:pPr algn="ctr"/>
            <a:r>
              <a:rPr lang="es-MX" altLang="es-MX" sz="900" dirty="0" smtClean="0"/>
              <a:t>de proteasa:</a:t>
            </a:r>
          </a:p>
          <a:p>
            <a:pPr algn="ctr"/>
            <a:r>
              <a:rPr lang="es-MX" altLang="es-MX" sz="900" dirty="0" smtClean="0"/>
              <a:t>Saquinavir</a:t>
            </a:r>
          </a:p>
          <a:p>
            <a:pPr algn="ctr"/>
            <a:r>
              <a:rPr lang="es-MX" altLang="es-MX" sz="900" b="1" dirty="0" smtClean="0"/>
              <a:t>1995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72033" y="1175931"/>
            <a:ext cx="1101988" cy="7848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altLang="es-MX" sz="900" dirty="0" smtClean="0"/>
              <a:t>- 1</a:t>
            </a:r>
            <a:r>
              <a:rPr lang="es-MX" altLang="es-MX" sz="900" baseline="30000" dirty="0" smtClean="0"/>
              <a:t>er </a:t>
            </a:r>
            <a:r>
              <a:rPr lang="es-MX" altLang="es-MX" sz="900" dirty="0" smtClean="0"/>
              <a:t> inhibidor no nucleósido: </a:t>
            </a:r>
          </a:p>
          <a:p>
            <a:pPr algn="ctr"/>
            <a:r>
              <a:rPr lang="es-MX" altLang="es-MX" sz="900" dirty="0" smtClean="0"/>
              <a:t>Nevirapin.</a:t>
            </a:r>
          </a:p>
          <a:p>
            <a:pPr algn="ctr"/>
            <a:r>
              <a:rPr lang="es-MX" altLang="es-MX" sz="900" dirty="0" smtClean="0"/>
              <a:t>-Cocktail </a:t>
            </a:r>
            <a:r>
              <a:rPr lang="es-MX" altLang="es-MX" sz="900" dirty="0"/>
              <a:t>con 60 </a:t>
            </a:r>
            <a:r>
              <a:rPr lang="es-MX" altLang="es-MX" sz="900" dirty="0" smtClean="0"/>
              <a:t>píldoras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76163" y="1994630"/>
            <a:ext cx="93600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2008</a:t>
            </a:r>
          </a:p>
          <a:p>
            <a:pPr algn="ctr"/>
            <a:r>
              <a:rPr lang="es-MX" altLang="es-MX" sz="900" dirty="0"/>
              <a:t>Primera </a:t>
            </a:r>
            <a:r>
              <a:rPr lang="es-MX" altLang="es-MX" sz="900" dirty="0" smtClean="0"/>
              <a:t>curación</a:t>
            </a:r>
          </a:p>
          <a:p>
            <a:pPr algn="ctr"/>
            <a:r>
              <a:rPr lang="es-MX" altLang="es-MX" sz="900" dirty="0" smtClean="0"/>
              <a:t>(Px Berlín</a:t>
            </a:r>
            <a:r>
              <a:rPr lang="es-MX" altLang="es-MX" sz="900" dirty="0"/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75438" y="1586638"/>
            <a:ext cx="49348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s-MX" altLang="es-MX" sz="900" dirty="0" smtClean="0"/>
              <a:t>PreP</a:t>
            </a:r>
          </a:p>
          <a:p>
            <a:r>
              <a:rPr lang="es-MX" altLang="es-MX" sz="900" b="1" dirty="0" smtClean="0"/>
              <a:t>2012</a:t>
            </a:r>
            <a:endParaRPr lang="es-MX" altLang="es-MX" sz="900" b="1" dirty="0"/>
          </a:p>
        </p:txBody>
      </p:sp>
      <p:sp>
        <p:nvSpPr>
          <p:cNvPr id="21" name="Rectangle 20"/>
          <p:cNvSpPr/>
          <p:nvPr/>
        </p:nvSpPr>
        <p:spPr>
          <a:xfrm>
            <a:off x="10634567" y="1448298"/>
            <a:ext cx="8793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MX" sz="900" dirty="0" smtClean="0"/>
              <a:t>¿Vacunas en el horizonte?</a:t>
            </a:r>
          </a:p>
          <a:p>
            <a:pPr algn="ctr"/>
            <a:r>
              <a:rPr lang="es-MX" altLang="es-MX" sz="900" b="1" dirty="0" smtClean="0"/>
              <a:t>2014</a:t>
            </a:r>
            <a:endParaRPr lang="es-MX" altLang="es-MX" sz="900" b="1" dirty="0"/>
          </a:p>
        </p:txBody>
      </p:sp>
      <p:sp>
        <p:nvSpPr>
          <p:cNvPr id="22" name="Rectangle 21"/>
          <p:cNvSpPr/>
          <p:nvPr/>
        </p:nvSpPr>
        <p:spPr>
          <a:xfrm>
            <a:off x="10059099" y="1994630"/>
            <a:ext cx="970451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2013</a:t>
            </a:r>
          </a:p>
          <a:p>
            <a:pPr algn="ctr"/>
            <a:r>
              <a:rPr lang="es-MX" altLang="es-MX" sz="900" dirty="0" smtClean="0"/>
              <a:t>-Meta 90-90-90</a:t>
            </a:r>
          </a:p>
          <a:p>
            <a:pPr algn="ctr"/>
            <a:r>
              <a:rPr lang="es-MX" altLang="es-MX" sz="900" dirty="0" smtClean="0"/>
              <a:t>-¿El principio del final de la epidemia?</a:t>
            </a:r>
            <a:endParaRPr lang="es-MX" altLang="es-MX" sz="900" dirty="0"/>
          </a:p>
        </p:txBody>
      </p:sp>
      <p:sp>
        <p:nvSpPr>
          <p:cNvPr id="23" name="Rectangle 22"/>
          <p:cNvSpPr/>
          <p:nvPr/>
        </p:nvSpPr>
        <p:spPr>
          <a:xfrm>
            <a:off x="9069041" y="1994630"/>
            <a:ext cx="936000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2009</a:t>
            </a:r>
          </a:p>
          <a:p>
            <a:pPr algn="ctr"/>
            <a:r>
              <a:rPr lang="es-MX" altLang="es-MX" sz="900" dirty="0" smtClean="0"/>
              <a:t>-Secuencia </a:t>
            </a:r>
            <a:r>
              <a:rPr lang="es-MX" altLang="es-MX" sz="900" dirty="0"/>
              <a:t>del primer genoma de un </a:t>
            </a:r>
            <a:r>
              <a:rPr lang="es-MX" altLang="es-MX" sz="900" dirty="0" smtClean="0"/>
              <a:t>VIH.</a:t>
            </a:r>
          </a:p>
          <a:p>
            <a:pPr algn="ctr"/>
            <a:r>
              <a:rPr lang="es-MX" altLang="es-MX" sz="900" dirty="0" smtClean="0"/>
              <a:t>-Act Against HIV</a:t>
            </a:r>
            <a:endParaRPr lang="es-MX" altLang="es-MX" sz="9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9587" y="1973550"/>
            <a:ext cx="11772000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041159" y="1994630"/>
            <a:ext cx="87933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s-MX" altLang="es-MX" sz="900" b="1" dirty="0" smtClean="0"/>
              <a:t>2015</a:t>
            </a:r>
            <a:endParaRPr lang="es-MX" altLang="es-MX" sz="900" b="1" dirty="0"/>
          </a:p>
          <a:p>
            <a:pPr algn="r"/>
            <a:r>
              <a:rPr lang="es-MX" altLang="es-MX" sz="900" dirty="0" smtClean="0"/>
              <a:t>Cuba: elimina la transmisión materno-fetal</a:t>
            </a:r>
            <a:endParaRPr lang="es-MX" altLang="es-MX" sz="9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1623" y="6588011"/>
            <a:ext cx="1821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00" i="1" dirty="0" smtClean="0"/>
              <a:t>Nature</a:t>
            </a:r>
            <a:r>
              <a:rPr lang="en-US" sz="800" dirty="0" smtClean="0"/>
              <a:t> 2016 Nov 3; 539 (7627): 98-101.</a:t>
            </a:r>
            <a:endParaRPr lang="en-US" sz="800" dirty="0"/>
          </a:p>
        </p:txBody>
      </p:sp>
      <p:sp>
        <p:nvSpPr>
          <p:cNvPr id="32" name="Rectangle 31"/>
          <p:cNvSpPr/>
          <p:nvPr/>
        </p:nvSpPr>
        <p:spPr>
          <a:xfrm>
            <a:off x="4780381" y="1994630"/>
            <a:ext cx="885293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 smtClean="0"/>
              <a:t>1996</a:t>
            </a:r>
          </a:p>
          <a:p>
            <a:pPr algn="ctr"/>
            <a:r>
              <a:rPr lang="es-MX" altLang="es-MX" sz="900" dirty="0" smtClean="0"/>
              <a:t>-Inicia ONUSIDA</a:t>
            </a:r>
            <a:endParaRPr lang="es-MX" altLang="es-MX" sz="900" dirty="0"/>
          </a:p>
        </p:txBody>
      </p:sp>
      <p:sp>
        <p:nvSpPr>
          <p:cNvPr id="33" name="Rectangle 32"/>
          <p:cNvSpPr/>
          <p:nvPr/>
        </p:nvSpPr>
        <p:spPr>
          <a:xfrm>
            <a:off x="7854535" y="1307700"/>
            <a:ext cx="936000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altLang="es-MX" sz="900" dirty="0" smtClean="0"/>
              <a:t>1</a:t>
            </a:r>
            <a:r>
              <a:rPr lang="es-MX" altLang="es-MX" sz="900" baseline="30000" dirty="0" smtClean="0"/>
              <a:t>er </a:t>
            </a:r>
            <a:r>
              <a:rPr lang="es-MX" altLang="es-MX" sz="900" dirty="0"/>
              <a:t> </a:t>
            </a:r>
            <a:r>
              <a:rPr lang="es-MX" altLang="es-MX" sz="900" dirty="0" smtClean="0"/>
              <a:t>Tx (x3) combinado</a:t>
            </a:r>
          </a:p>
          <a:p>
            <a:pPr algn="ctr"/>
            <a:r>
              <a:rPr lang="es-MX" altLang="es-MX" sz="900" dirty="0" smtClean="0"/>
              <a:t>(1 dosis/día)</a:t>
            </a:r>
          </a:p>
          <a:p>
            <a:pPr algn="ctr"/>
            <a:r>
              <a:rPr lang="es-MX" altLang="es-MX" sz="900" b="1" dirty="0" smtClean="0"/>
              <a:t>2006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602362" y="1451891"/>
            <a:ext cx="936000" cy="5078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altLang="es-MX" sz="900" dirty="0" smtClean="0"/>
              <a:t>1</a:t>
            </a:r>
            <a:r>
              <a:rPr lang="es-MX" altLang="es-MX" sz="900" baseline="30000" dirty="0" smtClean="0"/>
              <a:t>er </a:t>
            </a:r>
            <a:r>
              <a:rPr lang="es-MX" altLang="es-MX" sz="900" dirty="0"/>
              <a:t> </a:t>
            </a:r>
            <a:r>
              <a:rPr lang="es-MX" altLang="es-MX" sz="900" dirty="0" smtClean="0"/>
              <a:t>Tx (x2) combinado</a:t>
            </a:r>
          </a:p>
          <a:p>
            <a:pPr algn="ctr"/>
            <a:r>
              <a:rPr lang="es-MX" altLang="es-MX" sz="900" b="1" dirty="0" smtClean="0"/>
              <a:t>1997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14516" y="2926725"/>
            <a:ext cx="731647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s-MX" altLang="es-MX" sz="900" b="1" dirty="0" smtClean="0"/>
              <a:t>1993</a:t>
            </a:r>
          </a:p>
          <a:p>
            <a:pPr algn="r"/>
            <a:r>
              <a:rPr lang="es-MX" altLang="es-MX" sz="900" dirty="0" smtClean="0"/>
              <a:t>1ª NOM</a:t>
            </a:r>
          </a:p>
          <a:p>
            <a:pPr algn="r"/>
            <a:r>
              <a:rPr lang="es-MX" altLang="es-MX" sz="900" dirty="0" smtClean="0"/>
              <a:t>HIV</a:t>
            </a:r>
            <a:endParaRPr lang="es-MX" altLang="es-MX" sz="900" dirty="0"/>
          </a:p>
        </p:txBody>
      </p:sp>
      <p:sp>
        <p:nvSpPr>
          <p:cNvPr id="37" name="Rectangle 36"/>
          <p:cNvSpPr/>
          <p:nvPr/>
        </p:nvSpPr>
        <p:spPr>
          <a:xfrm>
            <a:off x="6579477" y="2926725"/>
            <a:ext cx="731647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 smtClean="0"/>
              <a:t>2000</a:t>
            </a:r>
          </a:p>
          <a:p>
            <a:pPr algn="ctr"/>
            <a:r>
              <a:rPr lang="es-MX" altLang="es-MX" sz="900" dirty="0" smtClean="0"/>
              <a:t>1ª Rev</a:t>
            </a:r>
          </a:p>
          <a:p>
            <a:pPr algn="ctr"/>
            <a:r>
              <a:rPr lang="es-MX" altLang="es-MX" sz="900" dirty="0" smtClean="0"/>
              <a:t>NOM HIV</a:t>
            </a:r>
            <a:endParaRPr lang="es-MX" altLang="es-MX" sz="900" dirty="0"/>
          </a:p>
        </p:txBody>
      </p:sp>
      <p:sp>
        <p:nvSpPr>
          <p:cNvPr id="38" name="Rectangle 37"/>
          <p:cNvSpPr/>
          <p:nvPr/>
        </p:nvSpPr>
        <p:spPr>
          <a:xfrm>
            <a:off x="10708409" y="2926725"/>
            <a:ext cx="73164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 smtClean="0"/>
              <a:t>2014</a:t>
            </a:r>
          </a:p>
          <a:p>
            <a:pPr algn="ctr"/>
            <a:r>
              <a:rPr lang="es-MX" altLang="es-MX" sz="900" dirty="0" smtClean="0"/>
              <a:t>NOM ETS</a:t>
            </a:r>
            <a:endParaRPr lang="es-MX" altLang="es-MX" sz="900" dirty="0"/>
          </a:p>
        </p:txBody>
      </p:sp>
      <p:sp>
        <p:nvSpPr>
          <p:cNvPr id="39" name="Rectangle 38"/>
          <p:cNvSpPr/>
          <p:nvPr/>
        </p:nvSpPr>
        <p:spPr>
          <a:xfrm>
            <a:off x="9403462" y="2926725"/>
            <a:ext cx="731647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 smtClean="0"/>
              <a:t>2010</a:t>
            </a:r>
          </a:p>
          <a:p>
            <a:pPr algn="ctr"/>
            <a:r>
              <a:rPr lang="es-MX" altLang="es-MX" sz="900" dirty="0" smtClean="0"/>
              <a:t>2ª Rev</a:t>
            </a:r>
          </a:p>
          <a:p>
            <a:pPr algn="ctr"/>
            <a:r>
              <a:rPr lang="es-MX" altLang="es-MX" sz="900" dirty="0" smtClean="0"/>
              <a:t>NOM HIV</a:t>
            </a:r>
            <a:endParaRPr lang="es-MX" altLang="es-MX" sz="900" dirty="0"/>
          </a:p>
        </p:txBody>
      </p:sp>
      <p:sp>
        <p:nvSpPr>
          <p:cNvPr id="44" name="Rectangle 43"/>
          <p:cNvSpPr/>
          <p:nvPr/>
        </p:nvSpPr>
        <p:spPr>
          <a:xfrm>
            <a:off x="4117948" y="2926725"/>
            <a:ext cx="731647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MX" altLang="es-MX" sz="900" b="1" dirty="0" smtClean="0"/>
              <a:t>1994</a:t>
            </a:r>
          </a:p>
          <a:p>
            <a:r>
              <a:rPr lang="es-MX" altLang="es-MX" sz="900" dirty="0" smtClean="0"/>
              <a:t>1ª NOM</a:t>
            </a:r>
          </a:p>
          <a:p>
            <a:r>
              <a:rPr lang="es-MX" altLang="es-MX" sz="900" dirty="0" smtClean="0"/>
              <a:t>Transfusión</a:t>
            </a:r>
          </a:p>
          <a:p>
            <a:r>
              <a:rPr lang="es-MX" altLang="es-MX" sz="900" dirty="0" smtClean="0"/>
              <a:t>sangre</a:t>
            </a:r>
            <a:endParaRPr lang="es-MX" altLang="es-MX" sz="900" dirty="0"/>
          </a:p>
        </p:txBody>
      </p:sp>
      <p:sp>
        <p:nvSpPr>
          <p:cNvPr id="45" name="Rectangle 44"/>
          <p:cNvSpPr/>
          <p:nvPr/>
        </p:nvSpPr>
        <p:spPr>
          <a:xfrm>
            <a:off x="9905081" y="2926725"/>
            <a:ext cx="731647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 smtClean="0"/>
              <a:t>2012</a:t>
            </a:r>
          </a:p>
          <a:p>
            <a:pPr algn="ctr"/>
            <a:r>
              <a:rPr lang="es-MX" altLang="es-MX" sz="900" dirty="0" smtClean="0"/>
              <a:t>1ª Rev</a:t>
            </a:r>
          </a:p>
          <a:p>
            <a:pPr algn="ctr"/>
            <a:r>
              <a:rPr lang="es-MX" altLang="es-MX" sz="900" dirty="0" smtClean="0"/>
              <a:t>NOM Sangre</a:t>
            </a:r>
            <a:endParaRPr lang="es-MX" altLang="es-MX" sz="900" dirty="0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73465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895887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484129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142157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952967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596808" y="1930100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318507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445269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4033639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5220087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064703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6729855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7053175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7837970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6939232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8322241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8731021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9524358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9762218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273547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537045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11082556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1704981" y="191945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188373" y="2926725"/>
            <a:ext cx="9480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altLang="es-MX" sz="900" b="1" dirty="0" smtClean="0"/>
              <a:t>1987</a:t>
            </a:r>
          </a:p>
          <a:p>
            <a:pPr algn="r"/>
            <a:r>
              <a:rPr lang="es-MX" altLang="es-MX" sz="900" dirty="0" smtClean="0"/>
              <a:t>MÉX prohibe donantes</a:t>
            </a:r>
          </a:p>
          <a:p>
            <a:pPr algn="r"/>
            <a:r>
              <a:rPr lang="es-MX" altLang="es-MX" sz="900" dirty="0" smtClean="0"/>
              <a:t> de sangre</a:t>
            </a:r>
          </a:p>
          <a:p>
            <a:pPr algn="r"/>
            <a:r>
              <a:rPr lang="es-MX" altLang="es-MX" sz="900" dirty="0" smtClean="0"/>
              <a:t>pagados</a:t>
            </a:r>
            <a:endParaRPr lang="es-MX" altLang="es-MX" sz="900" dirty="0"/>
          </a:p>
        </p:txBody>
      </p:sp>
      <p:sp>
        <p:nvSpPr>
          <p:cNvPr id="74" name="Rectangle 73"/>
          <p:cNvSpPr/>
          <p:nvPr/>
        </p:nvSpPr>
        <p:spPr>
          <a:xfrm>
            <a:off x="3046929" y="2926725"/>
            <a:ext cx="948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900" b="1" dirty="0" smtClean="0"/>
              <a:t>1988</a:t>
            </a:r>
          </a:p>
          <a:p>
            <a:r>
              <a:rPr lang="es-MX" altLang="es-MX" sz="900" dirty="0" smtClean="0"/>
              <a:t>CONASIDA</a:t>
            </a:r>
            <a:endParaRPr lang="es-MX" altLang="es-MX" sz="900" dirty="0"/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3247533" y="1934266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416256" y="1445261"/>
            <a:ext cx="794763" cy="5078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s-MX" altLang="es-MX" sz="900" dirty="0" smtClean="0"/>
              <a:t>Tx </a:t>
            </a:r>
            <a:r>
              <a:rPr lang="es-MX" altLang="es-MX" sz="900" smtClean="0"/>
              <a:t>como prevención</a:t>
            </a:r>
            <a:endParaRPr lang="es-MX" altLang="es-MX" sz="900" dirty="0" smtClean="0"/>
          </a:p>
          <a:p>
            <a:pPr algn="r"/>
            <a:r>
              <a:rPr lang="es-MX" altLang="es-MX" sz="900" b="1" dirty="0" smtClean="0"/>
              <a:t>2011</a:t>
            </a:r>
            <a:endParaRPr lang="es-MX" altLang="es-MX" sz="900" b="1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10008624" y="1926574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250649" y="1992660"/>
            <a:ext cx="0" cy="100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484967" y="1994630"/>
            <a:ext cx="936000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dirty="0" smtClean="0"/>
              <a:t>Se discute HIV/SIDA en la AG de la ONU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96569" y="1994630"/>
            <a:ext cx="936000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2001</a:t>
            </a:r>
          </a:p>
          <a:p>
            <a:pPr algn="ctr"/>
            <a:r>
              <a:rPr lang="es-MX" altLang="es-MX" sz="900" dirty="0"/>
              <a:t>África y Asia enfrentan una epidemia devastadora</a:t>
            </a:r>
          </a:p>
        </p:txBody>
      </p:sp>
      <p:sp>
        <p:nvSpPr>
          <p:cNvPr id="88" name="Rectangle 87"/>
          <p:cNvSpPr/>
          <p:nvPr/>
        </p:nvSpPr>
        <p:spPr>
          <a:xfrm>
            <a:off x="7449178" y="2926725"/>
            <a:ext cx="80481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s-MX" altLang="es-MX" sz="900" b="1" dirty="0" smtClean="0"/>
              <a:t>2003</a:t>
            </a:r>
          </a:p>
          <a:p>
            <a:pPr algn="r"/>
            <a:r>
              <a:rPr lang="es-MX" altLang="es-MX" sz="900" dirty="0" smtClean="0"/>
              <a:t>Tx Universal</a:t>
            </a:r>
            <a:endParaRPr lang="es-MX" altLang="es-MX" sz="900" dirty="0"/>
          </a:p>
        </p:txBody>
      </p:sp>
      <p:cxnSp>
        <p:nvCxnSpPr>
          <p:cNvPr id="89" name="Straight Connector 88"/>
          <p:cNvCxnSpPr/>
          <p:nvPr/>
        </p:nvCxnSpPr>
        <p:spPr>
          <a:xfrm flipH="1">
            <a:off x="8088657" y="1918028"/>
            <a:ext cx="0" cy="10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377146" y="1994630"/>
            <a:ext cx="936000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b="1" dirty="0"/>
              <a:t>2002</a:t>
            </a:r>
          </a:p>
          <a:p>
            <a:pPr algn="ctr"/>
            <a:r>
              <a:rPr lang="es-MX" altLang="es-MX" sz="900" dirty="0"/>
              <a:t>Infección por VIH como una enfermedad crónica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606457" y="1987733"/>
            <a:ext cx="936000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MX" altLang="es-MX" sz="900" dirty="0" smtClean="0"/>
              <a:t>De mortal a crónica</a:t>
            </a:r>
            <a:endParaRPr lang="es-MX" altLang="es-MX" sz="900" dirty="0"/>
          </a:p>
        </p:txBody>
      </p:sp>
    </p:spTree>
    <p:extLst>
      <p:ext uri="{BB962C8B-B14F-4D97-AF65-F5344CB8AC3E}">
        <p14:creationId xmlns:p14="http://schemas.microsoft.com/office/powerpoint/2010/main" val="988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78" y="273467"/>
            <a:ext cx="4965856" cy="6430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5239" y="369901"/>
            <a:ext cx="1537600" cy="371758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lang="en-US" sz="900" b="1" dirty="0" smtClean="0"/>
              <a:t># Personas </a:t>
            </a:r>
            <a:r>
              <a:rPr lang="en-US" sz="900" b="1" dirty="0" err="1" smtClean="0"/>
              <a:t>viviendo</a:t>
            </a:r>
            <a:r>
              <a:rPr lang="en-US" sz="900" b="1" dirty="0" smtClean="0"/>
              <a:t> con VIH</a:t>
            </a:r>
            <a:endParaRPr lang="en-US" sz="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32984" y="1763196"/>
            <a:ext cx="1350050" cy="2539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# </a:t>
            </a:r>
            <a:r>
              <a:rPr lang="en-US" sz="900" dirty="0" err="1" smtClean="0"/>
              <a:t>Niños</a:t>
            </a:r>
            <a:r>
              <a:rPr lang="en-US" sz="900" dirty="0" smtClean="0"/>
              <a:t> </a:t>
            </a:r>
            <a:r>
              <a:rPr lang="en-US" sz="900" dirty="0" err="1" smtClean="0"/>
              <a:t>viviendo</a:t>
            </a:r>
            <a:r>
              <a:rPr lang="en-US" sz="900" dirty="0" smtClean="0"/>
              <a:t> con VIH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8255239" y="2971653"/>
            <a:ext cx="1709122" cy="30723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# </a:t>
            </a:r>
            <a:r>
              <a:rPr lang="en-US" sz="900" b="1" dirty="0" err="1" smtClean="0"/>
              <a:t>Muertes</a:t>
            </a:r>
            <a:r>
              <a:rPr lang="en-US" sz="900" b="1" dirty="0" smtClean="0"/>
              <a:t> </a:t>
            </a:r>
            <a:r>
              <a:rPr lang="en-US" sz="900" b="1" dirty="0" err="1" smtClean="0"/>
              <a:t>relacionadas</a:t>
            </a:r>
            <a:r>
              <a:rPr lang="en-US" sz="900" b="1" dirty="0" smtClean="0"/>
              <a:t> con VIH</a:t>
            </a:r>
            <a:endParaRPr lang="en-US" sz="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55239" y="1747846"/>
            <a:ext cx="1377300" cy="2793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# </a:t>
            </a:r>
            <a:r>
              <a:rPr lang="en-US" sz="900" b="1" dirty="0" err="1" smtClean="0"/>
              <a:t>Niños</a:t>
            </a:r>
            <a:r>
              <a:rPr lang="en-US" sz="900" b="1" dirty="0" smtClean="0"/>
              <a:t> </a:t>
            </a:r>
            <a:r>
              <a:rPr lang="en-US" sz="900" b="1" dirty="0" err="1" smtClean="0"/>
              <a:t>viviendo</a:t>
            </a:r>
            <a:r>
              <a:rPr lang="en-US" sz="900" b="1" dirty="0" smtClean="0"/>
              <a:t> con VIH</a:t>
            </a:r>
            <a:endParaRPr lang="en-US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55239" y="4280766"/>
            <a:ext cx="1566454" cy="2793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# </a:t>
            </a:r>
            <a:r>
              <a:rPr lang="en-US" sz="900" b="1" dirty="0" err="1" smtClean="0"/>
              <a:t>Infecciones</a:t>
            </a:r>
            <a:r>
              <a:rPr lang="en-US" sz="900" b="1" dirty="0" smtClean="0"/>
              <a:t> </a:t>
            </a:r>
            <a:r>
              <a:rPr lang="en-US" sz="900" b="1" dirty="0" err="1" smtClean="0"/>
              <a:t>nuevas</a:t>
            </a:r>
            <a:r>
              <a:rPr lang="en-US" sz="900" b="1" dirty="0" smtClean="0"/>
              <a:t> </a:t>
            </a:r>
            <a:r>
              <a:rPr lang="en-US" sz="900" b="1" dirty="0" err="1" smtClean="0"/>
              <a:t>por</a:t>
            </a:r>
            <a:r>
              <a:rPr lang="en-US" sz="900" b="1" dirty="0" smtClean="0"/>
              <a:t> VIH</a:t>
            </a:r>
            <a:endParaRPr lang="en-US" sz="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55239" y="5551847"/>
            <a:ext cx="1157689" cy="307238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lang="en-US" sz="900" b="1" dirty="0" smtClean="0"/>
              <a:t># </a:t>
            </a:r>
            <a:r>
              <a:rPr lang="en-US" sz="900" b="1" dirty="0" err="1" smtClean="0"/>
              <a:t>Huérfanos</a:t>
            </a:r>
            <a:r>
              <a:rPr lang="en-US" sz="900" b="1" dirty="0" smtClean="0"/>
              <a:t> </a:t>
            </a:r>
            <a:r>
              <a:rPr lang="en-US" sz="900" b="1" dirty="0" err="1" smtClean="0"/>
              <a:t>por</a:t>
            </a:r>
            <a:r>
              <a:rPr lang="en-US" sz="900" b="1" dirty="0" smtClean="0"/>
              <a:t> VIH</a:t>
            </a:r>
            <a:endParaRPr lang="en-US" sz="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38214" y="1595111"/>
            <a:ext cx="293945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 err="1" smtClean="0"/>
              <a:t>Comportamiento</a:t>
            </a:r>
            <a:r>
              <a:rPr lang="en-US" sz="1600" b="1" dirty="0" smtClean="0"/>
              <a:t> de la </a:t>
            </a:r>
            <a:r>
              <a:rPr lang="en-US" sz="1600" b="1" dirty="0" err="1" smtClean="0"/>
              <a:t>epidemia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1990 </a:t>
            </a:r>
            <a:r>
              <a:rPr lang="mr-IN" sz="1600" b="1" dirty="0" smtClean="0"/>
              <a:t>–</a:t>
            </a:r>
            <a:r>
              <a:rPr lang="en-US" sz="1600" b="1" dirty="0" smtClean="0"/>
              <a:t> 2015</a:t>
            </a:r>
            <a:endParaRPr lang="en-US" sz="1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I. Antecedentes y evolución de la epidemia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72" y="2432713"/>
            <a:ext cx="1411541" cy="2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857" y="474392"/>
            <a:ext cx="7996728" cy="6041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5284" y="5353783"/>
            <a:ext cx="1685852" cy="1797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91537" y="1455033"/>
            <a:ext cx="2715082" cy="19775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8428" y="1934041"/>
            <a:ext cx="2711606" cy="1767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4740" y="1179320"/>
            <a:ext cx="1618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Años</a:t>
            </a:r>
            <a:r>
              <a:rPr lang="en-US" sz="1200" b="1" dirty="0" smtClean="0"/>
              <a:t> de Vida </a:t>
            </a:r>
            <a:r>
              <a:rPr lang="en-US" sz="1200" b="1" dirty="0" err="1" smtClean="0"/>
              <a:t>Perdidos</a:t>
            </a:r>
            <a:endParaRPr lang="en-US" sz="1200" b="1" dirty="0" smtClean="0"/>
          </a:p>
          <a:p>
            <a:r>
              <a:rPr lang="en-US" sz="1200" dirty="0" smtClean="0"/>
              <a:t>Ambos </a:t>
            </a:r>
            <a:r>
              <a:rPr lang="en-US" sz="1200" dirty="0" err="1" smtClean="0"/>
              <a:t>sexos</a:t>
            </a:r>
            <a:endParaRPr lang="en-US" sz="1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I. Antecedentes y evolución de la epidemia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8770" y="6516168"/>
            <a:ext cx="1649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00" i="1" dirty="0" smtClean="0"/>
              <a:t>Lancet</a:t>
            </a:r>
            <a:r>
              <a:rPr lang="en-US" sz="800" dirty="0" smtClean="0"/>
              <a:t> 2016 Oct 8; 388: 1459-1544.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141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194" y="1440060"/>
            <a:ext cx="2471602" cy="68523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800" b="1" dirty="0" err="1" smtClean="0"/>
              <a:t>En</a:t>
            </a:r>
            <a:r>
              <a:rPr lang="en-US" sz="1800" b="1" dirty="0" smtClean="0"/>
              <a:t> el </a:t>
            </a:r>
            <a:r>
              <a:rPr lang="en-US" sz="1800" b="1" dirty="0" err="1" smtClean="0"/>
              <a:t>mundo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año</a:t>
            </a:r>
            <a:r>
              <a:rPr lang="en-US" sz="1800" b="1" dirty="0" smtClean="0"/>
              <a:t> 2015: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42936"/>
            <a:ext cx="3896170" cy="378357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Situación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actual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30658"/>
              </p:ext>
            </p:extLst>
          </p:nvPr>
        </p:nvGraphicFramePr>
        <p:xfrm>
          <a:off x="5253778" y="2529552"/>
          <a:ext cx="5824434" cy="3729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8547"/>
                <a:gridCol w="837488"/>
                <a:gridCol w="2438399"/>
              </a:tblGrid>
              <a:tr h="310756">
                <a:tc rowSpan="4">
                  <a:txBody>
                    <a:bodyPr/>
                    <a:lstStyle/>
                    <a:p>
                      <a:pPr marL="0" indent="0" algn="ctr">
                        <a:tabLst>
                          <a:tab pos="1993900" algn="l"/>
                        </a:tabLst>
                      </a:pPr>
                      <a:r>
                        <a:rPr lang="en-US" sz="1200" b="1" dirty="0" smtClean="0">
                          <a:latin typeface="+mn-lt"/>
                        </a:rPr>
                        <a:t>Personas </a:t>
                      </a:r>
                      <a:r>
                        <a:rPr lang="en-US" sz="1200" b="1" dirty="0" err="1" smtClean="0">
                          <a:latin typeface="+mn-lt"/>
                        </a:rPr>
                        <a:t>viviendo</a:t>
                      </a:r>
                      <a:endParaRPr lang="en-US" sz="1200" b="1" dirty="0" smtClean="0">
                        <a:latin typeface="+mn-lt"/>
                      </a:endParaRPr>
                    </a:p>
                    <a:p>
                      <a:pPr marL="0" indent="0" algn="ctr">
                        <a:tabLst>
                          <a:tab pos="1993900" algn="l"/>
                        </a:tabLst>
                      </a:pPr>
                      <a:r>
                        <a:rPr lang="en-US" sz="1200" b="1" dirty="0" smtClean="0">
                          <a:latin typeface="+mn-lt"/>
                        </a:rPr>
                        <a:t>con VIH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+mn-lt"/>
                        </a:rPr>
                        <a:t>Total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36.7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(34.0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39.8)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err="1" smtClean="0">
                          <a:latin typeface="+mn-lt"/>
                        </a:rPr>
                        <a:t>Adultos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34.9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(32.4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37.9)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err="1" smtClean="0">
                          <a:latin typeface="+mn-lt"/>
                        </a:rPr>
                        <a:t>Mujeres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17.8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(16.4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19.4)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+mn-lt"/>
                        </a:rPr>
                        <a:t>&lt;15 </a:t>
                      </a:r>
                      <a:r>
                        <a:rPr lang="en-US" sz="1200" dirty="0" err="1" smtClean="0">
                          <a:latin typeface="+mn-lt"/>
                        </a:rPr>
                        <a:t>años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1.8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(1.5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2.0)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Personas con </a:t>
                      </a:r>
                      <a:r>
                        <a:rPr lang="en-US" sz="1200" b="1" dirty="0" err="1" smtClean="0">
                          <a:latin typeface="+mn-lt"/>
                        </a:rPr>
                        <a:t>infección</a:t>
                      </a:r>
                      <a:endParaRPr lang="en-US" sz="1200" b="1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1200" b="1" dirty="0" err="1" smtClean="0">
                          <a:latin typeface="+mn-lt"/>
                        </a:rPr>
                        <a:t>nueva</a:t>
                      </a:r>
                      <a:r>
                        <a:rPr lang="en-US" sz="12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err="1" smtClean="0">
                          <a:latin typeface="+mn-lt"/>
                        </a:rPr>
                        <a:t>por</a:t>
                      </a:r>
                      <a:r>
                        <a:rPr lang="en-US" sz="1200" b="1" baseline="0" dirty="0" smtClean="0">
                          <a:latin typeface="+mn-lt"/>
                        </a:rPr>
                        <a:t> VIH </a:t>
                      </a:r>
                      <a:r>
                        <a:rPr lang="en-US" sz="1200" b="1" baseline="0" dirty="0" err="1" smtClean="0">
                          <a:latin typeface="+mn-lt"/>
                        </a:rPr>
                        <a:t>en</a:t>
                      </a:r>
                      <a:r>
                        <a:rPr lang="en-US" sz="1200" b="1" baseline="0" dirty="0" smtClean="0">
                          <a:latin typeface="+mn-lt"/>
                        </a:rPr>
                        <a:t> 2015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+mn-lt"/>
                        </a:rPr>
                        <a:t>Total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2.1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(1.8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2.4)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err="1" smtClean="0">
                          <a:latin typeface="+mn-lt"/>
                        </a:rPr>
                        <a:t>Adultos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1.9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(1.7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2.2)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+mn-lt"/>
                        </a:rPr>
                        <a:t>&lt;15 </a:t>
                      </a:r>
                      <a:r>
                        <a:rPr lang="en-US" sz="1200" dirty="0" err="1" smtClean="0">
                          <a:latin typeface="+mn-lt"/>
                        </a:rPr>
                        <a:t>años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150</a:t>
                      </a:r>
                      <a:r>
                        <a:rPr lang="en-US" sz="1200" baseline="0" dirty="0" smtClean="0">
                          <a:latin typeface="+mn-lt"/>
                        </a:rPr>
                        <a:t> mil (110 - 190)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latin typeface="+mn-lt"/>
                        </a:rPr>
                        <a:t>Muertes</a:t>
                      </a:r>
                      <a:r>
                        <a:rPr lang="en-US" sz="12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err="1" smtClean="0">
                          <a:latin typeface="+mn-lt"/>
                        </a:rPr>
                        <a:t>relacionadas</a:t>
                      </a:r>
                      <a:endParaRPr lang="en-US" sz="1200" b="1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con SIDA </a:t>
                      </a:r>
                      <a:r>
                        <a:rPr lang="en-US" sz="1200" b="1" dirty="0" err="1" smtClean="0">
                          <a:latin typeface="+mn-lt"/>
                        </a:rPr>
                        <a:t>en</a:t>
                      </a:r>
                      <a:r>
                        <a:rPr lang="en-US" sz="1200" b="1" dirty="0" smtClean="0">
                          <a:latin typeface="+mn-lt"/>
                        </a:rPr>
                        <a:t> 2015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+mn-lt"/>
                        </a:rPr>
                        <a:t>Total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1.1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(0.94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1.3)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err="1" smtClean="0">
                          <a:latin typeface="+mn-lt"/>
                        </a:rPr>
                        <a:t>Adultos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1.0 </a:t>
                      </a:r>
                      <a:r>
                        <a:rPr lang="en-US" sz="1200" dirty="0" err="1" smtClean="0">
                          <a:latin typeface="+mn-lt"/>
                        </a:rPr>
                        <a:t>Millón</a:t>
                      </a:r>
                      <a:r>
                        <a:rPr lang="en-US" sz="1200" baseline="0" dirty="0" smtClean="0">
                          <a:latin typeface="+mn-lt"/>
                        </a:rPr>
                        <a:t> (0.84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1.2)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+mn-lt"/>
                        </a:rPr>
                        <a:t>&lt;15 </a:t>
                      </a:r>
                      <a:r>
                        <a:rPr lang="en-US" sz="1200" dirty="0" err="1" smtClean="0">
                          <a:latin typeface="+mn-lt"/>
                        </a:rPr>
                        <a:t>años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110 mil</a:t>
                      </a:r>
                      <a:r>
                        <a:rPr lang="en-US" sz="1200" baseline="0" dirty="0" smtClean="0">
                          <a:latin typeface="+mn-lt"/>
                        </a:rPr>
                        <a:t> (84 - 130)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latin typeface="+mn-lt"/>
                        </a:rPr>
                        <a:t>Personas con </a:t>
                      </a:r>
                      <a:r>
                        <a:rPr lang="en-US" sz="1200" b="1" dirty="0" err="1" smtClean="0">
                          <a:latin typeface="+mn-lt"/>
                        </a:rPr>
                        <a:t>Tx</a:t>
                      </a:r>
                      <a:r>
                        <a:rPr lang="en-US" sz="1200" b="1" dirty="0" smtClean="0">
                          <a:latin typeface="+mn-lt"/>
                        </a:rPr>
                        <a:t> antiretroviral (Jun 2016)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36.7 </a:t>
                      </a:r>
                      <a:r>
                        <a:rPr lang="en-US" sz="1200" dirty="0" err="1" smtClean="0">
                          <a:latin typeface="+mn-lt"/>
                        </a:rPr>
                        <a:t>Millones</a:t>
                      </a:r>
                      <a:r>
                        <a:rPr lang="en-US" sz="1200" baseline="0" dirty="0" smtClean="0">
                          <a:latin typeface="+mn-lt"/>
                        </a:rPr>
                        <a:t> (34.0 </a:t>
                      </a:r>
                      <a:r>
                        <a:rPr lang="mr-IN" sz="1200" baseline="0" dirty="0" smtClean="0">
                          <a:latin typeface="+mn-lt"/>
                        </a:rPr>
                        <a:t>–</a:t>
                      </a:r>
                      <a:r>
                        <a:rPr lang="en-US" sz="1200" baseline="0" dirty="0" smtClean="0">
                          <a:latin typeface="+mn-lt"/>
                        </a:rPr>
                        <a:t> 39.8)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756">
                <a:tc gridSpan="2">
                  <a:txBody>
                    <a:bodyPr/>
                    <a:lstStyle/>
                    <a:p>
                      <a:pPr algn="l"/>
                      <a:endParaRPr lang="en-US" sz="12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454" y="2390992"/>
            <a:ext cx="2146977" cy="363623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344499" y="1525264"/>
            <a:ext cx="2028886" cy="514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b="1" dirty="0" err="1" smtClean="0"/>
              <a:t>Principales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logros</a:t>
            </a:r>
            <a:r>
              <a:rPr lang="en-US" sz="1800" b="1" dirty="0" smtClean="0"/>
              <a:t>:</a:t>
            </a:r>
            <a:endParaRPr lang="en-US" sz="1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086" y="591273"/>
            <a:ext cx="2379827" cy="5830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90918" y="6432048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UNAIDS. AIDS Data 2016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091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Situación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actual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5196"/>
            <a:ext cx="4463776" cy="543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788" y="3032709"/>
            <a:ext cx="4506126" cy="3432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89278" y="6464794"/>
            <a:ext cx="2310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Datos</a:t>
            </a:r>
            <a:r>
              <a:rPr lang="en-US" sz="900" dirty="0" smtClean="0"/>
              <a:t>:   CENSIDA y DGE </a:t>
            </a:r>
            <a:r>
              <a:rPr lang="mr-IN" sz="900" dirty="0" smtClean="0"/>
              <a:t>–</a:t>
            </a:r>
            <a:r>
              <a:rPr lang="en-US" sz="900" dirty="0" smtClean="0"/>
              <a:t> </a:t>
            </a:r>
            <a:r>
              <a:rPr lang="en-US" sz="900" dirty="0" err="1" smtClean="0"/>
              <a:t>Secretaría</a:t>
            </a:r>
            <a:r>
              <a:rPr lang="en-US" sz="900" dirty="0" smtClean="0"/>
              <a:t> de </a:t>
            </a:r>
            <a:r>
              <a:rPr lang="en-US" sz="900" dirty="0" err="1" smtClean="0"/>
              <a:t>Salud</a:t>
            </a:r>
            <a:r>
              <a:rPr lang="en-US" sz="900" dirty="0" smtClean="0"/>
              <a:t>.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8281991" y="863526"/>
            <a:ext cx="15737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Casos</a:t>
            </a:r>
            <a:r>
              <a:rPr lang="en-US" sz="1400" dirty="0" smtClean="0"/>
              <a:t> </a:t>
            </a:r>
            <a:r>
              <a:rPr lang="en-US" sz="1400" dirty="0" err="1" smtClean="0"/>
              <a:t>notificados</a:t>
            </a:r>
            <a:r>
              <a:rPr lang="en-US" sz="1400" dirty="0" smtClean="0"/>
              <a:t> </a:t>
            </a:r>
          </a:p>
          <a:p>
            <a:pPr algn="r"/>
            <a:r>
              <a:rPr lang="en-US" sz="1400" dirty="0" err="1" smtClean="0"/>
              <a:t>vivos</a:t>
            </a:r>
            <a:r>
              <a:rPr lang="en-US" sz="1400" dirty="0" smtClean="0"/>
              <a:t> (a Nov 2016):</a:t>
            </a:r>
          </a:p>
          <a:p>
            <a:pPr marL="92075" algn="r">
              <a:tabLst>
                <a:tab pos="1328738" algn="l"/>
                <a:tab pos="1550988" algn="l"/>
              </a:tabLst>
            </a:pPr>
            <a:endParaRPr lang="en-US" sz="1400" dirty="0" smtClean="0"/>
          </a:p>
          <a:p>
            <a:pPr marL="92075" algn="r">
              <a:tabLst>
                <a:tab pos="1328738" algn="l"/>
                <a:tab pos="1550988" algn="l"/>
              </a:tabLst>
            </a:pPr>
            <a:r>
              <a:rPr lang="en-US" sz="1400" dirty="0" smtClean="0"/>
              <a:t>VIH: 62,916.</a:t>
            </a:r>
          </a:p>
          <a:p>
            <a:pPr marL="92075" algn="r">
              <a:tabLst>
                <a:tab pos="1328738" algn="l"/>
              </a:tabLst>
            </a:pPr>
            <a:r>
              <a:rPr lang="en-US" sz="1400" dirty="0" smtClean="0"/>
              <a:t>SIDA: 72,599.</a:t>
            </a:r>
          </a:p>
          <a:p>
            <a:pPr marL="92075" algn="r">
              <a:tabLst>
                <a:tab pos="1328738" algn="l"/>
              </a:tabLst>
            </a:pPr>
            <a:r>
              <a:rPr lang="en-US" sz="1400" dirty="0" smtClean="0"/>
              <a:t>Total: 135,515.</a:t>
            </a:r>
            <a:endParaRPr lang="en-US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79405" y="332114"/>
            <a:ext cx="2033187" cy="7792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smtClean="0"/>
              <a:t>México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1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079405" y="332114"/>
            <a:ext cx="2033187" cy="7792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smtClean="0"/>
              <a:t>México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855963" y="1338423"/>
            <a:ext cx="448007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err="1" smtClean="0"/>
              <a:t>Estados</a:t>
            </a:r>
            <a:r>
              <a:rPr lang="en-US" dirty="0" smtClean="0"/>
              <a:t> con mayor </a:t>
            </a:r>
            <a:r>
              <a:rPr lang="en-US" dirty="0" err="1" smtClean="0"/>
              <a:t>tasa</a:t>
            </a:r>
            <a:r>
              <a:rPr lang="en-US" dirty="0" smtClean="0"/>
              <a:t> de </a:t>
            </a:r>
            <a:r>
              <a:rPr lang="en-US" dirty="0" err="1" smtClean="0"/>
              <a:t>incidencia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2016</a:t>
            </a:r>
          </a:p>
          <a:p>
            <a:pPr algn="ctr"/>
            <a:r>
              <a:rPr lang="en-US" sz="1400" dirty="0" smtClean="0"/>
              <a:t>(x 100,000 </a:t>
            </a:r>
            <a:r>
              <a:rPr lang="en-US" sz="1400" dirty="0" err="1" smtClean="0"/>
              <a:t>habs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12" y="2924799"/>
            <a:ext cx="3662069" cy="252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05291" y="2647800"/>
            <a:ext cx="485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SIDA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68519" y="3767421"/>
            <a:ext cx="73449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 smtClean="0"/>
              <a:t>Campeche</a:t>
            </a:r>
          </a:p>
          <a:p>
            <a:pPr algn="ctr"/>
            <a:r>
              <a:rPr lang="en-US" sz="1000" dirty="0" smtClean="0"/>
              <a:t>22.1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3128639" y="5293153"/>
            <a:ext cx="66236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 smtClean="0"/>
              <a:t>Guerrero</a:t>
            </a:r>
          </a:p>
          <a:p>
            <a:pPr algn="ctr"/>
            <a:r>
              <a:rPr lang="en-US" sz="1000" dirty="0" smtClean="0"/>
              <a:t>9.8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88747" y="4142069"/>
            <a:ext cx="59824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 smtClean="0"/>
              <a:t>Tlaxcala</a:t>
            </a:r>
          </a:p>
          <a:p>
            <a:pPr algn="ctr"/>
            <a:r>
              <a:rPr lang="en-US" sz="1000" dirty="0" smtClean="0"/>
              <a:t>7.7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33472" y="5418153"/>
            <a:ext cx="61587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 smtClean="0"/>
              <a:t>Morelos</a:t>
            </a:r>
          </a:p>
          <a:p>
            <a:pPr algn="ctr"/>
            <a:r>
              <a:rPr lang="en-US" sz="1000" dirty="0" smtClean="0"/>
              <a:t>7.9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38593" y="4619123"/>
            <a:ext cx="54213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 smtClean="0"/>
              <a:t>Colima</a:t>
            </a:r>
          </a:p>
          <a:p>
            <a:pPr algn="ctr"/>
            <a:r>
              <a:rPr lang="en-US" sz="1000" dirty="0" smtClean="0"/>
              <a:t>7.7</a:t>
            </a:r>
            <a:endParaRPr lang="en-US" sz="10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930781" y="4410492"/>
            <a:ext cx="205382" cy="38558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9" idx="2"/>
          </p:cNvCxnSpPr>
          <p:nvPr/>
        </p:nvCxnSpPr>
        <p:spPr>
          <a:xfrm flipH="1" flipV="1">
            <a:off x="4835767" y="4167531"/>
            <a:ext cx="78066" cy="62659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15378" y="4897246"/>
            <a:ext cx="295147" cy="59596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0"/>
          </p:cNvCxnSpPr>
          <p:nvPr/>
        </p:nvCxnSpPr>
        <p:spPr>
          <a:xfrm flipV="1">
            <a:off x="3459820" y="5086863"/>
            <a:ext cx="278505" cy="20629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02117" y="4819178"/>
            <a:ext cx="485464" cy="348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7271881" y="2647800"/>
            <a:ext cx="4303430" cy="3170463"/>
            <a:chOff x="7271881" y="2647800"/>
            <a:chExt cx="4303430" cy="31704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1881" y="2924799"/>
              <a:ext cx="3662068" cy="252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895166" y="26478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VIH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962041" y="3790483"/>
              <a:ext cx="73449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dirty="0" smtClean="0"/>
                <a:t>Campeche</a:t>
              </a:r>
            </a:p>
            <a:p>
              <a:pPr algn="ctr"/>
              <a:r>
                <a:rPr lang="en-US" sz="1000" dirty="0" smtClean="0"/>
                <a:t>17.4</a:t>
              </a:r>
              <a:endParaRPr lang="en-US" sz="1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10329289" y="4190593"/>
              <a:ext cx="78066" cy="626595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990033" y="4591846"/>
              <a:ext cx="179461" cy="35667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561123" y="4253167"/>
              <a:ext cx="60786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dirty="0" smtClean="0"/>
                <a:t>Tabasco</a:t>
              </a:r>
            </a:p>
            <a:p>
              <a:pPr algn="ctr"/>
              <a:r>
                <a:rPr lang="en-US" sz="1000" dirty="0" smtClean="0"/>
                <a:t>7.6</a:t>
              </a:r>
              <a:endParaRPr lang="en-US" sz="1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782912" y="3625912"/>
              <a:ext cx="60144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dirty="0" smtClean="0"/>
                <a:t>Yucatán</a:t>
              </a:r>
            </a:p>
            <a:p>
              <a:pPr algn="ctr"/>
              <a:r>
                <a:rPr lang="en-US" sz="1000" dirty="0" smtClean="0"/>
                <a:t>13.7</a:t>
              </a:r>
              <a:endParaRPr lang="en-US" sz="10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10645023" y="3908583"/>
              <a:ext cx="275778" cy="657882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039587" y="4317767"/>
              <a:ext cx="535724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dirty="0" smtClean="0"/>
                <a:t>Q. </a:t>
              </a:r>
              <a:r>
                <a:rPr lang="en-US" sz="1000" dirty="0" err="1" smtClean="0"/>
                <a:t>Roo</a:t>
              </a:r>
              <a:endParaRPr lang="en-US" sz="1000" dirty="0" smtClean="0"/>
            </a:p>
            <a:p>
              <a:pPr algn="ctr"/>
              <a:r>
                <a:rPr lang="en-US" sz="1000" dirty="0" smtClean="0"/>
                <a:t>7.8</a:t>
              </a:r>
              <a:endParaRPr lang="en-US" sz="10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10722301" y="4589967"/>
              <a:ext cx="368036" cy="180217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9148953" y="5418153"/>
              <a:ext cx="562975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dirty="0" smtClean="0"/>
                <a:t>Oaxaca</a:t>
              </a:r>
            </a:p>
            <a:p>
              <a:pPr algn="ctr"/>
              <a:r>
                <a:rPr lang="en-US" sz="1000" dirty="0" smtClean="0"/>
                <a:t>6.7</a:t>
              </a:r>
              <a:endParaRPr lang="en-US" sz="10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9430440" y="5211863"/>
              <a:ext cx="278505" cy="20629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9289278" y="6464794"/>
            <a:ext cx="2310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Datos</a:t>
            </a:r>
            <a:r>
              <a:rPr lang="en-US" sz="900" dirty="0" smtClean="0"/>
              <a:t>:   CENSIDA y DGE </a:t>
            </a:r>
            <a:r>
              <a:rPr lang="mr-IN" sz="900" dirty="0" smtClean="0"/>
              <a:t>–</a:t>
            </a:r>
            <a:r>
              <a:rPr lang="en-US" sz="900" dirty="0" smtClean="0"/>
              <a:t> </a:t>
            </a:r>
            <a:r>
              <a:rPr lang="en-US" sz="900" dirty="0" err="1" smtClean="0"/>
              <a:t>Secretaría</a:t>
            </a:r>
            <a:r>
              <a:rPr lang="en-US" sz="900" dirty="0" smtClean="0"/>
              <a:t> de </a:t>
            </a:r>
            <a:r>
              <a:rPr lang="en-US" sz="900" dirty="0" err="1" smtClean="0"/>
              <a:t>Salud</a:t>
            </a:r>
            <a:r>
              <a:rPr lang="en-US" sz="900" dirty="0" smtClean="0"/>
              <a:t>.</a:t>
            </a:r>
            <a:endParaRPr lang="en-US" sz="900" dirty="0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Situación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actual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37901" y="664375"/>
            <a:ext cx="32246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 smtClean="0"/>
              <a:t>El impacto del diagnóstico oportuno:</a:t>
            </a:r>
          </a:p>
          <a:p>
            <a:endParaRPr lang="es-ES_tradnl" sz="1400" dirty="0" smtClean="0"/>
          </a:p>
          <a:p>
            <a:pPr marL="457200" indent="-322263">
              <a:buFont typeface="Arial" charset="0"/>
              <a:buChar char="•"/>
            </a:pPr>
            <a:r>
              <a:rPr lang="es-ES_tradnl" sz="1400" dirty="0" smtClean="0"/>
              <a:t>50% de los </a:t>
            </a:r>
            <a:r>
              <a:rPr lang="es-ES_tradnl" sz="1400" dirty="0" err="1" smtClean="0"/>
              <a:t>Dx</a:t>
            </a:r>
            <a:r>
              <a:rPr lang="es-ES_tradnl" sz="1400" dirty="0" smtClean="0"/>
              <a:t> HIV+ tienen inmunosupresión severa (debut en hospitalización por 1a complicación).</a:t>
            </a:r>
          </a:p>
          <a:p>
            <a:pPr marL="457200" indent="-322263">
              <a:buFont typeface="Arial" charset="0"/>
              <a:buChar char="•"/>
            </a:pPr>
            <a:endParaRPr lang="es-ES_tradnl" sz="1400" b="1" dirty="0" smtClean="0"/>
          </a:p>
          <a:p>
            <a:pPr marL="457200" indent="-322263">
              <a:buFont typeface="Arial" charset="0"/>
              <a:buChar char="•"/>
            </a:pPr>
            <a:r>
              <a:rPr lang="es-ES_tradnl" sz="1400" dirty="0" smtClean="0"/>
              <a:t>Inicio oportuno de tratamiento.</a:t>
            </a:r>
          </a:p>
          <a:p>
            <a:pPr marL="457200" indent="-322263">
              <a:buFont typeface="Arial" charset="0"/>
              <a:buChar char="•"/>
            </a:pPr>
            <a:endParaRPr lang="es-ES_tradnl" sz="1400" dirty="0" smtClean="0"/>
          </a:p>
          <a:p>
            <a:pPr marL="457200" indent="-322263">
              <a:buFont typeface="Arial" charset="0"/>
              <a:buChar char="•"/>
            </a:pPr>
            <a:r>
              <a:rPr lang="es-ES_tradnl" sz="1400" dirty="0" smtClean="0"/>
              <a:t>Evitar complicaciones.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42936"/>
            <a:ext cx="3896170" cy="378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II.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Situación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actual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64" y="3460211"/>
            <a:ext cx="5954759" cy="3257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13876" y="6432048"/>
            <a:ext cx="13083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UNAIDS. 90-90-90. 2014</a:t>
            </a:r>
            <a:endParaRPr lang="en-US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732" y="1184893"/>
            <a:ext cx="3748337" cy="4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1123</Words>
  <Application>Microsoft Macintosh PowerPoint</Application>
  <PresentationFormat>Widescreen</PresentationFormat>
  <Paragraphs>299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LT Std 65 Medium</vt:lpstr>
      <vt:lpstr>Calibri</vt:lpstr>
      <vt:lpstr>Calibri Light</vt:lpstr>
      <vt:lpstr>Mangal</vt:lpstr>
      <vt:lpstr>ＭＳ Ｐゴシック</vt:lpstr>
      <vt:lpstr>Office Theme</vt:lpstr>
      <vt:lpstr>VIH / SIDA    Situación Actual</vt:lpstr>
      <vt:lpstr>Agenda</vt:lpstr>
      <vt:lpstr>I. Antecedentes y evolución de la epidemia</vt:lpstr>
      <vt:lpstr>PowerPoint Presentation</vt:lpstr>
      <vt:lpstr>PowerPoint Presentation</vt:lpstr>
      <vt:lpstr>II. Situación actual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VIH/SIDA Situación Actual</dc:title>
  <dc:creator>rev1</dc:creator>
  <cp:lastModifiedBy>rev1</cp:lastModifiedBy>
  <cp:revision>67</cp:revision>
  <dcterms:created xsi:type="dcterms:W3CDTF">2017-07-11T00:04:28Z</dcterms:created>
  <dcterms:modified xsi:type="dcterms:W3CDTF">2017-07-12T20:31:27Z</dcterms:modified>
</cp:coreProperties>
</file>