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80" r:id="rId4"/>
    <p:sldId id="257" r:id="rId5"/>
    <p:sldId id="265" r:id="rId6"/>
    <p:sldId id="277" r:id="rId7"/>
    <p:sldId id="279" r:id="rId8"/>
    <p:sldId id="261" r:id="rId9"/>
    <p:sldId id="267" r:id="rId10"/>
    <p:sldId id="266" r:id="rId11"/>
    <p:sldId id="275" r:id="rId12"/>
    <p:sldId id="281" r:id="rId13"/>
    <p:sldId id="268" r:id="rId14"/>
    <p:sldId id="262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8" r:id="rId2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8588A-AC07-4461-B5E3-62926E7D4721}" type="datetimeFigureOut">
              <a:rPr lang="es-MX" smtClean="0"/>
              <a:t>14/06/2017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C2E-2467-4A6A-ABA2-212CFBFAB0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2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8588A-AC07-4461-B5E3-62926E7D4721}" type="datetimeFigureOut">
              <a:rPr lang="es-MX" smtClean="0"/>
              <a:t>14/06/2017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C2E-2467-4A6A-ABA2-212CFBFAB0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2636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8588A-AC07-4461-B5E3-62926E7D4721}" type="datetimeFigureOut">
              <a:rPr lang="es-MX" smtClean="0"/>
              <a:t>14/06/2017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C2E-2467-4A6A-ABA2-212CFBFAB0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6109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8588A-AC07-4461-B5E3-62926E7D4721}" type="datetimeFigureOut">
              <a:rPr lang="es-MX" smtClean="0"/>
              <a:t>14/06/2017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C2E-2467-4A6A-ABA2-212CFBFAB0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7976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8588A-AC07-4461-B5E3-62926E7D4721}" type="datetimeFigureOut">
              <a:rPr lang="es-MX" smtClean="0"/>
              <a:t>14/06/2017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C2E-2467-4A6A-ABA2-212CFBFAB0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9527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8588A-AC07-4461-B5E3-62926E7D4721}" type="datetimeFigureOut">
              <a:rPr lang="es-MX" smtClean="0"/>
              <a:t>14/06/2017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C2E-2467-4A6A-ABA2-212CFBFAB0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446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8588A-AC07-4461-B5E3-62926E7D4721}" type="datetimeFigureOut">
              <a:rPr lang="es-MX" smtClean="0"/>
              <a:t>14/06/2017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C2E-2467-4A6A-ABA2-212CFBFAB0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4517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8588A-AC07-4461-B5E3-62926E7D4721}" type="datetimeFigureOut">
              <a:rPr lang="es-MX" smtClean="0"/>
              <a:t>14/06/2017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C2E-2467-4A6A-ABA2-212CFBFAB0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7520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8588A-AC07-4461-B5E3-62926E7D4721}" type="datetimeFigureOut">
              <a:rPr lang="es-MX" smtClean="0"/>
              <a:t>14/06/2017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C2E-2467-4A6A-ABA2-212CFBFAB0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7801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8588A-AC07-4461-B5E3-62926E7D4721}" type="datetimeFigureOut">
              <a:rPr lang="es-MX" smtClean="0"/>
              <a:t>14/06/2017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C2E-2467-4A6A-ABA2-212CFBFAB0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25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8588A-AC07-4461-B5E3-62926E7D4721}" type="datetimeFigureOut">
              <a:rPr lang="es-MX" smtClean="0"/>
              <a:t>14/06/2017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C2E-2467-4A6A-ABA2-212CFBFAB0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5660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8588A-AC07-4461-B5E3-62926E7D4721}" type="datetimeFigureOut">
              <a:rPr lang="es-MX" smtClean="0"/>
              <a:t>14/06/2017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A8C2E-2467-4A6A-ABA2-212CFBFAB0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4917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00"/>
          <a:stretch/>
        </p:blipFill>
        <p:spPr>
          <a:xfrm>
            <a:off x="-1" y="1944713"/>
            <a:ext cx="7333280" cy="489397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9" t="3379" b="33710"/>
          <a:stretch/>
        </p:blipFill>
        <p:spPr>
          <a:xfrm>
            <a:off x="7315210" y="19134"/>
            <a:ext cx="4855335" cy="682687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008" y="555561"/>
            <a:ext cx="5700254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6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3" r="37640" b="79906"/>
          <a:stretch/>
        </p:blipFill>
        <p:spPr>
          <a:xfrm>
            <a:off x="103031" y="118273"/>
            <a:ext cx="1365161" cy="1378039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935880" y="1618922"/>
            <a:ext cx="74168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MX" dirty="0" smtClean="0"/>
          </a:p>
          <a:p>
            <a:pPr algn="ctr"/>
            <a:endParaRPr lang="es-MX" dirty="0" smtClean="0"/>
          </a:p>
          <a:p>
            <a:pPr algn="just"/>
            <a:r>
              <a:rPr lang="es-MX" dirty="0" smtClean="0"/>
              <a:t>SIRA  por </a:t>
            </a:r>
            <a:r>
              <a:rPr lang="es-MX" dirty="0"/>
              <a:t>sepsis o por endotoxinas. </a:t>
            </a:r>
            <a:endParaRPr lang="es-MX" dirty="0" smtClean="0"/>
          </a:p>
          <a:p>
            <a:pPr algn="just"/>
            <a:endParaRPr lang="es-MX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/>
              <a:t>El </a:t>
            </a:r>
            <a:r>
              <a:rPr lang="es-MX" dirty="0"/>
              <a:t>LPS o </a:t>
            </a:r>
            <a:r>
              <a:rPr lang="es-MX" dirty="0" smtClean="0"/>
              <a:t>endotoxinas activan </a:t>
            </a:r>
            <a:r>
              <a:rPr lang="es-MX" dirty="0"/>
              <a:t>directamente el complemento, y </a:t>
            </a:r>
            <a:r>
              <a:rPr lang="es-MX" dirty="0" smtClean="0"/>
              <a:t>estimula la </a:t>
            </a:r>
            <a:r>
              <a:rPr lang="es-MX" dirty="0"/>
              <a:t>agregación y migración de neutrófilos. </a:t>
            </a:r>
            <a:endParaRPr lang="es-MX" dirty="0" smtClean="0"/>
          </a:p>
          <a:p>
            <a:pPr algn="just"/>
            <a:endParaRPr lang="es-MX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/>
              <a:t>La activación de </a:t>
            </a:r>
            <a:r>
              <a:rPr lang="es-MX" dirty="0"/>
              <a:t>los macrófagos alveolares provoca la </a:t>
            </a:r>
            <a:r>
              <a:rPr lang="es-MX" dirty="0" smtClean="0"/>
              <a:t>liberación de </a:t>
            </a:r>
            <a:r>
              <a:rPr lang="es-MX" dirty="0"/>
              <a:t>una gran cantidad de mediadores </a:t>
            </a:r>
            <a:r>
              <a:rPr lang="es-MX" dirty="0" smtClean="0"/>
              <a:t>inflamatorios como </a:t>
            </a:r>
            <a:r>
              <a:rPr lang="es-MX" dirty="0"/>
              <a:t>el TNF, el péptido activador </a:t>
            </a:r>
            <a:r>
              <a:rPr lang="es-MX" dirty="0" smtClean="0"/>
              <a:t>de neutrófilos</a:t>
            </a:r>
            <a:r>
              <a:rPr lang="es-MX" dirty="0"/>
              <a:t>, el factor activador de plaquetas, etc</a:t>
            </a:r>
            <a:r>
              <a:rPr lang="es-MX" dirty="0" smtClean="0"/>
              <a:t>., que </a:t>
            </a:r>
            <a:r>
              <a:rPr lang="es-MX" dirty="0"/>
              <a:t>también intervienen en la regulación de la </a:t>
            </a:r>
            <a:r>
              <a:rPr lang="es-MX" dirty="0" smtClean="0"/>
              <a:t>actividad de </a:t>
            </a:r>
            <a:r>
              <a:rPr lang="es-MX" dirty="0"/>
              <a:t>los neutrófilos.</a:t>
            </a:r>
          </a:p>
          <a:p>
            <a:pPr algn="just"/>
            <a:endParaRPr lang="es-MX" dirty="0" smtClean="0">
              <a:solidFill>
                <a:srgbClr val="FF00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456100" y="6465194"/>
            <a:ext cx="6521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Laffey</a:t>
            </a:r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JG, </a:t>
            </a:r>
            <a:r>
              <a:rPr lang="es-MX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Kavanagh</a:t>
            </a:r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BP.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Fifty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in ARDS. AJRCCM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Articles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Press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2017.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430333" y="5710532"/>
            <a:ext cx="76886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Díaz de León Ponce et al.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Síndrome de insuficiencia respiratoria aguda (SIRA)</a:t>
            </a:r>
          </a:p>
          <a:p>
            <a:pPr algn="just"/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Asoc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Mex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Crit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y Ter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2004;18(1):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24-33</a:t>
            </a:r>
          </a:p>
          <a:p>
            <a:pPr algn="just"/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Díaz de León Ponce y cols.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En: Trauma, Un problema de Salud en México. Academia Nacional de Medicina </a:t>
            </a:r>
          </a:p>
          <a:p>
            <a:pPr algn="just"/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 México, CONACIT, Editorial Intersistemas, México 2016 ISBN 978-607-443-636-5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147781" y="193171"/>
            <a:ext cx="4868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Fisiopatología y Biología molecular</a:t>
            </a:r>
            <a:endParaRPr lang="es-MX" sz="24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0" name="Sol 9"/>
          <p:cNvSpPr/>
          <p:nvPr/>
        </p:nvSpPr>
        <p:spPr>
          <a:xfrm>
            <a:off x="8603088" y="2021978"/>
            <a:ext cx="2949262" cy="3078050"/>
          </a:xfrm>
          <a:prstGeom prst="su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/>
              <a:t>sepsis</a:t>
            </a:r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299363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7353843" y="103018"/>
            <a:ext cx="4739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Fisiopatología y Biología molecular</a:t>
            </a:r>
            <a:endParaRPr lang="es-MX" sz="24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3" r="37640" b="79906"/>
          <a:stretch/>
        </p:blipFill>
        <p:spPr>
          <a:xfrm>
            <a:off x="103031" y="118273"/>
            <a:ext cx="1365161" cy="1378039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378815" y="6148418"/>
            <a:ext cx="7778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MX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Díaz de León Ponce y cols.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En: Trauma, Un problema de Salud en México. Academia Nacional de Medicina </a:t>
            </a:r>
          </a:p>
          <a:p>
            <a:pPr algn="just"/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 México, CONACIT, Editorial Intersistemas, México 2016 ISBN 978-607-443-636-5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3" t="17090" r="5927" b="54929"/>
          <a:stretch/>
        </p:blipFill>
        <p:spPr>
          <a:xfrm>
            <a:off x="2279559" y="798490"/>
            <a:ext cx="7237930" cy="449355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305318" y="5337043"/>
            <a:ext cx="5618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Estudio microscópico de pulmón de un paciente que falleció por SIRA.</a:t>
            </a:r>
          </a:p>
          <a:p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Se observan lesiones descritas en las fases exudativas, proliferativa y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fibrótica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49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3" r="37640" b="79906"/>
          <a:stretch/>
        </p:blipFill>
        <p:spPr>
          <a:xfrm>
            <a:off x="103031" y="118273"/>
            <a:ext cx="1365161" cy="137803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545715" y="6168873"/>
            <a:ext cx="6521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Frantzeska</a:t>
            </a:r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F, </a:t>
            </a:r>
            <a:r>
              <a:rPr lang="es-MX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Armaganidis</a:t>
            </a:r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s-MX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Orfanos</a:t>
            </a:r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SE.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Immunothrombosis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Acute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endParaRPr lang="es-MX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Distress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Syndrome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Cross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Inflamation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Coagulation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Respiration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DOI:10.1159/000453002.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289449" y="103018"/>
            <a:ext cx="4803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Fisiopatología y Biología molecular</a:t>
            </a:r>
            <a:endParaRPr lang="es-MX" sz="24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1" name="Sol 10"/>
          <p:cNvSpPr/>
          <p:nvPr/>
        </p:nvSpPr>
        <p:spPr>
          <a:xfrm>
            <a:off x="8512935" y="1803042"/>
            <a:ext cx="3219719" cy="3429393"/>
          </a:xfrm>
          <a:prstGeom prst="su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b="1" dirty="0" smtClean="0"/>
              <a:t>INMUNO</a:t>
            </a:r>
          </a:p>
          <a:p>
            <a:pPr algn="ctr"/>
            <a:r>
              <a:rPr lang="es-MX" sz="1100" b="1" dirty="0" smtClean="0"/>
              <a:t>TROMBOSIS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3" b="34836"/>
          <a:stretch/>
        </p:blipFill>
        <p:spPr>
          <a:xfrm>
            <a:off x="1578386" y="393498"/>
            <a:ext cx="6573942" cy="572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2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3" r="37640" b="79906"/>
          <a:stretch/>
        </p:blipFill>
        <p:spPr>
          <a:xfrm>
            <a:off x="103031" y="118273"/>
            <a:ext cx="1365161" cy="1378039"/>
          </a:xfrm>
          <a:prstGeom prst="rect">
            <a:avLst/>
          </a:prstGeom>
        </p:spPr>
      </p:pic>
      <p:sp>
        <p:nvSpPr>
          <p:cNvPr id="6" name="4 Rectángulo"/>
          <p:cNvSpPr/>
          <p:nvPr/>
        </p:nvSpPr>
        <p:spPr>
          <a:xfrm>
            <a:off x="588154" y="1816116"/>
            <a:ext cx="74168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MX" dirty="0"/>
          </a:p>
          <a:p>
            <a:pPr algn="ctr"/>
            <a:endParaRPr lang="es-MX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Los metabolitos del ácido araquidónico como </a:t>
            </a:r>
            <a:r>
              <a:rPr lang="es-MX" dirty="0" smtClean="0"/>
              <a:t>el </a:t>
            </a:r>
            <a:r>
              <a:rPr lang="es-MX" dirty="0" err="1" smtClean="0"/>
              <a:t>tromboxano</a:t>
            </a:r>
            <a:r>
              <a:rPr lang="es-MX" dirty="0" smtClean="0"/>
              <a:t> </a:t>
            </a:r>
            <a:r>
              <a:rPr lang="es-MX" dirty="0"/>
              <a:t>A2 y el </a:t>
            </a:r>
            <a:r>
              <a:rPr lang="es-MX" dirty="0" err="1"/>
              <a:t>leucotrieno</a:t>
            </a:r>
            <a:r>
              <a:rPr lang="es-MX" dirty="0"/>
              <a:t> B4 se producen </a:t>
            </a:r>
            <a:r>
              <a:rPr lang="es-MX" dirty="0" smtClean="0"/>
              <a:t>respectivamente por </a:t>
            </a:r>
            <a:r>
              <a:rPr lang="es-MX" dirty="0"/>
              <a:t>la </a:t>
            </a:r>
            <a:r>
              <a:rPr lang="es-MX" dirty="0" err="1"/>
              <a:t>ciclooxigenasa</a:t>
            </a:r>
            <a:r>
              <a:rPr lang="es-MX" dirty="0"/>
              <a:t> y la </a:t>
            </a:r>
            <a:r>
              <a:rPr lang="es-MX" dirty="0" smtClean="0"/>
              <a:t>lipooxigenasa, y </a:t>
            </a:r>
            <a:r>
              <a:rPr lang="es-MX" dirty="0"/>
              <a:t>se considera que intervienen en la </a:t>
            </a:r>
            <a:r>
              <a:rPr lang="es-MX" dirty="0" smtClean="0"/>
              <a:t>respuesta inflamatoria </a:t>
            </a:r>
            <a:r>
              <a:rPr lang="es-MX" dirty="0"/>
              <a:t>y como mediadores de la </a:t>
            </a:r>
            <a:r>
              <a:rPr lang="es-MX" dirty="0" smtClean="0"/>
              <a:t>actividad de </a:t>
            </a:r>
            <a:r>
              <a:rPr lang="es-MX" dirty="0"/>
              <a:t>los vasos sanguíneos, contribuyendo así a la </a:t>
            </a:r>
            <a:r>
              <a:rPr lang="es-MX" dirty="0" smtClean="0"/>
              <a:t>lesión pulmonar</a:t>
            </a:r>
            <a:r>
              <a:rPr lang="es-MX" dirty="0"/>
              <a:t>. </a:t>
            </a:r>
            <a:endParaRPr lang="es-MX" dirty="0" smtClean="0"/>
          </a:p>
          <a:p>
            <a:pPr algn="just"/>
            <a:endParaRPr lang="es-MX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/>
              <a:t>El </a:t>
            </a:r>
            <a:r>
              <a:rPr lang="es-MX" dirty="0"/>
              <a:t>desequilibrio en la </a:t>
            </a:r>
            <a:r>
              <a:rPr lang="es-MX" dirty="0" smtClean="0"/>
              <a:t>coagulación puede </a:t>
            </a:r>
            <a:r>
              <a:rPr lang="es-MX" dirty="0"/>
              <a:t>iniciar o acompañar al SIRA. Los </a:t>
            </a:r>
            <a:r>
              <a:rPr lang="es-MX" dirty="0" smtClean="0"/>
              <a:t>coágulos están </a:t>
            </a:r>
            <a:r>
              <a:rPr lang="es-MX" dirty="0"/>
              <a:t>presentes en los vasos pulmonares e </a:t>
            </a:r>
            <a:r>
              <a:rPr lang="es-MX" dirty="0" smtClean="0"/>
              <a:t>intervienen en </a:t>
            </a:r>
            <a:r>
              <a:rPr lang="es-MX" dirty="0"/>
              <a:t>la lesión </a:t>
            </a:r>
            <a:r>
              <a:rPr lang="es-MX" dirty="0" smtClean="0"/>
              <a:t>endotelial.</a:t>
            </a:r>
          </a:p>
          <a:p>
            <a:pPr algn="just"/>
            <a:endParaRPr lang="es-MX" dirty="0" smtClean="0">
              <a:solidFill>
                <a:srgbClr val="FF000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456097" y="6465194"/>
            <a:ext cx="6521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Laffey</a:t>
            </a:r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JG, </a:t>
            </a:r>
            <a:r>
              <a:rPr lang="es-MX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Kavanagh</a:t>
            </a:r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BP.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Fifty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in ARDS. AJRCCM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Articles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Press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2017.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430333" y="5710532"/>
            <a:ext cx="76886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Díaz de León Ponce et al.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Síndrome de insuficiencia respiratoria aguda (SIRA)</a:t>
            </a:r>
          </a:p>
          <a:p>
            <a:pPr algn="just"/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Asoc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Mex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Crit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y Ter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2004;18(1):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24-33</a:t>
            </a:r>
          </a:p>
          <a:p>
            <a:pPr algn="just"/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Díaz de León Ponce y cols.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En: Trauma, Un problema de Salud en México. Academia Nacional de Medicina </a:t>
            </a:r>
          </a:p>
          <a:p>
            <a:pPr algn="just"/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 México, CONACIT, Editorial Intersistemas, México 2016 ISBN 978-607-443-636-5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289449" y="103018"/>
            <a:ext cx="4803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Fisiopatología y Biología molecular</a:t>
            </a:r>
            <a:endParaRPr lang="es-MX" sz="24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1" name="Sol 10"/>
          <p:cNvSpPr/>
          <p:nvPr/>
        </p:nvSpPr>
        <p:spPr>
          <a:xfrm>
            <a:off x="8512935" y="1803042"/>
            <a:ext cx="3219719" cy="3429393"/>
          </a:xfrm>
          <a:prstGeom prst="su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b="1" dirty="0" smtClean="0"/>
              <a:t>ACIDO ARAQUIDONICO</a:t>
            </a:r>
          </a:p>
          <a:p>
            <a:pPr algn="ctr"/>
            <a:r>
              <a:rPr lang="es-MX" sz="1100" b="1" dirty="0" smtClean="0"/>
              <a:t>COAGULACION</a:t>
            </a:r>
          </a:p>
          <a:p>
            <a:pPr algn="ctr"/>
            <a:r>
              <a:rPr lang="es-MX" sz="1100" b="1" dirty="0" smtClean="0"/>
              <a:t>LEUCOTRIENOS</a:t>
            </a:r>
            <a:endParaRPr lang="es-MX" sz="1100" b="1" dirty="0"/>
          </a:p>
        </p:txBody>
      </p:sp>
    </p:spTree>
    <p:extLst>
      <p:ext uri="{BB962C8B-B14F-4D97-AF65-F5344CB8AC3E}">
        <p14:creationId xmlns:p14="http://schemas.microsoft.com/office/powerpoint/2010/main" val="332421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7289449" y="103018"/>
            <a:ext cx="4803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Fisiopatología y Biología molecular</a:t>
            </a:r>
            <a:endParaRPr lang="es-MX" sz="24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3" r="37640" b="79906"/>
          <a:stretch/>
        </p:blipFill>
        <p:spPr>
          <a:xfrm>
            <a:off x="103031" y="118273"/>
            <a:ext cx="1365161" cy="137803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0" r="25663" b="49296"/>
          <a:stretch/>
        </p:blipFill>
        <p:spPr>
          <a:xfrm>
            <a:off x="1596982" y="463645"/>
            <a:ext cx="5872764" cy="4977612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6" name="CuadroTexto 5"/>
          <p:cNvSpPr txBox="1"/>
          <p:nvPr/>
        </p:nvSpPr>
        <p:spPr>
          <a:xfrm>
            <a:off x="4456096" y="6465194"/>
            <a:ext cx="6521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Laffey</a:t>
            </a:r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JG, </a:t>
            </a:r>
            <a:r>
              <a:rPr lang="es-MX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Kavanagh</a:t>
            </a:r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BP.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Fifty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in ARDS. AJRCCM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Articles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Press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2017.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430333" y="5710532"/>
            <a:ext cx="76886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Díaz de León Ponce et al.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Síndrome de insuficiencia respiratoria aguda (SIRA)</a:t>
            </a:r>
          </a:p>
          <a:p>
            <a:pPr algn="just"/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Asoc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Mex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Crit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y Ter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2004;18(1):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24-33</a:t>
            </a:r>
          </a:p>
          <a:p>
            <a:pPr algn="just"/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Díaz de León Ponce y cols.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En: Trauma, Un problema de Salud en México. Academia Nacional de Medicina </a:t>
            </a:r>
          </a:p>
          <a:p>
            <a:pPr algn="just"/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 México, CONACIT, Editorial Intersistemas, México 2016 ISBN 978-607-443-636-5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ol 8"/>
          <p:cNvSpPr/>
          <p:nvPr/>
        </p:nvSpPr>
        <p:spPr>
          <a:xfrm>
            <a:off x="8216718" y="1300764"/>
            <a:ext cx="3219719" cy="3429393"/>
          </a:xfrm>
          <a:prstGeom prst="su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b="1" dirty="0" smtClean="0"/>
              <a:t>INFLAMACIÓN</a:t>
            </a:r>
          </a:p>
          <a:p>
            <a:pPr algn="ctr"/>
            <a:r>
              <a:rPr lang="es-MX" sz="1100" b="1" dirty="0" smtClean="0"/>
              <a:t>COAGULACION</a:t>
            </a:r>
          </a:p>
          <a:p>
            <a:pPr algn="ctr"/>
            <a:r>
              <a:rPr lang="es-MX" sz="1100" b="1" dirty="0" smtClean="0"/>
              <a:t>ESTRÉS OXITATIVO</a:t>
            </a:r>
            <a:endParaRPr lang="es-MX" sz="1100" b="1" dirty="0"/>
          </a:p>
        </p:txBody>
      </p:sp>
    </p:spTree>
    <p:extLst>
      <p:ext uri="{BB962C8B-B14F-4D97-AF65-F5344CB8AC3E}">
        <p14:creationId xmlns:p14="http://schemas.microsoft.com/office/powerpoint/2010/main" val="31597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3" r="37640" b="79906"/>
          <a:stretch/>
        </p:blipFill>
        <p:spPr>
          <a:xfrm>
            <a:off x="103031" y="118273"/>
            <a:ext cx="1365161" cy="1378039"/>
          </a:xfrm>
          <a:prstGeom prst="rect">
            <a:avLst/>
          </a:prstGeom>
        </p:spPr>
      </p:pic>
      <p:sp>
        <p:nvSpPr>
          <p:cNvPr id="4" name="4 Rectángulo"/>
          <p:cNvSpPr/>
          <p:nvPr/>
        </p:nvSpPr>
        <p:spPr>
          <a:xfrm>
            <a:off x="742702" y="1391119"/>
            <a:ext cx="741682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MX" dirty="0" smtClean="0"/>
          </a:p>
          <a:p>
            <a:pPr algn="just"/>
            <a:endParaRPr lang="es-MX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E</a:t>
            </a:r>
            <a:r>
              <a:rPr lang="es-MX" dirty="0" smtClean="0"/>
              <a:t>l </a:t>
            </a:r>
            <a:r>
              <a:rPr lang="es-MX" dirty="0"/>
              <a:t>factor de </a:t>
            </a:r>
            <a:r>
              <a:rPr lang="es-MX" dirty="0" smtClean="0"/>
              <a:t>crecimiento transformante </a:t>
            </a:r>
            <a:r>
              <a:rPr lang="es-MX" dirty="0"/>
              <a:t>α y β, factor de </a:t>
            </a:r>
            <a:r>
              <a:rPr lang="es-MX" dirty="0" smtClean="0"/>
              <a:t>crecimiento derivado </a:t>
            </a:r>
            <a:r>
              <a:rPr lang="es-MX" dirty="0"/>
              <a:t>de plaquetas, factor 2 de crecimiento </a:t>
            </a:r>
            <a:r>
              <a:rPr lang="es-MX" dirty="0" smtClean="0"/>
              <a:t>de fibroblastos</a:t>
            </a:r>
            <a:r>
              <a:rPr lang="es-MX" dirty="0"/>
              <a:t>, factor I de crecimiento parecido a la </a:t>
            </a:r>
            <a:r>
              <a:rPr lang="es-MX" dirty="0" smtClean="0"/>
              <a:t>insulina. </a:t>
            </a:r>
          </a:p>
          <a:p>
            <a:pPr algn="just"/>
            <a:endParaRPr lang="es-MX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/>
              <a:t>El </a:t>
            </a:r>
            <a:r>
              <a:rPr lang="es-MX" dirty="0"/>
              <a:t>IGF-I (</a:t>
            </a:r>
            <a:r>
              <a:rPr lang="es-MX" dirty="0" smtClean="0"/>
              <a:t>Factor I </a:t>
            </a:r>
            <a:r>
              <a:rPr lang="es-MX" dirty="0"/>
              <a:t>de crecimiento parecido a la insulina) estimula </a:t>
            </a:r>
            <a:r>
              <a:rPr lang="es-MX" dirty="0" smtClean="0"/>
              <a:t>a las </a:t>
            </a:r>
            <a:r>
              <a:rPr lang="es-MX" dirty="0"/>
              <a:t>células para que entren en fase G1, </a:t>
            </a:r>
            <a:r>
              <a:rPr lang="es-MX" dirty="0" smtClean="0"/>
              <a:t>contribuyendo de </a:t>
            </a:r>
            <a:r>
              <a:rPr lang="es-MX" dirty="0"/>
              <a:t>esta forma a la proliferación celular, y </a:t>
            </a:r>
            <a:r>
              <a:rPr lang="es-MX" dirty="0" smtClean="0"/>
              <a:t>de igual </a:t>
            </a:r>
            <a:r>
              <a:rPr lang="es-MX" dirty="0"/>
              <a:t>manera tiene función </a:t>
            </a:r>
            <a:r>
              <a:rPr lang="es-MX" dirty="0" err="1"/>
              <a:t>antiapoptótica</a:t>
            </a:r>
            <a:r>
              <a:rPr lang="es-MX" dirty="0"/>
              <a:t>. </a:t>
            </a:r>
            <a:endParaRPr lang="es-MX" dirty="0" smtClean="0"/>
          </a:p>
          <a:p>
            <a:pPr algn="just"/>
            <a:r>
              <a:rPr lang="es-MX" dirty="0" smtClean="0"/>
              <a:t>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/>
              <a:t>Gran </a:t>
            </a:r>
            <a:r>
              <a:rPr lang="es-MX" dirty="0"/>
              <a:t>variedad de </a:t>
            </a:r>
            <a:r>
              <a:rPr lang="es-MX" dirty="0" smtClean="0"/>
              <a:t>células tales </a:t>
            </a:r>
            <a:r>
              <a:rPr lang="es-MX" dirty="0"/>
              <a:t>como los macrófagos, fibroblastos, </a:t>
            </a:r>
            <a:r>
              <a:rPr lang="es-MX" dirty="0" smtClean="0"/>
              <a:t>células epiteliales </a:t>
            </a:r>
            <a:r>
              <a:rPr lang="es-MX" dirty="0"/>
              <a:t>y células endoteliales tienen </a:t>
            </a:r>
            <a:r>
              <a:rPr lang="es-MX" dirty="0" smtClean="0"/>
              <a:t>receptores para </a:t>
            </a:r>
            <a:r>
              <a:rPr lang="es-MX" dirty="0"/>
              <a:t>IGF-I. </a:t>
            </a:r>
            <a:endParaRPr lang="es-MX" dirty="0" smtClean="0"/>
          </a:p>
          <a:p>
            <a:pPr algn="just"/>
            <a:endParaRPr lang="es-MX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E</a:t>
            </a:r>
            <a:r>
              <a:rPr lang="es-MX" dirty="0" smtClean="0"/>
              <a:t>l </a:t>
            </a:r>
            <a:r>
              <a:rPr lang="es-MX" dirty="0"/>
              <a:t>IGF-I estimula la </a:t>
            </a:r>
            <a:r>
              <a:rPr lang="es-MX" dirty="0" smtClean="0"/>
              <a:t>proliferación de </a:t>
            </a:r>
            <a:r>
              <a:rPr lang="es-MX" dirty="0"/>
              <a:t>fibroblastos y la síntesis de </a:t>
            </a:r>
            <a:r>
              <a:rPr lang="es-MX" dirty="0" smtClean="0"/>
              <a:t>colágena, contribuyendo </a:t>
            </a:r>
            <a:r>
              <a:rPr lang="es-MX" dirty="0"/>
              <a:t>a la fibrosis pulmonar</a:t>
            </a:r>
            <a:r>
              <a:rPr lang="es-MX" dirty="0" smtClean="0"/>
              <a:t>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456101" y="6465194"/>
            <a:ext cx="6521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Laffey</a:t>
            </a:r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JG, </a:t>
            </a:r>
            <a:r>
              <a:rPr lang="es-MX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Kavanagh</a:t>
            </a:r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BP.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Fifty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in ARDS. AJRCCM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Articles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Press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2017.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430333" y="5710532"/>
            <a:ext cx="76886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Díaz de León Ponce et al.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Síndrome de insuficiencia respiratoria aguda (SIRA)</a:t>
            </a:r>
          </a:p>
          <a:p>
            <a:pPr algn="just"/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Asoc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Mex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Crit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y Ter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2004;18(1):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24-33</a:t>
            </a:r>
          </a:p>
          <a:p>
            <a:pPr algn="just"/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Díaz de León Ponce y cols.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En: Trauma, Un problema de Salud en México. Academia Nacional de Medicina </a:t>
            </a:r>
          </a:p>
          <a:p>
            <a:pPr algn="just"/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 México, CONACIT, Editorial Intersistemas, México 2016 ISBN 978-607-443-636-5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147781" y="193171"/>
            <a:ext cx="4868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Fisiopatología y Biología molecular</a:t>
            </a:r>
            <a:endParaRPr lang="es-MX" sz="24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9" name="Sol 8"/>
          <p:cNvSpPr/>
          <p:nvPr/>
        </p:nvSpPr>
        <p:spPr>
          <a:xfrm>
            <a:off x="8512935" y="1803042"/>
            <a:ext cx="3219719" cy="3429393"/>
          </a:xfrm>
          <a:prstGeom prst="su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b="1" dirty="0" smtClean="0"/>
              <a:t>FACTORES DE</a:t>
            </a:r>
          </a:p>
          <a:p>
            <a:pPr algn="ctr"/>
            <a:r>
              <a:rPr lang="es-MX" sz="1100" b="1" dirty="0" smtClean="0"/>
              <a:t>CRECIMIENTO</a:t>
            </a:r>
          </a:p>
        </p:txBody>
      </p:sp>
    </p:spTree>
    <p:extLst>
      <p:ext uri="{BB962C8B-B14F-4D97-AF65-F5344CB8AC3E}">
        <p14:creationId xmlns:p14="http://schemas.microsoft.com/office/powerpoint/2010/main" val="163521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3" r="37640" b="79906"/>
          <a:stretch/>
        </p:blipFill>
        <p:spPr>
          <a:xfrm>
            <a:off x="103031" y="118273"/>
            <a:ext cx="1365161" cy="1378039"/>
          </a:xfrm>
          <a:prstGeom prst="rect">
            <a:avLst/>
          </a:prstGeom>
        </p:spPr>
      </p:pic>
      <p:sp>
        <p:nvSpPr>
          <p:cNvPr id="4" name="4 Rectángulo"/>
          <p:cNvSpPr/>
          <p:nvPr/>
        </p:nvSpPr>
        <p:spPr>
          <a:xfrm>
            <a:off x="240414" y="2099454"/>
            <a:ext cx="74168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 smtClean="0"/>
              <a:t> </a:t>
            </a:r>
            <a:endParaRPr lang="es-MX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/>
              <a:t>Se </a:t>
            </a:r>
            <a:r>
              <a:rPr lang="es-MX" dirty="0"/>
              <a:t>demostró que los niveles del </a:t>
            </a:r>
            <a:r>
              <a:rPr lang="es-MX" dirty="0" smtClean="0"/>
              <a:t>TNF-α se </a:t>
            </a:r>
            <a:r>
              <a:rPr lang="es-MX" dirty="0"/>
              <a:t>encuentran elevados en muestras de líquido </a:t>
            </a:r>
            <a:r>
              <a:rPr lang="es-MX" dirty="0" smtClean="0"/>
              <a:t>obtenido por </a:t>
            </a:r>
            <a:r>
              <a:rPr lang="es-MX" dirty="0"/>
              <a:t>lavado </a:t>
            </a:r>
            <a:r>
              <a:rPr lang="es-MX" dirty="0" err="1"/>
              <a:t>broncoalveolar</a:t>
            </a:r>
            <a:r>
              <a:rPr lang="es-MX" dirty="0"/>
              <a:t> y que </a:t>
            </a:r>
            <a:r>
              <a:rPr lang="es-MX" dirty="0" smtClean="0"/>
              <a:t>desempeña un </a:t>
            </a:r>
            <a:r>
              <a:rPr lang="es-MX" dirty="0"/>
              <a:t>papel importante en lo referente a la </a:t>
            </a:r>
            <a:r>
              <a:rPr lang="es-MX" dirty="0" smtClean="0"/>
              <a:t>citotoxicidad, aun </a:t>
            </a:r>
            <a:r>
              <a:rPr lang="es-MX" dirty="0"/>
              <a:t>cuando la concentración del </a:t>
            </a:r>
            <a:r>
              <a:rPr lang="es-MX" dirty="0" smtClean="0"/>
              <a:t>STNFR2, que </a:t>
            </a:r>
            <a:r>
              <a:rPr lang="es-MX" dirty="0"/>
              <a:t>se une e inactiva al TNF-α se encuentra </a:t>
            </a:r>
            <a:r>
              <a:rPr lang="es-MX" dirty="0" smtClean="0"/>
              <a:t>igualmente elevado</a:t>
            </a:r>
            <a:r>
              <a:rPr lang="es-MX" dirty="0"/>
              <a:t>. </a:t>
            </a:r>
            <a:endParaRPr lang="es-MX" dirty="0" smtClean="0"/>
          </a:p>
          <a:p>
            <a:pPr algn="just"/>
            <a:endParaRPr lang="es-MX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/>
              <a:t>Este </a:t>
            </a:r>
            <a:r>
              <a:rPr lang="es-MX" dirty="0"/>
              <a:t>efecto podría ser </a:t>
            </a:r>
            <a:r>
              <a:rPr lang="es-MX" dirty="0" smtClean="0"/>
              <a:t>bloqueado mediante </a:t>
            </a:r>
            <a:r>
              <a:rPr lang="es-MX" dirty="0"/>
              <a:t>la utilización de un anticuerpo </a:t>
            </a:r>
            <a:r>
              <a:rPr lang="es-MX" dirty="0" smtClean="0"/>
              <a:t>monoclonal anti </a:t>
            </a:r>
            <a:r>
              <a:rPr lang="es-MX" dirty="0"/>
              <a:t>TNF-α</a:t>
            </a:r>
            <a:r>
              <a:rPr lang="es-MX" dirty="0" smtClean="0"/>
              <a:t>.</a:t>
            </a:r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4468979" y="6465194"/>
            <a:ext cx="6521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Laffey</a:t>
            </a:r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JG, </a:t>
            </a:r>
            <a:r>
              <a:rPr lang="es-MX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Kavanagh</a:t>
            </a:r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BP.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Fifty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in ARDS. AJRCCM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Articles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Press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2017.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430333" y="5710532"/>
            <a:ext cx="76886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Díaz de León Ponce et al.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Síndrome de insuficiencia respiratoria aguda (SIRA)</a:t>
            </a:r>
          </a:p>
          <a:p>
            <a:pPr algn="just"/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Asoc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Mex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Crit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y Ter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2004;18(1):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24-33</a:t>
            </a:r>
          </a:p>
          <a:p>
            <a:pPr algn="just"/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Díaz de León Ponce y cols.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En: Trauma, Un problema de Salud en México. Academia Nacional de Medicina </a:t>
            </a:r>
          </a:p>
          <a:p>
            <a:pPr algn="just"/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 México, CONACIT, Editorial Intersistemas, México 2016 ISBN 978-607-443-636-5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147781" y="193171"/>
            <a:ext cx="4868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Fisiopatología y Biología molecular</a:t>
            </a:r>
            <a:endParaRPr lang="es-MX" sz="24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9" name="Sol 8"/>
          <p:cNvSpPr/>
          <p:nvPr/>
        </p:nvSpPr>
        <p:spPr>
          <a:xfrm>
            <a:off x="8512935" y="1803042"/>
            <a:ext cx="3219719" cy="3429393"/>
          </a:xfrm>
          <a:prstGeom prst="su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 smtClean="0"/>
              <a:t>CITOCINAS</a:t>
            </a:r>
          </a:p>
        </p:txBody>
      </p:sp>
    </p:spTree>
    <p:extLst>
      <p:ext uri="{BB962C8B-B14F-4D97-AF65-F5344CB8AC3E}">
        <p14:creationId xmlns:p14="http://schemas.microsoft.com/office/powerpoint/2010/main" val="240523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3" r="37640" b="79906"/>
          <a:stretch/>
        </p:blipFill>
        <p:spPr>
          <a:xfrm>
            <a:off x="103031" y="118273"/>
            <a:ext cx="1365161" cy="1378039"/>
          </a:xfrm>
          <a:prstGeom prst="rect">
            <a:avLst/>
          </a:prstGeom>
        </p:spPr>
      </p:pic>
      <p:sp>
        <p:nvSpPr>
          <p:cNvPr id="4" name="4 Rectángulo"/>
          <p:cNvSpPr/>
          <p:nvPr/>
        </p:nvSpPr>
        <p:spPr>
          <a:xfrm>
            <a:off x="678302" y="1462863"/>
            <a:ext cx="706190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MX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/>
              <a:t>El </a:t>
            </a:r>
            <a:r>
              <a:rPr lang="es-MX" dirty="0"/>
              <a:t>TNF-α y la </a:t>
            </a:r>
            <a:r>
              <a:rPr lang="es-MX" dirty="0" err="1"/>
              <a:t>angiostatina</a:t>
            </a:r>
            <a:r>
              <a:rPr lang="es-MX" dirty="0"/>
              <a:t> contribuyen </a:t>
            </a:r>
            <a:r>
              <a:rPr lang="es-MX" dirty="0" smtClean="0"/>
              <a:t>al daño </a:t>
            </a:r>
            <a:r>
              <a:rPr lang="es-MX" dirty="0"/>
              <a:t>endotelial de los capilares pulmonares en </a:t>
            </a:r>
            <a:r>
              <a:rPr lang="es-MX" dirty="0" smtClean="0"/>
              <a:t>el SIRA</a:t>
            </a:r>
            <a:r>
              <a:rPr lang="es-MX" dirty="0"/>
              <a:t>, pero no de otras células como los </a:t>
            </a:r>
            <a:r>
              <a:rPr lang="es-MX" dirty="0" smtClean="0"/>
              <a:t>fibroblastos. </a:t>
            </a:r>
          </a:p>
          <a:p>
            <a:pPr algn="just"/>
            <a:endParaRPr lang="es-MX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/>
              <a:t>La </a:t>
            </a:r>
            <a:r>
              <a:rPr lang="es-MX" dirty="0"/>
              <a:t>actividad de la </a:t>
            </a:r>
            <a:r>
              <a:rPr lang="es-MX" dirty="0" err="1"/>
              <a:t>urocinasa</a:t>
            </a:r>
            <a:r>
              <a:rPr lang="es-MX" dirty="0"/>
              <a:t> está en </a:t>
            </a:r>
            <a:r>
              <a:rPr lang="es-MX" dirty="0" smtClean="0"/>
              <a:t>relación con </a:t>
            </a:r>
            <a:r>
              <a:rPr lang="es-MX" dirty="0"/>
              <a:t>el catabolismo del exudado fibrinoso que se </a:t>
            </a:r>
            <a:r>
              <a:rPr lang="es-MX" dirty="0" smtClean="0"/>
              <a:t>desarrolla en </a:t>
            </a:r>
            <a:r>
              <a:rPr lang="es-MX" dirty="0"/>
              <a:t>el SIRA</a:t>
            </a:r>
            <a:r>
              <a:rPr lang="es-MX" dirty="0" smtClean="0"/>
              <a:t>.</a:t>
            </a:r>
          </a:p>
          <a:p>
            <a:pPr algn="just"/>
            <a:r>
              <a:rPr lang="es-MX" dirty="0" smtClean="0"/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/>
              <a:t>Existe </a:t>
            </a:r>
            <a:r>
              <a:rPr lang="es-MX" dirty="0"/>
              <a:t>una disminución de la </a:t>
            </a:r>
            <a:r>
              <a:rPr lang="es-MX" dirty="0" smtClean="0"/>
              <a:t>actividad de </a:t>
            </a:r>
            <a:r>
              <a:rPr lang="es-MX" dirty="0"/>
              <a:t>la </a:t>
            </a:r>
            <a:r>
              <a:rPr lang="es-MX" dirty="0" err="1"/>
              <a:t>urocinasa</a:t>
            </a:r>
            <a:r>
              <a:rPr lang="es-MX" dirty="0"/>
              <a:t> en los pacientes con </a:t>
            </a:r>
            <a:r>
              <a:rPr lang="es-MX" dirty="0" smtClean="0"/>
              <a:t>SIRA.</a:t>
            </a:r>
          </a:p>
          <a:p>
            <a:pPr algn="just"/>
            <a:r>
              <a:rPr lang="es-MX" dirty="0" smtClean="0"/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/>
              <a:t>Se </a:t>
            </a:r>
            <a:r>
              <a:rPr lang="es-MX" dirty="0"/>
              <a:t>encontraron 0.003 IU/mL (rango: 0 – 0.008) en </a:t>
            </a:r>
            <a:r>
              <a:rPr lang="es-MX" dirty="0" smtClean="0"/>
              <a:t>el líquido </a:t>
            </a:r>
            <a:r>
              <a:rPr lang="es-MX" dirty="0"/>
              <a:t>obtenido por lavado </a:t>
            </a:r>
            <a:r>
              <a:rPr lang="es-MX" dirty="0" err="1"/>
              <a:t>broncoalveolar</a:t>
            </a:r>
            <a:r>
              <a:rPr lang="es-MX" dirty="0"/>
              <a:t> en </a:t>
            </a:r>
            <a:r>
              <a:rPr lang="es-MX" dirty="0" smtClean="0"/>
              <a:t>pacientes con </a:t>
            </a:r>
            <a:r>
              <a:rPr lang="es-MX" dirty="0"/>
              <a:t>SIRA, en contraste con el obtenido </a:t>
            </a:r>
            <a:r>
              <a:rPr lang="es-MX" dirty="0" smtClean="0"/>
              <a:t>en individuos </a:t>
            </a:r>
            <a:r>
              <a:rPr lang="es-MX" dirty="0"/>
              <a:t>normales que fue de 0.129 IU/mL (</a:t>
            </a:r>
            <a:r>
              <a:rPr lang="es-MX" dirty="0" smtClean="0"/>
              <a:t>rango: 0.045 </a:t>
            </a:r>
            <a:r>
              <a:rPr lang="es-MX" dirty="0"/>
              <a:t>– 0.198</a:t>
            </a:r>
            <a:r>
              <a:rPr lang="es-MX" dirty="0" smtClean="0"/>
              <a:t>).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456100" y="6465194"/>
            <a:ext cx="6521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Laffey</a:t>
            </a:r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JG, </a:t>
            </a:r>
            <a:r>
              <a:rPr lang="es-MX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Kavanagh</a:t>
            </a:r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BP.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Fifty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in ARDS. AJRCCM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Articles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Press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2017.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430333" y="5710532"/>
            <a:ext cx="76886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Díaz de León Ponce et al.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Síndrome de insuficiencia respiratoria aguda (SIRA)</a:t>
            </a:r>
          </a:p>
          <a:p>
            <a:pPr algn="just"/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Asoc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Mex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Crit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y Ter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2004;18(1):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24-33</a:t>
            </a:r>
          </a:p>
          <a:p>
            <a:pPr algn="just"/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Díaz de León Ponce y cols.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En: Trauma, Un problema de Salud en México. Academia Nacional de Medicina </a:t>
            </a:r>
          </a:p>
          <a:p>
            <a:pPr algn="just"/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 México, CONACIT, Editorial Intersistemas, México 2016 ISBN 978-607-443-636-5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147781" y="193171"/>
            <a:ext cx="4868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Fisiopatología y Biología molecular</a:t>
            </a:r>
            <a:endParaRPr lang="es-MX" sz="24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9" name="Sol 8"/>
          <p:cNvSpPr/>
          <p:nvPr/>
        </p:nvSpPr>
        <p:spPr>
          <a:xfrm>
            <a:off x="8075054" y="1803043"/>
            <a:ext cx="3850783" cy="3606084"/>
          </a:xfrm>
          <a:prstGeom prst="su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 smtClean="0"/>
              <a:t>CITOCINAS</a:t>
            </a:r>
          </a:p>
          <a:p>
            <a:pPr algn="ctr"/>
            <a:r>
              <a:rPr lang="es-MX" sz="1400" b="1" dirty="0" smtClean="0"/>
              <a:t>ENZIMAS</a:t>
            </a:r>
          </a:p>
          <a:p>
            <a:pPr algn="ctr"/>
            <a:r>
              <a:rPr lang="es-MX" sz="1400" b="1" dirty="0" smtClean="0"/>
              <a:t>PROTEOLITICAS</a:t>
            </a:r>
          </a:p>
        </p:txBody>
      </p:sp>
    </p:spTree>
    <p:extLst>
      <p:ext uri="{BB962C8B-B14F-4D97-AF65-F5344CB8AC3E}">
        <p14:creationId xmlns:p14="http://schemas.microsoft.com/office/powerpoint/2010/main" val="293854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3" r="37640" b="79906"/>
          <a:stretch/>
        </p:blipFill>
        <p:spPr>
          <a:xfrm>
            <a:off x="103031" y="118273"/>
            <a:ext cx="1365161" cy="1378039"/>
          </a:xfrm>
          <a:prstGeom prst="rect">
            <a:avLst/>
          </a:prstGeom>
        </p:spPr>
      </p:pic>
      <p:sp>
        <p:nvSpPr>
          <p:cNvPr id="4" name="4 Rectángulo"/>
          <p:cNvSpPr/>
          <p:nvPr/>
        </p:nvSpPr>
        <p:spPr>
          <a:xfrm>
            <a:off x="755579" y="1828995"/>
            <a:ext cx="73709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MX" dirty="0" smtClean="0"/>
          </a:p>
          <a:p>
            <a:pPr algn="ctr"/>
            <a:endParaRPr lang="es-MX" dirty="0" smtClean="0"/>
          </a:p>
          <a:p>
            <a:pPr algn="ctr"/>
            <a:endParaRPr lang="es-MX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/>
              <a:t>La disminución </a:t>
            </a:r>
            <a:r>
              <a:rPr lang="es-MX" dirty="0"/>
              <a:t>en la actividad de la </a:t>
            </a:r>
            <a:r>
              <a:rPr lang="es-MX" dirty="0" err="1"/>
              <a:t>urocinasa</a:t>
            </a:r>
            <a:r>
              <a:rPr lang="es-MX" dirty="0"/>
              <a:t> se </a:t>
            </a:r>
            <a:r>
              <a:rPr lang="es-MX" dirty="0" smtClean="0"/>
              <a:t>encuentra también </a:t>
            </a:r>
            <a:r>
              <a:rPr lang="es-MX" dirty="0"/>
              <a:t>en la alveolitis activa asociada </a:t>
            </a:r>
            <a:r>
              <a:rPr lang="es-MX" dirty="0" smtClean="0"/>
              <a:t>con fibrosis </a:t>
            </a:r>
            <a:r>
              <a:rPr lang="es-MX" dirty="0"/>
              <a:t>idiopática pulmonar y con la </a:t>
            </a:r>
            <a:r>
              <a:rPr lang="es-MX" dirty="0" err="1"/>
              <a:t>sarcoidosis</a:t>
            </a:r>
            <a:r>
              <a:rPr lang="es-MX" dirty="0"/>
              <a:t>. </a:t>
            </a:r>
            <a:endParaRPr lang="es-MX" dirty="0" smtClean="0"/>
          </a:p>
          <a:p>
            <a:pPr algn="just"/>
            <a:endParaRPr lang="es-MX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/>
              <a:t>La disminución </a:t>
            </a:r>
            <a:r>
              <a:rPr lang="es-MX" dirty="0"/>
              <a:t>en la actividad </a:t>
            </a:r>
            <a:r>
              <a:rPr lang="es-MX" dirty="0" smtClean="0"/>
              <a:t>está relacionada </a:t>
            </a:r>
            <a:r>
              <a:rPr lang="es-MX" dirty="0"/>
              <a:t>con entidades en las cuales se </a:t>
            </a:r>
            <a:r>
              <a:rPr lang="es-MX" dirty="0" smtClean="0"/>
              <a:t>presenta depósito </a:t>
            </a:r>
            <a:r>
              <a:rPr lang="es-MX" dirty="0"/>
              <a:t>de fibrina y fibronectina. Sin embargo, </a:t>
            </a:r>
            <a:r>
              <a:rPr lang="es-MX" dirty="0" smtClean="0"/>
              <a:t>el estado </a:t>
            </a:r>
            <a:r>
              <a:rPr lang="es-MX" dirty="0"/>
              <a:t>antifibrinolítico no predomina en estas </a:t>
            </a:r>
            <a:r>
              <a:rPr lang="es-MX" dirty="0" smtClean="0"/>
              <a:t>entidades nosológicas.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456101" y="6465194"/>
            <a:ext cx="6521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Laffey</a:t>
            </a:r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JG, </a:t>
            </a:r>
            <a:r>
              <a:rPr lang="es-MX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Kavanagh</a:t>
            </a:r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BP.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Fifty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in ARDS. AJRCCM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Articles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Press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2017.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430333" y="5710532"/>
            <a:ext cx="76886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Díaz de León Ponce et al.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Síndrome de insuficiencia respiratoria aguda (SIRA)</a:t>
            </a:r>
          </a:p>
          <a:p>
            <a:pPr algn="just"/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Asoc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Mex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Crit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y Ter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2004;18(1):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24-33</a:t>
            </a:r>
          </a:p>
          <a:p>
            <a:pPr algn="just"/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Díaz de León Ponce y cols.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En: Trauma, Un problema de Salud en México. Academia Nacional de Medicina </a:t>
            </a:r>
          </a:p>
          <a:p>
            <a:pPr algn="just"/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 México, CONACIT, Editorial Intersistemas, México 2016 ISBN 978-607-443-636-5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147781" y="193171"/>
            <a:ext cx="4868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Fisiopatología y Biología molecular</a:t>
            </a:r>
            <a:endParaRPr lang="es-MX" sz="24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9" name="Sol 8"/>
          <p:cNvSpPr/>
          <p:nvPr/>
        </p:nvSpPr>
        <p:spPr>
          <a:xfrm>
            <a:off x="8409905" y="1803042"/>
            <a:ext cx="3322750" cy="3528812"/>
          </a:xfrm>
          <a:prstGeom prst="su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dirty="0" smtClean="0"/>
              <a:t>ENZIMAS</a:t>
            </a:r>
          </a:p>
          <a:p>
            <a:pPr algn="ctr"/>
            <a:r>
              <a:rPr lang="es-MX" sz="1200" b="1" dirty="0" smtClean="0"/>
              <a:t>PROTEOLITICAS</a:t>
            </a:r>
          </a:p>
        </p:txBody>
      </p:sp>
    </p:spTree>
    <p:extLst>
      <p:ext uri="{BB962C8B-B14F-4D97-AF65-F5344CB8AC3E}">
        <p14:creationId xmlns:p14="http://schemas.microsoft.com/office/powerpoint/2010/main" val="364228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3" r="37640" b="79906"/>
          <a:stretch/>
        </p:blipFill>
        <p:spPr>
          <a:xfrm>
            <a:off x="103031" y="118273"/>
            <a:ext cx="1365161" cy="1378039"/>
          </a:xfrm>
          <a:prstGeom prst="rect">
            <a:avLst/>
          </a:prstGeom>
        </p:spPr>
      </p:pic>
      <p:sp>
        <p:nvSpPr>
          <p:cNvPr id="4" name="4 Rectángulo"/>
          <p:cNvSpPr/>
          <p:nvPr/>
        </p:nvSpPr>
        <p:spPr>
          <a:xfrm>
            <a:off x="639676" y="1262326"/>
            <a:ext cx="739674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MX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/>
              <a:t>En </a:t>
            </a:r>
            <a:r>
              <a:rPr lang="es-MX" dirty="0"/>
              <a:t>el </a:t>
            </a:r>
            <a:r>
              <a:rPr lang="es-MX" dirty="0" smtClean="0"/>
              <a:t>pulmón AT-I </a:t>
            </a:r>
            <a:r>
              <a:rPr lang="es-MX" dirty="0"/>
              <a:t>y AT-II causan vasoconstricción </a:t>
            </a:r>
            <a:r>
              <a:rPr lang="es-MX" dirty="0" smtClean="0"/>
              <a:t>pulmonar, que </a:t>
            </a:r>
            <a:r>
              <a:rPr lang="es-MX" dirty="0"/>
              <a:t>puede producir edema independiente de la </a:t>
            </a:r>
            <a:r>
              <a:rPr lang="es-MX" dirty="0" smtClean="0"/>
              <a:t>liberación de </a:t>
            </a:r>
            <a:r>
              <a:rPr lang="es-MX" dirty="0"/>
              <a:t>otras sustancias. AT-II puede tener </a:t>
            </a:r>
            <a:r>
              <a:rPr lang="es-MX" dirty="0" smtClean="0"/>
              <a:t>influencia sobre </a:t>
            </a:r>
            <a:r>
              <a:rPr lang="es-MX" dirty="0"/>
              <a:t>la permeabilidad capilar, </a:t>
            </a:r>
            <a:r>
              <a:rPr lang="es-MX" dirty="0" smtClean="0"/>
              <a:t>asimismo se </a:t>
            </a:r>
            <a:r>
              <a:rPr lang="es-MX" dirty="0"/>
              <a:t>identificó como factor </a:t>
            </a:r>
            <a:r>
              <a:rPr lang="es-MX" dirty="0" err="1"/>
              <a:t>proapoptótico</a:t>
            </a:r>
            <a:r>
              <a:rPr lang="es-MX" dirty="0"/>
              <a:t> del </a:t>
            </a:r>
            <a:r>
              <a:rPr lang="es-MX" dirty="0" smtClean="0"/>
              <a:t>epitelio alveolar </a:t>
            </a:r>
            <a:r>
              <a:rPr lang="es-MX" dirty="0"/>
              <a:t>in vitro, y es </a:t>
            </a:r>
            <a:r>
              <a:rPr lang="es-MX" dirty="0" err="1"/>
              <a:t>mitógeno</a:t>
            </a:r>
            <a:r>
              <a:rPr lang="es-MX" dirty="0"/>
              <a:t> de fibroblastos</a:t>
            </a:r>
            <a:r>
              <a:rPr lang="es-MX" dirty="0" smtClean="0"/>
              <a:t>.</a:t>
            </a:r>
          </a:p>
          <a:p>
            <a:pPr algn="just"/>
            <a:r>
              <a:rPr lang="es-MX" dirty="0" smtClean="0"/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/>
              <a:t>La ECA </a:t>
            </a:r>
            <a:r>
              <a:rPr lang="es-MX" dirty="0"/>
              <a:t>se encuentra expresada en macrófagos </a:t>
            </a:r>
            <a:r>
              <a:rPr lang="es-MX" dirty="0" smtClean="0"/>
              <a:t>activados y </a:t>
            </a:r>
            <a:r>
              <a:rPr lang="es-MX" dirty="0"/>
              <a:t>en linfocitos. La inhibición de la ECA, </a:t>
            </a:r>
            <a:r>
              <a:rPr lang="es-MX" dirty="0" smtClean="0"/>
              <a:t>puede permitir </a:t>
            </a:r>
            <a:r>
              <a:rPr lang="es-MX" dirty="0"/>
              <a:t>el incremento del intercambio de </a:t>
            </a:r>
            <a:r>
              <a:rPr lang="es-MX" dirty="0" smtClean="0"/>
              <a:t>O2. Esta </a:t>
            </a:r>
            <a:r>
              <a:rPr lang="es-MX" dirty="0"/>
              <a:t>enzima participa en la degradación de la </a:t>
            </a:r>
            <a:r>
              <a:rPr lang="es-MX" dirty="0" err="1" smtClean="0"/>
              <a:t>bradicinina</a:t>
            </a:r>
            <a:r>
              <a:rPr lang="es-MX" dirty="0" smtClean="0"/>
              <a:t>, que </a:t>
            </a:r>
            <a:r>
              <a:rPr lang="es-MX" dirty="0"/>
              <a:t>puede tener como consecuencia </a:t>
            </a:r>
            <a:r>
              <a:rPr lang="es-MX" dirty="0" smtClean="0"/>
              <a:t>alteraciones en </a:t>
            </a:r>
            <a:r>
              <a:rPr lang="es-MX" dirty="0"/>
              <a:t>el NO y en la producción de prostaglandinas</a:t>
            </a:r>
            <a:r>
              <a:rPr lang="es-MX" dirty="0" smtClean="0"/>
              <a:t>.</a:t>
            </a:r>
          </a:p>
          <a:p>
            <a:pPr algn="just"/>
            <a:endParaRPr lang="es-MX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/>
              <a:t>El </a:t>
            </a:r>
            <a:r>
              <a:rPr lang="es-MX" dirty="0"/>
              <a:t>gen de la ECA se encuentra en </a:t>
            </a:r>
            <a:r>
              <a:rPr lang="es-MX" dirty="0" smtClean="0"/>
              <a:t>el cromosoma </a:t>
            </a:r>
            <a:r>
              <a:rPr lang="es-MX" dirty="0"/>
              <a:t>17q23, pero presenta </a:t>
            </a:r>
            <a:r>
              <a:rPr lang="es-MX" dirty="0" smtClean="0"/>
              <a:t>polimorfismo que </a:t>
            </a:r>
            <a:r>
              <a:rPr lang="es-MX" dirty="0"/>
              <a:t>consiste en la presencia (I) o en la </a:t>
            </a:r>
            <a:r>
              <a:rPr lang="es-MX" dirty="0" smtClean="0"/>
              <a:t>ausencia (E</a:t>
            </a:r>
            <a:r>
              <a:rPr lang="es-MX" dirty="0"/>
              <a:t>) de una secuencia repetida en un </a:t>
            </a:r>
            <a:r>
              <a:rPr lang="es-MX" dirty="0" err="1"/>
              <a:t>intrón</a:t>
            </a:r>
            <a:r>
              <a:rPr lang="es-MX" dirty="0" smtClean="0"/>
              <a:t>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468976" y="6465194"/>
            <a:ext cx="6521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Laffey</a:t>
            </a:r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JG, </a:t>
            </a:r>
            <a:r>
              <a:rPr lang="es-MX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Kavanagh</a:t>
            </a:r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BP.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Fifty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in ARDS. AJRCCM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Articles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Press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2017.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430333" y="5710532"/>
            <a:ext cx="76886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Díaz de León Ponce et al.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Síndrome de insuficiencia respiratoria aguda (SIRA)</a:t>
            </a:r>
          </a:p>
          <a:p>
            <a:pPr algn="just"/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Asoc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Mex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Crit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y Ter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2004;18(1):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24-33</a:t>
            </a:r>
          </a:p>
          <a:p>
            <a:pPr algn="just"/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Díaz de León Ponce y cols.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En: Trauma, Un problema de Salud en México. Academia Nacional de Medicina </a:t>
            </a:r>
          </a:p>
          <a:p>
            <a:pPr algn="just"/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 México, CONACIT, Editorial Intersistemas, México 2016 ISBN 978-607-443-636-5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147781" y="193171"/>
            <a:ext cx="4868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Fisiopatología y Biología molecular</a:t>
            </a:r>
            <a:endParaRPr lang="es-MX" sz="24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9" name="Sol 8"/>
          <p:cNvSpPr/>
          <p:nvPr/>
        </p:nvSpPr>
        <p:spPr>
          <a:xfrm>
            <a:off x="8512935" y="1803042"/>
            <a:ext cx="3219719" cy="3429393"/>
          </a:xfrm>
          <a:prstGeom prst="su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/>
              <a:t>ECA</a:t>
            </a:r>
          </a:p>
        </p:txBody>
      </p:sp>
    </p:spTree>
    <p:extLst>
      <p:ext uri="{BB962C8B-B14F-4D97-AF65-F5344CB8AC3E}">
        <p14:creationId xmlns:p14="http://schemas.microsoft.com/office/powerpoint/2010/main" val="419814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7431120" y="103018"/>
            <a:ext cx="4687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Fisiopatología y Biología molecular</a:t>
            </a:r>
            <a:endParaRPr lang="es-MX" sz="24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3" r="37640" b="79906"/>
          <a:stretch/>
        </p:blipFill>
        <p:spPr>
          <a:xfrm>
            <a:off x="103031" y="118273"/>
            <a:ext cx="1365161" cy="137803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111" r="503" b="8528"/>
          <a:stretch/>
        </p:blipFill>
        <p:spPr>
          <a:xfrm>
            <a:off x="2296015" y="762228"/>
            <a:ext cx="9024514" cy="552636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589440" y="6400799"/>
            <a:ext cx="6521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Laffey</a:t>
            </a:r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JG, </a:t>
            </a:r>
            <a:r>
              <a:rPr lang="es-MX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Kavanagh</a:t>
            </a:r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BP.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Fifty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in ARDS. AJRCCM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Articles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Press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2017.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28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7147781" y="193171"/>
            <a:ext cx="4868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Fisiopatología y Biología molecular</a:t>
            </a:r>
            <a:endParaRPr lang="es-MX" sz="24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3" r="37640" b="79906"/>
          <a:stretch/>
        </p:blipFill>
        <p:spPr>
          <a:xfrm>
            <a:off x="103031" y="118273"/>
            <a:ext cx="1365161" cy="1378039"/>
          </a:xfrm>
          <a:prstGeom prst="rect">
            <a:avLst/>
          </a:prstGeom>
        </p:spPr>
      </p:pic>
      <p:sp>
        <p:nvSpPr>
          <p:cNvPr id="4" name="4 Rectángulo"/>
          <p:cNvSpPr/>
          <p:nvPr/>
        </p:nvSpPr>
        <p:spPr>
          <a:xfrm>
            <a:off x="386365" y="1236566"/>
            <a:ext cx="736103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MX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/>
              <a:t>Existe una </a:t>
            </a:r>
            <a:r>
              <a:rPr lang="es-MX" dirty="0"/>
              <a:t>asociación entre el alelo D y el desarrollo </a:t>
            </a:r>
            <a:r>
              <a:rPr lang="es-MX" dirty="0" smtClean="0"/>
              <a:t>de </a:t>
            </a:r>
            <a:r>
              <a:rPr lang="es-MX" dirty="0" err="1" smtClean="0"/>
              <a:t>sarcoidosis</a:t>
            </a:r>
            <a:r>
              <a:rPr lang="es-MX" dirty="0"/>
              <a:t>, asma, y beriliosis, y de igual manera </a:t>
            </a:r>
            <a:r>
              <a:rPr lang="es-MX" dirty="0" smtClean="0"/>
              <a:t>se piensa </a:t>
            </a:r>
            <a:r>
              <a:rPr lang="es-MX" dirty="0"/>
              <a:t>que tiene implicaciones en el desarrollo </a:t>
            </a:r>
            <a:r>
              <a:rPr lang="es-MX" dirty="0" smtClean="0"/>
              <a:t>del SIRA</a:t>
            </a:r>
            <a:r>
              <a:rPr lang="es-MX" dirty="0"/>
              <a:t>. </a:t>
            </a:r>
            <a:endParaRPr lang="es-MX" dirty="0" smtClean="0"/>
          </a:p>
          <a:p>
            <a:pPr algn="just"/>
            <a:endParaRPr lang="es-MX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/>
              <a:t>Este </a:t>
            </a:r>
            <a:r>
              <a:rPr lang="es-MX" dirty="0"/>
              <a:t>estudio constituye la primera </a:t>
            </a:r>
            <a:r>
              <a:rPr lang="es-MX" dirty="0" smtClean="0"/>
              <a:t>descripción de </a:t>
            </a:r>
            <a:r>
              <a:rPr lang="es-MX" dirty="0"/>
              <a:t>una base genética para este </a:t>
            </a:r>
            <a:r>
              <a:rPr lang="es-MX" dirty="0" smtClean="0"/>
              <a:t>síndrome. </a:t>
            </a:r>
          </a:p>
          <a:p>
            <a:pPr algn="just"/>
            <a:endParaRPr lang="es-MX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E</a:t>
            </a:r>
            <a:r>
              <a:rPr lang="es-MX" dirty="0" smtClean="0"/>
              <a:t>studios </a:t>
            </a:r>
            <a:r>
              <a:rPr lang="es-MX" dirty="0"/>
              <a:t>recientes </a:t>
            </a:r>
            <a:r>
              <a:rPr lang="es-MX" dirty="0" smtClean="0"/>
              <a:t>sugieren un </a:t>
            </a:r>
            <a:r>
              <a:rPr lang="es-MX" dirty="0"/>
              <a:t>importante papel de las </a:t>
            </a:r>
            <a:r>
              <a:rPr lang="es-MX" dirty="0" err="1" smtClean="0"/>
              <a:t>metaloproteinasas</a:t>
            </a:r>
            <a:r>
              <a:rPr lang="es-MX" dirty="0" smtClean="0"/>
              <a:t> específicamente </a:t>
            </a:r>
            <a:r>
              <a:rPr lang="es-MX" dirty="0"/>
              <a:t>de la subfamilia de las </a:t>
            </a:r>
            <a:r>
              <a:rPr lang="es-MX" dirty="0" err="1" smtClean="0"/>
              <a:t>gelatinasas</a:t>
            </a:r>
            <a:r>
              <a:rPr lang="es-MX" dirty="0" smtClean="0"/>
              <a:t> 9 </a:t>
            </a:r>
            <a:r>
              <a:rPr lang="es-MX" dirty="0"/>
              <a:t>(MMP-9) en la patogenia del SIRA. Se ha </a:t>
            </a:r>
            <a:r>
              <a:rPr lang="es-MX" dirty="0" smtClean="0"/>
              <a:t>observado que </a:t>
            </a:r>
            <a:r>
              <a:rPr lang="es-MX" dirty="0"/>
              <a:t>dichas </a:t>
            </a:r>
            <a:r>
              <a:rPr lang="es-MX" dirty="0" err="1"/>
              <a:t>metaloproteinasas</a:t>
            </a:r>
            <a:r>
              <a:rPr lang="es-MX" dirty="0"/>
              <a:t> tienen una </a:t>
            </a:r>
            <a:r>
              <a:rPr lang="es-MX" dirty="0" smtClean="0"/>
              <a:t>actividad </a:t>
            </a:r>
            <a:r>
              <a:rPr lang="es-MX" dirty="0" err="1" smtClean="0"/>
              <a:t>antifibroproliferativa</a:t>
            </a:r>
            <a:r>
              <a:rPr lang="es-MX" dirty="0"/>
              <a:t>, previniendo el </a:t>
            </a:r>
            <a:r>
              <a:rPr lang="es-MX" dirty="0" smtClean="0"/>
              <a:t>desarrollo de </a:t>
            </a:r>
            <a:r>
              <a:rPr lang="es-MX" dirty="0"/>
              <a:t>fibrosis por degradación de los componentes </a:t>
            </a:r>
            <a:r>
              <a:rPr lang="es-MX" dirty="0" smtClean="0"/>
              <a:t>de la </a:t>
            </a:r>
            <a:r>
              <a:rPr lang="es-MX" dirty="0"/>
              <a:t>matriz extracelular, que son sintetizados por </a:t>
            </a:r>
            <a:r>
              <a:rPr lang="es-MX" dirty="0" smtClean="0"/>
              <a:t>fibroblastos m </a:t>
            </a:r>
            <a:r>
              <a:rPr lang="es-MX" dirty="0"/>
              <a:t>2 d 3 g r 1 p ( h ) 3 </a:t>
            </a:r>
            <a:r>
              <a:rPr lang="es-MX" dirty="0" smtClean="0"/>
              <a:t>c. </a:t>
            </a:r>
          </a:p>
          <a:p>
            <a:pPr algn="just"/>
            <a:endParaRPr lang="es-MX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/>
              <a:t>Se </a:t>
            </a:r>
            <a:r>
              <a:rPr lang="es-MX" dirty="0"/>
              <a:t>propone que la fibrosis </a:t>
            </a:r>
            <a:r>
              <a:rPr lang="es-MX" dirty="0" smtClean="0"/>
              <a:t>pulmonar está </a:t>
            </a:r>
            <a:r>
              <a:rPr lang="es-MX" dirty="0"/>
              <a:t>determinada por un desequilibrio entre la </a:t>
            </a:r>
            <a:r>
              <a:rPr lang="es-MX" dirty="0" smtClean="0"/>
              <a:t>regulación de </a:t>
            </a:r>
            <a:r>
              <a:rPr lang="es-MX" dirty="0"/>
              <a:t>TIMP-1 (inhibidores tisulares de las </a:t>
            </a:r>
            <a:r>
              <a:rPr lang="es-MX" dirty="0" err="1" smtClean="0"/>
              <a:t>metaloproteinasas</a:t>
            </a:r>
            <a:r>
              <a:rPr lang="es-MX" dirty="0" smtClean="0"/>
              <a:t>) y </a:t>
            </a:r>
            <a:r>
              <a:rPr lang="es-MX" dirty="0"/>
              <a:t>MMP-9</a:t>
            </a:r>
            <a:r>
              <a:rPr lang="es-MX" dirty="0" smtClean="0"/>
              <a:t>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7869003" y="6357698"/>
            <a:ext cx="4275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Laffey</a:t>
            </a:r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JG, </a:t>
            </a:r>
            <a:r>
              <a:rPr lang="es-MX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Kavanagh</a:t>
            </a:r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BP.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Fifty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in ARDS. </a:t>
            </a:r>
          </a:p>
          <a:p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AJRCCM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Articles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Press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2017.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ol 7"/>
          <p:cNvSpPr/>
          <p:nvPr/>
        </p:nvSpPr>
        <p:spPr>
          <a:xfrm>
            <a:off x="8036417" y="1777285"/>
            <a:ext cx="3979573" cy="3670477"/>
          </a:xfrm>
          <a:prstGeom prst="su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b="1" dirty="0" smtClean="0"/>
              <a:t>GENETICA</a:t>
            </a:r>
          </a:p>
          <a:p>
            <a:pPr algn="ctr"/>
            <a:r>
              <a:rPr lang="es-MX" sz="1100" b="1" dirty="0" smtClean="0"/>
              <a:t>METALOPROTEASAS</a:t>
            </a:r>
          </a:p>
        </p:txBody>
      </p:sp>
    </p:spTree>
    <p:extLst>
      <p:ext uri="{BB962C8B-B14F-4D97-AF65-F5344CB8AC3E}">
        <p14:creationId xmlns:p14="http://schemas.microsoft.com/office/powerpoint/2010/main" val="339550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7405357" y="90139"/>
            <a:ext cx="4726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Fisiopatología y Biología molecular</a:t>
            </a:r>
            <a:endParaRPr lang="es-MX" sz="24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940934" y="585252"/>
            <a:ext cx="462351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Neutrófilo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Sepsis (endotoxinas)</a:t>
            </a: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Ácido araquidónico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Coagulación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Renina-Angiotensina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Metaloproteinasas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Inflamación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Coagulación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Estrés oxidativo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Inmunotrombosis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 smtClean="0"/>
          </a:p>
          <a:p>
            <a:endParaRPr lang="es-MX" dirty="0"/>
          </a:p>
          <a:p>
            <a:endParaRPr lang="es-MX" dirty="0"/>
          </a:p>
        </p:txBody>
      </p:sp>
      <p:sp>
        <p:nvSpPr>
          <p:cNvPr id="8" name="Rectángulo 7"/>
          <p:cNvSpPr/>
          <p:nvPr/>
        </p:nvSpPr>
        <p:spPr>
          <a:xfrm>
            <a:off x="4430333" y="5710532"/>
            <a:ext cx="63621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MX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Díaz de León PM, Basilio OA, Cruz VF, Briones GJC.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En: Trauma, Un problema de Salud en México. Academia Nacional de Medicina de México </a:t>
            </a:r>
          </a:p>
          <a:p>
            <a:pPr algn="just"/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CONACYT, Editorial Intersistemas, México 2016 ISBN 978-607-443-636-5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941713" y="2691685"/>
            <a:ext cx="272382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3600" b="1" dirty="0" smtClean="0">
                <a:solidFill>
                  <a:srgbClr val="002060"/>
                </a:solidFill>
                <a:latin typeface="Bradley Hand ITC" panose="03070402050302030203" pitchFamily="66" charset="0"/>
              </a:rPr>
              <a:t>Conclusiones</a:t>
            </a:r>
            <a:endParaRPr lang="es-MX" sz="3600" b="1" dirty="0">
              <a:solidFill>
                <a:srgbClr val="00206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r="24050" b="21690"/>
          <a:stretch/>
        </p:blipFill>
        <p:spPr>
          <a:xfrm>
            <a:off x="173864" y="244701"/>
            <a:ext cx="3554570" cy="537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1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7405357" y="90139"/>
            <a:ext cx="4726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Fisiopatología y Biología molecular</a:t>
            </a:r>
            <a:endParaRPr lang="es-MX" sz="24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422788" y="2691685"/>
            <a:ext cx="224612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36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G</a:t>
            </a:r>
            <a:r>
              <a:rPr lang="es-MX" sz="36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RACIAS</a:t>
            </a:r>
            <a:endParaRPr lang="es-MX" sz="36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84"/>
          <a:stretch/>
        </p:blipFill>
        <p:spPr>
          <a:xfrm>
            <a:off x="154546" y="611742"/>
            <a:ext cx="6815539" cy="4959203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63" y="6251222"/>
            <a:ext cx="914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66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7431120" y="103018"/>
            <a:ext cx="4687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Fisiopatología y Biología molecular</a:t>
            </a:r>
            <a:endParaRPr lang="es-MX" sz="24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3" r="37640" b="79906"/>
          <a:stretch/>
        </p:blipFill>
        <p:spPr>
          <a:xfrm>
            <a:off x="103031" y="118273"/>
            <a:ext cx="1365161" cy="137803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615198" y="5859882"/>
            <a:ext cx="6521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Torres AO, Rodríguez </a:t>
            </a:r>
            <a:r>
              <a:rPr lang="es-MX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PG,Castillejos</a:t>
            </a:r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SH, Monares CE, Aguirre SJ, Franco GJ.</a:t>
            </a:r>
          </a:p>
          <a:p>
            <a:pPr algn="just"/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Utilidad del Ultrasonido de pulmón en la titulación del PEEP en pacientes con 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índrome de insuficiencia respiratoria aguda clasificación Berlín moderado y grave.</a:t>
            </a:r>
          </a:p>
          <a:p>
            <a:pPr algn="just"/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Crit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2017;31(1):7-15.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02" r="48296" b="33897"/>
          <a:stretch/>
        </p:blipFill>
        <p:spPr>
          <a:xfrm>
            <a:off x="5743979" y="1471122"/>
            <a:ext cx="5732284" cy="3710867"/>
          </a:xfrm>
          <a:prstGeom prst="rect">
            <a:avLst/>
          </a:prstGeom>
        </p:spPr>
      </p:pic>
      <p:sp>
        <p:nvSpPr>
          <p:cNvPr id="8" name="Sol 7"/>
          <p:cNvSpPr/>
          <p:nvPr/>
        </p:nvSpPr>
        <p:spPr>
          <a:xfrm>
            <a:off x="1519706" y="2266685"/>
            <a:ext cx="2833353" cy="2524258"/>
          </a:xfrm>
          <a:prstGeom prst="su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bg1"/>
                </a:solidFill>
              </a:rPr>
              <a:t>SIRA</a:t>
            </a:r>
            <a:endParaRPr lang="es-MX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28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7353841" y="103018"/>
            <a:ext cx="4765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Fisiopatología y Biología molecular</a:t>
            </a:r>
            <a:endParaRPr lang="es-MX" sz="24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3" r="37640" b="79906"/>
          <a:stretch/>
        </p:blipFill>
        <p:spPr>
          <a:xfrm>
            <a:off x="103031" y="118273"/>
            <a:ext cx="1365161" cy="137803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430333" y="5710532"/>
            <a:ext cx="76886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Díaz de León Ponce et al.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Síndrome de insuficiencia respiratoria aguda (SIRA)</a:t>
            </a:r>
          </a:p>
          <a:p>
            <a:pPr algn="just"/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Asoc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Mex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Crit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y Ter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2004;18(1):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24-33</a:t>
            </a:r>
          </a:p>
          <a:p>
            <a:pPr algn="just"/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Díaz de León Ponce y cols.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En: Trauma, Un problema de Salud en México. Academia Nacional de Medicina </a:t>
            </a:r>
          </a:p>
          <a:p>
            <a:pPr algn="just"/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 México, CONACIT, Editorial Intersistemas, México 2016 ISBN 978-607-443-636-5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468975" y="6503831"/>
            <a:ext cx="6521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Laffey</a:t>
            </a:r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JG, </a:t>
            </a:r>
            <a:r>
              <a:rPr lang="es-MX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Kavanagh</a:t>
            </a:r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BP.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Fifty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in ARDS. AJRCCM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Articles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Press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2017.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7774547" y="1394052"/>
            <a:ext cx="3232598" cy="19704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>
                <a:solidFill>
                  <a:srgbClr val="002060"/>
                </a:solidFill>
              </a:rPr>
              <a:t>Daño alveolar difuso</a:t>
            </a:r>
            <a:endParaRPr lang="es-MX" sz="2400" dirty="0">
              <a:solidFill>
                <a:srgbClr val="002060"/>
              </a:solidFill>
            </a:endParaRPr>
          </a:p>
        </p:txBody>
      </p:sp>
      <p:sp>
        <p:nvSpPr>
          <p:cNvPr id="9" name="Elipse 8"/>
          <p:cNvSpPr/>
          <p:nvPr/>
        </p:nvSpPr>
        <p:spPr>
          <a:xfrm>
            <a:off x="8886427" y="2958466"/>
            <a:ext cx="3236883" cy="197046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>
                <a:solidFill>
                  <a:srgbClr val="C00000"/>
                </a:solidFill>
              </a:rPr>
              <a:t>Vasos pulmonares</a:t>
            </a:r>
            <a:endParaRPr lang="es-MX" sz="2400" dirty="0">
              <a:solidFill>
                <a:srgbClr val="C00000"/>
              </a:solidFill>
            </a:endParaRPr>
          </a:p>
        </p:txBody>
      </p:sp>
      <p:sp>
        <p:nvSpPr>
          <p:cNvPr id="13" name="Sol 12"/>
          <p:cNvSpPr/>
          <p:nvPr/>
        </p:nvSpPr>
        <p:spPr>
          <a:xfrm>
            <a:off x="103031" y="1931831"/>
            <a:ext cx="2833353" cy="2524258"/>
          </a:xfrm>
          <a:prstGeom prst="su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bg1"/>
                </a:solidFill>
              </a:rPr>
              <a:t>SIRA</a:t>
            </a:r>
            <a:endParaRPr lang="es-MX" dirty="0">
              <a:solidFill>
                <a:srgbClr val="7030A0"/>
              </a:solidFill>
            </a:endParaRPr>
          </a:p>
        </p:txBody>
      </p:sp>
      <p:sp>
        <p:nvSpPr>
          <p:cNvPr id="14" name="4 Rectángulo"/>
          <p:cNvSpPr/>
          <p:nvPr/>
        </p:nvSpPr>
        <p:spPr>
          <a:xfrm>
            <a:off x="2884861" y="565449"/>
            <a:ext cx="6722778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ctr"/>
            <a:endParaRPr lang="es-MX" b="1" dirty="0" smtClean="0"/>
          </a:p>
          <a:p>
            <a:pPr algn="ctr"/>
            <a:endParaRPr lang="es-MX" dirty="0"/>
          </a:p>
          <a:p>
            <a:pPr algn="ctr"/>
            <a:endParaRPr lang="es-MX" dirty="0"/>
          </a:p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Fase Exudativa</a:t>
            </a:r>
          </a:p>
          <a:p>
            <a:endParaRPr lang="es-MX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Fase Proliferativa</a:t>
            </a:r>
          </a:p>
          <a:p>
            <a:endParaRPr lang="es-MX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Fase Fibrótica</a:t>
            </a:r>
          </a:p>
          <a:p>
            <a:pPr algn="ctr"/>
            <a:endParaRPr lang="es-MX" dirty="0" smtClean="0">
              <a:solidFill>
                <a:srgbClr val="FF0000"/>
              </a:solidFill>
            </a:endParaRPr>
          </a:p>
          <a:p>
            <a:pPr algn="ctr"/>
            <a:endParaRPr lang="es-MX" dirty="0"/>
          </a:p>
          <a:p>
            <a:pPr algn="just"/>
            <a:endParaRPr lang="es-MX" dirty="0" smtClean="0">
              <a:solidFill>
                <a:srgbClr val="FF0000"/>
              </a:solidFill>
            </a:endParaRPr>
          </a:p>
          <a:p>
            <a:pPr algn="just"/>
            <a:endParaRPr lang="es-MX" dirty="0">
              <a:solidFill>
                <a:srgbClr val="FF0000"/>
              </a:solidFill>
            </a:endParaRPr>
          </a:p>
          <a:p>
            <a:pPr algn="just"/>
            <a:endParaRPr lang="es-MX" dirty="0" smtClean="0">
              <a:solidFill>
                <a:srgbClr val="FF0000"/>
              </a:solidFill>
            </a:endParaRPr>
          </a:p>
          <a:p>
            <a:pPr algn="just"/>
            <a:endParaRPr lang="es-MX" dirty="0">
              <a:solidFill>
                <a:srgbClr val="FF0000"/>
              </a:solidFill>
            </a:endParaRPr>
          </a:p>
          <a:p>
            <a:pPr algn="just"/>
            <a:endParaRPr lang="es-MX" dirty="0" smtClean="0">
              <a:solidFill>
                <a:srgbClr val="FF0000"/>
              </a:solidFill>
            </a:endParaRPr>
          </a:p>
          <a:p>
            <a:pPr algn="just"/>
            <a:endParaRPr lang="es-MX" sz="1600" dirty="0" smtClean="0"/>
          </a:p>
        </p:txBody>
      </p:sp>
      <p:sp>
        <p:nvSpPr>
          <p:cNvPr id="15" name="Flecha derecha 14"/>
          <p:cNvSpPr/>
          <p:nvPr/>
        </p:nvSpPr>
        <p:spPr>
          <a:xfrm>
            <a:off x="3987108" y="435893"/>
            <a:ext cx="2809833" cy="206601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b="1" dirty="0" smtClean="0">
                <a:solidFill>
                  <a:schemeClr val="tx1"/>
                </a:solidFill>
              </a:rPr>
              <a:t>ENDOTELIO CAPILAR</a:t>
            </a:r>
          </a:p>
          <a:p>
            <a:pPr algn="ctr"/>
            <a:r>
              <a:rPr lang="es-MX" sz="1100" b="1" dirty="0" smtClean="0">
                <a:solidFill>
                  <a:schemeClr val="tx1"/>
                </a:solidFill>
              </a:rPr>
              <a:t>EPITELIO RESPIRATORIO</a:t>
            </a:r>
          </a:p>
          <a:p>
            <a:pPr algn="ctr"/>
            <a:r>
              <a:rPr lang="es-MX" sz="1100" b="1" dirty="0" smtClean="0">
                <a:solidFill>
                  <a:schemeClr val="tx1"/>
                </a:solidFill>
              </a:rPr>
              <a:t>MEMBRANA HIALINA</a:t>
            </a:r>
          </a:p>
          <a:p>
            <a:pPr algn="ctr"/>
            <a:r>
              <a:rPr lang="es-MX" sz="1100" b="1" dirty="0" smtClean="0">
                <a:solidFill>
                  <a:schemeClr val="tx1"/>
                </a:solidFill>
              </a:rPr>
              <a:t>PERMEABILIDAD</a:t>
            </a:r>
          </a:p>
          <a:p>
            <a:pPr algn="ctr"/>
            <a:r>
              <a:rPr lang="es-MX" sz="1100" b="1" dirty="0" smtClean="0">
                <a:solidFill>
                  <a:schemeClr val="tx1"/>
                </a:solidFill>
              </a:rPr>
              <a:t>NECROSIS NEUMOCITO I</a:t>
            </a:r>
            <a:endParaRPr lang="es-MX" sz="1100" b="1" dirty="0">
              <a:solidFill>
                <a:schemeClr val="tx1"/>
              </a:solidFill>
            </a:endParaRPr>
          </a:p>
        </p:txBody>
      </p:sp>
      <p:sp>
        <p:nvSpPr>
          <p:cNvPr id="16" name="Flecha derecha 15"/>
          <p:cNvSpPr/>
          <p:nvPr/>
        </p:nvSpPr>
        <p:spPr>
          <a:xfrm>
            <a:off x="4870350" y="2027324"/>
            <a:ext cx="3132835" cy="2066018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b="1" dirty="0" smtClean="0">
                <a:solidFill>
                  <a:schemeClr val="tx1"/>
                </a:solidFill>
              </a:rPr>
              <a:t>HIPERPLASIA NEUMOCITOS II</a:t>
            </a:r>
          </a:p>
          <a:p>
            <a:pPr algn="ctr"/>
            <a:r>
              <a:rPr lang="es-MX" sz="1100" b="1" dirty="0" smtClean="0">
                <a:solidFill>
                  <a:schemeClr val="tx1"/>
                </a:solidFill>
              </a:rPr>
              <a:t>METPLASIA BRONQUIOLOS Y ALVEOLOS</a:t>
            </a:r>
          </a:p>
          <a:p>
            <a:pPr algn="ctr"/>
            <a:r>
              <a:rPr lang="es-MX" sz="1100" b="1" dirty="0" smtClean="0">
                <a:solidFill>
                  <a:schemeClr val="tx1"/>
                </a:solidFill>
              </a:rPr>
              <a:t>FIBROBLASTOS Y MIOFIBROBLASTOS</a:t>
            </a:r>
          </a:p>
          <a:p>
            <a:pPr algn="ctr"/>
            <a:r>
              <a:rPr lang="es-MX" sz="1100" b="1" dirty="0" smtClean="0">
                <a:solidFill>
                  <a:schemeClr val="tx1"/>
                </a:solidFill>
              </a:rPr>
              <a:t>FIBROSIS INTRALUMINAL E INTERSTICIAL</a:t>
            </a:r>
          </a:p>
        </p:txBody>
      </p:sp>
      <p:sp>
        <p:nvSpPr>
          <p:cNvPr id="17" name="Flecha derecha 16"/>
          <p:cNvSpPr/>
          <p:nvPr/>
        </p:nvSpPr>
        <p:spPr>
          <a:xfrm>
            <a:off x="5602310" y="3618373"/>
            <a:ext cx="3515933" cy="2066018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b="1" dirty="0" smtClean="0">
                <a:solidFill>
                  <a:schemeClr val="tx1"/>
                </a:solidFill>
              </a:rPr>
              <a:t>TEJIDO COLAGENO Y CELULAR DENSO</a:t>
            </a:r>
          </a:p>
          <a:p>
            <a:pPr algn="ctr"/>
            <a:r>
              <a:rPr lang="es-MX" sz="1100" b="1" dirty="0" smtClean="0">
                <a:solidFill>
                  <a:schemeClr val="tx1"/>
                </a:solidFill>
              </a:rPr>
              <a:t>PLAURA ENGROSADA Y PARENQUIMA FIBROSO</a:t>
            </a:r>
          </a:p>
          <a:p>
            <a:pPr algn="ctr"/>
            <a:r>
              <a:rPr lang="es-MX" sz="1100" b="1" dirty="0" smtClean="0">
                <a:solidFill>
                  <a:schemeClr val="tx1"/>
                </a:solidFill>
              </a:rPr>
              <a:t>TABIQUES ALVEOLARES ENGROSADOS</a:t>
            </a:r>
          </a:p>
          <a:p>
            <a:pPr algn="ctr"/>
            <a:r>
              <a:rPr lang="es-MX" sz="1100" b="1" dirty="0" smtClean="0">
                <a:solidFill>
                  <a:schemeClr val="tx1"/>
                </a:solidFill>
              </a:rPr>
              <a:t>BRONQUIOLOS DILATADOS</a:t>
            </a:r>
          </a:p>
          <a:p>
            <a:pPr algn="ctr"/>
            <a:r>
              <a:rPr lang="es-MX" sz="1100" b="1" dirty="0" smtClean="0">
                <a:solidFill>
                  <a:schemeClr val="tx1"/>
                </a:solidFill>
              </a:rPr>
              <a:t>HIPERPLASIA ENDOTELIAL</a:t>
            </a:r>
          </a:p>
        </p:txBody>
      </p:sp>
    </p:spTree>
    <p:extLst>
      <p:ext uri="{BB962C8B-B14F-4D97-AF65-F5344CB8AC3E}">
        <p14:creationId xmlns:p14="http://schemas.microsoft.com/office/powerpoint/2010/main" val="155126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3" r="37640" b="79906"/>
          <a:stretch/>
        </p:blipFill>
        <p:spPr>
          <a:xfrm>
            <a:off x="103031" y="118273"/>
            <a:ext cx="1365161" cy="137803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516712" y="6174172"/>
            <a:ext cx="5628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Díaz de León Ponce et al.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Síndrome de insuficiencia respiratoria aguda (SIRA)</a:t>
            </a:r>
          </a:p>
          <a:p>
            <a:pPr algn="just"/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Asoc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Mex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Crit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y Ter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2004;18(1):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24-33</a:t>
            </a:r>
          </a:p>
          <a:p>
            <a:pPr algn="just"/>
            <a:endParaRPr lang="es-MX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070507" y="164206"/>
            <a:ext cx="4868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Fisiopatología y Biología molecular</a:t>
            </a:r>
            <a:endParaRPr lang="es-MX" sz="24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5" t="10848" b="22817"/>
          <a:stretch/>
        </p:blipFill>
        <p:spPr>
          <a:xfrm>
            <a:off x="1867437" y="489394"/>
            <a:ext cx="3211730" cy="5990485"/>
          </a:xfrm>
          <a:prstGeom prst="rect">
            <a:avLst/>
          </a:prstGeom>
        </p:spPr>
      </p:pic>
      <p:sp>
        <p:nvSpPr>
          <p:cNvPr id="9" name="Sol 8"/>
          <p:cNvSpPr/>
          <p:nvPr/>
        </p:nvSpPr>
        <p:spPr>
          <a:xfrm>
            <a:off x="6065949" y="1197734"/>
            <a:ext cx="4687910" cy="4404575"/>
          </a:xfrm>
          <a:prstGeom prst="su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dirty="0" smtClean="0"/>
              <a:t>SIRA</a:t>
            </a:r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val="190359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3" r="37640" b="79906"/>
          <a:stretch/>
        </p:blipFill>
        <p:spPr>
          <a:xfrm>
            <a:off x="103031" y="118273"/>
            <a:ext cx="1365161" cy="1378039"/>
          </a:xfrm>
          <a:prstGeom prst="rect">
            <a:avLst/>
          </a:prstGeom>
        </p:spPr>
      </p:pic>
      <p:sp>
        <p:nvSpPr>
          <p:cNvPr id="4" name="4 Rectángulo"/>
          <p:cNvSpPr/>
          <p:nvPr/>
        </p:nvSpPr>
        <p:spPr>
          <a:xfrm>
            <a:off x="510878" y="1378035"/>
            <a:ext cx="663690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MX" dirty="0" smtClean="0"/>
          </a:p>
          <a:p>
            <a:pPr algn="just"/>
            <a:endParaRPr lang="es-MX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/>
              <a:t>Inicialmente el </a:t>
            </a:r>
            <a:r>
              <a:rPr lang="es-MX" dirty="0"/>
              <a:t>daño se le atribuyó a los neutrófilos como </a:t>
            </a:r>
            <a:r>
              <a:rPr lang="es-MX" dirty="0" smtClean="0"/>
              <a:t>causa principal</a:t>
            </a:r>
            <a:r>
              <a:rPr lang="es-MX" dirty="0"/>
              <a:t>, sin embargo se observó el desarrollo </a:t>
            </a:r>
            <a:r>
              <a:rPr lang="es-MX" dirty="0" smtClean="0"/>
              <a:t>del SIRA </a:t>
            </a:r>
            <a:r>
              <a:rPr lang="es-MX" dirty="0"/>
              <a:t>en pacientes </a:t>
            </a:r>
            <a:r>
              <a:rPr lang="es-MX" dirty="0" err="1"/>
              <a:t>neutropénicos</a:t>
            </a:r>
            <a:r>
              <a:rPr lang="es-MX" dirty="0"/>
              <a:t>, por lo que </a:t>
            </a:r>
            <a:r>
              <a:rPr lang="es-MX" dirty="0" smtClean="0"/>
              <a:t>probablemente existan </a:t>
            </a:r>
            <a:r>
              <a:rPr lang="es-MX" dirty="0"/>
              <a:t>dos o más vías por las cuales </a:t>
            </a:r>
            <a:r>
              <a:rPr lang="es-MX" dirty="0" smtClean="0"/>
              <a:t>se produzca </a:t>
            </a:r>
            <a:r>
              <a:rPr lang="es-MX" dirty="0"/>
              <a:t>el daño al epitelio respiratorio. </a:t>
            </a:r>
            <a:endParaRPr lang="es-MX" dirty="0" smtClean="0"/>
          </a:p>
          <a:p>
            <a:pPr algn="just"/>
            <a:endParaRPr lang="es-MX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/>
              <a:t>Se estudiaron pacientes </a:t>
            </a:r>
            <a:r>
              <a:rPr lang="es-MX" dirty="0"/>
              <a:t>que padecían neutropenia </a:t>
            </a:r>
            <a:r>
              <a:rPr lang="es-MX" dirty="0" smtClean="0"/>
              <a:t>antes del </a:t>
            </a:r>
            <a:r>
              <a:rPr lang="es-MX" dirty="0"/>
              <a:t>desarrollo del SIRA y presentaron las </a:t>
            </a:r>
            <a:r>
              <a:rPr lang="es-MX" dirty="0" smtClean="0"/>
              <a:t>mismas características </a:t>
            </a:r>
            <a:r>
              <a:rPr lang="es-MX" dirty="0"/>
              <a:t>histopatológicas que los </a:t>
            </a:r>
            <a:r>
              <a:rPr lang="es-MX" dirty="0" smtClean="0"/>
              <a:t>pacientes que </a:t>
            </a:r>
            <a:r>
              <a:rPr lang="es-MX" dirty="0"/>
              <a:t>no padecían neutropenia excepto por la </a:t>
            </a:r>
            <a:r>
              <a:rPr lang="es-MX" dirty="0" smtClean="0"/>
              <a:t>falta de </a:t>
            </a:r>
            <a:r>
              <a:rPr lang="es-MX" dirty="0"/>
              <a:t>infiltración de neutrófilos. </a:t>
            </a:r>
            <a:endParaRPr lang="es-MX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/>
              <a:t>La </a:t>
            </a:r>
            <a:r>
              <a:rPr lang="es-MX" dirty="0"/>
              <a:t>evolución clínica </a:t>
            </a:r>
            <a:r>
              <a:rPr lang="es-MX" dirty="0" smtClean="0"/>
              <a:t>y la </a:t>
            </a:r>
            <a:r>
              <a:rPr lang="es-MX" dirty="0"/>
              <a:t>mortalidad relacionada con el SIRA son </a:t>
            </a:r>
            <a:r>
              <a:rPr lang="es-MX" dirty="0" smtClean="0"/>
              <a:t>similares en </a:t>
            </a:r>
            <a:r>
              <a:rPr lang="es-MX" dirty="0"/>
              <a:t>todos los pacientes incluso en los que </a:t>
            </a:r>
            <a:r>
              <a:rPr lang="es-MX" dirty="0" smtClean="0"/>
              <a:t>cursan con </a:t>
            </a:r>
            <a:r>
              <a:rPr lang="es-MX" dirty="0"/>
              <a:t>neutropenia. </a:t>
            </a:r>
            <a:endParaRPr lang="es-MX" dirty="0" smtClean="0"/>
          </a:p>
          <a:p>
            <a:pPr algn="just"/>
            <a:endParaRPr lang="es-MX" dirty="0"/>
          </a:p>
          <a:p>
            <a:pPr algn="just"/>
            <a:endParaRPr lang="es-MX" dirty="0">
              <a:solidFill>
                <a:srgbClr val="FF0000"/>
              </a:solidFill>
            </a:endParaRPr>
          </a:p>
          <a:p>
            <a:pPr algn="just"/>
            <a:endParaRPr lang="es-MX" dirty="0" smtClean="0">
              <a:solidFill>
                <a:srgbClr val="FF0000"/>
              </a:solidFill>
            </a:endParaRPr>
          </a:p>
          <a:p>
            <a:pPr algn="just"/>
            <a:endParaRPr lang="es-MX" dirty="0" smtClean="0">
              <a:solidFill>
                <a:srgbClr val="FF00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468979" y="6465194"/>
            <a:ext cx="6521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Laffey</a:t>
            </a:r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JG, </a:t>
            </a:r>
            <a:r>
              <a:rPr lang="es-MX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Kavanagh</a:t>
            </a:r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BP.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Fifty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in ARDS. AJRCCM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Articles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Press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2017.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430333" y="5710532"/>
            <a:ext cx="76886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Díaz de León Ponce et al.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Síndrome de insuficiencia respiratoria aguda (SIRA)</a:t>
            </a:r>
          </a:p>
          <a:p>
            <a:pPr algn="just"/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Asoc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Mex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Crit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y Ter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2004;18(1):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24-33</a:t>
            </a:r>
          </a:p>
          <a:p>
            <a:pPr algn="just"/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Díaz de León Ponce y cols.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En: Trauma, Un problema de Salud en México. Academia Nacional de Medicina </a:t>
            </a:r>
          </a:p>
          <a:p>
            <a:pPr algn="just"/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 México, CONACIT, Editorial Intersistemas, México 2016 ISBN 978-607-443-636-5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147781" y="193171"/>
            <a:ext cx="4868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Fisiopatología y Biología molecular</a:t>
            </a:r>
            <a:endParaRPr lang="es-MX" sz="24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9" name="Sol 8"/>
          <p:cNvSpPr/>
          <p:nvPr/>
        </p:nvSpPr>
        <p:spPr>
          <a:xfrm>
            <a:off x="8603088" y="2021978"/>
            <a:ext cx="2949262" cy="3078050"/>
          </a:xfrm>
          <a:prstGeom prst="su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b="1" dirty="0" smtClean="0"/>
              <a:t>NEUTROFILOS</a:t>
            </a:r>
            <a:endParaRPr lang="es-MX" sz="1100" b="1" dirty="0"/>
          </a:p>
        </p:txBody>
      </p:sp>
    </p:spTree>
    <p:extLst>
      <p:ext uri="{BB962C8B-B14F-4D97-AF65-F5344CB8AC3E}">
        <p14:creationId xmlns:p14="http://schemas.microsoft.com/office/powerpoint/2010/main" val="276724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3" r="37640" b="79906"/>
          <a:stretch/>
        </p:blipFill>
        <p:spPr>
          <a:xfrm>
            <a:off x="103031" y="118273"/>
            <a:ext cx="1365161" cy="137803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563682" y="6220493"/>
            <a:ext cx="6521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Yan</a:t>
            </a:r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PJC, García ML, Sánchez TLE. 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Trampas extracelulares de neutrófilos (NET). Consecuencias de un suicidio celular. Gaceta Médica de México 2012;148:68-75.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147781" y="193171"/>
            <a:ext cx="4868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Fisiopatología y Biología molecular</a:t>
            </a:r>
            <a:endParaRPr lang="es-MX" sz="24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9" name="Sol 8"/>
          <p:cNvSpPr/>
          <p:nvPr/>
        </p:nvSpPr>
        <p:spPr>
          <a:xfrm>
            <a:off x="8603088" y="2021978"/>
            <a:ext cx="2949262" cy="3078050"/>
          </a:xfrm>
          <a:prstGeom prst="su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b="1" dirty="0" smtClean="0"/>
              <a:t>NEUTROFILOS</a:t>
            </a:r>
          </a:p>
          <a:p>
            <a:pPr algn="ctr"/>
            <a:r>
              <a:rPr lang="es-MX" b="1" dirty="0" smtClean="0"/>
              <a:t>NET</a:t>
            </a:r>
            <a:endParaRPr lang="es-MX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5" t="7511" r="11891" b="41784"/>
          <a:stretch/>
        </p:blipFill>
        <p:spPr>
          <a:xfrm>
            <a:off x="1635620" y="620521"/>
            <a:ext cx="5434948" cy="494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2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7225054" y="51502"/>
            <a:ext cx="4893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Fisiopatología y Biología molecular</a:t>
            </a:r>
            <a:endParaRPr lang="es-MX" sz="24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3" r="37640" b="79906"/>
          <a:stretch/>
        </p:blipFill>
        <p:spPr>
          <a:xfrm>
            <a:off x="103031" y="118273"/>
            <a:ext cx="1365161" cy="137803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0" r="29407" b="36901"/>
          <a:stretch/>
        </p:blipFill>
        <p:spPr>
          <a:xfrm>
            <a:off x="1725772" y="425003"/>
            <a:ext cx="4649270" cy="502212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443222" y="6465194"/>
            <a:ext cx="6521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Laffey</a:t>
            </a:r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JG, </a:t>
            </a:r>
            <a:r>
              <a:rPr lang="es-MX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Kavanagh</a:t>
            </a:r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BP.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Fifty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in ARDS. AJRCCM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Articles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Press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2017.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430333" y="5710532"/>
            <a:ext cx="76886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Díaz de León Ponce et al.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Síndrome de insuficiencia respiratoria aguda (SIRA)</a:t>
            </a:r>
          </a:p>
          <a:p>
            <a:pPr algn="just"/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Asoc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Mex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Crit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y Ter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2004;18(1):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24-33</a:t>
            </a:r>
          </a:p>
          <a:p>
            <a:pPr algn="just"/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Díaz de León Ponce y cols.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En: Trauma, Un problema de Salud en México. Academia Nacional de Medicina </a:t>
            </a:r>
          </a:p>
          <a:p>
            <a:pPr algn="just"/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 México, CONACIT, Editorial Intersistemas, México 2016 ISBN 978-607-443-636-5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ol 9"/>
          <p:cNvSpPr/>
          <p:nvPr/>
        </p:nvSpPr>
        <p:spPr>
          <a:xfrm>
            <a:off x="6993231" y="862880"/>
            <a:ext cx="4687910" cy="4404575"/>
          </a:xfrm>
          <a:prstGeom prst="su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dirty="0" smtClean="0"/>
              <a:t>SIRA</a:t>
            </a:r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val="171018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3" r="37640" b="79906"/>
          <a:stretch/>
        </p:blipFill>
        <p:spPr>
          <a:xfrm>
            <a:off x="103031" y="118273"/>
            <a:ext cx="1365161" cy="1378039"/>
          </a:xfrm>
          <a:prstGeom prst="rect">
            <a:avLst/>
          </a:prstGeom>
        </p:spPr>
      </p:pic>
      <p:sp>
        <p:nvSpPr>
          <p:cNvPr id="6" name="4 Rectángulo"/>
          <p:cNvSpPr/>
          <p:nvPr/>
        </p:nvSpPr>
        <p:spPr>
          <a:xfrm>
            <a:off x="540914" y="1146415"/>
            <a:ext cx="741682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MX" dirty="0" smtClean="0"/>
          </a:p>
          <a:p>
            <a:pPr algn="ctr"/>
            <a:endParaRPr lang="es-MX" dirty="0" smtClean="0"/>
          </a:p>
          <a:p>
            <a:pPr algn="ctr"/>
            <a:endParaRPr lang="es-MX" dirty="0" smtClean="0"/>
          </a:p>
          <a:p>
            <a:pPr algn="just"/>
            <a:r>
              <a:rPr lang="es-MX" dirty="0"/>
              <a:t>Los neutrófilos pueden producir daño a </a:t>
            </a:r>
            <a:r>
              <a:rPr lang="es-MX" dirty="0" smtClean="0"/>
              <a:t>través de </a:t>
            </a:r>
            <a:r>
              <a:rPr lang="es-MX" dirty="0"/>
              <a:t>dos </a:t>
            </a:r>
            <a:r>
              <a:rPr lang="es-MX" dirty="0" smtClean="0"/>
              <a:t>mecanismos.</a:t>
            </a:r>
          </a:p>
          <a:p>
            <a:pPr algn="just"/>
            <a:endParaRPr lang="es-MX" dirty="0" smtClean="0"/>
          </a:p>
          <a:p>
            <a:pPr algn="just"/>
            <a:endParaRPr lang="es-MX" dirty="0"/>
          </a:p>
          <a:p>
            <a:pPr marL="342900" indent="-342900" algn="just">
              <a:buAutoNum type="arabicPeriod"/>
            </a:pPr>
            <a:r>
              <a:rPr lang="es-MX" dirty="0" smtClean="0"/>
              <a:t>Enzimas </a:t>
            </a:r>
            <a:r>
              <a:rPr lang="es-MX" dirty="0"/>
              <a:t>proteolíticas: los neutrófilos </a:t>
            </a:r>
            <a:r>
              <a:rPr lang="es-MX" dirty="0" smtClean="0"/>
              <a:t>poseen varias </a:t>
            </a:r>
            <a:r>
              <a:rPr lang="es-MX" dirty="0"/>
              <a:t>enzimas como lisozimas, </a:t>
            </a:r>
            <a:r>
              <a:rPr lang="es-MX" dirty="0" err="1"/>
              <a:t>elastasas</a:t>
            </a:r>
            <a:r>
              <a:rPr lang="es-MX" dirty="0"/>
              <a:t>, </a:t>
            </a:r>
            <a:r>
              <a:rPr lang="es-MX" dirty="0" smtClean="0"/>
              <a:t>hidrolasas, </a:t>
            </a:r>
            <a:r>
              <a:rPr lang="es-MX" dirty="0" err="1" smtClean="0"/>
              <a:t>colagenasas</a:t>
            </a:r>
            <a:r>
              <a:rPr lang="es-MX" dirty="0"/>
              <a:t>, etc., que pueden </a:t>
            </a:r>
            <a:r>
              <a:rPr lang="es-MX" dirty="0" smtClean="0"/>
              <a:t>degradar y </a:t>
            </a:r>
            <a:r>
              <a:rPr lang="es-MX" dirty="0"/>
              <a:t>destruir el tejido conectivo pulmonar</a:t>
            </a:r>
            <a:r>
              <a:rPr lang="es-MX" dirty="0" smtClean="0"/>
              <a:t>.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2. Radicales de O2: la NADPH oxidasa convierte </a:t>
            </a:r>
            <a:r>
              <a:rPr lang="es-MX" dirty="0" smtClean="0"/>
              <a:t>el oxígeno </a:t>
            </a:r>
            <a:r>
              <a:rPr lang="es-MX" dirty="0"/>
              <a:t>(O2) en anión </a:t>
            </a:r>
            <a:r>
              <a:rPr lang="es-MX" dirty="0" err="1"/>
              <a:t>superóxido</a:t>
            </a:r>
            <a:r>
              <a:rPr lang="es-MX" dirty="0"/>
              <a:t> (</a:t>
            </a:r>
            <a:r>
              <a:rPr lang="es-MX" dirty="0" smtClean="0"/>
              <a:t>O2) Dos moléculas de </a:t>
            </a:r>
            <a:r>
              <a:rPr lang="es-MX" dirty="0"/>
              <a:t>anión </a:t>
            </a:r>
            <a:r>
              <a:rPr lang="es-MX" dirty="0" err="1"/>
              <a:t>superóxido</a:t>
            </a:r>
            <a:r>
              <a:rPr lang="es-MX" dirty="0"/>
              <a:t> reaccionan </a:t>
            </a:r>
            <a:r>
              <a:rPr lang="es-MX" dirty="0" smtClean="0"/>
              <a:t>espontáneamente y </a:t>
            </a:r>
            <a:r>
              <a:rPr lang="es-MX" dirty="0"/>
              <a:t>mediante la </a:t>
            </a:r>
            <a:r>
              <a:rPr lang="es-MX" dirty="0" err="1"/>
              <a:t>peroxidasa</a:t>
            </a:r>
            <a:r>
              <a:rPr lang="es-MX" dirty="0"/>
              <a:t> de </a:t>
            </a:r>
            <a:r>
              <a:rPr lang="es-MX" dirty="0" smtClean="0"/>
              <a:t>hidrógeno forman </a:t>
            </a:r>
            <a:r>
              <a:rPr lang="es-MX" dirty="0"/>
              <a:t>peróxido de hidrógeno (H2O2), </a:t>
            </a:r>
            <a:r>
              <a:rPr lang="es-MX" dirty="0" smtClean="0"/>
              <a:t>que puede </a:t>
            </a:r>
            <a:r>
              <a:rPr lang="es-MX" dirty="0"/>
              <a:t>convertirse en el radical hidroxilo (OH-</a:t>
            </a:r>
            <a:r>
              <a:rPr lang="es-MX" dirty="0" smtClean="0"/>
              <a:t>) que </a:t>
            </a:r>
            <a:r>
              <a:rPr lang="es-MX" dirty="0"/>
              <a:t>es extremadamente tóxico.</a:t>
            </a:r>
            <a:endParaRPr lang="es-MX" dirty="0" smtClean="0"/>
          </a:p>
          <a:p>
            <a:pPr algn="just"/>
            <a:endParaRPr lang="es-MX" dirty="0" smtClean="0">
              <a:solidFill>
                <a:srgbClr val="FF0000"/>
              </a:solidFill>
            </a:endParaRPr>
          </a:p>
          <a:p>
            <a:pPr algn="just"/>
            <a:endParaRPr lang="es-MX" dirty="0">
              <a:solidFill>
                <a:srgbClr val="FF0000"/>
              </a:solidFill>
            </a:endParaRPr>
          </a:p>
          <a:p>
            <a:pPr algn="just"/>
            <a:endParaRPr lang="es-MX" dirty="0">
              <a:solidFill>
                <a:srgbClr val="FF0000"/>
              </a:solidFill>
            </a:endParaRPr>
          </a:p>
          <a:p>
            <a:pPr algn="just"/>
            <a:endParaRPr lang="es-MX" dirty="0" smtClean="0">
              <a:solidFill>
                <a:srgbClr val="FF0000"/>
              </a:solidFill>
            </a:endParaRPr>
          </a:p>
          <a:p>
            <a:pPr algn="just"/>
            <a:endParaRPr lang="es-MX" dirty="0" smtClean="0">
              <a:solidFill>
                <a:srgbClr val="FF000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456100" y="6465194"/>
            <a:ext cx="6521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Laffey</a:t>
            </a:r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JG, </a:t>
            </a:r>
            <a:r>
              <a:rPr lang="es-MX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Kavanagh</a:t>
            </a:r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BP.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Fifty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in ARDS. AJRCCM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Articles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MX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Press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2017.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430333" y="5710532"/>
            <a:ext cx="76886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Díaz de León Ponce et al.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Síndrome de insuficiencia respiratoria aguda (SIRA)</a:t>
            </a:r>
          </a:p>
          <a:p>
            <a:pPr algn="just"/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Asoc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Mex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Crit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y Ter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2004;18(1):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24-33</a:t>
            </a:r>
          </a:p>
          <a:p>
            <a:pPr algn="just"/>
            <a:r>
              <a:rPr lang="es-MX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Díaz de León Ponce y cols.</a:t>
            </a: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En: Trauma, Un problema de Salud en México. Academia Nacional de Medicina </a:t>
            </a:r>
          </a:p>
          <a:p>
            <a:pPr algn="just"/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 México, CONACIT, Editorial Intersistemas, México 2016 ISBN 978-607-443-636-5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147781" y="193171"/>
            <a:ext cx="4868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Fisiopatología y Biología molecular</a:t>
            </a:r>
            <a:endParaRPr lang="es-MX" sz="24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1" name="Sol 10"/>
          <p:cNvSpPr/>
          <p:nvPr/>
        </p:nvSpPr>
        <p:spPr>
          <a:xfrm>
            <a:off x="8603088" y="2021978"/>
            <a:ext cx="2949262" cy="3078050"/>
          </a:xfrm>
          <a:prstGeom prst="su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b="1" dirty="0" smtClean="0"/>
              <a:t>NEUTROFILOS</a:t>
            </a:r>
            <a:endParaRPr lang="es-MX" sz="1100" b="1" dirty="0"/>
          </a:p>
        </p:txBody>
      </p:sp>
    </p:spTree>
    <p:extLst>
      <p:ext uri="{BB962C8B-B14F-4D97-AF65-F5344CB8AC3E}">
        <p14:creationId xmlns:p14="http://schemas.microsoft.com/office/powerpoint/2010/main" val="253000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</TotalTime>
  <Words>2371</Words>
  <Application>Microsoft Office PowerPoint</Application>
  <PresentationFormat>Panorámica</PresentationFormat>
  <Paragraphs>253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7" baseType="lpstr">
      <vt:lpstr>Arial</vt:lpstr>
      <vt:lpstr>Bradley Hand ITC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Dr. Carlos Briones</dc:creator>
  <cp:lastModifiedBy>Dr. Carlos Briones</cp:lastModifiedBy>
  <cp:revision>47</cp:revision>
  <dcterms:created xsi:type="dcterms:W3CDTF">2017-05-18T12:32:43Z</dcterms:created>
  <dcterms:modified xsi:type="dcterms:W3CDTF">2017-06-14T17:09:13Z</dcterms:modified>
</cp:coreProperties>
</file>