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63" r:id="rId3"/>
    <p:sldId id="264" r:id="rId4"/>
    <p:sldId id="265" r:id="rId5"/>
    <p:sldId id="285" r:id="rId6"/>
    <p:sldId id="262" r:id="rId7"/>
    <p:sldId id="302" r:id="rId8"/>
    <p:sldId id="300" r:id="rId9"/>
    <p:sldId id="301" r:id="rId10"/>
    <p:sldId id="260" r:id="rId11"/>
    <p:sldId id="314" r:id="rId12"/>
    <p:sldId id="315" r:id="rId13"/>
    <p:sldId id="316" r:id="rId14"/>
    <p:sldId id="317" r:id="rId15"/>
    <p:sldId id="268" r:id="rId16"/>
    <p:sldId id="267" r:id="rId17"/>
    <p:sldId id="272" r:id="rId18"/>
    <p:sldId id="269" r:id="rId19"/>
    <p:sldId id="270" r:id="rId20"/>
    <p:sldId id="258" r:id="rId21"/>
    <p:sldId id="319" r:id="rId22"/>
    <p:sldId id="308" r:id="rId23"/>
    <p:sldId id="309" r:id="rId24"/>
    <p:sldId id="310" r:id="rId25"/>
    <p:sldId id="312" r:id="rId26"/>
    <p:sldId id="313" r:id="rId27"/>
    <p:sldId id="305" r:id="rId28"/>
    <p:sldId id="306" r:id="rId29"/>
    <p:sldId id="307" r:id="rId30"/>
    <p:sldId id="304" r:id="rId31"/>
    <p:sldId id="318" r:id="rId32"/>
    <p:sldId id="277" r:id="rId33"/>
    <p:sldId id="275" r:id="rId34"/>
    <p:sldId id="286" r:id="rId35"/>
    <p:sldId id="276" r:id="rId36"/>
    <p:sldId id="278" r:id="rId37"/>
    <p:sldId id="281" r:id="rId38"/>
    <p:sldId id="282" r:id="rId39"/>
    <p:sldId id="289" r:id="rId40"/>
    <p:sldId id="280" r:id="rId41"/>
    <p:sldId id="284" r:id="rId42"/>
    <p:sldId id="287" r:id="rId43"/>
    <p:sldId id="290" r:id="rId44"/>
    <p:sldId id="291" r:id="rId45"/>
    <p:sldId id="273" r:id="rId46"/>
    <p:sldId id="274" r:id="rId47"/>
    <p:sldId id="311" r:id="rId48"/>
    <p:sldId id="259" r:id="rId49"/>
    <p:sldId id="292" r:id="rId50"/>
    <p:sldId id="294" r:id="rId51"/>
    <p:sldId id="293" r:id="rId52"/>
    <p:sldId id="295" r:id="rId53"/>
    <p:sldId id="296" r:id="rId54"/>
    <p:sldId id="266" r:id="rId55"/>
    <p:sldId id="257" r:id="rId56"/>
    <p:sldId id="288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69" autoAdjust="0"/>
  </p:normalViewPr>
  <p:slideViewPr>
    <p:cSldViewPr snapToGrid="0" snapToObjects="1">
      <p:cViewPr>
        <p:scale>
          <a:sx n="75" d="100"/>
          <a:sy n="75" d="100"/>
        </p:scale>
        <p:origin x="-188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C14C-E81A-9946-8593-875529DD0E2E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1C47-8CBE-3743-82F9-8DB25F652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1C47-8CBE-3743-82F9-8DB25F652D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1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4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0284-000E-884C-860B-A7AFCAAF4665}" type="datetimeFigureOut">
              <a:rPr lang="en-US" smtClean="0"/>
              <a:t>14/06/17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754D-AC1B-F04D-BDE3-3921A94AB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50 </a:t>
            </a:r>
            <a:r>
              <a:rPr lang="en-US" dirty="0" err="1" smtClean="0"/>
              <a:t>años</a:t>
            </a:r>
            <a:r>
              <a:rPr lang="en-US" dirty="0" smtClean="0"/>
              <a:t> de la </a:t>
            </a:r>
            <a:r>
              <a:rPr lang="en-US" dirty="0" err="1" smtClean="0"/>
              <a:t>descripción</a:t>
            </a:r>
            <a:r>
              <a:rPr lang="en-US" dirty="0" smtClean="0"/>
              <a:t> del </a:t>
            </a:r>
            <a:r>
              <a:rPr lang="en-US" dirty="0" err="1" smtClean="0"/>
              <a:t>Síndrome</a:t>
            </a:r>
            <a:r>
              <a:rPr lang="en-US" dirty="0" smtClean="0"/>
              <a:t> de </a:t>
            </a:r>
            <a:r>
              <a:rPr lang="en-US" dirty="0" err="1" smtClean="0"/>
              <a:t>Insuficiencia</a:t>
            </a:r>
            <a:r>
              <a:rPr lang="en-US" dirty="0" smtClean="0"/>
              <a:t> </a:t>
            </a:r>
            <a:r>
              <a:rPr lang="en-US" dirty="0" err="1" smtClean="0"/>
              <a:t>Respiratoria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2888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Raúl</a:t>
            </a:r>
            <a:r>
              <a:rPr lang="en-US" dirty="0" smtClean="0">
                <a:solidFill>
                  <a:schemeClr val="tx1"/>
                </a:solidFill>
              </a:rPr>
              <a:t> Carrillo </a:t>
            </a:r>
            <a:r>
              <a:rPr lang="en-US" dirty="0" err="1" smtClean="0">
                <a:solidFill>
                  <a:schemeClr val="tx1"/>
                </a:solidFill>
              </a:rPr>
              <a:t>Esper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859004"/>
            <a:ext cx="9144000" cy="4427152"/>
            <a:chOff x="0" y="859004"/>
            <a:chExt cx="9144000" cy="4427152"/>
          </a:xfrm>
        </p:grpSpPr>
        <p:pic>
          <p:nvPicPr>
            <p:cNvPr id="4" name="Picture 3" descr="Captura de pantalla 2017-06-11 a la(s) 17.10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9004"/>
              <a:ext cx="9144000" cy="44271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58921" y="1203494"/>
              <a:ext cx="15275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Manifestaciones</a:t>
              </a:r>
              <a:endParaRPr lang="en-US" sz="1400" b="1" dirty="0" smtClean="0"/>
            </a:p>
            <a:p>
              <a:pPr algn="ctr"/>
              <a:r>
                <a:rPr lang="en-US" sz="1400" b="1" dirty="0" err="1" smtClean="0"/>
                <a:t>sistémicas</a:t>
              </a:r>
              <a:endParaRPr lang="en-US" sz="1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1056" y="1203494"/>
              <a:ext cx="67146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SIRS</a:t>
              </a:r>
            </a:p>
            <a:p>
              <a:pPr algn="ctr"/>
              <a:r>
                <a:rPr lang="es-ES_tradnl" sz="1400" b="1" dirty="0" smtClean="0"/>
                <a:t>(fiebre</a:t>
              </a:r>
              <a:endParaRPr 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50828" y="1080922"/>
              <a:ext cx="1527576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Respuesta inflamatoria exagerada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41825" y="1080922"/>
              <a:ext cx="152757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Manifestaciones pulmonares</a:t>
              </a:r>
            </a:p>
            <a:p>
              <a:pPr algn="ctr"/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728" y="2322441"/>
              <a:ext cx="133019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</a:t>
              </a:r>
              <a:r>
                <a:rPr lang="es-ES_tradnl" sz="1400" b="1" dirty="0" err="1" smtClean="0"/>
                <a:t>orbilidad</a:t>
              </a:r>
              <a:r>
                <a:rPr lang="es-ES_tradnl" sz="1400" b="1" dirty="0" smtClean="0"/>
                <a:t> neurológica y cardiovascular</a:t>
              </a:r>
            </a:p>
            <a:p>
              <a:pPr algn="ctr"/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1469" y="2356763"/>
              <a:ext cx="110055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Falla orgánica múltiple</a:t>
              </a:r>
            </a:p>
            <a:p>
              <a:pPr algn="ctr"/>
              <a:endParaRPr lang="es-ES_tradnl" sz="14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53077" y="2339602"/>
              <a:ext cx="126171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Permeabilidad vascular</a:t>
              </a:r>
            </a:p>
            <a:p>
              <a:pPr algn="ctr"/>
              <a:r>
                <a:rPr lang="en-US" sz="1400" b="1" dirty="0" smtClean="0"/>
                <a:t>I</a:t>
              </a:r>
              <a:r>
                <a:rPr lang="es-ES_tradnl" sz="1400" b="1" dirty="0" err="1" smtClean="0"/>
                <a:t>ncrementada</a:t>
              </a:r>
              <a:r>
                <a:rPr lang="es-ES_tradnl" sz="1400" b="1" dirty="0" smtClean="0"/>
                <a:t> </a:t>
              </a:r>
            </a:p>
            <a:p>
              <a:pPr algn="ctr"/>
              <a:endParaRPr lang="es-ES_tradnl" sz="1400" b="1" dirty="0" smtClean="0"/>
            </a:p>
          </p:txBody>
        </p:sp>
        <p:pic>
          <p:nvPicPr>
            <p:cNvPr id="13" name="Picture 12" descr="Captura de pantalla 2017-06-11 a la(s) 17.10.38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4" t="28718" r="81006" b="43479"/>
            <a:stretch/>
          </p:blipFill>
          <p:spPr>
            <a:xfrm>
              <a:off x="2986497" y="2130425"/>
              <a:ext cx="130729" cy="1230882"/>
            </a:xfrm>
            <a:prstGeom prst="rect">
              <a:avLst/>
            </a:prstGeom>
          </p:spPr>
        </p:pic>
        <p:pic>
          <p:nvPicPr>
            <p:cNvPr id="14" name="Picture 13" descr="Captura de pantalla 2017-06-11 a la(s) 17.10.38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4" t="28718" r="81006" b="43479"/>
            <a:stretch/>
          </p:blipFill>
          <p:spPr>
            <a:xfrm flipH="1">
              <a:off x="4213708" y="2130425"/>
              <a:ext cx="130729" cy="123088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117226" y="3759587"/>
              <a:ext cx="110055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Balance hídrico positivo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5518" y="4176033"/>
              <a:ext cx="125671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Aumento de infecciones nosocomiales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74077" y="3861048"/>
              <a:ext cx="1472268" cy="134547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1770" y="2381744"/>
              <a:ext cx="121138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/>
                <a:t>Lesión continua MAC con permeabilidad vascular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8634" y="2454429"/>
              <a:ext cx="153729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Coagulación descontrolada y </a:t>
              </a:r>
              <a:r>
                <a:rPr lang="es-ES_tradnl" sz="1400" b="1" dirty="0" err="1" smtClean="0"/>
                <a:t>fibroproliferación</a:t>
              </a:r>
              <a:endParaRPr lang="es-ES_tradnl" sz="1400" b="1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1771" y="3705385"/>
              <a:ext cx="1211383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/>
                <a:t>Aumento neutrófilos y albúmina en LVA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0615" y="4024200"/>
              <a:ext cx="151423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dirty="0" smtClean="0"/>
                <a:t>Incapacidad para mejorar intercambio gaseoso y mecánica pulmonar</a:t>
              </a:r>
            </a:p>
          </p:txBody>
        </p:sp>
        <p:pic>
          <p:nvPicPr>
            <p:cNvPr id="22" name="Picture 21" descr="Captura de pantalla 2017-06-11 a la(s) 17.10.38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23" t="64956" r="15211"/>
            <a:stretch/>
          </p:blipFill>
          <p:spPr>
            <a:xfrm>
              <a:off x="5832232" y="3734694"/>
              <a:ext cx="170606" cy="1551461"/>
            </a:xfrm>
            <a:prstGeom prst="rect">
              <a:avLst/>
            </a:prstGeom>
          </p:spPr>
        </p:pic>
        <p:pic>
          <p:nvPicPr>
            <p:cNvPr id="23" name="Picture 22" descr="Captura de pantalla 2017-06-11 a la(s) 17.10.38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23" t="64956" r="15211"/>
            <a:stretch/>
          </p:blipFill>
          <p:spPr>
            <a:xfrm flipH="1">
              <a:off x="7332161" y="3734695"/>
              <a:ext cx="170606" cy="155146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7976" y="4133504"/>
              <a:ext cx="12006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b="1" dirty="0" smtClean="0"/>
                <a:t>Dependencia de ventilador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8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20.3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467"/>
            <a:ext cx="9144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3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20.3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20.3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3971"/>
            <a:ext cx="8229600" cy="1143000"/>
          </a:xfrm>
        </p:spPr>
        <p:txBody>
          <a:bodyPr/>
          <a:lstStyle/>
          <a:p>
            <a:r>
              <a:rPr lang="en-US" dirty="0" smtClean="0"/>
              <a:t>DEFINICIÓN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3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1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" y="351180"/>
            <a:ext cx="8240563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Definición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 descr="Captura de pantalla 2017-06-11 a la(s) 20.0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078"/>
            <a:ext cx="9144000" cy="4665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6400" y="2709333"/>
            <a:ext cx="1744133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21 AÑOS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59600" y="3810000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 AÑOS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434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2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58441"/>
          </a:xfrm>
          <a:prstGeom prst="rect">
            <a:avLst/>
          </a:prstGeom>
        </p:spPr>
      </p:pic>
      <p:pic>
        <p:nvPicPr>
          <p:cNvPr id="5" name="Picture 4" descr="Captura de pantalla 2017-06-11 a la(s) 20.26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924832"/>
            <a:ext cx="3797300" cy="342900"/>
          </a:xfrm>
          <a:prstGeom prst="rect">
            <a:avLst/>
          </a:prstGeom>
        </p:spPr>
      </p:pic>
      <p:pic>
        <p:nvPicPr>
          <p:cNvPr id="6" name="Picture 5" descr="Captura de pantalla 2017-06-11 a la(s) 20.26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0447"/>
            <a:ext cx="9144000" cy="4067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53200" y="23584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18 AÑOS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88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1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1602531"/>
          </a:xfrm>
          <a:prstGeom prst="rect">
            <a:avLst/>
          </a:prstGeom>
        </p:spPr>
      </p:pic>
      <p:pic>
        <p:nvPicPr>
          <p:cNvPr id="5" name="Picture 4" descr="Captura de pantalla 2017-06-11 a la(s) 20.1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" y="1845885"/>
            <a:ext cx="9080132" cy="50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7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1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raulcarrillo:Desktop:Captura de pantalla 2016-05-05 a la(s) 20.03.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229"/>
            <a:ext cx="4944338" cy="5315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raulcarrillo:Desktop:Captura de pantalla 2016-05-27 a la(s) 17.26.5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27" y="1814186"/>
            <a:ext cx="3368046" cy="40137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34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 de </a:t>
            </a:r>
            <a:r>
              <a:rPr lang="en-US" dirty="0" err="1" smtClean="0"/>
              <a:t>Agosto</a:t>
            </a:r>
            <a:r>
              <a:rPr lang="en-US" dirty="0" smtClean="0"/>
              <a:t> de 1967</a:t>
            </a:r>
            <a:br>
              <a:rPr lang="en-US" dirty="0" smtClean="0"/>
            </a:br>
            <a:r>
              <a:rPr lang="en-US" i="1" dirty="0" smtClean="0"/>
              <a:t>The Lancet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928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7484" y="522870"/>
            <a:ext cx="3436295" cy="513533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2321" y="2595675"/>
            <a:ext cx="2726625" cy="2726393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8034" y="522870"/>
            <a:ext cx="3436295" cy="513533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69494" y="1833053"/>
            <a:ext cx="2891707" cy="930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69494" y="3049867"/>
            <a:ext cx="2891707" cy="9306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69494" y="4117289"/>
            <a:ext cx="2891707" cy="9306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2321" y="1512588"/>
            <a:ext cx="272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Lesión</a:t>
            </a:r>
            <a:r>
              <a:rPr lang="en-US" b="1" dirty="0" smtClean="0"/>
              <a:t> </a:t>
            </a:r>
            <a:r>
              <a:rPr lang="en-US" b="1" dirty="0" err="1" smtClean="0"/>
              <a:t>pulmonar</a:t>
            </a:r>
            <a:r>
              <a:rPr lang="en-US" b="1" dirty="0" smtClean="0"/>
              <a:t> </a:t>
            </a:r>
            <a:r>
              <a:rPr lang="en-US" b="1" dirty="0" err="1" smtClean="0"/>
              <a:t>aguda</a:t>
            </a:r>
            <a:endParaRPr lang="en-US" b="1" dirty="0" smtClean="0"/>
          </a:p>
          <a:p>
            <a:pPr algn="ctr"/>
            <a:r>
              <a:rPr lang="en-US" b="1" dirty="0" smtClean="0"/>
              <a:t> P/F ≤ 300 mmHg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2321" y="3583002"/>
            <a:ext cx="272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SIRA</a:t>
            </a:r>
          </a:p>
          <a:p>
            <a:pPr algn="ctr"/>
            <a:r>
              <a:rPr lang="en-US" b="1" dirty="0" smtClean="0"/>
              <a:t>P/F ≤ 200 mmHg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34576" y="1018657"/>
            <a:ext cx="272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P/F ≤ 300 mmHg</a:t>
            </a:r>
          </a:p>
          <a:p>
            <a:pPr algn="ctr"/>
            <a:r>
              <a:rPr lang="en-US" b="1" dirty="0" smtClean="0"/>
              <a:t>PPFE/CPAP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57438" y="1743930"/>
            <a:ext cx="317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SIRA </a:t>
            </a:r>
            <a:r>
              <a:rPr lang="en-US" b="1" dirty="0" err="1" smtClean="0"/>
              <a:t>leve</a:t>
            </a:r>
            <a:endParaRPr lang="en-US" b="1" dirty="0" smtClean="0"/>
          </a:p>
          <a:p>
            <a:pPr algn="ctr"/>
            <a:r>
              <a:rPr lang="en-US" b="1" dirty="0" smtClean="0"/>
              <a:t>200 &lt; PaO</a:t>
            </a:r>
            <a:r>
              <a:rPr lang="en-US" b="1" baseline="-25000" dirty="0" smtClean="0"/>
              <a:t>2</a:t>
            </a:r>
            <a:r>
              <a:rPr lang="en-US" b="1" dirty="0" smtClean="0"/>
              <a:t>/FIO</a:t>
            </a:r>
            <a:r>
              <a:rPr lang="en-US" b="1" baseline="-25000" dirty="0" smtClean="0"/>
              <a:t>2</a:t>
            </a:r>
            <a:r>
              <a:rPr lang="en-US" b="1" dirty="0" smtClean="0"/>
              <a:t> ≤ 300 mmHg</a:t>
            </a:r>
          </a:p>
          <a:p>
            <a:pPr algn="ctr"/>
            <a:r>
              <a:rPr lang="en-US" b="1" dirty="0" smtClean="0"/>
              <a:t>PPFE/CPAP ≥ 5 cm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7438" y="2975171"/>
            <a:ext cx="317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SIRA </a:t>
            </a:r>
            <a:r>
              <a:rPr lang="en-US" b="1" dirty="0" err="1" smtClean="0"/>
              <a:t>moderado</a:t>
            </a:r>
            <a:endParaRPr lang="en-US" b="1" dirty="0" smtClean="0"/>
          </a:p>
          <a:p>
            <a:pPr algn="ctr"/>
            <a:r>
              <a:rPr lang="en-US" b="1" dirty="0"/>
              <a:t>1</a:t>
            </a:r>
            <a:r>
              <a:rPr lang="en-US" b="1" dirty="0" smtClean="0"/>
              <a:t>00 &lt; PaO</a:t>
            </a:r>
            <a:r>
              <a:rPr lang="en-US" b="1" baseline="-25000" dirty="0" smtClean="0"/>
              <a:t>2</a:t>
            </a:r>
            <a:r>
              <a:rPr lang="en-US" b="1" dirty="0" smtClean="0"/>
              <a:t>/FIO</a:t>
            </a:r>
            <a:r>
              <a:rPr lang="en-US" b="1" baseline="-25000" dirty="0" smtClean="0"/>
              <a:t>2</a:t>
            </a:r>
            <a:r>
              <a:rPr lang="en-US" b="1" dirty="0" smtClean="0"/>
              <a:t> ≤ 200 mmHg</a:t>
            </a:r>
          </a:p>
          <a:p>
            <a:pPr algn="ctr"/>
            <a:r>
              <a:rPr lang="en-US" b="1" dirty="0" smtClean="0"/>
              <a:t>PPFE/CPAP ≥ 5 cm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754" y="4042597"/>
            <a:ext cx="317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SIRA grave</a:t>
            </a:r>
          </a:p>
          <a:p>
            <a:pPr algn="ctr"/>
            <a:r>
              <a:rPr lang="en-US" b="1" dirty="0" smtClean="0"/>
              <a:t>PaO</a:t>
            </a:r>
            <a:r>
              <a:rPr lang="en-US" b="1" baseline="-25000" dirty="0" smtClean="0"/>
              <a:t>2</a:t>
            </a:r>
            <a:r>
              <a:rPr lang="en-US" b="1" dirty="0" smtClean="0"/>
              <a:t>/FIO</a:t>
            </a:r>
            <a:r>
              <a:rPr lang="en-US" b="1" baseline="-25000" dirty="0" smtClean="0"/>
              <a:t>2</a:t>
            </a:r>
            <a:r>
              <a:rPr lang="en-US" b="1" dirty="0" smtClean="0"/>
              <a:t> &lt; </a:t>
            </a:r>
            <a:r>
              <a:rPr lang="en-US" b="1" dirty="0"/>
              <a:t>1</a:t>
            </a:r>
            <a:r>
              <a:rPr lang="en-US" b="1" dirty="0" smtClean="0"/>
              <a:t>00 mmHg</a:t>
            </a:r>
          </a:p>
          <a:p>
            <a:pPr algn="ctr"/>
            <a:r>
              <a:rPr lang="en-US" b="1" dirty="0" smtClean="0"/>
              <a:t>PPFE/CPAP ≥ 5 cm 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996561" y="2667260"/>
            <a:ext cx="859073" cy="915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172"/>
            <a:ext cx="8229600" cy="1143000"/>
          </a:xfrm>
        </p:spPr>
        <p:txBody>
          <a:bodyPr/>
          <a:lstStyle/>
          <a:p>
            <a:r>
              <a:rPr lang="en-US" dirty="0" smtClean="0"/>
              <a:t>EPIDEMIOLOGIA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7-06-12 a la(s) 19.5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257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/>
          <a:lstStyle/>
          <a:p>
            <a:r>
              <a:rPr lang="en-US" dirty="0" smtClean="0"/>
              <a:t>29,144 </a:t>
            </a:r>
            <a:r>
              <a:rPr lang="en-US" dirty="0" err="1" smtClean="0"/>
              <a:t>enfermos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- 10% </a:t>
            </a:r>
            <a:r>
              <a:rPr lang="en-US" dirty="0" err="1" smtClean="0"/>
              <a:t>llenaron</a:t>
            </a:r>
            <a:r>
              <a:rPr lang="en-US" dirty="0" smtClean="0"/>
              <a:t> </a:t>
            </a:r>
            <a:r>
              <a:rPr lang="en-US" dirty="0" err="1" smtClean="0"/>
              <a:t>criterios</a:t>
            </a:r>
            <a:r>
              <a:rPr lang="en-US" dirty="0" smtClean="0"/>
              <a:t> de ARDS (</a:t>
            </a:r>
            <a:r>
              <a:rPr lang="en-US" dirty="0" err="1" smtClean="0"/>
              <a:t>Berlín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ARDS </a:t>
            </a:r>
            <a:r>
              <a:rPr lang="en-US" dirty="0" err="1" smtClean="0"/>
              <a:t>Leve</a:t>
            </a:r>
            <a:r>
              <a:rPr lang="en-US" dirty="0" smtClean="0"/>
              <a:t>…………. 30%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ARDS </a:t>
            </a:r>
            <a:r>
              <a:rPr lang="en-US" dirty="0" err="1" smtClean="0"/>
              <a:t>moderado</a:t>
            </a:r>
            <a:r>
              <a:rPr lang="en-US" dirty="0" smtClean="0"/>
              <a:t>… 46%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ARDS grave………… 24%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9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9.5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9" y="558799"/>
            <a:ext cx="7849657" cy="59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9.5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675925"/>
            <a:ext cx="7764177" cy="56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4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7-06-12 a la(s) 20.2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357"/>
            <a:ext cx="9144000" cy="55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7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20.2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69866" cy="2730500"/>
          </a:xfrm>
          <a:prstGeom prst="rect">
            <a:avLst/>
          </a:prstGeom>
        </p:spPr>
      </p:pic>
      <p:pic>
        <p:nvPicPr>
          <p:cNvPr id="5" name="Picture 4" descr="Captura de pantalla 2017-06-12 a la(s) 20.2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730500"/>
            <a:ext cx="53213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9.3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757"/>
            <a:ext cx="9144000" cy="30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a de pantalla 2017-06-12 a la(s) 19.4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9.46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/>
          <a:stretch/>
        </p:blipFill>
        <p:spPr>
          <a:xfrm>
            <a:off x="0" y="938251"/>
            <a:ext cx="9144000" cy="4687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5625962"/>
            <a:ext cx="7586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INCIDENCIA: 3 a 80/100,000</a:t>
            </a:r>
          </a:p>
          <a:p>
            <a:r>
              <a:rPr lang="en-US" sz="3600" b="1" dirty="0" smtClean="0"/>
              <a:t>MORTALIDAD DEL 15% al 66%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83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raulcarrillo:Desktop:Captura de pantalla 2016-05-16 a la(s) 17.07.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" y="271145"/>
            <a:ext cx="4406265" cy="631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raulcarrillo:Desktop:Captura de pantalla 2016-05-18 a la(s) 09.44.4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5" y="725673"/>
            <a:ext cx="3378200" cy="425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raulcarrillo:Desktop:Captura de pantalla 2016-05-16 a la(s) 17.19.1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22" y="4202864"/>
            <a:ext cx="4416478" cy="2655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8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9.3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85495"/>
          </a:xfrm>
          <a:prstGeom prst="rect">
            <a:avLst/>
          </a:prstGeom>
        </p:spPr>
      </p:pic>
      <p:pic>
        <p:nvPicPr>
          <p:cNvPr id="5" name="Picture 4" descr="Captura de pantalla 2017-06-12 a la(s) 19.3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5" y="3567898"/>
            <a:ext cx="3978233" cy="2645687"/>
          </a:xfrm>
          <a:prstGeom prst="rect">
            <a:avLst/>
          </a:prstGeom>
        </p:spPr>
      </p:pic>
      <p:pic>
        <p:nvPicPr>
          <p:cNvPr id="6" name="Picture 5" descr="Captura de pantalla 2017-06-12 a la(s) 19.31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51" y="3368063"/>
            <a:ext cx="4108941" cy="31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4" y="3034772"/>
            <a:ext cx="8229600" cy="1143000"/>
          </a:xfrm>
        </p:spPr>
        <p:txBody>
          <a:bodyPr/>
          <a:lstStyle/>
          <a:p>
            <a:r>
              <a:rPr lang="en-US" dirty="0" smtClean="0"/>
              <a:t>¿ QUE HEMOS APRENDIDO?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2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48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0132"/>
          </a:xfrm>
          <a:prstGeom prst="rect">
            <a:avLst/>
          </a:prstGeom>
        </p:spPr>
      </p:pic>
      <p:pic>
        <p:nvPicPr>
          <p:cNvPr id="5" name="Picture 4" descr="Captura de pantalla 2017-06-11 a la(s) 20.49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851"/>
            <a:ext cx="3670090" cy="2852013"/>
          </a:xfrm>
          <a:prstGeom prst="rect">
            <a:avLst/>
          </a:prstGeom>
        </p:spPr>
      </p:pic>
      <p:pic>
        <p:nvPicPr>
          <p:cNvPr id="6" name="Picture 5" descr="Captura de pantalla 2017-06-11 a la(s) 20.49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2864"/>
            <a:ext cx="9144000" cy="2655136"/>
          </a:xfrm>
          <a:prstGeom prst="rect">
            <a:avLst/>
          </a:prstGeom>
        </p:spPr>
      </p:pic>
      <p:pic>
        <p:nvPicPr>
          <p:cNvPr id="7" name="Picture 6" descr="Captura de pantalla 2017-06-11 a la(s) 20.50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68" y="1048487"/>
            <a:ext cx="4859032" cy="33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3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6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RECLUTAMIENTO ALVEOLAR Y PROTECCIÓN PULMONAR</a:t>
            </a:r>
          </a:p>
          <a:p>
            <a:endParaRPr lang="en-US" dirty="0"/>
          </a:p>
          <a:p>
            <a:r>
              <a:rPr lang="en-US" dirty="0" smtClean="0"/>
              <a:t>LESIÓN INDUCIDA POR LA MODALIDAD VENTILATORIA: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Barotrauma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Biotramuna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Volutrauma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Atelectrauma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40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12721" cy="6858000"/>
          </a:xfrm>
          <a:prstGeom prst="rect">
            <a:avLst/>
          </a:prstGeom>
        </p:spPr>
      </p:pic>
      <p:pic>
        <p:nvPicPr>
          <p:cNvPr id="5" name="Picture 4" descr="Captura de pantalla 2017-06-11 a la(s) 20.4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1" y="1"/>
            <a:ext cx="5031279" cy="6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0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38759"/>
          </a:xfrm>
          <a:prstGeom prst="rect">
            <a:avLst/>
          </a:prstGeom>
        </p:spPr>
      </p:pic>
      <p:pic>
        <p:nvPicPr>
          <p:cNvPr id="5" name="Picture 4" descr="Captura de pantalla 2017-06-11 a la(s) 20.5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5579"/>
            <a:ext cx="9144000" cy="36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1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3" y="313090"/>
            <a:ext cx="7620055" cy="61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84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26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" y="0"/>
            <a:ext cx="782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2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raulcarrillo:Desktop:Captura de pantalla 2016-05-26 a la(s) 15.26.3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97" y="352373"/>
            <a:ext cx="6528598" cy="210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raulcarrillo:Desktop:Captura de pantalla 2016-05-26 a la(s) 16.36.3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71" y="2638021"/>
            <a:ext cx="2854325" cy="34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raulcarrillo:Desktop:Captura de pantalla 2016-05-27 a la(s) 17.53.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5" y="2459037"/>
            <a:ext cx="2461895" cy="31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raulcarrillo:Desktop:Captura de pantalla 2016-05-26 a la(s) 16.18.5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24" y="2276792"/>
            <a:ext cx="2854960" cy="330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raulcarrillo:Desktop:Captura de pantalla 2016-05-26 a la(s) 16.25.05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4" y="5336730"/>
            <a:ext cx="4442529" cy="1521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68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0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73" y="136064"/>
            <a:ext cx="6908800" cy="2509624"/>
          </a:xfrm>
          <a:prstGeom prst="rect">
            <a:avLst/>
          </a:prstGeom>
        </p:spPr>
      </p:pic>
      <p:pic>
        <p:nvPicPr>
          <p:cNvPr id="5" name="Picture 4" descr="Captura de pantalla 2017-06-11 a la(s) 21.0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3" y="2645688"/>
            <a:ext cx="7048500" cy="2196769"/>
          </a:xfrm>
          <a:prstGeom prst="rect">
            <a:avLst/>
          </a:prstGeom>
        </p:spPr>
      </p:pic>
      <p:pic>
        <p:nvPicPr>
          <p:cNvPr id="6" name="Picture 5" descr="Captura de pantalla 2017-06-11 a la(s) 21.05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1" y="4842457"/>
            <a:ext cx="6807200" cy="20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6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1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2" y="992843"/>
            <a:ext cx="7786633" cy="51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4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2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4" y="2664204"/>
            <a:ext cx="7404100" cy="2199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132" y="5080000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LESIÓN INDUCIDA POR EL MODO DE VENTILACIÓN MECÁNICA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324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3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3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0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6813" cy="4043013"/>
          </a:xfrm>
          <a:prstGeom prst="rect">
            <a:avLst/>
          </a:prstGeom>
        </p:spPr>
      </p:pic>
      <p:pic>
        <p:nvPicPr>
          <p:cNvPr id="5" name="Picture 4" descr="Captura de pantalla 2017-06-11 a la(s) 20.3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012"/>
            <a:ext cx="9144000" cy="28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3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0.3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539860"/>
          </a:xfrm>
          <a:prstGeom prst="rect">
            <a:avLst/>
          </a:prstGeom>
        </p:spPr>
      </p:pic>
      <p:pic>
        <p:nvPicPr>
          <p:cNvPr id="5" name="Picture 4" descr="Captura de pantalla 2017-06-11 a la(s) 20.3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8" y="2973458"/>
            <a:ext cx="3743376" cy="2917914"/>
          </a:xfrm>
          <a:prstGeom prst="rect">
            <a:avLst/>
          </a:prstGeom>
        </p:spPr>
      </p:pic>
      <p:pic>
        <p:nvPicPr>
          <p:cNvPr id="6" name="Picture 5" descr="Captura de pantalla 2017-06-11 a la(s) 20.3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44" y="2973458"/>
            <a:ext cx="4063107" cy="27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Estrategia</a:t>
            </a:r>
            <a:r>
              <a:rPr lang="en-US" dirty="0" smtClean="0"/>
              <a:t> de </a:t>
            </a:r>
            <a:r>
              <a:rPr lang="en-US" dirty="0" err="1" smtClean="0"/>
              <a:t>Protección</a:t>
            </a:r>
            <a:r>
              <a:rPr lang="en-US" dirty="0" smtClean="0"/>
              <a:t> </a:t>
            </a:r>
            <a:r>
              <a:rPr lang="en-US" dirty="0" err="1" smtClean="0"/>
              <a:t>Pulmonar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067"/>
          </a:xfrm>
        </p:spPr>
        <p:txBody>
          <a:bodyPr>
            <a:normAutofit/>
          </a:bodyPr>
          <a:lstStyle/>
          <a:p>
            <a:r>
              <a:rPr lang="en-US" dirty="0" err="1" smtClean="0"/>
              <a:t>Volúmenes</a:t>
            </a:r>
            <a:r>
              <a:rPr lang="en-US" dirty="0" smtClean="0"/>
              <a:t> </a:t>
            </a:r>
            <a:r>
              <a:rPr lang="en-US" dirty="0" err="1" smtClean="0"/>
              <a:t>corrientes</a:t>
            </a:r>
            <a:r>
              <a:rPr lang="en-US" dirty="0" smtClean="0"/>
              <a:t> </a:t>
            </a:r>
            <a:r>
              <a:rPr lang="en-US" dirty="0" err="1" smtClean="0"/>
              <a:t>bajos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6 a 8 ml/Kg</a:t>
            </a:r>
          </a:p>
          <a:p>
            <a:r>
              <a:rPr lang="en-US" dirty="0" err="1" smtClean="0"/>
              <a:t>Presión</a:t>
            </a:r>
            <a:r>
              <a:rPr lang="en-US" dirty="0" smtClean="0"/>
              <a:t> Plateau al final de la </a:t>
            </a:r>
            <a:r>
              <a:rPr lang="en-US" dirty="0" err="1" smtClean="0"/>
              <a:t>inspiración</a:t>
            </a:r>
            <a:r>
              <a:rPr lang="en-US" dirty="0" smtClean="0"/>
              <a:t> de 28 cmH20</a:t>
            </a:r>
          </a:p>
          <a:p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 al final de la </a:t>
            </a:r>
            <a:r>
              <a:rPr lang="en-US" dirty="0" err="1" smtClean="0"/>
              <a:t>Espiración</a:t>
            </a:r>
            <a:endParaRPr lang="en-US" dirty="0" smtClean="0"/>
          </a:p>
          <a:p>
            <a:r>
              <a:rPr lang="en-US" dirty="0" err="1" smtClean="0"/>
              <a:t>Presión</a:t>
            </a:r>
            <a:r>
              <a:rPr lang="en-US" dirty="0" smtClean="0"/>
              <a:t> de </a:t>
            </a:r>
            <a:r>
              <a:rPr lang="en-US" dirty="0" err="1" smtClean="0"/>
              <a:t>Distensión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DP= VC/</a:t>
            </a:r>
            <a:r>
              <a:rPr lang="en-US" dirty="0" err="1" smtClean="0"/>
              <a:t>Crs</a:t>
            </a:r>
            <a:r>
              <a:rPr lang="en-US" dirty="0" smtClean="0"/>
              <a:t> (%</a:t>
            </a:r>
            <a:r>
              <a:rPr lang="en-US" dirty="0" err="1" smtClean="0"/>
              <a:t>Pulmón</a:t>
            </a:r>
            <a:r>
              <a:rPr lang="en-US" dirty="0" smtClean="0"/>
              <a:t> </a:t>
            </a:r>
            <a:r>
              <a:rPr lang="en-US" dirty="0" err="1" smtClean="0"/>
              <a:t>funcional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DP= </a:t>
            </a:r>
            <a:r>
              <a:rPr lang="en-US" dirty="0" err="1" smtClean="0"/>
              <a:t>Presión</a:t>
            </a:r>
            <a:r>
              <a:rPr lang="en-US" dirty="0" smtClean="0"/>
              <a:t> </a:t>
            </a:r>
            <a:r>
              <a:rPr lang="en-US" dirty="0" err="1" smtClean="0"/>
              <a:t>Plateasu</a:t>
            </a:r>
            <a:r>
              <a:rPr lang="en-US" dirty="0" smtClean="0"/>
              <a:t>-PPFE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7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168" y="-50139"/>
            <a:ext cx="442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FALLA HEMODINÁMICA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94705" y="576980"/>
            <a:ext cx="3361593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VPP SIGNIFICATIVA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32030" y="1513685"/>
            <a:ext cx="72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FF0000"/>
                </a:solidFill>
              </a:rPr>
              <a:t>SI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3623" y="1513685"/>
            <a:ext cx="72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NO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0697" y="3135631"/>
            <a:ext cx="256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HIPOVOLEMIA RELATIVA- ABSOLUTA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8931" y="2246538"/>
            <a:ext cx="329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Sin efecto hemodinámico de VM</a:t>
            </a:r>
          </a:p>
          <a:p>
            <a:pPr algn="ctr"/>
            <a:r>
              <a:rPr lang="es-ES_tradnl" dirty="0" smtClean="0"/>
              <a:t>(considerar norepinefrina)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61300" y="3135465"/>
            <a:ext cx="20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SOBRECARGA VD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47338" y="2358582"/>
            <a:ext cx="329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E</a:t>
            </a:r>
            <a:r>
              <a:rPr lang="es-ES_tradnl" dirty="0" smtClean="0"/>
              <a:t>fecto hemodinámico de VM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097" y="3947201"/>
            <a:ext cx="2562467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VD no </a:t>
            </a:r>
            <a:r>
              <a:rPr lang="en-US" dirty="0" err="1" smtClean="0"/>
              <a:t>dilatado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Variaciones</a:t>
            </a:r>
            <a:r>
              <a:rPr lang="en-US" dirty="0" smtClean="0"/>
              <a:t> </a:t>
            </a:r>
            <a:r>
              <a:rPr lang="en-US" dirty="0" err="1" smtClean="0"/>
              <a:t>respiratorias</a:t>
            </a:r>
            <a:r>
              <a:rPr lang="en-US" dirty="0" smtClean="0"/>
              <a:t> de VCS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PVC </a:t>
            </a:r>
            <a:r>
              <a:rPr lang="en-US" dirty="0" err="1" smtClean="0"/>
              <a:t>baja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VCI </a:t>
            </a:r>
            <a:r>
              <a:rPr lang="en-US" dirty="0" err="1" smtClean="0"/>
              <a:t>pequeña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56506" y="3987557"/>
            <a:ext cx="283476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VD </a:t>
            </a:r>
            <a:r>
              <a:rPr lang="en-US" dirty="0" err="1" smtClean="0"/>
              <a:t>dilatado</a:t>
            </a:r>
            <a:r>
              <a:rPr lang="en-US" dirty="0" smtClean="0"/>
              <a:t> +/- CPA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Sin </a:t>
            </a:r>
            <a:r>
              <a:rPr lang="en-US" dirty="0" err="1"/>
              <a:t>v</a:t>
            </a:r>
            <a:r>
              <a:rPr lang="en-US" dirty="0" err="1" smtClean="0"/>
              <a:t>ariaciones</a:t>
            </a:r>
            <a:r>
              <a:rPr lang="en-US" dirty="0" smtClean="0"/>
              <a:t> </a:t>
            </a:r>
            <a:r>
              <a:rPr lang="en-US" dirty="0" err="1" smtClean="0"/>
              <a:t>respiratorias</a:t>
            </a:r>
            <a:r>
              <a:rPr lang="en-US" dirty="0" smtClean="0"/>
              <a:t> de VCS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PVC </a:t>
            </a:r>
            <a:r>
              <a:rPr lang="en-US" dirty="0" err="1" smtClean="0"/>
              <a:t>alta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VCI </a:t>
            </a:r>
            <a:r>
              <a:rPr lang="en-US" dirty="0" err="1" smtClean="0"/>
              <a:t>grande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5" idx="2"/>
            <a:endCxn id="6" idx="0"/>
          </p:cNvCxnSpPr>
          <p:nvPr/>
        </p:nvCxnSpPr>
        <p:spPr>
          <a:xfrm flipH="1">
            <a:off x="2894705" y="1038645"/>
            <a:ext cx="1680797" cy="475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>
          <a:xfrm>
            <a:off x="4575502" y="1038645"/>
            <a:ext cx="1680796" cy="475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9" idx="0"/>
          </p:cNvCxnSpPr>
          <p:nvPr/>
        </p:nvCxnSpPr>
        <p:spPr>
          <a:xfrm>
            <a:off x="6256298" y="1975350"/>
            <a:ext cx="0" cy="271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1" idx="0"/>
          </p:cNvCxnSpPr>
          <p:nvPr/>
        </p:nvCxnSpPr>
        <p:spPr>
          <a:xfrm>
            <a:off x="2894705" y="1975350"/>
            <a:ext cx="0" cy="38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8" idx="0"/>
          </p:cNvCxnSpPr>
          <p:nvPr/>
        </p:nvCxnSpPr>
        <p:spPr>
          <a:xfrm flipH="1">
            <a:off x="1871931" y="2727914"/>
            <a:ext cx="1022774" cy="407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0" idx="0"/>
          </p:cNvCxnSpPr>
          <p:nvPr/>
        </p:nvCxnSpPr>
        <p:spPr>
          <a:xfrm>
            <a:off x="2894705" y="2727914"/>
            <a:ext cx="1393748" cy="407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1915" y="5697265"/>
            <a:ext cx="25624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Expansión</a:t>
            </a:r>
            <a:r>
              <a:rPr lang="en-US" dirty="0" smtClean="0"/>
              <a:t> de </a:t>
            </a:r>
            <a:r>
              <a:rPr lang="en-US" dirty="0" err="1" smtClean="0"/>
              <a:t>volumen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56506" y="5657489"/>
            <a:ext cx="417939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-No expansión de volumen</a:t>
            </a:r>
          </a:p>
          <a:p>
            <a:r>
              <a:rPr lang="es-ES_tradnl" dirty="0" smtClean="0"/>
              <a:t>-Norepinefrina</a:t>
            </a:r>
          </a:p>
          <a:p>
            <a:r>
              <a:rPr lang="es-ES_tradnl" dirty="0" smtClean="0"/>
              <a:t>-Adecuación VM</a:t>
            </a:r>
          </a:p>
          <a:p>
            <a:r>
              <a:rPr lang="es-ES_tradnl" dirty="0" smtClean="0"/>
              <a:t>-Limitar hipercapnia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3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5700" cy="2385391"/>
          </a:xfrm>
          <a:prstGeom prst="rect">
            <a:avLst/>
          </a:prstGeom>
        </p:spPr>
      </p:pic>
      <p:pic>
        <p:nvPicPr>
          <p:cNvPr id="5" name="Picture 4" descr="Captura de pantalla 2017-06-11 a la(s) 21.3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461"/>
            <a:ext cx="9144000" cy="242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raulcarrillo:Desktop:Captura de pantalla 2016-05-18 a la(s) 09.44.4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5" y="1073395"/>
            <a:ext cx="2640119" cy="526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raulcarrillo:Desktop:Captura de pantalla 2016-05-27 a la(s) 17.53.4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1" y="1073394"/>
            <a:ext cx="2461895" cy="526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aptura de pantalla 2017-06-12 a la(s) 14.35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98" y="983973"/>
            <a:ext cx="2778355" cy="5741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504" y="614641"/>
            <a:ext cx="107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60’s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06879" y="594317"/>
            <a:ext cx="110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70´s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55337" y="614641"/>
            <a:ext cx="125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866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4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18"/>
            <a:ext cx="9144000" cy="32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3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3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44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28"/>
            <a:ext cx="9144000" cy="1811945"/>
          </a:xfrm>
          <a:prstGeom prst="rect">
            <a:avLst/>
          </a:prstGeom>
        </p:spPr>
      </p:pic>
      <p:pic>
        <p:nvPicPr>
          <p:cNvPr id="5" name="Picture 4" descr="Captura de pantalla 2017-06-11 a la(s) 21.4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773"/>
            <a:ext cx="9144000" cy="48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4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7" y="422804"/>
            <a:ext cx="5918200" cy="1663700"/>
          </a:xfrm>
          <a:prstGeom prst="rect">
            <a:avLst/>
          </a:prstGeom>
        </p:spPr>
      </p:pic>
      <p:pic>
        <p:nvPicPr>
          <p:cNvPr id="5" name="Picture 4" descr="Captura de pantalla 2017-06-11 a la(s) 21.4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3" y="2442764"/>
            <a:ext cx="5943600" cy="2120900"/>
          </a:xfrm>
          <a:prstGeom prst="rect">
            <a:avLst/>
          </a:prstGeom>
        </p:spPr>
      </p:pic>
      <p:pic>
        <p:nvPicPr>
          <p:cNvPr id="6" name="Picture 5" descr="Captura de pantalla 2017-06-11 a la(s) 21.4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028"/>
            <a:ext cx="9144000" cy="18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tratamiento</a:t>
            </a:r>
            <a:r>
              <a:rPr lang="en-US" dirty="0" smtClean="0"/>
              <a:t> en 1970</a:t>
            </a:r>
            <a:endParaRPr lang="en-US" dirty="0"/>
          </a:p>
        </p:txBody>
      </p:sp>
      <p:pic>
        <p:nvPicPr>
          <p:cNvPr id="4" name="Picture 3" descr="Macintosh HD:Users:raulcarrillo:Desktop:Captura de pantalla 2016-05-26 a la(s) 15.48.4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08" y="1941194"/>
            <a:ext cx="6184202" cy="4272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03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409205"/>
            <a:ext cx="9144000" cy="6423570"/>
            <a:chOff x="0" y="409205"/>
            <a:chExt cx="9144000" cy="6423570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409205"/>
              <a:ext cx="9144000" cy="6423570"/>
              <a:chOff x="0" y="409205"/>
              <a:chExt cx="9144000" cy="6423570"/>
            </a:xfrm>
          </p:grpSpPr>
          <p:pic>
            <p:nvPicPr>
              <p:cNvPr id="5" name="Picture 4" descr="Captura de pantalla 2017-06-11 a la(s) 13.21.0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09205"/>
                <a:ext cx="9144000" cy="642357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853687" y="4982121"/>
                <a:ext cx="358723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 smtClean="0"/>
                  <a:t>Mayor </a:t>
                </a:r>
                <a:r>
                  <a:rPr lang="en-US" sz="2000" b="1" dirty="0" err="1" smtClean="0"/>
                  <a:t>gravedad</a:t>
                </a:r>
                <a:r>
                  <a:rPr lang="en-US" sz="2000" b="1" dirty="0" smtClean="0"/>
                  <a:t> de la </a:t>
                </a:r>
                <a:r>
                  <a:rPr lang="en-US" sz="2000" b="1" dirty="0" err="1" smtClean="0"/>
                  <a:t>lesión</a:t>
                </a:r>
                <a:endParaRPr lang="en-US" sz="20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-1744927" y="3123786"/>
                <a:ext cx="469131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000" b="1" dirty="0" smtClean="0"/>
                  <a:t>Intensidad de la intervención</a:t>
                </a:r>
                <a:endParaRPr lang="en-US" sz="20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8962" y="812449"/>
                <a:ext cx="1682047" cy="40011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000" b="1" dirty="0" smtClean="0"/>
                  <a:t>ECMO</a:t>
                </a:r>
                <a:endParaRPr lang="en-US" sz="20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90947" y="1238953"/>
                <a:ext cx="1905179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c</a:t>
                </a:r>
                <a:r>
                  <a:rPr lang="es-ES_tradnl" b="1" dirty="0" err="1" smtClean="0"/>
                  <a:t>onsiderar</a:t>
                </a:r>
                <a:r>
                  <a:rPr lang="es-ES_tradnl" b="1" dirty="0" smtClean="0"/>
                  <a:t> RECO</a:t>
                </a:r>
                <a:r>
                  <a:rPr lang="es-ES_tradnl" b="1" baseline="-25000" dirty="0" smtClean="0"/>
                  <a:t>2 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820950" y="1674143"/>
                <a:ext cx="3040059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P</a:t>
                </a:r>
                <a:r>
                  <a:rPr lang="es-ES_tradnl" b="1" dirty="0" err="1" smtClean="0"/>
                  <a:t>osición</a:t>
                </a:r>
                <a:r>
                  <a:rPr lang="es-ES_tradnl" b="1" dirty="0" smtClean="0"/>
                  <a:t> prona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20950" y="2177970"/>
                <a:ext cx="3040059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smtClean="0"/>
                  <a:t>Bloqueo neuromuscular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20950" y="2734024"/>
                <a:ext cx="3040059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err="1" smtClean="0"/>
                  <a:t>Corticoesteroides</a:t>
                </a:r>
                <a:r>
                  <a:rPr lang="es-ES_tradnl" b="1" dirty="0" smtClean="0"/>
                  <a:t> a dosis baja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93249" y="2471005"/>
                <a:ext cx="2353504" cy="707886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000" b="1" dirty="0" smtClean="0"/>
                  <a:t>Ventilación no invasiva</a:t>
                </a:r>
                <a:endParaRPr lang="en-US" sz="20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29589" y="3235785"/>
                <a:ext cx="4031420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smtClean="0"/>
                  <a:t>PPFE alto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13879" y="3740356"/>
                <a:ext cx="3007071" cy="36933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smtClean="0"/>
                  <a:t>PPFE moderado</a:t>
                </a:r>
                <a:endParaRPr lang="en-US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96715" y="6201036"/>
                <a:ext cx="2032874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  <a:tileRect/>
              </a:gra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smtClean="0"/>
                  <a:t>SIRA leve</a:t>
                </a:r>
                <a:endParaRPr lang="en-US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46753" y="6201036"/>
                <a:ext cx="2050038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smtClean="0"/>
                  <a:t>SIRA moderado</a:t>
                </a:r>
                <a:endParaRPr lang="en-US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96791" y="6201036"/>
                <a:ext cx="2050038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 w="28575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b="1" dirty="0" smtClean="0"/>
                  <a:t>SIRA grave</a:t>
                </a:r>
                <a:endParaRPr lang="en-US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96715" y="4283184"/>
              <a:ext cx="6150114" cy="36933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V</a:t>
              </a:r>
              <a:r>
                <a:rPr lang="es-ES_tradnl" b="1" dirty="0" err="1" smtClean="0"/>
                <a:t>entilación</a:t>
              </a:r>
              <a:r>
                <a:rPr lang="es-ES_tradnl" b="1" dirty="0" smtClean="0"/>
                <a:t> con volúmenes corrientes bajos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37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21.2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10"/>
            <a:ext cx="9143999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1 a la(s) 18.06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/>
          <a:stretch/>
        </p:blipFill>
        <p:spPr>
          <a:xfrm>
            <a:off x="137311" y="586311"/>
            <a:ext cx="8801839" cy="5094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47" y="1081148"/>
            <a:ext cx="377603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E</a:t>
            </a:r>
          </a:p>
          <a:p>
            <a:r>
              <a:rPr lang="en-US" b="1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910" y="3739067"/>
            <a:ext cx="377603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A</a:t>
            </a:r>
          </a:p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C</a:t>
            </a:r>
          </a:p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R</a:t>
            </a:r>
          </a:p>
          <a:p>
            <a:r>
              <a:rPr lang="en-US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021" y="4434248"/>
            <a:ext cx="102982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Primeras</a:t>
            </a:r>
            <a:r>
              <a:rPr lang="en-US" sz="1200" b="1" dirty="0" smtClean="0"/>
              <a:t> UTI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53864" y="4346029"/>
            <a:ext cx="94607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Pulmón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respirador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1287" y="4611183"/>
            <a:ext cx="94607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Ensayos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surfactante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1017" y="3999174"/>
            <a:ext cx="94607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“</a:t>
            </a:r>
            <a:r>
              <a:rPr lang="en-US" sz="1200" b="1" dirty="0" err="1" smtClean="0"/>
              <a:t>Pulmón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bebe</a:t>
            </a:r>
            <a:r>
              <a:rPr lang="en-US" sz="1200" b="1" dirty="0" smtClean="0"/>
              <a:t>” en SIRA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2476" y="4898545"/>
            <a:ext cx="120487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Cambio</a:t>
            </a:r>
            <a:r>
              <a:rPr lang="en-US" sz="1200" b="1" dirty="0" smtClean="0"/>
              <a:t> de gases </a:t>
            </a:r>
            <a:r>
              <a:rPr lang="en-US" sz="1200" b="1" dirty="0" err="1" smtClean="0"/>
              <a:t>sanguineos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normales</a:t>
            </a:r>
            <a:r>
              <a:rPr lang="en-US" sz="1200" b="1" dirty="0" smtClean="0"/>
              <a:t> a </a:t>
            </a:r>
            <a:r>
              <a:rPr lang="en-US" sz="1200" b="1" dirty="0" err="1" smtClean="0"/>
              <a:t>bajos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volúmenes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3020" y="4259012"/>
            <a:ext cx="94607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Ensayos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ventilación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1 </a:t>
            </a:r>
            <a:r>
              <a:rPr lang="en-US" sz="1200" b="1" dirty="0" err="1" smtClean="0"/>
              <a:t>positivo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3 </a:t>
            </a:r>
            <a:r>
              <a:rPr lang="en-US" sz="1200" b="1" dirty="0" err="1" smtClean="0"/>
              <a:t>negativos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00443" y="3942375"/>
            <a:ext cx="94607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Gran ensayo de ventilación positivo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2046" y="3983280"/>
            <a:ext cx="94607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Ensayo positivo agentes BNM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38125" y="4443678"/>
            <a:ext cx="124674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Ensayo positivo posición en prono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1930" y="855632"/>
            <a:ext cx="139233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“Escapes de </a:t>
            </a:r>
            <a:r>
              <a:rPr lang="en-US" sz="1200" b="1" dirty="0" err="1" smtClean="0"/>
              <a:t>aire</a:t>
            </a:r>
            <a:r>
              <a:rPr lang="en-US" sz="1200" b="1" dirty="0" smtClean="0"/>
              <a:t>”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7310" y="2430609"/>
            <a:ext cx="113695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Ventilación</a:t>
            </a:r>
            <a:r>
              <a:rPr lang="en-US" sz="1200" b="1" dirty="0" smtClean="0"/>
              <a:t> y </a:t>
            </a:r>
            <a:r>
              <a:rPr lang="en-US" sz="1200" b="1" dirty="0" err="1" smtClean="0"/>
              <a:t>surfactante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15203" y="2124604"/>
            <a:ext cx="102949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Lesión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pulmonar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difusa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46689" y="1662939"/>
            <a:ext cx="79368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/>
              <a:t>Papel</a:t>
            </a:r>
            <a:r>
              <a:rPr lang="en-US" sz="1200" b="1" dirty="0" smtClean="0"/>
              <a:t> de PMNs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44260" y="995132"/>
            <a:ext cx="163056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Mediadores y </a:t>
            </a:r>
            <a:r>
              <a:rPr lang="es-ES_tradnl" sz="1200" b="1" dirty="0" err="1" smtClean="0"/>
              <a:t>mecanotransducción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6627" y="1550184"/>
            <a:ext cx="111905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Inflamación sistémica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64040" y="1763855"/>
            <a:ext cx="111905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Genómica/</a:t>
            </a:r>
            <a:r>
              <a:rPr lang="es-ES_tradnl" sz="1200" b="1" dirty="0" err="1" smtClean="0"/>
              <a:t>proteómica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94604" y="1901143"/>
            <a:ext cx="92617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Estudios células madre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78" y="809254"/>
            <a:ext cx="92617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Estudios asociación genómica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87103" y="867265"/>
            <a:ext cx="127292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/>
              <a:t>Volumen y no PIP causa lesión</a:t>
            </a:r>
          </a:p>
          <a:p>
            <a:pPr algn="ctr"/>
            <a:endParaRPr lang="es-ES_tradnl" sz="1200" dirty="0" smtClean="0"/>
          </a:p>
        </p:txBody>
      </p:sp>
    </p:spTree>
    <p:extLst>
      <p:ext uri="{BB962C8B-B14F-4D97-AF65-F5344CB8AC3E}">
        <p14:creationId xmlns:p14="http://schemas.microsoft.com/office/powerpoint/2010/main" val="170398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4.4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4.4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6-12 a la(s) 14.4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0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514</Words>
  <Application>Microsoft Macintosh PowerPoint</Application>
  <PresentationFormat>On-screen Show (4:3)</PresentationFormat>
  <Paragraphs>140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A 50 años de la descripción del Síndrome de Insuficiencia Respiratoria Aguda</vt:lpstr>
      <vt:lpstr>12 de Agosto de 1967 The Lancet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DEFINICIÓN</vt:lpstr>
      <vt:lpstr>PowerPoint Presentation</vt:lpstr>
      <vt:lpstr>Definición…</vt:lpstr>
      <vt:lpstr>PowerPoint Presentation</vt:lpstr>
      <vt:lpstr>PowerPoint Presentation</vt:lpstr>
      <vt:lpstr>PowerPoint Presentation</vt:lpstr>
      <vt:lpstr>PowerPoint Presentation</vt:lpstr>
      <vt:lpstr>EPIDEMIOLOGIA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 QUE HEMOS APRENDIDO?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Estrategia de Protección Pulmonar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tratamiento en 1970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50 años de la descripción del Síndrome de Insuficiencia Respiratoria Aguda</dc:title>
  <dc:creator>Raúl Carrillo</dc:creator>
  <cp:lastModifiedBy>Raúl Carrillo</cp:lastModifiedBy>
  <cp:revision>87</cp:revision>
  <dcterms:created xsi:type="dcterms:W3CDTF">2017-06-11T18:38:24Z</dcterms:created>
  <dcterms:modified xsi:type="dcterms:W3CDTF">2017-06-14T16:42:40Z</dcterms:modified>
</cp:coreProperties>
</file>