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2F4102-4ADD-44FC-8F49-9F2E2A53FD94}" type="doc">
      <dgm:prSet loTypeId="urn:microsoft.com/office/officeart/2005/8/layout/hProcess9" loCatId="process" qsTypeId="urn:microsoft.com/office/officeart/2005/8/quickstyle/simple2" qsCatId="simple" csTypeId="urn:microsoft.com/office/officeart/2005/8/colors/colorful3" csCatId="colorful" phldr="1"/>
      <dgm:spPr/>
    </dgm:pt>
    <dgm:pt modelId="{BA3017A3-1156-4E45-A2D7-93B30B3321B7}">
      <dgm:prSet phldrT="[Texto]" custT="1"/>
      <dgm:spPr/>
      <dgm:t>
        <a:bodyPr/>
        <a:lstStyle/>
        <a:p>
          <a:r>
            <a:rPr lang="es-MX" sz="1200" dirty="0" smtClean="0"/>
            <a:t>Premédica</a:t>
          </a:r>
          <a:endParaRPr lang="es-MX" sz="1200" dirty="0"/>
        </a:p>
      </dgm:t>
    </dgm:pt>
    <dgm:pt modelId="{31EBF390-47E5-45BC-ABFD-3F416604C7A1}" type="parTrans" cxnId="{8B850C1D-52CF-4701-80D4-3313E0A791B4}">
      <dgm:prSet/>
      <dgm:spPr/>
      <dgm:t>
        <a:bodyPr/>
        <a:lstStyle/>
        <a:p>
          <a:endParaRPr lang="es-MX"/>
        </a:p>
      </dgm:t>
    </dgm:pt>
    <dgm:pt modelId="{5D99C5F4-8F52-4161-A820-9CF4D92AD8CD}" type="sibTrans" cxnId="{8B850C1D-52CF-4701-80D4-3313E0A791B4}">
      <dgm:prSet/>
      <dgm:spPr/>
      <dgm:t>
        <a:bodyPr/>
        <a:lstStyle/>
        <a:p>
          <a:endParaRPr lang="es-MX"/>
        </a:p>
      </dgm:t>
    </dgm:pt>
    <dgm:pt modelId="{2033A7B8-E4FE-413D-B841-22C3E38CBF73}">
      <dgm:prSet phldrT="[Texto]" custT="1"/>
      <dgm:spPr/>
      <dgm:t>
        <a:bodyPr/>
        <a:lstStyle/>
        <a:p>
          <a:endParaRPr lang="es-MX" sz="900" dirty="0" smtClean="0"/>
        </a:p>
        <a:p>
          <a:endParaRPr lang="es-MX" sz="900" dirty="0" smtClean="0"/>
        </a:p>
        <a:p>
          <a:r>
            <a:rPr lang="es-MX" sz="1100" dirty="0" smtClean="0"/>
            <a:t>Licenciatura</a:t>
          </a:r>
        </a:p>
        <a:p>
          <a:endParaRPr lang="es-MX" sz="900" dirty="0" smtClean="0"/>
        </a:p>
        <a:p>
          <a:endParaRPr lang="es-MX" sz="900" dirty="0" smtClean="0"/>
        </a:p>
      </dgm:t>
    </dgm:pt>
    <dgm:pt modelId="{4BBB83FF-1A49-494D-9615-F490A74A3484}" type="parTrans" cxnId="{45C387D8-3B55-438A-8F51-92F73AACF41D}">
      <dgm:prSet/>
      <dgm:spPr/>
      <dgm:t>
        <a:bodyPr/>
        <a:lstStyle/>
        <a:p>
          <a:endParaRPr lang="es-MX"/>
        </a:p>
      </dgm:t>
    </dgm:pt>
    <dgm:pt modelId="{CC784405-94E0-490D-981F-9A60F328DC77}" type="sibTrans" cxnId="{45C387D8-3B55-438A-8F51-92F73AACF41D}">
      <dgm:prSet/>
      <dgm:spPr/>
      <dgm:t>
        <a:bodyPr/>
        <a:lstStyle/>
        <a:p>
          <a:endParaRPr lang="es-MX"/>
        </a:p>
      </dgm:t>
    </dgm:pt>
    <dgm:pt modelId="{9B5131B9-4269-440C-8D3D-2706C37DC501}">
      <dgm:prSet phldrT="[Texto]" custT="1"/>
      <dgm:spPr/>
      <dgm:t>
        <a:bodyPr/>
        <a:lstStyle/>
        <a:p>
          <a:r>
            <a:rPr lang="es-MX" sz="4000" dirty="0" smtClean="0"/>
            <a:t>Educación continua</a:t>
          </a:r>
          <a:endParaRPr lang="es-MX" sz="4000" dirty="0"/>
        </a:p>
      </dgm:t>
    </dgm:pt>
    <dgm:pt modelId="{8516F634-E28F-4C9A-AD52-46674014CD30}" type="parTrans" cxnId="{C914FEDC-4479-48FE-AEA9-7DABBAC76902}">
      <dgm:prSet/>
      <dgm:spPr/>
      <dgm:t>
        <a:bodyPr/>
        <a:lstStyle/>
        <a:p>
          <a:endParaRPr lang="es-MX"/>
        </a:p>
      </dgm:t>
    </dgm:pt>
    <dgm:pt modelId="{939EC593-7976-4FDB-897B-B30765C77158}" type="sibTrans" cxnId="{C914FEDC-4479-48FE-AEA9-7DABBAC76902}">
      <dgm:prSet/>
      <dgm:spPr/>
      <dgm:t>
        <a:bodyPr/>
        <a:lstStyle/>
        <a:p>
          <a:endParaRPr lang="es-MX"/>
        </a:p>
      </dgm:t>
    </dgm:pt>
    <dgm:pt modelId="{26451EB6-0700-4DBD-8B6E-000896AB4E81}">
      <dgm:prSet custT="1"/>
      <dgm:spPr/>
      <dgm:t>
        <a:bodyPr/>
        <a:lstStyle/>
        <a:p>
          <a:r>
            <a:rPr lang="es-MX" sz="900" dirty="0" smtClean="0"/>
            <a:t>Especialización</a:t>
          </a:r>
          <a:endParaRPr lang="es-MX" sz="900" dirty="0"/>
        </a:p>
      </dgm:t>
    </dgm:pt>
    <dgm:pt modelId="{687487FF-E82F-4971-828F-2B1D1004625E}" type="parTrans" cxnId="{5770FE17-50B4-4FAB-A38B-E69782966762}">
      <dgm:prSet/>
      <dgm:spPr/>
      <dgm:t>
        <a:bodyPr/>
        <a:lstStyle/>
        <a:p>
          <a:endParaRPr lang="es-MX"/>
        </a:p>
      </dgm:t>
    </dgm:pt>
    <dgm:pt modelId="{5A2C0871-BB1A-4CB4-9368-ADE0A35C6106}" type="sibTrans" cxnId="{5770FE17-50B4-4FAB-A38B-E69782966762}">
      <dgm:prSet/>
      <dgm:spPr/>
      <dgm:t>
        <a:bodyPr/>
        <a:lstStyle/>
        <a:p>
          <a:endParaRPr lang="es-MX"/>
        </a:p>
      </dgm:t>
    </dgm:pt>
    <dgm:pt modelId="{0F9DAB03-4824-4D4F-BDEE-3A4DFB106A3F}" type="pres">
      <dgm:prSet presAssocID="{602F4102-4ADD-44FC-8F49-9F2E2A53FD94}" presName="CompostProcess" presStyleCnt="0">
        <dgm:presLayoutVars>
          <dgm:dir/>
          <dgm:resizeHandles val="exact"/>
        </dgm:presLayoutVars>
      </dgm:prSet>
      <dgm:spPr/>
    </dgm:pt>
    <dgm:pt modelId="{95A2BD5D-0090-4AC0-8667-7624AF9E07FA}" type="pres">
      <dgm:prSet presAssocID="{602F4102-4ADD-44FC-8F49-9F2E2A53FD94}" presName="arrow" presStyleLbl="bgShp" presStyleIdx="0" presStyleCnt="1"/>
      <dgm:spPr/>
    </dgm:pt>
    <dgm:pt modelId="{B9590E65-B435-4BEA-980C-990FEF28DDF6}" type="pres">
      <dgm:prSet presAssocID="{602F4102-4ADD-44FC-8F49-9F2E2A53FD94}" presName="linearProcess" presStyleCnt="0"/>
      <dgm:spPr/>
    </dgm:pt>
    <dgm:pt modelId="{99CDFE3B-23D4-45CB-8BC0-E5727A7E7E8E}" type="pres">
      <dgm:prSet presAssocID="{BA3017A3-1156-4E45-A2D7-93B30B3321B7}" presName="textNode" presStyleLbl="node1" presStyleIdx="0" presStyleCnt="4" custScaleX="375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ADAA17-D2FE-42C3-A3B7-899A4E2D7A68}" type="pres">
      <dgm:prSet presAssocID="{5D99C5F4-8F52-4161-A820-9CF4D92AD8CD}" presName="sibTrans" presStyleCnt="0"/>
      <dgm:spPr/>
    </dgm:pt>
    <dgm:pt modelId="{A6AA915B-16CB-4E29-80EA-17E41672E59E}" type="pres">
      <dgm:prSet presAssocID="{2033A7B8-E4FE-413D-B841-22C3E38CBF73}" presName="textNode" presStyleLbl="node1" presStyleIdx="1" presStyleCnt="4" custScaleX="34776" custLinFactNeighborX="16471" custLinFactNeighborY="12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122CF5-1795-4B63-BDC8-EEC11C8C253D}" type="pres">
      <dgm:prSet presAssocID="{CC784405-94E0-490D-981F-9A60F328DC77}" presName="sibTrans" presStyleCnt="0"/>
      <dgm:spPr/>
    </dgm:pt>
    <dgm:pt modelId="{08D92286-6DFD-478F-88CA-236647456DA1}" type="pres">
      <dgm:prSet presAssocID="{26451EB6-0700-4DBD-8B6E-000896AB4E81}" presName="textNode" presStyleLbl="node1" presStyleIdx="2" presStyleCnt="4" custScaleX="36540" custLinFactNeighborX="44879" custLinFactNeighborY="12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14ADCB-0F0C-4A61-8F0A-CEB5E5A1B6EA}" type="pres">
      <dgm:prSet presAssocID="{5A2C0871-BB1A-4CB4-9368-ADE0A35C6106}" presName="sibTrans" presStyleCnt="0"/>
      <dgm:spPr/>
    </dgm:pt>
    <dgm:pt modelId="{7857D75C-9D72-4512-854D-F9C21CF33645}" type="pres">
      <dgm:prSet presAssocID="{9B5131B9-4269-440C-8D3D-2706C37DC501}" presName="textNode" presStyleLbl="node1" presStyleIdx="3" presStyleCnt="4" custScaleX="1899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95A98A0-0FA5-44F4-A22F-D47BD7E164E4}" type="presOf" srcId="{9B5131B9-4269-440C-8D3D-2706C37DC501}" destId="{7857D75C-9D72-4512-854D-F9C21CF33645}" srcOrd="0" destOrd="0" presId="urn:microsoft.com/office/officeart/2005/8/layout/hProcess9"/>
    <dgm:cxn modelId="{EF99797E-1FE9-462A-A97B-40E6CFFDD74A}" type="presOf" srcId="{602F4102-4ADD-44FC-8F49-9F2E2A53FD94}" destId="{0F9DAB03-4824-4D4F-BDEE-3A4DFB106A3F}" srcOrd="0" destOrd="0" presId="urn:microsoft.com/office/officeart/2005/8/layout/hProcess9"/>
    <dgm:cxn modelId="{8B850C1D-52CF-4701-80D4-3313E0A791B4}" srcId="{602F4102-4ADD-44FC-8F49-9F2E2A53FD94}" destId="{BA3017A3-1156-4E45-A2D7-93B30B3321B7}" srcOrd="0" destOrd="0" parTransId="{31EBF390-47E5-45BC-ABFD-3F416604C7A1}" sibTransId="{5D99C5F4-8F52-4161-A820-9CF4D92AD8CD}"/>
    <dgm:cxn modelId="{7C83E04E-CE49-41C3-AC86-02AFCD65516F}" type="presOf" srcId="{2033A7B8-E4FE-413D-B841-22C3E38CBF73}" destId="{A6AA915B-16CB-4E29-80EA-17E41672E59E}" srcOrd="0" destOrd="0" presId="urn:microsoft.com/office/officeart/2005/8/layout/hProcess9"/>
    <dgm:cxn modelId="{5770FE17-50B4-4FAB-A38B-E69782966762}" srcId="{602F4102-4ADD-44FC-8F49-9F2E2A53FD94}" destId="{26451EB6-0700-4DBD-8B6E-000896AB4E81}" srcOrd="2" destOrd="0" parTransId="{687487FF-E82F-4971-828F-2B1D1004625E}" sibTransId="{5A2C0871-BB1A-4CB4-9368-ADE0A35C6106}"/>
    <dgm:cxn modelId="{C914FEDC-4479-48FE-AEA9-7DABBAC76902}" srcId="{602F4102-4ADD-44FC-8F49-9F2E2A53FD94}" destId="{9B5131B9-4269-440C-8D3D-2706C37DC501}" srcOrd="3" destOrd="0" parTransId="{8516F634-E28F-4C9A-AD52-46674014CD30}" sibTransId="{939EC593-7976-4FDB-897B-B30765C77158}"/>
    <dgm:cxn modelId="{DCEC11BA-B447-4009-B68C-BA61D7E778B9}" type="presOf" srcId="{26451EB6-0700-4DBD-8B6E-000896AB4E81}" destId="{08D92286-6DFD-478F-88CA-236647456DA1}" srcOrd="0" destOrd="0" presId="urn:microsoft.com/office/officeart/2005/8/layout/hProcess9"/>
    <dgm:cxn modelId="{45C387D8-3B55-438A-8F51-92F73AACF41D}" srcId="{602F4102-4ADD-44FC-8F49-9F2E2A53FD94}" destId="{2033A7B8-E4FE-413D-B841-22C3E38CBF73}" srcOrd="1" destOrd="0" parTransId="{4BBB83FF-1A49-494D-9615-F490A74A3484}" sibTransId="{CC784405-94E0-490D-981F-9A60F328DC77}"/>
    <dgm:cxn modelId="{D0D2EF13-5AAD-4A46-80B3-70379A4153D9}" type="presOf" srcId="{BA3017A3-1156-4E45-A2D7-93B30B3321B7}" destId="{99CDFE3B-23D4-45CB-8BC0-E5727A7E7E8E}" srcOrd="0" destOrd="0" presId="urn:microsoft.com/office/officeart/2005/8/layout/hProcess9"/>
    <dgm:cxn modelId="{3A43E714-F1FD-49D4-9675-7C0917AE533E}" type="presParOf" srcId="{0F9DAB03-4824-4D4F-BDEE-3A4DFB106A3F}" destId="{95A2BD5D-0090-4AC0-8667-7624AF9E07FA}" srcOrd="0" destOrd="0" presId="urn:microsoft.com/office/officeart/2005/8/layout/hProcess9"/>
    <dgm:cxn modelId="{7BA411A0-A0F3-43CD-98BD-D6377D41EC36}" type="presParOf" srcId="{0F9DAB03-4824-4D4F-BDEE-3A4DFB106A3F}" destId="{B9590E65-B435-4BEA-980C-990FEF28DDF6}" srcOrd="1" destOrd="0" presId="urn:microsoft.com/office/officeart/2005/8/layout/hProcess9"/>
    <dgm:cxn modelId="{08BB407D-73F1-4D61-8A17-6A1D7EB36A40}" type="presParOf" srcId="{B9590E65-B435-4BEA-980C-990FEF28DDF6}" destId="{99CDFE3B-23D4-45CB-8BC0-E5727A7E7E8E}" srcOrd="0" destOrd="0" presId="urn:microsoft.com/office/officeart/2005/8/layout/hProcess9"/>
    <dgm:cxn modelId="{1A489C01-705F-4614-868C-45B352150103}" type="presParOf" srcId="{B9590E65-B435-4BEA-980C-990FEF28DDF6}" destId="{3FADAA17-D2FE-42C3-A3B7-899A4E2D7A68}" srcOrd="1" destOrd="0" presId="urn:microsoft.com/office/officeart/2005/8/layout/hProcess9"/>
    <dgm:cxn modelId="{D03B9BA7-1BAE-47BD-BE6C-04C1B3AA7753}" type="presParOf" srcId="{B9590E65-B435-4BEA-980C-990FEF28DDF6}" destId="{A6AA915B-16CB-4E29-80EA-17E41672E59E}" srcOrd="2" destOrd="0" presId="urn:microsoft.com/office/officeart/2005/8/layout/hProcess9"/>
    <dgm:cxn modelId="{E82969F7-9CA8-4555-BE96-B9F8436E6D12}" type="presParOf" srcId="{B9590E65-B435-4BEA-980C-990FEF28DDF6}" destId="{5A122CF5-1795-4B63-BDC8-EEC11C8C253D}" srcOrd="3" destOrd="0" presId="urn:microsoft.com/office/officeart/2005/8/layout/hProcess9"/>
    <dgm:cxn modelId="{B116E2A7-E3BC-4F72-91AE-49F089465935}" type="presParOf" srcId="{B9590E65-B435-4BEA-980C-990FEF28DDF6}" destId="{08D92286-6DFD-478F-88CA-236647456DA1}" srcOrd="4" destOrd="0" presId="urn:microsoft.com/office/officeart/2005/8/layout/hProcess9"/>
    <dgm:cxn modelId="{B06C2CDB-99BF-44BC-BCBA-DFBAEBBEF9F2}" type="presParOf" srcId="{B9590E65-B435-4BEA-980C-990FEF28DDF6}" destId="{2414ADCB-0F0C-4A61-8F0A-CEB5E5A1B6EA}" srcOrd="5" destOrd="0" presId="urn:microsoft.com/office/officeart/2005/8/layout/hProcess9"/>
    <dgm:cxn modelId="{306C661F-BD5F-4410-A3E8-C1FDF4248A4F}" type="presParOf" srcId="{B9590E65-B435-4BEA-980C-990FEF28DDF6}" destId="{7857D75C-9D72-4512-854D-F9C21CF3364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2C44C-10BC-4221-B675-4C78E9446569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B5F9A-6079-43CE-ADFE-0D36878D4C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024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MX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6EAE281-E2F1-4F48-8B78-593E02047B57}" type="slidenum">
              <a:rPr lang="es-MX" altLang="es-MX" smtClean="0"/>
              <a:pPr/>
              <a:t>4</a:t>
            </a:fld>
            <a:endParaRPr lang="es-MX" altLang="es-MX" smtClean="0"/>
          </a:p>
        </p:txBody>
      </p:sp>
    </p:spTree>
    <p:extLst>
      <p:ext uri="{BB962C8B-B14F-4D97-AF65-F5344CB8AC3E}">
        <p14:creationId xmlns:p14="http://schemas.microsoft.com/office/powerpoint/2010/main" val="425353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82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39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54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4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06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33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07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95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76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44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887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4754-D635-49BD-B9DA-A58FC9720B7A}" type="datetimeFigureOut">
              <a:rPr lang="es-MX" smtClean="0"/>
              <a:t>14/03/2017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EC0F-B342-4FF3-A52A-CFF772E472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31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8686" y="141026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 PARA LOS MÉDICOS EN SU RELACIÓN CON LA INDUSTRIA FARMACÉUTICA</a:t>
            </a:r>
            <a:endParaRPr lang="es-MX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32857" y="404835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MX" sz="1800" dirty="0" smtClean="0"/>
              <a:t>Alberto </a:t>
            </a:r>
            <a:r>
              <a:rPr lang="es-MX" sz="1800" dirty="0" err="1" smtClean="0"/>
              <a:t>Lifshitz</a:t>
            </a:r>
            <a:r>
              <a:rPr lang="es-MX" sz="1800" dirty="0" smtClean="0"/>
              <a:t>, José </a:t>
            </a:r>
            <a:r>
              <a:rPr lang="es-MX" sz="1800" dirty="0" err="1" smtClean="0"/>
              <a:t>Halabe</a:t>
            </a:r>
            <a:r>
              <a:rPr lang="es-MX" sz="1800" dirty="0" smtClean="0"/>
              <a:t>, Luis Jasso, Alberto </a:t>
            </a:r>
            <a:r>
              <a:rPr lang="es-MX" sz="1800" dirty="0" err="1" smtClean="0"/>
              <a:t>Frati</a:t>
            </a:r>
            <a:r>
              <a:rPr lang="es-MX" sz="1800" dirty="0" smtClean="0"/>
              <a:t>, Carlos Alva, Oscar Arrieta, Rubén Burgos, Carlos Campillo, Miguel Ángel Celis, Manuel de la </a:t>
            </a:r>
            <a:r>
              <a:rPr lang="es-MX" sz="1800" dirty="0" err="1" smtClean="0"/>
              <a:t>Llata</a:t>
            </a:r>
            <a:r>
              <a:rPr lang="es-MX" sz="1800" dirty="0" smtClean="0"/>
              <a:t>, Judith Domínguez, Sergio Islas, Mucio Moreno, Ricardo Plancarte, Alejandro Reyes, Antonio Soda, Emma </a:t>
            </a:r>
            <a:r>
              <a:rPr lang="es-MX" sz="1800" dirty="0" err="1" smtClean="0"/>
              <a:t>Verástegui</a:t>
            </a:r>
            <a:r>
              <a:rPr lang="es-MX" sz="1800" dirty="0" smtClean="0"/>
              <a:t>, Julio Sotelo</a:t>
            </a:r>
          </a:p>
          <a:p>
            <a:endParaRPr lang="es-MX" sz="1800" dirty="0"/>
          </a:p>
          <a:p>
            <a:r>
              <a:rPr lang="es-MX" sz="1200" dirty="0" smtClean="0"/>
              <a:t>Comité de Ética y Transparencia en la Relación Médico-Industria.</a:t>
            </a:r>
          </a:p>
          <a:p>
            <a:r>
              <a:rPr lang="es-MX" sz="1200" dirty="0" smtClean="0"/>
              <a:t>Gaceta Médica de México 2016;152:295-6</a:t>
            </a:r>
          </a:p>
          <a:p>
            <a:endParaRPr lang="es-MX" sz="1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775" y="147847"/>
            <a:ext cx="1011936" cy="101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52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INVESTIGACIÓN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Revelar a los pacientes propios si tienen relación económica con los patrocinadores de la investigación</a:t>
            </a:r>
          </a:p>
          <a:p>
            <a:r>
              <a:rPr lang="es-MX" dirty="0" smtClean="0"/>
              <a:t>Diferenciar su papel como clínicos y como investigadores y si hay contradicciones el paciente es primero</a:t>
            </a:r>
          </a:p>
          <a:p>
            <a:r>
              <a:rPr lang="es-MX" dirty="0" smtClean="0"/>
              <a:t>El patrocinio no implica compra o prescripción de un cierto medicamento</a:t>
            </a:r>
          </a:p>
          <a:p>
            <a:r>
              <a:rPr lang="es-MX" dirty="0" smtClean="0"/>
              <a:t>Si se detectan riesgos, efectos indeseables imprevistos o injusticias, informar y retirarse de la investigación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3087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RELACIONES COMERCIALES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participar en negocios que influyan o parezcan influir en el tratamiento de los pacientes</a:t>
            </a:r>
          </a:p>
          <a:p>
            <a:r>
              <a:rPr lang="es-MX" dirty="0" smtClean="0"/>
              <a:t>Podrá participar como consultor o asesor si esta relación es transparente, y si no afecta a su integridad y la atención de los pacientes</a:t>
            </a:r>
          </a:p>
          <a:p>
            <a:r>
              <a:rPr lang="es-MX" dirty="0" smtClean="0"/>
              <a:t>No inducir a los pacientes hacia ciertos establecimientos para dispensación o para pruebas de laboratorio u </a:t>
            </a:r>
            <a:r>
              <a:rPr lang="es-MX" smtClean="0"/>
              <a:t>otros estudios 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76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852057" y="1774372"/>
            <a:ext cx="7010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3600" b="1" dirty="0">
                <a:latin typeface="Tempus Sans ITC" panose="04020404030D07020202" pitchFamily="82" charset="0"/>
              </a:rPr>
              <a:t>“Entre el delito caracterizado y una ligereza culpable, rara vez intencionada, hay mil y una maneras de coquetear con la inmoralidad”</a:t>
            </a:r>
          </a:p>
        </p:txBody>
      </p:sp>
    </p:spTree>
    <p:extLst>
      <p:ext uri="{BB962C8B-B14F-4D97-AF65-F5344CB8AC3E}">
        <p14:creationId xmlns:p14="http://schemas.microsoft.com/office/powerpoint/2010/main" val="686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RELACIONES MÉDICO-INDUSTRIA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No se limita a la industria de medicamentos</a:t>
            </a:r>
          </a:p>
          <a:p>
            <a:r>
              <a:rPr lang="es-MX" dirty="0" smtClean="0"/>
              <a:t>Contraparte de los intentos de autorregulación de la industria (CETIFARMA)</a:t>
            </a:r>
          </a:p>
          <a:p>
            <a:r>
              <a:rPr lang="es-MX" dirty="0" smtClean="0"/>
              <a:t>Recomendaciones que no tienen carácter vinculante</a:t>
            </a:r>
          </a:p>
          <a:p>
            <a:r>
              <a:rPr lang="es-MX" dirty="0" smtClean="0"/>
              <a:t>Para algunos colegas no existe la conciencia de que ciertas conductas son inconvenientes </a:t>
            </a:r>
            <a:endParaRPr lang="es-MX" dirty="0"/>
          </a:p>
          <a:p>
            <a:r>
              <a:rPr lang="es-MX" dirty="0" smtClean="0"/>
              <a:t>Se reconoce que la industria ha contribuido a la educación continua, al financiamiento de la investigación, al apoyo de pacientes indigentes, a proporcionar información sobre nuevos desarrollos o a conseguir medicamentos escasos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884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RELACIONES MÉDICO-INDUSTRIA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MX" dirty="0" smtClean="0"/>
              <a:t>Muestras médicas y visitadores/representantes de ventas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MX" dirty="0" smtClean="0"/>
              <a:t>Actividades de educación médica continua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MX" dirty="0" smtClean="0"/>
              <a:t>Investigación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MX" dirty="0" smtClean="0"/>
              <a:t>Relaciones comerciales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99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3 Imagen" descr="800px-Rembrandt_Van_Rijn,_Die_Anatomiestunde_des_Dr__Nicolaes_Tul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14" y="246064"/>
            <a:ext cx="8555037" cy="642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pildoras"/>
          <p:cNvPicPr>
            <a:picLocks noChangeAspect="1" noChangeArrowheads="1"/>
          </p:cNvPicPr>
          <p:nvPr/>
        </p:nvPicPr>
        <p:blipFill>
          <a:blip r:embed="rId4" cstate="print">
            <a:lum bright="-30000" contrast="30000"/>
          </a:blip>
          <a:srcRect l="15777" t="10981" r="24169" b="25315"/>
          <a:stretch>
            <a:fillRect/>
          </a:stretch>
        </p:blipFill>
        <p:spPr bwMode="auto">
          <a:xfrm rot="1062026">
            <a:off x="5215012" y="4335612"/>
            <a:ext cx="1474515" cy="828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9117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/>
          </p:nvPr>
        </p:nvGraphicFramePr>
        <p:xfrm>
          <a:off x="1919536" y="1397000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echa derecha 3"/>
          <p:cNvSpPr/>
          <p:nvPr/>
        </p:nvSpPr>
        <p:spPr>
          <a:xfrm>
            <a:off x="2207568" y="5301208"/>
            <a:ext cx="792088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4871864" y="561566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</a:rPr>
              <a:t>CONTINUUM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567608" y="54868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“Continuum: </a:t>
            </a:r>
            <a:r>
              <a:rPr lang="es-MX" dirty="0"/>
              <a:t>secuencia continua en la que los elementos adyacentes no son perceptiblemente diferentes uno de otro aunque los extremos son bastante distintos”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553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800" b="1" dirty="0"/>
              <a:t>APORTACIONES DE LA INDUSTRIA FARMACÉUTICA A LA EDUCACIÓN MÉDICA CONTINUA</a:t>
            </a:r>
            <a:endParaRPr lang="es-MX" sz="28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060576"/>
            <a:ext cx="8229600" cy="4525963"/>
          </a:xfrm>
        </p:spPr>
        <p:txBody>
          <a:bodyPr/>
          <a:lstStyle/>
          <a:p>
            <a:pPr eaLnBrk="1" hangingPunct="1"/>
            <a:r>
              <a:rPr lang="es-ES"/>
              <a:t>Financiamiento: becas, patrocinio de actividades educativas, incentivos, profesores</a:t>
            </a:r>
          </a:p>
          <a:p>
            <a:pPr eaLnBrk="1" hangingPunct="1"/>
            <a:r>
              <a:rPr lang="es-ES"/>
              <a:t>Difusión de actividades educativas</a:t>
            </a:r>
          </a:p>
          <a:p>
            <a:pPr eaLnBrk="1" hangingPunct="1"/>
            <a:r>
              <a:rPr lang="es-ES"/>
              <a:t>Aumento de la oferta educativa</a:t>
            </a:r>
          </a:p>
          <a:p>
            <a:pPr eaLnBrk="1" hangingPunct="1"/>
            <a:r>
              <a:rPr lang="es-ES"/>
              <a:t>Ampliación de las opciones terapéuticas</a:t>
            </a:r>
          </a:p>
          <a:p>
            <a:pPr eaLnBrk="1" hangingPunct="1"/>
            <a:r>
              <a:rPr lang="es-ES"/>
              <a:t>Información sobre alternativas terapéuticas</a:t>
            </a:r>
          </a:p>
          <a:p>
            <a:pPr eaLnBrk="1" hangingPunct="1"/>
            <a:r>
              <a:rPr lang="es-ES"/>
              <a:t>Elaboración y distribución de materiales educativos</a:t>
            </a:r>
          </a:p>
          <a:p>
            <a:pPr eaLnBrk="1" hangingPunct="1"/>
            <a:endParaRPr lang="es-ES"/>
          </a:p>
          <a:p>
            <a:pPr eaLnBrk="1" hangingPunct="1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9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MUESTRAS MÉDICAS Y VISITADORES/REPRESENTANTES DE VENTAS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683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MX" dirty="0" smtClean="0"/>
              <a:t>No debe involucrar ninguna forma de ganancia para el médico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No sacrificar el tiempo que hay que destinar al paciente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Responsabilidad en el uso apropiado de las muestras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El tiempo para recibir muestras no se remunera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Responsabilidad de evaluar críticamente la información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918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EDUCACIÓN MÉDICA CONTINUA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No anteponer actividades de “hospitalidad” a las actividades académicas</a:t>
            </a:r>
          </a:p>
          <a:p>
            <a:r>
              <a:rPr lang="es-MX" dirty="0" smtClean="0"/>
              <a:t>Subsidios sólo a seleccionados por entidades académicas</a:t>
            </a:r>
          </a:p>
          <a:p>
            <a:r>
              <a:rPr lang="es-MX" dirty="0" smtClean="0"/>
              <a:t>Profesores, ponentes y expositores deben declarar explícitamente conflictos de interés</a:t>
            </a:r>
          </a:p>
          <a:p>
            <a:r>
              <a:rPr lang="es-MX" dirty="0" smtClean="0"/>
              <a:t>Sin pretender por parte de ellos influir en los hábitos de prescripción o </a:t>
            </a:r>
            <a:r>
              <a:rPr lang="es-MX" dirty="0" err="1" smtClean="0"/>
              <a:t>preferenciar</a:t>
            </a:r>
            <a:r>
              <a:rPr lang="es-MX" dirty="0" smtClean="0"/>
              <a:t> cierta marca</a:t>
            </a:r>
          </a:p>
          <a:p>
            <a:r>
              <a:rPr lang="es-MX" dirty="0" smtClean="0"/>
              <a:t>Presentación directamente relacionada con la experiencia de trabajo</a:t>
            </a:r>
          </a:p>
          <a:p>
            <a:r>
              <a:rPr lang="es-MX" dirty="0" smtClean="0"/>
              <a:t>No permitir la influencia de los patrocinadores en los contenidos, sin pedir o aceptar obsequios</a:t>
            </a:r>
          </a:p>
          <a:p>
            <a:r>
              <a:rPr lang="es-MX" dirty="0" smtClean="0"/>
              <a:t>Las entidades académicas deben desarrollar políticas explícitas al respecto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862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INVESTIGACIÓN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Sujeto a la legislación y sin permitir presión sobre resultados y su publicación</a:t>
            </a:r>
          </a:p>
          <a:p>
            <a:r>
              <a:rPr lang="es-MX" dirty="0" smtClean="0"/>
              <a:t>Solo protocolos aceptados por comités establecidos</a:t>
            </a:r>
          </a:p>
          <a:p>
            <a:r>
              <a:rPr lang="es-MX" dirty="0" smtClean="0"/>
              <a:t>No participar si no se garantiza la publicación de resultados aún contrarios a los intereses del patrocinador</a:t>
            </a:r>
          </a:p>
          <a:p>
            <a:r>
              <a:rPr lang="es-MX" dirty="0" smtClean="0"/>
              <a:t>Confidencialidad de sujetos de investigación ante patrocinadores</a:t>
            </a:r>
          </a:p>
          <a:p>
            <a:r>
              <a:rPr lang="es-MX" dirty="0" smtClean="0"/>
              <a:t>Solo aceptar pagos aprobados por los comités, con independencia de los resultados</a:t>
            </a:r>
          </a:p>
          <a:p>
            <a:r>
              <a:rPr lang="es-MX" dirty="0" smtClean="0"/>
              <a:t>No solicitar o recibir pagos por reclutamiento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7273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590</Words>
  <Application>Microsoft Office PowerPoint</Application>
  <PresentationFormat>Panorámica</PresentationFormat>
  <Paragraphs>63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Tempus Sans ITC</vt:lpstr>
      <vt:lpstr>Tema de Office</vt:lpstr>
      <vt:lpstr>RECOMENDACIONES PARA LOS MÉDICOS EN SU RELACIÓN CON LA INDUSTRIA FARMACÉUTICA</vt:lpstr>
      <vt:lpstr>RELACIONES MÉDICO-INDUSTRIA</vt:lpstr>
      <vt:lpstr>RELACIONES MÉDICO-INDUSTRIA</vt:lpstr>
      <vt:lpstr>Presentación de PowerPoint</vt:lpstr>
      <vt:lpstr>Presentación de PowerPoint</vt:lpstr>
      <vt:lpstr>APORTACIONES DE LA INDUSTRIA FARMACÉUTICA A LA EDUCACIÓN MÉDICA CONTINUA</vt:lpstr>
      <vt:lpstr>MUESTRAS MÉDICAS Y VISITADORES/REPRESENTANTES DE VENTAS</vt:lpstr>
      <vt:lpstr>EDUCACIÓN MÉDICA CONTINUA</vt:lpstr>
      <vt:lpstr>INVESTIGACIÓN</vt:lpstr>
      <vt:lpstr>INVESTIGACIÓN</vt:lpstr>
      <vt:lpstr>RELACIONES COMERCIALES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RECOMENDACIONES PARA LOS MÉDICOS EN SU RELACIÓN CON LA INDUSTRIA FRMACÉUTICA</dc:title>
  <dc:creator>jefatura</dc:creator>
  <cp:lastModifiedBy>jefatura</cp:lastModifiedBy>
  <cp:revision>25</cp:revision>
  <dcterms:created xsi:type="dcterms:W3CDTF">2017-03-02T14:38:52Z</dcterms:created>
  <dcterms:modified xsi:type="dcterms:W3CDTF">2017-03-14T17:48:23Z</dcterms:modified>
</cp:coreProperties>
</file>