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99" r:id="rId2"/>
    <p:sldId id="266" r:id="rId3"/>
    <p:sldId id="372" r:id="rId4"/>
    <p:sldId id="363" r:id="rId5"/>
    <p:sldId id="362" r:id="rId6"/>
    <p:sldId id="361" r:id="rId7"/>
    <p:sldId id="364" r:id="rId8"/>
    <p:sldId id="365" r:id="rId9"/>
    <p:sldId id="368" r:id="rId10"/>
    <p:sldId id="369" r:id="rId11"/>
    <p:sldId id="370" r:id="rId12"/>
    <p:sldId id="350" r:id="rId13"/>
    <p:sldId id="373" r:id="rId14"/>
    <p:sldId id="376" r:id="rId15"/>
    <p:sldId id="374" r:id="rId16"/>
    <p:sldId id="375" r:id="rId17"/>
    <p:sldId id="377" r:id="rId18"/>
  </p:sldIdLst>
  <p:sldSz cx="9144000" cy="6858000" type="screen4x3"/>
  <p:notesSz cx="6858000" cy="9144000"/>
  <p:defaultTextStyle>
    <a:defPPr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75">
          <p15:clr>
            <a:srgbClr val="A4A3A4"/>
          </p15:clr>
        </p15:guide>
        <p15:guide id="2" pos="289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851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7133" autoAdjust="0"/>
    <p:restoredTop sz="95377" autoAdjust="0"/>
  </p:normalViewPr>
  <p:slideViewPr>
    <p:cSldViewPr snapToGrid="0" snapToObjects="1" showGuides="1">
      <p:cViewPr varScale="1">
        <p:scale>
          <a:sx n="92" d="100"/>
          <a:sy n="92" d="100"/>
        </p:scale>
        <p:origin x="192" y="248"/>
      </p:cViewPr>
      <p:guideLst>
        <p:guide orient="horz" pos="2375"/>
        <p:guide pos="2899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45" d="100"/>
        <a:sy n="145" d="100"/>
      </p:scale>
      <p:origin x="0" y="1826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handoutMaster" Target="handoutMasters/handoutMaster1.xml"/><Relationship Id="rId21" Type="http://schemas.openxmlformats.org/officeDocument/2006/relationships/presProps" Target="presProps.xml"/><Relationship Id="rId22" Type="http://schemas.openxmlformats.org/officeDocument/2006/relationships/viewProps" Target="viewProps.xml"/><Relationship Id="rId23" Type="http://schemas.openxmlformats.org/officeDocument/2006/relationships/theme" Target="theme/theme1.xml"/><Relationship Id="rId24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34F1B9-FDA1-1944-8C5E-F71A612A3826}" type="datetimeFigureOut">
              <a:rPr lang="es-ES_tradnl" smtClean="0"/>
              <a:t>15/3/17</a:t>
            </a:fld>
            <a:endParaRPr lang="es-ES_tradnl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25548C8-301B-944A-B407-BAE970BD461F}" type="slidenum">
              <a:rPr lang="es-ES_tradnl" smtClean="0"/>
              <a:t>‹Nr.›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95127407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B4B786-C75F-004C-A290-F901A2A905DD}" type="datetimeFigureOut">
              <a:rPr lang="es-ES" smtClean="0"/>
              <a:t>15/3/17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18ADB1-E450-8948-86BB-67C8B60773BF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346083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18ADB1-E450-8948-86BB-67C8B60773BF}" type="slidenum">
              <a:rPr lang="es-ES" smtClean="0"/>
              <a:t>4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944357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18ADB1-E450-8948-86BB-67C8B60773BF}" type="slidenum">
              <a:rPr lang="es-ES" smtClean="0"/>
              <a:t>5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689076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18ADB1-E450-8948-86BB-67C8B60773BF}" type="slidenum">
              <a:rPr lang="es-ES" smtClean="0"/>
              <a:t>6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0934105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18ADB1-E450-8948-86BB-67C8B60773BF}" type="slidenum">
              <a:rPr lang="es-ES" smtClean="0"/>
              <a:t>7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6505874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18ADB1-E450-8948-86BB-67C8B60773BF}" type="slidenum">
              <a:rPr lang="es-ES" smtClean="0"/>
              <a:t>8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5246259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18ADB1-E450-8948-86BB-67C8B60773BF}" type="slidenum">
              <a:rPr lang="es-ES" smtClean="0"/>
              <a:t>9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4594011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18ADB1-E450-8948-86BB-67C8B60773BF}" type="slidenum">
              <a:rPr lang="es-ES" smtClean="0"/>
              <a:t>10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2196428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18ADB1-E450-8948-86BB-67C8B60773BF}" type="slidenum">
              <a:rPr lang="es-ES" smtClean="0"/>
              <a:t>11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870750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smtClean="0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E5A15-8734-6346-BEA7-1848FB69D3A1}" type="datetimeFigureOut">
              <a:rPr lang="es-ES" smtClean="0"/>
              <a:t>15/3/17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04DFF-65C1-DD42-97A1-FCAF845DAEE1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676652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E5A15-8734-6346-BEA7-1848FB69D3A1}" type="datetimeFigureOut">
              <a:rPr lang="es-ES" smtClean="0"/>
              <a:t>15/3/17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04DFF-65C1-DD42-97A1-FCAF845DAEE1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024515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E5A15-8734-6346-BEA7-1848FB69D3A1}" type="datetimeFigureOut">
              <a:rPr lang="es-ES" smtClean="0"/>
              <a:t>15/3/17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04DFF-65C1-DD42-97A1-FCAF845DAEE1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393983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E5A15-8734-6346-BEA7-1848FB69D3A1}" type="datetimeFigureOut">
              <a:rPr lang="es-ES" smtClean="0"/>
              <a:t>15/3/17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04DFF-65C1-DD42-97A1-FCAF845DAEE1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921117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E5A15-8734-6346-BEA7-1848FB69D3A1}" type="datetimeFigureOut">
              <a:rPr lang="es-ES" smtClean="0"/>
              <a:t>15/3/17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04DFF-65C1-DD42-97A1-FCAF845DAEE1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593123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E5A15-8734-6346-BEA7-1848FB69D3A1}" type="datetimeFigureOut">
              <a:rPr lang="es-ES" smtClean="0"/>
              <a:t>15/3/17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04DFF-65C1-DD42-97A1-FCAF845DAEE1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253099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E5A15-8734-6346-BEA7-1848FB69D3A1}" type="datetimeFigureOut">
              <a:rPr lang="es-ES" smtClean="0"/>
              <a:t>15/3/17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04DFF-65C1-DD42-97A1-FCAF845DAEE1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473071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E5A15-8734-6346-BEA7-1848FB69D3A1}" type="datetimeFigureOut">
              <a:rPr lang="es-ES" smtClean="0"/>
              <a:t>15/3/17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04DFF-65C1-DD42-97A1-FCAF845DAEE1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327325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E5A15-8734-6346-BEA7-1848FB69D3A1}" type="datetimeFigureOut">
              <a:rPr lang="es-ES" smtClean="0"/>
              <a:t>15/3/17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04DFF-65C1-DD42-97A1-FCAF845DAEE1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593523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E5A15-8734-6346-BEA7-1848FB69D3A1}" type="datetimeFigureOut">
              <a:rPr lang="es-ES" smtClean="0"/>
              <a:t>15/3/17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04DFF-65C1-DD42-97A1-FCAF845DAEE1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738773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E5A15-8734-6346-BEA7-1848FB69D3A1}" type="datetimeFigureOut">
              <a:rPr lang="es-ES" smtClean="0"/>
              <a:t>15/3/17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04DFF-65C1-DD42-97A1-FCAF845DAEE1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739435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8E5A15-8734-6346-BEA7-1848FB69D3A1}" type="datetimeFigureOut">
              <a:rPr lang="es-ES" smtClean="0"/>
              <a:t>15/3/17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104DFF-65C1-DD42-97A1-FCAF845DAEE1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395918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476790"/>
            <a:ext cx="7772400" cy="1470025"/>
          </a:xfrm>
          <a:solidFill>
            <a:schemeClr val="accent1">
              <a:lumMod val="50000"/>
            </a:schemeClr>
          </a:solidFill>
        </p:spPr>
        <p:txBody>
          <a:bodyPr/>
          <a:lstStyle/>
          <a:p>
            <a:r>
              <a:rPr lang="es-ES" sz="2400" b="1" dirty="0" smtClean="0">
                <a:solidFill>
                  <a:schemeClr val="bg2">
                    <a:lumMod val="7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Arial"/>
                <a:cs typeface="Arial"/>
              </a:rPr>
              <a:t>Recomendaciones del</a:t>
            </a:r>
            <a:br>
              <a:rPr lang="es-ES" sz="2400" b="1" dirty="0" smtClean="0">
                <a:solidFill>
                  <a:schemeClr val="bg2">
                    <a:lumMod val="7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Arial"/>
                <a:cs typeface="Arial"/>
              </a:rPr>
            </a:br>
            <a:r>
              <a:rPr lang="es-ES" sz="2400" b="1" dirty="0" smtClean="0">
                <a:solidFill>
                  <a:schemeClr val="bg2">
                    <a:lumMod val="7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Arial"/>
                <a:cs typeface="Arial"/>
              </a:rPr>
              <a:t>CETREMI a los </a:t>
            </a:r>
            <a:r>
              <a:rPr lang="es-ES" sz="2400" b="1" dirty="0" smtClean="0">
                <a:solidFill>
                  <a:schemeClr val="bg2">
                    <a:lumMod val="7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Arial"/>
                <a:cs typeface="Arial"/>
              </a:rPr>
              <a:t>médicos y a la industria para la designación de “líderes” o “expertos”</a:t>
            </a:r>
            <a:endParaRPr lang="es-ES" sz="2400" b="1" dirty="0">
              <a:solidFill>
                <a:schemeClr val="bg2">
                  <a:lumMod val="7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Arial"/>
              <a:cs typeface="Arial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034126" y="4384966"/>
            <a:ext cx="5075748" cy="1508105"/>
          </a:xfrm>
          <a:solidFill>
            <a:schemeClr val="accent1">
              <a:lumMod val="50000"/>
            </a:schemeClr>
          </a:solidFill>
        </p:spPr>
        <p:txBody>
          <a:bodyPr wrap="square" anchor="ctr" anchorCtr="0">
            <a:spAutoFit/>
          </a:bodyPr>
          <a:lstStyle/>
          <a:p>
            <a:r>
              <a:rPr lang="es-ES" sz="2000" dirty="0" smtClean="0">
                <a:solidFill>
                  <a:schemeClr val="bg2">
                    <a:lumMod val="75000"/>
                  </a:schemeClr>
                </a:solidFill>
                <a:latin typeface="Arial"/>
                <a:cs typeface="Arial"/>
              </a:rPr>
              <a:t>Dr Ruben Burgos Vargas</a:t>
            </a:r>
          </a:p>
          <a:p>
            <a:r>
              <a:rPr lang="es-ES" sz="2000" dirty="0" smtClean="0">
                <a:solidFill>
                  <a:schemeClr val="bg2">
                    <a:lumMod val="75000"/>
                  </a:schemeClr>
                </a:solidFill>
                <a:latin typeface="Arial"/>
                <a:cs typeface="Arial"/>
              </a:rPr>
              <a:t>Académico Titular</a:t>
            </a:r>
          </a:p>
          <a:p>
            <a:r>
              <a:rPr lang="es-ES" sz="2000" dirty="0" smtClean="0">
                <a:solidFill>
                  <a:schemeClr val="bg2">
                    <a:lumMod val="75000"/>
                  </a:schemeClr>
                </a:solidFill>
                <a:latin typeface="Arial"/>
                <a:cs typeface="Arial"/>
              </a:rPr>
              <a:t>Hospital </a:t>
            </a:r>
            <a:r>
              <a:rPr lang="es-ES" sz="2000" dirty="0" smtClean="0">
                <a:solidFill>
                  <a:schemeClr val="bg2">
                    <a:lumMod val="75000"/>
                  </a:schemeClr>
                </a:solidFill>
                <a:latin typeface="Arial"/>
                <a:cs typeface="Arial"/>
              </a:rPr>
              <a:t>General de México</a:t>
            </a:r>
          </a:p>
          <a:p>
            <a:r>
              <a:rPr lang="es-ES" sz="2000" dirty="0" smtClean="0">
                <a:solidFill>
                  <a:schemeClr val="bg2">
                    <a:lumMod val="75000"/>
                  </a:schemeClr>
                </a:solidFill>
                <a:latin typeface="Arial"/>
                <a:cs typeface="Arial"/>
              </a:rPr>
              <a:t>Universidad Nacional Autónoma de México</a:t>
            </a:r>
            <a:endParaRPr lang="es-ES" sz="2000" dirty="0">
              <a:solidFill>
                <a:schemeClr val="bg2">
                  <a:lumMod val="75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4" name="Título 1"/>
          <p:cNvSpPr txBox="1">
            <a:spLocks/>
          </p:cNvSpPr>
          <p:nvPr/>
        </p:nvSpPr>
        <p:spPr>
          <a:xfrm>
            <a:off x="685800" y="636543"/>
            <a:ext cx="7772400" cy="1470025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2000" dirty="0" smtClean="0">
                <a:solidFill>
                  <a:schemeClr val="bg2">
                    <a:lumMod val="75000"/>
                  </a:schemeClr>
                </a:solidFill>
                <a:latin typeface="Arial"/>
                <a:cs typeface="Arial"/>
              </a:rPr>
              <a:t>Comité de Ética y Transparencia en la </a:t>
            </a:r>
            <a:r>
              <a:rPr lang="es-ES" sz="2000" dirty="0">
                <a:solidFill>
                  <a:schemeClr val="bg2">
                    <a:lumMod val="75000"/>
                  </a:schemeClr>
                </a:solidFill>
                <a:latin typeface="Arial"/>
                <a:cs typeface="Arial"/>
              </a:rPr>
              <a:t>r</a:t>
            </a:r>
            <a:r>
              <a:rPr lang="es-ES" sz="2000" dirty="0" smtClean="0">
                <a:solidFill>
                  <a:schemeClr val="bg2">
                    <a:lumMod val="75000"/>
                  </a:schemeClr>
                </a:solidFill>
                <a:latin typeface="Arial"/>
                <a:cs typeface="Arial"/>
              </a:rPr>
              <a:t>elación</a:t>
            </a:r>
          </a:p>
          <a:p>
            <a:r>
              <a:rPr lang="es-ES" sz="2000" dirty="0" smtClean="0">
                <a:solidFill>
                  <a:schemeClr val="bg2">
                    <a:lumMod val="75000"/>
                  </a:schemeClr>
                </a:solidFill>
                <a:latin typeface="Arial"/>
                <a:cs typeface="Arial"/>
              </a:rPr>
              <a:t>Médico-Industria (</a:t>
            </a:r>
            <a:r>
              <a:rPr lang="es-ES" sz="2000" dirty="0" smtClean="0">
                <a:solidFill>
                  <a:schemeClr val="bg2">
                    <a:lumMod val="75000"/>
                  </a:schemeClr>
                </a:solidFill>
                <a:latin typeface="Arial"/>
                <a:cs typeface="Arial"/>
              </a:rPr>
              <a:t>CETREMI)</a:t>
            </a:r>
          </a:p>
          <a:p>
            <a:r>
              <a:rPr lang="es-ES" sz="2000" dirty="0" smtClean="0">
                <a:solidFill>
                  <a:schemeClr val="bg2">
                    <a:lumMod val="75000"/>
                  </a:schemeClr>
                </a:solidFill>
                <a:latin typeface="Arial"/>
                <a:cs typeface="Arial"/>
              </a:rPr>
              <a:t>Academia </a:t>
            </a:r>
            <a:r>
              <a:rPr lang="es-ES" sz="2000" dirty="0" smtClean="0">
                <a:solidFill>
                  <a:schemeClr val="bg2">
                    <a:lumMod val="75000"/>
                  </a:schemeClr>
                </a:solidFill>
                <a:latin typeface="Arial"/>
                <a:cs typeface="Arial"/>
              </a:rPr>
              <a:t>Nacional de Medicina</a:t>
            </a:r>
            <a:endParaRPr lang="es-ES" sz="2000" dirty="0">
              <a:solidFill>
                <a:schemeClr val="bg2">
                  <a:lumMod val="75000"/>
                </a:schemeClr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129275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50000"/>
            </a:schemeClr>
          </a:solidFill>
        </p:spPr>
        <p:txBody>
          <a:bodyPr>
            <a:normAutofit/>
          </a:bodyPr>
          <a:lstStyle/>
          <a:p>
            <a:r>
              <a:rPr lang="es-ES" sz="2400" b="1" dirty="0">
                <a:solidFill>
                  <a:schemeClr val="bg2">
                    <a:lumMod val="75000"/>
                  </a:schemeClr>
                </a:solidFill>
                <a:latin typeface="Arial"/>
                <a:cs typeface="Arial"/>
              </a:rPr>
              <a:t>Actividades de la </a:t>
            </a:r>
            <a:r>
              <a:rPr lang="es-ES" sz="2400" b="1" dirty="0" smtClean="0">
                <a:solidFill>
                  <a:schemeClr val="bg2">
                    <a:lumMod val="75000"/>
                  </a:schemeClr>
                </a:solidFill>
                <a:latin typeface="Arial"/>
                <a:cs typeface="Arial"/>
              </a:rPr>
              <a:t>“Industria” que </a:t>
            </a:r>
            <a:r>
              <a:rPr lang="es-ES" sz="2400" b="1" dirty="0">
                <a:solidFill>
                  <a:schemeClr val="bg2">
                    <a:lumMod val="75000"/>
                  </a:schemeClr>
                </a:solidFill>
                <a:latin typeface="Arial"/>
                <a:cs typeface="Arial"/>
              </a:rPr>
              <a:t>benefician </a:t>
            </a:r>
            <a:r>
              <a:rPr lang="es-ES" sz="2400" b="1" dirty="0" smtClean="0">
                <a:solidFill>
                  <a:schemeClr val="bg2">
                    <a:lumMod val="75000"/>
                  </a:schemeClr>
                </a:solidFill>
                <a:latin typeface="Arial"/>
                <a:cs typeface="Arial"/>
              </a:rPr>
              <a:t>al </a:t>
            </a:r>
            <a:r>
              <a:rPr lang="es-ES" sz="2400" b="1" dirty="0">
                <a:solidFill>
                  <a:schemeClr val="bg2">
                    <a:lumMod val="75000"/>
                  </a:schemeClr>
                </a:solidFill>
                <a:latin typeface="Arial"/>
                <a:cs typeface="Arial"/>
              </a:rPr>
              <a:t>binomio “Médico/Industria”</a:t>
            </a:r>
            <a:endParaRPr lang="es-ES" sz="2400" b="1" dirty="0">
              <a:solidFill>
                <a:schemeClr val="bg2">
                  <a:lumMod val="7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Arial"/>
              <a:cs typeface="Arial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solidFill>
            <a:schemeClr val="accent1">
              <a:lumMod val="50000"/>
            </a:schemeClr>
          </a:solidFill>
        </p:spPr>
        <p:txBody>
          <a:bodyPr>
            <a:normAutofit/>
          </a:bodyPr>
          <a:lstStyle/>
          <a:p>
            <a:pPr>
              <a:spcBef>
                <a:spcPts val="600"/>
              </a:spcBef>
              <a:buClr>
                <a:schemeClr val="accent2"/>
              </a:buClr>
              <a:buFont typeface="Wingdings" charset="2"/>
              <a:buChar char="§"/>
            </a:pPr>
            <a:r>
              <a:rPr lang="es-ES" sz="2200" dirty="0">
                <a:solidFill>
                  <a:schemeClr val="bg2">
                    <a:lumMod val="75000"/>
                  </a:schemeClr>
                </a:solidFill>
                <a:latin typeface="Arial"/>
                <a:cs typeface="Arial"/>
              </a:rPr>
              <a:t>Estudios de productos de la “Industria” generados por el propio investigador</a:t>
            </a:r>
          </a:p>
          <a:p>
            <a:pPr lvl="1">
              <a:spcBef>
                <a:spcPts val="600"/>
              </a:spcBef>
              <a:buClr>
                <a:schemeClr val="accent2"/>
              </a:buClr>
              <a:buFont typeface="Wingdings" charset="2"/>
              <a:buChar char="§"/>
            </a:pPr>
            <a:r>
              <a:rPr lang="es-ES" sz="2200" dirty="0">
                <a:solidFill>
                  <a:schemeClr val="bg2">
                    <a:lumMod val="75000"/>
                  </a:schemeClr>
                </a:solidFill>
                <a:latin typeface="Arial"/>
                <a:cs typeface="Arial"/>
              </a:rPr>
              <a:t>Eficacia y seguridad en indicaciones ya aprobadas o en enfermedades y condiciones clínicas aún no estudiadas</a:t>
            </a:r>
          </a:p>
          <a:p>
            <a:pPr lvl="1">
              <a:spcBef>
                <a:spcPts val="600"/>
              </a:spcBef>
              <a:buClr>
                <a:schemeClr val="accent2"/>
              </a:buClr>
              <a:buFont typeface="Wingdings" charset="2"/>
              <a:buChar char="§"/>
            </a:pPr>
            <a:r>
              <a:rPr lang="es-ES" sz="2200" dirty="0">
                <a:solidFill>
                  <a:schemeClr val="bg2">
                    <a:lumMod val="75000"/>
                  </a:schemeClr>
                </a:solidFill>
                <a:latin typeface="Arial"/>
                <a:cs typeface="Arial"/>
              </a:rPr>
              <a:t>Efecto en la </a:t>
            </a:r>
            <a:r>
              <a:rPr lang="es-ES" sz="2200" dirty="0" err="1">
                <a:solidFill>
                  <a:schemeClr val="bg2">
                    <a:lumMod val="75000"/>
                  </a:schemeClr>
                </a:solidFill>
                <a:latin typeface="Arial"/>
                <a:cs typeface="Arial"/>
              </a:rPr>
              <a:t>fisiopatogenia</a:t>
            </a:r>
            <a:r>
              <a:rPr lang="es-ES" sz="2200" dirty="0">
                <a:solidFill>
                  <a:schemeClr val="bg2">
                    <a:lumMod val="75000"/>
                  </a:schemeClr>
                </a:solidFill>
                <a:latin typeface="Arial"/>
                <a:cs typeface="Arial"/>
              </a:rPr>
              <a:t>/</a:t>
            </a:r>
            <a:r>
              <a:rPr lang="es-ES" sz="2200" dirty="0" err="1">
                <a:solidFill>
                  <a:schemeClr val="bg2">
                    <a:lumMod val="75000"/>
                  </a:schemeClr>
                </a:solidFill>
                <a:latin typeface="Arial"/>
                <a:cs typeface="Arial"/>
              </a:rPr>
              <a:t>patofisiología</a:t>
            </a:r>
            <a:r>
              <a:rPr lang="es-ES" sz="2200" dirty="0">
                <a:solidFill>
                  <a:schemeClr val="bg2">
                    <a:lumMod val="75000"/>
                  </a:schemeClr>
                </a:solidFill>
                <a:latin typeface="Arial"/>
                <a:cs typeface="Arial"/>
              </a:rPr>
              <a:t> de la enfermedad</a:t>
            </a:r>
          </a:p>
          <a:p>
            <a:pPr lvl="1">
              <a:spcBef>
                <a:spcPts val="600"/>
              </a:spcBef>
              <a:buClr>
                <a:schemeClr val="accent2"/>
              </a:buClr>
              <a:buFont typeface="Wingdings" charset="2"/>
              <a:buChar char="§"/>
            </a:pPr>
            <a:r>
              <a:rPr lang="es-ES" sz="2200" dirty="0">
                <a:solidFill>
                  <a:schemeClr val="bg2">
                    <a:lumMod val="75000"/>
                  </a:schemeClr>
                </a:solidFill>
                <a:latin typeface="Arial"/>
                <a:cs typeface="Arial"/>
              </a:rPr>
              <a:t>Utilización de nuevos métodos de evaluación de eficacia </a:t>
            </a:r>
          </a:p>
          <a:p>
            <a:pPr marL="0" indent="0">
              <a:spcBef>
                <a:spcPts val="600"/>
              </a:spcBef>
              <a:buClr>
                <a:schemeClr val="accent2"/>
              </a:buClr>
              <a:buNone/>
            </a:pPr>
            <a:endParaRPr lang="es-ES" sz="2200" dirty="0" smtClean="0">
              <a:solidFill>
                <a:schemeClr val="bg2">
                  <a:lumMod val="75000"/>
                </a:schemeClr>
              </a:solidFill>
              <a:latin typeface="Arial"/>
              <a:cs typeface="Arial"/>
            </a:endParaRPr>
          </a:p>
          <a:p>
            <a:pPr>
              <a:spcBef>
                <a:spcPts val="600"/>
              </a:spcBef>
              <a:buClr>
                <a:schemeClr val="accent2"/>
              </a:buClr>
              <a:buFont typeface="Wingdings" charset="2"/>
              <a:buChar char="§"/>
            </a:pPr>
            <a:r>
              <a:rPr lang="es-ES" sz="2200" dirty="0" smtClean="0">
                <a:solidFill>
                  <a:schemeClr val="bg2">
                    <a:lumMod val="75000"/>
                  </a:schemeClr>
                </a:solidFill>
                <a:latin typeface="Arial"/>
                <a:cs typeface="Arial"/>
              </a:rPr>
              <a:t>Estudios </a:t>
            </a:r>
            <a:r>
              <a:rPr lang="es-ES" sz="2200" dirty="0">
                <a:solidFill>
                  <a:schemeClr val="bg2">
                    <a:lumMod val="75000"/>
                  </a:schemeClr>
                </a:solidFill>
                <a:latin typeface="Arial"/>
                <a:cs typeface="Arial"/>
              </a:rPr>
              <a:t>no relacionados directamente con productos de la “Industria”</a:t>
            </a:r>
          </a:p>
          <a:p>
            <a:pPr lvl="1">
              <a:spcBef>
                <a:spcPts val="600"/>
              </a:spcBef>
              <a:buClr>
                <a:schemeClr val="accent2"/>
              </a:buClr>
              <a:buFont typeface="Wingdings" charset="2"/>
              <a:buChar char="§"/>
            </a:pPr>
            <a:r>
              <a:rPr lang="es-ES" sz="2200" dirty="0" smtClean="0">
                <a:solidFill>
                  <a:schemeClr val="bg2">
                    <a:lumMod val="75000"/>
                  </a:schemeClr>
                </a:solidFill>
                <a:latin typeface="Arial"/>
                <a:cs typeface="Arial"/>
              </a:rPr>
              <a:t>Cualquier </a:t>
            </a:r>
            <a:r>
              <a:rPr lang="es-ES" sz="2200" dirty="0">
                <a:solidFill>
                  <a:schemeClr val="bg2">
                    <a:lumMod val="75000"/>
                  </a:schemeClr>
                </a:solidFill>
                <a:latin typeface="Arial"/>
                <a:cs typeface="Arial"/>
              </a:rPr>
              <a:t>posibilidad </a:t>
            </a:r>
            <a:endParaRPr lang="es-ES" sz="2200" dirty="0">
              <a:solidFill>
                <a:schemeClr val="bg2">
                  <a:lumMod val="75000"/>
                </a:schemeClr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577693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50000"/>
            </a:schemeClr>
          </a:solidFill>
        </p:spPr>
        <p:txBody>
          <a:bodyPr>
            <a:normAutofit/>
          </a:bodyPr>
          <a:lstStyle/>
          <a:p>
            <a:r>
              <a:rPr lang="es-ES" sz="2400" b="1" dirty="0">
                <a:solidFill>
                  <a:schemeClr val="bg2">
                    <a:lumMod val="75000"/>
                  </a:schemeClr>
                </a:solidFill>
                <a:latin typeface="Arial"/>
                <a:cs typeface="Arial"/>
              </a:rPr>
              <a:t>Actividades de la </a:t>
            </a:r>
            <a:r>
              <a:rPr lang="es-ES" sz="2400" b="1" dirty="0" smtClean="0">
                <a:solidFill>
                  <a:schemeClr val="bg2">
                    <a:lumMod val="75000"/>
                  </a:schemeClr>
                </a:solidFill>
                <a:latin typeface="Arial"/>
                <a:cs typeface="Arial"/>
              </a:rPr>
              <a:t>“Industria” </a:t>
            </a:r>
            <a:r>
              <a:rPr lang="es-ES" sz="2400" b="1" dirty="0">
                <a:solidFill>
                  <a:schemeClr val="bg2">
                    <a:lumMod val="75000"/>
                  </a:schemeClr>
                </a:solidFill>
                <a:latin typeface="Arial"/>
                <a:cs typeface="Arial"/>
              </a:rPr>
              <a:t>que benefician al binomio “Médico/Industria”</a:t>
            </a:r>
            <a:r>
              <a:rPr lang="es-ES" sz="2400" b="1" dirty="0" smtClean="0">
                <a:solidFill>
                  <a:schemeClr val="bg2">
                    <a:lumMod val="75000"/>
                  </a:schemeClr>
                </a:solidFill>
                <a:latin typeface="Arial"/>
                <a:cs typeface="Arial"/>
              </a:rPr>
              <a:t> </a:t>
            </a:r>
            <a:endParaRPr lang="es-ES" sz="2400" b="1" dirty="0">
              <a:solidFill>
                <a:schemeClr val="bg2">
                  <a:lumMod val="7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Arial"/>
              <a:cs typeface="Arial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solidFill>
            <a:schemeClr val="accent1">
              <a:lumMod val="50000"/>
            </a:schemeClr>
          </a:solidFill>
        </p:spPr>
        <p:txBody>
          <a:bodyPr>
            <a:normAutofit/>
          </a:bodyPr>
          <a:lstStyle/>
          <a:p>
            <a:pPr>
              <a:spcBef>
                <a:spcPts val="600"/>
              </a:spcBef>
              <a:buClr>
                <a:schemeClr val="accent2"/>
              </a:buClr>
              <a:buFont typeface="Wingdings" charset="2"/>
              <a:buChar char="§"/>
            </a:pPr>
            <a:r>
              <a:rPr lang="es-ES" sz="2200" dirty="0" smtClean="0">
                <a:solidFill>
                  <a:schemeClr val="bg2">
                    <a:lumMod val="75000"/>
                  </a:schemeClr>
                </a:solidFill>
                <a:latin typeface="Arial"/>
                <a:cs typeface="Arial"/>
              </a:rPr>
              <a:t>Financiamiento</a:t>
            </a:r>
            <a:endParaRPr lang="es-ES" sz="2200" dirty="0">
              <a:solidFill>
                <a:schemeClr val="bg2">
                  <a:lumMod val="75000"/>
                </a:schemeClr>
              </a:solidFill>
              <a:latin typeface="Arial"/>
              <a:cs typeface="Arial"/>
            </a:endParaRPr>
          </a:p>
          <a:p>
            <a:pPr lvl="1">
              <a:spcBef>
                <a:spcPts val="600"/>
              </a:spcBef>
              <a:buClr>
                <a:schemeClr val="accent2"/>
              </a:buClr>
              <a:buFont typeface="Wingdings" charset="2"/>
              <a:buChar char="§"/>
            </a:pPr>
            <a:r>
              <a:rPr lang="es-ES" sz="2200" dirty="0" smtClean="0">
                <a:solidFill>
                  <a:schemeClr val="bg2">
                    <a:lumMod val="75000"/>
                  </a:schemeClr>
                </a:solidFill>
                <a:latin typeface="Arial"/>
                <a:cs typeface="Arial"/>
              </a:rPr>
              <a:t>Infraestructura</a:t>
            </a:r>
            <a:endParaRPr lang="es-ES" sz="2200" dirty="0">
              <a:solidFill>
                <a:schemeClr val="bg2">
                  <a:lumMod val="75000"/>
                </a:schemeClr>
              </a:solidFill>
              <a:latin typeface="Arial"/>
              <a:cs typeface="Arial"/>
            </a:endParaRPr>
          </a:p>
          <a:p>
            <a:pPr lvl="1" indent="-342900">
              <a:spcBef>
                <a:spcPts val="600"/>
              </a:spcBef>
              <a:buClr>
                <a:schemeClr val="accent2"/>
              </a:buClr>
              <a:buFont typeface="Wingdings" charset="2"/>
              <a:buChar char="§"/>
            </a:pPr>
            <a:r>
              <a:rPr lang="es-ES" sz="2200" dirty="0" smtClean="0">
                <a:solidFill>
                  <a:schemeClr val="bg2">
                    <a:lumMod val="75000"/>
                  </a:schemeClr>
                </a:solidFill>
                <a:latin typeface="Arial"/>
                <a:cs typeface="Arial"/>
              </a:rPr>
              <a:t>Equipo</a:t>
            </a:r>
            <a:endParaRPr lang="es-ES" sz="2200" dirty="0">
              <a:solidFill>
                <a:schemeClr val="bg2">
                  <a:lumMod val="75000"/>
                </a:schemeClr>
              </a:solidFill>
              <a:latin typeface="Arial"/>
              <a:cs typeface="Arial"/>
            </a:endParaRPr>
          </a:p>
          <a:p>
            <a:pPr lvl="1" indent="-342900">
              <a:spcBef>
                <a:spcPts val="600"/>
              </a:spcBef>
              <a:buClr>
                <a:schemeClr val="accent2"/>
              </a:buClr>
              <a:buFont typeface="Wingdings" charset="2"/>
              <a:buChar char="§"/>
            </a:pPr>
            <a:r>
              <a:rPr lang="es-ES" sz="2200" dirty="0" smtClean="0">
                <a:solidFill>
                  <a:schemeClr val="bg2">
                    <a:lumMod val="75000"/>
                  </a:schemeClr>
                </a:solidFill>
                <a:latin typeface="Arial"/>
                <a:cs typeface="Arial"/>
              </a:rPr>
              <a:t>Biblioteca</a:t>
            </a:r>
            <a:endParaRPr lang="es-ES" sz="2200" dirty="0">
              <a:solidFill>
                <a:schemeClr val="bg2">
                  <a:lumMod val="75000"/>
                </a:schemeClr>
              </a:solidFill>
              <a:latin typeface="Arial"/>
              <a:cs typeface="Arial"/>
            </a:endParaRPr>
          </a:p>
          <a:p>
            <a:pPr>
              <a:spcBef>
                <a:spcPts val="600"/>
              </a:spcBef>
              <a:buClr>
                <a:schemeClr val="accent2"/>
              </a:buClr>
              <a:buFont typeface="Wingdings" charset="2"/>
              <a:buChar char="§"/>
            </a:pPr>
            <a:r>
              <a:rPr lang="es-ES" sz="2200" dirty="0" smtClean="0">
                <a:solidFill>
                  <a:schemeClr val="bg2">
                    <a:lumMod val="75000"/>
                  </a:schemeClr>
                </a:solidFill>
                <a:latin typeface="Arial"/>
                <a:cs typeface="Arial"/>
              </a:rPr>
              <a:t>Desarrollo </a:t>
            </a:r>
            <a:r>
              <a:rPr lang="es-ES" sz="2200" dirty="0">
                <a:solidFill>
                  <a:schemeClr val="bg2">
                    <a:lumMod val="75000"/>
                  </a:schemeClr>
                </a:solidFill>
                <a:latin typeface="Arial"/>
                <a:cs typeface="Arial"/>
              </a:rPr>
              <a:t>de programas de educación médica </a:t>
            </a:r>
            <a:r>
              <a:rPr lang="es-ES" sz="2200" dirty="0" smtClean="0">
                <a:solidFill>
                  <a:schemeClr val="bg2">
                    <a:lumMod val="75000"/>
                  </a:schemeClr>
                </a:solidFill>
                <a:latin typeface="Arial"/>
                <a:cs typeface="Arial"/>
              </a:rPr>
              <a:t>continua</a:t>
            </a:r>
          </a:p>
          <a:p>
            <a:pPr lvl="1" indent="-342900">
              <a:spcBef>
                <a:spcPts val="600"/>
              </a:spcBef>
              <a:buClr>
                <a:schemeClr val="accent2"/>
              </a:buClr>
              <a:buFont typeface="Wingdings" charset="2"/>
              <a:buChar char="§"/>
            </a:pPr>
            <a:r>
              <a:rPr lang="es-ES" sz="2200" dirty="0" smtClean="0">
                <a:solidFill>
                  <a:schemeClr val="bg2">
                    <a:lumMod val="75000"/>
                  </a:schemeClr>
                </a:solidFill>
                <a:latin typeface="Arial"/>
                <a:cs typeface="Arial"/>
              </a:rPr>
              <a:t>Edición</a:t>
            </a:r>
            <a:r>
              <a:rPr lang="es-ES" sz="2200" dirty="0">
                <a:solidFill>
                  <a:schemeClr val="bg2">
                    <a:lumMod val="75000"/>
                  </a:schemeClr>
                </a:solidFill>
                <a:latin typeface="Arial"/>
                <a:cs typeface="Arial"/>
              </a:rPr>
              <a:t>, publicación y divulgación de material escrito, grabado, filmado, etc. </a:t>
            </a:r>
          </a:p>
          <a:p>
            <a:pPr>
              <a:spcBef>
                <a:spcPts val="600"/>
              </a:spcBef>
              <a:buClr>
                <a:schemeClr val="accent2"/>
              </a:buClr>
              <a:buFont typeface="Wingdings" charset="2"/>
              <a:buChar char="§"/>
            </a:pPr>
            <a:r>
              <a:rPr lang="es-ES" sz="2200" dirty="0" smtClean="0">
                <a:solidFill>
                  <a:schemeClr val="bg2">
                    <a:lumMod val="75000"/>
                  </a:schemeClr>
                </a:solidFill>
                <a:latin typeface="Arial"/>
                <a:cs typeface="Arial"/>
              </a:rPr>
              <a:t>Asistencia </a:t>
            </a:r>
            <a:r>
              <a:rPr lang="es-ES" sz="2200" dirty="0">
                <a:solidFill>
                  <a:schemeClr val="bg2">
                    <a:lumMod val="75000"/>
                  </a:schemeClr>
                </a:solidFill>
                <a:latin typeface="Arial"/>
                <a:cs typeface="Arial"/>
              </a:rPr>
              <a:t>a eventos académicos y científicos</a:t>
            </a:r>
          </a:p>
          <a:p>
            <a:pPr>
              <a:spcBef>
                <a:spcPts val="600"/>
              </a:spcBef>
              <a:buClr>
                <a:schemeClr val="accent2"/>
              </a:buClr>
              <a:buFont typeface="Wingdings" charset="2"/>
              <a:buChar char="§"/>
            </a:pPr>
            <a:r>
              <a:rPr lang="es-ES" sz="2200" dirty="0" smtClean="0">
                <a:solidFill>
                  <a:schemeClr val="bg2">
                    <a:lumMod val="75000"/>
                  </a:schemeClr>
                </a:solidFill>
                <a:latin typeface="Arial"/>
                <a:cs typeface="Arial"/>
              </a:rPr>
              <a:t>Estancias </a:t>
            </a:r>
            <a:r>
              <a:rPr lang="es-ES" sz="2200" dirty="0">
                <a:solidFill>
                  <a:schemeClr val="bg2">
                    <a:lumMod val="75000"/>
                  </a:schemeClr>
                </a:solidFill>
                <a:latin typeface="Arial"/>
                <a:cs typeface="Arial"/>
              </a:rPr>
              <a:t>cortas en otros centros </a:t>
            </a:r>
            <a:endParaRPr lang="es-ES" sz="2200" dirty="0">
              <a:solidFill>
                <a:schemeClr val="bg2">
                  <a:lumMod val="75000"/>
                </a:schemeClr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020764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50000"/>
            </a:schemeClr>
          </a:solidFill>
        </p:spPr>
        <p:txBody>
          <a:bodyPr>
            <a:normAutofit/>
          </a:bodyPr>
          <a:lstStyle/>
          <a:p>
            <a:r>
              <a:rPr lang="es-ES" sz="2400" b="1" dirty="0">
                <a:solidFill>
                  <a:schemeClr val="bg2">
                    <a:lumMod val="7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Arial"/>
                <a:cs typeface="Arial"/>
              </a:rPr>
              <a:t>Escenarios para </a:t>
            </a:r>
            <a:r>
              <a:rPr lang="es-ES" sz="2400" b="1" dirty="0" smtClean="0">
                <a:solidFill>
                  <a:schemeClr val="bg2">
                    <a:lumMod val="7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Arial"/>
                <a:cs typeface="Arial"/>
              </a:rPr>
              <a:t>la reflexión</a:t>
            </a:r>
            <a:endParaRPr lang="es-ES" sz="3600" b="1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solidFill>
            <a:schemeClr val="accent1">
              <a:lumMod val="50000"/>
            </a:schemeClr>
          </a:solidFill>
        </p:spPr>
        <p:txBody>
          <a:bodyPr>
            <a:normAutofit/>
          </a:bodyPr>
          <a:lstStyle/>
          <a:p>
            <a:pPr>
              <a:spcBef>
                <a:spcPts val="1128"/>
              </a:spcBef>
              <a:buClr>
                <a:schemeClr val="accent2"/>
              </a:buClr>
              <a:buFont typeface="Wingdings" charset="2"/>
              <a:buChar char="§"/>
            </a:pPr>
            <a:endParaRPr lang="es-ES" sz="2200" dirty="0" smtClean="0">
              <a:solidFill>
                <a:schemeClr val="bg2">
                  <a:lumMod val="75000"/>
                </a:schemeClr>
              </a:solidFill>
              <a:latin typeface="Arial"/>
              <a:cs typeface="Arial"/>
            </a:endParaRPr>
          </a:p>
          <a:p>
            <a:pPr>
              <a:spcBef>
                <a:spcPts val="1128"/>
              </a:spcBef>
              <a:buClr>
                <a:schemeClr val="accent2"/>
              </a:buClr>
              <a:buFont typeface="Wingdings" charset="2"/>
              <a:buChar char="§"/>
            </a:pPr>
            <a:r>
              <a:rPr lang="es-ES" sz="2200" dirty="0" smtClean="0">
                <a:solidFill>
                  <a:schemeClr val="bg2">
                    <a:lumMod val="75000"/>
                  </a:schemeClr>
                </a:solidFill>
                <a:latin typeface="Arial"/>
                <a:cs typeface="Arial"/>
              </a:rPr>
              <a:t>Las </a:t>
            </a:r>
            <a:r>
              <a:rPr lang="es-ES" sz="2200" dirty="0">
                <a:solidFill>
                  <a:schemeClr val="bg2">
                    <a:lumMod val="75000"/>
                  </a:schemeClr>
                </a:solidFill>
                <a:latin typeface="Arial"/>
                <a:cs typeface="Arial"/>
              </a:rPr>
              <a:t>relaciones financieras de las industrias dedicadas al cuidado de la salud y los proveedores del cuidado de la salud no </a:t>
            </a:r>
            <a:r>
              <a:rPr lang="es-ES" sz="2200" dirty="0" smtClean="0">
                <a:solidFill>
                  <a:schemeClr val="bg2">
                    <a:lumMod val="75000"/>
                  </a:schemeClr>
                </a:solidFill>
                <a:latin typeface="Arial"/>
                <a:cs typeface="Arial"/>
              </a:rPr>
              <a:t>representan </a:t>
            </a:r>
            <a:r>
              <a:rPr lang="es-ES" sz="2200" dirty="0">
                <a:solidFill>
                  <a:schemeClr val="bg2">
                    <a:lumMod val="75000"/>
                  </a:schemeClr>
                </a:solidFill>
                <a:latin typeface="Arial"/>
                <a:cs typeface="Arial"/>
              </a:rPr>
              <a:t>la ejecución de actos </a:t>
            </a:r>
            <a:r>
              <a:rPr lang="es-ES" sz="2200" dirty="0" smtClean="0">
                <a:solidFill>
                  <a:schemeClr val="bg2">
                    <a:lumMod val="75000"/>
                  </a:schemeClr>
                </a:solidFill>
                <a:latin typeface="Arial"/>
                <a:cs typeface="Arial"/>
              </a:rPr>
              <a:t>inapropiados</a:t>
            </a:r>
            <a:endParaRPr lang="es-ES" sz="2200" dirty="0">
              <a:solidFill>
                <a:schemeClr val="bg2">
                  <a:lumMod val="75000"/>
                </a:schemeClr>
              </a:solidFill>
              <a:latin typeface="Arial"/>
              <a:cs typeface="Arial"/>
            </a:endParaRPr>
          </a:p>
          <a:p>
            <a:pPr>
              <a:spcBef>
                <a:spcPts val="1128"/>
              </a:spcBef>
              <a:buClr>
                <a:schemeClr val="accent2"/>
              </a:buClr>
              <a:buFont typeface="Wingdings" charset="2"/>
              <a:buChar char="§"/>
            </a:pPr>
            <a:endParaRPr lang="es-ES" sz="2200" dirty="0" smtClean="0">
              <a:solidFill>
                <a:schemeClr val="bg2">
                  <a:lumMod val="75000"/>
                </a:schemeClr>
              </a:solidFill>
              <a:latin typeface="Arial"/>
              <a:cs typeface="Arial"/>
            </a:endParaRPr>
          </a:p>
          <a:p>
            <a:pPr>
              <a:spcBef>
                <a:spcPts val="1128"/>
              </a:spcBef>
              <a:buClr>
                <a:schemeClr val="accent2"/>
              </a:buClr>
              <a:buFont typeface="Wingdings" charset="2"/>
              <a:buChar char="§"/>
            </a:pPr>
            <a:r>
              <a:rPr lang="es-ES" sz="2200" dirty="0" smtClean="0">
                <a:solidFill>
                  <a:schemeClr val="bg2">
                    <a:lumMod val="75000"/>
                  </a:schemeClr>
                </a:solidFill>
                <a:latin typeface="Arial"/>
                <a:cs typeface="Arial"/>
              </a:rPr>
              <a:t>La </a:t>
            </a:r>
            <a:r>
              <a:rPr lang="es-ES" sz="2200" dirty="0">
                <a:solidFill>
                  <a:schemeClr val="bg2">
                    <a:lumMod val="75000"/>
                  </a:schemeClr>
                </a:solidFill>
                <a:latin typeface="Arial"/>
                <a:cs typeface="Arial"/>
              </a:rPr>
              <a:t>relación financiera que establecen las industrias dedicadas al cuidado de la salud y los proveedores del cuidado de la salud no representa </a:t>
            </a:r>
            <a:r>
              <a:rPr lang="es-ES" sz="2200" i="1" dirty="0">
                <a:solidFill>
                  <a:schemeClr val="bg2">
                    <a:lumMod val="75000"/>
                  </a:schemeClr>
                </a:solidFill>
                <a:latin typeface="Arial"/>
                <a:cs typeface="Arial"/>
              </a:rPr>
              <a:t>per se </a:t>
            </a:r>
            <a:r>
              <a:rPr lang="es-ES" sz="2200" dirty="0">
                <a:solidFill>
                  <a:schemeClr val="bg2">
                    <a:lumMod val="75000"/>
                  </a:schemeClr>
                </a:solidFill>
                <a:latin typeface="Arial"/>
                <a:cs typeface="Arial"/>
              </a:rPr>
              <a:t>una conducta deshonesta</a:t>
            </a:r>
          </a:p>
          <a:p>
            <a:pPr marL="0" indent="0" algn="ctr">
              <a:buNone/>
            </a:pPr>
            <a:endParaRPr lang="es-ES" sz="2200" dirty="0">
              <a:solidFill>
                <a:schemeClr val="bg2">
                  <a:lumMod val="7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Arial"/>
              <a:cs typeface="Arial"/>
            </a:endParaRPr>
          </a:p>
        </p:txBody>
      </p:sp>
      <p:sp>
        <p:nvSpPr>
          <p:cNvPr id="4" name="CuadroTexto 3"/>
          <p:cNvSpPr txBox="1"/>
          <p:nvPr/>
        </p:nvSpPr>
        <p:spPr>
          <a:xfrm>
            <a:off x="2233537" y="6520336"/>
            <a:ext cx="6802801" cy="307777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r"/>
            <a:r>
              <a:rPr lang="en-US" sz="1400" dirty="0">
                <a:solidFill>
                  <a:schemeClr val="bg2">
                    <a:lumMod val="75000"/>
                  </a:schemeClr>
                </a:solidFill>
                <a:latin typeface="Arial"/>
                <a:cs typeface="Arial"/>
              </a:rPr>
              <a:t>The Physician Payments Sunshine </a:t>
            </a:r>
            <a:r>
              <a:rPr lang="en-US" sz="1400" dirty="0" smtClean="0">
                <a:solidFill>
                  <a:schemeClr val="bg2">
                    <a:lumMod val="75000"/>
                  </a:schemeClr>
                </a:solidFill>
                <a:latin typeface="Arial"/>
                <a:cs typeface="Arial"/>
              </a:rPr>
              <a:t>Act</a:t>
            </a:r>
            <a:endParaRPr lang="es-ES" sz="1400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5029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50000"/>
            </a:schemeClr>
          </a:solidFill>
        </p:spPr>
        <p:txBody>
          <a:bodyPr>
            <a:normAutofit/>
          </a:bodyPr>
          <a:lstStyle/>
          <a:p>
            <a:r>
              <a:rPr lang="es-ES" sz="2400" b="1" dirty="0">
                <a:solidFill>
                  <a:schemeClr val="bg2">
                    <a:lumMod val="7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Arial"/>
                <a:cs typeface="Arial"/>
              </a:rPr>
              <a:t>Escenarios para </a:t>
            </a:r>
            <a:r>
              <a:rPr lang="es-ES" sz="2400" b="1" dirty="0" smtClean="0">
                <a:solidFill>
                  <a:schemeClr val="bg2">
                    <a:lumMod val="7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Arial"/>
                <a:cs typeface="Arial"/>
              </a:rPr>
              <a:t>la reflexión</a:t>
            </a:r>
            <a:endParaRPr lang="es-ES" sz="3600" b="1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solidFill>
            <a:schemeClr val="accent1">
              <a:lumMod val="50000"/>
            </a:schemeClr>
          </a:solidFill>
        </p:spPr>
        <p:txBody>
          <a:bodyPr>
            <a:normAutofit/>
          </a:bodyPr>
          <a:lstStyle/>
          <a:p>
            <a:pPr>
              <a:spcBef>
                <a:spcPts val="1128"/>
              </a:spcBef>
              <a:buClr>
                <a:schemeClr val="accent2"/>
              </a:buClr>
              <a:buFont typeface="Wingdings" charset="2"/>
              <a:buChar char="§"/>
            </a:pPr>
            <a:endParaRPr lang="es-ES" sz="2200" dirty="0" smtClean="0">
              <a:solidFill>
                <a:schemeClr val="bg2">
                  <a:lumMod val="75000"/>
                </a:schemeClr>
              </a:solidFill>
              <a:latin typeface="Arial"/>
              <a:cs typeface="Arial"/>
            </a:endParaRPr>
          </a:p>
          <a:p>
            <a:pPr>
              <a:spcBef>
                <a:spcPts val="1128"/>
              </a:spcBef>
              <a:buClr>
                <a:schemeClr val="accent2"/>
              </a:buClr>
              <a:buFont typeface="Wingdings" charset="2"/>
              <a:buChar char="§"/>
            </a:pPr>
            <a:r>
              <a:rPr lang="es-ES" sz="2200" dirty="0" smtClean="0">
                <a:solidFill>
                  <a:schemeClr val="bg2">
                    <a:lumMod val="75000"/>
                  </a:schemeClr>
                </a:solidFill>
                <a:latin typeface="Arial"/>
                <a:cs typeface="Arial"/>
              </a:rPr>
              <a:t>¿Es el “Médico” un “Líder </a:t>
            </a:r>
            <a:r>
              <a:rPr lang="es-ES" sz="2200" dirty="0">
                <a:solidFill>
                  <a:schemeClr val="bg2">
                    <a:lumMod val="75000"/>
                  </a:schemeClr>
                </a:solidFill>
                <a:latin typeface="Arial"/>
                <a:cs typeface="Arial"/>
              </a:rPr>
              <a:t>de </a:t>
            </a:r>
            <a:r>
              <a:rPr lang="es-ES" sz="2200" dirty="0" smtClean="0">
                <a:solidFill>
                  <a:schemeClr val="bg2">
                    <a:lumMod val="75000"/>
                  </a:schemeClr>
                </a:solidFill>
                <a:latin typeface="Arial"/>
                <a:cs typeface="Arial"/>
              </a:rPr>
              <a:t>Opinión?”</a:t>
            </a:r>
          </a:p>
          <a:p>
            <a:pPr lvl="1">
              <a:spcBef>
                <a:spcPts val="1128"/>
              </a:spcBef>
              <a:buClr>
                <a:schemeClr val="accent2"/>
              </a:buClr>
              <a:buFont typeface="Wingdings" charset="2"/>
              <a:buChar char="§"/>
            </a:pPr>
            <a:r>
              <a:rPr lang="es-ES" sz="2200" dirty="0" smtClean="0">
                <a:solidFill>
                  <a:schemeClr val="bg2">
                    <a:lumMod val="75000"/>
                  </a:schemeClr>
                </a:solidFill>
                <a:latin typeface="Arial"/>
                <a:cs typeface="Arial"/>
              </a:rPr>
              <a:t>“</a:t>
            </a:r>
            <a:r>
              <a:rPr lang="es-ES" sz="2200" dirty="0">
                <a:solidFill>
                  <a:schemeClr val="bg2">
                    <a:lumMod val="75000"/>
                  </a:schemeClr>
                </a:solidFill>
                <a:latin typeface="Arial"/>
                <a:cs typeface="Arial"/>
              </a:rPr>
              <a:t>Médico” y miembros del equipo de salud cuya imagen académica, experiencia y capacidad comunicativa es capaz de influir directa o indirectamente en la conducta diagnóstica, evaluativa y terapéutica de sus </a:t>
            </a:r>
            <a:r>
              <a:rPr lang="es-ES" sz="2200" dirty="0" smtClean="0">
                <a:solidFill>
                  <a:schemeClr val="bg2">
                    <a:lumMod val="75000"/>
                  </a:schemeClr>
                </a:solidFill>
                <a:latin typeface="Arial"/>
                <a:cs typeface="Arial"/>
              </a:rPr>
              <a:t>colegas</a:t>
            </a:r>
          </a:p>
          <a:p>
            <a:pPr lvl="1">
              <a:spcBef>
                <a:spcPts val="1128"/>
              </a:spcBef>
              <a:buClr>
                <a:schemeClr val="accent2"/>
              </a:buClr>
              <a:buFont typeface="Wingdings" charset="2"/>
              <a:buChar char="§"/>
            </a:pPr>
            <a:endParaRPr lang="es-ES" sz="2200" dirty="0" smtClean="0">
              <a:solidFill>
                <a:schemeClr val="bg2">
                  <a:lumMod val="75000"/>
                </a:schemeClr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176829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50000"/>
            </a:schemeClr>
          </a:solidFill>
        </p:spPr>
        <p:txBody>
          <a:bodyPr>
            <a:normAutofit/>
          </a:bodyPr>
          <a:lstStyle/>
          <a:p>
            <a:r>
              <a:rPr lang="es-ES" sz="2400" b="1" dirty="0">
                <a:solidFill>
                  <a:schemeClr val="bg2">
                    <a:lumMod val="7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Arial"/>
                <a:cs typeface="Arial"/>
              </a:rPr>
              <a:t>Escenarios para </a:t>
            </a:r>
            <a:r>
              <a:rPr lang="es-ES" sz="2400" b="1" dirty="0" smtClean="0">
                <a:solidFill>
                  <a:schemeClr val="bg2">
                    <a:lumMod val="7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Arial"/>
                <a:cs typeface="Arial"/>
              </a:rPr>
              <a:t>la reflexión</a:t>
            </a:r>
            <a:endParaRPr lang="es-ES" sz="3600" b="1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solidFill>
            <a:schemeClr val="accent1">
              <a:lumMod val="50000"/>
            </a:schemeClr>
          </a:solidFill>
        </p:spPr>
        <p:txBody>
          <a:bodyPr>
            <a:normAutofit/>
          </a:bodyPr>
          <a:lstStyle/>
          <a:p>
            <a:pPr>
              <a:spcBef>
                <a:spcPts val="1128"/>
              </a:spcBef>
              <a:buClr>
                <a:schemeClr val="accent2"/>
              </a:buClr>
              <a:buFont typeface="Wingdings" charset="2"/>
              <a:buChar char="§"/>
            </a:pPr>
            <a:endParaRPr lang="es-ES" sz="2200" dirty="0" smtClean="0">
              <a:solidFill>
                <a:schemeClr val="bg2">
                  <a:lumMod val="75000"/>
                </a:schemeClr>
              </a:solidFill>
              <a:latin typeface="Arial"/>
              <a:cs typeface="Arial"/>
            </a:endParaRPr>
          </a:p>
          <a:p>
            <a:pPr>
              <a:spcBef>
                <a:spcPts val="1128"/>
              </a:spcBef>
              <a:buClr>
                <a:schemeClr val="accent2"/>
              </a:buClr>
              <a:buFont typeface="Wingdings" charset="2"/>
              <a:buChar char="§"/>
            </a:pPr>
            <a:r>
              <a:rPr lang="es-ES" sz="2200" dirty="0" smtClean="0">
                <a:solidFill>
                  <a:schemeClr val="bg2">
                    <a:lumMod val="75000"/>
                  </a:schemeClr>
                </a:solidFill>
                <a:latin typeface="Arial"/>
                <a:cs typeface="Arial"/>
              </a:rPr>
              <a:t>“</a:t>
            </a:r>
            <a:r>
              <a:rPr lang="es-ES" sz="2200" dirty="0">
                <a:solidFill>
                  <a:schemeClr val="bg2">
                    <a:lumMod val="75000"/>
                  </a:schemeClr>
                </a:solidFill>
                <a:latin typeface="Arial"/>
                <a:cs typeface="Arial"/>
              </a:rPr>
              <a:t>Líder de Opinión” </a:t>
            </a:r>
            <a:endParaRPr lang="es-ES" sz="2200" dirty="0" smtClean="0">
              <a:solidFill>
                <a:schemeClr val="bg2">
                  <a:lumMod val="75000"/>
                </a:schemeClr>
              </a:solidFill>
              <a:latin typeface="Arial"/>
              <a:cs typeface="Arial"/>
            </a:endParaRPr>
          </a:p>
          <a:p>
            <a:pPr lvl="1">
              <a:spcBef>
                <a:spcPts val="1128"/>
              </a:spcBef>
              <a:buClr>
                <a:schemeClr val="accent2"/>
              </a:buClr>
              <a:buFont typeface="Wingdings" charset="2"/>
              <a:buChar char="§"/>
            </a:pPr>
            <a:r>
              <a:rPr lang="es-ES" sz="2200" dirty="0" smtClean="0">
                <a:solidFill>
                  <a:schemeClr val="bg2">
                    <a:lumMod val="75000"/>
                  </a:schemeClr>
                </a:solidFill>
                <a:latin typeface="Arial"/>
                <a:cs typeface="Arial"/>
              </a:rPr>
              <a:t>Traducción </a:t>
            </a:r>
            <a:r>
              <a:rPr lang="es-ES" sz="2200" dirty="0">
                <a:solidFill>
                  <a:schemeClr val="bg2">
                    <a:lumMod val="75000"/>
                  </a:schemeClr>
                </a:solidFill>
                <a:latin typeface="Arial"/>
                <a:cs typeface="Arial"/>
              </a:rPr>
              <a:t>literal e inadecuada del anglicismo “</a:t>
            </a:r>
            <a:r>
              <a:rPr lang="es-ES" sz="2200" dirty="0" err="1">
                <a:solidFill>
                  <a:schemeClr val="bg2">
                    <a:lumMod val="75000"/>
                  </a:schemeClr>
                </a:solidFill>
                <a:latin typeface="Arial"/>
                <a:cs typeface="Arial"/>
              </a:rPr>
              <a:t>Opinion</a:t>
            </a:r>
            <a:r>
              <a:rPr lang="es-ES" sz="2200" dirty="0">
                <a:solidFill>
                  <a:schemeClr val="bg2">
                    <a:lumMod val="75000"/>
                  </a:schemeClr>
                </a:solidFill>
                <a:latin typeface="Arial"/>
                <a:cs typeface="Arial"/>
              </a:rPr>
              <a:t> Leader”; la forma correcta sería “Las Opiniones del Líder” o “Líder por sus Opiniones</a:t>
            </a:r>
            <a:r>
              <a:rPr lang="es-ES" sz="2200" dirty="0" smtClean="0">
                <a:solidFill>
                  <a:schemeClr val="bg2">
                    <a:lumMod val="75000"/>
                  </a:schemeClr>
                </a:solidFill>
                <a:latin typeface="Arial"/>
                <a:cs typeface="Arial"/>
              </a:rPr>
              <a:t>”</a:t>
            </a:r>
          </a:p>
          <a:p>
            <a:pPr lvl="1">
              <a:spcBef>
                <a:spcPts val="1128"/>
              </a:spcBef>
              <a:buClr>
                <a:schemeClr val="accent2"/>
              </a:buClr>
              <a:buFont typeface="Wingdings" charset="2"/>
              <a:buChar char="§"/>
            </a:pPr>
            <a:r>
              <a:rPr lang="es-ES" sz="2200" dirty="0" smtClean="0">
                <a:solidFill>
                  <a:schemeClr val="bg2">
                    <a:lumMod val="75000"/>
                  </a:schemeClr>
                </a:solidFill>
                <a:latin typeface="Arial"/>
                <a:cs typeface="Arial"/>
              </a:rPr>
              <a:t>A </a:t>
            </a:r>
            <a:r>
              <a:rPr lang="es-ES" sz="2200" dirty="0">
                <a:solidFill>
                  <a:schemeClr val="bg2">
                    <a:lumMod val="75000"/>
                  </a:schemeClr>
                </a:solidFill>
                <a:latin typeface="Arial"/>
                <a:cs typeface="Arial"/>
              </a:rPr>
              <a:t>pesar del peso académico que se pretende dar al término “Líder de Opinión” en realidad se trata de un adjetivo y no un grado académico, diploma o título emitido por entidad educativa </a:t>
            </a:r>
            <a:r>
              <a:rPr lang="es-ES" sz="2200" dirty="0" smtClean="0">
                <a:solidFill>
                  <a:schemeClr val="bg2">
                    <a:lumMod val="75000"/>
                  </a:schemeClr>
                </a:solidFill>
                <a:latin typeface="Arial"/>
                <a:cs typeface="Arial"/>
              </a:rPr>
              <a:t>alguna</a:t>
            </a:r>
          </a:p>
        </p:txBody>
      </p:sp>
    </p:spTree>
    <p:extLst>
      <p:ext uri="{BB962C8B-B14F-4D97-AF65-F5344CB8AC3E}">
        <p14:creationId xmlns:p14="http://schemas.microsoft.com/office/powerpoint/2010/main" val="1206274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50000"/>
            </a:schemeClr>
          </a:solidFill>
        </p:spPr>
        <p:txBody>
          <a:bodyPr>
            <a:normAutofit/>
          </a:bodyPr>
          <a:lstStyle/>
          <a:p>
            <a:r>
              <a:rPr lang="es-ES" sz="2400" b="1" dirty="0">
                <a:solidFill>
                  <a:schemeClr val="bg2">
                    <a:lumMod val="7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Arial"/>
                <a:cs typeface="Arial"/>
              </a:rPr>
              <a:t>Escenarios para </a:t>
            </a:r>
            <a:r>
              <a:rPr lang="es-ES" sz="2400" b="1" dirty="0" smtClean="0">
                <a:solidFill>
                  <a:schemeClr val="bg2">
                    <a:lumMod val="7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Arial"/>
                <a:cs typeface="Arial"/>
              </a:rPr>
              <a:t>la reflexión</a:t>
            </a:r>
            <a:endParaRPr lang="es-ES" sz="3600" b="1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solidFill>
            <a:schemeClr val="accent1">
              <a:lumMod val="50000"/>
            </a:schemeClr>
          </a:solidFill>
        </p:spPr>
        <p:txBody>
          <a:bodyPr>
            <a:normAutofit/>
          </a:bodyPr>
          <a:lstStyle/>
          <a:p>
            <a:pPr>
              <a:spcBef>
                <a:spcPts val="1128"/>
              </a:spcBef>
              <a:buClr>
                <a:schemeClr val="accent2"/>
              </a:buClr>
              <a:buFont typeface="Wingdings" charset="2"/>
              <a:buChar char="§"/>
            </a:pPr>
            <a:endParaRPr lang="es-ES" sz="2200" dirty="0" smtClean="0">
              <a:solidFill>
                <a:schemeClr val="bg2">
                  <a:lumMod val="75000"/>
                </a:schemeClr>
              </a:solidFill>
              <a:latin typeface="Arial"/>
              <a:cs typeface="Arial"/>
            </a:endParaRPr>
          </a:p>
          <a:p>
            <a:pPr>
              <a:spcBef>
                <a:spcPts val="1128"/>
              </a:spcBef>
              <a:buClr>
                <a:schemeClr val="accent2"/>
              </a:buClr>
              <a:buFont typeface="Wingdings" charset="2"/>
              <a:buChar char="§"/>
            </a:pPr>
            <a:r>
              <a:rPr lang="es-ES" sz="2200" dirty="0" smtClean="0">
                <a:solidFill>
                  <a:schemeClr val="bg2">
                    <a:lumMod val="75000"/>
                  </a:schemeClr>
                </a:solidFill>
                <a:latin typeface="Arial"/>
                <a:cs typeface="Arial"/>
              </a:rPr>
              <a:t>El </a:t>
            </a:r>
            <a:r>
              <a:rPr lang="es-ES" sz="2200" dirty="0">
                <a:solidFill>
                  <a:schemeClr val="bg2">
                    <a:lumMod val="75000"/>
                  </a:schemeClr>
                </a:solidFill>
                <a:latin typeface="Arial"/>
                <a:cs typeface="Arial"/>
              </a:rPr>
              <a:t>cumplimiento de las metas planteadas por la industria especialmente las comerciales con relación a sus productos </a:t>
            </a:r>
            <a:r>
              <a:rPr lang="es-ES" sz="2200" dirty="0" smtClean="0">
                <a:solidFill>
                  <a:schemeClr val="bg2">
                    <a:lumMod val="75000"/>
                  </a:schemeClr>
                </a:solidFill>
                <a:latin typeface="Arial"/>
                <a:cs typeface="Arial"/>
              </a:rPr>
              <a:t>requiere de los </a:t>
            </a:r>
            <a:r>
              <a:rPr lang="es-ES" sz="2200" dirty="0">
                <a:solidFill>
                  <a:schemeClr val="bg2">
                    <a:lumMod val="75000"/>
                  </a:schemeClr>
                </a:solidFill>
                <a:latin typeface="Arial"/>
                <a:cs typeface="Arial"/>
              </a:rPr>
              <a:t>conocimientos, la experiencia y la capacidad analítica, sintética y propositiva del “Médico” investido para tal efecto como “Líder de Opinión” por la propia </a:t>
            </a:r>
            <a:r>
              <a:rPr lang="es-ES" sz="2200" dirty="0" smtClean="0">
                <a:solidFill>
                  <a:schemeClr val="bg2">
                    <a:lumMod val="75000"/>
                  </a:schemeClr>
                </a:solidFill>
                <a:latin typeface="Arial"/>
                <a:cs typeface="Arial"/>
              </a:rPr>
              <a:t>industria</a:t>
            </a:r>
          </a:p>
        </p:txBody>
      </p:sp>
    </p:spTree>
    <p:extLst>
      <p:ext uri="{BB962C8B-B14F-4D97-AF65-F5344CB8AC3E}">
        <p14:creationId xmlns:p14="http://schemas.microsoft.com/office/powerpoint/2010/main" val="361549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50000"/>
            </a:schemeClr>
          </a:solidFill>
        </p:spPr>
        <p:txBody>
          <a:bodyPr>
            <a:normAutofit/>
          </a:bodyPr>
          <a:lstStyle/>
          <a:p>
            <a:r>
              <a:rPr lang="es-ES" sz="2400" b="1" dirty="0">
                <a:solidFill>
                  <a:schemeClr val="bg2">
                    <a:lumMod val="7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Arial"/>
                <a:cs typeface="Arial"/>
              </a:rPr>
              <a:t>Escenarios para </a:t>
            </a:r>
            <a:r>
              <a:rPr lang="es-ES" sz="2400" b="1" dirty="0" smtClean="0">
                <a:solidFill>
                  <a:schemeClr val="bg2">
                    <a:lumMod val="7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Arial"/>
                <a:cs typeface="Arial"/>
              </a:rPr>
              <a:t>la reflexión</a:t>
            </a:r>
            <a:endParaRPr lang="es-ES" sz="3600" b="1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solidFill>
            <a:schemeClr val="accent1">
              <a:lumMod val="50000"/>
            </a:schemeClr>
          </a:solidFill>
        </p:spPr>
        <p:txBody>
          <a:bodyPr>
            <a:normAutofit/>
          </a:bodyPr>
          <a:lstStyle/>
          <a:p>
            <a:pPr>
              <a:spcBef>
                <a:spcPts val="1128"/>
              </a:spcBef>
              <a:buClr>
                <a:schemeClr val="accent2"/>
              </a:buClr>
              <a:buFont typeface="Wingdings" charset="2"/>
              <a:buChar char="§"/>
            </a:pPr>
            <a:endParaRPr lang="es-ES" sz="2200" dirty="0" smtClean="0">
              <a:solidFill>
                <a:schemeClr val="bg2">
                  <a:lumMod val="75000"/>
                </a:schemeClr>
              </a:solidFill>
              <a:latin typeface="Arial"/>
              <a:cs typeface="Arial"/>
            </a:endParaRPr>
          </a:p>
          <a:p>
            <a:pPr>
              <a:spcBef>
                <a:spcPts val="1128"/>
              </a:spcBef>
              <a:buClr>
                <a:schemeClr val="accent2"/>
              </a:buClr>
              <a:buFont typeface="Wingdings" charset="2"/>
              <a:buChar char="§"/>
            </a:pPr>
            <a:r>
              <a:rPr lang="es-ES" sz="2200" dirty="0">
                <a:solidFill>
                  <a:schemeClr val="bg2">
                    <a:lumMod val="75000"/>
                  </a:schemeClr>
                </a:solidFill>
                <a:latin typeface="Arial"/>
                <a:cs typeface="Arial"/>
              </a:rPr>
              <a:t>Acorde con la información así vertida, en especial la concerniente al aspecto comercial y la dificultad potencial de clarificar y transparentar la relación entre el “Médico” y la Industria, CETREMI recomienda no utilizar el término “Líder de Opinión” en el contexto de la relación del “Médico” con la </a:t>
            </a:r>
            <a:r>
              <a:rPr lang="es-ES" sz="2200" dirty="0" smtClean="0">
                <a:solidFill>
                  <a:schemeClr val="bg2">
                    <a:lumMod val="75000"/>
                  </a:schemeClr>
                </a:solidFill>
                <a:latin typeface="Arial"/>
                <a:cs typeface="Arial"/>
              </a:rPr>
              <a:t>“Industria”</a:t>
            </a:r>
          </a:p>
        </p:txBody>
      </p:sp>
    </p:spTree>
    <p:extLst>
      <p:ext uri="{BB962C8B-B14F-4D97-AF65-F5344CB8AC3E}">
        <p14:creationId xmlns:p14="http://schemas.microsoft.com/office/powerpoint/2010/main" val="157715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50000"/>
            </a:schemeClr>
          </a:solidFill>
        </p:spPr>
        <p:txBody>
          <a:bodyPr>
            <a:normAutofit/>
          </a:bodyPr>
          <a:lstStyle/>
          <a:p>
            <a:r>
              <a:rPr lang="es-ES" sz="2400" b="1" dirty="0">
                <a:solidFill>
                  <a:schemeClr val="bg2">
                    <a:lumMod val="7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Arial"/>
                <a:cs typeface="Arial"/>
              </a:rPr>
              <a:t>Escenarios para </a:t>
            </a:r>
            <a:r>
              <a:rPr lang="es-ES" sz="2400" b="1" dirty="0" smtClean="0">
                <a:solidFill>
                  <a:schemeClr val="bg2">
                    <a:lumMod val="7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Arial"/>
                <a:cs typeface="Arial"/>
              </a:rPr>
              <a:t>la reflexión</a:t>
            </a:r>
            <a:endParaRPr lang="es-ES" sz="3600" b="1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solidFill>
            <a:schemeClr val="accent1">
              <a:lumMod val="50000"/>
            </a:schemeClr>
          </a:solidFill>
        </p:spPr>
        <p:txBody>
          <a:bodyPr>
            <a:normAutofit/>
          </a:bodyPr>
          <a:lstStyle/>
          <a:p>
            <a:pPr>
              <a:spcBef>
                <a:spcPts val="1128"/>
              </a:spcBef>
              <a:buClr>
                <a:schemeClr val="accent2"/>
              </a:buClr>
              <a:buFont typeface="Wingdings" charset="2"/>
              <a:buChar char="§"/>
            </a:pPr>
            <a:endParaRPr lang="es-ES" sz="2200" dirty="0" smtClean="0">
              <a:solidFill>
                <a:schemeClr val="bg2">
                  <a:lumMod val="75000"/>
                </a:schemeClr>
              </a:solidFill>
              <a:latin typeface="Arial"/>
              <a:cs typeface="Arial"/>
            </a:endParaRPr>
          </a:p>
          <a:p>
            <a:pPr>
              <a:spcBef>
                <a:spcPts val="1128"/>
              </a:spcBef>
              <a:buClr>
                <a:schemeClr val="accent2"/>
              </a:buClr>
              <a:buFont typeface="Wingdings" charset="2"/>
              <a:buChar char="§"/>
            </a:pPr>
            <a:r>
              <a:rPr lang="es-ES" sz="2200" dirty="0" smtClean="0">
                <a:solidFill>
                  <a:schemeClr val="bg2">
                    <a:lumMod val="75000"/>
                  </a:schemeClr>
                </a:solidFill>
                <a:latin typeface="Arial"/>
                <a:cs typeface="Arial"/>
              </a:rPr>
              <a:t>En cambio, CETREMI considera que a pesar de su vaguedad y ambigüedad, el término “Experto” refleja el concepto de consultor que implica la mayoría de las </a:t>
            </a:r>
            <a:r>
              <a:rPr lang="es-ES" sz="2200" dirty="0" err="1" smtClean="0">
                <a:solidFill>
                  <a:schemeClr val="bg2">
                    <a:lumMod val="75000"/>
                  </a:schemeClr>
                </a:solidFill>
                <a:latin typeface="Arial"/>
                <a:cs typeface="Arial"/>
              </a:rPr>
              <a:t>activdades</a:t>
            </a:r>
            <a:r>
              <a:rPr lang="es-ES" sz="2200" dirty="0" smtClean="0">
                <a:solidFill>
                  <a:schemeClr val="bg2">
                    <a:lumMod val="75000"/>
                  </a:schemeClr>
                </a:solidFill>
                <a:latin typeface="Arial"/>
                <a:cs typeface="Arial"/>
              </a:rPr>
              <a:t> del binomio “Medico/Industria”</a:t>
            </a:r>
            <a:endParaRPr lang="es-ES" sz="2200" dirty="0">
              <a:solidFill>
                <a:schemeClr val="bg2">
                  <a:lumMod val="7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629215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50000"/>
            </a:schemeClr>
          </a:solidFill>
        </p:spPr>
        <p:txBody>
          <a:bodyPr>
            <a:normAutofit/>
          </a:bodyPr>
          <a:lstStyle/>
          <a:p>
            <a:r>
              <a:rPr lang="es-ES" sz="2600" b="1" dirty="0" smtClean="0">
                <a:solidFill>
                  <a:schemeClr val="bg2">
                    <a:lumMod val="7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Arial"/>
                <a:cs typeface="Arial"/>
              </a:rPr>
              <a:t>Relación equipo de salud/industria</a:t>
            </a:r>
            <a:endParaRPr lang="es-ES" sz="2600" b="1" dirty="0">
              <a:solidFill>
                <a:schemeClr val="bg2">
                  <a:lumMod val="7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Arial"/>
              <a:cs typeface="Arial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2888673"/>
          </a:xfrm>
          <a:solidFill>
            <a:schemeClr val="accent1">
              <a:lumMod val="50000"/>
            </a:schemeClr>
          </a:solidFill>
        </p:spPr>
        <p:txBody>
          <a:bodyPr>
            <a:normAutofit lnSpcReduction="10000"/>
          </a:bodyPr>
          <a:lstStyle/>
          <a:p>
            <a:pPr>
              <a:buClr>
                <a:schemeClr val="accent2"/>
              </a:buClr>
              <a:buFont typeface="Wingdings" charset="2"/>
              <a:buChar char="§"/>
            </a:pPr>
            <a:r>
              <a:rPr lang="es-ES" sz="2200" dirty="0" smtClean="0">
                <a:solidFill>
                  <a:schemeClr val="bg2">
                    <a:lumMod val="75000"/>
                  </a:schemeClr>
                </a:solidFill>
                <a:latin typeface="Arial"/>
                <a:cs typeface="Arial"/>
              </a:rPr>
              <a:t>La </a:t>
            </a:r>
            <a:r>
              <a:rPr lang="es-ES" sz="2200" dirty="0">
                <a:solidFill>
                  <a:schemeClr val="bg2">
                    <a:lumMod val="75000"/>
                  </a:schemeClr>
                </a:solidFill>
                <a:latin typeface="Arial"/>
                <a:cs typeface="Arial"/>
              </a:rPr>
              <a:t>“</a:t>
            </a:r>
            <a:r>
              <a:rPr lang="es-ES" sz="2200" dirty="0" smtClean="0">
                <a:solidFill>
                  <a:schemeClr val="bg2">
                    <a:lumMod val="75000"/>
                  </a:schemeClr>
                </a:solidFill>
                <a:latin typeface="Arial"/>
                <a:cs typeface="Arial"/>
              </a:rPr>
              <a:t>Industria”</a:t>
            </a:r>
            <a:r>
              <a:rPr lang="es-ES" sz="2200" baseline="30000" dirty="0" smtClean="0">
                <a:solidFill>
                  <a:schemeClr val="bg2">
                    <a:lumMod val="75000"/>
                  </a:schemeClr>
                </a:solidFill>
                <a:latin typeface="Arial"/>
                <a:cs typeface="Arial"/>
              </a:rPr>
              <a:t>1</a:t>
            </a:r>
            <a:r>
              <a:rPr lang="es-ES" sz="2200" dirty="0" smtClean="0">
                <a:solidFill>
                  <a:schemeClr val="bg2">
                    <a:lumMod val="75000"/>
                  </a:schemeClr>
                </a:solidFill>
                <a:latin typeface="Arial"/>
                <a:cs typeface="Arial"/>
              </a:rPr>
              <a:t> requiere de un </a:t>
            </a:r>
            <a:r>
              <a:rPr lang="es-ES" sz="2200" dirty="0">
                <a:solidFill>
                  <a:schemeClr val="bg2">
                    <a:lumMod val="75000"/>
                  </a:schemeClr>
                </a:solidFill>
                <a:latin typeface="Arial"/>
                <a:cs typeface="Arial"/>
              </a:rPr>
              <a:t>respaldo </a:t>
            </a:r>
            <a:r>
              <a:rPr lang="es-ES" sz="2200" dirty="0" smtClean="0">
                <a:solidFill>
                  <a:schemeClr val="bg2">
                    <a:lumMod val="75000"/>
                  </a:schemeClr>
                </a:solidFill>
                <a:latin typeface="Arial"/>
                <a:cs typeface="Arial"/>
              </a:rPr>
              <a:t>académico para </a:t>
            </a:r>
            <a:r>
              <a:rPr lang="es-ES" sz="2200" dirty="0">
                <a:solidFill>
                  <a:schemeClr val="bg2">
                    <a:lumMod val="75000"/>
                  </a:schemeClr>
                </a:solidFill>
                <a:latin typeface="Arial"/>
                <a:cs typeface="Arial"/>
              </a:rPr>
              <a:t>dar a conocer las características y las propiedades de sus productos –eficacia, eficiencia y seguridad- con el propósito de ser utilizados en el </a:t>
            </a:r>
            <a:r>
              <a:rPr lang="es-ES" sz="2200" dirty="0" smtClean="0">
                <a:solidFill>
                  <a:schemeClr val="bg2">
                    <a:lumMod val="75000"/>
                  </a:schemeClr>
                </a:solidFill>
                <a:latin typeface="Arial"/>
                <a:cs typeface="Arial"/>
              </a:rPr>
              <a:t>enfermo</a:t>
            </a:r>
          </a:p>
          <a:p>
            <a:pPr marL="0" indent="0">
              <a:buClr>
                <a:schemeClr val="accent2"/>
              </a:buClr>
              <a:buNone/>
            </a:pPr>
            <a:r>
              <a:rPr lang="es-ES" sz="2200" dirty="0" smtClean="0">
                <a:solidFill>
                  <a:schemeClr val="bg2">
                    <a:lumMod val="75000"/>
                  </a:schemeClr>
                </a:solidFill>
                <a:latin typeface="Arial"/>
                <a:cs typeface="Arial"/>
              </a:rPr>
              <a:t> </a:t>
            </a:r>
          </a:p>
          <a:p>
            <a:pPr>
              <a:buClr>
                <a:schemeClr val="accent2"/>
              </a:buClr>
              <a:buFont typeface="Wingdings" charset="2"/>
              <a:buChar char="§"/>
            </a:pPr>
            <a:r>
              <a:rPr lang="es-ES" sz="2200" dirty="0" smtClean="0">
                <a:solidFill>
                  <a:schemeClr val="bg2">
                    <a:lumMod val="75000"/>
                  </a:schemeClr>
                </a:solidFill>
                <a:latin typeface="Arial"/>
                <a:cs typeface="Arial"/>
              </a:rPr>
              <a:t>El </a:t>
            </a:r>
            <a:r>
              <a:rPr lang="es-ES" sz="2200" dirty="0">
                <a:solidFill>
                  <a:schemeClr val="bg2">
                    <a:lumMod val="75000"/>
                  </a:schemeClr>
                </a:solidFill>
                <a:latin typeface="Arial"/>
                <a:cs typeface="Arial"/>
              </a:rPr>
              <a:t>mayor de los respaldos </a:t>
            </a:r>
            <a:r>
              <a:rPr lang="es-ES" sz="2200" dirty="0" smtClean="0">
                <a:solidFill>
                  <a:schemeClr val="bg2">
                    <a:lumMod val="75000"/>
                  </a:schemeClr>
                </a:solidFill>
                <a:latin typeface="Arial"/>
                <a:cs typeface="Arial"/>
              </a:rPr>
              <a:t>lo obtiene </a:t>
            </a:r>
            <a:r>
              <a:rPr lang="es-ES" sz="2200" dirty="0">
                <a:solidFill>
                  <a:schemeClr val="bg2">
                    <a:lumMod val="75000"/>
                  </a:schemeClr>
                </a:solidFill>
                <a:latin typeface="Arial"/>
                <a:cs typeface="Arial"/>
              </a:rPr>
              <a:t>del “</a:t>
            </a:r>
            <a:r>
              <a:rPr lang="es-ES" sz="2200" dirty="0" smtClean="0">
                <a:solidFill>
                  <a:schemeClr val="bg2">
                    <a:lumMod val="75000"/>
                  </a:schemeClr>
                </a:solidFill>
                <a:latin typeface="Arial"/>
                <a:cs typeface="Arial"/>
              </a:rPr>
              <a:t>Médico</a:t>
            </a:r>
            <a:r>
              <a:rPr lang="es-ES" sz="2200" baseline="30000" dirty="0" smtClean="0">
                <a:solidFill>
                  <a:schemeClr val="bg2">
                    <a:lumMod val="75000"/>
                  </a:schemeClr>
                </a:solidFill>
                <a:latin typeface="Arial"/>
                <a:cs typeface="Arial"/>
              </a:rPr>
              <a:t>”2</a:t>
            </a:r>
            <a:r>
              <a:rPr lang="es-ES" sz="2200" dirty="0" smtClean="0">
                <a:solidFill>
                  <a:schemeClr val="bg2">
                    <a:lumMod val="75000"/>
                  </a:schemeClr>
                </a:solidFill>
                <a:latin typeface="Arial"/>
                <a:cs typeface="Arial"/>
              </a:rPr>
              <a:t>, desde </a:t>
            </a:r>
            <a:r>
              <a:rPr lang="es-ES" sz="2200" dirty="0">
                <a:solidFill>
                  <a:schemeClr val="bg2">
                    <a:lumMod val="75000"/>
                  </a:schemeClr>
                </a:solidFill>
                <a:latin typeface="Arial"/>
                <a:cs typeface="Arial"/>
              </a:rPr>
              <a:t>la exposición de </a:t>
            </a:r>
            <a:r>
              <a:rPr lang="es-ES" sz="2200" dirty="0" smtClean="0">
                <a:solidFill>
                  <a:schemeClr val="bg2">
                    <a:lumMod val="75000"/>
                  </a:schemeClr>
                </a:solidFill>
                <a:latin typeface="Arial"/>
                <a:cs typeface="Arial"/>
              </a:rPr>
              <a:t>conocimientos </a:t>
            </a:r>
            <a:r>
              <a:rPr lang="es-ES" sz="2200" dirty="0">
                <a:solidFill>
                  <a:schemeClr val="bg2">
                    <a:lumMod val="75000"/>
                  </a:schemeClr>
                </a:solidFill>
                <a:latin typeface="Arial"/>
                <a:cs typeface="Arial"/>
              </a:rPr>
              <a:t>inherentes a dichos productos hasta su empleo en el paciente. </a:t>
            </a:r>
          </a:p>
          <a:p>
            <a:endParaRPr lang="es-ES" sz="2200" dirty="0" smtClean="0">
              <a:solidFill>
                <a:schemeClr val="bg2">
                  <a:lumMod val="75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4" name="CuadroTexto 3"/>
          <p:cNvSpPr txBox="1"/>
          <p:nvPr/>
        </p:nvSpPr>
        <p:spPr>
          <a:xfrm>
            <a:off x="651165" y="5209311"/>
            <a:ext cx="809105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baseline="30000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1</a:t>
            </a:r>
            <a:r>
              <a:rPr lang="es-ES_tradnl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C</a:t>
            </a:r>
            <a:r>
              <a:rPr lang="es-ES_tradnl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ualquiera </a:t>
            </a:r>
            <a:r>
              <a:rPr lang="es-ES_tradnl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de las industrias dedicadas a la investigación, obtención de patentes, producción y comercialización de insumos para la </a:t>
            </a:r>
            <a:r>
              <a:rPr lang="es-ES_tradnl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salud</a:t>
            </a:r>
          </a:p>
          <a:p>
            <a:r>
              <a:rPr lang="es-ES_tradnl" baseline="30000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2</a:t>
            </a:r>
            <a:r>
              <a:rPr lang="es-ES_tradnl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P</a:t>
            </a:r>
            <a:r>
              <a:rPr lang="es-ES_tradnl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ersonal </a:t>
            </a:r>
            <a:r>
              <a:rPr lang="es-ES_tradnl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dedicado a la salud </a:t>
            </a:r>
            <a:r>
              <a:rPr lang="es-ES_tradnl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–no </a:t>
            </a:r>
            <a:r>
              <a:rPr lang="es-ES_tradnl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sólo </a:t>
            </a:r>
            <a:r>
              <a:rPr lang="es-ES_tradnl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el médicos- relacionado con la “Industria”</a:t>
            </a:r>
            <a:endParaRPr lang="es-ES_tradnl" dirty="0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5462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50000"/>
            </a:schemeClr>
          </a:solidFill>
        </p:spPr>
        <p:txBody>
          <a:bodyPr>
            <a:normAutofit/>
          </a:bodyPr>
          <a:lstStyle/>
          <a:p>
            <a:r>
              <a:rPr lang="es-ES" sz="2800" b="1" dirty="0">
                <a:solidFill>
                  <a:schemeClr val="bg2">
                    <a:lumMod val="7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Arial"/>
                <a:cs typeface="Arial"/>
              </a:rPr>
              <a:t>Relación </a:t>
            </a:r>
            <a:r>
              <a:rPr lang="es-ES" sz="2800" b="1" dirty="0" smtClean="0">
                <a:solidFill>
                  <a:schemeClr val="bg2">
                    <a:lumMod val="7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Arial"/>
                <a:cs typeface="Arial"/>
              </a:rPr>
              <a:t>“Médico/industria”</a:t>
            </a:r>
            <a:endParaRPr lang="es-ES" sz="2600" b="1" dirty="0">
              <a:solidFill>
                <a:schemeClr val="bg2">
                  <a:lumMod val="7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Arial"/>
              <a:cs typeface="Arial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2888673"/>
          </a:xfrm>
          <a:solidFill>
            <a:schemeClr val="accent1">
              <a:lumMod val="50000"/>
            </a:schemeClr>
          </a:solidFill>
        </p:spPr>
        <p:txBody>
          <a:bodyPr>
            <a:normAutofit/>
          </a:bodyPr>
          <a:lstStyle/>
          <a:p>
            <a:pPr>
              <a:buClr>
                <a:schemeClr val="accent2"/>
              </a:buClr>
              <a:buFont typeface="Wingdings" charset="2"/>
              <a:buChar char="§"/>
            </a:pPr>
            <a:r>
              <a:rPr lang="es-ES" sz="2200" dirty="0">
                <a:solidFill>
                  <a:schemeClr val="bg2">
                    <a:lumMod val="75000"/>
                  </a:schemeClr>
                </a:solidFill>
                <a:latin typeface="Arial"/>
                <a:cs typeface="Arial"/>
              </a:rPr>
              <a:t>El fin de la “Industria” es la venta de sus productos, la ganancia de capital y el reconocimiento como empresa de prestigio </a:t>
            </a:r>
          </a:p>
          <a:p>
            <a:pPr>
              <a:buClr>
                <a:schemeClr val="accent2"/>
              </a:buClr>
              <a:buFont typeface="Wingdings" charset="2"/>
              <a:buChar char="§"/>
            </a:pPr>
            <a:r>
              <a:rPr lang="es-ES" sz="2200" dirty="0">
                <a:solidFill>
                  <a:schemeClr val="bg2">
                    <a:lumMod val="75000"/>
                  </a:schemeClr>
                </a:solidFill>
                <a:latin typeface="Arial"/>
                <a:cs typeface="Arial"/>
              </a:rPr>
              <a:t>El fin del “Médico” va de los más simple -prescripción del producto- hasta la adquisición de conocimientos, la remuneración material o económica y la financiación de proyectos propios</a:t>
            </a:r>
            <a:endParaRPr lang="es-ES" sz="2200" dirty="0" smtClean="0">
              <a:solidFill>
                <a:schemeClr val="bg2">
                  <a:lumMod val="75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4" name="CuadroTexto 3"/>
          <p:cNvSpPr txBox="1"/>
          <p:nvPr/>
        </p:nvSpPr>
        <p:spPr>
          <a:xfrm>
            <a:off x="651165" y="4984741"/>
            <a:ext cx="8091055" cy="1184940"/>
          </a:xfrm>
          <a:prstGeom prst="rect">
            <a:avLst/>
          </a:prstGeom>
          <a:noFill/>
        </p:spPr>
        <p:txBody>
          <a:bodyPr vert="horz" wrap="square" rtlCol="0" anchor="ctr" anchorCtr="0">
            <a:spAutoFit/>
          </a:bodyPr>
          <a:lstStyle/>
          <a:p>
            <a:pPr algn="ctr">
              <a:spcBef>
                <a:spcPts val="300"/>
              </a:spcBef>
              <a:spcAft>
                <a:spcPts val="300"/>
              </a:spcAft>
              <a:buClr>
                <a:schemeClr val="accent2"/>
              </a:buClr>
            </a:pPr>
            <a:r>
              <a:rPr lang="es-ES" sz="2200" b="1" dirty="0">
                <a:solidFill>
                  <a:schemeClr val="bg1"/>
                </a:solidFill>
                <a:latin typeface="Arial"/>
                <a:cs typeface="Arial"/>
              </a:rPr>
              <a:t>Implícitamente, el principio de mayor importancia en ambas </a:t>
            </a:r>
            <a:r>
              <a:rPr lang="es-ES" sz="2200" b="1">
                <a:solidFill>
                  <a:schemeClr val="bg1"/>
                </a:solidFill>
                <a:latin typeface="Arial"/>
                <a:cs typeface="Arial"/>
              </a:rPr>
              <a:t>entidades </a:t>
            </a:r>
            <a:r>
              <a:rPr lang="es-ES" sz="2200" b="1" smtClean="0">
                <a:solidFill>
                  <a:schemeClr val="bg1"/>
                </a:solidFill>
                <a:latin typeface="Arial"/>
                <a:cs typeface="Arial"/>
              </a:rPr>
              <a:t>es</a:t>
            </a:r>
            <a:endParaRPr lang="es-ES" sz="2200" b="1" dirty="0">
              <a:solidFill>
                <a:schemeClr val="bg1"/>
              </a:solidFill>
              <a:latin typeface="Arial"/>
              <a:cs typeface="Arial"/>
            </a:endParaRPr>
          </a:p>
          <a:p>
            <a:pPr algn="ctr">
              <a:spcBef>
                <a:spcPts val="300"/>
              </a:spcBef>
              <a:spcAft>
                <a:spcPts val="300"/>
              </a:spcAft>
              <a:buClr>
                <a:schemeClr val="accent2"/>
              </a:buClr>
            </a:pPr>
            <a:r>
              <a:rPr lang="es-ES" sz="2200" b="1" dirty="0" smtClean="0">
                <a:solidFill>
                  <a:schemeClr val="bg1"/>
                </a:solidFill>
                <a:latin typeface="Arial"/>
                <a:cs typeface="Arial"/>
              </a:rPr>
              <a:t>el beneficio del enfermo</a:t>
            </a:r>
            <a:endParaRPr lang="es-ES_tradnl" sz="2200" b="1" dirty="0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518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50000"/>
            </a:schemeClr>
          </a:solidFill>
        </p:spPr>
        <p:txBody>
          <a:bodyPr>
            <a:normAutofit/>
          </a:bodyPr>
          <a:lstStyle/>
          <a:p>
            <a:r>
              <a:rPr lang="es-ES" sz="2400" b="1" dirty="0">
                <a:solidFill>
                  <a:schemeClr val="bg2">
                    <a:lumMod val="75000"/>
                  </a:schemeClr>
                </a:solidFill>
                <a:latin typeface="Arial"/>
                <a:cs typeface="Arial"/>
              </a:rPr>
              <a:t>Actividades del “Médico” que benefician al binomio “Médico/Industria”</a:t>
            </a:r>
            <a:endParaRPr lang="es-ES" sz="2400" b="1" dirty="0">
              <a:solidFill>
                <a:schemeClr val="bg2">
                  <a:lumMod val="7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Arial"/>
              <a:cs typeface="Arial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solidFill>
            <a:schemeClr val="accent1">
              <a:lumMod val="50000"/>
            </a:schemeClr>
          </a:solidFill>
        </p:spPr>
        <p:txBody>
          <a:bodyPr>
            <a:normAutofit/>
          </a:bodyPr>
          <a:lstStyle/>
          <a:p>
            <a:pPr marL="0" indent="0">
              <a:spcBef>
                <a:spcPts val="600"/>
              </a:spcBef>
              <a:buClr>
                <a:schemeClr val="accent2"/>
              </a:buClr>
              <a:buNone/>
            </a:pPr>
            <a:endParaRPr lang="es-ES" sz="2200" dirty="0" smtClean="0">
              <a:solidFill>
                <a:schemeClr val="bg2">
                  <a:lumMod val="75000"/>
                </a:schemeClr>
              </a:solidFill>
              <a:latin typeface="Arial"/>
              <a:cs typeface="Arial"/>
            </a:endParaRPr>
          </a:p>
          <a:p>
            <a:pPr marL="0" indent="0">
              <a:spcBef>
                <a:spcPts val="600"/>
              </a:spcBef>
              <a:buClr>
                <a:schemeClr val="accent2"/>
              </a:buClr>
              <a:buNone/>
            </a:pPr>
            <a:r>
              <a:rPr lang="es-ES" sz="2200" dirty="0" smtClean="0">
                <a:solidFill>
                  <a:schemeClr val="bg2">
                    <a:lumMod val="75000"/>
                  </a:schemeClr>
                </a:solidFill>
                <a:latin typeface="Arial"/>
                <a:cs typeface="Arial"/>
              </a:rPr>
              <a:t>Conferencista (1): </a:t>
            </a:r>
          </a:p>
          <a:p>
            <a:pPr marL="0" indent="0">
              <a:spcBef>
                <a:spcPts val="600"/>
              </a:spcBef>
              <a:buClr>
                <a:schemeClr val="accent2"/>
              </a:buClr>
              <a:buNone/>
            </a:pPr>
            <a:endParaRPr lang="es-ES" sz="2200" dirty="0">
              <a:solidFill>
                <a:schemeClr val="bg2">
                  <a:lumMod val="75000"/>
                </a:schemeClr>
              </a:solidFill>
              <a:latin typeface="Arial"/>
              <a:cs typeface="Arial"/>
            </a:endParaRPr>
          </a:p>
          <a:p>
            <a:pPr>
              <a:spcBef>
                <a:spcPts val="600"/>
              </a:spcBef>
              <a:buClr>
                <a:schemeClr val="accent2"/>
              </a:buClr>
              <a:buFont typeface="Wingdings" charset="2"/>
              <a:buChar char="§"/>
            </a:pPr>
            <a:r>
              <a:rPr lang="es-ES" sz="2200" dirty="0" smtClean="0">
                <a:solidFill>
                  <a:schemeClr val="bg2">
                    <a:lumMod val="75000"/>
                  </a:schemeClr>
                </a:solidFill>
                <a:latin typeface="Arial"/>
                <a:cs typeface="Arial"/>
              </a:rPr>
              <a:t>Presentación </a:t>
            </a:r>
            <a:r>
              <a:rPr lang="es-ES" sz="2200" dirty="0">
                <a:solidFill>
                  <a:schemeClr val="bg2">
                    <a:lumMod val="75000"/>
                  </a:schemeClr>
                </a:solidFill>
                <a:latin typeface="Arial"/>
                <a:cs typeface="Arial"/>
              </a:rPr>
              <a:t>de estudios de eficacia y seguridad de fármacos </a:t>
            </a:r>
            <a:r>
              <a:rPr lang="es-ES" sz="2200" dirty="0" smtClean="0">
                <a:solidFill>
                  <a:schemeClr val="bg2">
                    <a:lumMod val="75000"/>
                  </a:schemeClr>
                </a:solidFill>
                <a:latin typeface="Arial"/>
                <a:cs typeface="Arial"/>
              </a:rPr>
              <a:t>y dispositivos (marcapaso </a:t>
            </a:r>
            <a:r>
              <a:rPr lang="es-ES" sz="2200" dirty="0">
                <a:solidFill>
                  <a:schemeClr val="bg2">
                    <a:lumMod val="75000"/>
                  </a:schemeClr>
                </a:solidFill>
                <a:latin typeface="Arial"/>
                <a:cs typeface="Arial"/>
              </a:rPr>
              <a:t>cardíaco, </a:t>
            </a:r>
            <a:r>
              <a:rPr lang="es-ES" sz="2200" dirty="0" smtClean="0">
                <a:solidFill>
                  <a:schemeClr val="bg2">
                    <a:lumMod val="75000"/>
                  </a:schemeClr>
                </a:solidFill>
                <a:latin typeface="Arial"/>
                <a:cs typeface="Arial"/>
              </a:rPr>
              <a:t>bombas </a:t>
            </a:r>
            <a:r>
              <a:rPr lang="es-ES" sz="2200" dirty="0">
                <a:solidFill>
                  <a:schemeClr val="bg2">
                    <a:lumMod val="75000"/>
                  </a:schemeClr>
                </a:solidFill>
                <a:latin typeface="Arial"/>
                <a:cs typeface="Arial"/>
              </a:rPr>
              <a:t>de insulina, prótesis articular, etc</a:t>
            </a:r>
            <a:r>
              <a:rPr lang="es-ES" sz="2200" dirty="0" smtClean="0">
                <a:solidFill>
                  <a:schemeClr val="bg2">
                    <a:lumMod val="75000"/>
                  </a:schemeClr>
                </a:solidFill>
                <a:latin typeface="Arial"/>
                <a:cs typeface="Arial"/>
              </a:rPr>
              <a:t>.)</a:t>
            </a:r>
          </a:p>
          <a:p>
            <a:pPr>
              <a:spcBef>
                <a:spcPts val="600"/>
              </a:spcBef>
              <a:buClr>
                <a:schemeClr val="accent2"/>
              </a:buClr>
              <a:buFont typeface="Wingdings" charset="2"/>
              <a:buChar char="§"/>
            </a:pPr>
            <a:endParaRPr lang="es-ES" sz="2200" dirty="0">
              <a:solidFill>
                <a:schemeClr val="bg2">
                  <a:lumMod val="75000"/>
                </a:schemeClr>
              </a:solidFill>
              <a:latin typeface="Arial"/>
              <a:cs typeface="Arial"/>
            </a:endParaRPr>
          </a:p>
          <a:p>
            <a:pPr>
              <a:spcBef>
                <a:spcPts val="600"/>
              </a:spcBef>
              <a:buClr>
                <a:schemeClr val="accent2"/>
              </a:buClr>
              <a:buFont typeface="Wingdings" charset="2"/>
              <a:buChar char="§"/>
            </a:pPr>
            <a:r>
              <a:rPr lang="es-ES" sz="2200" dirty="0" smtClean="0">
                <a:solidFill>
                  <a:schemeClr val="bg2">
                    <a:lumMod val="75000"/>
                  </a:schemeClr>
                </a:solidFill>
                <a:latin typeface="Arial"/>
                <a:cs typeface="Arial"/>
              </a:rPr>
              <a:t>Presentación </a:t>
            </a:r>
            <a:r>
              <a:rPr lang="es-ES" sz="2200" dirty="0">
                <a:solidFill>
                  <a:schemeClr val="bg2">
                    <a:lumMod val="75000"/>
                  </a:schemeClr>
                </a:solidFill>
                <a:latin typeface="Arial"/>
                <a:cs typeface="Arial"/>
              </a:rPr>
              <a:t>de novedades y avances en la identificación, clasificación, </a:t>
            </a:r>
            <a:r>
              <a:rPr lang="es-ES" sz="2200" dirty="0" smtClean="0">
                <a:solidFill>
                  <a:schemeClr val="bg2">
                    <a:lumMod val="75000"/>
                  </a:schemeClr>
                </a:solidFill>
                <a:latin typeface="Arial"/>
                <a:cs typeface="Arial"/>
              </a:rPr>
              <a:t>diagnóstico, métodos </a:t>
            </a:r>
            <a:r>
              <a:rPr lang="es-ES" sz="2200" dirty="0">
                <a:solidFill>
                  <a:schemeClr val="bg2">
                    <a:lumMod val="75000"/>
                  </a:schemeClr>
                </a:solidFill>
                <a:latin typeface="Arial"/>
                <a:cs typeface="Arial"/>
              </a:rPr>
              <a:t>de </a:t>
            </a:r>
            <a:r>
              <a:rPr lang="es-ES" sz="2200" dirty="0" smtClean="0">
                <a:solidFill>
                  <a:schemeClr val="bg2">
                    <a:lumMod val="75000"/>
                  </a:schemeClr>
                </a:solidFill>
                <a:latin typeface="Arial"/>
                <a:cs typeface="Arial"/>
              </a:rPr>
              <a:t>evaluación y tratamiento de enfermedades relacionados con el </a:t>
            </a:r>
            <a:r>
              <a:rPr lang="es-ES" sz="2200" dirty="0">
                <a:solidFill>
                  <a:schemeClr val="bg2">
                    <a:lumMod val="75000"/>
                  </a:schemeClr>
                </a:solidFill>
                <a:latin typeface="Arial"/>
                <a:cs typeface="Arial"/>
              </a:rPr>
              <a:t>desarrollo de fármacos o dispositivos</a:t>
            </a:r>
          </a:p>
          <a:p>
            <a:pPr>
              <a:spcBef>
                <a:spcPts val="600"/>
              </a:spcBef>
              <a:buClr>
                <a:schemeClr val="accent2"/>
              </a:buClr>
              <a:buFont typeface="Wingdings" charset="2"/>
              <a:buChar char="§"/>
            </a:pPr>
            <a:endParaRPr lang="es-ES" sz="2200" dirty="0" smtClean="0">
              <a:solidFill>
                <a:schemeClr val="bg2">
                  <a:lumMod val="75000"/>
                </a:schemeClr>
              </a:solidFill>
              <a:latin typeface="Arial"/>
              <a:cs typeface="Arial"/>
            </a:endParaRPr>
          </a:p>
          <a:p>
            <a:pPr marL="0" indent="0">
              <a:spcBef>
                <a:spcPts val="600"/>
              </a:spcBef>
              <a:buNone/>
            </a:pPr>
            <a:endParaRPr lang="es-ES" sz="2200" dirty="0" smtClean="0">
              <a:solidFill>
                <a:schemeClr val="bg2">
                  <a:lumMod val="75000"/>
                </a:schemeClr>
              </a:solidFill>
              <a:latin typeface="Arial"/>
              <a:cs typeface="Arial"/>
            </a:endParaRPr>
          </a:p>
          <a:p>
            <a:pPr marL="0" indent="0">
              <a:spcBef>
                <a:spcPts val="600"/>
              </a:spcBef>
              <a:buNone/>
            </a:pPr>
            <a:endParaRPr lang="es-ES" sz="2200" dirty="0">
              <a:solidFill>
                <a:schemeClr val="bg2">
                  <a:lumMod val="75000"/>
                </a:schemeClr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2897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50000"/>
            </a:schemeClr>
          </a:solidFill>
        </p:spPr>
        <p:txBody>
          <a:bodyPr>
            <a:normAutofit/>
          </a:bodyPr>
          <a:lstStyle/>
          <a:p>
            <a:r>
              <a:rPr lang="es-ES" sz="2400" b="1" dirty="0">
                <a:solidFill>
                  <a:schemeClr val="bg2">
                    <a:lumMod val="75000"/>
                  </a:schemeClr>
                </a:solidFill>
                <a:latin typeface="Arial"/>
                <a:cs typeface="Arial"/>
              </a:rPr>
              <a:t>Actividades del “Médico” que benefician </a:t>
            </a:r>
            <a:r>
              <a:rPr lang="es-ES" sz="2400" b="1" dirty="0" smtClean="0">
                <a:solidFill>
                  <a:schemeClr val="bg2">
                    <a:lumMod val="75000"/>
                  </a:schemeClr>
                </a:solidFill>
                <a:latin typeface="Arial"/>
                <a:cs typeface="Arial"/>
              </a:rPr>
              <a:t>al </a:t>
            </a:r>
            <a:r>
              <a:rPr lang="es-ES" sz="2400" b="1" dirty="0">
                <a:solidFill>
                  <a:schemeClr val="bg2">
                    <a:lumMod val="75000"/>
                  </a:schemeClr>
                </a:solidFill>
                <a:latin typeface="Arial"/>
                <a:cs typeface="Arial"/>
              </a:rPr>
              <a:t>binomio “Médico/Industria”</a:t>
            </a:r>
            <a:endParaRPr lang="es-ES" sz="2400" b="1" dirty="0">
              <a:solidFill>
                <a:schemeClr val="bg2">
                  <a:lumMod val="7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Arial"/>
              <a:cs typeface="Arial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solidFill>
            <a:schemeClr val="accent1">
              <a:lumMod val="50000"/>
            </a:schemeClr>
          </a:solidFill>
        </p:spPr>
        <p:txBody>
          <a:bodyPr>
            <a:normAutofit/>
          </a:bodyPr>
          <a:lstStyle/>
          <a:p>
            <a:pPr marL="0" indent="0">
              <a:spcBef>
                <a:spcPts val="600"/>
              </a:spcBef>
              <a:buClr>
                <a:schemeClr val="accent2"/>
              </a:buClr>
              <a:buNone/>
            </a:pPr>
            <a:endParaRPr lang="es-ES" sz="2200" dirty="0" smtClean="0">
              <a:solidFill>
                <a:schemeClr val="bg2">
                  <a:lumMod val="75000"/>
                </a:schemeClr>
              </a:solidFill>
              <a:latin typeface="Arial"/>
              <a:cs typeface="Arial"/>
            </a:endParaRPr>
          </a:p>
          <a:p>
            <a:pPr marL="0" indent="0">
              <a:spcBef>
                <a:spcPts val="600"/>
              </a:spcBef>
              <a:buClr>
                <a:schemeClr val="accent2"/>
              </a:buClr>
              <a:buNone/>
            </a:pPr>
            <a:r>
              <a:rPr lang="es-ES" sz="2200" dirty="0" smtClean="0">
                <a:solidFill>
                  <a:schemeClr val="bg2">
                    <a:lumMod val="75000"/>
                  </a:schemeClr>
                </a:solidFill>
                <a:latin typeface="Arial"/>
                <a:cs typeface="Arial"/>
              </a:rPr>
              <a:t>Conferencista (2)</a:t>
            </a:r>
          </a:p>
          <a:p>
            <a:pPr marL="0" indent="0">
              <a:spcBef>
                <a:spcPts val="600"/>
              </a:spcBef>
              <a:buClr>
                <a:schemeClr val="accent2"/>
              </a:buClr>
              <a:buNone/>
            </a:pPr>
            <a:r>
              <a:rPr lang="es-ES" sz="2200" dirty="0" smtClean="0">
                <a:solidFill>
                  <a:schemeClr val="bg2">
                    <a:lumMod val="75000"/>
                  </a:schemeClr>
                </a:solidFill>
                <a:latin typeface="Arial"/>
                <a:cs typeface="Arial"/>
              </a:rPr>
              <a:t> </a:t>
            </a:r>
            <a:endParaRPr lang="es-ES" sz="2200" dirty="0">
              <a:solidFill>
                <a:schemeClr val="bg2">
                  <a:lumMod val="75000"/>
                </a:schemeClr>
              </a:solidFill>
              <a:latin typeface="Arial"/>
              <a:cs typeface="Arial"/>
            </a:endParaRPr>
          </a:p>
          <a:p>
            <a:pPr>
              <a:spcBef>
                <a:spcPts val="600"/>
              </a:spcBef>
              <a:buClr>
                <a:schemeClr val="accent2"/>
              </a:buClr>
              <a:buFont typeface="Wingdings" charset="2"/>
              <a:buChar char="§"/>
            </a:pPr>
            <a:r>
              <a:rPr lang="es-ES" sz="2200" dirty="0" smtClean="0">
                <a:solidFill>
                  <a:schemeClr val="bg2">
                    <a:lumMod val="75000"/>
                  </a:schemeClr>
                </a:solidFill>
                <a:latin typeface="Arial"/>
                <a:cs typeface="Arial"/>
              </a:rPr>
              <a:t>Presentación </a:t>
            </a:r>
            <a:r>
              <a:rPr lang="es-ES" sz="2200" dirty="0">
                <a:solidFill>
                  <a:schemeClr val="bg2">
                    <a:lumMod val="75000"/>
                  </a:schemeClr>
                </a:solidFill>
                <a:latin typeface="Arial"/>
                <a:cs typeface="Arial"/>
              </a:rPr>
              <a:t>de temas que justifiquen el desarrollo y utilización de fármacos o dispositivos, por ej.: </a:t>
            </a:r>
            <a:r>
              <a:rPr lang="es-ES" sz="2200" dirty="0" err="1">
                <a:solidFill>
                  <a:schemeClr val="bg2">
                    <a:lumMod val="75000"/>
                  </a:schemeClr>
                </a:solidFill>
                <a:latin typeface="Arial"/>
                <a:cs typeface="Arial"/>
              </a:rPr>
              <a:t>fisiopatogenia</a:t>
            </a:r>
            <a:r>
              <a:rPr lang="es-ES" sz="2200" dirty="0">
                <a:solidFill>
                  <a:schemeClr val="bg2">
                    <a:lumMod val="75000"/>
                  </a:schemeClr>
                </a:solidFill>
                <a:latin typeface="Arial"/>
                <a:cs typeface="Arial"/>
              </a:rPr>
              <a:t>/</a:t>
            </a:r>
            <a:r>
              <a:rPr lang="es-ES" sz="2200" dirty="0" err="1">
                <a:solidFill>
                  <a:schemeClr val="bg2">
                    <a:lumMod val="75000"/>
                  </a:schemeClr>
                </a:solidFill>
                <a:latin typeface="Arial"/>
                <a:cs typeface="Arial"/>
              </a:rPr>
              <a:t>patofisiología</a:t>
            </a:r>
            <a:r>
              <a:rPr lang="es-ES" sz="2200" dirty="0">
                <a:solidFill>
                  <a:schemeClr val="bg2">
                    <a:lumMod val="75000"/>
                  </a:schemeClr>
                </a:solidFill>
                <a:latin typeface="Arial"/>
                <a:cs typeface="Arial"/>
              </a:rPr>
              <a:t>, necesidades no cubiertas por el tratamiento </a:t>
            </a:r>
            <a:r>
              <a:rPr lang="es-ES" sz="2200" dirty="0" smtClean="0">
                <a:solidFill>
                  <a:schemeClr val="bg2">
                    <a:lumMod val="75000"/>
                  </a:schemeClr>
                </a:solidFill>
                <a:latin typeface="Arial"/>
                <a:cs typeface="Arial"/>
              </a:rPr>
              <a:t>estándar</a:t>
            </a:r>
          </a:p>
          <a:p>
            <a:pPr>
              <a:spcBef>
                <a:spcPts val="600"/>
              </a:spcBef>
              <a:buClr>
                <a:schemeClr val="accent2"/>
              </a:buClr>
              <a:buFont typeface="Wingdings" charset="2"/>
              <a:buChar char="§"/>
            </a:pPr>
            <a:endParaRPr lang="es-ES" sz="2200" dirty="0">
              <a:solidFill>
                <a:schemeClr val="bg2">
                  <a:lumMod val="75000"/>
                </a:schemeClr>
              </a:solidFill>
              <a:latin typeface="Arial"/>
              <a:cs typeface="Arial"/>
            </a:endParaRPr>
          </a:p>
          <a:p>
            <a:pPr>
              <a:spcBef>
                <a:spcPts val="600"/>
              </a:spcBef>
              <a:buClr>
                <a:schemeClr val="accent2"/>
              </a:buClr>
              <a:buFont typeface="Wingdings" charset="2"/>
              <a:buChar char="§"/>
            </a:pPr>
            <a:r>
              <a:rPr lang="es-ES" sz="2200" dirty="0" smtClean="0">
                <a:solidFill>
                  <a:schemeClr val="bg2">
                    <a:lumMod val="75000"/>
                  </a:schemeClr>
                </a:solidFill>
                <a:latin typeface="Arial"/>
                <a:cs typeface="Arial"/>
              </a:rPr>
              <a:t>Presentación </a:t>
            </a:r>
            <a:r>
              <a:rPr lang="es-ES" sz="2200" dirty="0">
                <a:solidFill>
                  <a:schemeClr val="bg2">
                    <a:lumMod val="75000"/>
                  </a:schemeClr>
                </a:solidFill>
                <a:latin typeface="Arial"/>
                <a:cs typeface="Arial"/>
              </a:rPr>
              <a:t>de temas de educación médica continua relacionados con la enfermedad, condición o situación clínica</a:t>
            </a:r>
          </a:p>
          <a:p>
            <a:pPr>
              <a:spcBef>
                <a:spcPts val="600"/>
              </a:spcBef>
              <a:buClr>
                <a:schemeClr val="accent2"/>
              </a:buClr>
              <a:buFont typeface="Wingdings" charset="2"/>
              <a:buChar char="§"/>
            </a:pPr>
            <a:endParaRPr lang="es-ES" sz="2200" dirty="0" smtClean="0">
              <a:solidFill>
                <a:schemeClr val="bg2">
                  <a:lumMod val="75000"/>
                </a:schemeClr>
              </a:solidFill>
              <a:latin typeface="Arial"/>
              <a:cs typeface="Arial"/>
            </a:endParaRPr>
          </a:p>
          <a:p>
            <a:pPr marL="0" indent="0">
              <a:spcBef>
                <a:spcPts val="600"/>
              </a:spcBef>
              <a:buNone/>
            </a:pPr>
            <a:endParaRPr lang="es-ES" sz="2200" dirty="0" smtClean="0">
              <a:solidFill>
                <a:schemeClr val="bg2">
                  <a:lumMod val="75000"/>
                </a:schemeClr>
              </a:solidFill>
              <a:latin typeface="Arial"/>
              <a:cs typeface="Arial"/>
            </a:endParaRPr>
          </a:p>
          <a:p>
            <a:pPr marL="0" indent="0">
              <a:spcBef>
                <a:spcPts val="600"/>
              </a:spcBef>
              <a:buNone/>
            </a:pPr>
            <a:endParaRPr lang="es-ES" sz="2200" dirty="0">
              <a:solidFill>
                <a:schemeClr val="bg2">
                  <a:lumMod val="75000"/>
                </a:schemeClr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544424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50000"/>
            </a:schemeClr>
          </a:solidFill>
        </p:spPr>
        <p:txBody>
          <a:bodyPr>
            <a:normAutofit/>
          </a:bodyPr>
          <a:lstStyle/>
          <a:p>
            <a:r>
              <a:rPr lang="es-ES" sz="2400" b="1" dirty="0">
                <a:solidFill>
                  <a:schemeClr val="bg2">
                    <a:lumMod val="75000"/>
                  </a:schemeClr>
                </a:solidFill>
                <a:latin typeface="Arial"/>
                <a:cs typeface="Arial"/>
              </a:rPr>
              <a:t>Actividades del “Médico” que benefician a</a:t>
            </a:r>
            <a:r>
              <a:rPr lang="es-ES" sz="2400" b="1" dirty="0" smtClean="0">
                <a:solidFill>
                  <a:schemeClr val="bg2">
                    <a:lumMod val="75000"/>
                  </a:schemeClr>
                </a:solidFill>
                <a:latin typeface="Arial"/>
                <a:cs typeface="Arial"/>
              </a:rPr>
              <a:t>l binomio “Médico/Industria”</a:t>
            </a:r>
            <a:endParaRPr lang="es-ES" sz="2400" b="1" dirty="0">
              <a:solidFill>
                <a:schemeClr val="bg2">
                  <a:lumMod val="7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Arial"/>
              <a:cs typeface="Arial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solidFill>
            <a:schemeClr val="accent1">
              <a:lumMod val="50000"/>
            </a:schemeClr>
          </a:solidFill>
        </p:spPr>
        <p:txBody>
          <a:bodyPr>
            <a:normAutofit/>
          </a:bodyPr>
          <a:lstStyle/>
          <a:p>
            <a:pPr marL="0" indent="0">
              <a:spcBef>
                <a:spcPts val="600"/>
              </a:spcBef>
              <a:buClr>
                <a:schemeClr val="accent2"/>
              </a:buClr>
              <a:buNone/>
            </a:pPr>
            <a:endParaRPr lang="es-ES" sz="2200" dirty="0" smtClean="0">
              <a:solidFill>
                <a:schemeClr val="bg2">
                  <a:lumMod val="75000"/>
                </a:schemeClr>
              </a:solidFill>
              <a:latin typeface="Arial"/>
              <a:cs typeface="Arial"/>
            </a:endParaRPr>
          </a:p>
          <a:p>
            <a:pPr marL="0" indent="0">
              <a:spcBef>
                <a:spcPts val="600"/>
              </a:spcBef>
              <a:buClr>
                <a:schemeClr val="accent2"/>
              </a:buClr>
              <a:buNone/>
            </a:pPr>
            <a:r>
              <a:rPr lang="es-ES" sz="2200" dirty="0" smtClean="0">
                <a:solidFill>
                  <a:schemeClr val="bg2">
                    <a:lumMod val="75000"/>
                  </a:schemeClr>
                </a:solidFill>
                <a:latin typeface="Arial"/>
                <a:cs typeface="Arial"/>
              </a:rPr>
              <a:t>Escritor</a:t>
            </a:r>
            <a:endParaRPr lang="es-ES" sz="2200" dirty="0">
              <a:solidFill>
                <a:schemeClr val="bg2">
                  <a:lumMod val="75000"/>
                </a:schemeClr>
              </a:solidFill>
              <a:latin typeface="Arial"/>
              <a:cs typeface="Arial"/>
            </a:endParaRPr>
          </a:p>
          <a:p>
            <a:pPr>
              <a:spcBef>
                <a:spcPts val="600"/>
              </a:spcBef>
              <a:buClr>
                <a:schemeClr val="accent2"/>
              </a:buClr>
              <a:buFont typeface="Wingdings" charset="2"/>
              <a:buChar char="§"/>
            </a:pPr>
            <a:r>
              <a:rPr lang="es-ES" sz="2200" dirty="0" smtClean="0">
                <a:solidFill>
                  <a:schemeClr val="bg2">
                    <a:lumMod val="75000"/>
                  </a:schemeClr>
                </a:solidFill>
                <a:latin typeface="Arial"/>
                <a:cs typeface="Arial"/>
              </a:rPr>
              <a:t>Material </a:t>
            </a:r>
            <a:r>
              <a:rPr lang="es-ES" sz="2200" dirty="0">
                <a:solidFill>
                  <a:schemeClr val="bg2">
                    <a:lumMod val="75000"/>
                  </a:schemeClr>
                </a:solidFill>
                <a:latin typeface="Arial"/>
                <a:cs typeface="Arial"/>
              </a:rPr>
              <a:t>escrito, grabado, filmado, etc., </a:t>
            </a:r>
            <a:r>
              <a:rPr lang="es-ES" sz="2200" dirty="0" smtClean="0">
                <a:solidFill>
                  <a:schemeClr val="bg2">
                    <a:lumMod val="75000"/>
                  </a:schemeClr>
                </a:solidFill>
                <a:latin typeface="Arial"/>
                <a:cs typeface="Arial"/>
              </a:rPr>
              <a:t>relacionado con </a:t>
            </a:r>
            <a:r>
              <a:rPr lang="es-ES" sz="2200" dirty="0">
                <a:solidFill>
                  <a:schemeClr val="bg2">
                    <a:lumMod val="75000"/>
                  </a:schemeClr>
                </a:solidFill>
                <a:latin typeface="Arial"/>
                <a:cs typeface="Arial"/>
              </a:rPr>
              <a:t>las opciones arriba </a:t>
            </a:r>
            <a:r>
              <a:rPr lang="es-ES" sz="2200" dirty="0" smtClean="0">
                <a:solidFill>
                  <a:schemeClr val="bg2">
                    <a:lumMod val="75000"/>
                  </a:schemeClr>
                </a:solidFill>
                <a:latin typeface="Arial"/>
                <a:cs typeface="Arial"/>
              </a:rPr>
              <a:t>señaladas</a:t>
            </a:r>
          </a:p>
          <a:p>
            <a:pPr>
              <a:spcBef>
                <a:spcPts val="600"/>
              </a:spcBef>
              <a:buClr>
                <a:schemeClr val="accent2"/>
              </a:buClr>
              <a:buFont typeface="Wingdings" charset="2"/>
              <a:buChar char="§"/>
            </a:pPr>
            <a:endParaRPr lang="es-ES" sz="2200" dirty="0" smtClean="0">
              <a:solidFill>
                <a:schemeClr val="bg2">
                  <a:lumMod val="75000"/>
                </a:schemeClr>
              </a:solidFill>
              <a:latin typeface="Arial"/>
              <a:cs typeface="Arial"/>
            </a:endParaRPr>
          </a:p>
          <a:p>
            <a:pPr>
              <a:spcBef>
                <a:spcPts val="600"/>
              </a:spcBef>
              <a:buClr>
                <a:schemeClr val="accent2"/>
              </a:buClr>
              <a:buFont typeface="Wingdings" charset="2"/>
              <a:buChar char="§"/>
            </a:pPr>
            <a:r>
              <a:rPr lang="es-ES" sz="2200" dirty="0">
                <a:solidFill>
                  <a:schemeClr val="bg2">
                    <a:lumMod val="75000"/>
                  </a:schemeClr>
                </a:solidFill>
                <a:latin typeface="Arial"/>
                <a:cs typeface="Arial"/>
              </a:rPr>
              <a:t>Autor o </a:t>
            </a:r>
            <a:r>
              <a:rPr lang="es-ES" sz="2200" dirty="0" err="1">
                <a:solidFill>
                  <a:schemeClr val="bg2">
                    <a:lumMod val="75000"/>
                  </a:schemeClr>
                </a:solidFill>
                <a:latin typeface="Arial"/>
                <a:cs typeface="Arial"/>
              </a:rPr>
              <a:t>co</a:t>
            </a:r>
            <a:r>
              <a:rPr lang="es-ES" sz="2200" dirty="0">
                <a:solidFill>
                  <a:schemeClr val="bg2">
                    <a:lumMod val="75000"/>
                  </a:schemeClr>
                </a:solidFill>
                <a:latin typeface="Arial"/>
                <a:cs typeface="Arial"/>
              </a:rPr>
              <a:t>-autor de </a:t>
            </a:r>
            <a:r>
              <a:rPr lang="es-ES" sz="2200" dirty="0" smtClean="0">
                <a:solidFill>
                  <a:schemeClr val="bg2">
                    <a:lumMod val="75000"/>
                  </a:schemeClr>
                </a:solidFill>
                <a:latin typeface="Arial"/>
                <a:cs typeface="Arial"/>
              </a:rPr>
              <a:t>artículos </a:t>
            </a:r>
            <a:r>
              <a:rPr lang="es-ES" sz="2200" dirty="0">
                <a:solidFill>
                  <a:schemeClr val="bg2">
                    <a:lumMod val="75000"/>
                  </a:schemeClr>
                </a:solidFill>
                <a:latin typeface="Arial"/>
                <a:cs typeface="Arial"/>
              </a:rPr>
              <a:t>relacionados con protocolos de la “Industria”  </a:t>
            </a:r>
          </a:p>
          <a:p>
            <a:pPr>
              <a:spcBef>
                <a:spcPts val="600"/>
              </a:spcBef>
              <a:buClr>
                <a:schemeClr val="accent2"/>
              </a:buClr>
              <a:buFont typeface="Wingdings" charset="2"/>
              <a:buChar char="§"/>
            </a:pPr>
            <a:endParaRPr lang="es-ES" sz="2200" dirty="0">
              <a:solidFill>
                <a:schemeClr val="bg2">
                  <a:lumMod val="75000"/>
                </a:schemeClr>
              </a:solidFill>
              <a:latin typeface="Arial"/>
              <a:cs typeface="Arial"/>
            </a:endParaRPr>
          </a:p>
          <a:p>
            <a:pPr>
              <a:spcBef>
                <a:spcPts val="600"/>
              </a:spcBef>
              <a:buClr>
                <a:schemeClr val="accent2"/>
              </a:buClr>
              <a:buFont typeface="Wingdings" charset="2"/>
              <a:buChar char="§"/>
            </a:pPr>
            <a:endParaRPr lang="es-ES" sz="2200" dirty="0" smtClean="0">
              <a:solidFill>
                <a:schemeClr val="bg2">
                  <a:lumMod val="75000"/>
                </a:schemeClr>
              </a:solidFill>
              <a:latin typeface="Arial"/>
              <a:cs typeface="Arial"/>
            </a:endParaRPr>
          </a:p>
          <a:p>
            <a:pPr marL="0" indent="0">
              <a:spcBef>
                <a:spcPts val="600"/>
              </a:spcBef>
              <a:buNone/>
            </a:pPr>
            <a:endParaRPr lang="es-ES" sz="2200" dirty="0" smtClean="0">
              <a:solidFill>
                <a:schemeClr val="bg2">
                  <a:lumMod val="75000"/>
                </a:schemeClr>
              </a:solidFill>
              <a:latin typeface="Arial"/>
              <a:cs typeface="Arial"/>
            </a:endParaRPr>
          </a:p>
          <a:p>
            <a:pPr marL="0" indent="0">
              <a:spcBef>
                <a:spcPts val="600"/>
              </a:spcBef>
              <a:buNone/>
            </a:pPr>
            <a:endParaRPr lang="es-ES" sz="2200" dirty="0">
              <a:solidFill>
                <a:schemeClr val="bg2">
                  <a:lumMod val="75000"/>
                </a:schemeClr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719411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50000"/>
            </a:schemeClr>
          </a:solidFill>
        </p:spPr>
        <p:txBody>
          <a:bodyPr>
            <a:normAutofit/>
          </a:bodyPr>
          <a:lstStyle/>
          <a:p>
            <a:r>
              <a:rPr lang="es-ES" sz="2400" b="1" dirty="0">
                <a:solidFill>
                  <a:schemeClr val="bg2">
                    <a:lumMod val="75000"/>
                  </a:schemeClr>
                </a:solidFill>
                <a:latin typeface="Arial"/>
                <a:cs typeface="Arial"/>
              </a:rPr>
              <a:t>Actividades del “Médico” que benefician al binomio “Médico/Industria”</a:t>
            </a:r>
            <a:endParaRPr lang="es-ES" sz="2400" b="1" dirty="0">
              <a:solidFill>
                <a:schemeClr val="bg2">
                  <a:lumMod val="7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Arial"/>
              <a:cs typeface="Arial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solidFill>
            <a:schemeClr val="accent1">
              <a:lumMod val="50000"/>
            </a:schemeClr>
          </a:solidFill>
        </p:spPr>
        <p:txBody>
          <a:bodyPr>
            <a:normAutofit/>
          </a:bodyPr>
          <a:lstStyle/>
          <a:p>
            <a:pPr marL="0" indent="0">
              <a:spcBef>
                <a:spcPts val="600"/>
              </a:spcBef>
              <a:buClr>
                <a:schemeClr val="accent2"/>
              </a:buClr>
              <a:buNone/>
            </a:pPr>
            <a:r>
              <a:rPr lang="es-ES" sz="2200" dirty="0">
                <a:solidFill>
                  <a:schemeClr val="bg2">
                    <a:lumMod val="75000"/>
                  </a:schemeClr>
                </a:solidFill>
                <a:latin typeface="Arial"/>
                <a:cs typeface="Arial"/>
              </a:rPr>
              <a:t>Miembro </a:t>
            </a:r>
            <a:r>
              <a:rPr lang="es-ES" sz="2200" dirty="0" smtClean="0">
                <a:solidFill>
                  <a:schemeClr val="bg2">
                    <a:lumMod val="75000"/>
                  </a:schemeClr>
                </a:solidFill>
                <a:latin typeface="Arial"/>
                <a:cs typeface="Arial"/>
              </a:rPr>
              <a:t>consultivo de consejos </a:t>
            </a:r>
            <a:r>
              <a:rPr lang="es-ES" sz="2200" dirty="0">
                <a:solidFill>
                  <a:schemeClr val="bg2">
                    <a:lumMod val="75000"/>
                  </a:schemeClr>
                </a:solidFill>
                <a:latin typeface="Arial"/>
                <a:cs typeface="Arial"/>
              </a:rPr>
              <a:t>nacional/internacional </a:t>
            </a:r>
            <a:r>
              <a:rPr lang="es-ES" sz="2200" dirty="0" smtClean="0">
                <a:solidFill>
                  <a:schemeClr val="bg2">
                    <a:lumMod val="75000"/>
                  </a:schemeClr>
                </a:solidFill>
                <a:latin typeface="Arial"/>
                <a:cs typeface="Arial"/>
              </a:rPr>
              <a:t>(</a:t>
            </a:r>
            <a:r>
              <a:rPr lang="es-ES" sz="2200" i="1" dirty="0" err="1" smtClean="0">
                <a:solidFill>
                  <a:schemeClr val="bg2">
                    <a:lumMod val="75000"/>
                  </a:schemeClr>
                </a:solidFill>
                <a:latin typeface="Arial"/>
                <a:cs typeface="Arial"/>
              </a:rPr>
              <a:t>Advisory</a:t>
            </a:r>
            <a:r>
              <a:rPr lang="es-ES" sz="2200" i="1" dirty="0" smtClean="0">
                <a:solidFill>
                  <a:schemeClr val="bg2">
                    <a:lumMod val="75000"/>
                  </a:schemeClr>
                </a:solidFill>
                <a:latin typeface="Arial"/>
                <a:cs typeface="Arial"/>
              </a:rPr>
              <a:t> </a:t>
            </a:r>
            <a:r>
              <a:rPr lang="es-ES" sz="2200" i="1" dirty="0" err="1" smtClean="0">
                <a:solidFill>
                  <a:schemeClr val="bg2">
                    <a:lumMod val="75000"/>
                  </a:schemeClr>
                </a:solidFill>
                <a:latin typeface="Arial"/>
                <a:cs typeface="Arial"/>
              </a:rPr>
              <a:t>Board</a:t>
            </a:r>
            <a:r>
              <a:rPr lang="es-ES" sz="2200" dirty="0" smtClean="0">
                <a:solidFill>
                  <a:schemeClr val="bg2">
                    <a:lumMod val="75000"/>
                  </a:schemeClr>
                </a:solidFill>
                <a:latin typeface="Arial"/>
                <a:cs typeface="Arial"/>
              </a:rPr>
              <a:t>, en inglés) </a:t>
            </a:r>
          </a:p>
          <a:p>
            <a:pPr marL="0" indent="0">
              <a:spcBef>
                <a:spcPts val="600"/>
              </a:spcBef>
              <a:buClr>
                <a:schemeClr val="accent2"/>
              </a:buClr>
              <a:buNone/>
            </a:pPr>
            <a:endParaRPr lang="es-ES" sz="2000" dirty="0" smtClean="0">
              <a:solidFill>
                <a:schemeClr val="bg2">
                  <a:lumMod val="75000"/>
                </a:schemeClr>
              </a:solidFill>
              <a:latin typeface="Arial"/>
              <a:cs typeface="Arial"/>
            </a:endParaRPr>
          </a:p>
          <a:p>
            <a:pPr>
              <a:spcBef>
                <a:spcPts val="300"/>
              </a:spcBef>
              <a:spcAft>
                <a:spcPts val="300"/>
              </a:spcAft>
              <a:buClr>
                <a:schemeClr val="accent2"/>
              </a:buClr>
              <a:buFont typeface="Wingdings" charset="2"/>
              <a:buChar char="§"/>
            </a:pPr>
            <a:r>
              <a:rPr lang="es-ES" sz="2200" dirty="0" smtClean="0">
                <a:solidFill>
                  <a:schemeClr val="bg2">
                    <a:lumMod val="75000"/>
                  </a:schemeClr>
                </a:solidFill>
                <a:latin typeface="Arial"/>
                <a:cs typeface="Arial"/>
              </a:rPr>
              <a:t>Analiza la información actual del producto de la “Industria”</a:t>
            </a:r>
          </a:p>
          <a:p>
            <a:pPr>
              <a:spcBef>
                <a:spcPts val="300"/>
              </a:spcBef>
              <a:spcAft>
                <a:spcPts val="300"/>
              </a:spcAft>
              <a:buClr>
                <a:schemeClr val="accent2"/>
              </a:buClr>
              <a:buFont typeface="Wingdings" charset="2"/>
              <a:buChar char="§"/>
            </a:pPr>
            <a:r>
              <a:rPr lang="es-ES" sz="2200" dirty="0" smtClean="0">
                <a:solidFill>
                  <a:schemeClr val="bg2">
                    <a:lumMod val="75000"/>
                  </a:schemeClr>
                </a:solidFill>
                <a:latin typeface="Arial"/>
                <a:cs typeface="Arial"/>
              </a:rPr>
              <a:t>Participa en la interpretación de dicha información</a:t>
            </a:r>
          </a:p>
          <a:p>
            <a:pPr>
              <a:spcBef>
                <a:spcPts val="300"/>
              </a:spcBef>
              <a:spcAft>
                <a:spcPts val="300"/>
              </a:spcAft>
              <a:buClr>
                <a:schemeClr val="accent2"/>
              </a:buClr>
              <a:buFont typeface="Wingdings" charset="2"/>
              <a:buChar char="§"/>
            </a:pPr>
            <a:r>
              <a:rPr lang="es-ES" sz="2200" dirty="0" smtClean="0">
                <a:solidFill>
                  <a:schemeClr val="bg2">
                    <a:lumMod val="75000"/>
                  </a:schemeClr>
                </a:solidFill>
                <a:latin typeface="Arial"/>
                <a:cs typeface="Arial"/>
              </a:rPr>
              <a:t>Emite opiniones relacionadas con la eficacia y la seguridad del producto </a:t>
            </a:r>
          </a:p>
          <a:p>
            <a:pPr>
              <a:spcBef>
                <a:spcPts val="300"/>
              </a:spcBef>
              <a:spcAft>
                <a:spcPts val="300"/>
              </a:spcAft>
              <a:buClr>
                <a:schemeClr val="accent2"/>
              </a:buClr>
              <a:buFont typeface="Wingdings" charset="2"/>
              <a:buChar char="§"/>
            </a:pPr>
            <a:r>
              <a:rPr lang="es-ES" sz="2200" dirty="0" smtClean="0">
                <a:solidFill>
                  <a:schemeClr val="bg2">
                    <a:lumMod val="75000"/>
                  </a:schemeClr>
                </a:solidFill>
                <a:latin typeface="Arial"/>
                <a:cs typeface="Arial"/>
              </a:rPr>
              <a:t>Perfila al individuo que se beneficiaría con el producto de la “Industria” </a:t>
            </a:r>
          </a:p>
          <a:p>
            <a:pPr>
              <a:spcBef>
                <a:spcPts val="300"/>
              </a:spcBef>
              <a:spcAft>
                <a:spcPts val="300"/>
              </a:spcAft>
              <a:buClr>
                <a:schemeClr val="accent2"/>
              </a:buClr>
              <a:buFont typeface="Wingdings" charset="2"/>
              <a:buChar char="§"/>
            </a:pPr>
            <a:r>
              <a:rPr lang="es-ES" sz="2200" dirty="0" smtClean="0">
                <a:solidFill>
                  <a:schemeClr val="bg2">
                    <a:lumMod val="75000"/>
                  </a:schemeClr>
                </a:solidFill>
                <a:latin typeface="Arial"/>
                <a:cs typeface="Arial"/>
              </a:rPr>
              <a:t>Emite opiniones acerca del posicionamiento del producto </a:t>
            </a:r>
            <a:r>
              <a:rPr lang="es-ES" sz="2200" dirty="0">
                <a:solidFill>
                  <a:schemeClr val="bg2">
                    <a:lumMod val="75000"/>
                  </a:schemeClr>
                </a:solidFill>
                <a:latin typeface="Arial"/>
                <a:cs typeface="Arial"/>
              </a:rPr>
              <a:t>de la “Industria</a:t>
            </a:r>
            <a:r>
              <a:rPr lang="es-ES" sz="2200" dirty="0" smtClean="0">
                <a:solidFill>
                  <a:schemeClr val="bg2">
                    <a:lumMod val="75000"/>
                  </a:schemeClr>
                </a:solidFill>
                <a:latin typeface="Arial"/>
                <a:cs typeface="Arial"/>
              </a:rPr>
              <a:t>” en el mercado</a:t>
            </a:r>
          </a:p>
          <a:p>
            <a:pPr>
              <a:spcBef>
                <a:spcPts val="600"/>
              </a:spcBef>
              <a:buClr>
                <a:schemeClr val="accent2"/>
              </a:buClr>
            </a:pPr>
            <a:endParaRPr lang="es-ES" sz="2200" dirty="0" smtClean="0">
              <a:solidFill>
                <a:schemeClr val="bg2">
                  <a:lumMod val="75000"/>
                </a:schemeClr>
              </a:solidFill>
              <a:latin typeface="Arial"/>
              <a:cs typeface="Arial"/>
            </a:endParaRPr>
          </a:p>
          <a:p>
            <a:pPr marL="0" indent="0">
              <a:spcBef>
                <a:spcPts val="600"/>
              </a:spcBef>
              <a:buNone/>
            </a:pPr>
            <a:endParaRPr lang="es-ES" sz="2200" dirty="0" smtClean="0">
              <a:solidFill>
                <a:schemeClr val="bg2">
                  <a:lumMod val="75000"/>
                </a:schemeClr>
              </a:solidFill>
              <a:latin typeface="Arial"/>
              <a:cs typeface="Arial"/>
            </a:endParaRPr>
          </a:p>
          <a:p>
            <a:pPr marL="0" indent="0">
              <a:spcBef>
                <a:spcPts val="600"/>
              </a:spcBef>
              <a:buNone/>
            </a:pPr>
            <a:endParaRPr lang="es-ES" sz="2200" dirty="0">
              <a:solidFill>
                <a:schemeClr val="bg2">
                  <a:lumMod val="75000"/>
                </a:schemeClr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940943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50000"/>
            </a:schemeClr>
          </a:solidFill>
        </p:spPr>
        <p:txBody>
          <a:bodyPr>
            <a:normAutofit/>
          </a:bodyPr>
          <a:lstStyle/>
          <a:p>
            <a:r>
              <a:rPr lang="es-ES" sz="2400" b="1" dirty="0">
                <a:solidFill>
                  <a:schemeClr val="bg2">
                    <a:lumMod val="75000"/>
                  </a:schemeClr>
                </a:solidFill>
                <a:latin typeface="Arial"/>
                <a:cs typeface="Arial"/>
              </a:rPr>
              <a:t>Actividades del “Médico” que benefician al binomio “Médico/Industria”</a:t>
            </a:r>
            <a:endParaRPr lang="es-ES" sz="2400" b="1" dirty="0">
              <a:solidFill>
                <a:schemeClr val="bg2">
                  <a:lumMod val="7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Arial"/>
              <a:cs typeface="Arial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solidFill>
            <a:schemeClr val="accent1">
              <a:lumMod val="50000"/>
            </a:schemeClr>
          </a:solidFill>
        </p:spPr>
        <p:txBody>
          <a:bodyPr>
            <a:normAutofit/>
          </a:bodyPr>
          <a:lstStyle/>
          <a:p>
            <a:pPr marL="0" indent="0">
              <a:spcBef>
                <a:spcPts val="600"/>
              </a:spcBef>
              <a:buClr>
                <a:schemeClr val="accent2"/>
              </a:buClr>
              <a:buNone/>
            </a:pPr>
            <a:endParaRPr lang="es-ES" sz="2200" dirty="0" smtClean="0">
              <a:solidFill>
                <a:schemeClr val="bg2">
                  <a:lumMod val="75000"/>
                </a:schemeClr>
              </a:solidFill>
              <a:latin typeface="Arial"/>
              <a:cs typeface="Arial"/>
            </a:endParaRPr>
          </a:p>
          <a:p>
            <a:pPr marL="0" indent="0">
              <a:spcBef>
                <a:spcPts val="600"/>
              </a:spcBef>
              <a:buClr>
                <a:schemeClr val="accent2"/>
              </a:buClr>
              <a:buNone/>
            </a:pPr>
            <a:r>
              <a:rPr lang="es-ES" sz="2200" dirty="0" smtClean="0">
                <a:solidFill>
                  <a:schemeClr val="bg2">
                    <a:lumMod val="75000"/>
                  </a:schemeClr>
                </a:solidFill>
                <a:latin typeface="Arial"/>
                <a:cs typeface="Arial"/>
              </a:rPr>
              <a:t>Miembro </a:t>
            </a:r>
            <a:r>
              <a:rPr lang="es-ES" sz="2200" dirty="0">
                <a:solidFill>
                  <a:schemeClr val="bg2">
                    <a:lumMod val="75000"/>
                  </a:schemeClr>
                </a:solidFill>
                <a:latin typeface="Arial"/>
                <a:cs typeface="Arial"/>
              </a:rPr>
              <a:t>de comités </a:t>
            </a:r>
            <a:r>
              <a:rPr lang="es-ES" sz="2200" i="1" dirty="0">
                <a:solidFill>
                  <a:schemeClr val="bg2">
                    <a:lumMod val="75000"/>
                  </a:schemeClr>
                </a:solidFill>
                <a:latin typeface="Arial"/>
                <a:cs typeface="Arial"/>
              </a:rPr>
              <a:t>ad hoc</a:t>
            </a:r>
            <a:r>
              <a:rPr lang="es-ES" sz="2200" dirty="0">
                <a:solidFill>
                  <a:schemeClr val="bg2">
                    <a:lumMod val="75000"/>
                  </a:schemeClr>
                </a:solidFill>
                <a:latin typeface="Arial"/>
                <a:cs typeface="Arial"/>
              </a:rPr>
              <a:t> para el desarrollo de protocolos específicos </a:t>
            </a:r>
            <a:r>
              <a:rPr lang="es-ES" sz="2200" dirty="0" smtClean="0">
                <a:solidFill>
                  <a:schemeClr val="bg2">
                    <a:lumMod val="75000"/>
                  </a:schemeClr>
                </a:solidFill>
                <a:latin typeface="Arial"/>
                <a:cs typeface="Arial"/>
              </a:rPr>
              <a:t>que incluyen</a:t>
            </a:r>
          </a:p>
          <a:p>
            <a:pPr marL="0" indent="0">
              <a:spcBef>
                <a:spcPts val="600"/>
              </a:spcBef>
              <a:buClr>
                <a:schemeClr val="accent2"/>
              </a:buClr>
              <a:buNone/>
            </a:pPr>
            <a:endParaRPr lang="es-ES" sz="2000" dirty="0" smtClean="0">
              <a:solidFill>
                <a:schemeClr val="bg2">
                  <a:lumMod val="75000"/>
                </a:schemeClr>
              </a:solidFill>
              <a:latin typeface="Arial"/>
              <a:cs typeface="Arial"/>
            </a:endParaRPr>
          </a:p>
          <a:p>
            <a:pPr>
              <a:spcBef>
                <a:spcPts val="600"/>
              </a:spcBef>
              <a:buClr>
                <a:schemeClr val="accent2"/>
              </a:buClr>
              <a:buFont typeface="Wingdings" charset="2"/>
              <a:buChar char="§"/>
            </a:pPr>
            <a:r>
              <a:rPr lang="es-ES" sz="2200" dirty="0" smtClean="0">
                <a:solidFill>
                  <a:schemeClr val="bg2">
                    <a:lumMod val="75000"/>
                  </a:schemeClr>
                </a:solidFill>
                <a:latin typeface="Arial"/>
                <a:cs typeface="Arial"/>
              </a:rPr>
              <a:t>El diseño</a:t>
            </a:r>
          </a:p>
          <a:p>
            <a:pPr>
              <a:spcBef>
                <a:spcPts val="600"/>
              </a:spcBef>
              <a:buClr>
                <a:schemeClr val="accent2"/>
              </a:buClr>
              <a:buFont typeface="Wingdings" charset="2"/>
              <a:buChar char="§"/>
            </a:pPr>
            <a:r>
              <a:rPr lang="es-ES" sz="2200" dirty="0" smtClean="0">
                <a:solidFill>
                  <a:schemeClr val="bg2">
                    <a:lumMod val="75000"/>
                  </a:schemeClr>
                </a:solidFill>
                <a:latin typeface="Arial"/>
                <a:cs typeface="Arial"/>
              </a:rPr>
              <a:t>La conducción</a:t>
            </a:r>
          </a:p>
          <a:p>
            <a:pPr>
              <a:spcBef>
                <a:spcPts val="600"/>
              </a:spcBef>
              <a:buClr>
                <a:schemeClr val="accent2"/>
              </a:buClr>
              <a:buFont typeface="Wingdings" charset="2"/>
              <a:buChar char="§"/>
            </a:pPr>
            <a:r>
              <a:rPr lang="es-ES" sz="2200" dirty="0" smtClean="0">
                <a:solidFill>
                  <a:schemeClr val="bg2">
                    <a:lumMod val="75000"/>
                  </a:schemeClr>
                </a:solidFill>
                <a:latin typeface="Arial"/>
                <a:cs typeface="Arial"/>
              </a:rPr>
              <a:t>La </a:t>
            </a:r>
            <a:r>
              <a:rPr lang="es-ES" sz="2200" dirty="0">
                <a:solidFill>
                  <a:schemeClr val="bg2">
                    <a:lumMod val="75000"/>
                  </a:schemeClr>
                </a:solidFill>
                <a:latin typeface="Arial"/>
                <a:cs typeface="Arial"/>
              </a:rPr>
              <a:t>evaluación de los </a:t>
            </a:r>
            <a:r>
              <a:rPr lang="es-ES" sz="2200" dirty="0" smtClean="0">
                <a:solidFill>
                  <a:schemeClr val="bg2">
                    <a:lumMod val="75000"/>
                  </a:schemeClr>
                </a:solidFill>
                <a:latin typeface="Arial"/>
                <a:cs typeface="Arial"/>
              </a:rPr>
              <a:t>resultados</a:t>
            </a:r>
          </a:p>
          <a:p>
            <a:pPr>
              <a:spcBef>
                <a:spcPts val="600"/>
              </a:spcBef>
              <a:buClr>
                <a:schemeClr val="accent2"/>
              </a:buClr>
              <a:buFont typeface="Wingdings" charset="2"/>
              <a:buChar char="§"/>
            </a:pPr>
            <a:r>
              <a:rPr lang="es-ES" sz="2200" dirty="0" smtClean="0">
                <a:solidFill>
                  <a:schemeClr val="bg2">
                    <a:lumMod val="75000"/>
                  </a:schemeClr>
                </a:solidFill>
                <a:latin typeface="Arial"/>
                <a:cs typeface="Arial"/>
              </a:rPr>
              <a:t>La edición </a:t>
            </a:r>
            <a:r>
              <a:rPr lang="es-ES" sz="2200" dirty="0">
                <a:solidFill>
                  <a:schemeClr val="bg2">
                    <a:lumMod val="75000"/>
                  </a:schemeClr>
                </a:solidFill>
                <a:latin typeface="Arial"/>
                <a:cs typeface="Arial"/>
              </a:rPr>
              <a:t>y revisión del o los manuscritos correspondientes </a:t>
            </a:r>
            <a:endParaRPr lang="es-ES" sz="2200" dirty="0" smtClean="0">
              <a:solidFill>
                <a:schemeClr val="bg2">
                  <a:lumMod val="75000"/>
                </a:schemeClr>
              </a:solidFill>
              <a:latin typeface="Arial"/>
              <a:cs typeface="Arial"/>
            </a:endParaRPr>
          </a:p>
          <a:p>
            <a:pPr marL="0" indent="0">
              <a:spcBef>
                <a:spcPts val="600"/>
              </a:spcBef>
              <a:buNone/>
            </a:pPr>
            <a:endParaRPr lang="es-ES" sz="2200" dirty="0" smtClean="0">
              <a:solidFill>
                <a:schemeClr val="bg2">
                  <a:lumMod val="75000"/>
                </a:schemeClr>
              </a:solidFill>
              <a:latin typeface="Arial"/>
              <a:cs typeface="Arial"/>
            </a:endParaRPr>
          </a:p>
          <a:p>
            <a:pPr marL="0" indent="0">
              <a:spcBef>
                <a:spcPts val="600"/>
              </a:spcBef>
              <a:buNone/>
            </a:pPr>
            <a:endParaRPr lang="es-ES" sz="2200" dirty="0">
              <a:solidFill>
                <a:schemeClr val="bg2">
                  <a:lumMod val="75000"/>
                </a:schemeClr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53634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50000"/>
            </a:schemeClr>
          </a:solidFill>
        </p:spPr>
        <p:txBody>
          <a:bodyPr>
            <a:normAutofit/>
          </a:bodyPr>
          <a:lstStyle/>
          <a:p>
            <a:r>
              <a:rPr lang="es-ES" sz="2400" b="1" dirty="0">
                <a:solidFill>
                  <a:schemeClr val="bg2">
                    <a:lumMod val="75000"/>
                  </a:schemeClr>
                </a:solidFill>
                <a:latin typeface="Arial"/>
                <a:cs typeface="Arial"/>
              </a:rPr>
              <a:t>Actividades de la </a:t>
            </a:r>
            <a:r>
              <a:rPr lang="es-ES" sz="2400" b="1" dirty="0" smtClean="0">
                <a:solidFill>
                  <a:schemeClr val="bg2">
                    <a:lumMod val="75000"/>
                  </a:schemeClr>
                </a:solidFill>
                <a:latin typeface="Arial"/>
                <a:cs typeface="Arial"/>
              </a:rPr>
              <a:t>“Industria” </a:t>
            </a:r>
            <a:r>
              <a:rPr lang="es-ES" sz="2400" b="1" dirty="0">
                <a:solidFill>
                  <a:schemeClr val="bg2">
                    <a:lumMod val="75000"/>
                  </a:schemeClr>
                </a:solidFill>
                <a:latin typeface="Arial"/>
                <a:cs typeface="Arial"/>
              </a:rPr>
              <a:t>que benefician al binomio “Médico/Industria”</a:t>
            </a:r>
            <a:endParaRPr lang="es-ES" sz="2400" b="1" dirty="0">
              <a:solidFill>
                <a:schemeClr val="bg2">
                  <a:lumMod val="7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Arial"/>
              <a:cs typeface="Arial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solidFill>
            <a:schemeClr val="accent1">
              <a:lumMod val="50000"/>
            </a:schemeClr>
          </a:solidFill>
        </p:spPr>
        <p:txBody>
          <a:bodyPr>
            <a:normAutofit/>
          </a:bodyPr>
          <a:lstStyle/>
          <a:p>
            <a:pPr>
              <a:spcBef>
                <a:spcPts val="600"/>
              </a:spcBef>
              <a:buClr>
                <a:schemeClr val="accent2"/>
              </a:buClr>
              <a:buFont typeface="Wingdings" charset="2"/>
              <a:buChar char="§"/>
            </a:pPr>
            <a:endParaRPr lang="es-ES" sz="2200" dirty="0" smtClean="0">
              <a:solidFill>
                <a:schemeClr val="bg2">
                  <a:lumMod val="75000"/>
                </a:schemeClr>
              </a:solidFill>
              <a:latin typeface="Arial"/>
              <a:cs typeface="Arial"/>
            </a:endParaRPr>
          </a:p>
          <a:p>
            <a:pPr>
              <a:spcBef>
                <a:spcPts val="600"/>
              </a:spcBef>
              <a:buClr>
                <a:schemeClr val="accent2"/>
              </a:buClr>
              <a:buFont typeface="Wingdings" charset="2"/>
              <a:buChar char="§"/>
            </a:pPr>
            <a:r>
              <a:rPr lang="es-ES" sz="2200" dirty="0" smtClean="0">
                <a:solidFill>
                  <a:schemeClr val="bg2">
                    <a:lumMod val="75000"/>
                  </a:schemeClr>
                </a:solidFill>
                <a:latin typeface="Arial"/>
                <a:cs typeface="Arial"/>
              </a:rPr>
              <a:t>Investigador </a:t>
            </a:r>
            <a:r>
              <a:rPr lang="es-ES" sz="2200" dirty="0">
                <a:solidFill>
                  <a:schemeClr val="bg2">
                    <a:lumMod val="75000"/>
                  </a:schemeClr>
                </a:solidFill>
                <a:latin typeface="Arial"/>
                <a:cs typeface="Arial"/>
              </a:rPr>
              <a:t>principal o asociado en protocolos de la “Industria</a:t>
            </a:r>
          </a:p>
          <a:p>
            <a:pPr>
              <a:spcBef>
                <a:spcPts val="600"/>
              </a:spcBef>
              <a:buClr>
                <a:schemeClr val="accent2"/>
              </a:buClr>
              <a:buFont typeface="Wingdings" charset="2"/>
              <a:buChar char="§"/>
            </a:pPr>
            <a:endParaRPr lang="es-ES" sz="2200" dirty="0">
              <a:solidFill>
                <a:schemeClr val="bg2">
                  <a:lumMod val="75000"/>
                </a:schemeClr>
              </a:solidFill>
              <a:latin typeface="Arial"/>
              <a:cs typeface="Arial"/>
            </a:endParaRPr>
          </a:p>
          <a:p>
            <a:pPr marL="0" indent="0">
              <a:spcBef>
                <a:spcPts val="600"/>
              </a:spcBef>
              <a:buNone/>
            </a:pPr>
            <a:endParaRPr lang="es-ES" sz="2200" dirty="0">
              <a:solidFill>
                <a:schemeClr val="bg2">
                  <a:lumMod val="75000"/>
                </a:schemeClr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355857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6789</TotalTime>
  <Words>1002</Words>
  <Application>Microsoft Macintosh PowerPoint</Application>
  <PresentationFormat>Presentación en pantalla (4:3)</PresentationFormat>
  <Paragraphs>112</Paragraphs>
  <Slides>17</Slides>
  <Notes>8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17</vt:i4>
      </vt:variant>
    </vt:vector>
  </HeadingPairs>
  <TitlesOfParts>
    <vt:vector size="21" baseType="lpstr">
      <vt:lpstr>Calibri</vt:lpstr>
      <vt:lpstr>Wingdings</vt:lpstr>
      <vt:lpstr>Arial</vt:lpstr>
      <vt:lpstr>Tema de Office</vt:lpstr>
      <vt:lpstr>Recomendaciones del CETREMI a los médicos y a la industria para la designación de “líderes” o “expertos”</vt:lpstr>
      <vt:lpstr>Relación equipo de salud/industria</vt:lpstr>
      <vt:lpstr>Relación “Médico/industria”</vt:lpstr>
      <vt:lpstr>Actividades del “Médico” que benefician al binomio “Médico/Industria”</vt:lpstr>
      <vt:lpstr>Actividades del “Médico” que benefician al binomio “Médico/Industria”</vt:lpstr>
      <vt:lpstr>Actividades del “Médico” que benefician al binomio “Médico/Industria”</vt:lpstr>
      <vt:lpstr>Actividades del “Médico” que benefician al binomio “Médico/Industria”</vt:lpstr>
      <vt:lpstr>Actividades del “Médico” que benefician al binomio “Médico/Industria”</vt:lpstr>
      <vt:lpstr>Actividades de la “Industria” que benefician al binomio “Médico/Industria”</vt:lpstr>
      <vt:lpstr>Actividades de la “Industria” que benefician al binomio “Médico/Industria”</vt:lpstr>
      <vt:lpstr>Actividades de la “Industria” que benefician al binomio “Médico/Industria” </vt:lpstr>
      <vt:lpstr>Escenarios para la reflexión</vt:lpstr>
      <vt:lpstr>Escenarios para la reflexión</vt:lpstr>
      <vt:lpstr>Escenarios para la reflexión</vt:lpstr>
      <vt:lpstr>Escenarios para la reflexión</vt:lpstr>
      <vt:lpstr>Escenarios para la reflexión</vt:lpstr>
      <vt:lpstr>Escenarios para la reflexión</vt:lpstr>
    </vt:vector>
  </TitlesOfParts>
  <Company/>
  <LinksUpToDate>false</LinksUpToDate>
  <SharedDoc>false</SharedDoc>
  <HyperlinksChanged>false</HyperlinksChanged>
  <AppVersion>15.0032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Ruben Burgos Vargas</dc:creator>
  <cp:lastModifiedBy>Ruben Burgos-Vargas</cp:lastModifiedBy>
  <cp:revision>197</cp:revision>
  <cp:lastPrinted>2017-03-16T00:11:52Z</cp:lastPrinted>
  <dcterms:created xsi:type="dcterms:W3CDTF">2015-07-06T02:00:35Z</dcterms:created>
  <dcterms:modified xsi:type="dcterms:W3CDTF">2017-03-16T00:14:14Z</dcterms:modified>
</cp:coreProperties>
</file>