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1CBF-BD69-4738-BF58-75AE84844E16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743AD-2A20-4896-835A-D546D5805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0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E44696-3CED-40F9-9C8C-02E86561289E}" type="slidenum">
              <a:rPr lang="es-ES" smtClean="0"/>
              <a:pPr eaLnBrk="1" hangingPunct="1"/>
              <a:t>2</a:t>
            </a:fld>
            <a:endParaRPr lang="es-E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81473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6E543C-EE9C-45C9-B21D-DD2DF8F79752}" type="slidenum">
              <a:rPr lang="es-E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763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E9965-FBBA-4A8F-9599-FC9B8B3F4A93}" type="slidenum">
              <a:rPr lang="es-E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5522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DB7C2-7499-45A3-85F6-9B177922EE13}" type="slidenum">
              <a:rPr lang="es-E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8421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2F83DB-4198-47E7-ABE2-5D412BB1757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163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9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45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16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8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45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13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02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3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16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52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76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F314-85BC-4226-BCFE-E69FFC00D9D4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AA740-F5F4-4918-8D9C-3E54A1AC78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15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espaldo usb\Documents\ArtGas1Neuronat2013\Cover image\Fig10A_DAPI_cov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91" y="1"/>
            <a:ext cx="9255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215681" y="116633"/>
            <a:ext cx="6329759" cy="100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“Terapia dirigida para cáncer de mama con el gen inductor de </a:t>
            </a:r>
            <a:r>
              <a:rPr lang="es-MX" sz="2800" b="1" dirty="0" err="1" smtClean="0">
                <a:solidFill>
                  <a:schemeClr val="bg1"/>
                </a:solidFill>
              </a:rPr>
              <a:t>apopoptosis</a:t>
            </a:r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r>
              <a:rPr lang="es-MX" sz="2800" b="1" i="1" dirty="0" smtClean="0">
                <a:solidFill>
                  <a:schemeClr val="bg1"/>
                </a:solidFill>
              </a:rPr>
              <a:t>GAS</a:t>
            </a:r>
            <a:r>
              <a:rPr lang="es-MX" sz="2800" b="1" dirty="0" smtClean="0">
                <a:solidFill>
                  <a:schemeClr val="bg1"/>
                </a:solidFill>
              </a:rPr>
              <a:t>1"</a:t>
            </a:r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Dr. José Segovia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Departamento de Fisiología,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Biofísica y Neurociencias</a:t>
            </a:r>
          </a:p>
          <a:p>
            <a:pPr algn="ctr"/>
            <a:r>
              <a:rPr lang="es-MX" sz="2800" b="1" dirty="0" err="1">
                <a:solidFill>
                  <a:schemeClr val="bg1"/>
                </a:solidFill>
              </a:rPr>
              <a:t>Cinvestav</a:t>
            </a:r>
            <a:endParaRPr lang="es-MX" sz="2800" b="1" dirty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17 de mayo, </a:t>
            </a:r>
            <a:r>
              <a:rPr lang="es-MX" sz="2800" b="1" dirty="0">
                <a:solidFill>
                  <a:schemeClr val="bg1"/>
                </a:solidFill>
              </a:rPr>
              <a:t>2017 </a:t>
            </a: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s-MX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9" y="63402"/>
            <a:ext cx="13684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0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respaldo usb\Documents\ArtGas1BreastCancer2014\RevisedECR2014\Figure 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4"/>
            <a:ext cx="87767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respaldo usb\Documents\ArtGas1BreastCancer2014\RevisedECR2014\Figure 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051126"/>
            <a:ext cx="8622717" cy="48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respaldo usb\Documents\ArtGas1BreastCancer2014\RevisedECR2014\Figure 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68760"/>
            <a:ext cx="85626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respaldo usb\Documents\ArtGas1BreastCancer2014\RevisedECR2014\Figure 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00" y="1628800"/>
            <a:ext cx="9004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respaldo usb\Documents\ArtGas1BreastCancer2014\RevisedECR2014\Figure 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74" y="1484784"/>
            <a:ext cx="8289291" cy="41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respaldo usb\Documents\ArtGas1BreastCancer2014\RevisedECR2014\Figure 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628800"/>
            <a:ext cx="83277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respaldo usb\Documents\ArtGas1BreastCancer2014\RevisedECR2014\Figure 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12" y="836713"/>
            <a:ext cx="8386644" cy="56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47528" y="155679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Soluble Gas1 </a:t>
            </a:r>
            <a:r>
              <a:rPr lang="es-MX" sz="2800" dirty="0" err="1"/>
              <a:t>inhibits</a:t>
            </a:r>
            <a:r>
              <a:rPr lang="es-MX" sz="2800" dirty="0"/>
              <a:t> </a:t>
            </a:r>
            <a:r>
              <a:rPr lang="es-MX" sz="2800" dirty="0" err="1"/>
              <a:t>breast</a:t>
            </a:r>
            <a:r>
              <a:rPr lang="es-MX" sz="2800" dirty="0"/>
              <a:t> </a:t>
            </a:r>
            <a:r>
              <a:rPr lang="es-MX" sz="2800" dirty="0" err="1"/>
              <a:t>cancer</a:t>
            </a:r>
            <a:r>
              <a:rPr lang="es-MX" sz="2800" dirty="0"/>
              <a:t> </a:t>
            </a:r>
            <a:r>
              <a:rPr lang="es-MX" sz="2800" dirty="0" err="1"/>
              <a:t>growth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 err="1"/>
              <a:t>This</a:t>
            </a:r>
            <a:r>
              <a:rPr lang="es-MX" sz="2800" dirty="0"/>
              <a:t> </a:t>
            </a:r>
            <a:r>
              <a:rPr lang="es-MX" sz="2800" dirty="0" err="1"/>
              <a:t>is</a:t>
            </a:r>
            <a:r>
              <a:rPr lang="es-MX" sz="2800" dirty="0"/>
              <a:t> a </a:t>
            </a:r>
            <a:r>
              <a:rPr lang="es-MX" sz="2800" dirty="0" err="1"/>
              <a:t>Ret-independent</a:t>
            </a:r>
            <a:r>
              <a:rPr lang="es-MX" sz="2800" dirty="0"/>
              <a:t> </a:t>
            </a:r>
            <a:r>
              <a:rPr lang="es-MX" sz="2800" dirty="0" err="1"/>
              <a:t>mechanism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tGas1 </a:t>
            </a:r>
            <a:r>
              <a:rPr lang="es-MX" sz="2800" dirty="0" err="1"/>
              <a:t>interfers</a:t>
            </a:r>
            <a:r>
              <a:rPr lang="es-MX" sz="2800" dirty="0"/>
              <a:t> </a:t>
            </a:r>
            <a:r>
              <a:rPr lang="es-MX" sz="2800" dirty="0" err="1"/>
              <a:t>with</a:t>
            </a:r>
            <a:r>
              <a:rPr lang="es-MX" sz="2800" dirty="0"/>
              <a:t>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Artemin</a:t>
            </a:r>
            <a:r>
              <a:rPr lang="es-MX" sz="2800" dirty="0"/>
              <a:t>-GFR</a:t>
            </a:r>
            <a:r>
              <a:rPr lang="el-GR" sz="2800" dirty="0"/>
              <a:t>α</a:t>
            </a:r>
            <a:r>
              <a:rPr lang="es-MX" sz="2800" dirty="0"/>
              <a:t>3 </a:t>
            </a:r>
            <a:r>
              <a:rPr lang="es-MX" sz="2800" dirty="0" err="1" smtClean="0"/>
              <a:t>signaling</a:t>
            </a:r>
            <a:endParaRPr lang="es-MX" sz="2800" dirty="0" smtClean="0"/>
          </a:p>
          <a:p>
            <a:endParaRPr lang="es-MX" sz="2800" dirty="0"/>
          </a:p>
          <a:p>
            <a:r>
              <a:rPr lang="es-MX" sz="2800" dirty="0" smtClean="0"/>
              <a:t>tGas1 reduces </a:t>
            </a:r>
            <a:r>
              <a:rPr lang="es-MX" sz="2800" dirty="0" err="1" smtClean="0"/>
              <a:t>angiogenesis</a:t>
            </a:r>
            <a:r>
              <a:rPr lang="es-MX" sz="2800" dirty="0" smtClean="0"/>
              <a:t> of </a:t>
            </a:r>
            <a:r>
              <a:rPr lang="es-MX" sz="2800" dirty="0" err="1" smtClean="0"/>
              <a:t>implanted</a:t>
            </a:r>
            <a:r>
              <a:rPr lang="es-MX" sz="2800" dirty="0" smtClean="0"/>
              <a:t> </a:t>
            </a:r>
            <a:r>
              <a:rPr lang="es-MX" sz="2800" dirty="0" err="1" smtClean="0"/>
              <a:t>tumors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Gas1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dirty="0" err="1"/>
              <a:t>effective</a:t>
            </a:r>
            <a:r>
              <a:rPr lang="es-MX" sz="2800" dirty="0"/>
              <a:t> </a:t>
            </a:r>
            <a:r>
              <a:rPr lang="es-MX" sz="2800" dirty="0" err="1"/>
              <a:t>inhibiting</a:t>
            </a:r>
            <a:r>
              <a:rPr lang="es-MX" sz="2800" dirty="0"/>
              <a:t>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growth</a:t>
            </a:r>
            <a:r>
              <a:rPr lang="es-MX" sz="2800" dirty="0"/>
              <a:t> of </a:t>
            </a:r>
            <a:r>
              <a:rPr lang="es-MX" sz="2800" dirty="0" err="1"/>
              <a:t>different</a:t>
            </a:r>
            <a:r>
              <a:rPr lang="es-MX" sz="2800" dirty="0"/>
              <a:t> </a:t>
            </a:r>
            <a:r>
              <a:rPr lang="es-MX" sz="2800" dirty="0" err="1"/>
              <a:t>tumors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3050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103238" y="322263"/>
            <a:ext cx="6107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MX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CINVESTAV</a:t>
            </a:r>
          </a:p>
          <a:p>
            <a:pPr algn="ctr">
              <a:defRPr/>
            </a:pPr>
            <a:r>
              <a:rPr lang="es-MX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Depto. Fisiología, Biofísica y Neurociencias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2135189" y="1565276"/>
            <a:ext cx="35972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u="sng" dirty="0">
                <a:solidFill>
                  <a:srgbClr val="000000"/>
                </a:solidFill>
              </a:rPr>
              <a:t>Dr. José Segovia</a:t>
            </a:r>
          </a:p>
          <a:p>
            <a:r>
              <a:rPr lang="es-MX" dirty="0">
                <a:solidFill>
                  <a:srgbClr val="000000"/>
                </a:solidFill>
              </a:rPr>
              <a:t>Paula Vergara</a:t>
            </a:r>
          </a:p>
          <a:p>
            <a:r>
              <a:rPr lang="es-MX" dirty="0" err="1">
                <a:solidFill>
                  <a:srgbClr val="000000"/>
                </a:solidFill>
              </a:rPr>
              <a:t>Absalom</a:t>
            </a:r>
            <a:r>
              <a:rPr lang="es-MX" dirty="0">
                <a:solidFill>
                  <a:srgbClr val="000000"/>
                </a:solidFill>
              </a:rPr>
              <a:t> Zamorano</a:t>
            </a:r>
          </a:p>
          <a:p>
            <a:r>
              <a:rPr lang="es-MX" dirty="0">
                <a:solidFill>
                  <a:srgbClr val="000000"/>
                </a:solidFill>
              </a:rPr>
              <a:t>Alejandro Benítez</a:t>
            </a:r>
          </a:p>
          <a:p>
            <a:r>
              <a:rPr lang="es-MX" dirty="0">
                <a:solidFill>
                  <a:srgbClr val="000000"/>
                </a:solidFill>
              </a:rPr>
              <a:t>Gabriela Domínguez</a:t>
            </a:r>
          </a:p>
          <a:p>
            <a:r>
              <a:rPr lang="es-MX" dirty="0">
                <a:solidFill>
                  <a:srgbClr val="000000"/>
                </a:solidFill>
              </a:rPr>
              <a:t>Alejandro López Ramírez</a:t>
            </a:r>
          </a:p>
          <a:p>
            <a:r>
              <a:rPr lang="es-MX" dirty="0">
                <a:solidFill>
                  <a:srgbClr val="000000"/>
                </a:solidFill>
              </a:rPr>
              <a:t>Adolfo López Ornelas</a:t>
            </a:r>
          </a:p>
          <a:p>
            <a:r>
              <a:rPr lang="es-MX" dirty="0" err="1">
                <a:solidFill>
                  <a:srgbClr val="000000"/>
                </a:solidFill>
              </a:rPr>
              <a:t>Natanael</a:t>
            </a:r>
            <a:r>
              <a:rPr lang="es-MX" dirty="0">
                <a:solidFill>
                  <a:srgbClr val="000000"/>
                </a:solidFill>
              </a:rPr>
              <a:t> Zarco</a:t>
            </a:r>
          </a:p>
          <a:p>
            <a:r>
              <a:rPr lang="es-MX" dirty="0">
                <a:solidFill>
                  <a:srgbClr val="000000"/>
                </a:solidFill>
              </a:rPr>
              <a:t>Elizabeth Bautista</a:t>
            </a:r>
          </a:p>
          <a:p>
            <a:r>
              <a:rPr lang="es-MX" dirty="0">
                <a:solidFill>
                  <a:srgbClr val="000000"/>
                </a:solidFill>
              </a:rPr>
              <a:t>Ricardo González</a:t>
            </a:r>
          </a:p>
          <a:p>
            <a:r>
              <a:rPr lang="es-MX" dirty="0">
                <a:solidFill>
                  <a:srgbClr val="000000"/>
                </a:solidFill>
              </a:rPr>
              <a:t>Teresa Mejía</a:t>
            </a:r>
          </a:p>
          <a:p>
            <a:r>
              <a:rPr lang="es-MX" dirty="0">
                <a:solidFill>
                  <a:srgbClr val="000000"/>
                </a:solidFill>
              </a:rPr>
              <a:t>Laura Sánchez</a:t>
            </a:r>
          </a:p>
          <a:p>
            <a:r>
              <a:rPr lang="es-MX" dirty="0">
                <a:solidFill>
                  <a:srgbClr val="000000"/>
                </a:solidFill>
              </a:rPr>
              <a:t>Alberto </a:t>
            </a:r>
            <a:r>
              <a:rPr lang="es-MX" dirty="0" smtClean="0">
                <a:solidFill>
                  <a:srgbClr val="000000"/>
                </a:solidFill>
              </a:rPr>
              <a:t>Ayala-Sarmiento</a:t>
            </a:r>
          </a:p>
          <a:p>
            <a:endParaRPr lang="es-MX" dirty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Dr. Daniel Martínez-</a:t>
            </a:r>
            <a:r>
              <a:rPr lang="es-MX" dirty="0" err="1" smtClean="0">
                <a:solidFill>
                  <a:srgbClr val="000000"/>
                </a:solidFill>
              </a:rPr>
              <a:t>Fong</a:t>
            </a:r>
            <a:endParaRPr lang="es-MX" dirty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Dr</a:t>
            </a:r>
            <a:r>
              <a:rPr lang="es-MX" dirty="0">
                <a:solidFill>
                  <a:srgbClr val="000000"/>
                </a:solidFill>
              </a:rPr>
              <a:t>. Mónica </a:t>
            </a:r>
            <a:r>
              <a:rPr lang="es-MX" dirty="0" smtClean="0">
                <a:solidFill>
                  <a:srgbClr val="000000"/>
                </a:solidFill>
              </a:rPr>
              <a:t>Lamas</a:t>
            </a:r>
          </a:p>
          <a:p>
            <a:r>
              <a:rPr lang="es-MX" dirty="0" smtClean="0">
                <a:solidFill>
                  <a:srgbClr val="000000"/>
                </a:solidFill>
              </a:rPr>
              <a:t>Dr. L. González-Mariscal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5592440" y="1509714"/>
            <a:ext cx="439199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u="sng" dirty="0" err="1">
                <a:solidFill>
                  <a:srgbClr val="000000"/>
                </a:solidFill>
              </a:rPr>
              <a:t>Collaborators</a:t>
            </a:r>
            <a:endParaRPr lang="es-MX" u="sng" dirty="0">
              <a:solidFill>
                <a:srgbClr val="000000"/>
              </a:solidFill>
            </a:endParaRPr>
          </a:p>
          <a:p>
            <a:endParaRPr lang="es-MX" dirty="0">
              <a:solidFill>
                <a:srgbClr val="000000"/>
              </a:solidFill>
            </a:endParaRPr>
          </a:p>
          <a:p>
            <a:r>
              <a:rPr lang="es-MX" dirty="0" err="1">
                <a:solidFill>
                  <a:srgbClr val="000000"/>
                </a:solidFill>
              </a:rPr>
              <a:t>The</a:t>
            </a:r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dirty="0" err="1">
                <a:solidFill>
                  <a:srgbClr val="000000"/>
                </a:solidFill>
              </a:rPr>
              <a:t>Hebrew</a:t>
            </a:r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dirty="0" err="1">
                <a:solidFill>
                  <a:srgbClr val="000000"/>
                </a:solidFill>
              </a:rPr>
              <a:t>University</a:t>
            </a:r>
            <a:r>
              <a:rPr lang="es-MX" dirty="0">
                <a:solidFill>
                  <a:srgbClr val="000000"/>
                </a:solidFill>
              </a:rPr>
              <a:t> (Israel)</a:t>
            </a:r>
          </a:p>
          <a:p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u="sng" dirty="0">
                <a:solidFill>
                  <a:srgbClr val="000000"/>
                </a:solidFill>
              </a:rPr>
              <a:t>Dr. </a:t>
            </a:r>
            <a:r>
              <a:rPr lang="es-MX" u="sng" dirty="0" err="1">
                <a:solidFill>
                  <a:srgbClr val="000000"/>
                </a:solidFill>
              </a:rPr>
              <a:t>Michal</a:t>
            </a:r>
            <a:r>
              <a:rPr lang="es-MX" u="sng" dirty="0">
                <a:solidFill>
                  <a:srgbClr val="000000"/>
                </a:solidFill>
              </a:rPr>
              <a:t> </a:t>
            </a:r>
            <a:r>
              <a:rPr lang="es-MX" u="sng" dirty="0" err="1">
                <a:solidFill>
                  <a:srgbClr val="000000"/>
                </a:solidFill>
              </a:rPr>
              <a:t>Linial</a:t>
            </a:r>
            <a:endParaRPr lang="es-MX" u="sng" dirty="0">
              <a:solidFill>
                <a:srgbClr val="000000"/>
              </a:solidFill>
            </a:endParaRPr>
          </a:p>
          <a:p>
            <a:endParaRPr lang="es-MX" dirty="0">
              <a:solidFill>
                <a:srgbClr val="000000"/>
              </a:solidFill>
            </a:endParaRPr>
          </a:p>
          <a:p>
            <a:r>
              <a:rPr lang="es-MX" dirty="0" err="1">
                <a:solidFill>
                  <a:srgbClr val="000000"/>
                </a:solidFill>
              </a:rPr>
              <a:t>University</a:t>
            </a:r>
            <a:r>
              <a:rPr lang="es-MX" dirty="0">
                <a:solidFill>
                  <a:srgbClr val="000000"/>
                </a:solidFill>
              </a:rPr>
              <a:t> of Washington (USA) </a:t>
            </a:r>
          </a:p>
          <a:p>
            <a:r>
              <a:rPr lang="es-MX" u="sng" dirty="0">
                <a:solidFill>
                  <a:srgbClr val="000000"/>
                </a:solidFill>
              </a:rPr>
              <a:t>Dr. Ora </a:t>
            </a:r>
            <a:r>
              <a:rPr lang="es-MX" u="sng" dirty="0" err="1">
                <a:solidFill>
                  <a:srgbClr val="000000"/>
                </a:solidFill>
              </a:rPr>
              <a:t>Schueler-Furman</a:t>
            </a:r>
            <a:endParaRPr lang="es-MX" u="sng" dirty="0">
              <a:solidFill>
                <a:srgbClr val="000000"/>
              </a:solidFill>
            </a:endParaRPr>
          </a:p>
          <a:p>
            <a:endParaRPr lang="es-MX" u="sng" dirty="0">
              <a:solidFill>
                <a:srgbClr val="000000"/>
              </a:solidFill>
            </a:endParaRPr>
          </a:p>
          <a:p>
            <a:r>
              <a:rPr lang="es-MX" dirty="0">
                <a:solidFill>
                  <a:srgbClr val="000000"/>
                </a:solidFill>
              </a:rPr>
              <a:t>UNAM</a:t>
            </a:r>
          </a:p>
          <a:p>
            <a:r>
              <a:rPr lang="es-MX" u="sng" dirty="0">
                <a:solidFill>
                  <a:srgbClr val="000000"/>
                </a:solidFill>
              </a:rPr>
              <a:t>Dr. Raúl Aguilar-</a:t>
            </a:r>
            <a:r>
              <a:rPr lang="es-MX" u="sng" dirty="0" err="1">
                <a:solidFill>
                  <a:srgbClr val="000000"/>
                </a:solidFill>
              </a:rPr>
              <a:t>Roblero</a:t>
            </a:r>
            <a:endParaRPr lang="es-MX" u="sng" dirty="0">
              <a:solidFill>
                <a:srgbClr val="000000"/>
              </a:solidFill>
            </a:endParaRPr>
          </a:p>
          <a:p>
            <a:endParaRPr lang="es-MX" u="sng" dirty="0">
              <a:solidFill>
                <a:srgbClr val="000000"/>
              </a:solidFill>
            </a:endParaRPr>
          </a:p>
          <a:p>
            <a:r>
              <a:rPr lang="es-MX" dirty="0">
                <a:solidFill>
                  <a:srgbClr val="000000"/>
                </a:solidFill>
              </a:rPr>
              <a:t>UAM</a:t>
            </a:r>
          </a:p>
          <a:p>
            <a:r>
              <a:rPr lang="es-MX" u="sng" dirty="0">
                <a:solidFill>
                  <a:srgbClr val="000000"/>
                </a:solidFill>
              </a:rPr>
              <a:t>Prof. Rosa O González</a:t>
            </a:r>
          </a:p>
          <a:p>
            <a:endParaRPr lang="es-MX" sz="2000" u="sng" dirty="0">
              <a:solidFill>
                <a:srgbClr val="000000"/>
              </a:solidFill>
            </a:endParaRPr>
          </a:p>
          <a:p>
            <a:endParaRPr lang="es-MX" sz="2000" dirty="0">
              <a:solidFill>
                <a:srgbClr val="000000"/>
              </a:solidFill>
            </a:endParaRPr>
          </a:p>
          <a:p>
            <a:endParaRPr lang="es-MX" sz="2400" dirty="0">
              <a:solidFill>
                <a:srgbClr val="FFFF66"/>
              </a:solidFill>
            </a:endParaRPr>
          </a:p>
          <a:p>
            <a:endParaRPr lang="en-US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0" y="76201"/>
            <a:ext cx="9144000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600" b="1" u="sng" dirty="0"/>
              <a:t>Gas1 (</a:t>
            </a:r>
            <a:r>
              <a:rPr lang="es-MX" sz="3600" b="1" u="sng" dirty="0" err="1"/>
              <a:t>Growth</a:t>
            </a:r>
            <a:r>
              <a:rPr lang="es-MX" sz="3600" b="1" u="sng" dirty="0"/>
              <a:t> </a:t>
            </a:r>
            <a:r>
              <a:rPr lang="es-MX" sz="3600" b="1" u="sng" dirty="0" err="1"/>
              <a:t>Arrest</a:t>
            </a:r>
            <a:r>
              <a:rPr lang="es-MX" sz="3600" b="1" u="sng" dirty="0"/>
              <a:t> </a:t>
            </a:r>
            <a:r>
              <a:rPr lang="es-MX" sz="3600" b="1" u="sng" dirty="0" err="1"/>
              <a:t>Specific</a:t>
            </a:r>
            <a:r>
              <a:rPr lang="es-MX" sz="3600" b="1" u="sng" dirty="0"/>
              <a:t> 1</a:t>
            </a:r>
            <a:r>
              <a:rPr lang="es-MX" sz="3600" b="1" u="sng" dirty="0" smtClean="0"/>
              <a:t>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cs typeface="Times New Roman" pitchFamily="18" charset="0"/>
              </a:rPr>
              <a:t>Gas1 fue aislado de una biblioteca de substracción, de células arrestadas en su crecimiento (Schneider et al, 1988)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cs typeface="Times New Roman" pitchFamily="18" charset="0"/>
              </a:rPr>
              <a:t>Es una proteína unida a la membrana por un ancla GPI (</a:t>
            </a:r>
            <a:r>
              <a:rPr lang="es-ES" sz="2800" dirty="0" err="1" smtClean="0">
                <a:cs typeface="Times New Roman" pitchFamily="18" charset="0"/>
              </a:rPr>
              <a:t>Stebel</a:t>
            </a:r>
            <a:r>
              <a:rPr lang="es-ES" sz="2800" dirty="0" smtClean="0">
                <a:cs typeface="Times New Roman" pitchFamily="18" charset="0"/>
              </a:rPr>
              <a:t> et al, 2000)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2800" dirty="0" smtClean="0">
                <a:cs typeface="Times New Roman" pitchFamily="18" charset="0"/>
              </a:rPr>
              <a:t>Muestra homología estructural con los receptores a la familia de GDNF (GRF</a:t>
            </a:r>
            <a:r>
              <a:rPr lang="el-GR" sz="2800" dirty="0" smtClean="0">
                <a:cs typeface="Times New Roman" pitchFamily="18" charset="0"/>
              </a:rPr>
              <a:t>α</a:t>
            </a:r>
            <a:r>
              <a:rPr lang="es-MX" sz="2800" dirty="0" smtClean="0">
                <a:cs typeface="Times New Roman" pitchFamily="18" charset="0"/>
              </a:rPr>
              <a:t>) (</a:t>
            </a:r>
            <a:r>
              <a:rPr lang="es-MX" sz="2800" dirty="0" err="1" smtClean="0">
                <a:cs typeface="Times New Roman" pitchFamily="18" charset="0"/>
              </a:rPr>
              <a:t>Schueler-Furman</a:t>
            </a:r>
            <a:r>
              <a:rPr lang="es-MX" sz="2800" dirty="0" smtClean="0">
                <a:cs typeface="Times New Roman" pitchFamily="18" charset="0"/>
              </a:rPr>
              <a:t> et al, 2006)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800" dirty="0" smtClean="0">
                <a:cs typeface="Times New Roman" pitchFamily="18" charset="0"/>
              </a:rPr>
              <a:t>Gas1 induce muerte celular por un proceso </a:t>
            </a:r>
            <a:r>
              <a:rPr lang="es-MX" sz="2800" dirty="0" err="1" smtClean="0">
                <a:cs typeface="Times New Roman" pitchFamily="18" charset="0"/>
              </a:rPr>
              <a:t>apoptótico</a:t>
            </a:r>
            <a:r>
              <a:rPr lang="es-MX" sz="2800" dirty="0" smtClean="0">
                <a:cs typeface="Times New Roman" pitchFamily="18" charset="0"/>
              </a:rPr>
              <a:t> intrínseco (Zarco et al, 2012)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2800" dirty="0" smtClean="0">
                <a:cs typeface="Times New Roman" pitchFamily="18" charset="0"/>
              </a:rPr>
              <a:t>Gas1 es una proteína </a:t>
            </a:r>
            <a:r>
              <a:rPr lang="es-MX" sz="2800" dirty="0" err="1" smtClean="0">
                <a:cs typeface="Times New Roman" pitchFamily="18" charset="0"/>
              </a:rPr>
              <a:t>pleiotrópica</a:t>
            </a:r>
            <a:r>
              <a:rPr lang="es-MX" sz="2800" dirty="0" smtClean="0">
                <a:cs typeface="Times New Roman" pitchFamily="18" charset="0"/>
              </a:rPr>
              <a:t> (Segovia &amp; Zarco, 2014; Segovia et al, 2016).</a:t>
            </a:r>
            <a:endParaRPr lang="es-ES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MX" sz="3200" dirty="0">
                <a:cs typeface="Times New Roman" pitchFamily="18" charset="0"/>
              </a:rPr>
              <a:t>	</a:t>
            </a:r>
            <a:endParaRPr lang="es-E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204914"/>
            <a:ext cx="91567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4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14" y="2160588"/>
            <a:ext cx="43973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2495551" y="901700"/>
            <a:ext cx="734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Structural model of the Gas1 D-N domain</a:t>
            </a:r>
            <a:endParaRPr lang="es-ES" sz="2400" b="1"/>
          </a:p>
        </p:txBody>
      </p:sp>
    </p:spTree>
    <p:extLst>
      <p:ext uri="{BB962C8B-B14F-4D97-AF65-F5344CB8AC3E}">
        <p14:creationId xmlns:p14="http://schemas.microsoft.com/office/powerpoint/2010/main" val="35055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C:\Documents and Settings\NATHAN\Escritorio\poster images\poster images\Diapositiv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6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2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5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27648" y="227687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Gas1 and </a:t>
            </a:r>
            <a:r>
              <a:rPr lang="es-MX" sz="3200" dirty="0" err="1"/>
              <a:t>breast</a:t>
            </a:r>
            <a:r>
              <a:rPr lang="es-MX" sz="3200" dirty="0"/>
              <a:t> </a:t>
            </a:r>
            <a:r>
              <a:rPr lang="es-MX" sz="3200" dirty="0" err="1"/>
              <a:t>cancer</a:t>
            </a:r>
            <a:endParaRPr lang="es-MX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00" y="522920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Jimenez</a:t>
            </a:r>
            <a:r>
              <a:rPr lang="es-MX" sz="1600" dirty="0"/>
              <a:t> et al,  </a:t>
            </a:r>
            <a:r>
              <a:rPr lang="es-MX" sz="1600" dirty="0" err="1"/>
              <a:t>Exp</a:t>
            </a:r>
            <a:r>
              <a:rPr lang="es-MX" sz="1600" dirty="0"/>
              <a:t>. </a:t>
            </a:r>
            <a:r>
              <a:rPr lang="es-MX" sz="1600" dirty="0" err="1"/>
              <a:t>Cell</a:t>
            </a:r>
            <a:r>
              <a:rPr lang="es-MX" sz="1600" dirty="0"/>
              <a:t>. Res, 2014</a:t>
            </a:r>
          </a:p>
        </p:txBody>
      </p:sp>
    </p:spTree>
    <p:extLst>
      <p:ext uri="{BB962C8B-B14F-4D97-AF65-F5344CB8AC3E}">
        <p14:creationId xmlns:p14="http://schemas.microsoft.com/office/powerpoint/2010/main" val="38058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respaldo usb\Documents\ArtGas1BreastCancer2014\RevisedECR2014\Figure 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54" y="1628800"/>
            <a:ext cx="891574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respaldo usb\Documents\ArtGas1BreastCancer2014\RevisedECR2014\Figure 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85948"/>
            <a:ext cx="8749258" cy="59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280</Words>
  <Application>Microsoft Office PowerPoint</Application>
  <PresentationFormat>Panorámica</PresentationFormat>
  <Paragraphs>77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jsegovia</dc:creator>
  <cp:lastModifiedBy>jsegovia</cp:lastModifiedBy>
  <cp:revision>11</cp:revision>
  <dcterms:created xsi:type="dcterms:W3CDTF">2017-05-11T17:56:56Z</dcterms:created>
  <dcterms:modified xsi:type="dcterms:W3CDTF">2017-05-17T20:10:28Z</dcterms:modified>
</cp:coreProperties>
</file>