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5"/>
  </p:notesMasterIdLst>
  <p:sldIdLst>
    <p:sldId id="323" r:id="rId2"/>
    <p:sldId id="633" r:id="rId3"/>
    <p:sldId id="601" r:id="rId4"/>
    <p:sldId id="620" r:id="rId5"/>
    <p:sldId id="399" r:id="rId6"/>
    <p:sldId id="636" r:id="rId7"/>
    <p:sldId id="622" r:id="rId8"/>
    <p:sldId id="623" r:id="rId9"/>
    <p:sldId id="624" r:id="rId10"/>
    <p:sldId id="635" r:id="rId11"/>
    <p:sldId id="520" r:id="rId12"/>
    <p:sldId id="618" r:id="rId13"/>
    <p:sldId id="626" r:id="rId14"/>
  </p:sldIdLst>
  <p:sldSz cx="10287000" cy="6858000" type="35mm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8B6125"/>
    <a:srgbClr val="184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8586" autoAdjust="0"/>
    <p:restoredTop sz="97950" autoAdjust="0"/>
  </p:normalViewPr>
  <p:slideViewPr>
    <p:cSldViewPr snapToGrid="0" snapToObjects="1">
      <p:cViewPr varScale="1">
        <p:scale>
          <a:sx n="72" d="100"/>
          <a:sy n="72" d="100"/>
        </p:scale>
        <p:origin x="1728" y="72"/>
      </p:cViewPr>
      <p:guideLst>
        <p:guide orient="horz" pos="2160"/>
        <p:guide pos="3240"/>
      </p:guideLst>
    </p:cSldViewPr>
  </p:slideViewPr>
  <p:notesTextViewPr>
    <p:cViewPr>
      <p:scale>
        <a:sx n="55" d="100"/>
        <a:sy n="55" d="100"/>
      </p:scale>
      <p:origin x="0" y="0"/>
    </p:cViewPr>
  </p:notesTextViewPr>
  <p:sorterViewPr>
    <p:cViewPr varScale="1">
      <p:scale>
        <a:sx n="1" d="1"/>
        <a:sy n="1" d="1"/>
      </p:scale>
      <p:origin x="0" y="-2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FC39F-7AF7-344F-BE08-7A4AF3B7A467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58E5DF1-507F-B540-9CE2-CD5BEF205AB0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000" b="1" dirty="0">
              <a:latin typeface="Calibri"/>
              <a:cs typeface="Calibri"/>
            </a:rPr>
            <a:t>MAMA</a:t>
          </a:r>
        </a:p>
      </dgm:t>
    </dgm:pt>
    <dgm:pt modelId="{6C66C9BE-9133-4C4A-93C4-D8613FB6CCB0}" type="parTrans" cxnId="{6903D17A-00FF-7743-94A9-A72747012D31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330607C5-E325-A942-9D33-398CBF29C085}" type="sibTrans" cxnId="{6903D17A-00FF-7743-94A9-A72747012D31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624AF0B7-E939-AF4C-8366-CAFEAC42E63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000" b="1" dirty="0">
              <a:latin typeface="Calibri"/>
              <a:cs typeface="Calibri"/>
            </a:rPr>
            <a:t>PRÓSTATA</a:t>
          </a:r>
        </a:p>
      </dgm:t>
    </dgm:pt>
    <dgm:pt modelId="{AAFEE9CE-9B53-E847-8CEC-C4B2D99CDF9B}" type="parTrans" cxnId="{5F72C320-A360-6248-88BF-1B72F2154A18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D65ECAB1-72CB-2F46-B248-CD9B973ECCAC}" type="sibTrans" cxnId="{5F72C320-A360-6248-88BF-1B72F2154A18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15E19CE3-B563-A645-A7EE-AEDEE979E8A3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000" b="1" dirty="0">
              <a:latin typeface="Calibri"/>
              <a:cs typeface="Calibri"/>
            </a:rPr>
            <a:t>CÉRVIX</a:t>
          </a:r>
        </a:p>
      </dgm:t>
    </dgm:pt>
    <dgm:pt modelId="{EA10F4B9-6800-454D-9027-4429A7030DC8}" type="parTrans" cxnId="{DE68F3C8-62C1-A34F-92E7-EF66AE03E657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9F518CD9-4556-BD4B-9C2E-B9D2F339AE9C}" type="sibTrans" cxnId="{DE68F3C8-62C1-A34F-92E7-EF66AE03E657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6D96FACA-0A74-3541-A50C-FF55CCFA80F6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000" b="1" dirty="0">
              <a:latin typeface="Calibri"/>
              <a:cs typeface="Calibri"/>
            </a:rPr>
            <a:t>COLON-RECTO</a:t>
          </a:r>
        </a:p>
      </dgm:t>
    </dgm:pt>
    <dgm:pt modelId="{842BBDFA-127B-954D-8A59-23E3A459632A}" type="parTrans" cxnId="{1A396BA1-4792-CA4C-98CF-0A8EA6219626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E32573F6-527F-3F41-820D-2C1BA83964BB}" type="sibTrans" cxnId="{1A396BA1-4792-CA4C-98CF-0A8EA6219626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3448849E-8F90-DE49-BB73-D8C978863714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000" b="1" dirty="0">
              <a:latin typeface="Calibri"/>
              <a:cs typeface="Calibri"/>
            </a:rPr>
            <a:t>PULMÓN</a:t>
          </a:r>
        </a:p>
      </dgm:t>
    </dgm:pt>
    <dgm:pt modelId="{F6130284-9870-D345-87FE-E7762A5E5AEF}" type="parTrans" cxnId="{DF232CEA-FD35-FF42-9D07-7CB67FCE5D90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3BC3FBC9-6CD9-994B-96E7-FEE3114D5D68}" type="sibTrans" cxnId="{DF232CEA-FD35-FF42-9D07-7CB67FCE5D90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0664471C-C0C8-224B-8654-BB9702A6B1E9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rtl="0"/>
          <a:r>
            <a:rPr lang="es-MX" sz="2000" b="1" dirty="0">
              <a:latin typeface="Calibri"/>
              <a:cs typeface="Calibri"/>
            </a:rPr>
            <a:t>ESTÓMAGO</a:t>
          </a:r>
        </a:p>
      </dgm:t>
    </dgm:pt>
    <dgm:pt modelId="{90A76B36-AFA7-774A-BDA9-C4ECF7C5C226}" type="parTrans" cxnId="{8D95123D-722C-8642-9A80-6017DA594431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FE89004E-84BD-0646-BAA1-CE1FE39CB38E}" type="sibTrans" cxnId="{8D95123D-722C-8642-9A80-6017DA594431}">
      <dgm:prSet/>
      <dgm:spPr/>
      <dgm:t>
        <a:bodyPr/>
        <a:lstStyle/>
        <a:p>
          <a:endParaRPr lang="es-ES" b="0">
            <a:latin typeface="Calibri"/>
            <a:cs typeface="Calibri"/>
          </a:endParaRPr>
        </a:p>
      </dgm:t>
    </dgm:pt>
    <dgm:pt modelId="{477B1938-6AA8-8E41-856E-C2DEBC914A65}" type="pres">
      <dgm:prSet presAssocID="{5CBFC39F-7AF7-344F-BE08-7A4AF3B7A467}" presName="Name0" presStyleCnt="0">
        <dgm:presLayoutVars>
          <dgm:chMax val="7"/>
          <dgm:chPref val="7"/>
          <dgm:dir/>
        </dgm:presLayoutVars>
      </dgm:prSet>
      <dgm:spPr/>
    </dgm:pt>
    <dgm:pt modelId="{9DF795A1-8098-DE43-B4B8-FB6E438AE82C}" type="pres">
      <dgm:prSet presAssocID="{5CBFC39F-7AF7-344F-BE08-7A4AF3B7A467}" presName="Name1" presStyleCnt="0"/>
      <dgm:spPr/>
    </dgm:pt>
    <dgm:pt modelId="{9D0BBC4E-D874-E84E-B238-407CB2C6F9E9}" type="pres">
      <dgm:prSet presAssocID="{5CBFC39F-7AF7-344F-BE08-7A4AF3B7A467}" presName="cycle" presStyleCnt="0"/>
      <dgm:spPr/>
    </dgm:pt>
    <dgm:pt modelId="{789B0139-70E6-C74A-940F-8140690F1546}" type="pres">
      <dgm:prSet presAssocID="{5CBFC39F-7AF7-344F-BE08-7A4AF3B7A467}" presName="srcNode" presStyleLbl="node1" presStyleIdx="0" presStyleCnt="6"/>
      <dgm:spPr/>
    </dgm:pt>
    <dgm:pt modelId="{4B3379C8-75A8-E948-8131-1D653DD3D8D1}" type="pres">
      <dgm:prSet presAssocID="{5CBFC39F-7AF7-344F-BE08-7A4AF3B7A467}" presName="conn" presStyleLbl="parChTrans1D2" presStyleIdx="0" presStyleCnt="1"/>
      <dgm:spPr/>
    </dgm:pt>
    <dgm:pt modelId="{CDB9AD67-9EA6-AE49-97B4-9B6F3E735F11}" type="pres">
      <dgm:prSet presAssocID="{5CBFC39F-7AF7-344F-BE08-7A4AF3B7A467}" presName="extraNode" presStyleLbl="node1" presStyleIdx="0" presStyleCnt="6"/>
      <dgm:spPr/>
    </dgm:pt>
    <dgm:pt modelId="{C629BB63-636A-DE42-BAB0-5975C1E45587}" type="pres">
      <dgm:prSet presAssocID="{5CBFC39F-7AF7-344F-BE08-7A4AF3B7A467}" presName="dstNode" presStyleLbl="node1" presStyleIdx="0" presStyleCnt="6"/>
      <dgm:spPr/>
    </dgm:pt>
    <dgm:pt modelId="{9D701001-E11D-A447-AABC-722B265FC43E}" type="pres">
      <dgm:prSet presAssocID="{D58E5DF1-507F-B540-9CE2-CD5BEF205AB0}" presName="text_1" presStyleLbl="node1" presStyleIdx="0" presStyleCnt="6">
        <dgm:presLayoutVars>
          <dgm:bulletEnabled val="1"/>
        </dgm:presLayoutVars>
      </dgm:prSet>
      <dgm:spPr/>
    </dgm:pt>
    <dgm:pt modelId="{10E926B9-BF4F-DF4D-AEE2-2017A73C3C49}" type="pres">
      <dgm:prSet presAssocID="{D58E5DF1-507F-B540-9CE2-CD5BEF205AB0}" presName="accent_1" presStyleCnt="0"/>
      <dgm:spPr/>
    </dgm:pt>
    <dgm:pt modelId="{45D1998A-2F43-4345-B65C-EBB868CBAF68}" type="pres">
      <dgm:prSet presAssocID="{D58E5DF1-507F-B540-9CE2-CD5BEF205AB0}" presName="accentRepeatNode" presStyleLbl="solidFgAcc1" presStyleIdx="0" presStyleCnt="6" custScaleX="47522" custScaleY="47522" custLinFactNeighborX="1134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</dgm:pt>
    <dgm:pt modelId="{C38D681C-FAC2-184C-9D70-AB754C3AC97C}" type="pres">
      <dgm:prSet presAssocID="{624AF0B7-E939-AF4C-8366-CAFEAC42E63A}" presName="text_2" presStyleLbl="node1" presStyleIdx="1" presStyleCnt="6">
        <dgm:presLayoutVars>
          <dgm:bulletEnabled val="1"/>
        </dgm:presLayoutVars>
      </dgm:prSet>
      <dgm:spPr/>
    </dgm:pt>
    <dgm:pt modelId="{4BA62732-FCFE-434C-B070-0FD11F71F839}" type="pres">
      <dgm:prSet presAssocID="{624AF0B7-E939-AF4C-8366-CAFEAC42E63A}" presName="accent_2" presStyleCnt="0"/>
      <dgm:spPr/>
    </dgm:pt>
    <dgm:pt modelId="{A439A4C6-E36F-C64D-AB26-64688442F986}" type="pres">
      <dgm:prSet presAssocID="{624AF0B7-E939-AF4C-8366-CAFEAC42E63A}" presName="accentRepeatNode" presStyleLbl="solidFgAcc1" presStyleIdx="1" presStyleCnt="6" custScaleX="47522" custScaleY="47522" custLinFactNeighborX="1134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</dgm:pt>
    <dgm:pt modelId="{6E853154-FE36-D342-8194-53F273530D43}" type="pres">
      <dgm:prSet presAssocID="{15E19CE3-B563-A645-A7EE-AEDEE979E8A3}" presName="text_3" presStyleLbl="node1" presStyleIdx="2" presStyleCnt="6">
        <dgm:presLayoutVars>
          <dgm:bulletEnabled val="1"/>
        </dgm:presLayoutVars>
      </dgm:prSet>
      <dgm:spPr/>
    </dgm:pt>
    <dgm:pt modelId="{E5E43C3D-0A00-2848-83E1-C650D6C78FAC}" type="pres">
      <dgm:prSet presAssocID="{15E19CE3-B563-A645-A7EE-AEDEE979E8A3}" presName="accent_3" presStyleCnt="0"/>
      <dgm:spPr/>
    </dgm:pt>
    <dgm:pt modelId="{21843F4C-BE00-F14A-AC1F-D9F674EE080C}" type="pres">
      <dgm:prSet presAssocID="{15E19CE3-B563-A645-A7EE-AEDEE979E8A3}" presName="accentRepeatNode" presStyleLbl="solidFgAcc1" presStyleIdx="2" presStyleCnt="6" custScaleX="47522" custScaleY="47522" custLinFactNeighborX="1134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</dgm:pt>
    <dgm:pt modelId="{B9C81B13-E2D3-0F4F-A0BE-CEAE8DF4ADD4}" type="pres">
      <dgm:prSet presAssocID="{6D96FACA-0A74-3541-A50C-FF55CCFA80F6}" presName="text_4" presStyleLbl="node1" presStyleIdx="3" presStyleCnt="6">
        <dgm:presLayoutVars>
          <dgm:bulletEnabled val="1"/>
        </dgm:presLayoutVars>
      </dgm:prSet>
      <dgm:spPr/>
    </dgm:pt>
    <dgm:pt modelId="{C829B0AB-8305-554D-B10A-730B7343BDF6}" type="pres">
      <dgm:prSet presAssocID="{6D96FACA-0A74-3541-A50C-FF55CCFA80F6}" presName="accent_4" presStyleCnt="0"/>
      <dgm:spPr/>
    </dgm:pt>
    <dgm:pt modelId="{B4B42BBC-B422-BA40-9AD3-22C0A6D47EAA}" type="pres">
      <dgm:prSet presAssocID="{6D96FACA-0A74-3541-A50C-FF55CCFA80F6}" presName="accentRepeatNode" presStyleLbl="solidFgAcc1" presStyleIdx="3" presStyleCnt="6" custScaleX="47522" custScaleY="47522" custLinFactNeighborX="1134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</dgm:pt>
    <dgm:pt modelId="{81D7F26B-4B7D-5140-A101-594F9406182D}" type="pres">
      <dgm:prSet presAssocID="{3448849E-8F90-DE49-BB73-D8C978863714}" presName="text_5" presStyleLbl="node1" presStyleIdx="4" presStyleCnt="6">
        <dgm:presLayoutVars>
          <dgm:bulletEnabled val="1"/>
        </dgm:presLayoutVars>
      </dgm:prSet>
      <dgm:spPr/>
    </dgm:pt>
    <dgm:pt modelId="{61CE74AA-1488-C04E-BD70-63445FA853F6}" type="pres">
      <dgm:prSet presAssocID="{3448849E-8F90-DE49-BB73-D8C978863714}" presName="accent_5" presStyleCnt="0"/>
      <dgm:spPr/>
    </dgm:pt>
    <dgm:pt modelId="{7505BD88-9C11-1C4C-9C38-5E2FEC11B5F6}" type="pres">
      <dgm:prSet presAssocID="{3448849E-8F90-DE49-BB73-D8C978863714}" presName="accentRepeatNode" presStyleLbl="solidFgAcc1" presStyleIdx="4" presStyleCnt="6" custScaleX="47522" custScaleY="47522" custLinFactNeighborX="1134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</dgm:pt>
    <dgm:pt modelId="{9645D8C7-1746-0949-B2DB-0063E28C52BE}" type="pres">
      <dgm:prSet presAssocID="{0664471C-C0C8-224B-8654-BB9702A6B1E9}" presName="text_6" presStyleLbl="node1" presStyleIdx="5" presStyleCnt="6">
        <dgm:presLayoutVars>
          <dgm:bulletEnabled val="1"/>
        </dgm:presLayoutVars>
      </dgm:prSet>
      <dgm:spPr/>
    </dgm:pt>
    <dgm:pt modelId="{E97F05CA-EA34-2B4F-90CA-5C607FBA875A}" type="pres">
      <dgm:prSet presAssocID="{0664471C-C0C8-224B-8654-BB9702A6B1E9}" presName="accent_6" presStyleCnt="0"/>
      <dgm:spPr/>
    </dgm:pt>
    <dgm:pt modelId="{19A3AD48-C04E-0A42-94E4-E83C753FA63D}" type="pres">
      <dgm:prSet presAssocID="{0664471C-C0C8-224B-8654-BB9702A6B1E9}" presName="accentRepeatNode" presStyleLbl="solidFgAcc1" presStyleIdx="5" presStyleCnt="6" custScaleX="47522" custScaleY="47522" custLinFactNeighborX="1134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</dgm:pt>
  </dgm:ptLst>
  <dgm:cxnLst>
    <dgm:cxn modelId="{5F72C320-A360-6248-88BF-1B72F2154A18}" srcId="{5CBFC39F-7AF7-344F-BE08-7A4AF3B7A467}" destId="{624AF0B7-E939-AF4C-8366-CAFEAC42E63A}" srcOrd="1" destOrd="0" parTransId="{AAFEE9CE-9B53-E847-8CEC-C4B2D99CDF9B}" sibTransId="{D65ECAB1-72CB-2F46-B248-CD9B973ECCAC}"/>
    <dgm:cxn modelId="{49FF8F24-A613-4940-877C-55E874CEC459}" type="presOf" srcId="{5CBFC39F-7AF7-344F-BE08-7A4AF3B7A467}" destId="{477B1938-6AA8-8E41-856E-C2DEBC914A65}" srcOrd="0" destOrd="0" presId="urn:microsoft.com/office/officeart/2008/layout/VerticalCurvedList"/>
    <dgm:cxn modelId="{A244707E-BAA7-4F47-AECF-E5F6AFD8E201}" type="presOf" srcId="{3448849E-8F90-DE49-BB73-D8C978863714}" destId="{81D7F26B-4B7D-5140-A101-594F9406182D}" srcOrd="0" destOrd="0" presId="urn:microsoft.com/office/officeart/2008/layout/VerticalCurvedList"/>
    <dgm:cxn modelId="{1CF1CFA2-7DF5-4214-8EC5-64853506AF3B}" type="presOf" srcId="{6D96FACA-0A74-3541-A50C-FF55CCFA80F6}" destId="{B9C81B13-E2D3-0F4F-A0BE-CEAE8DF4ADD4}" srcOrd="0" destOrd="0" presId="urn:microsoft.com/office/officeart/2008/layout/VerticalCurvedList"/>
    <dgm:cxn modelId="{AC4B9482-79D7-4C9A-A057-F7ADAB7E6C25}" type="presOf" srcId="{0664471C-C0C8-224B-8654-BB9702A6B1E9}" destId="{9645D8C7-1746-0949-B2DB-0063E28C52BE}" srcOrd="0" destOrd="0" presId="urn:microsoft.com/office/officeart/2008/layout/VerticalCurvedList"/>
    <dgm:cxn modelId="{DF232CEA-FD35-FF42-9D07-7CB67FCE5D90}" srcId="{5CBFC39F-7AF7-344F-BE08-7A4AF3B7A467}" destId="{3448849E-8F90-DE49-BB73-D8C978863714}" srcOrd="4" destOrd="0" parTransId="{F6130284-9870-D345-87FE-E7762A5E5AEF}" sibTransId="{3BC3FBC9-6CD9-994B-96E7-FEE3114D5D68}"/>
    <dgm:cxn modelId="{6903D17A-00FF-7743-94A9-A72747012D31}" srcId="{5CBFC39F-7AF7-344F-BE08-7A4AF3B7A467}" destId="{D58E5DF1-507F-B540-9CE2-CD5BEF205AB0}" srcOrd="0" destOrd="0" parTransId="{6C66C9BE-9133-4C4A-93C4-D8613FB6CCB0}" sibTransId="{330607C5-E325-A942-9D33-398CBF29C085}"/>
    <dgm:cxn modelId="{D83D16C7-ABC0-4B7D-B525-4531D3F21103}" type="presOf" srcId="{330607C5-E325-A942-9D33-398CBF29C085}" destId="{4B3379C8-75A8-E948-8131-1D653DD3D8D1}" srcOrd="0" destOrd="0" presId="urn:microsoft.com/office/officeart/2008/layout/VerticalCurvedList"/>
    <dgm:cxn modelId="{3CE23A33-0F8D-46B0-A214-FF88A179CF1C}" type="presOf" srcId="{D58E5DF1-507F-B540-9CE2-CD5BEF205AB0}" destId="{9D701001-E11D-A447-AABC-722B265FC43E}" srcOrd="0" destOrd="0" presId="urn:microsoft.com/office/officeart/2008/layout/VerticalCurvedList"/>
    <dgm:cxn modelId="{1A396BA1-4792-CA4C-98CF-0A8EA6219626}" srcId="{5CBFC39F-7AF7-344F-BE08-7A4AF3B7A467}" destId="{6D96FACA-0A74-3541-A50C-FF55CCFA80F6}" srcOrd="3" destOrd="0" parTransId="{842BBDFA-127B-954D-8A59-23E3A459632A}" sibTransId="{E32573F6-527F-3F41-820D-2C1BA83964BB}"/>
    <dgm:cxn modelId="{8D95123D-722C-8642-9A80-6017DA594431}" srcId="{5CBFC39F-7AF7-344F-BE08-7A4AF3B7A467}" destId="{0664471C-C0C8-224B-8654-BB9702A6B1E9}" srcOrd="5" destOrd="0" parTransId="{90A76B36-AFA7-774A-BDA9-C4ECF7C5C226}" sibTransId="{FE89004E-84BD-0646-BAA1-CE1FE39CB38E}"/>
    <dgm:cxn modelId="{B7395F1D-1CBE-45FE-ACBB-7D9F1D25917F}" type="presOf" srcId="{624AF0B7-E939-AF4C-8366-CAFEAC42E63A}" destId="{C38D681C-FAC2-184C-9D70-AB754C3AC97C}" srcOrd="0" destOrd="0" presId="urn:microsoft.com/office/officeart/2008/layout/VerticalCurvedList"/>
    <dgm:cxn modelId="{21993272-7891-4913-9796-73ECD54D0DD3}" type="presOf" srcId="{15E19CE3-B563-A645-A7EE-AEDEE979E8A3}" destId="{6E853154-FE36-D342-8194-53F273530D43}" srcOrd="0" destOrd="0" presId="urn:microsoft.com/office/officeart/2008/layout/VerticalCurvedList"/>
    <dgm:cxn modelId="{DE68F3C8-62C1-A34F-92E7-EF66AE03E657}" srcId="{5CBFC39F-7AF7-344F-BE08-7A4AF3B7A467}" destId="{15E19CE3-B563-A645-A7EE-AEDEE979E8A3}" srcOrd="2" destOrd="0" parTransId="{EA10F4B9-6800-454D-9027-4429A7030DC8}" sibTransId="{9F518CD9-4556-BD4B-9C2E-B9D2F339AE9C}"/>
    <dgm:cxn modelId="{6ECBBFA0-09D3-4B70-B46C-3094F663B772}" type="presParOf" srcId="{477B1938-6AA8-8E41-856E-C2DEBC914A65}" destId="{9DF795A1-8098-DE43-B4B8-FB6E438AE82C}" srcOrd="0" destOrd="0" presId="urn:microsoft.com/office/officeart/2008/layout/VerticalCurvedList"/>
    <dgm:cxn modelId="{6222ABB1-C7BA-4719-B7F2-1A9BC19B4874}" type="presParOf" srcId="{9DF795A1-8098-DE43-B4B8-FB6E438AE82C}" destId="{9D0BBC4E-D874-E84E-B238-407CB2C6F9E9}" srcOrd="0" destOrd="0" presId="urn:microsoft.com/office/officeart/2008/layout/VerticalCurvedList"/>
    <dgm:cxn modelId="{4F3AD9BE-BEF2-4572-BFC5-7732D734A68E}" type="presParOf" srcId="{9D0BBC4E-D874-E84E-B238-407CB2C6F9E9}" destId="{789B0139-70E6-C74A-940F-8140690F1546}" srcOrd="0" destOrd="0" presId="urn:microsoft.com/office/officeart/2008/layout/VerticalCurvedList"/>
    <dgm:cxn modelId="{27A75FDC-C959-424C-9AB9-1B5589D7DE72}" type="presParOf" srcId="{9D0BBC4E-D874-E84E-B238-407CB2C6F9E9}" destId="{4B3379C8-75A8-E948-8131-1D653DD3D8D1}" srcOrd="1" destOrd="0" presId="urn:microsoft.com/office/officeart/2008/layout/VerticalCurvedList"/>
    <dgm:cxn modelId="{0CDC85A3-698E-46CD-94A4-D4F69B9668B0}" type="presParOf" srcId="{9D0BBC4E-D874-E84E-B238-407CB2C6F9E9}" destId="{CDB9AD67-9EA6-AE49-97B4-9B6F3E735F11}" srcOrd="2" destOrd="0" presId="urn:microsoft.com/office/officeart/2008/layout/VerticalCurvedList"/>
    <dgm:cxn modelId="{A8D845C1-F83B-4BC7-A115-189103DC3FE2}" type="presParOf" srcId="{9D0BBC4E-D874-E84E-B238-407CB2C6F9E9}" destId="{C629BB63-636A-DE42-BAB0-5975C1E45587}" srcOrd="3" destOrd="0" presId="urn:microsoft.com/office/officeart/2008/layout/VerticalCurvedList"/>
    <dgm:cxn modelId="{0AFCD75F-750B-42F6-9955-9456881B6870}" type="presParOf" srcId="{9DF795A1-8098-DE43-B4B8-FB6E438AE82C}" destId="{9D701001-E11D-A447-AABC-722B265FC43E}" srcOrd="1" destOrd="0" presId="urn:microsoft.com/office/officeart/2008/layout/VerticalCurvedList"/>
    <dgm:cxn modelId="{96F5BBDE-AB39-4AFC-AB97-0A72E334A6B7}" type="presParOf" srcId="{9DF795A1-8098-DE43-B4B8-FB6E438AE82C}" destId="{10E926B9-BF4F-DF4D-AEE2-2017A73C3C49}" srcOrd="2" destOrd="0" presId="urn:microsoft.com/office/officeart/2008/layout/VerticalCurvedList"/>
    <dgm:cxn modelId="{B1C6AD5F-E2AE-403B-AFD5-7611100973B9}" type="presParOf" srcId="{10E926B9-BF4F-DF4D-AEE2-2017A73C3C49}" destId="{45D1998A-2F43-4345-B65C-EBB868CBAF68}" srcOrd="0" destOrd="0" presId="urn:microsoft.com/office/officeart/2008/layout/VerticalCurvedList"/>
    <dgm:cxn modelId="{CEB6FBF1-DC5B-4AA3-A986-8D10DCDCC524}" type="presParOf" srcId="{9DF795A1-8098-DE43-B4B8-FB6E438AE82C}" destId="{C38D681C-FAC2-184C-9D70-AB754C3AC97C}" srcOrd="3" destOrd="0" presId="urn:microsoft.com/office/officeart/2008/layout/VerticalCurvedList"/>
    <dgm:cxn modelId="{77846185-FEFC-46DB-BC96-9744934DFDDB}" type="presParOf" srcId="{9DF795A1-8098-DE43-B4B8-FB6E438AE82C}" destId="{4BA62732-FCFE-434C-B070-0FD11F71F839}" srcOrd="4" destOrd="0" presId="urn:microsoft.com/office/officeart/2008/layout/VerticalCurvedList"/>
    <dgm:cxn modelId="{7A31F13B-B5A2-450C-A096-20D8B39D2DFD}" type="presParOf" srcId="{4BA62732-FCFE-434C-B070-0FD11F71F839}" destId="{A439A4C6-E36F-C64D-AB26-64688442F986}" srcOrd="0" destOrd="0" presId="urn:microsoft.com/office/officeart/2008/layout/VerticalCurvedList"/>
    <dgm:cxn modelId="{9C20DE38-819F-4410-BD3B-CC78E13AE7FA}" type="presParOf" srcId="{9DF795A1-8098-DE43-B4B8-FB6E438AE82C}" destId="{6E853154-FE36-D342-8194-53F273530D43}" srcOrd="5" destOrd="0" presId="urn:microsoft.com/office/officeart/2008/layout/VerticalCurvedList"/>
    <dgm:cxn modelId="{0A0877C4-8298-4720-9C9B-DBBE9F98DDE6}" type="presParOf" srcId="{9DF795A1-8098-DE43-B4B8-FB6E438AE82C}" destId="{E5E43C3D-0A00-2848-83E1-C650D6C78FAC}" srcOrd="6" destOrd="0" presId="urn:microsoft.com/office/officeart/2008/layout/VerticalCurvedList"/>
    <dgm:cxn modelId="{9DB79A54-B348-4AD0-9464-282E6138964C}" type="presParOf" srcId="{E5E43C3D-0A00-2848-83E1-C650D6C78FAC}" destId="{21843F4C-BE00-F14A-AC1F-D9F674EE080C}" srcOrd="0" destOrd="0" presId="urn:microsoft.com/office/officeart/2008/layout/VerticalCurvedList"/>
    <dgm:cxn modelId="{DD938EF9-C130-450D-9E49-1929DCB27F9F}" type="presParOf" srcId="{9DF795A1-8098-DE43-B4B8-FB6E438AE82C}" destId="{B9C81B13-E2D3-0F4F-A0BE-CEAE8DF4ADD4}" srcOrd="7" destOrd="0" presId="urn:microsoft.com/office/officeart/2008/layout/VerticalCurvedList"/>
    <dgm:cxn modelId="{60897ECC-7A54-4D9C-9D13-D19B2EB70BEE}" type="presParOf" srcId="{9DF795A1-8098-DE43-B4B8-FB6E438AE82C}" destId="{C829B0AB-8305-554D-B10A-730B7343BDF6}" srcOrd="8" destOrd="0" presId="urn:microsoft.com/office/officeart/2008/layout/VerticalCurvedList"/>
    <dgm:cxn modelId="{DAC1EB22-3611-49F2-9615-E2A523F148A4}" type="presParOf" srcId="{C829B0AB-8305-554D-B10A-730B7343BDF6}" destId="{B4B42BBC-B422-BA40-9AD3-22C0A6D47EAA}" srcOrd="0" destOrd="0" presId="urn:microsoft.com/office/officeart/2008/layout/VerticalCurvedList"/>
    <dgm:cxn modelId="{EAFC8B5D-4288-4EA9-8E82-6471C289555E}" type="presParOf" srcId="{9DF795A1-8098-DE43-B4B8-FB6E438AE82C}" destId="{81D7F26B-4B7D-5140-A101-594F9406182D}" srcOrd="9" destOrd="0" presId="urn:microsoft.com/office/officeart/2008/layout/VerticalCurvedList"/>
    <dgm:cxn modelId="{69D458CD-17DD-46ED-80B2-7F594F5AE540}" type="presParOf" srcId="{9DF795A1-8098-DE43-B4B8-FB6E438AE82C}" destId="{61CE74AA-1488-C04E-BD70-63445FA853F6}" srcOrd="10" destOrd="0" presId="urn:microsoft.com/office/officeart/2008/layout/VerticalCurvedList"/>
    <dgm:cxn modelId="{DFD4D419-4156-4EEB-A37A-F50FE536232A}" type="presParOf" srcId="{61CE74AA-1488-C04E-BD70-63445FA853F6}" destId="{7505BD88-9C11-1C4C-9C38-5E2FEC11B5F6}" srcOrd="0" destOrd="0" presId="urn:microsoft.com/office/officeart/2008/layout/VerticalCurvedList"/>
    <dgm:cxn modelId="{87C843B6-7934-4D0E-AFBC-FE49526BDB1E}" type="presParOf" srcId="{9DF795A1-8098-DE43-B4B8-FB6E438AE82C}" destId="{9645D8C7-1746-0949-B2DB-0063E28C52BE}" srcOrd="11" destOrd="0" presId="urn:microsoft.com/office/officeart/2008/layout/VerticalCurvedList"/>
    <dgm:cxn modelId="{A2ACDA1B-0E3D-4730-A61A-3F5B8ABB8A84}" type="presParOf" srcId="{9DF795A1-8098-DE43-B4B8-FB6E438AE82C}" destId="{E97F05CA-EA34-2B4F-90CA-5C607FBA875A}" srcOrd="12" destOrd="0" presId="urn:microsoft.com/office/officeart/2008/layout/VerticalCurvedList"/>
    <dgm:cxn modelId="{4DEC00BC-0FC3-439B-8139-89568CD913BD}" type="presParOf" srcId="{E97F05CA-EA34-2B4F-90CA-5C607FBA875A}" destId="{19A3AD48-C04E-0A42-94E4-E83C753FA6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379C8-75A8-E948-8131-1D653DD3D8D1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01001-E11D-A447-AABC-722B265FC43E}">
      <dsp:nvSpPr>
        <dsp:cNvPr id="0" name=""/>
        <dsp:cNvSpPr/>
      </dsp:nvSpPr>
      <dsp:spPr>
        <a:xfrm>
          <a:off x="342530" y="223724"/>
          <a:ext cx="4090074" cy="447279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alibri"/>
              <a:cs typeface="Calibri"/>
            </a:rPr>
            <a:t>MAMA</a:t>
          </a:r>
        </a:p>
      </dsp:txBody>
      <dsp:txXfrm>
        <a:off x="342530" y="223724"/>
        <a:ext cx="4090074" cy="447279"/>
      </dsp:txXfrm>
    </dsp:sp>
    <dsp:sp modelId="{45D1998A-2F43-4345-B65C-EBB868CBAF68}">
      <dsp:nvSpPr>
        <dsp:cNvPr id="0" name=""/>
        <dsp:cNvSpPr/>
      </dsp:nvSpPr>
      <dsp:spPr>
        <a:xfrm>
          <a:off x="216023" y="314516"/>
          <a:ext cx="265694" cy="26569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D681C-FAC2-184C-9D70-AB754C3AC97C}">
      <dsp:nvSpPr>
        <dsp:cNvPr id="0" name=""/>
        <dsp:cNvSpPr/>
      </dsp:nvSpPr>
      <dsp:spPr>
        <a:xfrm>
          <a:off x="710448" y="894558"/>
          <a:ext cx="3722156" cy="447279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alibri"/>
              <a:cs typeface="Calibri"/>
            </a:rPr>
            <a:t>PRÓSTATA</a:t>
          </a:r>
        </a:p>
      </dsp:txBody>
      <dsp:txXfrm>
        <a:off x="710448" y="894558"/>
        <a:ext cx="3722156" cy="447279"/>
      </dsp:txXfrm>
    </dsp:sp>
    <dsp:sp modelId="{A439A4C6-E36F-C64D-AB26-64688442F986}">
      <dsp:nvSpPr>
        <dsp:cNvPr id="0" name=""/>
        <dsp:cNvSpPr/>
      </dsp:nvSpPr>
      <dsp:spPr>
        <a:xfrm>
          <a:off x="583941" y="985350"/>
          <a:ext cx="265694" cy="26569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53154-FE36-D342-8194-53F273530D43}">
      <dsp:nvSpPr>
        <dsp:cNvPr id="0" name=""/>
        <dsp:cNvSpPr/>
      </dsp:nvSpPr>
      <dsp:spPr>
        <a:xfrm>
          <a:off x="878687" y="1565391"/>
          <a:ext cx="3553916" cy="447279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alibri"/>
              <a:cs typeface="Calibri"/>
            </a:rPr>
            <a:t>CÉRVIX</a:t>
          </a:r>
        </a:p>
      </dsp:txBody>
      <dsp:txXfrm>
        <a:off x="878687" y="1565391"/>
        <a:ext cx="3553916" cy="447279"/>
      </dsp:txXfrm>
    </dsp:sp>
    <dsp:sp modelId="{21843F4C-BE00-F14A-AC1F-D9F674EE080C}">
      <dsp:nvSpPr>
        <dsp:cNvPr id="0" name=""/>
        <dsp:cNvSpPr/>
      </dsp:nvSpPr>
      <dsp:spPr>
        <a:xfrm>
          <a:off x="752180" y="1656184"/>
          <a:ext cx="265694" cy="26569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81B13-E2D3-0F4F-A0BE-CEAE8DF4ADD4}">
      <dsp:nvSpPr>
        <dsp:cNvPr id="0" name=""/>
        <dsp:cNvSpPr/>
      </dsp:nvSpPr>
      <dsp:spPr>
        <a:xfrm>
          <a:off x="878687" y="2235800"/>
          <a:ext cx="3553916" cy="447279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alibri"/>
              <a:cs typeface="Calibri"/>
            </a:rPr>
            <a:t>COLON-RECTO</a:t>
          </a:r>
        </a:p>
      </dsp:txBody>
      <dsp:txXfrm>
        <a:off x="878687" y="2235800"/>
        <a:ext cx="3553916" cy="447279"/>
      </dsp:txXfrm>
    </dsp:sp>
    <dsp:sp modelId="{B4B42BBC-B422-BA40-9AD3-22C0A6D47EAA}">
      <dsp:nvSpPr>
        <dsp:cNvPr id="0" name=""/>
        <dsp:cNvSpPr/>
      </dsp:nvSpPr>
      <dsp:spPr>
        <a:xfrm>
          <a:off x="752180" y="2326592"/>
          <a:ext cx="265694" cy="26569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7F26B-4B7D-5140-A101-594F9406182D}">
      <dsp:nvSpPr>
        <dsp:cNvPr id="0" name=""/>
        <dsp:cNvSpPr/>
      </dsp:nvSpPr>
      <dsp:spPr>
        <a:xfrm>
          <a:off x="710448" y="2906634"/>
          <a:ext cx="3722156" cy="447279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alibri"/>
              <a:cs typeface="Calibri"/>
            </a:rPr>
            <a:t>PULMÓN</a:t>
          </a:r>
        </a:p>
      </dsp:txBody>
      <dsp:txXfrm>
        <a:off x="710448" y="2906634"/>
        <a:ext cx="3722156" cy="447279"/>
      </dsp:txXfrm>
    </dsp:sp>
    <dsp:sp modelId="{7505BD88-9C11-1C4C-9C38-5E2FEC11B5F6}">
      <dsp:nvSpPr>
        <dsp:cNvPr id="0" name=""/>
        <dsp:cNvSpPr/>
      </dsp:nvSpPr>
      <dsp:spPr>
        <a:xfrm>
          <a:off x="583941" y="2997426"/>
          <a:ext cx="265694" cy="26569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5D8C7-1746-0949-B2DB-0063E28C52BE}">
      <dsp:nvSpPr>
        <dsp:cNvPr id="0" name=""/>
        <dsp:cNvSpPr/>
      </dsp:nvSpPr>
      <dsp:spPr>
        <a:xfrm>
          <a:off x="342530" y="3577468"/>
          <a:ext cx="4090074" cy="447279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028" tIns="50800" rIns="50800" bIns="508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alibri"/>
              <a:cs typeface="Calibri"/>
            </a:rPr>
            <a:t>ESTÓMAGO</a:t>
          </a:r>
        </a:p>
      </dsp:txBody>
      <dsp:txXfrm>
        <a:off x="342530" y="3577468"/>
        <a:ext cx="4090074" cy="447279"/>
      </dsp:txXfrm>
    </dsp:sp>
    <dsp:sp modelId="{19A3AD48-C04E-0A42-94E4-E83C753FA63D}">
      <dsp:nvSpPr>
        <dsp:cNvPr id="0" name=""/>
        <dsp:cNvSpPr/>
      </dsp:nvSpPr>
      <dsp:spPr>
        <a:xfrm>
          <a:off x="216023" y="3668260"/>
          <a:ext cx="265694" cy="26569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3DF0A07-5AC9-154B-8CF1-5C5F7F406840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27063" y="750888"/>
            <a:ext cx="56340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10E5804-8AAA-6E44-83B5-DB8EC3F636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6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altLang="es-MX"/>
          </a:p>
        </p:txBody>
      </p:sp>
      <p:sp>
        <p:nvSpPr>
          <p:cNvPr id="716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DF9C79-0A6A-4C80-98A0-5AD3048A9DB6}" type="slidenum">
              <a:rPr lang="en-US" altLang="es-MX"/>
              <a:pPr/>
              <a:t>5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9560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5B0727-3E64-4350-A2E5-4ABD264C36BE}" type="slidenum">
              <a:rPr lang="es-MX" altLang="es-MX" smtClean="0"/>
              <a:pPr>
                <a:spcBef>
                  <a:spcPct val="0"/>
                </a:spcBef>
              </a:pPr>
              <a:t>6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16337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27063" y="750888"/>
            <a:ext cx="5634037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MX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6C550E-F374-44D0-A3B0-D0B9090700E4}" type="slidenum">
              <a:rPr lang="en-US" altLang="es-MX" smtClean="0">
                <a:latin typeface="Calibri" panose="020F0502020204030204" pitchFamily="34" charset="0"/>
              </a:rPr>
              <a:pPr/>
              <a:t>11</a:t>
            </a:fld>
            <a:endParaRPr lang="en-US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9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4118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08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707231" y="365125"/>
            <a:ext cx="6525816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700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rre-s.gif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2476607" cy="5560546"/>
          </a:xfrm>
          <a:prstGeom prst="rect">
            <a:avLst/>
          </a:prstGeom>
        </p:spPr>
      </p:pic>
      <p:pic>
        <p:nvPicPr>
          <p:cNvPr id="3" name="Picture 2" descr="logo-solo.jpg"/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b="79438"/>
          <a:stretch/>
        </p:blipFill>
        <p:spPr>
          <a:xfrm>
            <a:off x="6197599" y="60960"/>
            <a:ext cx="4021555" cy="12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60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rtada-fin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" y="0"/>
            <a:ext cx="10285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2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v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5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44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istenci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5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2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m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5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19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-sueltos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0287000" cy="124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33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-solo.jpg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b="79438"/>
          <a:stretch/>
        </p:blipFill>
        <p:spPr>
          <a:xfrm>
            <a:off x="6197599" y="60960"/>
            <a:ext cx="4021555" cy="1239520"/>
          </a:xfrm>
          <a:prstGeom prst="rect">
            <a:avLst/>
          </a:prstGeom>
        </p:spPr>
      </p:pic>
      <p:pic>
        <p:nvPicPr>
          <p:cNvPr id="6" name="Picture 5" descr="investiga-s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2476500" cy="41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37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-solo.jpg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b="79438"/>
          <a:stretch/>
        </p:blipFill>
        <p:spPr>
          <a:xfrm>
            <a:off x="6197599" y="60960"/>
            <a:ext cx="4021555" cy="1239520"/>
          </a:xfrm>
          <a:prstGeom prst="rect">
            <a:avLst/>
          </a:prstGeom>
        </p:spPr>
      </p:pic>
      <p:pic>
        <p:nvPicPr>
          <p:cNvPr id="5" name="Picture 4" descr="torre-s.gif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2476607" cy="55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9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981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solo.jpg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b="79438"/>
          <a:stretch/>
        </p:blipFill>
        <p:spPr>
          <a:xfrm>
            <a:off x="6197599" y="60960"/>
            <a:ext cx="4021555" cy="1239520"/>
          </a:xfrm>
          <a:prstGeom prst="rect">
            <a:avLst/>
          </a:prstGeom>
        </p:spPr>
      </p:pic>
      <p:pic>
        <p:nvPicPr>
          <p:cNvPr id="2" name="Picture 1" descr="asistencia-final.gif"/>
          <p:cNvPicPr>
            <a:picLocks noChangeAspect="1"/>
          </p:cNvPicPr>
          <p:nvPr userDrawn="1"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410" y="1442720"/>
            <a:ext cx="2955288" cy="44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90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solo.jpg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b="79438"/>
          <a:stretch/>
        </p:blipFill>
        <p:spPr>
          <a:xfrm>
            <a:off x="6197599" y="60960"/>
            <a:ext cx="4021555" cy="1239520"/>
          </a:xfrm>
          <a:prstGeom prst="rect">
            <a:avLst/>
          </a:prstGeom>
        </p:spPr>
      </p:pic>
      <p:pic>
        <p:nvPicPr>
          <p:cNvPr id="6" name="Picture 5" descr="aistencia-s.gif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6" y="1460498"/>
            <a:ext cx="2995083" cy="41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22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508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9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2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1873" y="1709739"/>
            <a:ext cx="8872538" cy="2852737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1873" y="4589464"/>
            <a:ext cx="8872538" cy="1500187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823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959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71" y="365126"/>
            <a:ext cx="8872538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8571" y="1681163"/>
            <a:ext cx="4351883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08571" y="2505075"/>
            <a:ext cx="4351883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089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64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7AA413-90F5-4BBC-9073-5189571FC429}" type="datetimeFigureOut">
              <a:rPr lang="es-MX" smtClean="0"/>
              <a:pPr>
                <a:defRPr/>
              </a:pPr>
              <a:t>17/05/2017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8F62E-CD20-43D9-B252-E2713C88A7B3}" type="slidenum">
              <a:rPr lang="es-MX" altLang="es-MX" smtClean="0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0482422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281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8572" y="457200"/>
            <a:ext cx="3317825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373315" y="987426"/>
            <a:ext cx="5207794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08572" y="2057400"/>
            <a:ext cx="3317825" cy="3811588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9157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707231" y="365126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07231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FCED7-1BF8-46A3-B413-57C5B222B291}" type="datetimeFigureOut">
              <a:rPr lang="es-MX" smtClean="0"/>
              <a:t>17/05/2017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407569" y="6356351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265194" y="6356351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F27F9-0568-4725-9908-B0560A577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068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4" r:id="rId12"/>
    <p:sldLayoutId id="2147483649" r:id="rId13"/>
    <p:sldLayoutId id="2147483652" r:id="rId14"/>
    <p:sldLayoutId id="2147483653" r:id="rId15"/>
    <p:sldLayoutId id="2147483665" r:id="rId16"/>
    <p:sldLayoutId id="2147483656" r:id="rId17"/>
    <p:sldLayoutId id="2147483657" r:id="rId18"/>
    <p:sldLayoutId id="2147483661" r:id="rId19"/>
    <p:sldLayoutId id="2147483663" r:id="rId20"/>
    <p:sldLayoutId id="2147483662" r:id="rId21"/>
    <p:sldLayoutId id="2147483659" r:id="rId22"/>
    <p:sldLayoutId id="2147483692" r:id="rId23"/>
    <p:sldLayoutId id="2147483693" r:id="rId24"/>
  </p:sldLayoutIdLst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microsoft.com/office/2007/relationships/diagramDrawing" Target="../diagrams/drawing1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956" y="3260906"/>
            <a:ext cx="9721080" cy="403283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71501" y="3609475"/>
            <a:ext cx="9144000" cy="3248526"/>
          </a:xfrm>
          <a:prstGeom prst="rect">
            <a:avLst/>
          </a:prstGeom>
          <a:gradFill flip="none" rotWithShape="1">
            <a:gsLst>
              <a:gs pos="60000">
                <a:schemeClr val="tx2">
                  <a:alpha val="0"/>
                  <a:lumMod val="0"/>
                  <a:lumOff val="100000"/>
                </a:schemeClr>
              </a:gs>
              <a:gs pos="100000">
                <a:schemeClr val="accent1">
                  <a:lumMod val="50000"/>
                  <a:alpha val="2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571500" y="1"/>
            <a:ext cx="9144000" cy="16224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49000">
                <a:schemeClr val="accent1">
                  <a:tint val="44500"/>
                  <a:satMod val="160000"/>
                </a:schemeClr>
              </a:gs>
              <a:gs pos="96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338" name="Título 1"/>
          <p:cNvSpPr>
            <a:spLocks noGrp="1"/>
          </p:cNvSpPr>
          <p:nvPr>
            <p:ph type="ctrTitle" idx="4294967295"/>
          </p:nvPr>
        </p:nvSpPr>
        <p:spPr>
          <a:xfrm>
            <a:off x="0" y="192088"/>
            <a:ext cx="9144000" cy="1228725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63000"/>
              </a:prstClr>
            </a:outerShdw>
          </a:effectLst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s-MX" altLang="es-MX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s-MX" altLang="es-MX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Cáncer de Mama en México y Nanotecnología</a:t>
            </a:r>
          </a:p>
        </p:txBody>
      </p:sp>
      <p:pic>
        <p:nvPicPr>
          <p:cNvPr id="3080" name="4 Imagen" descr="LogoIN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4" y="1800225"/>
            <a:ext cx="947853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2 CuadroTexto"/>
          <p:cNvSpPr txBox="1">
            <a:spLocks noChangeArrowheads="1"/>
          </p:cNvSpPr>
          <p:nvPr/>
        </p:nvSpPr>
        <p:spPr bwMode="auto">
          <a:xfrm>
            <a:off x="571500" y="3756025"/>
            <a:ext cx="9144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s-MX" altLang="es-MX" sz="1800">
                <a:latin typeface="Arial" panose="020B0604020202020204" pitchFamily="34" charset="0"/>
              </a:rPr>
              <a:t>D r .   A b e l a r d o   M e n e s e s   G a r c í a </a:t>
            </a:r>
          </a:p>
          <a:p>
            <a:pPr algn="ctr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es-MX" altLang="es-MX" sz="80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s-MX" altLang="es-MX" sz="1400">
                <a:latin typeface="Arial" panose="020B0604020202020204" pitchFamily="34" charset="0"/>
              </a:rPr>
              <a:t>Director General 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661532" y="1622425"/>
            <a:ext cx="6891453" cy="1987550"/>
          </a:xfrm>
          <a:prstGeom prst="rect">
            <a:avLst/>
          </a:prstGeom>
          <a:effectLst>
            <a:outerShdw blurRad="38100" dist="12700" dir="2700000" algn="tl" rotWithShape="0">
              <a:prstClr val="black">
                <a:alpha val="66000"/>
              </a:prstClr>
            </a:outerShdw>
          </a:effectLst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</a:rPr>
              <a:t>I n s t i t u t o   N a c i o n a l   d e   C a n c e r o l o g í a</a:t>
            </a:r>
            <a:endParaRPr lang="es-MX" altLang="es-MX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 descr="logo_an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703" y="1915931"/>
            <a:ext cx="1079798" cy="11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0885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aptura de pantalla 2013-07-20 a la(s) 8.5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2212976"/>
            <a:ext cx="54340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ptura de pantalla 2013-07-20 a la(s) 8.56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3555"/>
          <a:stretch>
            <a:fillRect/>
          </a:stretch>
        </p:blipFill>
        <p:spPr bwMode="auto">
          <a:xfrm>
            <a:off x="1333500" y="2076450"/>
            <a:ext cx="76962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aptura de pantalla 2013-07-20 a la(s) 8.56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"/>
          <a:stretch>
            <a:fillRect/>
          </a:stretch>
        </p:blipFill>
        <p:spPr bwMode="auto">
          <a:xfrm>
            <a:off x="1333500" y="2084388"/>
            <a:ext cx="768350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2500" y="1349375"/>
            <a:ext cx="2438400" cy="381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dirty="0"/>
              <a:t>Receptor Estrógeno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48100" y="1349375"/>
            <a:ext cx="2438400" cy="381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dirty="0"/>
              <a:t>Receptor Progesterona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43700" y="1349375"/>
            <a:ext cx="2438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dirty="0"/>
              <a:t>Receptor HER2</a:t>
            </a:r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1485900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>
              <a:defRPr/>
            </a:pPr>
            <a:r>
              <a:rPr lang="es-MX" sz="3200" b="1" dirty="0">
                <a:latin typeface="+mj-lt"/>
                <a:ea typeface="+mj-ea"/>
                <a:cs typeface="+mj-cs"/>
              </a:rPr>
              <a:t>Receptores en Cáncer de Mama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588964" y="1031875"/>
            <a:ext cx="9151937" cy="1588"/>
          </a:xfrm>
          <a:prstGeom prst="line">
            <a:avLst/>
          </a:prstGeom>
          <a:ln w="28575" cap="flat" cmpd="sng" algn="ctr">
            <a:solidFill>
              <a:srgbClr val="C0278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8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>
            <a:grpSpLocks/>
          </p:cNvGrpSpPr>
          <p:nvPr/>
        </p:nvGrpSpPr>
        <p:grpSpPr bwMode="auto">
          <a:xfrm>
            <a:off x="3198813" y="1668463"/>
            <a:ext cx="7620000" cy="707886"/>
            <a:chOff x="2955519" y="1447672"/>
            <a:chExt cx="8572916" cy="798055"/>
          </a:xfrm>
        </p:grpSpPr>
        <p:grpSp>
          <p:nvGrpSpPr>
            <p:cNvPr id="54290" name="Group 44"/>
            <p:cNvGrpSpPr>
              <a:grpSpLocks/>
            </p:cNvGrpSpPr>
            <p:nvPr/>
          </p:nvGrpSpPr>
          <p:grpSpPr bwMode="auto">
            <a:xfrm rot="5400000" flipH="1">
              <a:off x="10205003" y="409832"/>
              <a:ext cx="146101" cy="2500762"/>
              <a:chOff x="798404" y="668265"/>
              <a:chExt cx="184686" cy="3161203"/>
            </a:xfrm>
          </p:grpSpPr>
          <p:cxnSp>
            <p:nvCxnSpPr>
              <p:cNvPr id="46" name="Straight Connector 45"/>
              <p:cNvCxnSpPr>
                <a:endCxn id="47" idx="0"/>
              </p:cNvCxnSpPr>
              <p:nvPr/>
            </p:nvCxnSpPr>
            <p:spPr>
              <a:xfrm rot="5400000">
                <a:off x="-597630" y="2156093"/>
                <a:ext cx="2975656" cy="0"/>
              </a:xfrm>
              <a:prstGeom prst="line">
                <a:avLst/>
              </a:prstGeom>
              <a:solidFill>
                <a:srgbClr val="953735"/>
              </a:solidFill>
              <a:ln w="6350" cmpd="sng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 rot="10800000" flipV="1">
                <a:off x="797441" y="3643921"/>
                <a:ext cx="185514" cy="185132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600"/>
              </a:p>
            </p:txBody>
          </p:sp>
        </p:grpSp>
        <p:sp>
          <p:nvSpPr>
            <p:cNvPr id="32797" name="Rectangle 16"/>
            <p:cNvSpPr>
              <a:spLocks noChangeArrowheads="1"/>
            </p:cNvSpPr>
            <p:nvPr/>
          </p:nvSpPr>
          <p:spPr bwMode="auto">
            <a:xfrm>
              <a:off x="2955519" y="1447672"/>
              <a:ext cx="5931386" cy="79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 typeface="Arial" pitchFamily="34" charset="0"/>
                <a:buNone/>
                <a:defRPr/>
              </a:pPr>
              <a:r>
                <a:rPr lang="es-MX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Receptores hormonales: 60 %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endParaRPr lang="es-ES_tradnl" altLang="es-MX" sz="2000" b="1" dirty="0">
                <a:latin typeface="Arial" pitchFamily="34" charset="0"/>
              </a:endParaRPr>
            </a:p>
          </p:txBody>
        </p:sp>
      </p:grpSp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2982913" y="2482849"/>
            <a:ext cx="8181976" cy="618952"/>
            <a:chOff x="3966391" y="2365117"/>
            <a:chExt cx="7897538" cy="696629"/>
          </a:xfrm>
        </p:grpSpPr>
        <p:cxnSp>
          <p:nvCxnSpPr>
            <p:cNvPr id="33" name="Straight Connector 32"/>
            <p:cNvCxnSpPr>
              <a:endCxn id="34" idx="0"/>
            </p:cNvCxnSpPr>
            <p:nvPr/>
          </p:nvCxnSpPr>
          <p:spPr>
            <a:xfrm flipH="1">
              <a:off x="9510297" y="2561657"/>
              <a:ext cx="2353632" cy="0"/>
            </a:xfrm>
            <a:prstGeom prst="line">
              <a:avLst/>
            </a:prstGeom>
            <a:solidFill>
              <a:srgbClr val="953735"/>
            </a:solidFill>
            <a:ln w="63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 rot="16200000" flipH="1" flipV="1">
              <a:off x="9364384" y="2487214"/>
              <a:ext cx="144724" cy="147102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22"/>
            </a:p>
          </p:txBody>
        </p:sp>
        <p:sp>
          <p:nvSpPr>
            <p:cNvPr id="32795" name="Rectangle 18"/>
            <p:cNvSpPr>
              <a:spLocks noChangeArrowheads="1"/>
            </p:cNvSpPr>
            <p:nvPr/>
          </p:nvSpPr>
          <p:spPr bwMode="auto">
            <a:xfrm>
              <a:off x="3966391" y="2365117"/>
              <a:ext cx="5249702" cy="696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buNone/>
                <a:defRPr/>
              </a:pPr>
              <a:r>
                <a:rPr lang="es-MX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 Her-2:  18 %</a:t>
              </a:r>
            </a:p>
            <a:p>
              <a:pPr algn="r" eaLnBrk="1" hangingPunct="1"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es-ES_tradnl" altLang="es-MX" sz="1422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2047875" y="3727457"/>
            <a:ext cx="8770938" cy="707886"/>
            <a:chOff x="2001202" y="4156937"/>
            <a:chExt cx="9527231" cy="700297"/>
          </a:xfrm>
        </p:grpSpPr>
        <p:grpSp>
          <p:nvGrpSpPr>
            <p:cNvPr id="54283" name="Group 68"/>
            <p:cNvGrpSpPr>
              <a:grpSpLocks/>
            </p:cNvGrpSpPr>
            <p:nvPr/>
          </p:nvGrpSpPr>
          <p:grpSpPr bwMode="auto">
            <a:xfrm rot="5400000" flipH="1">
              <a:off x="10205001" y="3114082"/>
              <a:ext cx="146101" cy="2500763"/>
              <a:chOff x="845664" y="668264"/>
              <a:chExt cx="184686" cy="3161204"/>
            </a:xfrm>
          </p:grpSpPr>
          <p:cxnSp>
            <p:nvCxnSpPr>
              <p:cNvPr id="70" name="Straight Connector 69"/>
              <p:cNvCxnSpPr>
                <a:endCxn id="71" idx="0"/>
              </p:cNvCxnSpPr>
              <p:nvPr/>
            </p:nvCxnSpPr>
            <p:spPr>
              <a:xfrm rot="5400000">
                <a:off x="-551402" y="2162510"/>
                <a:ext cx="2975411" cy="0"/>
              </a:xfrm>
              <a:prstGeom prst="line">
                <a:avLst/>
              </a:prstGeom>
              <a:solidFill>
                <a:srgbClr val="953735"/>
              </a:solidFill>
              <a:ln w="6350" cmpd="sng">
                <a:solidFill>
                  <a:srgbClr val="8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/>
              <p:cNvSpPr/>
              <p:nvPr/>
            </p:nvSpPr>
            <p:spPr>
              <a:xfrm rot="10800000" flipV="1">
                <a:off x="844982" y="3650215"/>
                <a:ext cx="184628" cy="185283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600"/>
              </a:p>
            </p:txBody>
          </p:sp>
        </p:grpSp>
        <p:sp>
          <p:nvSpPr>
            <p:cNvPr id="32790" name="Rectangle 49"/>
            <p:cNvSpPr>
              <a:spLocks noChangeArrowheads="1"/>
            </p:cNvSpPr>
            <p:nvPr/>
          </p:nvSpPr>
          <p:spPr bwMode="auto">
            <a:xfrm>
              <a:off x="2001202" y="4156937"/>
              <a:ext cx="6923409" cy="7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 typeface="Arial" pitchFamily="34" charset="0"/>
                <a:buNone/>
                <a:defRPr/>
              </a:pPr>
              <a:r>
                <a:rPr lang="es-MX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Triple negativo: 20%</a:t>
              </a:r>
            </a:p>
            <a:p>
              <a:pPr algn="r" eaLnBrk="1" hangingPunct="1">
                <a:spcBef>
                  <a:spcPct val="0"/>
                </a:spcBef>
                <a:buFont typeface="Arial" pitchFamily="34" charset="0"/>
                <a:buNone/>
                <a:defRPr/>
              </a:pPr>
              <a:r>
                <a:rPr lang="es-MX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endParaRPr lang="es-ES_tradnl" altLang="es-MX" sz="2000" dirty="0">
                <a:latin typeface="Arial" pitchFamily="34" charset="0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4460488" y="371478"/>
            <a:ext cx="550870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FF0000"/>
                </a:solidFill>
              </a:rPr>
              <a:t>        </a:t>
            </a:r>
            <a:r>
              <a:rPr lang="es-MX" sz="2400" b="1" dirty="0" err="1">
                <a:solidFill>
                  <a:srgbClr val="FF0000"/>
                </a:solidFill>
              </a:rPr>
              <a:t>Biomarcadores</a:t>
            </a:r>
            <a:r>
              <a:rPr lang="es-MX" sz="2400" b="1" dirty="0">
                <a:solidFill>
                  <a:srgbClr val="FF0000"/>
                </a:solidFill>
              </a:rPr>
              <a:t> en cáncer de mama               </a:t>
            </a:r>
          </a:p>
          <a:p>
            <a:r>
              <a:rPr lang="es-MX" sz="2400" b="1" dirty="0">
                <a:solidFill>
                  <a:srgbClr val="FF0000"/>
                </a:solidFill>
              </a:rPr>
              <a:t>                                   </a:t>
            </a:r>
            <a:r>
              <a:rPr lang="es-MX" sz="2400" b="1" dirty="0" err="1">
                <a:solidFill>
                  <a:srgbClr val="FF0000"/>
                </a:solidFill>
              </a:rPr>
              <a:t>INCan</a:t>
            </a:r>
            <a:endParaRPr lang="es-MX" sz="2400" b="1" dirty="0">
              <a:solidFill>
                <a:srgbClr val="FF0000"/>
              </a:solidFill>
            </a:endParaRPr>
          </a:p>
        </p:txBody>
      </p:sp>
      <p:pic>
        <p:nvPicPr>
          <p:cNvPr id="22" name="4 Imagen" descr="LogoIN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65" y="117280"/>
            <a:ext cx="1087205" cy="133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logo_an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847" y="435337"/>
            <a:ext cx="1000132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498475" y="5629275"/>
            <a:ext cx="1060450" cy="2301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4289" tIns="34289" rIns="34289" bIns="34289" spcCol="38100">
            <a:spAutoFit/>
          </a:bodyPr>
          <a:lstStyle/>
          <a:p>
            <a:pPr algn="ctr" defTabSz="685800" latinLnBrk="1">
              <a:defRPr/>
            </a:pPr>
            <a:r>
              <a:rPr lang="es-MX" sz="1050" b="1" dirty="0">
                <a:solidFill>
                  <a:schemeClr val="bg2">
                    <a:lumMod val="60000"/>
                    <a:lumOff val="40000"/>
                  </a:schemeClr>
                </a:solidFill>
                <a:sym typeface="Avenir Roman"/>
              </a:rPr>
              <a:t>O-02/2016</a:t>
            </a:r>
          </a:p>
        </p:txBody>
      </p:sp>
      <p:pic>
        <p:nvPicPr>
          <p:cNvPr id="9113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1" y="5430839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Imagen 4" descr="Image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5" y="370082"/>
            <a:ext cx="8540061" cy="622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2270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09" y="0"/>
            <a:ext cx="5367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217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4"/>
          <p:cNvSpPr>
            <a:spLocks noGrp="1"/>
          </p:cNvSpPr>
          <p:nvPr>
            <p:ph idx="1"/>
          </p:nvPr>
        </p:nvSpPr>
        <p:spPr>
          <a:xfrm>
            <a:off x="1101726" y="1771651"/>
            <a:ext cx="7897813" cy="3502876"/>
          </a:xfrm>
        </p:spPr>
        <p:txBody>
          <a:bodyPr>
            <a:normAutofit lnSpcReduction="10000"/>
          </a:bodyPr>
          <a:lstStyle/>
          <a:p>
            <a:pPr algn="just">
              <a:spcBef>
                <a:spcPct val="0"/>
              </a:spcBef>
              <a:buClr>
                <a:srgbClr val="FF9900"/>
              </a:buClr>
            </a:pPr>
            <a:endParaRPr lang="en-US" altLang="es-MX" sz="28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FF9900"/>
              </a:buClr>
            </a:pP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cáncer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 mama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es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el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más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frecuente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nivel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mundial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con 1.6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millones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casos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por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año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indent="0" algn="just">
              <a:spcBef>
                <a:spcPct val="0"/>
              </a:spcBef>
              <a:buClr>
                <a:srgbClr val="FF9900"/>
              </a:buClr>
              <a:buNone/>
            </a:pPr>
            <a:endParaRPr lang="en-US" altLang="es-MX" sz="28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>
                <a:srgbClr val="FF9900"/>
              </a:buClr>
            </a:pP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México se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diagnostican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anualmente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promedio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20 444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nuevos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casos</a:t>
            </a:r>
            <a:endParaRPr lang="en-US" altLang="es-MX" sz="2800" dirty="0">
              <a:latin typeface="Lucida Grande"/>
              <a:sym typeface="Lucida Grande"/>
            </a:endParaRPr>
          </a:p>
          <a:p>
            <a:pPr algn="just">
              <a:spcBef>
                <a:spcPts val="600"/>
              </a:spcBef>
              <a:buClr>
                <a:srgbClr val="FF9900"/>
              </a:buClr>
              <a:buNone/>
            </a:pPr>
            <a:endParaRPr lang="en-US" altLang="es-MX" sz="2800" dirty="0">
              <a:latin typeface="Lucida Grande"/>
              <a:sym typeface="Lucida Grande"/>
            </a:endParaRPr>
          </a:p>
          <a:p>
            <a:pPr algn="just">
              <a:spcBef>
                <a:spcPts val="600"/>
              </a:spcBef>
              <a:buClr>
                <a:srgbClr val="FF9900"/>
              </a:buClr>
            </a:pP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Es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la principal causa de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muerte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por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cáncer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mujeres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nivel</a:t>
            </a:r>
            <a:r>
              <a:rPr lang="en-US" altLang="es-MX" sz="2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s-MX" sz="28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mundial</a:t>
            </a:r>
            <a:endParaRPr lang="en-US" altLang="es-MX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5384800" y="6057900"/>
            <a:ext cx="3873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s-MX" sz="1600" u="sng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  <a:cs typeface="Gill Sans"/>
            </a:endParaRPr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5216525" y="65341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16390" name="Title 1"/>
          <p:cNvSpPr>
            <a:spLocks noGrp="1"/>
          </p:cNvSpPr>
          <p:nvPr>
            <p:ph type="title"/>
          </p:nvPr>
        </p:nvSpPr>
        <p:spPr>
          <a:xfrm>
            <a:off x="1508126" y="184151"/>
            <a:ext cx="8086725" cy="874713"/>
          </a:xfrm>
        </p:spPr>
        <p:txBody>
          <a:bodyPr/>
          <a:lstStyle/>
          <a:p>
            <a:pPr algn="r"/>
            <a:r>
              <a:rPr lang="es-MX" altLang="es-MX" sz="4000" b="1"/>
              <a:t>Cáncer de Mama</a:t>
            </a: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573089" y="1535114"/>
            <a:ext cx="9239984" cy="1"/>
          </a:xfrm>
          <a:prstGeom prst="line">
            <a:avLst/>
          </a:prstGeom>
          <a:ln w="28575" cap="flat" cmpd="sng" algn="ctr">
            <a:solidFill>
              <a:srgbClr val="C0278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9" descr="logo_an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39" y="351585"/>
            <a:ext cx="965829" cy="1103359"/>
          </a:xfrm>
          <a:prstGeom prst="rect">
            <a:avLst/>
          </a:prstGeom>
        </p:spPr>
      </p:pic>
      <p:pic>
        <p:nvPicPr>
          <p:cNvPr id="9" name="4 Imagen" descr="LogoIN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9" y="19845"/>
            <a:ext cx="959005" cy="145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939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68" y="524915"/>
            <a:ext cx="10297868" cy="923330"/>
          </a:xfrm>
          <a:prstGeom prst="rect">
            <a:avLst/>
          </a:prstGeom>
          <a:solidFill>
            <a:srgbClr val="4D9DD3">
              <a:alpha val="85000"/>
            </a:srgbClr>
          </a:solidFill>
          <a:effectLst>
            <a:outerShdw blurRad="50800" dist="50800" dir="5400000" sx="1000" sy="1000" algn="ctr" rotWithShape="0">
              <a:srgbClr val="000000">
                <a:alpha val="7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2700" dirty="0"/>
              <a:t>Incidencia de cáncer entre hombres y mujeres por país región de América Latina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1041388" y="1664946"/>
            <a:ext cx="7504096" cy="5040194"/>
            <a:chOff x="1234238" y="1377077"/>
            <a:chExt cx="8433330" cy="4953526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943" y="1400539"/>
              <a:ext cx="8413625" cy="4930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2 CuadroTexto"/>
            <p:cNvSpPr txBox="1"/>
            <p:nvPr/>
          </p:nvSpPr>
          <p:spPr>
            <a:xfrm>
              <a:off x="2620664" y="5419760"/>
              <a:ext cx="1348227" cy="8053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sz="1050" b="1" dirty="0"/>
                <a:t>Próstata (30)</a:t>
              </a:r>
            </a:p>
            <a:p>
              <a:pPr>
                <a:lnSpc>
                  <a:spcPct val="150000"/>
                </a:lnSpc>
              </a:pPr>
              <a:r>
                <a:rPr lang="es-MX" sz="1050" b="1" dirty="0"/>
                <a:t>Estómago (1)</a:t>
              </a:r>
            </a:p>
            <a:p>
              <a:pPr>
                <a:lnSpc>
                  <a:spcPct val="150000"/>
                </a:lnSpc>
              </a:pPr>
              <a:r>
                <a:rPr lang="es-MX" sz="1050" b="1" dirty="0"/>
                <a:t>Sin datos </a:t>
              </a: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6578510" y="5419760"/>
              <a:ext cx="1304050" cy="8053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s-MX" sz="1050" b="1" dirty="0"/>
                <a:t>Mama (24)</a:t>
              </a:r>
            </a:p>
            <a:p>
              <a:pPr>
                <a:lnSpc>
                  <a:spcPct val="150000"/>
                </a:lnSpc>
              </a:pPr>
              <a:r>
                <a:rPr lang="es-MX" sz="1050" b="1" dirty="0" err="1"/>
                <a:t>Cevicouterino</a:t>
              </a:r>
              <a:r>
                <a:rPr lang="es-MX" sz="1050" b="1" dirty="0"/>
                <a:t> (7)</a:t>
              </a:r>
            </a:p>
            <a:p>
              <a:pPr>
                <a:lnSpc>
                  <a:spcPct val="150000"/>
                </a:lnSpc>
              </a:pPr>
              <a:r>
                <a:rPr lang="es-MX" sz="1050" b="1" dirty="0"/>
                <a:t>Sin datos </a:t>
              </a: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3598334" y="1400539"/>
              <a:ext cx="1159932" cy="6635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1519" b="1" dirty="0">
                  <a:solidFill>
                    <a:schemeClr val="accent5">
                      <a:lumMod val="75000"/>
                    </a:schemeClr>
                  </a:solidFill>
                </a:rPr>
                <a:t>HOMBRES</a:t>
              </a: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7230535" y="1377077"/>
              <a:ext cx="1159932" cy="3865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1519" b="1" dirty="0">
                  <a:solidFill>
                    <a:schemeClr val="accent5">
                      <a:lumMod val="75000"/>
                    </a:schemeClr>
                  </a:solidFill>
                </a:rPr>
                <a:t>MUJERES</a:t>
              </a:r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1234238" y="3751104"/>
              <a:ext cx="1977405" cy="4787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2025" b="1" dirty="0"/>
                <a:t>INCIDENCIA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80354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 txBox="1">
            <a:spLocks noChangeArrowheads="1"/>
          </p:cNvSpPr>
          <p:nvPr/>
        </p:nvSpPr>
        <p:spPr bwMode="auto">
          <a:xfrm>
            <a:off x="3001964" y="1017588"/>
            <a:ext cx="432593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MX" sz="2800" b="1">
                <a:solidFill>
                  <a:srgbClr val="1A4164"/>
                </a:solidFill>
                <a:latin typeface="Calibri Light" panose="020F0302020204030204" pitchFamily="34" charset="0"/>
              </a:rPr>
              <a:t>Principales tumores malignos</a:t>
            </a:r>
          </a:p>
        </p:txBody>
      </p:sp>
      <p:graphicFrame>
        <p:nvGraphicFramePr>
          <p:cNvPr id="3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459090"/>
              </p:ext>
            </p:extLst>
          </p:nvPr>
        </p:nvGraphicFramePr>
        <p:xfrm>
          <a:off x="1244312" y="2130420"/>
          <a:ext cx="7899978" cy="39083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72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56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17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 Cáncer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MX" sz="1100" dirty="0"/>
                        <a:t>Incidencia</a:t>
                      </a:r>
                    </a:p>
                  </a:txBody>
                  <a:tcPr marL="9525" marR="9525" marT="952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MX" sz="1100" dirty="0"/>
                        <a:t>Mortalidad</a:t>
                      </a:r>
                    </a:p>
                  </a:txBody>
                  <a:tcPr marL="9525" marR="9525" marT="9523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89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Número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(%)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Tasa estandarizada por edad 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Número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(%)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Tasa estandarizada por edad 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Mama</a:t>
                      </a:r>
                      <a:endParaRPr lang="es-MX" sz="1200" b="1" i="0" u="none" strike="noStrike" dirty="0">
                        <a:solidFill>
                          <a:srgbClr val="8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20 444</a:t>
                      </a:r>
                      <a:endParaRPr lang="es-MX" sz="1100" b="1" i="0" u="none" strike="noStrike" dirty="0">
                        <a:solidFill>
                          <a:srgbClr val="8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13.8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35.4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rgbClr val="800000"/>
                          </a:solidFill>
                          <a:effectLst/>
                        </a:rPr>
                        <a:t>5 680</a:t>
                      </a:r>
                      <a:endParaRPr lang="es-MX" sz="1100" b="1" i="0" u="none" strike="noStrike" dirty="0">
                        <a:solidFill>
                          <a:srgbClr val="8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7.2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9.7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Próstata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14016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9.5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27.3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6367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8.1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11.3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Cérvico-uterino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13960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9.4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23.3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4769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6.1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8.1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 err="1">
                          <a:effectLst/>
                        </a:rPr>
                        <a:t>Colorectal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8651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5.8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7.8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4694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4.1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Pulmón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solidFill>
                            <a:srgbClr val="1A4164"/>
                          </a:solidFill>
                          <a:effectLst/>
                        </a:rPr>
                        <a:t>8439</a:t>
                      </a:r>
                      <a:endParaRPr lang="es-MX" sz="1100" b="1" i="0" u="none" strike="noStrike" dirty="0">
                        <a:solidFill>
                          <a:srgbClr val="1A4164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5.7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7.5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7608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9.7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6.7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Estómago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7680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5.2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6.8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6281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5.5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Hígado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6387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4.3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5.7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6068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7.7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5.3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Ovario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3277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2.2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5.6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2105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2.7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3.6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Leucemia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6325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4.3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5.6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4264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5.4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3.7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172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Páncreas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4274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2.9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3.8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4133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5.3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3.7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2149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Todos los cánceres excluyendo cáncer de piel  no-melanoma </a:t>
                      </a:r>
                    </a:p>
                  </a:txBody>
                  <a:tcPr marL="9525" marR="9525" marT="952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147985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100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131.5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78719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100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 dirty="0">
                          <a:effectLst/>
                        </a:rPr>
                        <a:t>68.9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568" name="5 Rectángulo"/>
          <p:cNvSpPr>
            <a:spLocks noChangeArrowheads="1"/>
          </p:cNvSpPr>
          <p:nvPr/>
        </p:nvSpPr>
        <p:spPr bwMode="auto">
          <a:xfrm>
            <a:off x="1773239" y="1657350"/>
            <a:ext cx="684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MX" altLang="es-MX">
                <a:solidFill>
                  <a:srgbClr val="1A4164"/>
                </a:solidFill>
              </a:rPr>
              <a:t>Incidencia y mortalidad estimadas en diez tipos de tumores malignos*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71501" y="1"/>
            <a:ext cx="2093913" cy="119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7" name="47 Rectángulo"/>
          <p:cNvSpPr/>
          <p:nvPr/>
        </p:nvSpPr>
        <p:spPr>
          <a:xfrm>
            <a:off x="563563" y="-6350"/>
            <a:ext cx="9144001" cy="83661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63000">
                <a:schemeClr val="accent1">
                  <a:tint val="44500"/>
                  <a:satMod val="160000"/>
                </a:schemeClr>
              </a:gs>
              <a:gs pos="71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19571" name="4 Imagen" descr="LogoINC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6" y="115888"/>
            <a:ext cx="3841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5504" y="-323478"/>
            <a:ext cx="3083696" cy="1288677"/>
          </a:xfrm>
          <a:prstGeom prst="rect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1571626" y="201614"/>
            <a:ext cx="28606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s-MX" altLang="es-MX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Integral de Prevención </a:t>
            </a:r>
          </a:p>
          <a:p>
            <a:pPr algn="r">
              <a:defRPr/>
            </a:pPr>
            <a:r>
              <a:rPr lang="es-MX" altLang="es-MX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Control de Cáncer. 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5 Conector recto"/>
          <p:cNvCxnSpPr/>
          <p:nvPr/>
        </p:nvCxnSpPr>
        <p:spPr>
          <a:xfrm>
            <a:off x="4432300" y="115888"/>
            <a:ext cx="0" cy="576262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571500" y="6037264"/>
            <a:ext cx="9144000" cy="81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3" name="52 Rectángulo"/>
          <p:cNvSpPr/>
          <p:nvPr/>
        </p:nvSpPr>
        <p:spPr>
          <a:xfrm>
            <a:off x="567484" y="6545187"/>
            <a:ext cx="9144000" cy="315442"/>
          </a:xfrm>
          <a:prstGeom prst="rect">
            <a:avLst/>
          </a:prstGeom>
          <a:blipFill dpi="0" rotWithShape="1">
            <a:blip r:embed="rId4">
              <a:alphaModFix amt="31000"/>
            </a:blip>
            <a:srcRect/>
            <a:tile tx="0" ty="0" sx="100000" sy="100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4" name="Título 1"/>
          <p:cNvSpPr txBox="1">
            <a:spLocks/>
          </p:cNvSpPr>
          <p:nvPr/>
        </p:nvSpPr>
        <p:spPr bwMode="auto">
          <a:xfrm>
            <a:off x="730251" y="6480175"/>
            <a:ext cx="37449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MX" altLang="es-MX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r .   A b e l a r d o   M e n e s e s   G a r c í a  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7216775" y="6478589"/>
            <a:ext cx="25796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MX" altLang="es-MX" sz="1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INCan</a:t>
            </a:r>
            <a:r>
              <a:rPr lang="es-MX" altLang="es-MX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9581" name="6 CuadroTexto"/>
          <p:cNvSpPr txBox="1">
            <a:spLocks noChangeArrowheads="1"/>
          </p:cNvSpPr>
          <p:nvPr/>
        </p:nvSpPr>
        <p:spPr bwMode="auto">
          <a:xfrm>
            <a:off x="1839914" y="5995911"/>
            <a:ext cx="6775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MX" altLang="es-MX" sz="1000"/>
              <a:t>* Datos para los dos sexos y todas las edades. Tasas por 100 mil</a:t>
            </a:r>
          </a:p>
          <a:p>
            <a:r>
              <a:rPr lang="es-MX" altLang="es-MX" sz="1000"/>
              <a:t>Fuente: Globocan, 2012</a:t>
            </a:r>
          </a:p>
        </p:txBody>
      </p:sp>
    </p:spTree>
    <p:extLst>
      <p:ext uri="{BB962C8B-B14F-4D97-AF65-F5344CB8AC3E}">
        <p14:creationId xmlns:p14="http://schemas.microsoft.com/office/powerpoint/2010/main" val="30832055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47 Rectángulo"/>
          <p:cNvSpPr/>
          <p:nvPr/>
        </p:nvSpPr>
        <p:spPr>
          <a:xfrm>
            <a:off x="571500" y="1"/>
            <a:ext cx="9144000" cy="83661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63000">
                <a:schemeClr val="accent1">
                  <a:tint val="44500"/>
                  <a:satMod val="160000"/>
                </a:schemeClr>
              </a:gs>
              <a:gs pos="71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23555" name="4 Imagen" descr="LogoIN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6" y="115888"/>
            <a:ext cx="3841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5504" y="-323478"/>
            <a:ext cx="3083696" cy="1288677"/>
          </a:xfrm>
          <a:prstGeom prst="rect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ítulo 1"/>
          <p:cNvSpPr txBox="1">
            <a:spLocks/>
          </p:cNvSpPr>
          <p:nvPr/>
        </p:nvSpPr>
        <p:spPr bwMode="auto">
          <a:xfrm>
            <a:off x="1571626" y="201614"/>
            <a:ext cx="28606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s-MX" altLang="es-MX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Integral de Prevención </a:t>
            </a:r>
          </a:p>
          <a:p>
            <a:pPr algn="r">
              <a:defRPr/>
            </a:pPr>
            <a:r>
              <a:rPr lang="es-MX" altLang="es-MX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Control de Cáncer. </a:t>
            </a:r>
            <a:endParaRPr lang="es-MX" altLang="es-MX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567484" y="6545187"/>
            <a:ext cx="9144000" cy="315442"/>
          </a:xfrm>
          <a:prstGeom prst="rect">
            <a:avLst/>
          </a:prstGeom>
          <a:blipFill dpi="0" rotWithShape="1">
            <a:blip r:embed="rId5">
              <a:alphaModFix amt="31000"/>
            </a:blip>
            <a:srcRect/>
            <a:tile tx="0" ty="0" sx="100000" sy="100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730251" y="6480175"/>
            <a:ext cx="37449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MX" altLang="es-MX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r .   A b e l a r d o   M e n e s e s   G a r c í a  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 bwMode="auto">
          <a:xfrm>
            <a:off x="7216775" y="6478589"/>
            <a:ext cx="25796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s-MX" altLang="es-MX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A M ,   Q u e r é t a r o   2 0 1 6  </a:t>
            </a:r>
          </a:p>
        </p:txBody>
      </p:sp>
      <p:sp>
        <p:nvSpPr>
          <p:cNvPr id="23563" name="Rectangle 2"/>
          <p:cNvSpPr>
            <a:spLocks noChangeArrowheads="1"/>
          </p:cNvSpPr>
          <p:nvPr/>
        </p:nvSpPr>
        <p:spPr bwMode="auto">
          <a:xfrm>
            <a:off x="4475164" y="34925"/>
            <a:ext cx="29162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20000"/>
              </a:spcBef>
            </a:pPr>
            <a:r>
              <a:rPr lang="es-ES" altLang="es-MX" sz="2000">
                <a:solidFill>
                  <a:srgbClr val="133466"/>
                </a:solidFill>
                <a:latin typeface="Arial" panose="020B0604020202020204" pitchFamily="34" charset="0"/>
              </a:rPr>
              <a:t>MAGNITUD DEL PROBLEMA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4432300" y="115888"/>
            <a:ext cx="0" cy="576262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 Título"/>
          <p:cNvSpPr txBox="1">
            <a:spLocks/>
          </p:cNvSpPr>
          <p:nvPr/>
        </p:nvSpPr>
        <p:spPr>
          <a:xfrm>
            <a:off x="566738" y="857250"/>
            <a:ext cx="9144001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s-MX" sz="1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MX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PRINCIPALES TUMORES MALIGNOS EN MÉXICO</a:t>
            </a:r>
            <a:br>
              <a:rPr lang="es-MX" sz="1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s-MX" sz="1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Diagrama 6"/>
          <p:cNvGraphicFramePr/>
          <p:nvPr/>
        </p:nvGraphicFramePr>
        <p:xfrm>
          <a:off x="4432355" y="1739899"/>
          <a:ext cx="4490705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3567" name="15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9" y="1206500"/>
            <a:ext cx="4725987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351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181100" y="1079936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ctr"/>
          <a:lstStyle/>
          <a:p>
            <a:pPr algn="ctr">
              <a:defRPr/>
            </a:pPr>
            <a:r>
              <a:rPr lang="en-US" altLang="en-US" sz="4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pitchFamily="-65" charset="-128"/>
                <a:cs typeface="Arial" charset="0"/>
              </a:rPr>
              <a:t>TUMOR MAMARIO</a:t>
            </a:r>
          </a:p>
        </p:txBody>
      </p:sp>
      <p:pic>
        <p:nvPicPr>
          <p:cNvPr id="30723" name="Picture 3" descr="Untitle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689100"/>
            <a:ext cx="73152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808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s-MX" b="1" dirty="0">
                <a:solidFill>
                  <a:schemeClr val="accent1">
                    <a:lumMod val="75000"/>
                  </a:schemeClr>
                </a:solidFill>
              </a:rPr>
              <a:t>                          </a:t>
            </a:r>
            <a:r>
              <a:rPr lang="en-US" altLang="es-MX" b="1" dirty="0" err="1">
                <a:solidFill>
                  <a:schemeClr val="accent1">
                    <a:lumMod val="75000"/>
                  </a:schemeClr>
                </a:solidFill>
              </a:rPr>
              <a:t>Nanotecnología</a:t>
            </a:r>
            <a:endParaRPr lang="en-US" alt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486" y="2305878"/>
            <a:ext cx="7860197" cy="3942522"/>
          </a:xfrm>
        </p:spPr>
        <p:txBody>
          <a:bodyPr>
            <a:normAutofit/>
          </a:bodyPr>
          <a:lstStyle/>
          <a:p>
            <a:pPr algn="l" rtl="0" eaLnBrk="1" hangingPunct="1"/>
            <a:r>
              <a:rPr lang="en-US" altLang="es-MX" sz="2800" dirty="0"/>
              <a:t>Surge de </a:t>
            </a:r>
            <a:r>
              <a:rPr lang="en-US" altLang="es-MX" sz="2800" dirty="0" err="1"/>
              <a:t>conjuntar</a:t>
            </a:r>
            <a:r>
              <a:rPr lang="en-US" altLang="es-MX" sz="2800" dirty="0"/>
              <a:t> </a:t>
            </a:r>
            <a:r>
              <a:rPr lang="en-US" altLang="es-MX" sz="2800" dirty="0" err="1"/>
              <a:t>campos</a:t>
            </a:r>
            <a:r>
              <a:rPr lang="en-US" altLang="es-MX" sz="2800" dirty="0"/>
              <a:t> de </a:t>
            </a:r>
            <a:r>
              <a:rPr lang="en-US" altLang="es-MX" sz="2800" dirty="0" err="1"/>
              <a:t>investigación</a:t>
            </a:r>
            <a:r>
              <a:rPr lang="en-US" altLang="es-MX" sz="2800" dirty="0"/>
              <a:t> </a:t>
            </a:r>
            <a:r>
              <a:rPr lang="en-US" altLang="es-MX" sz="2800" dirty="0" err="1"/>
              <a:t>en</a:t>
            </a:r>
            <a:r>
              <a:rPr lang="en-US" altLang="es-MX" sz="2800" dirty="0"/>
              <a:t> </a:t>
            </a:r>
            <a:r>
              <a:rPr lang="en-US" altLang="es-MX" sz="2800" dirty="0" err="1"/>
              <a:t>diferentes</a:t>
            </a:r>
            <a:r>
              <a:rPr lang="en-US" altLang="es-MX" sz="2800" dirty="0"/>
              <a:t> </a:t>
            </a:r>
            <a:r>
              <a:rPr lang="en-US" altLang="es-MX" sz="2800" dirty="0" err="1"/>
              <a:t>áreas</a:t>
            </a:r>
            <a:r>
              <a:rPr lang="en-US" altLang="es-MX" sz="2800" dirty="0"/>
              <a:t> </a:t>
            </a:r>
            <a:r>
              <a:rPr lang="en-US" altLang="es-MX" sz="2800" dirty="0" err="1"/>
              <a:t>científicas</a:t>
            </a:r>
            <a:r>
              <a:rPr lang="en-US" altLang="es-MX" sz="2800" dirty="0"/>
              <a:t>: </a:t>
            </a:r>
            <a:r>
              <a:rPr lang="en-US" altLang="es-MX" sz="2800" dirty="0" err="1"/>
              <a:t>física</a:t>
            </a:r>
            <a:r>
              <a:rPr lang="en-US" altLang="es-MX" sz="2800" dirty="0"/>
              <a:t>, </a:t>
            </a:r>
            <a:r>
              <a:rPr lang="en-US" altLang="es-MX" sz="2800" dirty="0" err="1"/>
              <a:t>química</a:t>
            </a:r>
            <a:r>
              <a:rPr lang="en-US" altLang="es-MX" sz="2800" dirty="0"/>
              <a:t>, </a:t>
            </a:r>
            <a:r>
              <a:rPr lang="en-US" altLang="es-MX" sz="2800" dirty="0" err="1"/>
              <a:t>matemáticas</a:t>
            </a:r>
            <a:r>
              <a:rPr lang="en-US" altLang="es-MX" sz="2800" dirty="0"/>
              <a:t> y </a:t>
            </a:r>
            <a:r>
              <a:rPr lang="en-US" altLang="es-MX" sz="2800" dirty="0" err="1"/>
              <a:t>biología</a:t>
            </a:r>
            <a:endParaRPr lang="en-US" altLang="es-MX" sz="2800" dirty="0"/>
          </a:p>
          <a:p>
            <a:pPr algn="l" rtl="0" eaLnBrk="1" hangingPunct="1"/>
            <a:endParaRPr lang="en-US" altLang="es-MX" sz="2800" dirty="0"/>
          </a:p>
          <a:p>
            <a:pPr algn="l" rtl="0" eaLnBrk="1" hangingPunct="1"/>
            <a:r>
              <a:rPr lang="en-US" altLang="es-MX" sz="2800" dirty="0" err="1"/>
              <a:t>Es</a:t>
            </a:r>
            <a:r>
              <a:rPr lang="en-US" altLang="es-MX" sz="2800" dirty="0"/>
              <a:t> el </a:t>
            </a:r>
            <a:r>
              <a:rPr lang="en-US" altLang="es-MX" sz="2800" dirty="0" err="1"/>
              <a:t>estudio</a:t>
            </a:r>
            <a:r>
              <a:rPr lang="en-US" altLang="es-MX" sz="2800" dirty="0"/>
              <a:t> y </a:t>
            </a:r>
            <a:r>
              <a:rPr lang="en-US" altLang="es-MX" sz="2800" dirty="0" err="1"/>
              <a:t>aplicación</a:t>
            </a:r>
            <a:r>
              <a:rPr lang="en-US" altLang="es-MX" sz="2800" dirty="0"/>
              <a:t> de </a:t>
            </a:r>
            <a:r>
              <a:rPr lang="en-US" altLang="es-MX" sz="2800" dirty="0" err="1"/>
              <a:t>materiales</a:t>
            </a:r>
            <a:r>
              <a:rPr lang="en-US" altLang="es-MX" sz="2800" dirty="0"/>
              <a:t> </a:t>
            </a:r>
            <a:r>
              <a:rPr lang="en-US" altLang="es-MX" sz="2800" dirty="0" err="1"/>
              <a:t>en</a:t>
            </a:r>
            <a:r>
              <a:rPr lang="en-US" altLang="es-MX" sz="2800" dirty="0"/>
              <a:t> </a:t>
            </a:r>
            <a:r>
              <a:rPr lang="en-US" altLang="es-MX" sz="2800" dirty="0" err="1"/>
              <a:t>una</a:t>
            </a:r>
            <a:r>
              <a:rPr lang="en-US" altLang="es-MX" sz="2800" dirty="0"/>
              <a:t> </a:t>
            </a:r>
            <a:r>
              <a:rPr lang="en-US" altLang="es-MX" sz="2800" dirty="0" err="1"/>
              <a:t>escala</a:t>
            </a:r>
            <a:r>
              <a:rPr lang="en-US" altLang="es-MX" sz="2800" dirty="0"/>
              <a:t> </a:t>
            </a:r>
            <a:r>
              <a:rPr lang="en-US" altLang="es-MX" sz="2800" dirty="0" err="1"/>
              <a:t>nanometrica</a:t>
            </a:r>
            <a:r>
              <a:rPr lang="en-US" altLang="es-MX" sz="2800" dirty="0"/>
              <a:t>: </a:t>
            </a:r>
            <a:r>
              <a:rPr lang="en-US" altLang="es-MX" sz="2800" dirty="0" err="1"/>
              <a:t>rango</a:t>
            </a:r>
            <a:r>
              <a:rPr lang="en-US" altLang="es-MX" sz="2800" dirty="0"/>
              <a:t> de 1 a 100 nm </a:t>
            </a:r>
          </a:p>
          <a:p>
            <a:pPr algn="l" rtl="0" eaLnBrk="1" hangingPunct="1"/>
            <a:endParaRPr lang="en-US" altLang="es-MX" sz="2800" dirty="0"/>
          </a:p>
          <a:p>
            <a:pPr marL="0" indent="0" algn="l" rtl="0" eaLnBrk="1" hangingPunct="1">
              <a:buNone/>
            </a:pPr>
            <a:endParaRPr lang="en-US" altLang="es-MX" sz="2800" dirty="0"/>
          </a:p>
          <a:p>
            <a:pPr algn="l" rtl="0" eaLnBrk="1" hangingPunct="1">
              <a:buFont typeface="Wingdings" panose="05000000000000000000" pitchFamily="2" charset="2"/>
              <a:buNone/>
            </a:pPr>
            <a:endParaRPr lang="en-US" altLang="es-MX" sz="2800" dirty="0"/>
          </a:p>
          <a:p>
            <a:pPr marL="0" indent="0" algn="l" rtl="0" eaLnBrk="1" hangingPunct="1">
              <a:buNone/>
            </a:pPr>
            <a:endParaRPr lang="en-US" altLang="es-MX" sz="2800" dirty="0"/>
          </a:p>
          <a:p>
            <a:pPr algn="l" rtl="0" eaLnBrk="1" hangingPunct="1"/>
            <a:endParaRPr lang="en-US" altLang="es-MX" sz="2800" dirty="0"/>
          </a:p>
          <a:p>
            <a:pPr marL="0" indent="0" algn="l" rtl="0" eaLnBrk="1" hangingPunct="1">
              <a:buNone/>
            </a:pPr>
            <a:endParaRPr lang="en-US" altLang="es-MX" sz="2800" b="1" dirty="0"/>
          </a:p>
          <a:p>
            <a:pPr algn="l" rtl="0" eaLnBrk="1" hangingPunct="1"/>
            <a:endParaRPr lang="en-US" altLang="es-MX" sz="3200" dirty="0"/>
          </a:p>
        </p:txBody>
      </p:sp>
      <p:pic>
        <p:nvPicPr>
          <p:cNvPr id="4" name="Picture 9" descr="logo_an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886" y="547328"/>
            <a:ext cx="1079798" cy="1143361"/>
          </a:xfrm>
          <a:prstGeom prst="rect">
            <a:avLst/>
          </a:prstGeom>
        </p:spPr>
      </p:pic>
      <p:pic>
        <p:nvPicPr>
          <p:cNvPr id="5" name="4 Imagen" descr="LogoIN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0" y="365125"/>
            <a:ext cx="947853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70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s-MX" b="1" dirty="0">
                <a:solidFill>
                  <a:schemeClr val="accent1">
                    <a:lumMod val="75000"/>
                  </a:schemeClr>
                </a:solidFill>
              </a:rPr>
              <a:t>                        </a:t>
            </a:r>
            <a:r>
              <a:rPr lang="en-US" altLang="es-MX" b="1" dirty="0" err="1">
                <a:solidFill>
                  <a:schemeClr val="accent1">
                    <a:lumMod val="75000"/>
                  </a:schemeClr>
                </a:solidFill>
              </a:rPr>
              <a:t>Nanomedicina</a:t>
            </a:r>
            <a:endParaRPr lang="en-US" alt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8238" y="2040834"/>
            <a:ext cx="8166446" cy="4131365"/>
          </a:xfrm>
        </p:spPr>
        <p:txBody>
          <a:bodyPr/>
          <a:lstStyle/>
          <a:p>
            <a:pPr marL="0" indent="0" algn="l" rtl="0" eaLnBrk="1" hangingPunct="1">
              <a:lnSpc>
                <a:spcPct val="90000"/>
              </a:lnSpc>
              <a:buNone/>
              <a:defRPr/>
            </a:pPr>
            <a:r>
              <a:rPr lang="en-US" altLang="es-MX" dirty="0"/>
              <a:t>    La </a:t>
            </a:r>
            <a:r>
              <a:rPr lang="en-US" altLang="es-MX" dirty="0" err="1"/>
              <a:t>nanotecnología</a:t>
            </a:r>
            <a:r>
              <a:rPr lang="en-US" altLang="es-MX" dirty="0"/>
              <a:t> </a:t>
            </a:r>
            <a:r>
              <a:rPr lang="en-US" altLang="es-MX" dirty="0" err="1"/>
              <a:t>puede</a:t>
            </a:r>
            <a:r>
              <a:rPr lang="en-US" altLang="es-MX" dirty="0"/>
              <a:t> </a:t>
            </a:r>
            <a:r>
              <a:rPr lang="en-US" altLang="es-MX" dirty="0" err="1"/>
              <a:t>ser</a:t>
            </a:r>
            <a:r>
              <a:rPr lang="en-US" altLang="es-MX" dirty="0"/>
              <a:t> </a:t>
            </a:r>
            <a:r>
              <a:rPr lang="en-US" altLang="es-MX" dirty="0" err="1"/>
              <a:t>usada</a:t>
            </a:r>
            <a:r>
              <a:rPr lang="en-US" altLang="es-MX" dirty="0"/>
              <a:t> </a:t>
            </a:r>
            <a:r>
              <a:rPr lang="en-US" altLang="es-MX" dirty="0" err="1"/>
              <a:t>en</a:t>
            </a:r>
            <a:r>
              <a:rPr lang="en-US" altLang="es-MX" dirty="0"/>
              <a:t> </a:t>
            </a:r>
            <a:r>
              <a:rPr lang="en-US" altLang="es-MX" dirty="0" err="1"/>
              <a:t>muchos</a:t>
            </a:r>
            <a:r>
              <a:rPr lang="en-US" altLang="es-MX" dirty="0"/>
              <a:t> </a:t>
            </a:r>
            <a:r>
              <a:rPr lang="en-US" altLang="es-MX" dirty="0" err="1"/>
              <a:t>campos</a:t>
            </a:r>
            <a:r>
              <a:rPr lang="en-US" altLang="es-MX" dirty="0"/>
              <a:t> de la </a:t>
            </a:r>
          </a:p>
          <a:p>
            <a:pPr marL="0" indent="0" algn="l" rtl="0" eaLnBrk="1" hangingPunct="1">
              <a:lnSpc>
                <a:spcPct val="90000"/>
              </a:lnSpc>
              <a:buNone/>
              <a:defRPr/>
            </a:pPr>
            <a:r>
              <a:rPr lang="en-US" altLang="es-MX" dirty="0"/>
              <a:t>    </a:t>
            </a:r>
            <a:r>
              <a:rPr lang="en-US" altLang="es-MX" dirty="0" err="1"/>
              <a:t>medicina</a:t>
            </a:r>
            <a:endParaRPr lang="en-US" altLang="es-MX" dirty="0"/>
          </a:p>
          <a:p>
            <a:pPr marL="0" indent="0">
              <a:buNone/>
              <a:defRPr/>
            </a:pPr>
            <a:r>
              <a:rPr lang="en-US" altLang="es-MX" dirty="0"/>
              <a:t> 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altLang="es-MX" dirty="0"/>
              <a:t>            </a:t>
            </a:r>
            <a:r>
              <a:rPr lang="en-US" altLang="es-MX" sz="2400" dirty="0" err="1"/>
              <a:t>Diagnóstico</a:t>
            </a:r>
            <a:r>
              <a:rPr lang="en-US" altLang="es-MX" sz="2400" dirty="0"/>
              <a:t> 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altLang="es-MX" sz="2400" dirty="0"/>
              <a:t>            </a:t>
            </a:r>
            <a:r>
              <a:rPr lang="en-US" altLang="es-MX" sz="2400" dirty="0" err="1"/>
              <a:t>Tratamiento</a:t>
            </a:r>
            <a:endParaRPr lang="en-US" altLang="es-MX" sz="2400" dirty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altLang="es-MX" sz="2400" dirty="0"/>
              <a:t>            </a:t>
            </a:r>
            <a:r>
              <a:rPr lang="en-US" altLang="es-MX" sz="2400" dirty="0" err="1"/>
              <a:t>Monitoreo</a:t>
            </a:r>
            <a:endParaRPr lang="en-US" altLang="es-MX" sz="2400" dirty="0"/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altLang="es-MX" sz="2400" dirty="0"/>
              <a:t>            Control de </a:t>
            </a:r>
            <a:r>
              <a:rPr lang="en-US" altLang="es-MX" sz="2400" dirty="0" err="1"/>
              <a:t>sístemas</a:t>
            </a:r>
            <a:r>
              <a:rPr lang="en-US" altLang="es-MX" sz="2400" dirty="0"/>
              <a:t> </a:t>
            </a:r>
            <a:r>
              <a:rPr lang="en-US" altLang="es-MX" sz="2400" dirty="0" err="1"/>
              <a:t>biológicos</a:t>
            </a:r>
            <a:endParaRPr lang="en-US" altLang="es-MX" sz="2400" dirty="0"/>
          </a:p>
          <a:p>
            <a:pPr marL="0" indent="0">
              <a:buNone/>
              <a:defRPr/>
            </a:pPr>
            <a:endParaRPr lang="en-US" altLang="es-MX" dirty="0"/>
          </a:p>
        </p:txBody>
      </p:sp>
      <p:pic>
        <p:nvPicPr>
          <p:cNvPr id="4" name="Picture 9" descr="logo_an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886" y="456226"/>
            <a:ext cx="1079798" cy="1143361"/>
          </a:xfrm>
          <a:prstGeom prst="rect">
            <a:avLst/>
          </a:prstGeom>
        </p:spPr>
      </p:pic>
      <p:pic>
        <p:nvPicPr>
          <p:cNvPr id="5" name="4 Imagen" descr="LogoIN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84" y="164487"/>
            <a:ext cx="947853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4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s-MX" b="1" dirty="0" err="1">
                <a:solidFill>
                  <a:schemeClr val="accent1">
                    <a:lumMod val="75000"/>
                  </a:schemeClr>
                </a:solidFill>
              </a:rPr>
              <a:t>Nanofarmacia</a:t>
            </a:r>
            <a:endParaRPr lang="en-US" alt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endParaRPr lang="en-US" altLang="es-MX" sz="2800" dirty="0"/>
          </a:p>
          <a:p>
            <a:pPr algn="l" rtl="0" eaLnBrk="1" hangingPunct="1"/>
            <a:r>
              <a:rPr lang="en-US" altLang="es-MX" sz="2800" dirty="0" err="1"/>
              <a:t>Ayuda</a:t>
            </a:r>
            <a:r>
              <a:rPr lang="en-US" altLang="es-MX" sz="2800" dirty="0"/>
              <a:t> a </a:t>
            </a:r>
            <a:r>
              <a:rPr lang="en-US" altLang="es-MX" sz="2800" dirty="0" err="1"/>
              <a:t>incrementar</a:t>
            </a:r>
            <a:r>
              <a:rPr lang="en-US" altLang="es-MX" sz="2800" dirty="0"/>
              <a:t> la </a:t>
            </a:r>
            <a:r>
              <a:rPr lang="en-US" altLang="es-MX" sz="2800" dirty="0" err="1"/>
              <a:t>biodisponibilidad</a:t>
            </a:r>
            <a:r>
              <a:rPr lang="en-US" altLang="es-MX" sz="2800" dirty="0"/>
              <a:t> de las </a:t>
            </a:r>
            <a:r>
              <a:rPr lang="en-US" altLang="es-MX" sz="2800" dirty="0" err="1"/>
              <a:t>drogas</a:t>
            </a:r>
            <a:r>
              <a:rPr lang="en-US" altLang="es-MX" sz="2800" dirty="0"/>
              <a:t> y </a:t>
            </a:r>
            <a:r>
              <a:rPr lang="en-US" altLang="es-MX" sz="2800" dirty="0" err="1"/>
              <a:t>su</a:t>
            </a:r>
            <a:r>
              <a:rPr lang="en-US" altLang="es-MX" sz="2800" dirty="0"/>
              <a:t> </a:t>
            </a:r>
            <a:r>
              <a:rPr lang="en-US" altLang="es-MX" sz="2800" dirty="0" err="1"/>
              <a:t>biodistribución</a:t>
            </a:r>
            <a:r>
              <a:rPr lang="en-US" altLang="es-MX" sz="2800" dirty="0"/>
              <a:t> </a:t>
            </a:r>
          </a:p>
          <a:p>
            <a:pPr algn="l" rtl="0" eaLnBrk="1" hangingPunct="1"/>
            <a:endParaRPr lang="en-US" altLang="es-MX" sz="2800" dirty="0"/>
          </a:p>
          <a:p>
            <a:pPr algn="l" rtl="0" eaLnBrk="1" hangingPunct="1"/>
            <a:r>
              <a:rPr lang="en-US" altLang="es-MX" sz="2800" dirty="0" err="1"/>
              <a:t>Disminuye</a:t>
            </a:r>
            <a:r>
              <a:rPr lang="en-US" altLang="es-MX" sz="2800" dirty="0"/>
              <a:t> </a:t>
            </a:r>
            <a:r>
              <a:rPr lang="en-US" altLang="es-MX" sz="2800" dirty="0" err="1"/>
              <a:t>los</a:t>
            </a:r>
            <a:r>
              <a:rPr lang="en-US" altLang="es-MX" sz="2800" dirty="0"/>
              <a:t> </a:t>
            </a:r>
            <a:r>
              <a:rPr lang="en-US" altLang="es-MX" sz="2800" dirty="0" err="1"/>
              <a:t>efectos</a:t>
            </a:r>
            <a:r>
              <a:rPr lang="en-US" altLang="es-MX" sz="2800" dirty="0"/>
              <a:t> </a:t>
            </a:r>
            <a:r>
              <a:rPr lang="en-US" altLang="es-MX" sz="2800" dirty="0" err="1"/>
              <a:t>secundarios</a:t>
            </a:r>
            <a:endParaRPr lang="en-US" altLang="es-MX" sz="2800" dirty="0"/>
          </a:p>
          <a:p>
            <a:pPr algn="l" rtl="0" eaLnBrk="1" hangingPunct="1"/>
            <a:endParaRPr lang="en-US" altLang="es-MX" sz="2800" dirty="0"/>
          </a:p>
          <a:p>
            <a:pPr algn="l" rtl="0" eaLnBrk="1" hangingPunct="1"/>
            <a:r>
              <a:rPr lang="en-US" altLang="es-MX" sz="2800" dirty="0" err="1"/>
              <a:t>En</a:t>
            </a:r>
            <a:r>
              <a:rPr lang="en-US" altLang="es-MX" sz="2800" dirty="0"/>
              <a:t> </a:t>
            </a:r>
            <a:r>
              <a:rPr lang="en-US" altLang="es-MX" sz="2800" dirty="0" err="1"/>
              <a:t>cáncer</a:t>
            </a:r>
            <a:r>
              <a:rPr lang="en-US" altLang="es-MX" sz="2800" dirty="0"/>
              <a:t> </a:t>
            </a:r>
            <a:r>
              <a:rPr lang="en-US" altLang="es-MX" sz="2800" dirty="0" err="1"/>
              <a:t>ataca</a:t>
            </a:r>
            <a:r>
              <a:rPr lang="en-US" altLang="es-MX" sz="2800" dirty="0"/>
              <a:t> a </a:t>
            </a:r>
            <a:r>
              <a:rPr lang="en-US" altLang="es-MX" sz="2800" dirty="0" err="1"/>
              <a:t>nivel</a:t>
            </a:r>
            <a:r>
              <a:rPr lang="en-US" altLang="es-MX" sz="2800" dirty="0"/>
              <a:t> </a:t>
            </a:r>
            <a:r>
              <a:rPr lang="en-US" altLang="es-MX" sz="2800" dirty="0" err="1"/>
              <a:t>celular</a:t>
            </a:r>
            <a:r>
              <a:rPr lang="en-US" altLang="es-MX" sz="2800" dirty="0"/>
              <a:t> y </a:t>
            </a:r>
            <a:r>
              <a:rPr lang="en-US" altLang="es-MX" sz="2800" dirty="0" err="1"/>
              <a:t>genético</a:t>
            </a:r>
            <a:r>
              <a:rPr lang="en-US" altLang="es-MX" sz="2800" dirty="0"/>
              <a:t>: </a:t>
            </a:r>
            <a:r>
              <a:rPr lang="en-US" altLang="es-MX" sz="2800" b="1" dirty="0" err="1"/>
              <a:t>tratamiento</a:t>
            </a:r>
            <a:r>
              <a:rPr lang="en-US" altLang="es-MX" sz="2800" b="1" dirty="0"/>
              <a:t> </a:t>
            </a:r>
            <a:r>
              <a:rPr lang="en-US" altLang="es-MX" sz="2800" b="1" dirty="0" err="1"/>
              <a:t>personalizado</a:t>
            </a:r>
            <a:endParaRPr lang="en-US" altLang="es-MX" sz="2800" b="1" dirty="0"/>
          </a:p>
          <a:p>
            <a:pPr algn="l" rtl="0" eaLnBrk="1" hangingPunct="1"/>
            <a:endParaRPr lang="en-US" altLang="es-MX" dirty="0"/>
          </a:p>
        </p:txBody>
      </p:sp>
      <p:pic>
        <p:nvPicPr>
          <p:cNvPr id="4" name="Picture 9" descr="logo_an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886" y="456226"/>
            <a:ext cx="1079798" cy="1143361"/>
          </a:xfrm>
          <a:prstGeom prst="rect">
            <a:avLst/>
          </a:prstGeom>
        </p:spPr>
      </p:pic>
      <p:pic>
        <p:nvPicPr>
          <p:cNvPr id="5" name="4 Imagen" descr="LogoIN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84" y="164487"/>
            <a:ext cx="947853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7487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6997</TotalTime>
  <Words>513</Words>
  <Application>Microsoft Office PowerPoint</Application>
  <PresentationFormat>Diapositivas de 35 mm</PresentationFormat>
  <Paragraphs>168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MS PGothic</vt:lpstr>
      <vt:lpstr>MS PGothic</vt:lpstr>
      <vt:lpstr>Arial</vt:lpstr>
      <vt:lpstr>Avenir Roman</vt:lpstr>
      <vt:lpstr>Calibri</vt:lpstr>
      <vt:lpstr>Calibri Light</vt:lpstr>
      <vt:lpstr>Gill Sans</vt:lpstr>
      <vt:lpstr>Lucida Grande</vt:lpstr>
      <vt:lpstr>Wingdings</vt:lpstr>
      <vt:lpstr>Tema de Office</vt:lpstr>
      <vt:lpstr>                 Cáncer de Mama en México y Nanotecnología</vt:lpstr>
      <vt:lpstr>Cáncer de Mama</vt:lpstr>
      <vt:lpstr>Presentación de PowerPoint</vt:lpstr>
      <vt:lpstr>Presentación de PowerPoint</vt:lpstr>
      <vt:lpstr>Presentación de PowerPoint</vt:lpstr>
      <vt:lpstr>Presentación de PowerPoint</vt:lpstr>
      <vt:lpstr>                          Nanotecnología</vt:lpstr>
      <vt:lpstr>                        Nanomedicina</vt:lpstr>
      <vt:lpstr>Nanofarmacia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Giraldo1</dc:creator>
  <cp:lastModifiedBy>Antelmo Abelardo Meneses Garcia</cp:lastModifiedBy>
  <cp:revision>733</cp:revision>
  <cp:lastPrinted>2013-07-24T04:14:48Z</cp:lastPrinted>
  <dcterms:created xsi:type="dcterms:W3CDTF">2013-05-24T17:35:55Z</dcterms:created>
  <dcterms:modified xsi:type="dcterms:W3CDTF">2017-05-17T21:21:40Z</dcterms:modified>
</cp:coreProperties>
</file>