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2" r:id="rId5"/>
    <p:sldId id="260" r:id="rId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8365"/>
  </p:normalViewPr>
  <p:slideViewPr>
    <p:cSldViewPr snapToGrid="0" snapToObjects="1">
      <p:cViewPr varScale="1">
        <p:scale>
          <a:sx n="64" d="100"/>
          <a:sy n="64" d="100"/>
        </p:scale>
        <p:origin x="9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F8613-377E-7F42-8451-3FA2EC80E978}" type="datetimeFigureOut">
              <a:rPr lang="es-ES_tradnl" smtClean="0"/>
              <a:t>19/04/2017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E2784-EEC2-D34A-AEEA-B5BC3DA46F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51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2784-EEC2-D34A-AEEA-B5BC3DA46F94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813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748-D075-9542-BAC6-6DA21B43C818}" type="datetimeFigureOut">
              <a:rPr lang="es-ES_tradnl" smtClean="0"/>
              <a:t>19/04/2017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96A-14B9-CA4E-A9B4-CF2650341CF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10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748-D075-9542-BAC6-6DA21B43C818}" type="datetimeFigureOut">
              <a:rPr lang="es-ES_tradnl" smtClean="0"/>
              <a:t>19/04/2017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96A-14B9-CA4E-A9B4-CF2650341CF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793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748-D075-9542-BAC6-6DA21B43C818}" type="datetimeFigureOut">
              <a:rPr lang="es-ES_tradnl" smtClean="0"/>
              <a:t>19/04/2017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96A-14B9-CA4E-A9B4-CF2650341CF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680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748-D075-9542-BAC6-6DA21B43C818}" type="datetimeFigureOut">
              <a:rPr lang="es-ES_tradnl" smtClean="0"/>
              <a:t>19/04/2017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96A-14B9-CA4E-A9B4-CF2650341CF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323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748-D075-9542-BAC6-6DA21B43C818}" type="datetimeFigureOut">
              <a:rPr lang="es-ES_tradnl" smtClean="0"/>
              <a:t>19/04/2017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96A-14B9-CA4E-A9B4-CF2650341CF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552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748-D075-9542-BAC6-6DA21B43C818}" type="datetimeFigureOut">
              <a:rPr lang="es-ES_tradnl" smtClean="0"/>
              <a:t>19/04/2017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96A-14B9-CA4E-A9B4-CF2650341CF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57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748-D075-9542-BAC6-6DA21B43C818}" type="datetimeFigureOut">
              <a:rPr lang="es-ES_tradnl" smtClean="0"/>
              <a:t>19/04/2017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96A-14B9-CA4E-A9B4-CF2650341CF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845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748-D075-9542-BAC6-6DA21B43C818}" type="datetimeFigureOut">
              <a:rPr lang="es-ES_tradnl" smtClean="0"/>
              <a:t>19/04/2017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96A-14B9-CA4E-A9B4-CF2650341CF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683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748-D075-9542-BAC6-6DA21B43C818}" type="datetimeFigureOut">
              <a:rPr lang="es-ES_tradnl" smtClean="0"/>
              <a:t>19/04/2017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96A-14B9-CA4E-A9B4-CF2650341CF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714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748-D075-9542-BAC6-6DA21B43C818}" type="datetimeFigureOut">
              <a:rPr lang="es-ES_tradnl" smtClean="0"/>
              <a:t>19/04/2017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96A-14B9-CA4E-A9B4-CF2650341CF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416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748-D075-9542-BAC6-6DA21B43C818}" type="datetimeFigureOut">
              <a:rPr lang="es-ES_tradnl" smtClean="0"/>
              <a:t>19/04/2017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96A-14B9-CA4E-A9B4-CF2650341CF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032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86748-D075-9542-BAC6-6DA21B43C818}" type="datetimeFigureOut">
              <a:rPr lang="es-ES_tradnl" smtClean="0"/>
              <a:t>19/04/2017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DC96A-14B9-CA4E-A9B4-CF2650341CF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536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r>
              <a:rPr lang="es-ES_tradnl" dirty="0" smtClean="0">
                <a:solidFill>
                  <a:srgbClr val="FF0000"/>
                </a:solidFill>
              </a:rPr>
              <a:t>Obesidad y </a:t>
            </a:r>
            <a:r>
              <a:rPr lang="es-ES_tradnl" dirty="0" err="1" smtClean="0">
                <a:solidFill>
                  <a:srgbClr val="FF0000"/>
                </a:solidFill>
              </a:rPr>
              <a:t>reproducci</a:t>
            </a:r>
            <a:r>
              <a:rPr lang="es-ES" dirty="0" err="1" smtClean="0">
                <a:solidFill>
                  <a:srgbClr val="FF0000"/>
                </a:solidFill>
              </a:rPr>
              <a:t>ón</a:t>
            </a:r>
            <a:r>
              <a:rPr lang="es-ES" dirty="0" smtClean="0">
                <a:solidFill>
                  <a:srgbClr val="FF0000"/>
                </a:solidFill>
              </a:rPr>
              <a:t> en la mujer</a:t>
            </a:r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3600" dirty="0" smtClean="0"/>
              <a:t>&gt; </a:t>
            </a:r>
            <a:r>
              <a:rPr lang="es-ES_tradnl" sz="3600" dirty="0" err="1" smtClean="0"/>
              <a:t>Ob</a:t>
            </a:r>
            <a:r>
              <a:rPr lang="es-ES_tradnl" sz="3600" dirty="0" smtClean="0"/>
              <a:t> en mujeres que en hombres</a:t>
            </a:r>
          </a:p>
          <a:p>
            <a:r>
              <a:rPr lang="es-ES_tradnl" sz="3600" dirty="0" smtClean="0"/>
              <a:t>&gt; </a:t>
            </a:r>
            <a:r>
              <a:rPr lang="es-ES_tradnl" sz="3600" dirty="0" err="1" smtClean="0"/>
              <a:t>Reperc</a:t>
            </a:r>
            <a:r>
              <a:rPr lang="es-ES" sz="3600" dirty="0" smtClean="0"/>
              <a:t> en </a:t>
            </a:r>
            <a:r>
              <a:rPr lang="es-ES" sz="3600" dirty="0" err="1" smtClean="0"/>
              <a:t>reprod</a:t>
            </a:r>
            <a:r>
              <a:rPr lang="es-ES" sz="3600" dirty="0" smtClean="0"/>
              <a:t> en ella que en él </a:t>
            </a:r>
          </a:p>
          <a:p>
            <a:r>
              <a:rPr lang="es-ES" sz="3600" dirty="0" smtClean="0"/>
              <a:t>No solo  </a:t>
            </a:r>
            <a:r>
              <a:rPr lang="es-ES" sz="3600" dirty="0" err="1" smtClean="0"/>
              <a:t>anov</a:t>
            </a:r>
            <a:r>
              <a:rPr lang="es-ES" sz="3600" dirty="0" smtClean="0"/>
              <a:t> por </a:t>
            </a:r>
            <a:r>
              <a:rPr lang="es-ES" sz="3600" dirty="0" err="1" smtClean="0"/>
              <a:t>alt</a:t>
            </a:r>
            <a:r>
              <a:rPr lang="es-ES" sz="3600" dirty="0" smtClean="0"/>
              <a:t> en eje H-H-G </a:t>
            </a:r>
          </a:p>
          <a:p>
            <a:r>
              <a:rPr lang="es-ES" sz="3600" dirty="0" smtClean="0"/>
              <a:t>Etiología multifactorial</a:t>
            </a:r>
          </a:p>
          <a:p>
            <a:r>
              <a:rPr lang="es-ES" sz="3600" dirty="0" err="1" smtClean="0"/>
              <a:t>Fisiopatogenia</a:t>
            </a:r>
            <a:r>
              <a:rPr lang="es-ES" sz="3600" dirty="0" smtClean="0"/>
              <a:t> multifactorial</a:t>
            </a:r>
          </a:p>
          <a:p>
            <a:r>
              <a:rPr lang="es-ES" sz="3600" dirty="0" smtClean="0"/>
              <a:t>&gt; ROS, inflamación y resistencia a la insulina</a:t>
            </a:r>
          </a:p>
          <a:p>
            <a:r>
              <a:rPr lang="es-ES" sz="3600" dirty="0" smtClean="0"/>
              <a:t>Enfoque inicial: &lt; ingesta , &gt; gasto de calorías</a:t>
            </a:r>
          </a:p>
          <a:p>
            <a:endParaRPr lang="es-ES" sz="3600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379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16"/>
            <a:ext cx="11204812" cy="693158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433805" y="648866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Meldrum</a:t>
            </a:r>
            <a:r>
              <a:rPr lang="es-ES_tradnl" dirty="0" smtClean="0"/>
              <a:t> DR et al </a:t>
            </a:r>
            <a:r>
              <a:rPr lang="es-ES_tradnl" dirty="0" err="1" smtClean="0"/>
              <a:t>Fertil</a:t>
            </a:r>
            <a:r>
              <a:rPr lang="es-ES_tradnl" dirty="0" smtClean="0"/>
              <a:t> </a:t>
            </a:r>
            <a:r>
              <a:rPr lang="es-ES_tradnl" dirty="0" err="1" smtClean="0"/>
              <a:t>Steril</a:t>
            </a:r>
            <a:r>
              <a:rPr lang="es-ES_tradnl" dirty="0" smtClean="0"/>
              <a:t> 2017;107:833-839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100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378772"/>
            <a:ext cx="10515600" cy="1325563"/>
          </a:xfrm>
        </p:spPr>
        <p:txBody>
          <a:bodyPr/>
          <a:lstStyle/>
          <a:p>
            <a:r>
              <a:rPr lang="es-ES_tradnl" dirty="0" smtClean="0">
                <a:solidFill>
                  <a:srgbClr val="FF0000"/>
                </a:solidFill>
              </a:rPr>
              <a:t>Obesidad y </a:t>
            </a:r>
            <a:r>
              <a:rPr lang="es-ES_tradnl" dirty="0" err="1" smtClean="0">
                <a:solidFill>
                  <a:srgbClr val="FF0000"/>
                </a:solidFill>
              </a:rPr>
              <a:t>reproducci</a:t>
            </a:r>
            <a:r>
              <a:rPr lang="es-ES" dirty="0" err="1" smtClean="0">
                <a:solidFill>
                  <a:srgbClr val="FF0000"/>
                </a:solidFill>
              </a:rPr>
              <a:t>ón</a:t>
            </a:r>
            <a:r>
              <a:rPr lang="es-ES" dirty="0" smtClean="0">
                <a:solidFill>
                  <a:srgbClr val="FF0000"/>
                </a:solidFill>
              </a:rPr>
              <a:t> en la mujer</a:t>
            </a:r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7797" y="1555845"/>
            <a:ext cx="10726003" cy="4621118"/>
          </a:xfrm>
        </p:spPr>
        <p:txBody>
          <a:bodyPr>
            <a:noAutofit/>
          </a:bodyPr>
          <a:lstStyle/>
          <a:p>
            <a:r>
              <a:rPr lang="es-ES_tradnl" sz="3600" dirty="0" smtClean="0"/>
              <a:t>&gt; tiempo lograr el </a:t>
            </a:r>
            <a:r>
              <a:rPr lang="es-ES_tradnl" sz="3600" dirty="0" err="1" smtClean="0"/>
              <a:t>emb</a:t>
            </a:r>
            <a:r>
              <a:rPr lang="es-ES_tradnl" sz="3600" dirty="0" smtClean="0"/>
              <a:t>, </a:t>
            </a:r>
            <a:r>
              <a:rPr lang="es-ES_tradnl" sz="3600" dirty="0" err="1" smtClean="0">
                <a:solidFill>
                  <a:srgbClr val="0070C0"/>
                </a:solidFill>
              </a:rPr>
              <a:t>infertil</a:t>
            </a:r>
            <a:r>
              <a:rPr lang="es-ES_tradnl" sz="3600" dirty="0" smtClean="0"/>
              <a:t>, </a:t>
            </a:r>
            <a:r>
              <a:rPr lang="es-ES_tradnl" sz="3600" dirty="0" err="1" smtClean="0"/>
              <a:t>subfertil</a:t>
            </a:r>
            <a:r>
              <a:rPr lang="es-ES_tradnl" sz="3600" dirty="0" smtClean="0"/>
              <a:t>,                       ab, </a:t>
            </a:r>
            <a:r>
              <a:rPr lang="es-ES_tradnl" sz="3600" dirty="0" err="1" smtClean="0"/>
              <a:t>PPTs</a:t>
            </a:r>
            <a:r>
              <a:rPr lang="es-ES_tradnl" sz="3600" dirty="0" smtClean="0"/>
              <a:t>, </a:t>
            </a:r>
            <a:r>
              <a:rPr lang="es-ES_tradnl" sz="3600" dirty="0" err="1" smtClean="0"/>
              <a:t>an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cong</a:t>
            </a:r>
            <a:r>
              <a:rPr lang="es-ES_tradnl" sz="3600" dirty="0" smtClean="0"/>
              <a:t>, </a:t>
            </a:r>
            <a:r>
              <a:rPr lang="es-ES_tradnl" sz="3600" dirty="0" err="1" smtClean="0"/>
              <a:t>compl</a:t>
            </a:r>
            <a:r>
              <a:rPr lang="es-ES_tradnl" sz="3600" dirty="0" smtClean="0"/>
              <a:t>  </a:t>
            </a:r>
            <a:r>
              <a:rPr lang="es-ES_tradnl" sz="3600" dirty="0" err="1" smtClean="0"/>
              <a:t>obst</a:t>
            </a:r>
            <a:r>
              <a:rPr lang="es-ES_tradnl" sz="3600" dirty="0" smtClean="0"/>
              <a:t> y </a:t>
            </a:r>
            <a:r>
              <a:rPr lang="es-ES_tradnl" sz="3600" dirty="0" err="1" smtClean="0"/>
              <a:t>perinat</a:t>
            </a:r>
            <a:endParaRPr lang="es-ES_tradnl" sz="3600" dirty="0" smtClean="0"/>
          </a:p>
          <a:p>
            <a:r>
              <a:rPr lang="es-ES_tradnl" sz="3600" dirty="0" smtClean="0"/>
              <a:t>Con </a:t>
            </a:r>
            <a:r>
              <a:rPr lang="es-ES_tradnl" sz="3600" dirty="0" smtClean="0">
                <a:solidFill>
                  <a:srgbClr val="0070C0"/>
                </a:solidFill>
              </a:rPr>
              <a:t>RA.</a:t>
            </a:r>
            <a:r>
              <a:rPr lang="es-ES_tradnl" sz="3600" dirty="0" smtClean="0"/>
              <a:t> &gt; dosis de </a:t>
            </a:r>
            <a:r>
              <a:rPr lang="es-ES_tradnl" sz="3600" dirty="0" err="1" smtClean="0"/>
              <a:t>gonad</a:t>
            </a:r>
            <a:r>
              <a:rPr lang="es-ES_tradnl" sz="3600" dirty="0" smtClean="0"/>
              <a:t>, &lt;  PR, IR,                                   &lt; </a:t>
            </a:r>
            <a:r>
              <a:rPr lang="es-ES_tradnl" sz="3600" dirty="0" err="1" smtClean="0"/>
              <a:t>emb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clin</a:t>
            </a:r>
            <a:r>
              <a:rPr lang="es-ES_tradnl" sz="3600" dirty="0" smtClean="0"/>
              <a:t> y RN sanos,&gt; </a:t>
            </a:r>
            <a:r>
              <a:rPr lang="es-ES_tradnl" sz="3600" dirty="0" err="1" smtClean="0"/>
              <a:t>PPTs</a:t>
            </a:r>
            <a:r>
              <a:rPr lang="es-ES_tradnl" sz="3600" dirty="0"/>
              <a:t> </a:t>
            </a:r>
            <a:r>
              <a:rPr lang="es-ES_tradnl" sz="3600" dirty="0" smtClean="0"/>
              <a:t>y PE</a:t>
            </a:r>
          </a:p>
          <a:p>
            <a:r>
              <a:rPr lang="es-ES_tradnl" sz="3600" dirty="0" smtClean="0"/>
              <a:t>Importancia </a:t>
            </a:r>
            <a:r>
              <a:rPr lang="es-ES_tradnl" sz="3600" dirty="0" smtClean="0">
                <a:solidFill>
                  <a:srgbClr val="0070C0"/>
                </a:solidFill>
              </a:rPr>
              <a:t>no solo bajar de peso </a:t>
            </a:r>
            <a:r>
              <a:rPr lang="es-ES_tradnl" sz="3600" dirty="0" smtClean="0"/>
              <a:t>antes de </a:t>
            </a:r>
            <a:r>
              <a:rPr lang="es-ES_tradnl" sz="3600" dirty="0" err="1" smtClean="0"/>
              <a:t>tx</a:t>
            </a:r>
            <a:r>
              <a:rPr lang="es-ES_tradnl" sz="3600" dirty="0" smtClean="0"/>
              <a:t> de infertilidad, sino de llevar un estilo de vida sano. </a:t>
            </a:r>
            <a:r>
              <a:rPr lang="es-ES_tradnl" sz="3600" dirty="0" err="1" smtClean="0">
                <a:solidFill>
                  <a:srgbClr val="0070C0"/>
                </a:solidFill>
              </a:rPr>
              <a:t>Palomba</a:t>
            </a:r>
            <a:r>
              <a:rPr lang="es-ES_tradnl" sz="3600" dirty="0" smtClean="0">
                <a:solidFill>
                  <a:srgbClr val="0070C0"/>
                </a:solidFill>
              </a:rPr>
              <a:t> et al. </a:t>
            </a:r>
            <a:r>
              <a:rPr lang="es-ES_tradnl" sz="3600" dirty="0" err="1" smtClean="0">
                <a:solidFill>
                  <a:srgbClr val="0070C0"/>
                </a:solidFill>
              </a:rPr>
              <a:t>Physical</a:t>
            </a:r>
            <a:r>
              <a:rPr lang="es-ES_tradnl" sz="3600" dirty="0" smtClean="0">
                <a:solidFill>
                  <a:srgbClr val="0070C0"/>
                </a:solidFill>
              </a:rPr>
              <a:t> </a:t>
            </a:r>
            <a:r>
              <a:rPr lang="es-ES_tradnl" sz="3600" dirty="0" err="1" smtClean="0">
                <a:solidFill>
                  <a:srgbClr val="0070C0"/>
                </a:solidFill>
              </a:rPr>
              <a:t>activity</a:t>
            </a:r>
            <a:r>
              <a:rPr lang="es-ES_tradnl" sz="3600" dirty="0" smtClean="0">
                <a:solidFill>
                  <a:srgbClr val="0070C0"/>
                </a:solidFill>
              </a:rPr>
              <a:t> </a:t>
            </a:r>
            <a:r>
              <a:rPr lang="es-ES_tradnl" sz="3600" dirty="0" err="1" smtClean="0">
                <a:solidFill>
                  <a:srgbClr val="0070C0"/>
                </a:solidFill>
              </a:rPr>
              <a:t>before</a:t>
            </a:r>
            <a:r>
              <a:rPr lang="es-ES_tradnl" sz="3600" dirty="0" smtClean="0">
                <a:solidFill>
                  <a:srgbClr val="0070C0"/>
                </a:solidFill>
              </a:rPr>
              <a:t> IVF </a:t>
            </a:r>
            <a:r>
              <a:rPr lang="es-ES_tradnl" sz="3600" dirty="0" err="1" smtClean="0">
                <a:solidFill>
                  <a:srgbClr val="0070C0"/>
                </a:solidFill>
              </a:rPr>
              <a:t>an</a:t>
            </a:r>
            <a:r>
              <a:rPr lang="es-ES_tradnl" sz="3600" dirty="0" smtClean="0">
                <a:solidFill>
                  <a:srgbClr val="0070C0"/>
                </a:solidFill>
              </a:rPr>
              <a:t> ICSI </a:t>
            </a:r>
            <a:r>
              <a:rPr lang="es-ES_tradnl" sz="3600" dirty="0" err="1" smtClean="0">
                <a:solidFill>
                  <a:srgbClr val="0070C0"/>
                </a:solidFill>
              </a:rPr>
              <a:t>cycles</a:t>
            </a:r>
            <a:r>
              <a:rPr lang="es-ES_tradnl" sz="3600" dirty="0" smtClean="0">
                <a:solidFill>
                  <a:srgbClr val="0070C0"/>
                </a:solidFill>
              </a:rPr>
              <a:t> in </a:t>
            </a:r>
            <a:r>
              <a:rPr lang="es-ES_tradnl" sz="3600" dirty="0" err="1" smtClean="0">
                <a:solidFill>
                  <a:srgbClr val="0070C0"/>
                </a:solidFill>
              </a:rPr>
              <a:t>obese</a:t>
            </a:r>
            <a:r>
              <a:rPr lang="es-ES_tradnl" sz="3600" dirty="0" smtClean="0">
                <a:solidFill>
                  <a:srgbClr val="0070C0"/>
                </a:solidFill>
              </a:rPr>
              <a:t> </a:t>
            </a:r>
            <a:r>
              <a:rPr lang="es-ES_tradnl" sz="3600" dirty="0" err="1" smtClean="0">
                <a:solidFill>
                  <a:srgbClr val="0070C0"/>
                </a:solidFill>
              </a:rPr>
              <a:t>women</a:t>
            </a:r>
            <a:r>
              <a:rPr lang="es-ES_tradnl" sz="3600" dirty="0" smtClean="0">
                <a:solidFill>
                  <a:srgbClr val="0070C0"/>
                </a:solidFill>
              </a:rPr>
              <a:t>. RBM Online 2014;29</a:t>
            </a:r>
          </a:p>
          <a:p>
            <a:r>
              <a:rPr lang="es-ES_tradnl" sz="3600" dirty="0" smtClean="0"/>
              <a:t> </a:t>
            </a:r>
            <a:r>
              <a:rPr lang="es-ES_tradnl" sz="3600" dirty="0" smtClean="0">
                <a:solidFill>
                  <a:srgbClr val="FF0000"/>
                </a:solidFill>
              </a:rPr>
              <a:t>Aspectos </a:t>
            </a:r>
            <a:r>
              <a:rPr lang="es-ES" sz="3600" dirty="0" smtClean="0">
                <a:solidFill>
                  <a:srgbClr val="FF0000"/>
                </a:solidFill>
              </a:rPr>
              <a:t>éticos</a:t>
            </a:r>
          </a:p>
        </p:txBody>
      </p:sp>
    </p:spTree>
    <p:extLst>
      <p:ext uri="{BB962C8B-B14F-4D97-AF65-F5344CB8AC3E}">
        <p14:creationId xmlns:p14="http://schemas.microsoft.com/office/powerpoint/2010/main" val="19973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ambruna_vs_obesid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93670" cy="3337516"/>
          </a:xfrm>
          <a:prstGeom prst="rect">
            <a:avLst/>
          </a:prstGeom>
          <a:noFill/>
        </p:spPr>
      </p:pic>
      <p:pic>
        <p:nvPicPr>
          <p:cNvPr id="3" name="Picture 5" descr="fat_muj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5074" y="1"/>
            <a:ext cx="4330186" cy="3383980"/>
          </a:xfrm>
          <a:prstGeom prst="rect">
            <a:avLst/>
          </a:prstGeom>
          <a:noFill/>
        </p:spPr>
      </p:pic>
      <p:pic>
        <p:nvPicPr>
          <p:cNvPr id="4" name="Picture 3" descr="91162077_f6f4553de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5260" y="0"/>
            <a:ext cx="3716740" cy="414814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 l="19336" t="15000" r="21484" b="10000"/>
          <a:stretch>
            <a:fillRect/>
          </a:stretch>
        </p:blipFill>
        <p:spPr bwMode="auto">
          <a:xfrm>
            <a:off x="0" y="2692893"/>
            <a:ext cx="5258470" cy="416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86156" y="3383981"/>
            <a:ext cx="5204523" cy="347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uadroTexto 6"/>
          <p:cNvSpPr txBox="1"/>
          <p:nvPr/>
        </p:nvSpPr>
        <p:spPr>
          <a:xfrm>
            <a:off x="5258470" y="3418739"/>
            <a:ext cx="17263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 err="1" smtClean="0"/>
              <a:t>Prob</a:t>
            </a:r>
            <a:r>
              <a:rPr lang="es-ES_tradnl" dirty="0" smtClean="0"/>
              <a:t> Sal Pub # 1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&lt; </a:t>
            </a:r>
            <a:r>
              <a:rPr lang="es-ES_tradnl" dirty="0" err="1" smtClean="0"/>
              <a:t>Ctd</a:t>
            </a:r>
            <a:r>
              <a:rPr lang="es-ES_tradnl" dirty="0" smtClean="0"/>
              <a:t> y cal vida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 err="1" smtClean="0"/>
              <a:t>Af</a:t>
            </a:r>
            <a:r>
              <a:rPr lang="es-ES_tradnl" dirty="0" smtClean="0"/>
              <a:t> todas </a:t>
            </a:r>
            <a:r>
              <a:rPr lang="es-ES_tradnl" dirty="0" err="1" smtClean="0"/>
              <a:t>ed</a:t>
            </a:r>
            <a:endParaRPr lang="es-ES_tradnl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dirty="0" err="1" smtClean="0"/>
              <a:t>Hom</a:t>
            </a:r>
            <a:r>
              <a:rPr lang="es-ES_tradnl" dirty="0" smtClean="0"/>
              <a:t> y </a:t>
            </a:r>
            <a:r>
              <a:rPr lang="es-ES_tradnl" dirty="0" err="1" smtClean="0"/>
              <a:t>Muj</a:t>
            </a:r>
            <a:r>
              <a:rPr lang="es-ES_tradnl" dirty="0" smtClean="0"/>
              <a:t>             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 err="1" smtClean="0"/>
              <a:t>Reperc</a:t>
            </a:r>
            <a:r>
              <a:rPr lang="es-ES_tradnl" dirty="0" smtClean="0"/>
              <a:t> todas especialidad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&lt; </a:t>
            </a:r>
            <a:r>
              <a:rPr lang="es-ES_tradnl" dirty="0" err="1" smtClean="0"/>
              <a:t>Capac</a:t>
            </a:r>
            <a:r>
              <a:rPr lang="es-ES_tradnl" dirty="0" smtClean="0"/>
              <a:t> </a:t>
            </a:r>
            <a:r>
              <a:rPr lang="es-ES_tradnl" dirty="0" err="1" smtClean="0"/>
              <a:t>reprod</a:t>
            </a:r>
            <a:endParaRPr lang="es-ES_tradnl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dirty="0" err="1" smtClean="0"/>
              <a:t>Ef</a:t>
            </a:r>
            <a:r>
              <a:rPr lang="es-ES_tradnl" dirty="0" smtClean="0"/>
              <a:t> </a:t>
            </a:r>
            <a:r>
              <a:rPr lang="es-ES_tradnl" dirty="0" err="1" smtClean="0"/>
              <a:t>transgener</a:t>
            </a:r>
            <a:endParaRPr lang="es-ES_tradnl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¿</a:t>
            </a:r>
            <a:r>
              <a:rPr lang="es-ES_tradnl" dirty="0" err="1"/>
              <a:t>Q</a:t>
            </a:r>
            <a:r>
              <a:rPr lang="es-ES_tradnl" dirty="0" err="1" smtClean="0"/>
              <a:t>u</a:t>
            </a:r>
            <a:r>
              <a:rPr lang="es-ES" dirty="0" smtClean="0"/>
              <a:t>é </a:t>
            </a:r>
            <a:r>
              <a:rPr lang="es-ES_tradnl" dirty="0" smtClean="0"/>
              <a:t>?</a:t>
            </a:r>
          </a:p>
          <a:p>
            <a:pPr marL="285750" indent="-285750">
              <a:buFont typeface="Arial" charset="0"/>
              <a:buChar char="•"/>
            </a:pPr>
            <a:endParaRPr lang="es-ES_tradnl" dirty="0" smtClean="0"/>
          </a:p>
          <a:p>
            <a:pPr marL="285750" indent="-285750">
              <a:buFont typeface="Arial" charset="0"/>
              <a:buChar char="•"/>
            </a:pPr>
            <a:endParaRPr lang="es-ES_tradnl" dirty="0"/>
          </a:p>
          <a:p>
            <a:pPr marL="285750" indent="-285750">
              <a:buFont typeface="Arial" charset="0"/>
              <a:buChar char="•"/>
            </a:pPr>
            <a:endParaRPr lang="es-ES_tradnl" dirty="0" smtClean="0"/>
          </a:p>
          <a:p>
            <a:pPr marL="285750" indent="-285750">
              <a:buFont typeface="Arial" charset="0"/>
              <a:buChar char="•"/>
            </a:pPr>
            <a:endParaRPr lang="es-ES_tradnl" dirty="0" smtClean="0"/>
          </a:p>
          <a:p>
            <a:pPr marL="285750" indent="-285750">
              <a:buFont typeface="Wingdings" charset="2"/>
              <a:buChar char="Ø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630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767" y="173264"/>
            <a:ext cx="9455020" cy="330925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40" y="3581399"/>
            <a:ext cx="10285129" cy="29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5110</TotalTime>
  <Words>184</Words>
  <Application>Microsoft Office PowerPoint</Application>
  <PresentationFormat>Panorámica</PresentationFormat>
  <Paragraphs>26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Tema de Office</vt:lpstr>
      <vt:lpstr> Obesidad y reproducción en la mujer</vt:lpstr>
      <vt:lpstr>Presentación de PowerPoint</vt:lpstr>
      <vt:lpstr>Obesidad y reproducción en la mujer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Cabina-ANM</cp:lastModifiedBy>
  <cp:revision>17</cp:revision>
  <dcterms:created xsi:type="dcterms:W3CDTF">2017-04-11T15:05:03Z</dcterms:created>
  <dcterms:modified xsi:type="dcterms:W3CDTF">2017-04-19T23:43:47Z</dcterms:modified>
</cp:coreProperties>
</file>