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5" r:id="rId2"/>
  </p:sldMasterIdLst>
  <p:notesMasterIdLst>
    <p:notesMasterId r:id="rId15"/>
  </p:notesMasterIdLst>
  <p:sldIdLst>
    <p:sldId id="257" r:id="rId3"/>
    <p:sldId id="384" r:id="rId4"/>
    <p:sldId id="396" r:id="rId5"/>
    <p:sldId id="442" r:id="rId6"/>
    <p:sldId id="441" r:id="rId7"/>
    <p:sldId id="439" r:id="rId8"/>
    <p:sldId id="440" r:id="rId9"/>
    <p:sldId id="425" r:id="rId10"/>
    <p:sldId id="375" r:id="rId11"/>
    <p:sldId id="446" r:id="rId12"/>
    <p:sldId id="354" r:id="rId13"/>
    <p:sldId id="360" r:id="rId14"/>
  </p:sldIdLst>
  <p:sldSz cx="9144000" cy="6858000" type="screen4x3"/>
  <p:notesSz cx="6858000" cy="9144000"/>
  <p:custDataLst>
    <p:tags r:id="rId16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1253">
          <p15:clr>
            <a:srgbClr val="A4A3A4"/>
          </p15:clr>
        </p15:guide>
        <p15:guide id="4" orient="horz" pos="1071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pos="249">
          <p15:clr>
            <a:srgbClr val="A4A3A4"/>
          </p15:clr>
        </p15:guide>
        <p15:guide id="7" pos="567">
          <p15:clr>
            <a:srgbClr val="A4A3A4"/>
          </p15:clr>
        </p15:guide>
        <p15:guide id="8" pos="1066">
          <p15:clr>
            <a:srgbClr val="A4A3A4"/>
          </p15:clr>
        </p15:guide>
        <p15:guide id="9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6D195"/>
    <a:srgbClr val="CFAD3C"/>
    <a:srgbClr val="D8BB61"/>
    <a:srgbClr val="D6B858"/>
    <a:srgbClr val="D4B550"/>
    <a:srgbClr val="D3B24C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5502" autoAdjust="0"/>
  </p:normalViewPr>
  <p:slideViewPr>
    <p:cSldViewPr>
      <p:cViewPr>
        <p:scale>
          <a:sx n="100" d="100"/>
          <a:sy n="100" d="100"/>
        </p:scale>
        <p:origin x="-276" y="-852"/>
      </p:cViewPr>
      <p:guideLst>
        <p:guide orient="horz" pos="2568"/>
        <p:guide orient="horz" pos="436"/>
        <p:guide orient="horz" pos="1253"/>
        <p:guide orient="horz" pos="1071"/>
        <p:guide orient="horz" pos="210"/>
        <p:guide pos="249"/>
        <p:guide pos="567"/>
        <p:guide pos="106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56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noFill/>
          <a:prstDash val="solid"/>
        </a:ln>
      </c:spPr>
    </c:sideWall>
    <c:backWall>
      <c:thickness val="0"/>
      <c:spPr>
        <a:noFill/>
        <a:ln w="12700">
          <a:noFill/>
          <a:prstDash val="solid"/>
        </a:ln>
      </c:spPr>
    </c:backWall>
    <c:plotArea>
      <c:layout>
        <c:manualLayout>
          <c:layoutTarget val="inner"/>
          <c:xMode val="edge"/>
          <c:yMode val="edge"/>
          <c:x val="7.9317662271688225E-2"/>
          <c:y val="7.3810397952620371E-2"/>
          <c:w val="0.90904888355231261"/>
          <c:h val="0.7359813084112150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BMI 25-29.9</c:v>
                </c:pt>
              </c:strCache>
            </c:strRef>
          </c:tx>
          <c:spPr>
            <a:solidFill>
              <a:srgbClr val="FF9900"/>
            </a:solidFill>
            <a:ln w="16503">
              <a:solidFill>
                <a:srgbClr val="FF6600"/>
              </a:solidFill>
              <a:prstDash val="solid"/>
            </a:ln>
          </c:spPr>
          <c:invertIfNegative val="0"/>
          <c:dLbls>
            <c:dLbl>
              <c:idx val="0"/>
              <c:layout/>
              <c:spPr>
                <a:ln>
                  <a:solidFill>
                    <a:srgbClr val="92D050"/>
                  </a:solidFill>
                </a:ln>
              </c:spPr>
              <c:txPr>
                <a:bodyPr/>
                <a:lstStyle/>
                <a:p>
                  <a:pPr>
                    <a:defRPr lang="en-US" sz="1200" b="0" baseline="0">
                      <a:latin typeface="Arial" pitchFamily="34" charset="0"/>
                      <a:cs typeface="Arial" pitchFamily="34" charset="0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Sheet1!$B$1:$O$2</c:f>
              <c:multiLvlStrCache>
                <c:ptCount val="14"/>
                <c:lvl>
                  <c:pt idx="0">
                    <c:v>M</c:v>
                  </c:pt>
                  <c:pt idx="1">
                    <c:v>H</c:v>
                  </c:pt>
                  <c:pt idx="2">
                    <c:v>M</c:v>
                  </c:pt>
                  <c:pt idx="3">
                    <c:v>H</c:v>
                  </c:pt>
                  <c:pt idx="4">
                    <c:v>M</c:v>
                  </c:pt>
                  <c:pt idx="5">
                    <c:v>H</c:v>
                  </c:pt>
                  <c:pt idx="6">
                    <c:v>M</c:v>
                  </c:pt>
                  <c:pt idx="7">
                    <c:v>H</c:v>
                  </c:pt>
                  <c:pt idx="8">
                    <c:v>M</c:v>
                  </c:pt>
                  <c:pt idx="9">
                    <c:v>H</c:v>
                  </c:pt>
                  <c:pt idx="10">
                    <c:v>M</c:v>
                  </c:pt>
                  <c:pt idx="11">
                    <c:v>H</c:v>
                  </c:pt>
                  <c:pt idx="12">
                    <c:v>M</c:v>
                  </c:pt>
                  <c:pt idx="13">
                    <c:v>H</c:v>
                  </c:pt>
                </c:lvl>
                <c:lvl>
                  <c:pt idx="0">
                    <c:v>20-29 a</c:v>
                  </c:pt>
                  <c:pt idx="2">
                    <c:v>30-39 a</c:v>
                  </c:pt>
                  <c:pt idx="4">
                    <c:v>40-49 a</c:v>
                  </c:pt>
                  <c:pt idx="6">
                    <c:v>50-59 a</c:v>
                  </c:pt>
                  <c:pt idx="8">
                    <c:v>60-69 a</c:v>
                  </c:pt>
                  <c:pt idx="10">
                    <c:v>70-79 a</c:v>
                  </c:pt>
                  <c:pt idx="12">
                    <c:v>≥ 80 a</c:v>
                  </c:pt>
                </c:lvl>
              </c:multiLvlStrCache>
            </c:multiLvlStrRef>
          </c:cat>
          <c:val>
            <c:numRef>
              <c:f>Sheet1!$B$3:$O$3</c:f>
              <c:numCache>
                <c:formatCode>General</c:formatCode>
                <c:ptCount val="14"/>
                <c:pt idx="0">
                  <c:v>30.6</c:v>
                </c:pt>
                <c:pt idx="1">
                  <c:v>39.300000000000011</c:v>
                </c:pt>
                <c:pt idx="2">
                  <c:v>38.1</c:v>
                </c:pt>
                <c:pt idx="3">
                  <c:v>43.7</c:v>
                </c:pt>
                <c:pt idx="4">
                  <c:v>37.6</c:v>
                </c:pt>
                <c:pt idx="5">
                  <c:v>45.1</c:v>
                </c:pt>
                <c:pt idx="6">
                  <c:v>36.800000000000011</c:v>
                </c:pt>
                <c:pt idx="7">
                  <c:v>49</c:v>
                </c:pt>
                <c:pt idx="8">
                  <c:v>36.200000000000003</c:v>
                </c:pt>
                <c:pt idx="9">
                  <c:v>49.8</c:v>
                </c:pt>
                <c:pt idx="10">
                  <c:v>35</c:v>
                </c:pt>
                <c:pt idx="11">
                  <c:v>43.4</c:v>
                </c:pt>
                <c:pt idx="12">
                  <c:v>28.8</c:v>
                </c:pt>
                <c:pt idx="13">
                  <c:v>39.200000000000003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BMI&gt;=30</c:v>
                </c:pt>
              </c:strCache>
            </c:strRef>
          </c:tx>
          <c:spPr>
            <a:solidFill>
              <a:srgbClr val="33CCCC"/>
            </a:solidFill>
            <a:ln w="16503">
              <a:solidFill>
                <a:srgbClr val="008080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0" baseline="0">
                    <a:latin typeface="Arial" pitchFamily="34" charset="0"/>
                    <a:cs typeface="Arial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Sheet1!$B$1:$O$2</c:f>
              <c:multiLvlStrCache>
                <c:ptCount val="14"/>
                <c:lvl>
                  <c:pt idx="0">
                    <c:v>M</c:v>
                  </c:pt>
                  <c:pt idx="1">
                    <c:v>H</c:v>
                  </c:pt>
                  <c:pt idx="2">
                    <c:v>M</c:v>
                  </c:pt>
                  <c:pt idx="3">
                    <c:v>H</c:v>
                  </c:pt>
                  <c:pt idx="4">
                    <c:v>M</c:v>
                  </c:pt>
                  <c:pt idx="5">
                    <c:v>H</c:v>
                  </c:pt>
                  <c:pt idx="6">
                    <c:v>M</c:v>
                  </c:pt>
                  <c:pt idx="7">
                    <c:v>H</c:v>
                  </c:pt>
                  <c:pt idx="8">
                    <c:v>M</c:v>
                  </c:pt>
                  <c:pt idx="9">
                    <c:v>H</c:v>
                  </c:pt>
                  <c:pt idx="10">
                    <c:v>M</c:v>
                  </c:pt>
                  <c:pt idx="11">
                    <c:v>H</c:v>
                  </c:pt>
                  <c:pt idx="12">
                    <c:v>M</c:v>
                  </c:pt>
                  <c:pt idx="13">
                    <c:v>H</c:v>
                  </c:pt>
                </c:lvl>
                <c:lvl>
                  <c:pt idx="0">
                    <c:v>20-29 a</c:v>
                  </c:pt>
                  <c:pt idx="2">
                    <c:v>30-39 a</c:v>
                  </c:pt>
                  <c:pt idx="4">
                    <c:v>40-49 a</c:v>
                  </c:pt>
                  <c:pt idx="6">
                    <c:v>50-59 a</c:v>
                  </c:pt>
                  <c:pt idx="8">
                    <c:v>60-69 a</c:v>
                  </c:pt>
                  <c:pt idx="10">
                    <c:v>70-79 a</c:v>
                  </c:pt>
                  <c:pt idx="12">
                    <c:v>≥ 80 a</c:v>
                  </c:pt>
                </c:lvl>
              </c:multiLvlStrCache>
            </c:multiLvlStrRef>
          </c:cat>
          <c:val>
            <c:numRef>
              <c:f>Sheet1!$B$4:$O$4</c:f>
              <c:numCache>
                <c:formatCode>General</c:formatCode>
                <c:ptCount val="14"/>
                <c:pt idx="0">
                  <c:v>24</c:v>
                </c:pt>
                <c:pt idx="1">
                  <c:v>20.399999999999999</c:v>
                </c:pt>
                <c:pt idx="2">
                  <c:v>37.300000000000011</c:v>
                </c:pt>
                <c:pt idx="3">
                  <c:v>31.1</c:v>
                </c:pt>
                <c:pt idx="4">
                  <c:v>46.1</c:v>
                </c:pt>
                <c:pt idx="5">
                  <c:v>34.300000000000011</c:v>
                </c:pt>
                <c:pt idx="6">
                  <c:v>47.8</c:v>
                </c:pt>
                <c:pt idx="7">
                  <c:v>28.7</c:v>
                </c:pt>
                <c:pt idx="8">
                  <c:v>43.7</c:v>
                </c:pt>
                <c:pt idx="9">
                  <c:v>23.6</c:v>
                </c:pt>
                <c:pt idx="10">
                  <c:v>35.1</c:v>
                </c:pt>
                <c:pt idx="11">
                  <c:v>20.5</c:v>
                </c:pt>
                <c:pt idx="12">
                  <c:v>20.9</c:v>
                </c:pt>
                <c:pt idx="13">
                  <c:v>9.3000000000000007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95270800"/>
        <c:axId val="195270408"/>
        <c:axId val="0"/>
      </c:bar3DChart>
      <c:catAx>
        <c:axId val="19527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12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lang="en-US" sz="1400" b="0" i="0" u="none" strike="noStrike" baseline="0">
                <a:solidFill>
                  <a:srgbClr val="000000"/>
                </a:solidFill>
                <a:latin typeface="Arial" pitchFamily="34" charset="0"/>
                <a:ea typeface="Arial Narrow"/>
                <a:cs typeface="Arial" pitchFamily="34" charset="0"/>
              </a:defRPr>
            </a:pPr>
            <a:endParaRPr lang="es-MX"/>
          </a:p>
        </c:txPr>
        <c:crossAx val="19527040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95270408"/>
        <c:scaling>
          <c:orientation val="minMax"/>
          <c:max val="90"/>
        </c:scaling>
        <c:delete val="0"/>
        <c:axPos val="l"/>
        <c:title>
          <c:tx>
            <c:rich>
              <a:bodyPr/>
              <a:lstStyle/>
              <a:p>
                <a:pPr>
                  <a:defRPr lang="en-US" sz="1400" b="0" i="0" u="none" strike="noStrike" baseline="0">
                    <a:solidFill>
                      <a:schemeClr val="tx1"/>
                    </a:solidFill>
                    <a:latin typeface="Arial" pitchFamily="34" charset="0"/>
                    <a:ea typeface="Arial Narrow"/>
                    <a:cs typeface="Arial" pitchFamily="34" charset="0"/>
                  </a:defRPr>
                </a:pPr>
                <a:r>
                  <a:rPr lang="es-MX" sz="1400" b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Prevalencia (%)</a:t>
                </a:r>
                <a:endParaRPr lang="es-MX" sz="1400" b="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1.2759484609878314E-2"/>
              <c:y val="0.32620648905786309"/>
            </c:manualLayout>
          </c:layout>
          <c:overlay val="0"/>
          <c:spPr>
            <a:noFill/>
            <a:ln w="33006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6503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lang="en-US" sz="1400" b="0" i="0" u="none" strike="noStrike" baseline="0">
                <a:solidFill>
                  <a:srgbClr val="000000"/>
                </a:solidFill>
                <a:latin typeface="Arial" pitchFamily="34" charset="0"/>
                <a:ea typeface="Arial Narrow"/>
                <a:cs typeface="Arial" pitchFamily="34" charset="0"/>
              </a:defRPr>
            </a:pPr>
            <a:endParaRPr lang="es-MX"/>
          </a:p>
        </c:txPr>
        <c:crossAx val="195270800"/>
        <c:crosses val="autoZero"/>
        <c:crossBetween val="between"/>
      </c:valAx>
      <c:spPr>
        <a:noFill/>
        <a:ln w="33006">
          <a:noFill/>
        </a:ln>
      </c:spPr>
    </c:plotArea>
    <c:legend>
      <c:legendPos val="t"/>
      <c:layout>
        <c:manualLayout>
          <c:xMode val="edge"/>
          <c:yMode val="edge"/>
          <c:x val="0.60034821160551433"/>
          <c:y val="3.8703880713886717E-2"/>
          <c:w val="0.39965178839448651"/>
          <c:h val="7.0571748999507369E-2"/>
        </c:manualLayout>
      </c:layout>
      <c:overlay val="0"/>
      <c:spPr>
        <a:noFill/>
        <a:ln w="33006">
          <a:noFill/>
        </a:ln>
      </c:spPr>
      <c:txPr>
        <a:bodyPr/>
        <a:lstStyle/>
        <a:p>
          <a:pPr>
            <a:defRPr lang="en-US" sz="1400" b="0" i="0" u="none" strike="noStrike" baseline="0">
              <a:solidFill>
                <a:srgbClr val="000000"/>
              </a:solidFill>
              <a:latin typeface="Arial" pitchFamily="34" charset="0"/>
              <a:ea typeface="Arial Narrow"/>
              <a:cs typeface="Arial" pitchFamily="34" charset="0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4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MX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56"/>
      <c:rotY val="1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rgbClr val="969696"/>
          </a:solidFill>
          <a:prstDash val="solid"/>
        </a:ln>
      </c:spPr>
    </c:sideWall>
    <c:backWall>
      <c:thickness val="0"/>
      <c:spPr>
        <a:noFill/>
        <a:ln w="12700">
          <a:solidFill>
            <a:srgbClr val="969696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034383954154725"/>
          <c:y val="3.7383177570093552E-2"/>
          <c:w val="0.87679083094556021"/>
          <c:h val="0.7359813084112150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Obesidad abdominal</c:v>
                </c:pt>
              </c:strCache>
            </c:strRef>
          </c:tx>
          <c:spPr>
            <a:solidFill>
              <a:srgbClr val="FF9900"/>
            </a:solidFill>
            <a:ln w="16503">
              <a:solidFill>
                <a:srgbClr val="FF6600"/>
              </a:solidFill>
              <a:prstDash val="solid"/>
            </a:ln>
          </c:spPr>
          <c:invertIfNegative val="0"/>
          <c:dLbls>
            <c:dLbl>
              <c:idx val="0"/>
              <c:layout/>
              <c:spPr>
                <a:ln>
                  <a:solidFill>
                    <a:srgbClr val="92D050"/>
                  </a:solidFill>
                </a:ln>
              </c:spPr>
              <c:txPr>
                <a:bodyPr/>
                <a:lstStyle/>
                <a:p>
                  <a:pPr>
                    <a:defRPr sz="1600" baseline="0"/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aseline="0"/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Sheet1!$B$1:$O$1</c:f>
              <c:strCache>
                <c:ptCount val="14"/>
                <c:pt idx="0">
                  <c:v>20-29 M</c:v>
                </c:pt>
                <c:pt idx="1">
                  <c:v>H</c:v>
                </c:pt>
                <c:pt idx="2">
                  <c:v>30-39 M</c:v>
                </c:pt>
                <c:pt idx="3">
                  <c:v>H</c:v>
                </c:pt>
                <c:pt idx="4">
                  <c:v>40-49 M</c:v>
                </c:pt>
                <c:pt idx="5">
                  <c:v>H</c:v>
                </c:pt>
                <c:pt idx="6">
                  <c:v>50-59 M</c:v>
                </c:pt>
                <c:pt idx="7">
                  <c:v>H</c:v>
                </c:pt>
                <c:pt idx="8">
                  <c:v>60-69 M</c:v>
                </c:pt>
                <c:pt idx="9">
                  <c:v>H</c:v>
                </c:pt>
                <c:pt idx="10">
                  <c:v>70-79 M</c:v>
                </c:pt>
                <c:pt idx="11">
                  <c:v>H</c:v>
                </c:pt>
                <c:pt idx="12">
                  <c:v>80+ M</c:v>
                </c:pt>
                <c:pt idx="13">
                  <c:v>H</c:v>
                </c:pt>
              </c:strCache>
            </c:strRef>
          </c:cat>
          <c:val>
            <c:numRef>
              <c:f>Sheet1!$B$2:$O$2</c:f>
              <c:numCache>
                <c:formatCode>General</c:formatCode>
                <c:ptCount val="14"/>
                <c:pt idx="0">
                  <c:v>63.2</c:v>
                </c:pt>
                <c:pt idx="1">
                  <c:v>43.9</c:v>
                </c:pt>
                <c:pt idx="2">
                  <c:v>82.9</c:v>
                </c:pt>
                <c:pt idx="3">
                  <c:v>63.5</c:v>
                </c:pt>
                <c:pt idx="4">
                  <c:v>90.4</c:v>
                </c:pt>
                <c:pt idx="5">
                  <c:v>74.599999999999994</c:v>
                </c:pt>
                <c:pt idx="6">
                  <c:v>93.9</c:v>
                </c:pt>
                <c:pt idx="7">
                  <c:v>74.8</c:v>
                </c:pt>
                <c:pt idx="8">
                  <c:v>92.4</c:v>
                </c:pt>
                <c:pt idx="9">
                  <c:v>78.3</c:v>
                </c:pt>
                <c:pt idx="10">
                  <c:v>86.2</c:v>
                </c:pt>
                <c:pt idx="11">
                  <c:v>73.5</c:v>
                </c:pt>
                <c:pt idx="12">
                  <c:v>83.1</c:v>
                </c:pt>
                <c:pt idx="13">
                  <c:v>60.6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83668080"/>
        <c:axId val="383665336"/>
        <c:axId val="0"/>
      </c:bar3DChart>
      <c:catAx>
        <c:axId val="38366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412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s-MX"/>
          </a:p>
        </c:txPr>
        <c:crossAx val="38366533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83665336"/>
        <c:scaling>
          <c:orientation val="minMax"/>
          <c:max val="90"/>
        </c:scaling>
        <c:delete val="0"/>
        <c:axPos val="l"/>
        <c:majorGridlines>
          <c:spPr>
            <a:ln w="16503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566" b="1" i="0" u="none" strike="noStrike" baseline="0">
                    <a:solidFill>
                      <a:srgbClr val="800000"/>
                    </a:solidFill>
                    <a:latin typeface="Arial Narrow"/>
                    <a:ea typeface="Arial Narrow"/>
                    <a:cs typeface="Arial Narrow"/>
                  </a:defRPr>
                </a:pPr>
                <a:r>
                  <a:rPr lang="es-MX"/>
                  <a:t>Porciento</a:t>
                </a:r>
              </a:p>
            </c:rich>
          </c:tx>
          <c:layout>
            <c:manualLayout>
              <c:xMode val="edge"/>
              <c:yMode val="edge"/>
              <c:x val="1.8624641833810889E-2"/>
              <c:y val="0.29205607476635531"/>
            </c:manualLayout>
          </c:layout>
          <c:overlay val="0"/>
          <c:spPr>
            <a:noFill/>
            <a:ln w="33006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6503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2566" b="1" i="0" u="none" strike="noStrike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s-MX"/>
          </a:p>
        </c:txPr>
        <c:crossAx val="383668080"/>
        <c:crosses val="autoZero"/>
        <c:crossBetween val="between"/>
      </c:valAx>
      <c:spPr>
        <a:noFill/>
        <a:ln w="3300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4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es-MX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346938775510234E-2"/>
          <c:y val="6.4417177914110543E-2"/>
          <c:w val="0.9142857142857147"/>
          <c:h val="0.849693251533743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Actividad Física</c:v>
                </c:pt>
              </c:strCache>
            </c:strRef>
          </c:tx>
          <c:spPr>
            <a:gradFill rotWithShape="0">
              <a:gsLst>
                <a:gs pos="0">
                  <a:srgbClr val="FF0000">
                    <a:gamma/>
                    <a:shade val="46275"/>
                    <a:invGamma/>
                  </a:srgbClr>
                </a:gs>
                <a:gs pos="5000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42938">
              <a:noFill/>
            </a:ln>
          </c:spPr>
          <c:invertIfNegative val="0"/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0000FF">
                      <a:gamma/>
                      <a:shade val="46275"/>
                      <a:invGamma/>
                    </a:srgbClr>
                  </a:gs>
                  <a:gs pos="50000">
                    <a:srgbClr val="0000FF"/>
                  </a:gs>
                  <a:gs pos="100000">
                    <a:srgbClr val="0000FF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0000FF">
                      <a:gamma/>
                      <a:shade val="46275"/>
                      <a:invGamma/>
                    </a:srgbClr>
                  </a:gs>
                  <a:gs pos="50000">
                    <a:srgbClr val="0000FF"/>
                  </a:gs>
                  <a:gs pos="100000">
                    <a:srgbClr val="0000FF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Pt>
            <c:idx val="9"/>
            <c:invertIfNegative val="0"/>
            <c:bubble3D val="0"/>
            <c:spPr>
              <a:gradFill rotWithShape="0">
                <a:gsLst>
                  <a:gs pos="0">
                    <a:srgbClr val="008080">
                      <a:gamma/>
                      <a:shade val="46275"/>
                      <a:invGamma/>
                    </a:srgbClr>
                  </a:gs>
                  <a:gs pos="50000">
                    <a:srgbClr val="008080"/>
                  </a:gs>
                  <a:gs pos="100000">
                    <a:srgbClr val="008080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Pt>
            <c:idx val="10"/>
            <c:invertIfNegative val="0"/>
            <c:bubble3D val="0"/>
            <c:spPr>
              <a:gradFill rotWithShape="0">
                <a:gsLst>
                  <a:gs pos="0">
                    <a:srgbClr val="008080">
                      <a:gamma/>
                      <a:shade val="46275"/>
                      <a:invGamma/>
                    </a:srgbClr>
                  </a:gs>
                  <a:gs pos="50000">
                    <a:srgbClr val="008080"/>
                  </a:gs>
                  <a:gs pos="100000">
                    <a:srgbClr val="008080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42938">
                <a:noFill/>
              </a:ln>
            </c:spPr>
          </c:dPt>
          <c:dLbls>
            <c:spPr>
              <a:noFill/>
              <a:ln w="42938">
                <a:noFill/>
              </a:ln>
            </c:spPr>
            <c:txPr>
              <a:bodyPr/>
              <a:lstStyle/>
              <a:p>
                <a:pPr>
                  <a:defRPr sz="1352" b="1" i="0" u="none" strike="noStrike" baseline="0">
                    <a:solidFill>
                      <a:schemeClr val="tx2">
                        <a:lumMod val="95000"/>
                        <a:lumOff val="5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Sheet1!$B$1:$L$1</c:f>
              <c:strCache>
                <c:ptCount val="11"/>
                <c:pt idx="0">
                  <c:v>Fem</c:v>
                </c:pt>
                <c:pt idx="1">
                  <c:v>Masc</c:v>
                </c:pt>
                <c:pt idx="3">
                  <c:v>15-19a</c:v>
                </c:pt>
                <c:pt idx="4">
                  <c:v>50-59a</c:v>
                </c:pt>
                <c:pt idx="6">
                  <c:v>Sin esc</c:v>
                </c:pt>
                <c:pt idx="7">
                  <c:v>Prep/+</c:v>
                </c:pt>
                <c:pt idx="9">
                  <c:v> Bajo</c:v>
                </c:pt>
                <c:pt idx="10">
                  <c:v> Alto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7.9</c:v>
                </c:pt>
                <c:pt idx="1">
                  <c:v>23.2</c:v>
                </c:pt>
                <c:pt idx="3">
                  <c:v>27.8</c:v>
                </c:pt>
                <c:pt idx="4">
                  <c:v>4.9000000000000004</c:v>
                </c:pt>
                <c:pt idx="6">
                  <c:v>3.8</c:v>
                </c:pt>
                <c:pt idx="7">
                  <c:v>29.1</c:v>
                </c:pt>
                <c:pt idx="9">
                  <c:v>8.9</c:v>
                </c:pt>
                <c:pt idx="10">
                  <c:v>21.3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383665728"/>
        <c:axId val="383666120"/>
      </c:barChart>
      <c:catAx>
        <c:axId val="383665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1469">
            <a:solidFill>
              <a:srgbClr val="FFFF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chemeClr val="tx2">
                    <a:lumMod val="95000"/>
                    <a:lumOff val="5000"/>
                  </a:schemeClr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83666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3666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solidFill>
            <a:schemeClr val="bg1">
              <a:alpha val="0"/>
            </a:schemeClr>
          </a:solidFill>
          <a:ln w="21469">
            <a:solidFill>
              <a:srgbClr val="FFFF00"/>
            </a:solidFill>
            <a:prstDash val="solid"/>
          </a:ln>
        </c:spPr>
        <c:txPr>
          <a:bodyPr rot="0" vert="horz"/>
          <a:lstStyle/>
          <a:p>
            <a:pPr>
              <a:defRPr sz="1352" b="1" i="0" u="none" strike="noStrike" baseline="0">
                <a:solidFill>
                  <a:schemeClr val="accent1">
                    <a:lumMod val="10000"/>
                  </a:schemeClr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383665728"/>
        <c:crosses val="autoZero"/>
        <c:crossBetween val="between"/>
      </c:valAx>
      <c:spPr>
        <a:noFill/>
        <a:ln w="42938">
          <a:solidFill>
            <a:schemeClr val="tx2">
              <a:lumMod val="95000"/>
              <a:lumOff val="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04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4.3374647613492759E-2"/>
          <c:y val="0.11026952469496012"/>
          <c:w val="0.93656362399144555"/>
          <c:h val="0.69642968800231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Diagnosticado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Hoja1!$A$2:$A$16</c:f>
              <c:numCache>
                <c:formatCode>General</c:formatCode>
                <c:ptCount val="15"/>
                <c:pt idx="0">
                  <c:v>2006</c:v>
                </c:pt>
                <c:pt idx="1">
                  <c:v>2012</c:v>
                </c:pt>
                <c:pt idx="2">
                  <c:v>2016</c:v>
                </c:pt>
                <c:pt idx="3">
                  <c:v>2006</c:v>
                </c:pt>
                <c:pt idx="4">
                  <c:v>2012</c:v>
                </c:pt>
                <c:pt idx="5">
                  <c:v>2016</c:v>
                </c:pt>
                <c:pt idx="6">
                  <c:v>2006</c:v>
                </c:pt>
                <c:pt idx="7">
                  <c:v>2012</c:v>
                </c:pt>
                <c:pt idx="8">
                  <c:v>2016</c:v>
                </c:pt>
                <c:pt idx="9">
                  <c:v>2006</c:v>
                </c:pt>
                <c:pt idx="10">
                  <c:v>2012</c:v>
                </c:pt>
                <c:pt idx="11">
                  <c:v>2016</c:v>
                </c:pt>
                <c:pt idx="12">
                  <c:v>2006</c:v>
                </c:pt>
                <c:pt idx="13">
                  <c:v>2012</c:v>
                </c:pt>
                <c:pt idx="14">
                  <c:v>2016</c:v>
                </c:pt>
              </c:numCache>
            </c:numRef>
          </c:cat>
          <c:val>
            <c:numRef>
              <c:f>Hoja1!$B$2:$B$16</c:f>
              <c:numCache>
                <c:formatCode>General</c:formatCode>
                <c:ptCount val="15"/>
                <c:pt idx="0">
                  <c:v>7</c:v>
                </c:pt>
                <c:pt idx="1">
                  <c:v>8.9</c:v>
                </c:pt>
                <c:pt idx="2">
                  <c:v>9.5</c:v>
                </c:pt>
                <c:pt idx="3">
                  <c:v>7.8</c:v>
                </c:pt>
                <c:pt idx="4">
                  <c:v>9.5</c:v>
                </c:pt>
                <c:pt idx="5">
                  <c:v>9.6999999999999993</c:v>
                </c:pt>
                <c:pt idx="6">
                  <c:v>5.5</c:v>
                </c:pt>
                <c:pt idx="7">
                  <c:v>6.4</c:v>
                </c:pt>
                <c:pt idx="8">
                  <c:v>9</c:v>
                </c:pt>
                <c:pt idx="9">
                  <c:v>7</c:v>
                </c:pt>
                <c:pt idx="10">
                  <c:v>8.6</c:v>
                </c:pt>
                <c:pt idx="11">
                  <c:v>7.8</c:v>
                </c:pt>
                <c:pt idx="12">
                  <c:v>7.6</c:v>
                </c:pt>
                <c:pt idx="13">
                  <c:v>9.1</c:v>
                </c:pt>
                <c:pt idx="14">
                  <c:v>11.1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Hallazgo encuesta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Hoja1!$A$2:$A$16</c:f>
              <c:numCache>
                <c:formatCode>General</c:formatCode>
                <c:ptCount val="15"/>
                <c:pt idx="0">
                  <c:v>2006</c:v>
                </c:pt>
                <c:pt idx="1">
                  <c:v>2012</c:v>
                </c:pt>
                <c:pt idx="2">
                  <c:v>2016</c:v>
                </c:pt>
                <c:pt idx="3">
                  <c:v>2006</c:v>
                </c:pt>
                <c:pt idx="4">
                  <c:v>2012</c:v>
                </c:pt>
                <c:pt idx="5">
                  <c:v>2016</c:v>
                </c:pt>
                <c:pt idx="6">
                  <c:v>2006</c:v>
                </c:pt>
                <c:pt idx="7">
                  <c:v>2012</c:v>
                </c:pt>
                <c:pt idx="8">
                  <c:v>2016</c:v>
                </c:pt>
                <c:pt idx="9">
                  <c:v>2006</c:v>
                </c:pt>
                <c:pt idx="10">
                  <c:v>2012</c:v>
                </c:pt>
                <c:pt idx="11">
                  <c:v>2016</c:v>
                </c:pt>
                <c:pt idx="12">
                  <c:v>2006</c:v>
                </c:pt>
                <c:pt idx="13">
                  <c:v>2012</c:v>
                </c:pt>
                <c:pt idx="14">
                  <c:v>2016</c:v>
                </c:pt>
              </c:numCache>
            </c:numRef>
          </c:cat>
          <c:val>
            <c:numRef>
              <c:f>Hoja1!$C$2:$C$16</c:f>
              <c:numCache>
                <c:formatCode>General</c:formatCode>
                <c:ptCount val="15"/>
                <c:pt idx="0">
                  <c:v>7.3</c:v>
                </c:pt>
                <c:pt idx="1">
                  <c:v>4.5999999999999996</c:v>
                </c:pt>
                <c:pt idx="2">
                  <c:v>3.3</c:v>
                </c:pt>
                <c:pt idx="3">
                  <c:v>7.6</c:v>
                </c:pt>
                <c:pt idx="4">
                  <c:v>4.8</c:v>
                </c:pt>
                <c:pt idx="5">
                  <c:v>3.2</c:v>
                </c:pt>
                <c:pt idx="6">
                  <c:v>4.8</c:v>
                </c:pt>
                <c:pt idx="7">
                  <c:v>3.7</c:v>
                </c:pt>
                <c:pt idx="8">
                  <c:v>3.7</c:v>
                </c:pt>
                <c:pt idx="9">
                  <c:v>8.8000000000000007</c:v>
                </c:pt>
                <c:pt idx="10">
                  <c:v>4.4000000000000004</c:v>
                </c:pt>
                <c:pt idx="11">
                  <c:v>3.1</c:v>
                </c:pt>
                <c:pt idx="12">
                  <c:v>5.6</c:v>
                </c:pt>
                <c:pt idx="13">
                  <c:v>4.8</c:v>
                </c:pt>
                <c:pt idx="14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760456"/>
        <c:axId val="193762024"/>
      </c:barChart>
      <c:catAx>
        <c:axId val="19376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3762024"/>
        <c:crosses val="autoZero"/>
        <c:auto val="1"/>
        <c:lblAlgn val="ctr"/>
        <c:lblOffset val="100"/>
        <c:noMultiLvlLbl val="0"/>
      </c:catAx>
      <c:valAx>
        <c:axId val="193762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93760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786064936327402"/>
          <c:y val="0.94602209518725633"/>
          <c:w val="0.36736512102653834"/>
          <c:h val="5.3977904812743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0.23827</cdr:x>
      <cdr:y>0.08021</cdr:y>
    </cdr:from>
    <cdr:to>
      <cdr:x>0.8903</cdr:x>
      <cdr:y>0.39048</cdr:y>
    </cdr:to>
    <cdr:grpSp>
      <cdr:nvGrpSpPr>
        <cdr:cNvPr id="8" name="7 Grupo"/>
        <cdr:cNvGrpSpPr/>
      </cdr:nvGrpSpPr>
      <cdr:grpSpPr>
        <a:xfrm xmlns:a="http://schemas.openxmlformats.org/drawingml/2006/main">
          <a:off x="2063752" y="447432"/>
          <a:ext cx="5647492" cy="1730764"/>
          <a:chOff x="2063734" y="447437"/>
          <a:chExt cx="5647543" cy="1730767"/>
        </a:xfrm>
      </cdr:grpSpPr>
      <cdr:sp macro="" textlink="">
        <cdr:nvSpPr>
          <cdr:cNvPr id="2" name="1 CuadroTexto"/>
          <cdr:cNvSpPr txBox="1"/>
        </cdr:nvSpPr>
        <cdr:spPr>
          <a:xfrm xmlns:a="http://schemas.openxmlformats.org/drawingml/2006/main">
            <a:off x="2063734" y="733189"/>
            <a:ext cx="576069" cy="302006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75.4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  <cdr:sp macro="" textlink="">
        <cdr:nvSpPr>
          <cdr:cNvPr id="3" name="2 CuadroTexto"/>
          <cdr:cNvSpPr txBox="1"/>
        </cdr:nvSpPr>
        <cdr:spPr>
          <a:xfrm xmlns:a="http://schemas.openxmlformats.org/drawingml/2006/main">
            <a:off x="3135304" y="518875"/>
            <a:ext cx="576069" cy="22653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83.7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  <cdr:sp macro="" textlink="">
        <cdr:nvSpPr>
          <cdr:cNvPr id="4" name="3 CuadroTexto"/>
          <cdr:cNvSpPr txBox="1"/>
        </cdr:nvSpPr>
        <cdr:spPr>
          <a:xfrm xmlns:a="http://schemas.openxmlformats.org/drawingml/2006/main">
            <a:off x="4135436" y="447437"/>
            <a:ext cx="504094" cy="22653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84.6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  <cdr:sp macro="" textlink="">
        <cdr:nvSpPr>
          <cdr:cNvPr id="5" name="4 CuadroTexto"/>
          <cdr:cNvSpPr txBox="1"/>
        </cdr:nvSpPr>
        <cdr:spPr>
          <a:xfrm xmlns:a="http://schemas.openxmlformats.org/drawingml/2006/main">
            <a:off x="5207006" y="590313"/>
            <a:ext cx="504094" cy="226532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79.9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  <cdr:sp macro="" textlink="">
        <cdr:nvSpPr>
          <cdr:cNvPr id="6" name="5 CuadroTexto"/>
          <cdr:cNvSpPr txBox="1"/>
        </cdr:nvSpPr>
        <cdr:spPr>
          <a:xfrm xmlns:a="http://schemas.openxmlformats.org/drawingml/2006/main">
            <a:off x="6207138" y="1018941"/>
            <a:ext cx="576069" cy="22653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70.1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  <cdr:sp macro="" textlink="">
        <cdr:nvSpPr>
          <cdr:cNvPr id="7" name="6 CuadroTexto"/>
          <cdr:cNvSpPr txBox="1"/>
        </cdr:nvSpPr>
        <cdr:spPr>
          <a:xfrm xmlns:a="http://schemas.openxmlformats.org/drawingml/2006/main">
            <a:off x="7207270" y="1876197"/>
            <a:ext cx="504007" cy="302007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s-MX" sz="1200" dirty="0" smtClean="0">
                <a:latin typeface="Arial" pitchFamily="34" charset="0"/>
                <a:cs typeface="Arial" pitchFamily="34" charset="0"/>
              </a:rPr>
              <a:t>48.7</a:t>
            </a:r>
            <a:endParaRPr lang="es-MX" sz="1200" dirty="0">
              <a:latin typeface="Arial" pitchFamily="34" charset="0"/>
              <a:cs typeface="Arial" pitchFamily="34" charset="0"/>
            </a:endParaRPr>
          </a:p>
        </cdr:txBody>
      </cdr:sp>
    </cdr:grpSp>
  </cdr:relSizeAnchor>
  <cdr:relSizeAnchor xmlns:cdr="http://schemas.openxmlformats.org/drawingml/2006/chartDrawing">
    <cdr:from>
      <cdr:x>0.17889</cdr:x>
      <cdr:y>0.28202</cdr:y>
    </cdr:from>
    <cdr:to>
      <cdr:x>0.23708</cdr:x>
      <cdr:y>0.32075</cdr:y>
    </cdr:to>
    <cdr:sp macro="" textlink="">
      <cdr:nvSpPr>
        <cdr:cNvPr id="9" name="CuadroTexto 8"/>
        <cdr:cNvSpPr txBox="1"/>
      </cdr:nvSpPr>
      <cdr:spPr>
        <a:xfrm xmlns:a="http://schemas.openxmlformats.org/drawingml/2006/main">
          <a:off x="1549406" y="1573188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59.7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0.30359</cdr:x>
      <cdr:y>0.14925</cdr:y>
    </cdr:from>
    <cdr:to>
      <cdr:x>0.36179</cdr:x>
      <cdr:y>0.20089</cdr:y>
    </cdr:to>
    <cdr:sp macro="" textlink="">
      <cdr:nvSpPr>
        <cdr:cNvPr id="10" name="CuadroTexto 9"/>
        <cdr:cNvSpPr txBox="1"/>
      </cdr:nvSpPr>
      <cdr:spPr>
        <a:xfrm xmlns:a="http://schemas.openxmlformats.org/drawingml/2006/main">
          <a:off x="2629526" y="832580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74.8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0.41998</cdr:x>
      <cdr:y>0.09762</cdr:y>
    </cdr:from>
    <cdr:to>
      <cdr:x>0.47818</cdr:x>
      <cdr:y>0.17507</cdr:y>
    </cdr:to>
    <cdr:sp macro="" textlink="">
      <cdr:nvSpPr>
        <cdr:cNvPr id="11" name="CuadroTexto 10"/>
        <cdr:cNvSpPr txBox="1"/>
      </cdr:nvSpPr>
      <cdr:spPr>
        <a:xfrm xmlns:a="http://schemas.openxmlformats.org/drawingml/2006/main">
          <a:off x="3637638" y="544548"/>
          <a:ext cx="50405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79.4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0.53637</cdr:x>
      <cdr:y>0.14003</cdr:y>
    </cdr:from>
    <cdr:to>
      <cdr:x>0.59457</cdr:x>
      <cdr:y>0.17875</cdr:y>
    </cdr:to>
    <cdr:sp macro="" textlink="">
      <cdr:nvSpPr>
        <cdr:cNvPr id="12" name="CuadroTexto 11"/>
        <cdr:cNvSpPr txBox="1"/>
      </cdr:nvSpPr>
      <cdr:spPr>
        <a:xfrm xmlns:a="http://schemas.openxmlformats.org/drawingml/2006/main">
          <a:off x="4645750" y="781100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77.7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0.66108</cdr:x>
      <cdr:y>0.16584</cdr:y>
    </cdr:from>
    <cdr:to>
      <cdr:x>0.71927</cdr:x>
      <cdr:y>0.21748</cdr:y>
    </cdr:to>
    <cdr:sp macro="" textlink="">
      <cdr:nvSpPr>
        <cdr:cNvPr id="13" name="CuadroTexto 12"/>
        <cdr:cNvSpPr txBox="1"/>
      </cdr:nvSpPr>
      <cdr:spPr>
        <a:xfrm xmlns:a="http://schemas.openxmlformats.org/drawingml/2006/main">
          <a:off x="5725870" y="92511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73.4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0.76916</cdr:x>
      <cdr:y>0.2433</cdr:y>
    </cdr:from>
    <cdr:to>
      <cdr:x>0.87473</cdr:x>
      <cdr:y>0.40722</cdr:y>
    </cdr:to>
    <cdr:sp macro="" textlink="">
      <cdr:nvSpPr>
        <cdr:cNvPr id="14" name="CuadroTexto 13"/>
        <cdr:cNvSpPr txBox="1"/>
      </cdr:nvSpPr>
      <cdr:spPr>
        <a:xfrm xmlns:a="http://schemas.openxmlformats.org/drawingml/2006/main">
          <a:off x="6661974" y="13571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0.78578</cdr:x>
      <cdr:y>0.23039</cdr:y>
    </cdr:from>
    <cdr:to>
      <cdr:x>0.86061</cdr:x>
      <cdr:y>0.29565</cdr:y>
    </cdr:to>
    <cdr:sp macro="" textlink="">
      <cdr:nvSpPr>
        <cdr:cNvPr id="15" name="CuadroTexto 14"/>
        <cdr:cNvSpPr txBox="1"/>
      </cdr:nvSpPr>
      <cdr:spPr>
        <a:xfrm xmlns:a="http://schemas.openxmlformats.org/drawingml/2006/main">
          <a:off x="6805990" y="1285156"/>
          <a:ext cx="648072" cy="36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63.9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0.89386</cdr:x>
      <cdr:y>0.35082</cdr:y>
    </cdr:from>
    <cdr:to>
      <cdr:x>0.965</cdr:x>
      <cdr:y>0.40291</cdr:y>
    </cdr:to>
    <cdr:sp macro="" textlink="">
      <cdr:nvSpPr>
        <cdr:cNvPr id="16" name="CuadroTexto 15"/>
        <cdr:cNvSpPr txBox="1"/>
      </cdr:nvSpPr>
      <cdr:spPr>
        <a:xfrm xmlns:a="http://schemas.openxmlformats.org/drawingml/2006/main">
          <a:off x="7742094" y="1956964"/>
          <a:ext cx="616152" cy="2905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49.5</a:t>
          </a:r>
          <a:endParaRPr lang="es-MX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0.21953</cdr:x>
      <cdr:y>0.79064</cdr:y>
    </cdr:from>
    <cdr:to>
      <cdr:x>0.25279</cdr:x>
      <cdr:y>0.83124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901478" y="4205957"/>
          <a:ext cx="28803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H</a:t>
          </a:r>
          <a:endParaRPr lang="es-MX" sz="1400" b="1" dirty="0"/>
        </a:p>
      </cdr:txBody>
    </cdr:sp>
  </cdr:relSizeAnchor>
  <cdr:relSizeAnchor xmlns:cdr="http://schemas.openxmlformats.org/drawingml/2006/chartDrawing">
    <cdr:from>
      <cdr:x>0.33816</cdr:x>
      <cdr:y>0.80417</cdr:y>
    </cdr:from>
    <cdr:to>
      <cdr:x>0.37749</cdr:x>
      <cdr:y>0.84478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2928938" y="4277965"/>
          <a:ext cx="34069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0.45232</cdr:x>
      <cdr:y>0.79064</cdr:y>
    </cdr:from>
    <cdr:to>
      <cdr:x>0.48192</cdr:x>
      <cdr:y>0.84849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3917702" y="4205957"/>
          <a:ext cx="25635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0.46063</cdr:x>
      <cdr:y>0.79064</cdr:y>
    </cdr:from>
    <cdr:to>
      <cdr:x>0.5022</cdr:x>
      <cdr:y>0.86006</cdr:y>
    </cdr:to>
    <cdr:sp macro="" textlink="">
      <cdr:nvSpPr>
        <cdr:cNvPr id="5" name="CuadroTexto 4"/>
        <cdr:cNvSpPr txBox="1"/>
      </cdr:nvSpPr>
      <cdr:spPr>
        <a:xfrm xmlns:a="http://schemas.openxmlformats.org/drawingml/2006/main">
          <a:off x="3989710" y="4205957"/>
          <a:ext cx="360040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0.45232</cdr:x>
      <cdr:y>0.79064</cdr:y>
    </cdr:from>
    <cdr:to>
      <cdr:x>0.48192</cdr:x>
      <cdr:y>0.84849</cdr:y>
    </cdr:to>
    <cdr:sp macro="" textlink="">
      <cdr:nvSpPr>
        <cdr:cNvPr id="6" name="CuadroTexto 5"/>
        <cdr:cNvSpPr txBox="1"/>
      </cdr:nvSpPr>
      <cdr:spPr>
        <a:xfrm xmlns:a="http://schemas.openxmlformats.org/drawingml/2006/main">
          <a:off x="3917702" y="4205957"/>
          <a:ext cx="25635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0.45232</cdr:x>
      <cdr:y>0.79064</cdr:y>
    </cdr:from>
    <cdr:to>
      <cdr:x>0.48192</cdr:x>
      <cdr:y>0.86006</cdr:y>
    </cdr:to>
    <cdr:sp macro="" textlink="">
      <cdr:nvSpPr>
        <cdr:cNvPr id="7" name="CuadroTexto 6"/>
        <cdr:cNvSpPr txBox="1"/>
      </cdr:nvSpPr>
      <cdr:spPr>
        <a:xfrm xmlns:a="http://schemas.openxmlformats.org/drawingml/2006/main">
          <a:off x="3917702" y="4205957"/>
          <a:ext cx="256359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0.45232</cdr:x>
      <cdr:y>0.79064</cdr:y>
    </cdr:from>
    <cdr:to>
      <cdr:x>0.5022</cdr:x>
      <cdr:y>0.84849</cdr:y>
    </cdr:to>
    <cdr:sp macro="" textlink="">
      <cdr:nvSpPr>
        <cdr:cNvPr id="8" name="CuadroTexto 7"/>
        <cdr:cNvSpPr txBox="1"/>
      </cdr:nvSpPr>
      <cdr:spPr>
        <a:xfrm xmlns:a="http://schemas.openxmlformats.org/drawingml/2006/main">
          <a:off x="3917702" y="4205957"/>
          <a:ext cx="432048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  <cdr:relSizeAnchor xmlns:cdr="http://schemas.openxmlformats.org/drawingml/2006/chartDrawing">
    <cdr:from>
      <cdr:x>0.45232</cdr:x>
      <cdr:y>0.78837</cdr:y>
    </cdr:from>
    <cdr:to>
      <cdr:x>0.48192</cdr:x>
      <cdr:y>0.84623</cdr:y>
    </cdr:to>
    <cdr:sp macro="" textlink="">
      <cdr:nvSpPr>
        <cdr:cNvPr id="9" name="CuadroTexto 8"/>
        <cdr:cNvSpPr txBox="1"/>
      </cdr:nvSpPr>
      <cdr:spPr>
        <a:xfrm xmlns:a="http://schemas.openxmlformats.org/drawingml/2006/main">
          <a:off x="3917702" y="4193926"/>
          <a:ext cx="25635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H</a:t>
          </a:r>
          <a:endParaRPr lang="es-MX" sz="1400" b="1" dirty="0"/>
        </a:p>
      </cdr:txBody>
    </cdr:sp>
  </cdr:relSizeAnchor>
  <cdr:relSizeAnchor xmlns:cdr="http://schemas.openxmlformats.org/drawingml/2006/chartDrawing">
    <cdr:from>
      <cdr:x>0.56087</cdr:x>
      <cdr:y>0.79064</cdr:y>
    </cdr:from>
    <cdr:to>
      <cdr:x>0.59418</cdr:x>
      <cdr:y>0.84849</cdr:y>
    </cdr:to>
    <cdr:sp macro="" textlink="">
      <cdr:nvSpPr>
        <cdr:cNvPr id="10" name="CuadroTexto 9"/>
        <cdr:cNvSpPr txBox="1"/>
      </cdr:nvSpPr>
      <cdr:spPr>
        <a:xfrm xmlns:a="http://schemas.openxmlformats.org/drawingml/2006/main">
          <a:off x="4857898" y="4205956"/>
          <a:ext cx="288553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H</a:t>
          </a:r>
          <a:endParaRPr lang="es-MX" sz="1400" b="1" dirty="0"/>
        </a:p>
      </cdr:txBody>
    </cdr:sp>
  </cdr:relSizeAnchor>
  <cdr:relSizeAnchor xmlns:cdr="http://schemas.openxmlformats.org/drawingml/2006/chartDrawing">
    <cdr:from>
      <cdr:x>0.66481</cdr:x>
      <cdr:y>0.77906</cdr:y>
    </cdr:from>
    <cdr:to>
      <cdr:x>0.70638</cdr:x>
      <cdr:y>0.84849</cdr:y>
    </cdr:to>
    <cdr:sp macro="" textlink="">
      <cdr:nvSpPr>
        <cdr:cNvPr id="11" name="CuadroTexto 10"/>
        <cdr:cNvSpPr txBox="1"/>
      </cdr:nvSpPr>
      <cdr:spPr>
        <a:xfrm xmlns:a="http://schemas.openxmlformats.org/drawingml/2006/main">
          <a:off x="5758185" y="4144402"/>
          <a:ext cx="360040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 H</a:t>
          </a:r>
          <a:endParaRPr lang="es-MX" sz="1400" b="1" dirty="0"/>
        </a:p>
      </cdr:txBody>
    </cdr:sp>
  </cdr:relSizeAnchor>
  <cdr:relSizeAnchor xmlns:cdr="http://schemas.openxmlformats.org/drawingml/2006/chartDrawing">
    <cdr:from>
      <cdr:x>0.67679</cdr:x>
      <cdr:y>0.79064</cdr:y>
    </cdr:from>
    <cdr:to>
      <cdr:x>0.72667</cdr:x>
      <cdr:y>0.84849</cdr:y>
    </cdr:to>
    <cdr:sp macro="" textlink="">
      <cdr:nvSpPr>
        <cdr:cNvPr id="12" name="CuadroTexto 11"/>
        <cdr:cNvSpPr txBox="1"/>
      </cdr:nvSpPr>
      <cdr:spPr>
        <a:xfrm xmlns:a="http://schemas.openxmlformats.org/drawingml/2006/main">
          <a:off x="5861918" y="4205957"/>
          <a:ext cx="432048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H</a:t>
          </a:r>
          <a:endParaRPr lang="es-MX" sz="1400" b="1" dirty="0"/>
        </a:p>
      </cdr:txBody>
    </cdr:sp>
  </cdr:relSizeAnchor>
  <cdr:relSizeAnchor xmlns:cdr="http://schemas.openxmlformats.org/drawingml/2006/chartDrawing">
    <cdr:from>
      <cdr:x>0.79318</cdr:x>
      <cdr:y>0.783</cdr:y>
    </cdr:from>
    <cdr:to>
      <cdr:x>0.82643</cdr:x>
      <cdr:y>0.84086</cdr:y>
    </cdr:to>
    <cdr:sp macro="" textlink="">
      <cdr:nvSpPr>
        <cdr:cNvPr id="13" name="CuadroTexto 12"/>
        <cdr:cNvSpPr txBox="1"/>
      </cdr:nvSpPr>
      <cdr:spPr>
        <a:xfrm xmlns:a="http://schemas.openxmlformats.org/drawingml/2006/main">
          <a:off x="6870030" y="4165351"/>
          <a:ext cx="288032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1" dirty="0" smtClean="0"/>
            <a:t>H</a:t>
          </a:r>
          <a:endParaRPr lang="es-MX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0.03915</cdr:x>
      <cdr:y>0.18394</cdr:y>
    </cdr:from>
    <cdr:to>
      <cdr:x>0.14415</cdr:x>
      <cdr:y>0.2794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322188" y="892696"/>
          <a:ext cx="864108" cy="463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14.3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0.10915</cdr:x>
      <cdr:y>0.21565</cdr:y>
    </cdr:from>
    <cdr:to>
      <cdr:x>0.1879</cdr:x>
      <cdr:y>0.2952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98252" y="1046584"/>
          <a:ext cx="648081" cy="386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13.2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0.2229</cdr:x>
      <cdr:y>0.13621</cdr:y>
    </cdr:from>
    <cdr:to>
      <cdr:x>0.30165</cdr:x>
      <cdr:y>0.23167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1834356" y="661056"/>
          <a:ext cx="648081" cy="463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15.4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0.2929</cdr:x>
      <cdr:y>0.19179</cdr:y>
    </cdr:from>
    <cdr:to>
      <cdr:x>0.38914</cdr:x>
      <cdr:y>0.23952</cdr:y>
    </cdr:to>
    <cdr:sp macro="" textlink="">
      <cdr:nvSpPr>
        <cdr:cNvPr id="5" name="CuadroTexto 4"/>
        <cdr:cNvSpPr txBox="1"/>
      </cdr:nvSpPr>
      <cdr:spPr>
        <a:xfrm xmlns:a="http://schemas.openxmlformats.org/drawingml/2006/main">
          <a:off x="2410420" y="930764"/>
          <a:ext cx="792017" cy="231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14.9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0.40664</cdr:x>
      <cdr:y>0.33232</cdr:y>
    </cdr:from>
    <cdr:to>
      <cdr:x>0.48539</cdr:x>
      <cdr:y>0.41187</cdr:y>
    </cdr:to>
    <cdr:sp macro="" textlink="">
      <cdr:nvSpPr>
        <cdr:cNvPr id="6" name="CuadroTexto 5"/>
        <cdr:cNvSpPr txBox="1"/>
      </cdr:nvSpPr>
      <cdr:spPr>
        <a:xfrm xmlns:a="http://schemas.openxmlformats.org/drawingml/2006/main">
          <a:off x="3346524" y="1612776"/>
          <a:ext cx="648081" cy="386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10.3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0.47664</cdr:x>
      <cdr:y>0.36199</cdr:y>
    </cdr:from>
    <cdr:to>
      <cdr:x>0.54664</cdr:x>
      <cdr:y>0.40972</cdr:y>
    </cdr:to>
    <cdr:sp macro="" textlink="">
      <cdr:nvSpPr>
        <cdr:cNvPr id="7" name="CuadroTexto 6"/>
        <cdr:cNvSpPr txBox="1"/>
      </cdr:nvSpPr>
      <cdr:spPr>
        <a:xfrm xmlns:a="http://schemas.openxmlformats.org/drawingml/2006/main">
          <a:off x="3922588" y="1756792"/>
          <a:ext cx="576072" cy="231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10.6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0.59914</cdr:x>
      <cdr:y>0.15212</cdr:y>
    </cdr:from>
    <cdr:to>
      <cdr:x>0.69154</cdr:x>
      <cdr:y>0.21576</cdr:y>
    </cdr:to>
    <cdr:sp macro="" textlink="">
      <cdr:nvSpPr>
        <cdr:cNvPr id="8" name="CuadroTexto 7"/>
        <cdr:cNvSpPr txBox="1"/>
      </cdr:nvSpPr>
      <cdr:spPr>
        <a:xfrm xmlns:a="http://schemas.openxmlformats.org/drawingml/2006/main">
          <a:off x="4930700" y="738269"/>
          <a:ext cx="760415" cy="308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15.8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0.66039</cdr:x>
      <cdr:y>0.24736</cdr:y>
    </cdr:from>
    <cdr:to>
      <cdr:x>0.73425</cdr:x>
      <cdr:y>0.311</cdr:y>
    </cdr:to>
    <cdr:sp macro="" textlink="">
      <cdr:nvSpPr>
        <cdr:cNvPr id="9" name="CuadroTexto 8"/>
        <cdr:cNvSpPr txBox="1"/>
      </cdr:nvSpPr>
      <cdr:spPr>
        <a:xfrm xmlns:a="http://schemas.openxmlformats.org/drawingml/2006/main">
          <a:off x="5434756" y="1200473"/>
          <a:ext cx="607838" cy="308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13.5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0.78289</cdr:x>
      <cdr:y>0.24736</cdr:y>
    </cdr:from>
    <cdr:to>
      <cdr:x>0.87039</cdr:x>
      <cdr:y>0.32691</cdr:y>
    </cdr:to>
    <cdr:sp macro="" textlink="">
      <cdr:nvSpPr>
        <cdr:cNvPr id="10" name="CuadroTexto 9"/>
        <cdr:cNvSpPr txBox="1"/>
      </cdr:nvSpPr>
      <cdr:spPr>
        <a:xfrm xmlns:a="http://schemas.openxmlformats.org/drawingml/2006/main">
          <a:off x="6442868" y="1200473"/>
          <a:ext cx="720090" cy="386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13.2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0.07415</cdr:x>
      <cdr:y>0.89728</cdr:y>
    </cdr:from>
    <cdr:to>
      <cdr:x>0.2229</cdr:x>
      <cdr:y>0.97683</cdr:y>
    </cdr:to>
    <cdr:sp macro="" textlink="">
      <cdr:nvSpPr>
        <cdr:cNvPr id="11" name="CuadroTexto 10"/>
        <cdr:cNvSpPr txBox="1"/>
      </cdr:nvSpPr>
      <cdr:spPr>
        <a:xfrm xmlns:a="http://schemas.openxmlformats.org/drawingml/2006/main">
          <a:off x="610220" y="4061048"/>
          <a:ext cx="122413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Nacional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0.28838</cdr:x>
      <cdr:y>0.89728</cdr:y>
    </cdr:from>
    <cdr:to>
      <cdr:x>0.41088</cdr:x>
      <cdr:y>0.96092</cdr:y>
    </cdr:to>
    <cdr:sp macro="" textlink="">
      <cdr:nvSpPr>
        <cdr:cNvPr id="12" name="CuadroTexto 11"/>
        <cdr:cNvSpPr txBox="1"/>
      </cdr:nvSpPr>
      <cdr:spPr>
        <a:xfrm xmlns:a="http://schemas.openxmlformats.org/drawingml/2006/main">
          <a:off x="2373287" y="4061048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Urbano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0.46789</cdr:x>
      <cdr:y>0.89614</cdr:y>
    </cdr:from>
    <cdr:to>
      <cdr:x>0.59039</cdr:x>
      <cdr:y>0.94387</cdr:y>
    </cdr:to>
    <cdr:sp macro="" textlink="">
      <cdr:nvSpPr>
        <cdr:cNvPr id="13" name="CuadroTexto 12"/>
        <cdr:cNvSpPr txBox="1"/>
      </cdr:nvSpPr>
      <cdr:spPr>
        <a:xfrm xmlns:a="http://schemas.openxmlformats.org/drawingml/2006/main">
          <a:off x="3850580" y="4349080"/>
          <a:ext cx="1008112" cy="231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Rural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0.65164</cdr:x>
      <cdr:y>0.88137</cdr:y>
    </cdr:from>
    <cdr:to>
      <cdr:x>0.78289</cdr:x>
      <cdr:y>0.9291</cdr:y>
    </cdr:to>
    <cdr:sp macro="" textlink="">
      <cdr:nvSpPr>
        <cdr:cNvPr id="14" name="CuadroTexto 13"/>
        <cdr:cNvSpPr txBox="1"/>
      </cdr:nvSpPr>
      <cdr:spPr>
        <a:xfrm xmlns:a="http://schemas.openxmlformats.org/drawingml/2006/main">
          <a:off x="5362748" y="3989040"/>
          <a:ext cx="108012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Hombres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0.83539</cdr:x>
      <cdr:y>0.89728</cdr:y>
    </cdr:from>
    <cdr:to>
      <cdr:x>0.98414</cdr:x>
      <cdr:y>0.96092</cdr:y>
    </cdr:to>
    <cdr:sp macro="" textlink="">
      <cdr:nvSpPr>
        <cdr:cNvPr id="15" name="CuadroTexto 14"/>
        <cdr:cNvSpPr txBox="1"/>
      </cdr:nvSpPr>
      <cdr:spPr>
        <a:xfrm xmlns:a="http://schemas.openxmlformats.org/drawingml/2006/main">
          <a:off x="6874916" y="4061048"/>
          <a:ext cx="122413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/>
            <a:t>Mujeres</a:t>
          </a:r>
          <a:endParaRPr lang="es-MX" sz="1100" dirty="0"/>
        </a:p>
      </cdr:txBody>
    </cdr:sp>
  </cdr:relSizeAnchor>
  <cdr:relSizeAnchor xmlns:cdr="http://schemas.openxmlformats.org/drawingml/2006/chartDrawing">
    <cdr:from>
      <cdr:x>0.1704</cdr:x>
      <cdr:y>0.24736</cdr:y>
    </cdr:from>
    <cdr:to>
      <cdr:x>0.24915</cdr:x>
      <cdr:y>0.31748</cdr:y>
    </cdr:to>
    <cdr:sp macro="" textlink="">
      <cdr:nvSpPr>
        <cdr:cNvPr id="16" name="CuadroTexto 15"/>
        <cdr:cNvSpPr txBox="1"/>
      </cdr:nvSpPr>
      <cdr:spPr>
        <a:xfrm xmlns:a="http://schemas.openxmlformats.org/drawingml/2006/main">
          <a:off x="1402308" y="1200473"/>
          <a:ext cx="648072" cy="3402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12.8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0.34963</cdr:x>
      <cdr:y>0.24736</cdr:y>
    </cdr:from>
    <cdr:to>
      <cdr:x>0.42414</cdr:x>
      <cdr:y>0.30264</cdr:y>
    </cdr:to>
    <cdr:sp macro="" textlink="">
      <cdr:nvSpPr>
        <cdr:cNvPr id="17" name="CuadroTexto 16"/>
        <cdr:cNvSpPr txBox="1"/>
      </cdr:nvSpPr>
      <cdr:spPr>
        <a:xfrm xmlns:a="http://schemas.openxmlformats.org/drawingml/2006/main">
          <a:off x="2877342" y="1200472"/>
          <a:ext cx="613197" cy="2682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12.9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0.52914</cdr:x>
      <cdr:y>0.25331</cdr:y>
    </cdr:from>
    <cdr:to>
      <cdr:x>0.60789</cdr:x>
      <cdr:y>0.32343</cdr:y>
    </cdr:to>
    <cdr:sp macro="" textlink="">
      <cdr:nvSpPr>
        <cdr:cNvPr id="18" name="CuadroTexto 17"/>
        <cdr:cNvSpPr txBox="1"/>
      </cdr:nvSpPr>
      <cdr:spPr>
        <a:xfrm xmlns:a="http://schemas.openxmlformats.org/drawingml/2006/main">
          <a:off x="4354636" y="1229371"/>
          <a:ext cx="648072" cy="3402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12.7</a:t>
          </a:r>
          <a:endParaRPr lang="es-MX" sz="1400" dirty="0"/>
        </a:p>
      </cdr:txBody>
    </cdr:sp>
  </cdr:relSizeAnchor>
  <cdr:relSizeAnchor xmlns:cdr="http://schemas.openxmlformats.org/drawingml/2006/chartDrawing">
    <cdr:from>
      <cdr:x>0.71779</cdr:x>
      <cdr:y>0.33232</cdr:y>
    </cdr:from>
    <cdr:to>
      <cdr:x>0.79164</cdr:x>
      <cdr:y>0.37683</cdr:y>
    </cdr:to>
    <cdr:sp macro="" textlink="">
      <cdr:nvSpPr>
        <cdr:cNvPr id="19" name="CuadroTexto 18"/>
        <cdr:cNvSpPr txBox="1"/>
      </cdr:nvSpPr>
      <cdr:spPr>
        <a:xfrm xmlns:a="http://schemas.openxmlformats.org/drawingml/2006/main">
          <a:off x="5907087" y="1612776"/>
          <a:ext cx="607789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dirty="0" smtClean="0"/>
            <a:t>10.9</a:t>
          </a:r>
          <a:endParaRPr lang="es-MX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0D78E09-5D8B-41F0-AD43-2130FBEEB9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530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DF1D69-B7AA-41E7-BCFE-7EFAFCA3FE8B}" type="slidenum">
              <a:rPr lang="es-ES" smtClean="0">
                <a:latin typeface="Arial" pitchFamily="34" charset="0"/>
              </a:rPr>
              <a:pPr/>
              <a:t>1</a:t>
            </a:fld>
            <a:endParaRPr lang="es-ES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9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FD6666-B72E-4DD4-A382-12F6934A4319}" type="slidenum">
              <a:rPr lang="es-ES" smtClean="0">
                <a:latin typeface="Arial" pitchFamily="34" charset="0"/>
              </a:rPr>
              <a:pPr/>
              <a:t>8</a:t>
            </a:fld>
            <a:endParaRPr lang="es-ES" smtClean="0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10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3E0002-14C5-4080-8974-3C7338AEBF94}" type="slidenum">
              <a:rPr lang="es-ES" smtClean="0">
                <a:latin typeface="Arial" pitchFamily="34" charset="0"/>
              </a:rPr>
              <a:pPr/>
              <a:t>11</a:t>
            </a:fld>
            <a:endParaRPr lang="es-ES" smtClean="0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32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DBE33F-1B73-4331-B6F5-9C0C4F2B55F7}" type="slidenum">
              <a:rPr lang="es-ES" smtClean="0">
                <a:latin typeface="Arial" pitchFamily="34" charset="0"/>
              </a:rPr>
              <a:pPr/>
              <a:t>12</a:t>
            </a:fld>
            <a:endParaRPr lang="es-ES" smtClean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810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6372225" cy="1125538"/>
          </a:xfrm>
          <a:prstGeom prst="rect">
            <a:avLst/>
          </a:prstGeom>
          <a:gradFill rotWithShape="1">
            <a:gsLst>
              <a:gs pos="0">
                <a:srgbClr val="CFAD3C"/>
              </a:gs>
              <a:gs pos="100000">
                <a:srgbClr val="D8BB6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pic>
        <p:nvPicPr>
          <p:cNvPr id="5" name="Picture 7" descr="INV-ENSANUT-largo_Página_1"/>
          <p:cNvPicPr>
            <a:picLocks noChangeAspect="1" noChangeArrowheads="1"/>
          </p:cNvPicPr>
          <p:nvPr userDrawn="1"/>
        </p:nvPicPr>
        <p:blipFill>
          <a:blip r:embed="rId2" cstate="print"/>
          <a:srcRect l="8264" t="17702" r="58664" b="65768"/>
          <a:stretch>
            <a:fillRect/>
          </a:stretch>
        </p:blipFill>
        <p:spPr bwMode="auto">
          <a:xfrm>
            <a:off x="6227763" y="0"/>
            <a:ext cx="29162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logoINSP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40600" y="6324600"/>
            <a:ext cx="349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LogoSSA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6310313"/>
            <a:ext cx="684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7651750" y="6400800"/>
            <a:ext cx="792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MX" sz="500" b="1">
                <a:latin typeface="Arial" charset="0"/>
              </a:rPr>
              <a:t>Instituto Nacional de Salud Pública</a:t>
            </a:r>
            <a:endParaRPr lang="es-ES" sz="500" b="1">
              <a:latin typeface="Arial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 userDrawn="1"/>
        </p:nvSpPr>
        <p:spPr bwMode="auto">
          <a:xfrm>
            <a:off x="0" y="6708775"/>
            <a:ext cx="9144000" cy="149225"/>
          </a:xfrm>
          <a:prstGeom prst="rect">
            <a:avLst/>
          </a:prstGeom>
          <a:gradFill rotWithShape="1">
            <a:gsLst>
              <a:gs pos="0">
                <a:srgbClr val="CFAD3C"/>
              </a:gs>
              <a:gs pos="100000">
                <a:srgbClr val="D8BB6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000" b="1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2822575"/>
            <a:ext cx="7772400" cy="1470025"/>
          </a:xfrm>
        </p:spPr>
        <p:txBody>
          <a:bodyPr/>
          <a:lstStyle>
            <a:lvl1pPr algn="ctr"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1278-9095-453A-96B9-95C6540ACE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37331-73FD-40A9-9192-21D8FA8CA5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67488" y="-11113"/>
            <a:ext cx="2095500" cy="613727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80988" y="-11113"/>
            <a:ext cx="6134100" cy="613727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1CAEB-227E-4F2A-8CF1-6F7DCFD355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0988" y="-11113"/>
            <a:ext cx="6059487" cy="114300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433388" y="1600200"/>
            <a:ext cx="8229600" cy="4525963"/>
          </a:xfrm>
        </p:spPr>
        <p:txBody>
          <a:bodyPr/>
          <a:lstStyle/>
          <a:p>
            <a:pPr lvl="0"/>
            <a:endParaRPr lang="es-MX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BFDBB-B6F0-46AD-B547-55D2577245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6092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7038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944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437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7286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8834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560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5386C-1EEA-4F8F-BCAD-3210C01BD6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877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9175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153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4981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3ABEA3D-8778-4551-9E94-3936979AB8A4}" type="datetimeFigureOut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19/04/2017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CB72A268-96D3-456A-A691-CAA7898B340F}" type="slidenum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7" name="6 Imagen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611560" cy="582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764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3ABEA3D-8778-4551-9E94-3936979AB8A4}" type="datetimeFigureOut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19/04/2017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CB72A268-96D3-456A-A691-CAA7898B340F}" type="slidenum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71876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3ABEA3D-8778-4551-9E94-3936979AB8A4}" type="datetimeFigureOut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19/04/2017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CB72A268-96D3-456A-A691-CAA7898B340F}" type="slidenum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7" name="6 Imagen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116632"/>
            <a:ext cx="611560" cy="582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5114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3ABEA3D-8778-4551-9E94-3936979AB8A4}" type="datetimeFigureOut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19/04/2017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s-MX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CB72A268-96D3-456A-A691-CAA7898B340F}" type="slidenum">
              <a:rPr lang="es-MX" smtClean="0">
                <a:solidFill>
                  <a:prstClr val="black"/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MX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78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819AF-ACC3-41C6-900A-BBB37E4381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333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243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3FECB-37CF-4752-BDCA-A6CF58FA026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51A97-A9CE-43B4-8ABF-047688D62B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D21E8-CE61-4BB2-AA76-888611E48D3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B33C9-C16C-453A-B612-3F12CB581F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4D5E-96E9-4799-8BFC-E0DCAB7D74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C196-11C1-43C9-822B-8121997ED5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3388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3C3B170-74D7-45A2-AA53-4503A95A75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6372225" cy="1125538"/>
          </a:xfrm>
          <a:prstGeom prst="rect">
            <a:avLst/>
          </a:prstGeom>
          <a:gradFill rotWithShape="1">
            <a:gsLst>
              <a:gs pos="0">
                <a:srgbClr val="CFAD3C"/>
              </a:gs>
              <a:gs pos="100000">
                <a:srgbClr val="D8BB6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pic>
        <p:nvPicPr>
          <p:cNvPr id="20487" name="Picture 8" descr="INV-ENSANUT-largo_Página_1"/>
          <p:cNvPicPr>
            <a:picLocks noChangeAspect="1" noChangeArrowheads="1"/>
          </p:cNvPicPr>
          <p:nvPr userDrawn="1"/>
        </p:nvPicPr>
        <p:blipFill>
          <a:blip r:embed="rId14" cstate="print"/>
          <a:srcRect l="8264" t="17702" r="58664" b="65768"/>
          <a:stretch>
            <a:fillRect/>
          </a:stretch>
        </p:blipFill>
        <p:spPr bwMode="auto">
          <a:xfrm>
            <a:off x="6227763" y="0"/>
            <a:ext cx="29162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9" descr="logoINSP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40600" y="6324600"/>
            <a:ext cx="3492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10" descr="LogoSSA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88350" y="6310313"/>
            <a:ext cx="684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7651750" y="6400800"/>
            <a:ext cx="792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MX" sz="500" b="1">
                <a:latin typeface="Arial" charset="0"/>
              </a:rPr>
              <a:t>Instituto Nacional de Salud Pública</a:t>
            </a:r>
            <a:endParaRPr lang="es-ES" sz="500" b="1">
              <a:latin typeface="Arial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6708775"/>
            <a:ext cx="9144000" cy="149225"/>
          </a:xfrm>
          <a:prstGeom prst="rect">
            <a:avLst/>
          </a:prstGeom>
          <a:gradFill rotWithShape="1">
            <a:gsLst>
              <a:gs pos="0">
                <a:srgbClr val="CFAD3C"/>
              </a:gs>
              <a:gs pos="100000">
                <a:srgbClr val="D8BB6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sp>
        <p:nvSpPr>
          <p:cNvPr id="20492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280988" y="-11113"/>
            <a:ext cx="6059487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Univer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FAD3C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FAD3C"/>
        </a:buClr>
        <a:buFont typeface="Arial" pitchFamily="34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FAD3C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FAD3C"/>
        </a:buClr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FAD3C"/>
        </a:buClr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FAD3C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FAD3C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FAD3C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FAD3C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/>
            </a:gs>
            <a:gs pos="69000">
              <a:srgbClr val="FFFFF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_ensanut.png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533400" y="374684"/>
            <a:ext cx="3675498" cy="996916"/>
          </a:xfrm>
          <a:prstGeom prst="rect">
            <a:avLst/>
          </a:prstGeom>
        </p:spPr>
      </p:pic>
      <p:pic>
        <p:nvPicPr>
          <p:cNvPr id="8" name="Imagen 7" descr="MAPA.png"/>
          <p:cNvPicPr>
            <a:picLocks noChangeAspect="1"/>
          </p:cNvPicPr>
          <p:nvPr userDrawn="1"/>
        </p:nvPicPr>
        <p:blipFill>
          <a:blip r:embed="rId18" cstate="print">
            <a:alphaModFix amt="56000"/>
          </a:blip>
          <a:stretch>
            <a:fillRect/>
          </a:stretch>
        </p:blipFill>
        <p:spPr>
          <a:xfrm>
            <a:off x="0" y="2057400"/>
            <a:ext cx="5585805" cy="4572000"/>
          </a:xfrm>
          <a:prstGeom prst="rect">
            <a:avLst/>
          </a:prstGeom>
        </p:spPr>
      </p:pic>
      <p:pic>
        <p:nvPicPr>
          <p:cNvPr id="10" name="Imagen 9" descr="LOGO_INSP_atado.eps"/>
          <p:cNvPicPr>
            <a:picLocks noChangeAspect="1"/>
          </p:cNvPicPr>
          <p:nvPr userDrawn="1"/>
        </p:nvPicPr>
        <p:blipFill>
          <a:blip r:embed="rId19" cstate="print"/>
          <a:stretch>
            <a:fillRect/>
          </a:stretch>
        </p:blipFill>
        <p:spPr>
          <a:xfrm>
            <a:off x="7162800" y="450884"/>
            <a:ext cx="1612630" cy="69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9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8" descr="barra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0213" y="0"/>
            <a:ext cx="2363787" cy="378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29" descr="barra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588" y="3781425"/>
            <a:ext cx="2411412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30" descr="barra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3923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32" descr="INV-ENSANUT-largo_Página_1"/>
          <p:cNvPicPr>
            <a:picLocks noChangeAspect="1" noChangeArrowheads="1"/>
          </p:cNvPicPr>
          <p:nvPr/>
        </p:nvPicPr>
        <p:blipFill>
          <a:blip r:embed="rId7" cstate="print"/>
          <a:srcRect l="50443" t="961"/>
          <a:stretch>
            <a:fillRect/>
          </a:stretch>
        </p:blipFill>
        <p:spPr bwMode="auto">
          <a:xfrm>
            <a:off x="2347913" y="0"/>
            <a:ext cx="4438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Text Box 48"/>
          <p:cNvSpPr txBox="1">
            <a:spLocks noChangeArrowheads="1"/>
          </p:cNvSpPr>
          <p:nvPr/>
        </p:nvSpPr>
        <p:spPr bwMode="auto">
          <a:xfrm>
            <a:off x="698500" y="5095875"/>
            <a:ext cx="7834313" cy="106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endParaRPr lang="es-MX" sz="1600">
              <a:latin typeface="Univers" pitchFamily="34" charset="0"/>
            </a:endParaRPr>
          </a:p>
          <a:p>
            <a:pPr algn="r"/>
            <a:r>
              <a:rPr lang="es-MX" sz="1600" b="1">
                <a:latin typeface="Univers" pitchFamily="34" charset="0"/>
              </a:rPr>
              <a:t> Dr. Salvador Villalpando,  M. en C. Teresa Shamah, Dr Juan Rivera Dommarco</a:t>
            </a:r>
            <a:r>
              <a:rPr lang="es-MX" sz="1600">
                <a:latin typeface="Univers" pitchFamily="34" charset="0"/>
              </a:rPr>
              <a:t> </a:t>
            </a:r>
          </a:p>
          <a:p>
            <a:pPr algn="r"/>
            <a:r>
              <a:rPr lang="es-MX" sz="1600">
                <a:latin typeface="Univers" pitchFamily="34" charset="0"/>
              </a:rPr>
              <a:t>Centro de Investigación en Nutrición y Salud (CINyS)</a:t>
            </a:r>
          </a:p>
          <a:p>
            <a:pPr algn="r"/>
            <a:r>
              <a:rPr lang="es-MX" sz="1600">
                <a:latin typeface="Univers" pitchFamily="34" charset="0"/>
              </a:rPr>
              <a:t>Instituto Nacional de Salud Pública</a:t>
            </a:r>
            <a:endParaRPr lang="es-ES" sz="1600">
              <a:latin typeface="Univers" pitchFamily="34" charset="0"/>
            </a:endParaRPr>
          </a:p>
        </p:txBody>
      </p:sp>
      <p:sp>
        <p:nvSpPr>
          <p:cNvPr id="22535" name="Text Box 49"/>
          <p:cNvSpPr txBox="1">
            <a:spLocks noChangeArrowheads="1"/>
          </p:cNvSpPr>
          <p:nvPr/>
        </p:nvSpPr>
        <p:spPr bwMode="auto">
          <a:xfrm>
            <a:off x="1260464" y="4221163"/>
            <a:ext cx="682468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MX" sz="2000" b="1" dirty="0">
                <a:latin typeface="Univers" pitchFamily="34" charset="0"/>
              </a:rPr>
              <a:t>SOBREPESO Y OBESIDAD EN </a:t>
            </a:r>
            <a:r>
              <a:rPr lang="es-MX" sz="2000" b="1" dirty="0" smtClean="0">
                <a:latin typeface="Univers" pitchFamily="34" charset="0"/>
              </a:rPr>
              <a:t>MUJERES MEXICANAS</a:t>
            </a:r>
            <a:endParaRPr lang="es-ES" sz="2000" b="1" dirty="0">
              <a:latin typeface="Univers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Prevalencia de Diabetes T2 en población adulta ENSANUT-2006-2012</a:t>
            </a:r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409040"/>
              </p:ext>
            </p:extLst>
          </p:nvPr>
        </p:nvGraphicFramePr>
        <p:xfrm>
          <a:off x="433388" y="1600200"/>
          <a:ext cx="822960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7380312" y="263691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13.9</a:t>
            </a:r>
            <a:endParaRPr lang="es-MX" sz="1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7956376" y="2483023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14.6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85405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Sobrepeso y Obesidad </a:t>
            </a:r>
          </a:p>
        </p:txBody>
      </p:sp>
      <p:sp>
        <p:nvSpPr>
          <p:cNvPr id="33795" name="Rectangle 2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sz="2400" dirty="0" smtClean="0"/>
              <a:t>Estamos ante un terrible epidemia que afecta </a:t>
            </a:r>
            <a:r>
              <a:rPr lang="es-MX" sz="2400" dirty="0" smtClean="0"/>
              <a:t>a todas las edades, </a:t>
            </a:r>
            <a:r>
              <a:rPr lang="es-MX" sz="2400" dirty="0" err="1" smtClean="0"/>
              <a:t>espcialmente</a:t>
            </a:r>
            <a:r>
              <a:rPr lang="es-MX" sz="2400" dirty="0" smtClean="0"/>
              <a:t> a  </a:t>
            </a:r>
            <a:r>
              <a:rPr lang="es-MX" sz="2400" dirty="0" smtClean="0"/>
              <a:t>hombres como mujeres adultos</a:t>
            </a:r>
          </a:p>
          <a:p>
            <a:pPr eaLnBrk="1" hangingPunct="1"/>
            <a:endParaRPr lang="es-MX" sz="2400" dirty="0" smtClean="0"/>
          </a:p>
          <a:p>
            <a:pPr eaLnBrk="1" hangingPunct="1"/>
            <a:r>
              <a:rPr lang="es-MX" sz="2400" dirty="0" smtClean="0"/>
              <a:t>Las </a:t>
            </a:r>
            <a:r>
              <a:rPr lang="es-MX" sz="2400" smtClean="0"/>
              <a:t>consecuencias </a:t>
            </a:r>
            <a:r>
              <a:rPr lang="es-MX" sz="2400" smtClean="0"/>
              <a:t>de </a:t>
            </a:r>
            <a:r>
              <a:rPr lang="es-MX" sz="2400" dirty="0" smtClean="0"/>
              <a:t>la obesidad: la Diabetes, hipertensión e hiperlipidemia  están contribuyendo a aumentar gravemente el riesgo cardiovascular.</a:t>
            </a:r>
          </a:p>
          <a:p>
            <a:pPr eaLnBrk="1" hangingPunct="1"/>
            <a:endParaRPr lang="es-MX" sz="2400" dirty="0" smtClean="0"/>
          </a:p>
          <a:p>
            <a:pPr eaLnBrk="1" hangingPunct="1"/>
            <a:r>
              <a:rPr lang="es-MX" sz="2400" dirty="0" smtClean="0"/>
              <a:t>Esto significa que está afectando la esperanza y sobre todo los años de vida útil (sin discapacidad) de la población </a:t>
            </a:r>
          </a:p>
          <a:p>
            <a:pPr eaLnBrk="1" hangingPunct="1"/>
            <a:endParaRPr lang="es-MX" sz="2400" dirty="0" smtClean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MX" smtClean="0"/>
              <a:t>Gracias</a:t>
            </a:r>
            <a:endParaRPr lang="es-E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6059488" cy="1143000"/>
          </a:xfrm>
        </p:spPr>
        <p:txBody>
          <a:bodyPr/>
          <a:lstStyle/>
          <a:p>
            <a:pPr eaLnBrk="1" hangingPunct="1"/>
            <a:r>
              <a:rPr lang="es-ES" smtClean="0">
                <a:solidFill>
                  <a:schemeClr val="bg1"/>
                </a:solidFill>
              </a:rPr>
              <a:t>La obesidad en México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323850" y="1341438"/>
            <a:ext cx="8280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>
                <a:solidFill>
                  <a:schemeClr val="accent2"/>
                </a:solidFill>
              </a:rPr>
              <a:t>Durante muchos tiempo la obesidad no había sido </a:t>
            </a:r>
            <a:r>
              <a:rPr lang="es-MX" b="1" dirty="0" smtClean="0">
                <a:solidFill>
                  <a:schemeClr val="accent2"/>
                </a:solidFill>
              </a:rPr>
              <a:t>considerada </a:t>
            </a:r>
            <a:r>
              <a:rPr lang="es-MX" b="1" dirty="0">
                <a:solidFill>
                  <a:schemeClr val="accent2"/>
                </a:solidFill>
              </a:rPr>
              <a:t>como  un  problema de salud pública en </a:t>
            </a:r>
            <a:r>
              <a:rPr lang="es-MX" b="1" dirty="0" smtClean="0">
                <a:solidFill>
                  <a:schemeClr val="accent2"/>
                </a:solidFill>
              </a:rPr>
              <a:t>México.</a:t>
            </a:r>
          </a:p>
          <a:p>
            <a:endParaRPr lang="es-MX" b="1" dirty="0">
              <a:solidFill>
                <a:schemeClr val="accent2"/>
              </a:solidFill>
            </a:endParaRPr>
          </a:p>
          <a:p>
            <a:r>
              <a:rPr lang="es-MX" b="1" dirty="0" smtClean="0">
                <a:solidFill>
                  <a:schemeClr val="accent2"/>
                </a:solidFill>
              </a:rPr>
              <a:t>Las </a:t>
            </a:r>
            <a:r>
              <a:rPr lang="es-MX" b="1" dirty="0">
                <a:solidFill>
                  <a:schemeClr val="accent2"/>
                </a:solidFill>
              </a:rPr>
              <a:t>Encuestas Nacionales de Nutrición de 1988 y 1999 </a:t>
            </a:r>
            <a:r>
              <a:rPr lang="es-MX" b="1" dirty="0" smtClean="0">
                <a:solidFill>
                  <a:schemeClr val="accent2"/>
                </a:solidFill>
              </a:rPr>
              <a:t>ya demostraban </a:t>
            </a:r>
            <a:r>
              <a:rPr lang="es-MX" b="1" dirty="0">
                <a:solidFill>
                  <a:schemeClr val="accent2"/>
                </a:solidFill>
              </a:rPr>
              <a:t>una prevalencia de obesidad preocupante en </a:t>
            </a:r>
            <a:r>
              <a:rPr lang="es-MX" b="1" dirty="0" smtClean="0">
                <a:solidFill>
                  <a:schemeClr val="accent2"/>
                </a:solidFill>
              </a:rPr>
              <a:t>mujeres </a:t>
            </a:r>
            <a:r>
              <a:rPr lang="es-MX" b="1" dirty="0">
                <a:solidFill>
                  <a:schemeClr val="accent2"/>
                </a:solidFill>
              </a:rPr>
              <a:t>en edad </a:t>
            </a:r>
            <a:r>
              <a:rPr lang="es-MX" b="1" dirty="0" smtClean="0">
                <a:solidFill>
                  <a:schemeClr val="accent2"/>
                </a:solidFill>
              </a:rPr>
              <a:t>reproductiva.</a:t>
            </a:r>
            <a:r>
              <a:rPr lang="es-MX" b="1" dirty="0">
                <a:solidFill>
                  <a:schemeClr val="accent2"/>
                </a:solidFill>
              </a:rPr>
              <a:t/>
            </a:r>
            <a:br>
              <a:rPr lang="es-MX" b="1" dirty="0">
                <a:solidFill>
                  <a:schemeClr val="accent2"/>
                </a:solidFill>
              </a:rPr>
            </a:br>
            <a:r>
              <a:rPr lang="es-MX" b="1" dirty="0">
                <a:solidFill>
                  <a:schemeClr val="accent2"/>
                </a:solidFill>
              </a:rPr>
              <a:t/>
            </a:r>
            <a:br>
              <a:rPr lang="es-MX" b="1" dirty="0">
                <a:solidFill>
                  <a:schemeClr val="accent2"/>
                </a:solidFill>
              </a:rPr>
            </a:br>
            <a:r>
              <a:rPr lang="es-MX" b="1" dirty="0" smtClean="0">
                <a:solidFill>
                  <a:schemeClr val="accent2"/>
                </a:solidFill>
              </a:rPr>
              <a:t> Aunque la obesidad tiene </a:t>
            </a:r>
            <a:r>
              <a:rPr lang="es-MX" b="1" dirty="0">
                <a:solidFill>
                  <a:schemeClr val="accent2"/>
                </a:solidFill>
              </a:rPr>
              <a:t>un componente genético, </a:t>
            </a:r>
            <a:r>
              <a:rPr lang="es-MX" b="1" dirty="0" smtClean="0">
                <a:solidFill>
                  <a:schemeClr val="accent2"/>
                </a:solidFill>
              </a:rPr>
              <a:t>la obesidad resulta de un balance positivo de energía. </a:t>
            </a:r>
          </a:p>
          <a:p>
            <a:endParaRPr lang="es-MX" b="1" dirty="0">
              <a:solidFill>
                <a:schemeClr val="accent2"/>
              </a:solidFill>
            </a:endParaRPr>
          </a:p>
          <a:p>
            <a:r>
              <a:rPr lang="es-MX" b="1" dirty="0" smtClean="0">
                <a:solidFill>
                  <a:schemeClr val="accent2"/>
                </a:solidFill>
              </a:rPr>
              <a:t>La </a:t>
            </a:r>
            <a:r>
              <a:rPr lang="es-MX" b="1" dirty="0">
                <a:solidFill>
                  <a:schemeClr val="accent2"/>
                </a:solidFill>
              </a:rPr>
              <a:t>mayor ingestión de energía, especialmente </a:t>
            </a:r>
            <a:r>
              <a:rPr lang="es-MX" b="1" dirty="0" smtClean="0">
                <a:solidFill>
                  <a:schemeClr val="accent2"/>
                </a:solidFill>
              </a:rPr>
              <a:t>de bebidas endulzadas y de alimentos </a:t>
            </a:r>
            <a:r>
              <a:rPr lang="es-MX" b="1" dirty="0">
                <a:solidFill>
                  <a:schemeClr val="accent2"/>
                </a:solidFill>
              </a:rPr>
              <a:t>de alta densidad energética, juega un papel </a:t>
            </a:r>
            <a:r>
              <a:rPr lang="es-MX" b="1" dirty="0" smtClean="0">
                <a:solidFill>
                  <a:schemeClr val="accent2"/>
                </a:solidFill>
              </a:rPr>
              <a:t>importante.</a:t>
            </a:r>
          </a:p>
          <a:p>
            <a:endParaRPr lang="es-MX" b="1" dirty="0">
              <a:solidFill>
                <a:schemeClr val="accent2"/>
              </a:solidFill>
            </a:endParaRPr>
          </a:p>
          <a:p>
            <a:pPr lvl="0"/>
            <a:r>
              <a:rPr lang="es-MX" b="1" dirty="0">
                <a:solidFill>
                  <a:srgbClr val="333399"/>
                </a:solidFill>
              </a:rPr>
              <a:t>La disminución en la actividad física es otra determinante </a:t>
            </a:r>
            <a:r>
              <a:rPr lang="es-MX" b="1" dirty="0" smtClean="0">
                <a:solidFill>
                  <a:srgbClr val="333399"/>
                </a:solidFill>
              </a:rPr>
              <a:t>importante.</a:t>
            </a:r>
          </a:p>
          <a:p>
            <a:pPr lvl="0"/>
            <a:endParaRPr lang="es-ES" b="1" dirty="0">
              <a:solidFill>
                <a:srgbClr val="333399"/>
              </a:solidFill>
            </a:endParaRPr>
          </a:p>
          <a:p>
            <a:r>
              <a:rPr lang="es-MX" b="1" dirty="0" smtClean="0">
                <a:solidFill>
                  <a:schemeClr val="accent2"/>
                </a:solidFill>
              </a:rPr>
              <a:t>La </a:t>
            </a:r>
            <a:r>
              <a:rPr lang="es-MX" b="1" dirty="0">
                <a:solidFill>
                  <a:schemeClr val="accent2"/>
                </a:solidFill>
              </a:rPr>
              <a:t>obesidad es un factor de riesgo para </a:t>
            </a:r>
            <a:r>
              <a:rPr lang="es-MX" b="1" dirty="0" smtClean="0">
                <a:solidFill>
                  <a:schemeClr val="accent2"/>
                </a:solidFill>
              </a:rPr>
              <a:t>algunas </a:t>
            </a:r>
            <a:r>
              <a:rPr lang="es-MX" b="1" dirty="0">
                <a:solidFill>
                  <a:schemeClr val="accent2"/>
                </a:solidFill>
              </a:rPr>
              <a:t>enfermedades </a:t>
            </a:r>
            <a:r>
              <a:rPr lang="es-MX" b="1" dirty="0" smtClean="0">
                <a:solidFill>
                  <a:schemeClr val="accent2"/>
                </a:solidFill>
              </a:rPr>
              <a:t>y síndromes crónicos</a:t>
            </a:r>
            <a:r>
              <a:rPr lang="es-MX" b="1" dirty="0">
                <a:solidFill>
                  <a:schemeClr val="accent2"/>
                </a:solidFill>
              </a:rPr>
              <a:t>: Diabetes, Hipertensión, enfermedad </a:t>
            </a:r>
            <a:r>
              <a:rPr lang="es-MX" b="1" dirty="0" smtClean="0">
                <a:solidFill>
                  <a:schemeClr val="accent2"/>
                </a:solidFill>
              </a:rPr>
              <a:t>cardiovascular, que  </a:t>
            </a:r>
            <a:r>
              <a:rPr lang="es-MX" b="1" dirty="0">
                <a:solidFill>
                  <a:schemeClr val="accent2"/>
                </a:solidFill>
              </a:rPr>
              <a:t>son las causas mas frecuente de enfermedad y muerte</a:t>
            </a:r>
            <a:r>
              <a:rPr lang="es-MX" b="1" dirty="0" smtClean="0">
                <a:solidFill>
                  <a:schemeClr val="accent2"/>
                </a:solidFill>
              </a:rPr>
              <a:t>.</a:t>
            </a:r>
          </a:p>
          <a:p>
            <a:r>
              <a:rPr lang="es-MX" b="1" dirty="0">
                <a:solidFill>
                  <a:schemeClr val="accent2"/>
                </a:solidFill>
              </a:rPr>
              <a:t/>
            </a:r>
            <a:br>
              <a:rPr lang="es-MX" b="1" dirty="0">
                <a:solidFill>
                  <a:schemeClr val="accent2"/>
                </a:solidFill>
              </a:rPr>
            </a:br>
            <a:r>
              <a:rPr lang="es-MX" b="1" dirty="0" smtClean="0">
                <a:solidFill>
                  <a:schemeClr val="accent2"/>
                </a:solidFill>
              </a:rPr>
              <a:t>. </a:t>
            </a:r>
            <a:endParaRPr lang="es-E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Metodología de la ENSANUT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07329"/>
            <a:ext cx="8712968" cy="6336704"/>
          </a:xfrm>
        </p:spPr>
        <p:txBody>
          <a:bodyPr/>
          <a:lstStyle/>
          <a:p>
            <a:pPr eaLnBrk="1" hangingPunct="1"/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La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Encuesta Nacional de Salud y Nutrición es una encuesta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probabilística, con una muestra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de 50,000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hogares (~ 259,000 individuos encuestados), representativa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a nivel nacional, urbano/rural, por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4 regiones (Norte, Centro, Cd. de México y Sur)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y por estados. </a:t>
            </a:r>
          </a:p>
          <a:p>
            <a:pPr eaLnBrk="1" hangingPunct="1"/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Metodología comparable en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las ENN de 1988,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1999, 2006, 2012 y 2016</a:t>
            </a:r>
          </a:p>
          <a:p>
            <a:pPr eaLnBrk="1" hangingPunct="1"/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Mediciones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de peso y de talla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fueron realizadas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por personal capacitado según procedimientos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convencionales (</a:t>
            </a:r>
            <a:r>
              <a:rPr lang="es-MX" sz="2200" dirty="0" err="1" smtClean="0">
                <a:solidFill>
                  <a:schemeClr val="accent2"/>
                </a:solidFill>
                <a:latin typeface="Arial" pitchFamily="34" charset="0"/>
              </a:rPr>
              <a:t>Lohman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, </a:t>
            </a:r>
            <a:r>
              <a:rPr lang="es-MX" sz="2200" dirty="0" err="1" smtClean="0">
                <a:solidFill>
                  <a:schemeClr val="accent2"/>
                </a:solidFill>
                <a:latin typeface="Arial" pitchFamily="34" charset="0"/>
              </a:rPr>
              <a:t>Habitch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). </a:t>
            </a:r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Se 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clasificaron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según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su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IMC con sobrepeso (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IMC&gt;25 kg/m</a:t>
            </a:r>
            <a:r>
              <a:rPr lang="es-MX" sz="2200" baseline="30000" dirty="0" smtClean="0">
                <a:solidFill>
                  <a:schemeClr val="accent2"/>
                </a:solidFill>
                <a:latin typeface="Arial" pitchFamily="34" charset="0"/>
              </a:rPr>
              <a:t>2</a:t>
            </a:r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>)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obesidad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(&gt;30 kg/m</a:t>
            </a:r>
            <a:r>
              <a:rPr lang="es-MX" sz="2200" baseline="30000" dirty="0" smtClean="0">
                <a:solidFill>
                  <a:schemeClr val="accent2"/>
                </a:solidFill>
                <a:latin typeface="Arial" pitchFamily="34" charset="0"/>
              </a:rPr>
              <a:t>2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) </a:t>
            </a:r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de acuerdo a los indicados de la OMS.</a:t>
            </a:r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r>
              <a:rPr lang="es-MX" sz="2200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es-MX" sz="2200" dirty="0">
                <a:solidFill>
                  <a:schemeClr val="accent2"/>
                </a:solidFill>
                <a:latin typeface="Arial" pitchFamily="34" charset="0"/>
              </a:rPr>
            </a:br>
            <a:endParaRPr lang="es-MX" sz="2200" dirty="0" smtClean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r>
              <a:rPr lang="es-MX" sz="2200" dirty="0" smtClean="0">
                <a:solidFill>
                  <a:schemeClr val="accent2"/>
                </a:solidFill>
                <a:latin typeface="Arial" pitchFamily="34" charset="0"/>
              </a:rPr>
              <a:t>.</a:t>
            </a:r>
            <a:endParaRPr lang="es-MX" sz="2200" dirty="0">
              <a:solidFill>
                <a:schemeClr val="accent2"/>
              </a:solidFill>
              <a:latin typeface="Arial" pitchFamily="34" charset="0"/>
            </a:endParaRPr>
          </a:p>
          <a:p>
            <a:pPr eaLnBrk="1" hangingPunct="1"/>
            <a:endParaRPr lang="es-MX" sz="2400" dirty="0" smtClean="0">
              <a:solidFill>
                <a:schemeClr val="accent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60848"/>
            <a:ext cx="8784976" cy="748883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23528" y="1196752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Prevalencia de sobrepeso y obesidad en adolescentes de 11-19 años de edad, ENSANUT-2012 y 2016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92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Gráfico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57" t="-3909" r="-5186" b="-5484"/>
          <a:stretch>
            <a:fillRect/>
          </a:stretch>
        </p:blipFill>
        <p:spPr bwMode="auto">
          <a:xfrm>
            <a:off x="179512" y="1916832"/>
            <a:ext cx="8964488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99592" y="1340768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Tendencia de sobrepeso y obesidad en mujeres 20-49 años de edad, de 1988-2016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33339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937072"/>
              </p:ext>
            </p:extLst>
          </p:nvPr>
        </p:nvGraphicFramePr>
        <p:xfrm>
          <a:off x="214282" y="1279748"/>
          <a:ext cx="8661400" cy="5578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285852" y="2928935"/>
            <a:ext cx="549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solidFill>
                  <a:prstClr val="black"/>
                </a:solidFill>
              </a:rPr>
              <a:t>54.6</a:t>
            </a:r>
            <a:endParaRPr lang="es-MX" sz="1400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71472" y="1214422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prstClr val="black"/>
                </a:solidFill>
              </a:rPr>
              <a:t>Prevalencia de sobrepeso y obesidad en adultos ≥ 20 años</a:t>
            </a:r>
            <a:endParaRPr lang="es-MX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Gráfico 10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849694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333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1800" dirty="0" smtClean="0"/>
              <a:t>Prevalencia de obesidad  abdominal según grupo de edad mujeres y hombres. </a:t>
            </a:r>
            <a:r>
              <a:rPr lang="es-MX" sz="1800" dirty="0" err="1" smtClean="0"/>
              <a:t>ENSANut</a:t>
            </a:r>
            <a:r>
              <a:rPr lang="es-MX" sz="1800" dirty="0" smtClean="0"/>
              <a:t> </a:t>
            </a:r>
            <a:r>
              <a:rPr lang="es-MX" sz="1800" dirty="0" smtClean="0"/>
              <a:t>2016</a:t>
            </a:r>
            <a:r>
              <a:rPr lang="es-ES" sz="2100" dirty="0" smtClean="0"/>
              <a:t/>
            </a:r>
            <a:br>
              <a:rPr lang="es-ES" sz="2100" dirty="0" smtClean="0"/>
            </a:br>
            <a:endParaRPr lang="es-ES" sz="2100" dirty="0" smtClean="0"/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1475656" y="260648"/>
            <a:ext cx="7343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endParaRPr lang="es-MX" sz="2100" b="1">
              <a:solidFill>
                <a:schemeClr val="tx2"/>
              </a:solidFill>
              <a:latin typeface="Univers" pitchFamily="34" charset="0"/>
            </a:endParaRPr>
          </a:p>
        </p:txBody>
      </p:sp>
      <p:graphicFrame>
        <p:nvGraphicFramePr>
          <p:cNvPr id="6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411728"/>
              </p:ext>
            </p:extLst>
          </p:nvPr>
        </p:nvGraphicFramePr>
        <p:xfrm>
          <a:off x="222250" y="1311275"/>
          <a:ext cx="8661400" cy="5319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23594" name="Text Box 10"/>
          <p:cNvSpPr txBox="1">
            <a:spLocks noChangeArrowheads="1"/>
          </p:cNvSpPr>
          <p:nvPr/>
        </p:nvSpPr>
        <p:spPr bwMode="auto">
          <a:xfrm>
            <a:off x="3059113" y="1844675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MX" sz="2000">
              <a:solidFill>
                <a:srgbClr val="000000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396311" y="324433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H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104381" y="5517232"/>
            <a:ext cx="412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028384" y="5517232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H</a:t>
            </a:r>
            <a:endParaRPr lang="es-MX" sz="1400" b="1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25"/>
          <p:cNvSpPr>
            <a:spLocks noChangeArrowheads="1"/>
          </p:cNvSpPr>
          <p:nvPr/>
        </p:nvSpPr>
        <p:spPr bwMode="auto">
          <a:xfrm>
            <a:off x="-914400" y="-152400"/>
            <a:ext cx="2971800" cy="7010400"/>
          </a:xfrm>
          <a:prstGeom prst="flowChartOnlineStorage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34874" name="Rectangle 26"/>
          <p:cNvSpPr>
            <a:spLocks noChangeArrowheads="1"/>
          </p:cNvSpPr>
          <p:nvPr/>
        </p:nvSpPr>
        <p:spPr bwMode="auto">
          <a:xfrm>
            <a:off x="0" y="0"/>
            <a:ext cx="9247188" cy="77311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s-MX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Prevalencia de actividad física en México, 1996</a:t>
            </a:r>
            <a:endParaRPr lang="es-ES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381006"/>
              </p:ext>
            </p:extLst>
          </p:nvPr>
        </p:nvGraphicFramePr>
        <p:xfrm>
          <a:off x="896938" y="741363"/>
          <a:ext cx="79502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4" name="Text Box 28"/>
          <p:cNvSpPr txBox="1">
            <a:spLocks noChangeArrowheads="1"/>
          </p:cNvSpPr>
          <p:nvPr/>
        </p:nvSpPr>
        <p:spPr bwMode="auto">
          <a:xfrm>
            <a:off x="1470025" y="5986463"/>
            <a:ext cx="60086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b="1" dirty="0" err="1">
                <a:solidFill>
                  <a:srgbClr val="002060"/>
                </a:solidFill>
              </a:rPr>
              <a:t>Fuente</a:t>
            </a:r>
            <a:r>
              <a:rPr lang="en-US" sz="1200" b="1" dirty="0">
                <a:solidFill>
                  <a:srgbClr val="002060"/>
                </a:solidFill>
              </a:rPr>
              <a:t>: Tolentino L, Barquera S, </a:t>
            </a:r>
            <a:r>
              <a:rPr lang="en-US" sz="1200" b="1" dirty="0" err="1">
                <a:solidFill>
                  <a:srgbClr val="002060"/>
                </a:solidFill>
              </a:rPr>
              <a:t>Sotres</a:t>
            </a:r>
            <a:r>
              <a:rPr lang="en-US" sz="1200" b="1" dirty="0">
                <a:solidFill>
                  <a:srgbClr val="002060"/>
                </a:solidFill>
              </a:rPr>
              <a:t> D, Rivera J. </a:t>
            </a:r>
            <a:r>
              <a:rPr lang="en-US" sz="1200" b="1" dirty="0" err="1">
                <a:solidFill>
                  <a:srgbClr val="002060"/>
                </a:solidFill>
              </a:rPr>
              <a:t>Actividad</a:t>
            </a:r>
            <a:r>
              <a:rPr lang="en-US" sz="1200" b="1" dirty="0">
                <a:solidFill>
                  <a:srgbClr val="002060"/>
                </a:solidFill>
              </a:rPr>
              <a:t> </a:t>
            </a:r>
            <a:r>
              <a:rPr lang="en-US" sz="1200" b="1" dirty="0" err="1">
                <a:solidFill>
                  <a:srgbClr val="002060"/>
                </a:solidFill>
              </a:rPr>
              <a:t>física</a:t>
            </a:r>
            <a:r>
              <a:rPr lang="en-US" sz="1200" b="1" dirty="0">
                <a:solidFill>
                  <a:srgbClr val="002060"/>
                </a:solidFill>
              </a:rPr>
              <a:t> en México: </a:t>
            </a:r>
            <a:r>
              <a:rPr lang="en-US" sz="1200" b="1" dirty="0" err="1">
                <a:solidFill>
                  <a:srgbClr val="002060"/>
                </a:solidFill>
              </a:rPr>
              <a:t>análisis</a:t>
            </a:r>
            <a:r>
              <a:rPr lang="en-US" sz="1200" b="1" dirty="0">
                <a:solidFill>
                  <a:srgbClr val="002060"/>
                </a:solidFill>
              </a:rPr>
              <a:t> de la </a:t>
            </a:r>
            <a:r>
              <a:rPr lang="en-US" sz="1200" b="1" dirty="0" err="1">
                <a:solidFill>
                  <a:srgbClr val="002060"/>
                </a:solidFill>
              </a:rPr>
              <a:t>Encuesta</a:t>
            </a:r>
            <a:r>
              <a:rPr lang="en-US" sz="1200" b="1" dirty="0">
                <a:solidFill>
                  <a:srgbClr val="002060"/>
                </a:solidFill>
              </a:rPr>
              <a:t> </a:t>
            </a:r>
            <a:r>
              <a:rPr lang="en-US" sz="1200" b="1" dirty="0" err="1">
                <a:solidFill>
                  <a:srgbClr val="002060"/>
                </a:solidFill>
              </a:rPr>
              <a:t>Nacional</a:t>
            </a:r>
            <a:r>
              <a:rPr lang="en-US" sz="1200" b="1" dirty="0">
                <a:solidFill>
                  <a:srgbClr val="002060"/>
                </a:solidFill>
              </a:rPr>
              <a:t> de </a:t>
            </a:r>
            <a:r>
              <a:rPr lang="en-US" sz="1200" b="1" dirty="0" err="1">
                <a:solidFill>
                  <a:srgbClr val="002060"/>
                </a:solidFill>
              </a:rPr>
              <a:t>Ingreso-Gasto</a:t>
            </a:r>
            <a:r>
              <a:rPr lang="en-US" sz="1200" b="1" dirty="0">
                <a:solidFill>
                  <a:srgbClr val="002060"/>
                </a:solidFill>
              </a:rPr>
              <a:t> en el </a:t>
            </a:r>
            <a:r>
              <a:rPr lang="en-US" sz="1200" b="1" dirty="0" err="1">
                <a:solidFill>
                  <a:srgbClr val="002060"/>
                </a:solidFill>
              </a:rPr>
              <a:t>Hogar</a:t>
            </a:r>
            <a:r>
              <a:rPr lang="en-US" sz="1200" b="1" dirty="0">
                <a:solidFill>
                  <a:srgbClr val="002060"/>
                </a:solidFill>
              </a:rPr>
              <a:t> 1996, INEGI. </a:t>
            </a:r>
            <a:r>
              <a:rPr lang="en-US" sz="1200" b="1" dirty="0" smtClean="0">
                <a:solidFill>
                  <a:srgbClr val="002060"/>
                </a:solidFill>
              </a:rPr>
              <a:t>2003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334877" name="Text Box 29"/>
          <p:cNvSpPr txBox="1">
            <a:spLocks noChangeArrowheads="1"/>
          </p:cNvSpPr>
          <p:nvPr/>
        </p:nvSpPr>
        <p:spPr bwMode="auto">
          <a:xfrm>
            <a:off x="1908175" y="5732463"/>
            <a:ext cx="608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Sexo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34878" name="Text Box 30"/>
          <p:cNvSpPr txBox="1">
            <a:spLocks noChangeArrowheads="1"/>
          </p:cNvSpPr>
          <p:nvPr/>
        </p:nvSpPr>
        <p:spPr bwMode="auto">
          <a:xfrm>
            <a:off x="3779912" y="5805264"/>
            <a:ext cx="6175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Edad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34879" name="Text Box 31"/>
          <p:cNvSpPr txBox="1">
            <a:spLocks noChangeArrowheads="1"/>
          </p:cNvSpPr>
          <p:nvPr/>
        </p:nvSpPr>
        <p:spPr bwMode="auto">
          <a:xfrm>
            <a:off x="5364088" y="5733256"/>
            <a:ext cx="1189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Escolaridad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34880" name="Text Box 32"/>
          <p:cNvSpPr txBox="1">
            <a:spLocks noChangeArrowheads="1"/>
          </p:cNvSpPr>
          <p:nvPr/>
        </p:nvSpPr>
        <p:spPr bwMode="auto">
          <a:xfrm>
            <a:off x="7596188" y="5805488"/>
            <a:ext cx="823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Ingreso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34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"/>
  <p:tag name="NBP" val="1"/>
  <p:tag name="BSN" val="4"/>
  <p:tag name="SVT" val="TRUE"/>
  <p:tag name="CVB" val="4"/>
  <p:tag name="SPT" val="FALSE"/>
  <p:tag name="CII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26"/>
  <p:tag name="NBP" val="1"/>
  <p:tag name="BSN" val="326"/>
  <p:tag name="SVT" val="TRUE"/>
  <p:tag name="CVB" val="326"/>
  <p:tag name="SPT" val="FALSE"/>
  <p:tag name="CII" val="32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41"/>
  <p:tag name="NBP" val="1"/>
  <p:tag name="CVB" val="341"/>
  <p:tag name="SPT" val="FALSE"/>
  <p:tag name="BSN" val="341"/>
  <p:tag name="LFXCI" val="0"/>
  <p:tag name="SVT" val="TRUE"/>
  <p:tag name="CII" val="34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44"/>
  <p:tag name="NBP" val="1"/>
  <p:tag name="CVB" val="344"/>
  <p:tag name="SPT" val="FALSE"/>
  <p:tag name="BSN" val="344"/>
  <p:tag name="LFXCI" val="0"/>
  <p:tag name="SVT" val="TRUE"/>
  <p:tag name="CII" val="344"/>
</p:tagLst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28518</TotalTime>
  <Words>450</Words>
  <Application>Microsoft Office PowerPoint</Application>
  <PresentationFormat>Presentación en pantalla (4:3)</PresentationFormat>
  <Paragraphs>123</Paragraphs>
  <Slides>12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Garamond</vt:lpstr>
      <vt:lpstr>Univers</vt:lpstr>
      <vt:lpstr>Diseño predeterminado</vt:lpstr>
      <vt:lpstr>14_Tema de Office</vt:lpstr>
      <vt:lpstr>Presentación de PowerPoint</vt:lpstr>
      <vt:lpstr>La obesidad en México</vt:lpstr>
      <vt:lpstr>Metodología de la ENSANUT</vt:lpstr>
      <vt:lpstr>Presentación de PowerPoint</vt:lpstr>
      <vt:lpstr>Presentación de PowerPoint</vt:lpstr>
      <vt:lpstr>Presentación de PowerPoint</vt:lpstr>
      <vt:lpstr>Presentación de PowerPoint</vt:lpstr>
      <vt:lpstr>Prevalencia de obesidad  abdominal según grupo de edad mujeres y hombres. ENSANut 2016 </vt:lpstr>
      <vt:lpstr>Presentación de PowerPoint</vt:lpstr>
      <vt:lpstr>Prevalencia de Diabetes T2 en población adulta ENSANUT-2006-2012</vt:lpstr>
      <vt:lpstr>Sobrepeso y Obesidad </vt:lpstr>
      <vt:lpstr>Gracias</vt:lpstr>
    </vt:vector>
  </TitlesOfParts>
  <Company>INSP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Nenetzen Saavedra L.</dc:creator>
  <cp:lastModifiedBy>Salvador Villalpando</cp:lastModifiedBy>
  <cp:revision>246</cp:revision>
  <dcterms:created xsi:type="dcterms:W3CDTF">2006-09-22T15:02:48Z</dcterms:created>
  <dcterms:modified xsi:type="dcterms:W3CDTF">2017-04-19T22:42:28Z</dcterms:modified>
</cp:coreProperties>
</file>