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8" r:id="rId2"/>
    <p:sldId id="326" r:id="rId3"/>
    <p:sldId id="328" r:id="rId4"/>
    <p:sldId id="292" r:id="rId5"/>
    <p:sldId id="298" r:id="rId6"/>
    <p:sldId id="320" r:id="rId7"/>
    <p:sldId id="301" r:id="rId8"/>
    <p:sldId id="329" r:id="rId9"/>
    <p:sldId id="309" r:id="rId10"/>
    <p:sldId id="311" r:id="rId11"/>
    <p:sldId id="318" r:id="rId12"/>
    <p:sldId id="319" r:id="rId13"/>
    <p:sldId id="310" r:id="rId14"/>
    <p:sldId id="316" r:id="rId15"/>
    <p:sldId id="315" r:id="rId16"/>
    <p:sldId id="314" r:id="rId17"/>
    <p:sldId id="313" r:id="rId18"/>
    <p:sldId id="317" r:id="rId19"/>
    <p:sldId id="327" r:id="rId20"/>
    <p:sldId id="330" r:id="rId21"/>
  </p:sldIdLst>
  <p:sldSz cx="9144000" cy="6858000" type="screen4x3"/>
  <p:notesSz cx="6954838" cy="93091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>
          <p15:clr>
            <a:srgbClr val="A4A3A4"/>
          </p15:clr>
        </p15:guide>
        <p15:guide id="2" orient="horz" pos="754">
          <p15:clr>
            <a:srgbClr val="A4A3A4"/>
          </p15:clr>
        </p15:guide>
        <p15:guide id="3" orient="horz" pos="890">
          <p15:clr>
            <a:srgbClr val="A4A3A4"/>
          </p15:clr>
        </p15:guide>
        <p15:guide id="4" orient="horz" pos="572">
          <p15:clr>
            <a:srgbClr val="A4A3A4"/>
          </p15:clr>
        </p15:guide>
        <p15:guide id="5" orient="horz" pos="3430">
          <p15:clr>
            <a:srgbClr val="A4A3A4"/>
          </p15:clr>
        </p15:guide>
        <p15:guide id="6" orient="horz" pos="107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19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FF00"/>
    <a:srgbClr val="D0DEB0"/>
    <a:srgbClr val="5C0000"/>
    <a:srgbClr val="006C31"/>
    <a:srgbClr val="5D7430"/>
    <a:srgbClr val="EBF1DE"/>
    <a:srgbClr val="006600"/>
    <a:srgbClr val="FDFBCB"/>
    <a:srgbClr val="EF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45" autoAdjust="0"/>
  </p:normalViewPr>
  <p:slideViewPr>
    <p:cSldViewPr>
      <p:cViewPr>
        <p:scale>
          <a:sx n="90" d="100"/>
          <a:sy n="90" d="100"/>
        </p:scale>
        <p:origin x="600" y="-220"/>
      </p:cViewPr>
      <p:guideLst>
        <p:guide orient="horz" pos="391"/>
        <p:guide orient="horz" pos="754"/>
        <p:guide orient="horz" pos="890"/>
        <p:guide orient="horz" pos="572"/>
        <p:guide orient="horz" pos="3430"/>
        <p:guide orient="horz" pos="1071"/>
        <p:guide pos="2880"/>
        <p:guide pos="476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564" y="-96"/>
      </p:cViewPr>
      <p:guideLst>
        <p:guide orient="horz" pos="2932"/>
        <p:guide pos="219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3AFA897-2B3B-4D46-B8BD-D6743E8FF33C}" type="datetimeFigureOut">
              <a:rPr lang="es-MX"/>
              <a:pPr>
                <a:defRPr/>
              </a:pPr>
              <a:t>19/07/2017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pPr lvl="0"/>
            <a:endParaRPr lang="es-MX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MX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67A544A-6378-4B44-BC51-6B4B5ED25E17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5534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>
            <a:grpSpLocks/>
          </p:cNvGrpSpPr>
          <p:nvPr/>
        </p:nvGrpSpPr>
        <p:grpSpPr bwMode="auto">
          <a:xfrm>
            <a:off x="0" y="-26988"/>
            <a:ext cx="9144000" cy="1843088"/>
            <a:chOff x="0" y="-26988"/>
            <a:chExt cx="9144000" cy="1843088"/>
          </a:xfrm>
        </p:grpSpPr>
        <p:pic>
          <p:nvPicPr>
            <p:cNvPr id="5" name="Picture 5" descr="logo%20s-fond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56550" y="115888"/>
              <a:ext cx="936625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128588"/>
              <a:ext cx="1871663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58"/>
            <p:cNvSpPr>
              <a:spLocks/>
            </p:cNvSpPr>
            <p:nvPr/>
          </p:nvSpPr>
          <p:spPr bwMode="auto">
            <a:xfrm>
              <a:off x="0" y="-26988"/>
              <a:ext cx="9144000" cy="1843088"/>
            </a:xfrm>
            <a:custGeom>
              <a:avLst/>
              <a:gdLst>
                <a:gd name="T0" fmla="*/ 0 w 2448"/>
                <a:gd name="T1" fmla="*/ 0 h 650"/>
                <a:gd name="T2" fmla="*/ 0 w 2448"/>
                <a:gd name="T3" fmla="*/ 2147483647 h 650"/>
                <a:gd name="T4" fmla="*/ 2147483647 w 2448"/>
                <a:gd name="T5" fmla="*/ 2147483647 h 650"/>
                <a:gd name="T6" fmla="*/ 2147483647 w 2448"/>
                <a:gd name="T7" fmla="*/ 0 h 650"/>
                <a:gd name="T8" fmla="*/ 0 w 2448"/>
                <a:gd name="T9" fmla="*/ 0 h 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8"/>
                <a:gd name="T16" fmla="*/ 0 h 650"/>
                <a:gd name="T17" fmla="*/ 2448 w 2448"/>
                <a:gd name="T18" fmla="*/ 650 h 6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8" h="650">
                  <a:moveTo>
                    <a:pt x="0" y="0"/>
                  </a:moveTo>
                  <a:cubicBezTo>
                    <a:pt x="0" y="650"/>
                    <a:pt x="0" y="650"/>
                    <a:pt x="0" y="650"/>
                  </a:cubicBezTo>
                  <a:cubicBezTo>
                    <a:pt x="914" y="423"/>
                    <a:pt x="1786" y="414"/>
                    <a:pt x="2448" y="466"/>
                  </a:cubicBezTo>
                  <a:cubicBezTo>
                    <a:pt x="2448" y="0"/>
                    <a:pt x="2448" y="0"/>
                    <a:pt x="2448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40103"/>
                </a:gs>
                <a:gs pos="50000">
                  <a:srgbClr val="D80207"/>
                </a:gs>
                <a:gs pos="100000">
                  <a:srgbClr val="640103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latin typeface="+mn-lt"/>
              </a:endParaRPr>
            </a:p>
          </p:txBody>
        </p:sp>
        <p:sp>
          <p:nvSpPr>
            <p:cNvPr id="8" name="18 CuadroTexto"/>
            <p:cNvSpPr txBox="1">
              <a:spLocks noChangeArrowheads="1"/>
            </p:cNvSpPr>
            <p:nvPr/>
          </p:nvSpPr>
          <p:spPr bwMode="auto">
            <a:xfrm>
              <a:off x="1475656" y="692696"/>
              <a:ext cx="2952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400" dirty="0">
                  <a:solidFill>
                    <a:schemeClr val="bg1"/>
                  </a:solidFill>
                  <a:latin typeface="Calibri" pitchFamily="34" charset="0"/>
                </a:rPr>
                <a:t>Instituto Nacional de Salud Pública</a:t>
              </a: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80288" y="404813"/>
              <a:ext cx="1074737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" descr="logo%20s-fond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8675" y="404813"/>
              <a:ext cx="647700" cy="563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Haga clic para modificar el estilo de subtítulo del patrón</a:t>
            </a:r>
            <a:endParaRPr lang="es-MX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3 Grupo"/>
          <p:cNvGrpSpPr>
            <a:grpSpLocks/>
          </p:cNvGrpSpPr>
          <p:nvPr/>
        </p:nvGrpSpPr>
        <p:grpSpPr bwMode="auto">
          <a:xfrm>
            <a:off x="0" y="146050"/>
            <a:ext cx="9144000" cy="690563"/>
            <a:chOff x="0" y="146050"/>
            <a:chExt cx="9144000" cy="690563"/>
          </a:xfrm>
        </p:grpSpPr>
        <p:cxnSp>
          <p:nvCxnSpPr>
            <p:cNvPr id="4" name="3 Conector recto"/>
            <p:cNvCxnSpPr/>
            <p:nvPr/>
          </p:nvCxnSpPr>
          <p:spPr>
            <a:xfrm>
              <a:off x="0" y="836613"/>
              <a:ext cx="9144000" cy="0"/>
            </a:xfrm>
            <a:prstGeom prst="line">
              <a:avLst/>
            </a:prstGeom>
            <a:ln w="50800">
              <a:solidFill>
                <a:srgbClr val="B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45413" y="146050"/>
              <a:ext cx="1074737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0548" y="44624"/>
            <a:ext cx="8568952" cy="86409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0EC5BA-ADE6-41E0-9359-58C66FA62840}" type="datetimeFigureOut">
              <a:rPr lang="es-MX"/>
              <a:pPr>
                <a:defRPr/>
              </a:pPr>
              <a:t>19/07/2017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03613" y="63515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464806B-1F0E-446A-93C6-61671865914E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732E1DB-4155-4B39-BBF8-61C92AF6F9D4}" type="datetimeFigureOut">
              <a:rPr lang="es-MX"/>
              <a:pPr>
                <a:defRPr/>
              </a:pPr>
              <a:t>19/07/2017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03613" y="63515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B2F4F6E-68C2-4F5F-BE85-D8BB1BA5415F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293B63D-44EF-4EF8-9008-0FEF4EE2AC4E}" type="datetimeFigureOut">
              <a:rPr lang="es-MX"/>
              <a:pPr>
                <a:defRPr/>
              </a:pPr>
              <a:t>19/07/2017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03613" y="63515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2C2BCC0-D503-43F2-A49F-785DDCAC050C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B018EAD-4E27-44E8-B98B-0A1A7C4A523B}" type="datetimeFigureOut">
              <a:rPr lang="es-MX"/>
              <a:pPr>
                <a:defRPr/>
              </a:pPr>
              <a:t>19/07/2017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03613" y="63515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B826252-D292-4C54-982C-AAA11689D935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FD9A6F-3838-4F07-B784-1A0A0B708254}" type="datetimeFigureOut">
              <a:rPr lang="es-MX"/>
              <a:pPr>
                <a:defRPr/>
              </a:pPr>
              <a:t>19/07/2017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03613" y="63515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D76A194-F128-4BD1-BE05-6B3EDFE5F695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280988" y="15875"/>
            <a:ext cx="85677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04813" y="11969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59" r:id="rId6"/>
    <p:sldLayoutId id="2147483665" r:id="rId7"/>
    <p:sldLayoutId id="2147483666" r:id="rId8"/>
    <p:sldLayoutId id="2147483658" r:id="rId9"/>
    <p:sldLayoutId id="2147483657" r:id="rId10"/>
    <p:sldLayoutId id="214748365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030A0"/>
        </a:buClr>
        <a:buFont typeface="Arial" charset="0"/>
        <a:buChar char="•"/>
        <a:defRPr sz="2800" kern="1200">
          <a:solidFill>
            <a:srgbClr val="10253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7030A0"/>
        </a:buClr>
        <a:buFont typeface="Arial" charset="0"/>
        <a:buChar char="–"/>
        <a:defRPr sz="2400" kern="1200">
          <a:solidFill>
            <a:srgbClr val="10253F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030A0"/>
        </a:buClr>
        <a:buFont typeface="Arial" charset="0"/>
        <a:buChar char="•"/>
        <a:defRPr sz="2000" kern="1200">
          <a:solidFill>
            <a:srgbClr val="10253F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7030A0"/>
        </a:buClr>
        <a:buFont typeface="Arial" charset="0"/>
        <a:buChar char="–"/>
        <a:defRPr kern="1200">
          <a:solidFill>
            <a:srgbClr val="10253F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7030A0"/>
        </a:buClr>
        <a:buFont typeface="Arial" charset="0"/>
        <a:buChar char="»"/>
        <a:defRPr kern="1200">
          <a:solidFill>
            <a:srgbClr val="10253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108520" y="692696"/>
            <a:ext cx="7272808" cy="2736304"/>
          </a:xfrm>
        </p:spPr>
        <p:txBody>
          <a:bodyPr>
            <a:normAutofit/>
          </a:bodyPr>
          <a:lstStyle/>
          <a:p>
            <a:pPr algn="ctr"/>
            <a:r>
              <a:rPr lang="es-MX" sz="4400" b="1" dirty="0" smtClean="0">
                <a:solidFill>
                  <a:srgbClr val="002060"/>
                </a:solidFill>
              </a:rPr>
              <a:t>El legado del Dr. Bustamante: un llamado a las nuevas generaciones de salubristas</a:t>
            </a:r>
            <a:endParaRPr lang="es-MX" sz="44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7707" y="3861048"/>
            <a:ext cx="8876781" cy="270926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MX" b="1" dirty="0">
                <a:solidFill>
                  <a:srgbClr val="002060"/>
                </a:solidFill>
              </a:rPr>
              <a:t>Dr. Rafael Lozano </a:t>
            </a:r>
            <a:r>
              <a:rPr lang="es-MX" b="1" dirty="0" smtClean="0">
                <a:solidFill>
                  <a:srgbClr val="002060"/>
                </a:solidFill>
              </a:rPr>
              <a:t>Ascencio</a:t>
            </a:r>
          </a:p>
          <a:p>
            <a:pPr marL="0" indent="0" algn="ctr">
              <a:buNone/>
            </a:pPr>
            <a:r>
              <a:rPr lang="es-MX" sz="2200" dirty="0" smtClean="0">
                <a:solidFill>
                  <a:srgbClr val="002060"/>
                </a:solidFill>
              </a:rPr>
              <a:t>Académico del Dpto. de Salud Publica y Sociología Médica, ANMM</a:t>
            </a:r>
            <a:endParaRPr lang="es-MX" sz="2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s-MX" sz="2200" dirty="0">
                <a:solidFill>
                  <a:srgbClr val="002060"/>
                </a:solidFill>
              </a:rPr>
              <a:t>Profesor de Salud Global, </a:t>
            </a:r>
            <a:r>
              <a:rPr lang="es-MX" sz="2200" dirty="0" smtClean="0">
                <a:solidFill>
                  <a:srgbClr val="002060"/>
                </a:solidFill>
              </a:rPr>
              <a:t>IHME, Universidad </a:t>
            </a:r>
            <a:r>
              <a:rPr lang="es-MX" sz="2200" dirty="0">
                <a:solidFill>
                  <a:srgbClr val="002060"/>
                </a:solidFill>
              </a:rPr>
              <a:t>de Washington</a:t>
            </a:r>
          </a:p>
          <a:p>
            <a:pPr marL="0" indent="0" algn="ctr">
              <a:buNone/>
            </a:pPr>
            <a:endParaRPr lang="es-MX" sz="22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s-MX" sz="2200" dirty="0" smtClean="0">
                <a:solidFill>
                  <a:srgbClr val="002060"/>
                </a:solidFill>
              </a:rPr>
              <a:t>Simposio</a:t>
            </a:r>
            <a:r>
              <a:rPr lang="es-MX" sz="2200" dirty="0">
                <a:solidFill>
                  <a:srgbClr val="002060"/>
                </a:solidFill>
              </a:rPr>
              <a:t>: </a:t>
            </a:r>
            <a:r>
              <a:rPr lang="es-MX" sz="2200" dirty="0" smtClean="0">
                <a:solidFill>
                  <a:srgbClr val="002060"/>
                </a:solidFill>
              </a:rPr>
              <a:t>  Miguel E. Bustamante: un innovador incansable de la Salud Pública</a:t>
            </a:r>
          </a:p>
          <a:p>
            <a:pPr marL="0" indent="0" algn="ctr">
              <a:buNone/>
            </a:pPr>
            <a:r>
              <a:rPr lang="es-MX" sz="2200" dirty="0" smtClean="0">
                <a:solidFill>
                  <a:srgbClr val="002060"/>
                </a:solidFill>
              </a:rPr>
              <a:t> 19 </a:t>
            </a:r>
            <a:r>
              <a:rPr lang="es-MX" sz="2200" dirty="0">
                <a:solidFill>
                  <a:srgbClr val="002060"/>
                </a:solidFill>
              </a:rPr>
              <a:t>de julio 2017</a:t>
            </a:r>
            <a:endParaRPr lang="en-US" sz="2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s-MX" sz="2200" dirty="0">
                <a:solidFill>
                  <a:srgbClr val="002060"/>
                </a:solidFill>
              </a:rPr>
              <a:t> </a:t>
            </a:r>
            <a:endParaRPr lang="en-US" sz="22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61" y="44624"/>
            <a:ext cx="2160240" cy="2160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6" y="6165304"/>
            <a:ext cx="9056294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851"/>
            <a:ext cx="3788001" cy="6143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751" y="188640"/>
            <a:ext cx="3862387" cy="2714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3068960"/>
            <a:ext cx="5436096" cy="34297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96892" y="6597352"/>
            <a:ext cx="207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latin typeface="+mn-lt"/>
              </a:rPr>
              <a:t>Fuente: Bustamante ME, 1972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652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4025"/>
            <a:ext cx="8856984" cy="6647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6892" y="6597352"/>
            <a:ext cx="207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latin typeface="+mn-lt"/>
              </a:rPr>
              <a:t>Fuente: Bustamante ME, 1972</a:t>
            </a:r>
            <a:endParaRPr lang="en-US" sz="12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10" y="10217"/>
            <a:ext cx="588787" cy="5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r>
              <a:rPr lang="es-MX" sz="3200" dirty="0" smtClean="0">
                <a:solidFill>
                  <a:srgbClr val="002060"/>
                </a:solidFill>
              </a:rPr>
              <a:t>¿</a:t>
            </a:r>
            <a:r>
              <a:rPr lang="es-MX" sz="3200" dirty="0" smtClean="0">
                <a:solidFill>
                  <a:srgbClr val="002060"/>
                </a:solidFill>
              </a:rPr>
              <a:t>Qué </a:t>
            </a:r>
            <a:r>
              <a:rPr lang="es-MX" sz="3200" dirty="0" smtClean="0">
                <a:solidFill>
                  <a:srgbClr val="002060"/>
                </a:solidFill>
              </a:rPr>
              <a:t>concluyó ME Bustamante?	</a:t>
            </a:r>
            <a:r>
              <a:rPr lang="es-MX" sz="3200" dirty="0" smtClean="0">
                <a:solidFill>
                  <a:srgbClr val="C00000"/>
                </a:solidFill>
              </a:rPr>
              <a:t>	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827584" y="1052736"/>
            <a:ext cx="8136904" cy="4929411"/>
          </a:xfrm>
        </p:spPr>
        <p:txBody>
          <a:bodyPr/>
          <a:lstStyle/>
          <a:p>
            <a:r>
              <a:rPr lang="es-MX" dirty="0" smtClean="0"/>
              <a:t>La mortalidad general en México no cambia en los últimos años y la infantil asciende sin duda alguna</a:t>
            </a:r>
          </a:p>
          <a:p>
            <a:r>
              <a:rPr lang="es-MX" dirty="0" smtClean="0"/>
              <a:t>Las enfermedades transmisibles siguen siendo problemas de salud pública; las enfermedades degenerativas y crónicas ascienden y constituyen también problemas de salud pública</a:t>
            </a:r>
          </a:p>
          <a:p>
            <a:r>
              <a:rPr lang="es-MX" dirty="0" smtClean="0"/>
              <a:t>Los accidentes causan demasiadas muertes; los homicidios amenazan a los adultos del sexo masculino en edad productiva</a:t>
            </a:r>
          </a:p>
          <a:p>
            <a:r>
              <a:rPr lang="es-MX" dirty="0" smtClean="0"/>
              <a:t>Desde sus fuentes, la bioestadística deberá depender de la Secretaría de Salubridad y Asistencia para su cabal utilidad</a:t>
            </a:r>
            <a:endParaRPr lang="en-US" dirty="0"/>
          </a:p>
        </p:txBody>
      </p:sp>
      <p:cxnSp>
        <p:nvCxnSpPr>
          <p:cNvPr id="9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6892" y="6597352"/>
            <a:ext cx="207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latin typeface="+mn-lt"/>
              </a:rPr>
              <a:t>Fuente: Bustamante ME, 1972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6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8354290" cy="7192792"/>
            <a:chOff x="0" y="0"/>
            <a:chExt cx="8354290" cy="71927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94096" cy="719279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883" y="23514"/>
              <a:ext cx="5248407" cy="7169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606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r>
              <a:rPr lang="es-MX" sz="3200" dirty="0" smtClean="0">
                <a:solidFill>
                  <a:srgbClr val="002060"/>
                </a:solidFill>
              </a:rPr>
              <a:t>Elementos para estudiar la transición demográfica en el país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9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96136" y="6597352"/>
            <a:ext cx="304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Fuente</a:t>
            </a:r>
            <a:r>
              <a:rPr lang="es-MX" sz="1400" dirty="0"/>
              <a:t>: Bustamante ME</a:t>
            </a:r>
            <a:r>
              <a:rPr lang="es-MX" sz="1400" dirty="0" smtClean="0"/>
              <a:t>, et al. </a:t>
            </a:r>
            <a:r>
              <a:rPr lang="es-MX" sz="1400" dirty="0"/>
              <a:t>1982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135"/>
            <a:ext cx="9144000" cy="501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r>
              <a:rPr lang="es-MX" sz="3200" dirty="0" smtClean="0">
                <a:solidFill>
                  <a:srgbClr val="002060"/>
                </a:solidFill>
              </a:rPr>
              <a:t>Población de México de 1521-1980 y su crecimiento en el siglo XX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9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84168" y="6597352"/>
            <a:ext cx="304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Fuente: Bustamante ME, et al. 1982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77924"/>
            <a:ext cx="8748464" cy="55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129"/>
            <a:ext cx="4565458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4208" y="6597352"/>
            <a:ext cx="2611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Fuente: Bustamante ME, 1982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25" y="799820"/>
            <a:ext cx="4406279" cy="579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r>
              <a:rPr lang="es-MX" sz="3200" dirty="0" smtClean="0">
                <a:solidFill>
                  <a:srgbClr val="002060"/>
                </a:solidFill>
              </a:rPr>
              <a:t>Grandes tendencias de mortalidad por afecciones respiratorias en México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9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640960" cy="5237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4168" y="6597352"/>
            <a:ext cx="304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Fuente: Bustamante ME, et al. 1982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127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r>
              <a:rPr lang="es-MX" sz="3200" dirty="0" smtClean="0">
                <a:solidFill>
                  <a:srgbClr val="002060"/>
                </a:solidFill>
              </a:rPr>
              <a:t>Principales causas de muerte en </a:t>
            </a:r>
            <a:br>
              <a:rPr lang="es-MX" sz="3200" dirty="0" smtClean="0">
                <a:solidFill>
                  <a:srgbClr val="002060"/>
                </a:solidFill>
              </a:rPr>
            </a:br>
            <a:r>
              <a:rPr lang="es-MX" sz="3200" dirty="0" smtClean="0">
                <a:solidFill>
                  <a:srgbClr val="002060"/>
                </a:solidFill>
              </a:rPr>
              <a:t>México, 1922 y 2015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9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1600" y="6381328"/>
            <a:ext cx="2479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latin typeface="+mn-lt"/>
              </a:rPr>
              <a:t>Fuentes: 1922 Bustamante </a:t>
            </a:r>
            <a:r>
              <a:rPr lang="es-MX" sz="1200" dirty="0" smtClean="0">
                <a:latin typeface="+mn-lt"/>
              </a:rPr>
              <a:t>ME., et al</a:t>
            </a:r>
            <a:endParaRPr lang="en-US" sz="1200" dirty="0">
              <a:latin typeface="+mn-lt"/>
            </a:endParaRPr>
          </a:p>
          <a:p>
            <a:r>
              <a:rPr lang="es-MX" sz="1200" dirty="0" smtClean="0">
                <a:latin typeface="+mn-lt"/>
              </a:rPr>
              <a:t>                2015 </a:t>
            </a:r>
            <a:r>
              <a:rPr lang="es-MX" sz="1200" dirty="0">
                <a:latin typeface="+mn-lt"/>
              </a:rPr>
              <a:t>INEGI</a:t>
            </a:r>
            <a:endParaRPr lang="en-US" sz="12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9214"/>
              </p:ext>
            </p:extLst>
          </p:nvPr>
        </p:nvGraphicFramePr>
        <p:xfrm>
          <a:off x="1370917" y="1052736"/>
          <a:ext cx="7200800" cy="5077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378">
                  <a:extLst>
                    <a:ext uri="{9D8B030D-6E8A-4147-A177-3AD203B41FA5}">
                      <a16:colId xmlns:a16="http://schemas.microsoft.com/office/drawing/2014/main" val="569791679"/>
                    </a:ext>
                  </a:extLst>
                </a:gridCol>
                <a:gridCol w="2282697">
                  <a:extLst>
                    <a:ext uri="{9D8B030D-6E8A-4147-A177-3AD203B41FA5}">
                      <a16:colId xmlns:a16="http://schemas.microsoft.com/office/drawing/2014/main" val="2180163479"/>
                    </a:ext>
                  </a:extLst>
                </a:gridCol>
                <a:gridCol w="856011">
                  <a:extLst>
                    <a:ext uri="{9D8B030D-6E8A-4147-A177-3AD203B41FA5}">
                      <a16:colId xmlns:a16="http://schemas.microsoft.com/office/drawing/2014/main" val="2194556557"/>
                    </a:ext>
                  </a:extLst>
                </a:gridCol>
                <a:gridCol w="927346">
                  <a:extLst>
                    <a:ext uri="{9D8B030D-6E8A-4147-A177-3AD203B41FA5}">
                      <a16:colId xmlns:a16="http://schemas.microsoft.com/office/drawing/2014/main" val="2891390885"/>
                    </a:ext>
                  </a:extLst>
                </a:gridCol>
                <a:gridCol w="927346">
                  <a:extLst>
                    <a:ext uri="{9D8B030D-6E8A-4147-A177-3AD203B41FA5}">
                      <a16:colId xmlns:a16="http://schemas.microsoft.com/office/drawing/2014/main" val="1006024569"/>
                    </a:ext>
                  </a:extLst>
                </a:gridCol>
                <a:gridCol w="856011">
                  <a:extLst>
                    <a:ext uri="{9D8B030D-6E8A-4147-A177-3AD203B41FA5}">
                      <a16:colId xmlns:a16="http://schemas.microsoft.com/office/drawing/2014/main" val="1979745845"/>
                    </a:ext>
                  </a:extLst>
                </a:gridCol>
                <a:gridCol w="856011">
                  <a:extLst>
                    <a:ext uri="{9D8B030D-6E8A-4147-A177-3AD203B41FA5}">
                      <a16:colId xmlns:a16="http://schemas.microsoft.com/office/drawing/2014/main" val="2883179734"/>
                    </a:ext>
                  </a:extLst>
                </a:gridCol>
              </a:tblGrid>
              <a:tr h="2676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1922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>
                          <a:effectLst/>
                        </a:rPr>
                        <a:t>2015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de cambio 1922-2015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6554554"/>
                  </a:ext>
                </a:extLst>
              </a:tr>
              <a:tr h="803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600" b="1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effectLst/>
                        </a:rPr>
                        <a:t>Causa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6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effectLst/>
                        </a:rPr>
                        <a:t>Número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</a:rPr>
                        <a:t>Tasa por </a:t>
                      </a:r>
                      <a:r>
                        <a:rPr lang="es-MX" sz="1600" b="1" dirty="0" smtClean="0">
                          <a:effectLst/>
                        </a:rPr>
                        <a:t>100,000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6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effectLst/>
                        </a:rPr>
                        <a:t>Número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</a:rPr>
                        <a:t>Tasa por </a:t>
                      </a:r>
                      <a:r>
                        <a:rPr lang="es-MX" sz="1600" b="1" dirty="0" smtClean="0">
                          <a:effectLst/>
                        </a:rPr>
                        <a:t>100,000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6026202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Neumonía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33,774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233.6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18,813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15.7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49739466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Diarrea y enteritis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25,765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178.4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3,334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2.8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98685991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Paludismo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25,035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173.3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0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-173%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98722278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Tosferina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14,383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99.6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36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49184127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Viruela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11,966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82.8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0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17061033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Tuberculosis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11,349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78.1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2,216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91169873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Homicidios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9,262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64.1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FF0000"/>
                          </a:solidFill>
                          <a:effectLst/>
                        </a:rPr>
                        <a:t>20,762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17.4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56624340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Disenterías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8,428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59.9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01227062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Bronquitis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7,946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58.4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1,239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37197084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Gripa o influenza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7,254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50.2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76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218144"/>
                  </a:ext>
                </a:extLst>
              </a:tr>
              <a:tr h="2596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Fiebre Tifoidea y Paratifoidea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4,792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33.2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122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34194164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Enfermedades del corazón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3,894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23.0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FF0000"/>
                          </a:solidFill>
                          <a:effectLst/>
                        </a:rPr>
                        <a:t>128,607</a:t>
                      </a:r>
                      <a:endParaRPr lang="en-US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107.6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85%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77356869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Hemorragia Cerebral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2,843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19.7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FF0000"/>
                          </a:solidFill>
                          <a:effectLst/>
                        </a:rPr>
                        <a:t>34,106</a:t>
                      </a:r>
                      <a:endParaRPr lang="en-US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28.5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30685761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Sarampión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2,164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15.0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</a:rPr>
                        <a:t>0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0.0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93062093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Cáncer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2,057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14.2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FF0000"/>
                          </a:solidFill>
                          <a:effectLst/>
                        </a:rPr>
                        <a:t>85,201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71.3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57%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1607223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Resto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193,920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53.1%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</a:rPr>
                        <a:t>361,056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55.0%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6467507"/>
                  </a:ext>
                </a:extLst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 smtClean="0">
                          <a:effectLst/>
                        </a:rPr>
                        <a:t>TODAS</a:t>
                      </a:r>
                      <a:r>
                        <a:rPr lang="es-MX" sz="1400" b="1" baseline="0" dirty="0" smtClean="0">
                          <a:effectLst/>
                        </a:rPr>
                        <a:t> LAS CAUSAS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364,832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</a:rPr>
                        <a:t>25.1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tx1"/>
                          </a:solidFill>
                          <a:effectLst/>
                        </a:rPr>
                        <a:t>655,688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5.5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46643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2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r>
              <a:rPr lang="es-MX" sz="3200" dirty="0" smtClean="0">
                <a:solidFill>
                  <a:srgbClr val="002060"/>
                </a:solidFill>
              </a:rPr>
              <a:t>Un humanista de pensamiento crítico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80989" y="1052737"/>
            <a:ext cx="8755507" cy="1512167"/>
          </a:xfrm>
        </p:spPr>
        <p:txBody>
          <a:bodyPr/>
          <a:lstStyle/>
          <a:p>
            <a:pPr marL="0" indent="0">
              <a:buNone/>
            </a:pPr>
            <a:r>
              <a:rPr lang="es-MX" sz="3200" i="1" dirty="0" smtClean="0"/>
              <a:t>“…para </a:t>
            </a:r>
            <a:r>
              <a:rPr lang="es-MX" sz="3200" i="1" dirty="0"/>
              <a:t>poder subsistir como nación, para afirmar nuestra existencia económica y política necesitamos ante todo </a:t>
            </a:r>
            <a:r>
              <a:rPr lang="es-MX" sz="3200" i="1" dirty="0" smtClean="0"/>
              <a:t>vivir, no </a:t>
            </a:r>
            <a:r>
              <a:rPr lang="es-MX" sz="3200" i="1" dirty="0"/>
              <a:t>solamente existir</a:t>
            </a:r>
            <a:r>
              <a:rPr lang="es-MX" sz="3200" i="1" dirty="0" smtClean="0"/>
              <a:t>…”</a:t>
            </a:r>
          </a:p>
          <a:p>
            <a:pPr marL="0" indent="0" algn="r">
              <a:buNone/>
            </a:pPr>
            <a:r>
              <a:rPr lang="es-MX" sz="2400" i="1" dirty="0" smtClean="0"/>
              <a:t>Miguel E. Bustamante Vasconcelos (1898-1986)</a:t>
            </a:r>
            <a:endParaRPr lang="en-US" sz="2400" dirty="0"/>
          </a:p>
        </p:txBody>
      </p:sp>
      <p:cxnSp>
        <p:nvCxnSpPr>
          <p:cNvPr id="9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45752"/>
            <a:ext cx="2846057" cy="3456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245752"/>
            <a:ext cx="2520280" cy="34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3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r>
              <a:rPr lang="es-MX" dirty="0" smtClean="0">
                <a:solidFill>
                  <a:srgbClr val="002060"/>
                </a:solidFill>
              </a:rPr>
              <a:t>Legado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95536" y="1052736"/>
            <a:ext cx="5760640" cy="5256584"/>
          </a:xfrm>
        </p:spPr>
        <p:txBody>
          <a:bodyPr/>
          <a:lstStyle/>
          <a:p>
            <a:r>
              <a:rPr lang="es-MX" dirty="0">
                <a:solidFill>
                  <a:srgbClr val="002060"/>
                </a:solidFill>
              </a:rPr>
              <a:t>proviene del latín </a:t>
            </a:r>
            <a:r>
              <a:rPr lang="es-MX" i="1" dirty="0">
                <a:solidFill>
                  <a:srgbClr val="002060"/>
                </a:solidFill>
              </a:rPr>
              <a:t>“</a:t>
            </a:r>
            <a:r>
              <a:rPr lang="es-MX" i="1" dirty="0" err="1">
                <a:solidFill>
                  <a:srgbClr val="002060"/>
                </a:solidFill>
              </a:rPr>
              <a:t>legatus</a:t>
            </a:r>
            <a:r>
              <a:rPr lang="es-MX" i="1" dirty="0">
                <a:solidFill>
                  <a:srgbClr val="002060"/>
                </a:solidFill>
              </a:rPr>
              <a:t>”</a:t>
            </a:r>
            <a:r>
              <a:rPr lang="es-MX" dirty="0">
                <a:solidFill>
                  <a:srgbClr val="002060"/>
                </a:solidFill>
              </a:rPr>
              <a:t> </a:t>
            </a:r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En el lenguaje </a:t>
            </a:r>
            <a:r>
              <a:rPr lang="es-MX" dirty="0" smtClean="0">
                <a:solidFill>
                  <a:srgbClr val="002060"/>
                </a:solidFill>
              </a:rPr>
              <a:t>común … </a:t>
            </a:r>
            <a:r>
              <a:rPr lang="es-MX" dirty="0">
                <a:solidFill>
                  <a:srgbClr val="002060"/>
                </a:solidFill>
              </a:rPr>
              <a:t>se utiliza para designar a todo aquello que una </a:t>
            </a:r>
            <a:r>
              <a:rPr lang="es-MX" dirty="0" smtClean="0">
                <a:solidFill>
                  <a:srgbClr val="002060"/>
                </a:solidFill>
              </a:rPr>
              <a:t>persona o </a:t>
            </a:r>
            <a:r>
              <a:rPr lang="es-MX" dirty="0">
                <a:solidFill>
                  <a:srgbClr val="002060"/>
                </a:solidFill>
              </a:rPr>
              <a:t>una </a:t>
            </a:r>
            <a:r>
              <a:rPr lang="es-MX" dirty="0" smtClean="0">
                <a:solidFill>
                  <a:srgbClr val="002060"/>
                </a:solidFill>
              </a:rPr>
              <a:t>organización puede </a:t>
            </a:r>
            <a:r>
              <a:rPr lang="es-MX" dirty="0">
                <a:solidFill>
                  <a:srgbClr val="002060"/>
                </a:solidFill>
              </a:rPr>
              <a:t>recibir </a:t>
            </a:r>
            <a:r>
              <a:rPr lang="es-MX" dirty="0" smtClean="0">
                <a:solidFill>
                  <a:srgbClr val="002060"/>
                </a:solidFill>
              </a:rPr>
              <a:t>de sus antecesores o de sus pares</a:t>
            </a:r>
          </a:p>
          <a:p>
            <a:r>
              <a:rPr lang="es-MX" dirty="0">
                <a:solidFill>
                  <a:srgbClr val="002060"/>
                </a:solidFill>
              </a:rPr>
              <a:t>hablamos </a:t>
            </a:r>
            <a:r>
              <a:rPr lang="es-MX" dirty="0" smtClean="0">
                <a:solidFill>
                  <a:srgbClr val="002060"/>
                </a:solidFill>
              </a:rPr>
              <a:t>del </a:t>
            </a:r>
            <a:r>
              <a:rPr lang="es-MX" dirty="0">
                <a:solidFill>
                  <a:srgbClr val="002060"/>
                </a:solidFill>
              </a:rPr>
              <a:t>legado </a:t>
            </a:r>
            <a:r>
              <a:rPr lang="es-MX" dirty="0" smtClean="0">
                <a:solidFill>
                  <a:srgbClr val="002060"/>
                </a:solidFill>
              </a:rPr>
              <a:t>social o cultural</a:t>
            </a:r>
            <a:r>
              <a:rPr lang="es-MX" dirty="0">
                <a:solidFill>
                  <a:srgbClr val="002060"/>
                </a:solidFill>
              </a:rPr>
              <a:t> </a:t>
            </a:r>
            <a:r>
              <a:rPr lang="es-MX" dirty="0" smtClean="0">
                <a:solidFill>
                  <a:srgbClr val="002060"/>
                </a:solidFill>
              </a:rPr>
              <a:t>y no del jurídico </a:t>
            </a:r>
            <a:r>
              <a:rPr lang="es-MX" dirty="0">
                <a:solidFill>
                  <a:srgbClr val="002060"/>
                </a:solidFill>
              </a:rPr>
              <a:t>o </a:t>
            </a:r>
            <a:r>
              <a:rPr lang="es-MX" dirty="0" smtClean="0">
                <a:solidFill>
                  <a:srgbClr val="002060"/>
                </a:solidFill>
              </a:rPr>
              <a:t>biológico que se conoce como "herencia</a:t>
            </a:r>
          </a:p>
          <a:p>
            <a:r>
              <a:rPr lang="es-MX" dirty="0">
                <a:solidFill>
                  <a:srgbClr val="002060"/>
                </a:solidFill>
              </a:rPr>
              <a:t>La importancia del legado que uno recibe es que posiblemente marcará su identidad a futuro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9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268760"/>
            <a:ext cx="2292468" cy="2844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293096"/>
            <a:ext cx="2880320" cy="22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1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" y="1628800"/>
            <a:ext cx="3733992" cy="4902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77" y="1640080"/>
            <a:ext cx="4845325" cy="3260024"/>
          </a:xfrm>
          <a:prstGeom prst="rect">
            <a:avLst/>
          </a:prstGeom>
        </p:spPr>
      </p:pic>
      <p:cxnSp>
        <p:nvCxnSpPr>
          <p:cNvPr id="7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sp>
        <p:nvSpPr>
          <p:cNvPr id="9" name="Title 5"/>
          <p:cNvSpPr txBox="1">
            <a:spLocks/>
          </p:cNvSpPr>
          <p:nvPr/>
        </p:nvSpPr>
        <p:spPr>
          <a:xfrm>
            <a:off x="280989" y="-26888"/>
            <a:ext cx="7315348" cy="8636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s-MX" sz="3200" dirty="0" smtClean="0">
                <a:solidFill>
                  <a:srgbClr val="002060"/>
                </a:solidFill>
              </a:rPr>
              <a:t>Homenaje luctuoso de cuerpo presente</a:t>
            </a:r>
          </a:p>
          <a:p>
            <a:r>
              <a:rPr lang="es-MX" sz="3200" dirty="0" smtClean="0">
                <a:solidFill>
                  <a:srgbClr val="002060"/>
                </a:solidFill>
              </a:rPr>
              <a:t>Miguel E. Bustamante 1898-1986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3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r>
              <a:rPr lang="es-MX" b="1" dirty="0">
                <a:solidFill>
                  <a:srgbClr val="002060"/>
                </a:solidFill>
              </a:rPr>
              <a:t>Joven valiente e inteligente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9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93096"/>
            <a:ext cx="3715320" cy="18722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05880"/>
            <a:ext cx="2232248" cy="3024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479979" cy="31434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552" y="5013176"/>
            <a:ext cx="3942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solidFill>
                  <a:srgbClr val="002060"/>
                </a:solidFill>
              </a:rPr>
              <a:t>Escribiente bibliotecario de la ANMM</a:t>
            </a:r>
          </a:p>
          <a:p>
            <a:pPr algn="ctr"/>
            <a:r>
              <a:rPr lang="es-MX" dirty="0" smtClean="0">
                <a:solidFill>
                  <a:srgbClr val="002060"/>
                </a:solidFill>
              </a:rPr>
              <a:t>1921-1924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1" y="1005880"/>
            <a:ext cx="5122069" cy="60407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73643" y="2132856"/>
            <a:ext cx="4240596" cy="3960440"/>
            <a:chOff x="4873643" y="1772816"/>
            <a:chExt cx="4240596" cy="38257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643" y="1772816"/>
              <a:ext cx="4240596" cy="34882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084168" y="5229200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20 de junio de 1929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61138" y="5661248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20 de junio de 1925</a:t>
            </a:r>
            <a:endParaRPr lang="en-US" dirty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r>
              <a:rPr lang="es-MX" b="1" dirty="0" smtClean="0">
                <a:solidFill>
                  <a:srgbClr val="002060"/>
                </a:solidFill>
              </a:rPr>
              <a:t>Médico cirujano 1925 </a:t>
            </a:r>
            <a:br>
              <a:rPr lang="es-MX" b="1" dirty="0" smtClean="0">
                <a:solidFill>
                  <a:srgbClr val="002060"/>
                </a:solidFill>
              </a:rPr>
            </a:br>
            <a:r>
              <a:rPr lang="es-MX" b="1" dirty="0" smtClean="0">
                <a:solidFill>
                  <a:srgbClr val="002060"/>
                </a:solidFill>
              </a:rPr>
              <a:t>Doctor en Salud Publica en 1929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9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72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85"/>
            <a:ext cx="4661591" cy="6647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773" y="980729"/>
            <a:ext cx="465172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1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r>
              <a:rPr lang="es-MX" sz="3200" dirty="0" smtClean="0">
                <a:solidFill>
                  <a:srgbClr val="002060"/>
                </a:solidFill>
              </a:rPr>
              <a:t>Razones por las que leer el trabajo de ingreso a la ANMM en 1934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95536" y="1052736"/>
            <a:ext cx="8568952" cy="4929411"/>
          </a:xfrm>
        </p:spPr>
        <p:txBody>
          <a:bodyPr/>
          <a:lstStyle/>
          <a:p>
            <a:pPr lvl="0"/>
            <a:r>
              <a:rPr lang="es-MX" sz="2400" dirty="0"/>
              <a:t>Es un documento histórico que da cuenta de la forma como se inicia la descentralización de los servicios de salud y un modelo de atención primaria exhaustivo mucho años antes de que la OMS lo anunciara como una solución para el mundo</a:t>
            </a:r>
            <a:endParaRPr lang="en-US" sz="2400" dirty="0"/>
          </a:p>
          <a:p>
            <a:pPr lvl="0"/>
            <a:r>
              <a:rPr lang="es-MX" sz="2400" dirty="0"/>
              <a:t>Es la voz de un joven académico que tuvo el valor de escribir y presentar ante académicos de prestigio lecciones de progreso para nuestro país. </a:t>
            </a:r>
            <a:r>
              <a:rPr lang="es-MX" sz="2400" dirty="0" smtClean="0"/>
              <a:t>Bustamante </a:t>
            </a:r>
            <a:r>
              <a:rPr lang="es-MX" sz="2400" dirty="0"/>
              <a:t>era valiente y decidido a pesar del pensamiento conservador de los académicos de todas las épocas.</a:t>
            </a:r>
            <a:endParaRPr lang="en-US" sz="2400" dirty="0"/>
          </a:p>
          <a:p>
            <a:pPr lvl="0"/>
            <a:r>
              <a:rPr lang="es-MX" sz="2400" dirty="0"/>
              <a:t>Es un ejemplo de que la Salud </a:t>
            </a:r>
            <a:r>
              <a:rPr lang="es-MX" sz="2400" dirty="0" smtClean="0"/>
              <a:t>Pública </a:t>
            </a:r>
            <a:r>
              <a:rPr lang="es-MX" sz="2400" dirty="0"/>
              <a:t>va más allá de prevenir la enfermedad, prolongar la vida y promover la salud física. Tanto Bustamante como Winslow establecen que la organización de los servicios de medicina y enfermería con funciones de anticipación y manejo del daño, para garantizar un buen nivel de salud.</a:t>
            </a:r>
            <a:endParaRPr lang="en-US" sz="2400" dirty="0"/>
          </a:p>
          <a:p>
            <a:endParaRPr lang="en-US" sz="2000" dirty="0"/>
          </a:p>
        </p:txBody>
      </p:sp>
      <p:cxnSp>
        <p:nvCxnSpPr>
          <p:cNvPr id="9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-7394"/>
            <a:ext cx="789710" cy="789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764704"/>
            <a:ext cx="5019675" cy="6093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54" y="839054"/>
            <a:ext cx="3528391" cy="2594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61354"/>
            <a:ext cx="2448272" cy="2839437"/>
          </a:xfrm>
          <a:prstGeom prst="rect">
            <a:avLst/>
          </a:prstGeom>
        </p:spPr>
      </p:pic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280989" y="-81284"/>
            <a:ext cx="7315348" cy="863600"/>
          </a:xfrm>
        </p:spPr>
        <p:txBody>
          <a:bodyPr/>
          <a:lstStyle/>
          <a:p>
            <a:r>
              <a:rPr lang="es-MX" sz="3200" dirty="0" smtClean="0">
                <a:solidFill>
                  <a:srgbClr val="002060"/>
                </a:solidFill>
              </a:rPr>
              <a:t>Rigor en sus publicaciones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13" name="6 Conector recto"/>
          <p:cNvCxnSpPr/>
          <p:nvPr/>
        </p:nvCxnSpPr>
        <p:spPr>
          <a:xfrm>
            <a:off x="0" y="782316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84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220073" y="1211952"/>
          <a:ext cx="3615092" cy="281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868">
                  <a:extLst>
                    <a:ext uri="{9D8B030D-6E8A-4147-A177-3AD203B41FA5}">
                      <a16:colId xmlns:a16="http://schemas.microsoft.com/office/drawing/2014/main" val="3149884901"/>
                    </a:ext>
                  </a:extLst>
                </a:gridCol>
                <a:gridCol w="836443">
                  <a:extLst>
                    <a:ext uri="{9D8B030D-6E8A-4147-A177-3AD203B41FA5}">
                      <a16:colId xmlns:a16="http://schemas.microsoft.com/office/drawing/2014/main" val="3026190378"/>
                    </a:ext>
                  </a:extLst>
                </a:gridCol>
                <a:gridCol w="806781">
                  <a:extLst>
                    <a:ext uri="{9D8B030D-6E8A-4147-A177-3AD203B41FA5}">
                      <a16:colId xmlns:a16="http://schemas.microsoft.com/office/drawing/2014/main" val="898632221"/>
                    </a:ext>
                  </a:extLst>
                </a:gridCol>
              </a:tblGrid>
              <a:tr h="346544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Mortalidad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1891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/>
                        <a:t>1929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994202"/>
                  </a:ext>
                </a:extLst>
              </a:tr>
              <a:tr h="356088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Todas las causas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67.5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27.9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627704"/>
                  </a:ext>
                </a:extLst>
              </a:tr>
              <a:tr h="623153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err="1" smtClean="0"/>
                        <a:t>Enf</a:t>
                      </a:r>
                      <a:r>
                        <a:rPr lang="es-MX" sz="1800" dirty="0" smtClean="0"/>
                        <a:t>.</a:t>
                      </a:r>
                      <a:r>
                        <a:rPr lang="es-MX" sz="1800" baseline="0" dirty="0" smtClean="0"/>
                        <a:t> </a:t>
                      </a:r>
                      <a:r>
                        <a:rPr lang="es-MX" sz="1800" baseline="0" dirty="0" err="1" smtClean="0"/>
                        <a:t>Gastro</a:t>
                      </a:r>
                      <a:r>
                        <a:rPr lang="es-MX" sz="1800" baseline="0" dirty="0" smtClean="0"/>
                        <a:t>- intestinales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5.8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6.9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067745"/>
                  </a:ext>
                </a:extLst>
              </a:tr>
              <a:tr h="356088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Paludismo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5.8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0.6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067735"/>
                  </a:ext>
                </a:extLst>
              </a:tr>
              <a:tr h="356088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Tuberculosis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12.4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4.4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296481"/>
                  </a:ext>
                </a:extLst>
              </a:tr>
              <a:tr h="356088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Fiebre Amarilla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1.9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-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966794"/>
                  </a:ext>
                </a:extLst>
              </a:tr>
              <a:tr h="356088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Viruela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0.2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-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68609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20072" y="825912"/>
            <a:ext cx="3615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/>
              <a:t>Espectacular Cambio en 3 décadas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19675" y="4505052"/>
            <a:ext cx="4160837" cy="230832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/>
              <a:t>En Veracruz el principal obstáculo es la falta de educación en salud pública. Aunque la gente está dispuesta a aceptar explicaciones claras, el espectador general piensa que la principal ocupación del </a:t>
            </a:r>
            <a:r>
              <a:rPr lang="es-MX" sz="1600" dirty="0" smtClean="0"/>
              <a:t>Dpto. de Salubridad </a:t>
            </a:r>
            <a:r>
              <a:rPr lang="es-MX" sz="1600" dirty="0"/>
              <a:t>debe ser la corrección de las </a:t>
            </a:r>
            <a:r>
              <a:rPr lang="es-MX" sz="1600" dirty="0" smtClean="0"/>
              <a:t>molestias. Se equipara a un </a:t>
            </a:r>
            <a:r>
              <a:rPr lang="es-MX" sz="1600" dirty="0"/>
              <a:t>juez de quejas que pertenecen </a:t>
            </a:r>
            <a:r>
              <a:rPr lang="es-MX" sz="1600" dirty="0" smtClean="0"/>
              <a:t>a la </a:t>
            </a:r>
            <a:r>
              <a:rPr lang="es-MX" sz="1600" dirty="0"/>
              <a:t>policía </a:t>
            </a:r>
            <a:r>
              <a:rPr lang="es-MX" sz="1600" dirty="0" smtClean="0"/>
              <a:t> y </a:t>
            </a:r>
            <a:r>
              <a:rPr lang="es-MX" sz="1600" dirty="0"/>
              <a:t>no de las leyes sanitarias</a:t>
            </a:r>
            <a:r>
              <a:rPr lang="es-MX" sz="1600" dirty="0" smtClean="0"/>
              <a:t>.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292080" y="3995772"/>
            <a:ext cx="19207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n-lt"/>
              </a:rPr>
              <a:t>Tasa</a:t>
            </a:r>
            <a:r>
              <a:rPr lang="en-US" sz="1100" dirty="0" smtClean="0">
                <a:latin typeface="+mn-lt"/>
              </a:rPr>
              <a:t> x 1,000 </a:t>
            </a:r>
            <a:r>
              <a:rPr lang="en-US" sz="1100" dirty="0" err="1" smtClean="0">
                <a:latin typeface="+mn-lt"/>
              </a:rPr>
              <a:t>hab</a:t>
            </a:r>
            <a:endParaRPr lang="en-US" sz="1100" dirty="0" smtClean="0">
              <a:latin typeface="+mn-lt"/>
            </a:endParaRPr>
          </a:p>
          <a:p>
            <a:r>
              <a:rPr lang="en-US" sz="1100" dirty="0" smtClean="0">
                <a:latin typeface="+mn-lt"/>
              </a:rPr>
              <a:t>Fuente</a:t>
            </a:r>
            <a:r>
              <a:rPr lang="es-MX" sz="1100" dirty="0" smtClean="0">
                <a:latin typeface="+mn-lt"/>
              </a:rPr>
              <a:t>: Bustamante ME. 1931</a:t>
            </a:r>
            <a:endParaRPr lang="en-US" sz="110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40501"/>
            <a:ext cx="3960440" cy="4840827"/>
          </a:xfrm>
          <a:prstGeom prst="rect">
            <a:avLst/>
          </a:prstGeom>
        </p:spPr>
      </p:pic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280989" y="-81284"/>
            <a:ext cx="7315348" cy="863600"/>
          </a:xfrm>
        </p:spPr>
        <p:txBody>
          <a:bodyPr/>
          <a:lstStyle/>
          <a:p>
            <a:r>
              <a:rPr lang="es-MX" sz="3200" dirty="0" smtClean="0">
                <a:solidFill>
                  <a:srgbClr val="002060"/>
                </a:solidFill>
              </a:rPr>
              <a:t>Rigor en sus publicaciones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13" name="6 Conector recto"/>
          <p:cNvCxnSpPr/>
          <p:nvPr/>
        </p:nvCxnSpPr>
        <p:spPr>
          <a:xfrm>
            <a:off x="0" y="782316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36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989" y="15875"/>
            <a:ext cx="7315348" cy="863600"/>
          </a:xfrm>
        </p:spPr>
        <p:txBody>
          <a:bodyPr/>
          <a:lstStyle/>
          <a:p>
            <a:r>
              <a:rPr lang="es-MX" sz="3200" dirty="0" smtClean="0">
                <a:solidFill>
                  <a:srgbClr val="002060"/>
                </a:solidFill>
              </a:rPr>
              <a:t>No publicaba sin datos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9" name="6 Conector recto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rgbClr val="B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96892" y="6597352"/>
            <a:ext cx="2611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Fuente: Bustamante ME, 1931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1851"/>
            <a:ext cx="789710" cy="789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9" y="1003104"/>
            <a:ext cx="8715127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00000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Ppt0000001</Template>
  <TotalTime>4108</TotalTime>
  <Words>833</Words>
  <Application>Microsoft Office PowerPoint</Application>
  <PresentationFormat>On-screen Show (4:3)</PresentationFormat>
  <Paragraphs>208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Ppt0000001</vt:lpstr>
      <vt:lpstr>El legado del Dr. Bustamante: un llamado a las nuevas generaciones de salubristas</vt:lpstr>
      <vt:lpstr>Legado </vt:lpstr>
      <vt:lpstr>Joven valiente e inteligente</vt:lpstr>
      <vt:lpstr>Médico cirujano 1925  Doctor en Salud Publica en 1929</vt:lpstr>
      <vt:lpstr>PowerPoint Presentation</vt:lpstr>
      <vt:lpstr>Razones por las que leer el trabajo de ingreso a la ANMM en 1934</vt:lpstr>
      <vt:lpstr>Rigor en sus publicaciones</vt:lpstr>
      <vt:lpstr>Rigor en sus publicaciones</vt:lpstr>
      <vt:lpstr>No publicaba sin datos</vt:lpstr>
      <vt:lpstr>PowerPoint Presentation</vt:lpstr>
      <vt:lpstr>PowerPoint Presentation</vt:lpstr>
      <vt:lpstr>¿Qué concluyó ME Bustamante?  </vt:lpstr>
      <vt:lpstr>PowerPoint Presentation</vt:lpstr>
      <vt:lpstr>Elementos para estudiar la transición demográfica en el país</vt:lpstr>
      <vt:lpstr>Población de México de 1521-1980 y su crecimiento en el siglo XX</vt:lpstr>
      <vt:lpstr>PowerPoint Presentation</vt:lpstr>
      <vt:lpstr>Grandes tendencias de mortalidad por afecciones respiratorias en México</vt:lpstr>
      <vt:lpstr>Principales causas de muerte en  México, 1922 y 2015</vt:lpstr>
      <vt:lpstr>Un humanista de pensamiento crítico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nelly.salgado</dc:creator>
  <cp:lastModifiedBy>Rafael Lozano</cp:lastModifiedBy>
  <cp:revision>226</cp:revision>
  <cp:lastPrinted>2013-01-07T19:16:17Z</cp:lastPrinted>
  <dcterms:created xsi:type="dcterms:W3CDTF">2011-02-07T12:41:41Z</dcterms:created>
  <dcterms:modified xsi:type="dcterms:W3CDTF">2017-07-19T21:21:54Z</dcterms:modified>
</cp:coreProperties>
</file>