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2" r:id="rId4"/>
    <p:sldId id="276" r:id="rId5"/>
    <p:sldId id="258" r:id="rId6"/>
    <p:sldId id="278" r:id="rId7"/>
    <p:sldId id="267" r:id="rId8"/>
    <p:sldId id="280" r:id="rId9"/>
    <p:sldId id="282" r:id="rId10"/>
    <p:sldId id="259" r:id="rId11"/>
    <p:sldId id="261" r:id="rId12"/>
    <p:sldId id="28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6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0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8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74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0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5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6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BD239-5BC3-4811-AF49-3A2FC0A35CB7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CE2CA-1BF8-4A06-BA24-769D0B9E2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03" y="4214957"/>
            <a:ext cx="12192000" cy="2387600"/>
          </a:xfrm>
        </p:spPr>
        <p:txBody>
          <a:bodyPr>
            <a:noAutofit/>
          </a:bodyPr>
          <a:lstStyle/>
          <a:p>
            <a: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General de la Regulación en Salud en el contexto Político </a:t>
            </a:r>
            <a:r>
              <a:rPr lang="es-MX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br>
              <a:rPr lang="es-MX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Académico Carlos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Pedro Santos-Burgoa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Z, Coordinador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Milken</a:t>
            </a: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Escuela de Salud Pública, George Washington </a:t>
            </a:r>
            <a:r>
              <a:rPr lang="es-MX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6354404"/>
            <a:ext cx="9144000" cy="1655762"/>
          </a:xfrm>
        </p:spPr>
        <p:txBody>
          <a:bodyPr/>
          <a:lstStyle/>
          <a:p>
            <a:pPr algn="r"/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ANM, 21 de Junio 2017, 19:00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10"/>
          <p:cNvPicPr>
            <a:picLocks noChangeAspect="1"/>
          </p:cNvPicPr>
          <p:nvPr/>
        </p:nvPicPr>
        <p:blipFill rotWithShape="1">
          <a:blip r:embed="rId2"/>
          <a:srcRect l="65493" t="30322" r="24031" b="43162"/>
          <a:stretch/>
        </p:blipFill>
        <p:spPr>
          <a:xfrm>
            <a:off x="9390078" y="0"/>
            <a:ext cx="2516914" cy="3450470"/>
          </a:xfrm>
          <a:prstGeom prst="rect">
            <a:avLst/>
          </a:prstGeom>
        </p:spPr>
      </p:pic>
      <p:sp>
        <p:nvSpPr>
          <p:cNvPr id="6" name="Rectángulo 6"/>
          <p:cNvSpPr/>
          <p:nvPr/>
        </p:nvSpPr>
        <p:spPr>
          <a:xfrm>
            <a:off x="2695713" y="6337"/>
            <a:ext cx="6690357" cy="3450470"/>
          </a:xfrm>
          <a:prstGeom prst="rect">
            <a:avLst/>
          </a:prstGeom>
          <a:solidFill>
            <a:srgbClr val="9C7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7" name="Rectángulo 12"/>
          <p:cNvSpPr/>
          <p:nvPr/>
        </p:nvSpPr>
        <p:spPr>
          <a:xfrm>
            <a:off x="2695713" y="1153182"/>
            <a:ext cx="6694367" cy="1768828"/>
          </a:xfrm>
          <a:prstGeom prst="rect">
            <a:avLst/>
          </a:prstGeom>
          <a:solidFill>
            <a:srgbClr val="91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8" name="CuadroTexto 14"/>
          <p:cNvSpPr txBox="1"/>
          <p:nvPr/>
        </p:nvSpPr>
        <p:spPr>
          <a:xfrm>
            <a:off x="2695713" y="1369738"/>
            <a:ext cx="6794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El desarrollo de la capacidad para la regulación en salud en México</a:t>
            </a:r>
            <a:endParaRPr lang="es-MX" sz="40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9" name="Rectángulo 17"/>
          <p:cNvSpPr/>
          <p:nvPr/>
        </p:nvSpPr>
        <p:spPr>
          <a:xfrm>
            <a:off x="2699722" y="339418"/>
            <a:ext cx="377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SESIÓN ACADÉMICA:</a:t>
            </a:r>
            <a:endParaRPr lang="es-MX" sz="3600" b="1" dirty="0">
              <a:solidFill>
                <a:schemeClr val="bg1"/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0" name="Rectángulo 18"/>
          <p:cNvSpPr/>
          <p:nvPr/>
        </p:nvSpPr>
        <p:spPr>
          <a:xfrm>
            <a:off x="2695713" y="2922010"/>
            <a:ext cx="6794344" cy="427627"/>
          </a:xfrm>
          <a:prstGeom prst="rect">
            <a:avLst/>
          </a:prstGeom>
          <a:solidFill>
            <a:srgbClr val="4C3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atin typeface="Franklin Gothic Medium Cond" panose="020B0606030402020204" pitchFamily="34" charset="0"/>
            </a:endParaRPr>
          </a:p>
        </p:txBody>
      </p:sp>
      <p:sp>
        <p:nvSpPr>
          <p:cNvPr id="11" name="CuadroTexto 19"/>
          <p:cNvSpPr txBox="1"/>
          <p:nvPr/>
        </p:nvSpPr>
        <p:spPr>
          <a:xfrm>
            <a:off x="2695713" y="2916112"/>
            <a:ext cx="730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Auditorio de la Academia Nacional de Medicina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02" y="574490"/>
            <a:ext cx="2118687" cy="21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4"/>
          <a:stretch/>
        </p:blipFill>
        <p:spPr>
          <a:xfrm>
            <a:off x="6316847" y="3126669"/>
            <a:ext cx="6035594" cy="37229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2"/>
          <a:stretch/>
        </p:blipFill>
        <p:spPr>
          <a:xfrm>
            <a:off x="254989" y="31875"/>
            <a:ext cx="6213788" cy="3918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1741" y="118754"/>
            <a:ext cx="55402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Vínculo de la capacidad </a:t>
            </a:r>
            <a:r>
              <a:rPr lang="es-MX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s-MX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egulatoria con desarrollo económico: El caso del impacto sobre la productividad de las Enfermedades No  Transmisibles (</a:t>
            </a:r>
            <a:r>
              <a:rPr lang="es-MX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</a:t>
            </a:r>
            <a:r>
              <a:rPr lang="es-MX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en 31 países de las Américas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1950" y="3619500"/>
            <a:ext cx="59647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DALYS </a:t>
            </a:r>
            <a:r>
              <a:rPr lang="es-MX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(años de vida ajustados por discapacidad) </a:t>
            </a: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atribuibles a </a:t>
            </a:r>
            <a:r>
              <a:rPr lang="es-MX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1459854" y="1345557"/>
            <a:ext cx="34326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 Productividad Laboral 2013-5 </a:t>
            </a:r>
            <a:r>
              <a:rPr lang="es-MX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MX" sz="1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</a:t>
            </a:r>
            <a:r>
              <a:rPr lang="es-MX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0018" y="6537401"/>
            <a:ext cx="42892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Rango de Capacidad en Agencia Regulatoria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737209" y="4658817"/>
            <a:ext cx="34597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MX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DALYs</a:t>
            </a: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atribuibles a </a:t>
            </a:r>
            <a:r>
              <a:rPr lang="es-MX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</a:t>
            </a:r>
            <a:r>
              <a:rPr lang="es-MX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(predicho)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58" y="6115792"/>
            <a:ext cx="448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Fuente: Santos-Burgoa, sometido a publicación, Junio 2017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58951" y="4729146"/>
            <a:ext cx="61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sectores regulados por salud comprenden 17% del Comercio Internacional en la Región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2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6091" y="5383209"/>
            <a:ext cx="2427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15955" y="5306838"/>
            <a:ext cx="1088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6122" y="2541674"/>
            <a:ext cx="25598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INSTITUCIONES REGULATORIAS EN SALUD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5172" y="-42192"/>
            <a:ext cx="91441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RELACIONAL DE ENTs, EL DESARROLLO Y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INSTITUCIONES REGULATORIAS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5" idx="1"/>
            <a:endCxn id="4" idx="3"/>
          </p:cNvCxnSpPr>
          <p:nvPr/>
        </p:nvCxnSpPr>
        <p:spPr>
          <a:xfrm flipH="1">
            <a:off x="3773872" y="5599226"/>
            <a:ext cx="4442083" cy="763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2"/>
            <a:endCxn id="5" idx="0"/>
          </p:cNvCxnSpPr>
          <p:nvPr/>
        </p:nvCxnSpPr>
        <p:spPr>
          <a:xfrm flipH="1">
            <a:off x="8760060" y="3926669"/>
            <a:ext cx="1545986" cy="13801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30756" y="5021908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8951" y="5878134"/>
            <a:ext cx="3212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Ambientes favorables a la salud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Elbow Connector 19"/>
          <p:cNvCxnSpPr>
            <a:stCxn id="15" idx="1"/>
            <a:endCxn id="4" idx="2"/>
          </p:cNvCxnSpPr>
          <p:nvPr/>
        </p:nvCxnSpPr>
        <p:spPr>
          <a:xfrm rot="10800000">
            <a:off x="2559983" y="5967984"/>
            <a:ext cx="4778969" cy="387204"/>
          </a:xfrm>
          <a:prstGeom prst="bentConnector2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27792" y="5901470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68040" y="1586695"/>
            <a:ext cx="1700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ESPACIO DE POLÍTICAS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9628" y="3313194"/>
            <a:ext cx="304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Y PARTICIPACIÓN SOCIAL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Straight Arrow Connector 23"/>
          <p:cNvCxnSpPr>
            <a:stCxn id="13" idx="3"/>
          </p:cNvCxnSpPr>
          <p:nvPr/>
        </p:nvCxnSpPr>
        <p:spPr>
          <a:xfrm>
            <a:off x="6168492" y="2002194"/>
            <a:ext cx="4221056" cy="610618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827902" y="1716939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43329" y="275904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(+)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53347" y="3154725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(-)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9443" y="2026176"/>
            <a:ext cx="2289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GLOBALIZACION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s-MX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COMERCIO INTERNACIONAL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718751" y="1778495"/>
            <a:ext cx="1868039" cy="5063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2" idx="2"/>
          </p:cNvCxnSpPr>
          <p:nvPr/>
        </p:nvCxnSpPr>
        <p:spPr>
          <a:xfrm>
            <a:off x="1694091" y="3226505"/>
            <a:ext cx="1665537" cy="50218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2"/>
          </p:cNvCxnSpPr>
          <p:nvPr/>
        </p:nvCxnSpPr>
        <p:spPr>
          <a:xfrm>
            <a:off x="1694091" y="3226505"/>
            <a:ext cx="729973" cy="21337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27792" y="156232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15572" y="3488455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(+)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27473" y="480625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(+)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58670" y="4858742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(-)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8" name="Elbow Connector 7"/>
          <p:cNvCxnSpPr>
            <a:endCxn id="4" idx="1"/>
          </p:cNvCxnSpPr>
          <p:nvPr/>
        </p:nvCxnSpPr>
        <p:spPr>
          <a:xfrm rot="5400000">
            <a:off x="1155843" y="1907187"/>
            <a:ext cx="3958658" cy="3578162"/>
          </a:xfrm>
          <a:prstGeom prst="bentConnector4">
            <a:avLst>
              <a:gd name="adj1" fmla="val -16690"/>
              <a:gd name="adj2" fmla="val 130285"/>
            </a:avLst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4806" y="4881003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(+)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6" idx="3"/>
            <a:endCxn id="6" idx="1"/>
          </p:cNvCxnSpPr>
          <p:nvPr/>
        </p:nvCxnSpPr>
        <p:spPr>
          <a:xfrm flipV="1">
            <a:off x="6400804" y="3234172"/>
            <a:ext cx="2625318" cy="494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/>
          <p:nvPr/>
        </p:nvCxnSpPr>
        <p:spPr>
          <a:xfrm flipH="1">
            <a:off x="10551910" y="3018728"/>
            <a:ext cx="884917" cy="3458281"/>
          </a:xfrm>
          <a:prstGeom prst="bentConnector3">
            <a:avLst>
              <a:gd name="adj1" fmla="val -25833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337" y="5625447"/>
            <a:ext cx="993734" cy="90228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192230" y="4575210"/>
            <a:ext cx="11068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6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GASTO</a:t>
            </a:r>
            <a:endParaRPr lang="en-US" sz="26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9338770" y="4986912"/>
            <a:ext cx="1468160" cy="59744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751" y="4847549"/>
            <a:ext cx="993734" cy="90228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560080" y="2418591"/>
            <a:ext cx="235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9114" y="218604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(+)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55020" y="2597735"/>
            <a:ext cx="46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(-)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439625" y="4390412"/>
            <a:ext cx="566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2" name="Elbow Connector 51"/>
          <p:cNvCxnSpPr>
            <a:stCxn id="22" idx="3"/>
            <a:endCxn id="13" idx="2"/>
          </p:cNvCxnSpPr>
          <p:nvPr/>
        </p:nvCxnSpPr>
        <p:spPr>
          <a:xfrm flipV="1">
            <a:off x="2838738" y="2417692"/>
            <a:ext cx="2479528" cy="208649"/>
          </a:xfrm>
          <a:prstGeom prst="bentConnector2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435" y="6497869"/>
            <a:ext cx="448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smtClean="0"/>
              <a:t>Fuente: Santos-Burgoa, sometido a publicación, Junio 2017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044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79" y="-1237074"/>
            <a:ext cx="10307782" cy="2387600"/>
          </a:xfrm>
        </p:spPr>
        <p:txBody>
          <a:bodyPr>
            <a:noAutofit/>
          </a:bodyPr>
          <a:lstStyle/>
          <a:p>
            <a:r>
              <a:rPr lang="es-MX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de la Capacidad para la Regulación en Salud en </a:t>
            </a:r>
            <a:r>
              <a:rPr lang="es-MX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172" y="3932034"/>
            <a:ext cx="3121902" cy="29259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479" y="1150526"/>
            <a:ext cx="12065330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8000"/>
              </a:lnSpc>
              <a:buSzPts val="12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Marco General de la Regulación en Salud en el contexto Político Global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76375" indent="-3429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s-MX" sz="22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Académico Carlos Pedro Santos-Burgoa Z</a:t>
            </a:r>
            <a:endParaRPr lang="en-US" sz="22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98000"/>
              </a:lnSpc>
              <a:buSzPts val="12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Transformaciones en el Desarrollo de la Capacidad para la Regulación	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76375" indent="-3429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s-MX" sz="24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Comisionado Julio Sánchez y Tépoz ­/ </a:t>
            </a:r>
            <a:r>
              <a:rPr lang="es-MX" sz="2400" i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Juan Carlos Gallaga Solórzano</a:t>
            </a:r>
            <a:endParaRPr lang="en-US" sz="22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98000"/>
              </a:lnSpc>
              <a:buSzPts val="1200"/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Los Retos </a:t>
            </a: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Intersectoriales para Regular desde Salud en el Tema de Seguridad </a:t>
            </a:r>
            <a:r>
              <a:rPr lang="es-MX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Vial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76375" indent="-3429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s-MX" sz="22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Académica Martha Cecilia </a:t>
            </a:r>
            <a:r>
              <a:rPr lang="es-MX" sz="2200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Híjar</a:t>
            </a:r>
            <a:r>
              <a:rPr lang="es-MX" sz="22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Medina</a:t>
            </a:r>
            <a:endParaRPr lang="en-US" sz="22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98000"/>
              </a:lnSpc>
              <a:buSzPts val="12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Avanzando las Fronteras Regulatorias para Enfermedades Crónicas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	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76375" indent="-3429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s-MX" sz="22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Académico Juan Ángel Rivera </a:t>
            </a:r>
            <a:r>
              <a:rPr lang="es-MX" sz="2200" i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Dommarco</a:t>
            </a:r>
            <a:endParaRPr lang="en-US" sz="2200" i="1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98000"/>
              </a:lnSpc>
              <a:buSzPts val="1200"/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 Regulación para la Equidad y el Desarrollo Sostenible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76375" indent="-342900">
              <a:lnSpc>
                <a:spcPct val="98000"/>
              </a:lnSpc>
              <a:buFont typeface="Arial" panose="020B0604020202020204" pitchFamily="34" charset="0"/>
              <a:buChar char="•"/>
            </a:pPr>
            <a:r>
              <a:rPr lang="es-MX" sz="22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Académico Manuel Urbina Fuentes	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MX" sz="24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76375" indent="-342900">
              <a:lnSpc>
                <a:spcPct val="98000"/>
              </a:lnSpc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1476375" indent="-342900">
              <a:lnSpc>
                <a:spcPct val="98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402" y="4909462"/>
            <a:ext cx="8258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Comentarista Oficial:  Académico Fernando Cano Valle</a:t>
            </a:r>
          </a:p>
          <a:p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Invitado Especial:  Académico Jorge Escobedo Escoto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5217" y="6008914"/>
            <a:ext cx="27831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TRIBUNA LIBRE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8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44" y="0"/>
            <a:ext cx="12031456" cy="6670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7210" indent="-186055" algn="just" defTabSz="548640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POR </a:t>
            </a: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QUÉ </a:t>
            </a:r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TRAER </a:t>
            </a: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TEMA </a:t>
            </a:r>
            <a:r>
              <a:rPr lang="es-MX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 REGULACIÓN EN SALUD A LA ACADEMIA NACIONAL DE MEDICINA  </a:t>
            </a:r>
            <a:endParaRPr lang="es-MX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537210" indent="-186055" algn="just" defTabSz="548640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 defTabSz="5486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Estatuto Orgánico, Artículo </a:t>
            </a:r>
            <a:r>
              <a:rPr lang="es-E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Objeto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. La Academia es un </a:t>
            </a:r>
            <a:r>
              <a:rPr lang="es-ES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organismo consultivo del Estado mexicano</a:t>
            </a:r>
            <a:r>
              <a:rPr lang="es-ES" sz="2600" dirty="0">
                <a:latin typeface="Arial" panose="020B0604020202020204" pitchFamily="34" charset="0"/>
                <a:cs typeface="Arial" panose="020B0604020202020204" pitchFamily="34" charset="0"/>
              </a:rPr>
              <a:t> y como tal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se ocupa de proponer soluciones a los problemas de salud de la población mexicana</a:t>
            </a:r>
          </a:p>
          <a:p>
            <a:pPr indent="457200" algn="just" defTabSz="5486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Visión: 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La Academia Nacional de Medicina … respetada y prestigiada … por la </a:t>
            </a:r>
            <a:r>
              <a:rPr lang="es-E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independencia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de sus juicios, por su posición clara, firme y equilibrada ante los grandes temas de interés para la salud de los mexicanos,… y por sus aportaciones sustanciales al desarrollo científico, a la educación médica y </a:t>
            </a:r>
            <a:r>
              <a:rPr lang="es-ES" sz="2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 las políticas públicas de salud</a:t>
            </a:r>
          </a:p>
          <a:p>
            <a:pPr algn="just" defTabSz="548640">
              <a:spcBef>
                <a:spcPts val="0"/>
              </a:spcBef>
              <a:spcAft>
                <a:spcPts val="600"/>
              </a:spcAft>
            </a:pPr>
            <a:endParaRPr lang="es-MX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 algn="just" defTabSz="54864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ciencia regulatoria no se le ha dado el espacio, y es momento de </a:t>
            </a:r>
            <a:r>
              <a:rPr lang="es-MX" sz="2600" b="1" u="sng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posicionar </a:t>
            </a:r>
            <a:r>
              <a:rPr lang="es-MX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 magnitud del impacto de la </a:t>
            </a:r>
            <a:r>
              <a:rPr lang="es-MX" sz="26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función regulatoria en salud</a:t>
            </a:r>
            <a:r>
              <a:rPr lang="es-MX" sz="26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y el beneficio que tendríamos en avanzar la capacidad técnica, científica, gobernanza y operativa para una buena regulación.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81" y="201755"/>
            <a:ext cx="12179519" cy="5746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</a:pPr>
            <a:r>
              <a:rPr lang="es-MX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REGULACION EN SALUD (propuesta a una definición operativa)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s-MX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regulación en salud consiste en la acción de proteger a la población contra los peligros sanitarios involuntarios.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s-MX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Conlleva la evaluación sistemática de los riesgos, sustentando en ciencia al ordenamiento </a:t>
            </a:r>
            <a:r>
              <a:rPr lang="es-MX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saludable </a:t>
            </a:r>
            <a:r>
              <a:rPr lang="es-MX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productos, servicios y entornos, favoreciendo los bienes comunes, la responsabilidad social, y el mejor desarrollo de las personas y sus comunidades. </a:t>
            </a:r>
          </a:p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s-MX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una función esencial de la salud pública, componente institucional del Sistema de Salud, íntimamente vinculada al desarrollo económico y social, ejercida por la Autoridad Sanitaria.</a:t>
            </a:r>
            <a:endParaRPr lang="es-MX" sz="2800" dirty="0" smtClean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2613" y="5828673"/>
            <a:ext cx="7536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 PILAR DE LA REFORMA EN SALUD EN MEXICO DEL 2003 con la  conformación temprana de la COFEPRIS</a:t>
            </a:r>
            <a:endParaRPr lang="en-US" sz="24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828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" y="180974"/>
            <a:ext cx="118205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REGULACION EN SALUD: </a:t>
            </a:r>
            <a:r>
              <a:rPr lang="en-US" sz="3200" dirty="0" err="1" smtClean="0">
                <a:solidFill>
                  <a:srgbClr val="002060"/>
                </a:solidFill>
              </a:rPr>
              <a:t>referentes</a:t>
            </a:r>
            <a:r>
              <a:rPr lang="en-US" sz="3200" dirty="0" smtClean="0">
                <a:solidFill>
                  <a:srgbClr val="002060"/>
                </a:solidFill>
              </a:rPr>
              <a:t> para un Marco Conceptual</a:t>
            </a:r>
          </a:p>
          <a:p>
            <a:endParaRPr lang="es-MX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 b="12847"/>
          <a:stretch/>
        </p:blipFill>
        <p:spPr>
          <a:xfrm>
            <a:off x="276225" y="840352"/>
            <a:ext cx="3686175" cy="2056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9" y="840499"/>
            <a:ext cx="3714751" cy="20895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275" y="4037521"/>
            <a:ext cx="3624612" cy="1812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82" y="3903473"/>
            <a:ext cx="3686175" cy="20728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840353"/>
            <a:ext cx="3215001" cy="2203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68" y="3871492"/>
            <a:ext cx="2047875" cy="2896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00700" y="819810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Marcos teóricos: </a:t>
            </a:r>
            <a:r>
              <a:rPr lang="es-MX" dirty="0" smtClean="0"/>
              <a:t>Economía </a:t>
            </a:r>
            <a:r>
              <a:rPr lang="es-MX" dirty="0"/>
              <a:t>de las Instituciones (</a:t>
            </a:r>
            <a:r>
              <a:rPr lang="es-MX" dirty="0" err="1"/>
              <a:t>Douglass</a:t>
            </a:r>
            <a:r>
              <a:rPr lang="es-MX" dirty="0"/>
              <a:t> C North) </a:t>
            </a:r>
            <a:r>
              <a:rPr lang="es-MX" dirty="0" smtClean="0"/>
              <a:t>Desarrollo </a:t>
            </a:r>
            <a:r>
              <a:rPr lang="es-MX" dirty="0"/>
              <a:t>y Seguridad Humana (</a:t>
            </a:r>
            <a:r>
              <a:rPr lang="es-MX" dirty="0" err="1"/>
              <a:t>Amartya</a:t>
            </a:r>
            <a:r>
              <a:rPr lang="es-MX" dirty="0"/>
              <a:t> </a:t>
            </a:r>
            <a:r>
              <a:rPr lang="es-MX" dirty="0" err="1"/>
              <a:t>Sen</a:t>
            </a:r>
            <a:r>
              <a:rPr lang="es-MX" dirty="0"/>
              <a:t>); Funciones Esenciales de Salud Pública (Douglas </a:t>
            </a:r>
            <a:r>
              <a:rPr lang="es-MX" dirty="0" err="1"/>
              <a:t>Bettcher</a:t>
            </a:r>
            <a:r>
              <a:rPr lang="es-MX" dirty="0"/>
              <a:t>, OMS)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8618" y="2863371"/>
            <a:ext cx="435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/>
              <a:t>Riesgo y protección (John Snow);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959744" y="5956546"/>
            <a:ext cx="80318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Economía </a:t>
            </a:r>
            <a:r>
              <a:rPr lang="es-MX" sz="2400" dirty="0"/>
              <a:t>de </a:t>
            </a:r>
            <a:r>
              <a:rPr lang="es-MX" sz="2400" dirty="0" smtClean="0"/>
              <a:t>Regulación </a:t>
            </a:r>
            <a:r>
              <a:rPr lang="es-MX" sz="2400" dirty="0"/>
              <a:t>(Jean </a:t>
            </a:r>
            <a:r>
              <a:rPr lang="es-MX" sz="2400" dirty="0" err="1" smtClean="0"/>
              <a:t>Tirole</a:t>
            </a:r>
            <a:r>
              <a:rPr lang="es-MX" sz="2400" dirty="0" smtClean="0"/>
              <a:t> y George </a:t>
            </a:r>
            <a:r>
              <a:rPr lang="es-MX" sz="2400" dirty="0" err="1" smtClean="0"/>
              <a:t>Stigler</a:t>
            </a:r>
            <a:r>
              <a:rPr lang="es-MX" sz="2400" dirty="0" smtClean="0"/>
              <a:t> </a:t>
            </a:r>
            <a:r>
              <a:rPr lang="es-MX" sz="2000" dirty="0" smtClean="0"/>
              <a:t>- Captura-</a:t>
            </a:r>
            <a:r>
              <a:rPr lang="es-MX" sz="2400" dirty="0" smtClean="0"/>
              <a:t>) </a:t>
            </a:r>
          </a:p>
          <a:p>
            <a:r>
              <a:rPr lang="es-MX" sz="2400" dirty="0" smtClean="0"/>
              <a:t>y de las </a:t>
            </a:r>
            <a:r>
              <a:rPr lang="es-MX" sz="2400" dirty="0"/>
              <a:t>Instituciones (</a:t>
            </a:r>
            <a:r>
              <a:rPr lang="es-MX" sz="2400" dirty="0" err="1"/>
              <a:t>Douglass</a:t>
            </a:r>
            <a:r>
              <a:rPr lang="es-MX" sz="2400" dirty="0"/>
              <a:t> </a:t>
            </a:r>
            <a:r>
              <a:rPr lang="es-MX" sz="2400" dirty="0" smtClean="0"/>
              <a:t>C. </a:t>
            </a:r>
            <a:r>
              <a:rPr lang="es-MX" sz="2400" dirty="0"/>
              <a:t>North)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13471" y="2997526"/>
            <a:ext cx="3283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Desarrollo y Seguridad Humana (</a:t>
            </a:r>
            <a:r>
              <a:rPr lang="es-MX" sz="2400" dirty="0" err="1"/>
              <a:t>Amartya</a:t>
            </a:r>
            <a:r>
              <a:rPr lang="es-MX" sz="2400" dirty="0"/>
              <a:t> </a:t>
            </a:r>
            <a:r>
              <a:rPr lang="es-MX" sz="2400" dirty="0" err="1"/>
              <a:t>Sen</a:t>
            </a:r>
            <a:r>
              <a:rPr lang="es-MX" sz="2400" dirty="0"/>
              <a:t>);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784386" y="2896546"/>
            <a:ext cx="44076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Funciones Esenciales de Salud Pública (Douglas </a:t>
            </a:r>
            <a:r>
              <a:rPr lang="es-MX" sz="2400" dirty="0" err="1"/>
              <a:t>Bettcher</a:t>
            </a:r>
            <a:r>
              <a:rPr lang="es-MX" sz="2400" dirty="0"/>
              <a:t>, OMS)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" y="3312044"/>
            <a:ext cx="1795412" cy="27513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29079" y="5976318"/>
            <a:ext cx="29598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/>
              <a:t>Organización Sanitaria</a:t>
            </a:r>
          </a:p>
          <a:p>
            <a:r>
              <a:rPr lang="es-MX" sz="2400" dirty="0" smtClean="0"/>
              <a:t> (Miguel Bustamante)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1286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934" y="946206"/>
            <a:ext cx="403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PROCESO REGULATORIO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30" y="-71567"/>
            <a:ext cx="7385498" cy="7028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24995"/>
            <a:ext cx="3765826" cy="8329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0449" y="6128710"/>
            <a:ext cx="1648571" cy="4585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701" y="6448745"/>
            <a:ext cx="2348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/>
              <a:t>Fuente: PAHO: REGULA, TRD,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628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4766" b="81636"/>
          <a:stretch/>
        </p:blipFill>
        <p:spPr>
          <a:xfrm>
            <a:off x="33162" y="3559686"/>
            <a:ext cx="12128361" cy="2486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7590" y="-338253"/>
            <a:ext cx="12229589" cy="1325563"/>
          </a:xfrm>
        </p:spPr>
        <p:txBody>
          <a:bodyPr>
            <a:normAutofit/>
          </a:bodyPr>
          <a:lstStyle/>
          <a:p>
            <a:pPr algn="ctr"/>
            <a:r>
              <a:rPr lang="es-MX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Proceso basado en ciencia, sujeto a escrutinio por pares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18" y="495680"/>
            <a:ext cx="11936898" cy="334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Sustentado en </a:t>
            </a:r>
            <a:r>
              <a:rPr lang="es-MX" sz="2400" b="1" u="sng" dirty="0" smtClean="0">
                <a:solidFill>
                  <a:srgbClr val="00B05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Conocimiento Universal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(investigación, </a:t>
            </a:r>
            <a:r>
              <a:rPr lang="es-MX" sz="2400" dirty="0" err="1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metanálisis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guías y estándares internacionales, etc…)</a:t>
            </a:r>
          </a:p>
          <a:p>
            <a:pPr marL="685800" lvl="1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Identificación 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del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peligro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85800" lvl="1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Identificación de las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rutas 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modos de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exposición</a:t>
            </a:r>
          </a:p>
          <a:p>
            <a:pPr marL="228600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228600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Complementado con en el </a:t>
            </a:r>
            <a:r>
              <a:rPr lang="es-MX" sz="24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Conocimiento Local para su Caracterización</a:t>
            </a:r>
          </a:p>
          <a:p>
            <a:pPr marL="685800" lvl="1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Cómo 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expone nuestras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personas, la desigualdad social en el riesgo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685800" lvl="1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Cuáles son las condiciones y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vulnerabilidades 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específicas de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nuestra población</a:t>
            </a:r>
          </a:p>
          <a:p>
            <a:pPr marL="685800" lvl="1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Cuál es la priorización basada en su impacto poblacional y su distribución social</a:t>
            </a:r>
          </a:p>
          <a:p>
            <a:pPr marL="685800" lvl="1" indent="-228600" algn="just">
              <a:lnSpc>
                <a:spcPct val="98000"/>
              </a:lnSpc>
              <a:buFont typeface="Wingdings" panose="05000000000000000000" pitchFamily="2" charset="2"/>
              <a:buChar char=""/>
            </a:pP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Cuál es la relación dosis-respuesta y su aceptabilidad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163" y="5996985"/>
            <a:ext cx="1199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se aplica en las definiciones de ALTERNATIVAS DE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MANEJO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(análisis de costo-efectividad),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sz="2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el MONITOREO y en la </a:t>
            </a:r>
            <a:r>
              <a:rPr lang="es-MX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EVALUACION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(evaluación retrospectiva). 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355724" y="4513439"/>
            <a:ext cx="3153104" cy="6306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04166" y="3937749"/>
            <a:ext cx="3197817" cy="191678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262" y="-170904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arquitectura del proceso regulatorio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99546" y="464122"/>
            <a:ext cx="124915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Tecnológica y Humana</a:t>
            </a:r>
            <a:r>
              <a:rPr lang="es-MX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 para la competencia profesional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Financiera</a:t>
            </a:r>
            <a:r>
              <a:rPr lang="es-MX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 para la viabilidad, autonomía, equidad y eliminación de subsidios indirectos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s-MX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Organizacional</a:t>
            </a:r>
            <a:r>
              <a:rPr lang="es-MX" sz="2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 para eficiencia, efectividad, equidad y no apropiación administrativa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Legal</a:t>
            </a:r>
            <a:r>
              <a:rPr lang="es-MX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… para la certidumbre de los sectores regulados y los reguladores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2800" b="1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Gobernanza… </a:t>
            </a:r>
            <a:r>
              <a:rPr lang="es-MX" sz="28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para la  integridad a la intervención del Estado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8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359" y="-233964"/>
            <a:ext cx="11364310" cy="1325563"/>
          </a:xfrm>
        </p:spPr>
        <p:txBody>
          <a:bodyPr/>
          <a:lstStyle/>
          <a:p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gobernanza del proceso regulatorio en Salud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8524" y="884249"/>
            <a:ext cx="12470524" cy="5521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98000"/>
              </a:lnSpc>
              <a:buFont typeface="Courier New" panose="02070309020205020404" pitchFamily="49" charset="0"/>
              <a:buChar char="o"/>
            </a:pP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 refiere a las formas de inclusión de los actores para la eficacia, calidad y </a:t>
            </a:r>
            <a:r>
              <a:rPr lang="es-MX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buena orientación del Estado</a:t>
            </a: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en cada etapa del proceso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(análisis 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del riesgo,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decisión de gestión y reglas, implementación y aplicación, monitoreo </a:t>
            </a:r>
            <a:r>
              <a:rPr lang="es-MX" sz="2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y </a:t>
            </a:r>
            <a:r>
              <a:rPr lang="es-MX" sz="22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evaluación).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endParaRPr lang="es-MX" sz="2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Incluye los mecanismos prácticas y estructuras institucionales por las cuales la autoridad se ejerce, se </a:t>
            </a:r>
            <a:r>
              <a:rPr lang="es-MX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manejan potenciales conflictos de interés</a:t>
            </a: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 y los actores gubernamentales y no gubernamentales rinden cuentas.</a:t>
            </a:r>
          </a:p>
          <a:p>
            <a:pPr marL="742950" lvl="1" indent="-28575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6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Tiene que ver con la relación al interior del sector salud, con otros sectores y ordenes del ejecutivo y del legislativo, con el </a:t>
            </a:r>
            <a:r>
              <a:rPr lang="es-MX" sz="2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involucramiento equitativo </a:t>
            </a: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la sociedad civil interesada, los sectores regulados y la academia.</a:t>
            </a:r>
          </a:p>
          <a:p>
            <a:pPr lvl="1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</a:pPr>
            <a:endParaRPr lang="es-MX" sz="2600" dirty="0" smtClean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lvl="1" indent="-285750" algn="just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 el caso de COFEPRIS las </a:t>
            </a:r>
            <a:r>
              <a:rPr lang="es-MX" sz="26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Comisiones Científica y la Consultiva Mixta </a:t>
            </a:r>
            <a:r>
              <a:rPr lang="es-MX" sz="26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fueron primeros trazos con muy limitada implementación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(Reglamento 2004)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9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857" y="3901041"/>
            <a:ext cx="1107967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Establecimientos, servicios e insumos para la salud</a:t>
            </a:r>
          </a:p>
          <a:p>
            <a:r>
              <a:rPr lang="es-MX" dirty="0" smtClean="0"/>
              <a:t>Alimentos y bebidas (alcohólicas y no alcohólicas)</a:t>
            </a:r>
          </a:p>
          <a:p>
            <a:r>
              <a:rPr lang="es-MX" dirty="0" smtClean="0"/>
              <a:t>Tabaco</a:t>
            </a:r>
          </a:p>
          <a:p>
            <a:r>
              <a:rPr lang="es-MX" dirty="0" smtClean="0"/>
              <a:t>Productos biotecnológicos</a:t>
            </a:r>
          </a:p>
          <a:p>
            <a:r>
              <a:rPr lang="es-MX" dirty="0" smtClean="0"/>
              <a:t>Productos de belleza y aseo</a:t>
            </a:r>
          </a:p>
          <a:p>
            <a:r>
              <a:rPr lang="es-MX" dirty="0" smtClean="0"/>
              <a:t>Salud laboral</a:t>
            </a:r>
          </a:p>
          <a:p>
            <a:r>
              <a:rPr lang="es-MX" dirty="0" smtClean="0"/>
              <a:t>Riesgos ambientales incluyendo el saneamiento básico</a:t>
            </a:r>
          </a:p>
          <a:p>
            <a:r>
              <a:rPr lang="es-MX" dirty="0" smtClean="0"/>
              <a:t>Publicidad y sanidad internacional</a:t>
            </a:r>
          </a:p>
          <a:p>
            <a:r>
              <a:rPr lang="es-MX" dirty="0"/>
              <a:t>Plaguicidas, fertilizantes, sustancias tóxicas, materias primas vinculados a los productos regulados</a:t>
            </a:r>
          </a:p>
          <a:p>
            <a:endParaRPr lang="es-MX" sz="1100" dirty="0"/>
          </a:p>
          <a:p>
            <a:pPr algn="r"/>
            <a:r>
              <a:rPr lang="es-MX" sz="1400" dirty="0" smtClean="0"/>
              <a:t>Fuente: Reglamento COFEPRIS 2004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818406" y="16825"/>
            <a:ext cx="93636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REGULACIÓN EN SALUD TIENE UN ALTO IMPACTO EN EL DESARROLLO ECONOMICO Y SOCIAL, Y LA COMPETITIVIDAD</a:t>
            </a:r>
          </a:p>
          <a:p>
            <a:pPr algn="r"/>
            <a:endParaRPr lang="es-MX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SU BENEFICIO UNIVERSAL EN PROTEGER LA SALUD</a:t>
            </a:r>
          </a:p>
          <a:p>
            <a:pPr algn="r"/>
            <a:endParaRPr lang="es-MX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LA DIVERSIDAD Y FUERZA ECONÓMICA DE LOS SECTORES REGULADOS</a:t>
            </a:r>
          </a:p>
          <a:p>
            <a:pPr algn="r"/>
            <a:r>
              <a:rPr lang="es-MX" sz="2800" i="1" dirty="0" smtClean="0">
                <a:solidFill>
                  <a:srgbClr val="002060"/>
                </a:solidFill>
              </a:rPr>
              <a:t>(beneficiados por una buena practica </a:t>
            </a:r>
            <a:r>
              <a:rPr lang="es-MX" sz="2800" i="1" dirty="0" smtClean="0">
                <a:solidFill>
                  <a:srgbClr val="002060"/>
                </a:solidFill>
              </a:rPr>
              <a:t>regulatoria favorecedora de productos y servicios saludables)</a:t>
            </a:r>
            <a:r>
              <a:rPr lang="es-MX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08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1041</Words>
  <Application>Microsoft Office PowerPoint</Application>
  <PresentationFormat>Widescreen</PresentationFormat>
  <Paragraphs>116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Franklin Gothic Medium Cond</vt:lpstr>
      <vt:lpstr>Times New Roman</vt:lpstr>
      <vt:lpstr>Wingdings</vt:lpstr>
      <vt:lpstr>Office Theme</vt:lpstr>
      <vt:lpstr>  Marco General de la Regulación en Salud en el contexto Político Global  Académico Carlos Pedro Santos-Burgoa Z, Coordinador            Instituto Milken Escuela de Salud Pública, George Washington University </vt:lpstr>
      <vt:lpstr>PowerPoint Presentation</vt:lpstr>
      <vt:lpstr>PowerPoint Presentation</vt:lpstr>
      <vt:lpstr>PowerPoint Presentation</vt:lpstr>
      <vt:lpstr>PowerPoint Presentation</vt:lpstr>
      <vt:lpstr>Proceso basado en ciencia, sujeto a escrutinio por pares</vt:lpstr>
      <vt:lpstr>La arquitectura del proceso regulatorio</vt:lpstr>
      <vt:lpstr>La gobernanza del proceso regulatorio en Salud</vt:lpstr>
      <vt:lpstr>PowerPoint Presentation</vt:lpstr>
      <vt:lpstr>PowerPoint Presentation</vt:lpstr>
      <vt:lpstr>PowerPoint Presentation</vt:lpstr>
      <vt:lpstr>El Desarrollo de la Capacidad para la Regulación en Salud en México</vt:lpstr>
    </vt:vector>
  </TitlesOfParts>
  <Company>GWU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Desarrollo de la Capacidad para la Regulación en Salud en México</dc:title>
  <dc:creator>Santos-Burgoa, Carlos</dc:creator>
  <cp:lastModifiedBy>Santos-Burgoa, Carlos</cp:lastModifiedBy>
  <cp:revision>64</cp:revision>
  <cp:lastPrinted>2017-06-21T03:02:15Z</cp:lastPrinted>
  <dcterms:created xsi:type="dcterms:W3CDTF">2017-06-16T00:09:14Z</dcterms:created>
  <dcterms:modified xsi:type="dcterms:W3CDTF">2017-06-21T18:30:09Z</dcterms:modified>
</cp:coreProperties>
</file>