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5" r:id="rId2"/>
    <p:sldId id="257" r:id="rId3"/>
    <p:sldId id="259" r:id="rId4"/>
    <p:sldId id="258" r:id="rId5"/>
    <p:sldId id="269" r:id="rId6"/>
    <p:sldId id="270" r:id="rId7"/>
    <p:sldId id="271" r:id="rId8"/>
    <p:sldId id="272" r:id="rId9"/>
    <p:sldId id="273" r:id="rId10"/>
    <p:sldId id="274" r:id="rId11"/>
    <p:sldId id="276" r:id="rId12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347" userDrawn="1">
          <p15:clr>
            <a:srgbClr val="A4A3A4"/>
          </p15:clr>
        </p15:guide>
        <p15:guide id="4" pos="7355" userDrawn="1">
          <p15:clr>
            <a:srgbClr val="A4A3A4"/>
          </p15:clr>
        </p15:guide>
        <p15:guide id="5" orient="horz" pos="232" userDrawn="1">
          <p15:clr>
            <a:srgbClr val="A4A3A4"/>
          </p15:clr>
        </p15:guide>
        <p15:guide id="6" orient="horz" pos="595" userDrawn="1">
          <p15:clr>
            <a:srgbClr val="A4A3A4"/>
          </p15:clr>
        </p15:guide>
        <p15:guide id="7" orient="horz" pos="1026" userDrawn="1">
          <p15:clr>
            <a:srgbClr val="A4A3A4"/>
          </p15:clr>
        </p15:guide>
        <p15:guide id="8" orient="horz" pos="363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3B1E"/>
    <a:srgbClr val="221754"/>
    <a:srgbClr val="911A20"/>
    <a:srgbClr val="F62459"/>
    <a:srgbClr val="9C7B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Estilo medio 3 - 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485" autoAdjust="0"/>
    <p:restoredTop sz="94660"/>
  </p:normalViewPr>
  <p:slideViewPr>
    <p:cSldViewPr snapToGrid="0">
      <p:cViewPr varScale="1">
        <p:scale>
          <a:sx n="73" d="100"/>
          <a:sy n="73" d="100"/>
        </p:scale>
        <p:origin x="516" y="72"/>
      </p:cViewPr>
      <p:guideLst>
        <p:guide orient="horz" pos="2160"/>
        <p:guide pos="3840"/>
        <p:guide pos="347"/>
        <p:guide pos="7355"/>
        <p:guide orient="horz" pos="232"/>
        <p:guide orient="horz" pos="595"/>
        <p:guide orient="horz" pos="1026"/>
        <p:guide orient="horz" pos="363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5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45E305-C664-4244-8FC7-E7C4292A0013}" type="datetimeFigureOut">
              <a:rPr lang="es-MX" smtClean="0"/>
              <a:t>21/06/2017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340684-5CDD-4484-BCBD-E77E4E69E17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64238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7680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87FD4A6-82C3-4981-A270-CF49E87E94D3}" type="slidenum">
              <a:rPr lang="es-MX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</a:t>
            </a:fld>
            <a:endParaRPr lang="es-MX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371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F367120-86B5-459C-8819-2586CA884F82}" type="datetimeFigureOut">
              <a:rPr lang="es-MX" smtClean="0"/>
              <a:t>21/06/2017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CA127D-32A7-4A9E-AE80-529FA145361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6468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F367120-86B5-459C-8819-2586CA884F82}" type="datetimeFigureOut">
              <a:rPr lang="es-MX" smtClean="0"/>
              <a:t>21/06/2017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CA127D-32A7-4A9E-AE80-529FA145361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86668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F367120-86B5-459C-8819-2586CA884F82}" type="datetimeFigureOut">
              <a:rPr lang="es-MX" smtClean="0"/>
              <a:t>21/06/2017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CA127D-32A7-4A9E-AE80-529FA145361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19320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3399" y="365126"/>
            <a:ext cx="11167533" cy="1006474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33399" y="1617133"/>
            <a:ext cx="11167533" cy="4559830"/>
          </a:xfrm>
        </p:spPr>
        <p:txBody>
          <a:bodyPr/>
          <a:lstStyle>
            <a:lvl2pPr marL="685800" indent="-228600">
              <a:buFont typeface="Wingdings" panose="05000000000000000000" pitchFamily="2" charset="2"/>
              <a:buChar char="§"/>
              <a:defRPr/>
            </a:lvl2pPr>
          </a:lstStyle>
          <a:p>
            <a:pPr lvl="0"/>
            <a:r>
              <a:rPr lang="es-ES" dirty="0" smtClean="0"/>
              <a:t>Editar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04857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F367120-86B5-459C-8819-2586CA884F82}" type="datetimeFigureOut">
              <a:rPr lang="es-MX" smtClean="0"/>
              <a:t>21/06/2017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CA127D-32A7-4A9E-AE80-529FA145361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2979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F367120-86B5-459C-8819-2586CA884F82}" type="datetimeFigureOut">
              <a:rPr lang="es-MX" smtClean="0"/>
              <a:t>21/06/2017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CA127D-32A7-4A9E-AE80-529FA145361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81120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F367120-86B5-459C-8819-2586CA884F82}" type="datetimeFigureOut">
              <a:rPr lang="es-MX" smtClean="0"/>
              <a:t>21/06/2017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CA127D-32A7-4A9E-AE80-529FA145361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18374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F367120-86B5-459C-8819-2586CA884F82}" type="datetimeFigureOut">
              <a:rPr lang="es-MX" smtClean="0"/>
              <a:t>21/06/2017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CA127D-32A7-4A9E-AE80-529FA145361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31965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F367120-86B5-459C-8819-2586CA884F82}" type="datetimeFigureOut">
              <a:rPr lang="es-MX" smtClean="0"/>
              <a:t>21/06/2017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CA127D-32A7-4A9E-AE80-529FA145361F}" type="slidenum">
              <a:rPr lang="es-MX" smtClean="0"/>
              <a:t>‹Nº›</a:t>
            </a:fld>
            <a:endParaRPr lang="es-MX"/>
          </a:p>
        </p:txBody>
      </p:sp>
      <p:sp>
        <p:nvSpPr>
          <p:cNvPr id="5" name="Rectángulo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001695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F367120-86B5-459C-8819-2586CA884F82}" type="datetimeFigureOut">
              <a:rPr lang="es-MX" smtClean="0"/>
              <a:t>21/06/2017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CA127D-32A7-4A9E-AE80-529FA145361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35400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F367120-86B5-459C-8819-2586CA884F82}" type="datetimeFigureOut">
              <a:rPr lang="es-MX" smtClean="0"/>
              <a:t>21/06/2017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CA127D-32A7-4A9E-AE80-529FA145361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72869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533399" y="365125"/>
            <a:ext cx="1116753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533399" y="1825625"/>
            <a:ext cx="1116753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Editar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MX" dirty="0"/>
          </a:p>
        </p:txBody>
      </p:sp>
      <p:sp>
        <p:nvSpPr>
          <p:cNvPr id="4" name="Rectángulo 3"/>
          <p:cNvSpPr/>
          <p:nvPr userDrawn="1"/>
        </p:nvSpPr>
        <p:spPr>
          <a:xfrm>
            <a:off x="160867" y="365125"/>
            <a:ext cx="76594" cy="225954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5" name="Conector recto 4"/>
          <p:cNvCxnSpPr/>
          <p:nvPr userDrawn="1"/>
        </p:nvCxnSpPr>
        <p:spPr>
          <a:xfrm>
            <a:off x="203200" y="2827867"/>
            <a:ext cx="0" cy="4030134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/>
          <p:cNvSpPr txBox="1"/>
          <p:nvPr userDrawn="1"/>
        </p:nvSpPr>
        <p:spPr>
          <a:xfrm>
            <a:off x="393700" y="6448926"/>
            <a:ext cx="114188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900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s-MX" sz="900" kern="1200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rPr>
              <a:t>Avanzando las Fronteras Regulatorias para Enfermedades Crónicas</a:t>
            </a:r>
            <a:r>
              <a:rPr lang="es-MX" sz="900" kern="1200" baseline="0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rPr>
              <a:t>                                                                                                                                                                                   </a:t>
            </a:r>
            <a:r>
              <a:rPr lang="es-MX" sz="900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Sesión Académica: El desarrollo de la capacidad para la regulación en salud en México</a:t>
            </a:r>
            <a:endParaRPr lang="es-MX" sz="900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984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accent6">
              <a:lumMod val="75000"/>
            </a:schemeClr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F62459"/>
        </a:buClr>
        <a:buFont typeface="Times New Roman" panose="02020603050405020304" pitchFamily="18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>
            <a:lumMod val="50000"/>
          </a:schemeClr>
        </a:buClr>
        <a:buSzPct val="80000"/>
        <a:buFont typeface="Wingdings 2" panose="05020102010507070707" pitchFamily="18" charset="2"/>
        <a:buChar char="è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>
            <a:lumMod val="65000"/>
          </a:schemeClr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500" indent="-342900" algn="l" defTabSz="914400" rtl="0" eaLnBrk="1" latinLnBrk="0" hangingPunct="1">
        <a:lnSpc>
          <a:spcPct val="90000"/>
        </a:lnSpc>
        <a:spcBef>
          <a:spcPts val="500"/>
        </a:spcBef>
        <a:buClr>
          <a:schemeClr val="bg1">
            <a:lumMod val="75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3480146" y="3672081"/>
            <a:ext cx="8212428" cy="18593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s-MX" sz="4800" b="1" dirty="0">
                <a:solidFill>
                  <a:schemeClr val="accent6">
                    <a:lumMod val="75000"/>
                  </a:schemeClr>
                </a:solidFill>
                <a:latin typeface="Franklin Gothic Medium Cond" panose="020B0606030402020204" pitchFamily="34" charset="0"/>
              </a:rPr>
              <a:t>Avanzando las Fronteras Regulatorias para Enfermedades Crónicas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549" y="2022426"/>
            <a:ext cx="2177261" cy="785875"/>
          </a:xfrm>
          <a:prstGeom prst="rect">
            <a:avLst/>
          </a:prstGeom>
        </p:spPr>
      </p:pic>
      <p:pic>
        <p:nvPicPr>
          <p:cNvPr id="5124" name="Picture 4" descr="Resultado de imagen para academia nacional demedicina mexic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716" y="55188"/>
            <a:ext cx="1516469" cy="1516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4"/>
          <a:srcRect l="65493" t="30322" r="24031" b="43162"/>
          <a:stretch/>
        </p:blipFill>
        <p:spPr>
          <a:xfrm>
            <a:off x="9675086" y="-15899"/>
            <a:ext cx="2516914" cy="3450470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2980721" y="-9562"/>
            <a:ext cx="6690357" cy="3450470"/>
          </a:xfrm>
          <a:prstGeom prst="rect">
            <a:avLst/>
          </a:prstGeom>
          <a:solidFill>
            <a:srgbClr val="9C7B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latin typeface="Franklin Gothic Medium Cond" panose="020B0606030402020204" pitchFamily="34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2980721" y="1137283"/>
            <a:ext cx="6694367" cy="1768828"/>
          </a:xfrm>
          <a:prstGeom prst="rect">
            <a:avLst/>
          </a:prstGeom>
          <a:solidFill>
            <a:srgbClr val="911A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latin typeface="Franklin Gothic Medium Cond" panose="020B0606030402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4193311" y="5815843"/>
            <a:ext cx="67860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anose="020B0606030402020204" pitchFamily="34" charset="0"/>
              </a:rPr>
              <a:t>Dr. Juan Angel Rivera </a:t>
            </a:r>
            <a:r>
              <a:rPr lang="es-MX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anose="020B0606030402020204" pitchFamily="34" charset="0"/>
              </a:rPr>
              <a:t>Dommarco</a:t>
            </a:r>
            <a:endParaRPr lang="es-MX" sz="2800" b="1" dirty="0">
              <a:solidFill>
                <a:schemeClr val="tx1">
                  <a:lumMod val="75000"/>
                  <a:lumOff val="25000"/>
                </a:schemeClr>
              </a:solidFill>
              <a:latin typeface="Franklin Gothic Medium Cond" panose="020B0606030402020204" pitchFamily="34" charset="0"/>
            </a:endParaRPr>
          </a:p>
          <a:p>
            <a:pPr algn="ctr"/>
            <a:r>
              <a:rPr lang="es-MX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anose="020B0606030402020204" pitchFamily="34" charset="0"/>
              </a:rPr>
              <a:t>Instituto Nacional de Salud Pública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2980721" y="1353839"/>
            <a:ext cx="67943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b="1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El desarrollo de la capacidad para la regulación en salud en México</a:t>
            </a:r>
            <a:endParaRPr lang="es-MX" sz="4000" b="1" dirty="0">
              <a:solidFill>
                <a:schemeClr val="bg1"/>
              </a:solidFill>
              <a:latin typeface="Franklin Gothic Medium Cond" panose="020B0606030402020204" pitchFamily="34" charset="0"/>
            </a:endParaRPr>
          </a:p>
        </p:txBody>
      </p:sp>
      <p:pic>
        <p:nvPicPr>
          <p:cNvPr id="5128" name="Picture 8" descr="http://static.t13.cl/images/original/2015/08/1439393317-150722215937mexicociudadafp624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33" t="280" r="6420" b="-280"/>
          <a:stretch/>
        </p:blipFill>
        <p:spPr bwMode="auto">
          <a:xfrm>
            <a:off x="-22361" y="3440908"/>
            <a:ext cx="3003082" cy="343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ángulo 17"/>
          <p:cNvSpPr/>
          <p:nvPr/>
        </p:nvSpPr>
        <p:spPr>
          <a:xfrm>
            <a:off x="2984730" y="323519"/>
            <a:ext cx="37772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3600" b="1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SESIÓN ACADÉMICA:</a:t>
            </a:r>
            <a:endParaRPr lang="es-MX" sz="3600" b="1" dirty="0">
              <a:solidFill>
                <a:schemeClr val="bg1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2980721" y="2906111"/>
            <a:ext cx="6794344" cy="427627"/>
          </a:xfrm>
          <a:prstGeom prst="rect">
            <a:avLst/>
          </a:prstGeom>
          <a:solidFill>
            <a:srgbClr val="4C3B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latin typeface="Franklin Gothic Medium Cond" panose="020B0606030402020204" pitchFamily="34" charset="0"/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2980721" y="2900213"/>
            <a:ext cx="73054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Auditorio de la Academia Nacional de Medicina</a:t>
            </a:r>
          </a:p>
        </p:txBody>
      </p:sp>
    </p:spTree>
    <p:extLst>
      <p:ext uri="{BB962C8B-B14F-4D97-AF65-F5344CB8AC3E}">
        <p14:creationId xmlns:p14="http://schemas.microsoft.com/office/powerpoint/2010/main" val="235231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33398" y="1152658"/>
            <a:ext cx="11315165" cy="522238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s-MX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anose="020B0606030402020204" pitchFamily="34" charset="0"/>
              </a:rPr>
              <a:t>La regulación en salud es indispensable para la prevención y control de las enfermedades.</a:t>
            </a:r>
          </a:p>
          <a:p>
            <a:pPr marL="228600" lvl="1">
              <a:lnSpc>
                <a:spcPct val="100000"/>
              </a:lnSpc>
              <a:spcBef>
                <a:spcPts val="300"/>
              </a:spcBef>
              <a:buClr>
                <a:srgbClr val="F62459"/>
              </a:buClr>
              <a:buFont typeface="Times New Roman" panose="02020603050405020304" pitchFamily="18" charset="0"/>
              <a:buChar char="»"/>
            </a:pPr>
            <a:r>
              <a:rPr lang="es-MX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anose="020B0606030402020204" pitchFamily="34" charset="0"/>
              </a:rPr>
              <a:t>Existen factores de riesgo modificables de las enfermedades crónicas, las cuales requieren de la adopción de conductas saludables: </a:t>
            </a:r>
          </a:p>
          <a:p>
            <a:pPr marL="457200" lvl="2">
              <a:lnSpc>
                <a:spcPct val="100000"/>
              </a:lnSpc>
              <a:spcBef>
                <a:spcPts val="300"/>
              </a:spcBef>
            </a:pPr>
            <a:r>
              <a:rPr lang="es-MX" sz="2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anose="020B0606030402020204" pitchFamily="34" charset="0"/>
              </a:rPr>
              <a:t>No consumir tabaco</a:t>
            </a:r>
          </a:p>
          <a:p>
            <a:pPr marL="457200" lvl="2">
              <a:lnSpc>
                <a:spcPct val="100000"/>
              </a:lnSpc>
              <a:spcBef>
                <a:spcPts val="300"/>
              </a:spcBef>
            </a:pPr>
            <a:r>
              <a:rPr lang="es-MX" sz="2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anose="020B0606030402020204" pitchFamily="34" charset="0"/>
              </a:rPr>
              <a:t>No consumir alcohol en forma nociva</a:t>
            </a:r>
          </a:p>
          <a:p>
            <a:pPr marL="457200" lvl="2">
              <a:lnSpc>
                <a:spcPct val="100000"/>
              </a:lnSpc>
              <a:spcBef>
                <a:spcPts val="300"/>
              </a:spcBef>
            </a:pPr>
            <a:r>
              <a:rPr lang="es-MX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anose="020B0606030402020204" pitchFamily="34" charset="0"/>
              </a:rPr>
              <a:t>C</a:t>
            </a:r>
            <a:r>
              <a:rPr lang="es-MX" sz="2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anose="020B0606030402020204" pitchFamily="34" charset="0"/>
              </a:rPr>
              <a:t>onsumir dietas saludables </a:t>
            </a:r>
          </a:p>
          <a:p>
            <a:pPr marL="457200" lvl="2">
              <a:lnSpc>
                <a:spcPct val="100000"/>
              </a:lnSpc>
              <a:spcBef>
                <a:spcPts val="300"/>
              </a:spcBef>
            </a:pPr>
            <a:r>
              <a:rPr lang="es-MX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anose="020B0606030402020204" pitchFamily="34" charset="0"/>
              </a:rPr>
              <a:t>R</a:t>
            </a:r>
            <a:r>
              <a:rPr lang="es-MX" sz="2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anose="020B0606030402020204" pitchFamily="34" charset="0"/>
              </a:rPr>
              <a:t>ealizar actividad física regularmente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s-MX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anose="020B0606030402020204" pitchFamily="34" charset="0"/>
              </a:rPr>
              <a:t> La adopción de estas conductas saludables requiere la creación de entornos saludables mediante la regulación.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s-MX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anose="020B0606030402020204" pitchFamily="34" charset="0"/>
              </a:rPr>
              <a:t>El proceso regulatorio requiere de la rectoría del gobierno y la participación de la academia, la sociedad 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anose="020B0606030402020204" pitchFamily="34" charset="0"/>
              </a:rPr>
              <a:t>c</a:t>
            </a:r>
            <a:r>
              <a:rPr lang="es-MX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anose="020B0606030402020204" pitchFamily="34" charset="0"/>
              </a:rPr>
              <a:t>ivil y la Industria, conforme a reglas claras para evitar conflictos de interés.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s-MX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anose="020B0606030402020204" pitchFamily="34" charset="0"/>
              </a:rPr>
              <a:t>El proceso regulatorio requiere </a:t>
            </a:r>
            <a:r>
              <a:rPr lang="es-MX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anose="020B0606030402020204" pitchFamily="34" charset="0"/>
              </a:rPr>
              <a:t>evidencia científica </a:t>
            </a:r>
            <a:r>
              <a:rPr lang="es-MX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anose="020B0606030402020204" pitchFamily="34" charset="0"/>
              </a:rPr>
              <a:t>para su diseño y </a:t>
            </a:r>
            <a:r>
              <a:rPr lang="es-MX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anose="020B0606030402020204" pitchFamily="34" charset="0"/>
              </a:rPr>
              <a:t>evaluación rigurosa</a:t>
            </a:r>
            <a:r>
              <a:rPr lang="es-MX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anose="020B0606030402020204" pitchFamily="34" charset="0"/>
              </a:rPr>
              <a:t> para lograr mayores efectos en salud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anose="020B0606030402020204" pitchFamily="34" charset="0"/>
              </a:rPr>
              <a:t>.</a:t>
            </a: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6125" y="287852"/>
            <a:ext cx="11167533" cy="1006474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MX" dirty="0">
                <a:latin typeface="Franklin Gothic Medium Cond" panose="020B0606030402020204" pitchFamily="34" charset="0"/>
                <a:ea typeface="+mn-ea"/>
                <a:cs typeface="+mn-cs"/>
              </a:rPr>
              <a:t>Conclusiones</a:t>
            </a:r>
          </a:p>
        </p:txBody>
      </p:sp>
    </p:spTree>
    <p:extLst>
      <p:ext uri="{BB962C8B-B14F-4D97-AF65-F5344CB8AC3E}">
        <p14:creationId xmlns:p14="http://schemas.microsoft.com/office/powerpoint/2010/main" val="419203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65493" t="30322" r="24031" b="43162"/>
          <a:stretch/>
        </p:blipFill>
        <p:spPr>
          <a:xfrm>
            <a:off x="9675086" y="1628775"/>
            <a:ext cx="2516914" cy="3450470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0" y="1635112"/>
            <a:ext cx="9671079" cy="3450470"/>
          </a:xfrm>
          <a:prstGeom prst="rect">
            <a:avLst/>
          </a:prstGeom>
          <a:solidFill>
            <a:srgbClr val="9C7B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latin typeface="Franklin Gothic Medium Cond" panose="020B060603040202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-4007" y="2770094"/>
            <a:ext cx="9679095" cy="1780691"/>
          </a:xfrm>
          <a:prstGeom prst="rect">
            <a:avLst/>
          </a:prstGeom>
          <a:solidFill>
            <a:srgbClr val="911A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latin typeface="Franklin Gothic Medium Cond" panose="020B0606030402020204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3354010"/>
            <a:ext cx="11167533" cy="1006474"/>
          </a:xfrm>
        </p:spPr>
        <p:txBody>
          <a:bodyPr>
            <a:noAutofit/>
          </a:bodyPr>
          <a:lstStyle/>
          <a:p>
            <a:pPr algn="ctr"/>
            <a:r>
              <a:rPr lang="es-MX" sz="8000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¡Gracias!</a:t>
            </a:r>
            <a:endParaRPr lang="es-MX" sz="80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-4007" y="4550785"/>
            <a:ext cx="9846307" cy="427627"/>
          </a:xfrm>
          <a:prstGeom prst="rect">
            <a:avLst/>
          </a:prstGeom>
          <a:solidFill>
            <a:srgbClr val="4C3B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66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447830" y="368300"/>
            <a:ext cx="11125201" cy="10033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MX" dirty="0">
                <a:latin typeface="Franklin Gothic Medium Cond" panose="020B0606030402020204" pitchFamily="34" charset="0"/>
                <a:ea typeface="+mn-ea"/>
                <a:cs typeface="+mn-cs"/>
              </a:rPr>
              <a:t>E</a:t>
            </a:r>
            <a:r>
              <a:rPr lang="es-MX" dirty="0" smtClean="0">
                <a:latin typeface="Franklin Gothic Medium Cond" panose="020B0606030402020204" pitchFamily="34" charset="0"/>
                <a:ea typeface="+mn-ea"/>
                <a:cs typeface="+mn-cs"/>
              </a:rPr>
              <a:t>l </a:t>
            </a:r>
            <a:r>
              <a:rPr lang="es-MX" dirty="0">
                <a:latin typeface="Franklin Gothic Medium Cond" panose="020B0606030402020204" pitchFamily="34" charset="0"/>
                <a:ea typeface="+mn-ea"/>
                <a:cs typeface="+mn-cs"/>
              </a:rPr>
              <a:t>comportamiento individual en la prevención y control de la enfermedades no transmisibles (ENT)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50864" y="1628775"/>
            <a:ext cx="11125200" cy="4548188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s-MX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anose="020B0606030402020204" pitchFamily="34" charset="0"/>
              </a:rPr>
              <a:t>L</a:t>
            </a:r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anose="020B0606030402020204" pitchFamily="34" charset="0"/>
              </a:rPr>
              <a:t>as enfermedades no transmisibles (ENT) -enfermedades cardiovasculares, cáncer, diabetes y enfermedades respiratorias crónicas-  provocaron 40 millones de muertes en 2015, 70% de todas las muertes en el ámbito mundial</a:t>
            </a:r>
          </a:p>
          <a:p>
            <a:pPr>
              <a:spcBef>
                <a:spcPts val="1200"/>
              </a:spcBef>
            </a:pPr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anose="020B0606030402020204" pitchFamily="34" charset="0"/>
              </a:rPr>
              <a:t>&gt;15 millones de muertes (38% de las muertes por ENT y 27% de todas las muertes en el ámbito mundial) fueron prematuras (30-70 años de edad)</a:t>
            </a:r>
          </a:p>
          <a:p>
            <a:pPr>
              <a:spcBef>
                <a:spcPts val="1200"/>
              </a:spcBef>
            </a:pPr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anose="020B0606030402020204" pitchFamily="34" charset="0"/>
              </a:rPr>
              <a:t>El 85% de las muertes prematuras por ENT ocurrieron en países en desarrollo</a:t>
            </a:r>
          </a:p>
          <a:p>
            <a:pPr>
              <a:spcBef>
                <a:spcPts val="1200"/>
              </a:spcBef>
            </a:pPr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anose="020B0606030402020204" pitchFamily="34" charset="0"/>
              </a:rPr>
              <a:t>Los principales factores modificables de riesgo de ENT son:</a:t>
            </a:r>
          </a:p>
          <a:p>
            <a:pPr lvl="1">
              <a:spcBef>
                <a:spcPts val="300"/>
              </a:spcBef>
            </a:pPr>
            <a:r>
              <a:rPr lang="es-MX" dirty="0" smtClean="0">
                <a:solidFill>
                  <a:srgbClr val="0070C0"/>
                </a:solidFill>
                <a:latin typeface="Franklin Gothic Medium Cond" panose="020B0606030402020204" pitchFamily="34" charset="0"/>
              </a:rPr>
              <a:t>Consumo de Tabaco</a:t>
            </a:r>
          </a:p>
          <a:p>
            <a:pPr lvl="1">
              <a:spcBef>
                <a:spcPts val="300"/>
              </a:spcBef>
            </a:pPr>
            <a:r>
              <a:rPr lang="es-MX" dirty="0" smtClean="0">
                <a:solidFill>
                  <a:srgbClr val="0070C0"/>
                </a:solidFill>
                <a:latin typeface="Franklin Gothic Medium Cond" panose="020B0606030402020204" pitchFamily="34" charset="0"/>
              </a:rPr>
              <a:t>Dietas no saludables</a:t>
            </a:r>
          </a:p>
          <a:p>
            <a:pPr lvl="1">
              <a:spcBef>
                <a:spcPts val="300"/>
              </a:spcBef>
            </a:pPr>
            <a:r>
              <a:rPr lang="es-MX" dirty="0" smtClean="0">
                <a:solidFill>
                  <a:srgbClr val="0070C0"/>
                </a:solidFill>
                <a:latin typeface="Franklin Gothic Medium Cond" panose="020B0606030402020204" pitchFamily="34" charset="0"/>
              </a:rPr>
              <a:t>Uso nocivo del alcohol</a:t>
            </a:r>
          </a:p>
          <a:p>
            <a:pPr lvl="1">
              <a:spcBef>
                <a:spcPts val="300"/>
              </a:spcBef>
            </a:pPr>
            <a:r>
              <a:rPr lang="es-MX" dirty="0" smtClean="0">
                <a:solidFill>
                  <a:srgbClr val="0070C0"/>
                </a:solidFill>
                <a:latin typeface="Franklin Gothic Medium Cond" panose="020B0606030402020204" pitchFamily="34" charset="0"/>
              </a:rPr>
              <a:t>Inactividad física </a:t>
            </a:r>
          </a:p>
          <a:p>
            <a:pPr marL="0" indent="0">
              <a:buNone/>
            </a:pPr>
            <a:endParaRPr lang="es-MX" sz="2400" dirty="0">
              <a:solidFill>
                <a:schemeClr val="tx1">
                  <a:lumMod val="75000"/>
                  <a:lumOff val="25000"/>
                </a:schemeClr>
              </a:solidFill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53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5" name="Conector recto 64"/>
          <p:cNvCxnSpPr/>
          <p:nvPr/>
        </p:nvCxnSpPr>
        <p:spPr>
          <a:xfrm flipV="1">
            <a:off x="2605450" y="2534261"/>
            <a:ext cx="5616577" cy="794"/>
          </a:xfrm>
          <a:prstGeom prst="line">
            <a:avLst/>
          </a:prstGeom>
          <a:ln w="168275" cap="rnd">
            <a:solidFill>
              <a:schemeClr val="bg1">
                <a:lumMod val="95000"/>
              </a:schemeClr>
            </a:solidFill>
            <a:prstDash val="solid"/>
            <a:round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3 Título"/>
          <p:cNvSpPr txBox="1">
            <a:spLocks/>
          </p:cNvSpPr>
          <p:nvPr/>
        </p:nvSpPr>
        <p:spPr bwMode="auto">
          <a:xfrm>
            <a:off x="447831" y="419816"/>
            <a:ext cx="11125200" cy="10080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000" b="1">
                <a:solidFill>
                  <a:schemeClr val="accent6">
                    <a:lumMod val="7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r>
              <a:rPr lang="es-MX" sz="3500" dirty="0"/>
              <a:t>Reconocimiento de la responsabilidad colectiva en la prevención de </a:t>
            </a:r>
            <a:r>
              <a:rPr lang="es-MX" sz="3500" dirty="0" smtClean="0"/>
              <a:t>ENT </a:t>
            </a:r>
            <a:r>
              <a:rPr lang="es-MX" sz="3500" dirty="0"/>
              <a:t>y por tanto de la necesidad de intervención del Estado</a:t>
            </a:r>
          </a:p>
        </p:txBody>
      </p:sp>
      <p:sp>
        <p:nvSpPr>
          <p:cNvPr id="59" name="8 Rectángulo"/>
          <p:cNvSpPr/>
          <p:nvPr/>
        </p:nvSpPr>
        <p:spPr bwMode="auto">
          <a:xfrm rot="16200000">
            <a:off x="-89209" y="2339492"/>
            <a:ext cx="1628775" cy="326933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600" b="1" dirty="0" smtClean="0"/>
              <a:t>Educación</a:t>
            </a:r>
            <a:endParaRPr lang="es-MX" sz="1600" b="1" dirty="0"/>
          </a:p>
        </p:txBody>
      </p:sp>
      <p:grpSp>
        <p:nvGrpSpPr>
          <p:cNvPr id="3" name="Grupo 2"/>
          <p:cNvGrpSpPr/>
          <p:nvPr/>
        </p:nvGrpSpPr>
        <p:grpSpPr>
          <a:xfrm>
            <a:off x="997479" y="1761066"/>
            <a:ext cx="1602845" cy="538096"/>
            <a:chOff x="997479" y="1761066"/>
            <a:chExt cx="1602845" cy="538096"/>
          </a:xfrm>
        </p:grpSpPr>
        <p:sp>
          <p:nvSpPr>
            <p:cNvPr id="55" name="8 Rectángulo"/>
            <p:cNvSpPr/>
            <p:nvPr/>
          </p:nvSpPr>
          <p:spPr bwMode="auto">
            <a:xfrm>
              <a:off x="997479" y="1761066"/>
              <a:ext cx="1602845" cy="288925"/>
            </a:xfrm>
            <a:prstGeom prst="roundRect">
              <a:avLst>
                <a:gd name="adj" fmla="val 50000"/>
              </a:avLst>
            </a:prstGeom>
            <a:noFill/>
            <a:ln w="19050" cap="rnd">
              <a:solidFill>
                <a:schemeClr val="accent6">
                  <a:lumMod val="75000"/>
                </a:schemeClr>
              </a:solidFill>
              <a:prstDash val="sysDot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MX" sz="1600" b="1" dirty="0">
                  <a:solidFill>
                    <a:schemeClr val="tx1"/>
                  </a:solidFill>
                </a:rPr>
                <a:t>Conocimiento</a:t>
              </a:r>
            </a:p>
          </p:txBody>
        </p:sp>
        <p:sp>
          <p:nvSpPr>
            <p:cNvPr id="60" name="12 Flecha abajo"/>
            <p:cNvSpPr/>
            <p:nvPr/>
          </p:nvSpPr>
          <p:spPr bwMode="auto">
            <a:xfrm>
              <a:off x="1710001" y="2083262"/>
              <a:ext cx="150813" cy="215900"/>
            </a:xfrm>
            <a:prstGeom prst="down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MX" dirty="0"/>
            </a:p>
          </p:txBody>
        </p:sp>
      </p:grpSp>
      <p:grpSp>
        <p:nvGrpSpPr>
          <p:cNvPr id="5" name="Grupo 4"/>
          <p:cNvGrpSpPr/>
          <p:nvPr/>
        </p:nvGrpSpPr>
        <p:grpSpPr>
          <a:xfrm>
            <a:off x="997479" y="2787451"/>
            <a:ext cx="1602844" cy="498145"/>
            <a:chOff x="997479" y="2787451"/>
            <a:chExt cx="1602844" cy="498145"/>
          </a:xfrm>
        </p:grpSpPr>
        <p:sp>
          <p:nvSpPr>
            <p:cNvPr id="57" name="9 Rectángulo"/>
            <p:cNvSpPr/>
            <p:nvPr/>
          </p:nvSpPr>
          <p:spPr bwMode="auto">
            <a:xfrm>
              <a:off x="997479" y="3018896"/>
              <a:ext cx="1602844" cy="266700"/>
            </a:xfrm>
            <a:prstGeom prst="roundRect">
              <a:avLst>
                <a:gd name="adj" fmla="val 50000"/>
              </a:avLst>
            </a:prstGeom>
            <a:noFill/>
            <a:ln w="19050" cap="rnd">
              <a:solidFill>
                <a:schemeClr val="accent6">
                  <a:lumMod val="75000"/>
                </a:schemeClr>
              </a:solidFill>
              <a:prstDash val="sysDot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MX" sz="1600" b="1" dirty="0">
                  <a:solidFill>
                    <a:schemeClr val="tx1"/>
                  </a:solidFill>
                </a:rPr>
                <a:t>Motivación</a:t>
              </a:r>
            </a:p>
          </p:txBody>
        </p:sp>
        <p:sp>
          <p:nvSpPr>
            <p:cNvPr id="61" name="13 Flecha abajo"/>
            <p:cNvSpPr/>
            <p:nvPr/>
          </p:nvSpPr>
          <p:spPr bwMode="auto">
            <a:xfrm flipV="1">
              <a:off x="1708414" y="2787451"/>
              <a:ext cx="152400" cy="217488"/>
            </a:xfrm>
            <a:prstGeom prst="down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MX" dirty="0"/>
            </a:p>
          </p:txBody>
        </p:sp>
      </p:grpSp>
      <p:grpSp>
        <p:nvGrpSpPr>
          <p:cNvPr id="2" name="Grupo 1"/>
          <p:cNvGrpSpPr/>
          <p:nvPr/>
        </p:nvGrpSpPr>
        <p:grpSpPr>
          <a:xfrm>
            <a:off x="997478" y="1841239"/>
            <a:ext cx="11194522" cy="1323439"/>
            <a:chOff x="997478" y="1841239"/>
            <a:chExt cx="11194522" cy="1323439"/>
          </a:xfrm>
        </p:grpSpPr>
        <p:sp>
          <p:nvSpPr>
            <p:cNvPr id="54" name="5 Rectángulo"/>
            <p:cNvSpPr/>
            <p:nvPr/>
          </p:nvSpPr>
          <p:spPr bwMode="auto">
            <a:xfrm>
              <a:off x="997478" y="2332434"/>
              <a:ext cx="1602845" cy="404019"/>
            </a:xfrm>
            <a:prstGeom prst="roundRect">
              <a:avLst>
                <a:gd name="adj" fmla="val 50000"/>
              </a:avLst>
            </a:prstGeom>
            <a:noFill/>
            <a:ln w="19050" cap="rnd">
              <a:solidFill>
                <a:schemeClr val="accent6">
                  <a:lumMod val="75000"/>
                </a:schemeClr>
              </a:solidFill>
              <a:prstDash val="sysDot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MX" sz="1600" b="1" dirty="0">
                  <a:solidFill>
                    <a:schemeClr val="tx1"/>
                  </a:solidFill>
                </a:rPr>
                <a:t>Individuo</a:t>
              </a:r>
            </a:p>
          </p:txBody>
        </p:sp>
        <p:sp>
          <p:nvSpPr>
            <p:cNvPr id="63" name="7 Rectángulo"/>
            <p:cNvSpPr/>
            <p:nvPr/>
          </p:nvSpPr>
          <p:spPr bwMode="auto">
            <a:xfrm>
              <a:off x="8329082" y="2171673"/>
              <a:ext cx="1576388" cy="716017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ts val="1600"/>
                </a:lnSpc>
                <a:defRPr/>
              </a:pPr>
              <a:r>
                <a:rPr lang="es-MX" sz="1600" b="1" dirty="0"/>
                <a:t>Conductas saludables</a:t>
              </a:r>
            </a:p>
          </p:txBody>
        </p:sp>
        <p:cxnSp>
          <p:nvCxnSpPr>
            <p:cNvPr id="4" name="Conector recto 3"/>
            <p:cNvCxnSpPr/>
            <p:nvPr/>
          </p:nvCxnSpPr>
          <p:spPr>
            <a:xfrm flipV="1">
              <a:off x="2605450" y="2534261"/>
              <a:ext cx="5616577" cy="794"/>
            </a:xfrm>
            <a:prstGeom prst="line">
              <a:avLst/>
            </a:prstGeom>
            <a:ln w="25400" cap="rnd">
              <a:solidFill>
                <a:schemeClr val="bg1">
                  <a:lumMod val="65000"/>
                </a:schemeClr>
              </a:solidFill>
              <a:prstDash val="sysDot"/>
              <a:round/>
              <a:headEnd type="oval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CuadroTexto 63"/>
            <p:cNvSpPr txBox="1"/>
            <p:nvPr/>
          </p:nvSpPr>
          <p:spPr>
            <a:xfrm>
              <a:off x="9905470" y="1841239"/>
              <a:ext cx="2286530" cy="132343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 marL="85725" lvl="1" indent="-85725">
                <a:buClr>
                  <a:srgbClr val="F62459"/>
                </a:buClr>
                <a:buFont typeface="Times New Roman" panose="02020603050405020304" pitchFamily="18" charset="0"/>
                <a:buChar char="»"/>
              </a:pPr>
              <a:r>
                <a:rPr lang="es-MX" sz="1600" b="1" dirty="0" smtClean="0">
                  <a:solidFill>
                    <a:schemeClr val="accent6"/>
                  </a:solidFill>
                </a:rPr>
                <a:t>No consumir Tabaco</a:t>
              </a:r>
            </a:p>
            <a:p>
              <a:pPr marL="85725" lvl="1" indent="-85725">
                <a:buClr>
                  <a:srgbClr val="F62459"/>
                </a:buClr>
                <a:buFont typeface="Times New Roman" panose="02020603050405020304" pitchFamily="18" charset="0"/>
                <a:buChar char="»"/>
              </a:pPr>
              <a:r>
                <a:rPr lang="es-MX" sz="1600" b="1" dirty="0" smtClean="0">
                  <a:solidFill>
                    <a:schemeClr val="accent6"/>
                  </a:solidFill>
                </a:rPr>
                <a:t>Dieta saludable</a:t>
              </a:r>
            </a:p>
            <a:p>
              <a:pPr marL="85725" lvl="1" indent="-85725">
                <a:buClr>
                  <a:srgbClr val="F62459"/>
                </a:buClr>
                <a:buFont typeface="Times New Roman" panose="02020603050405020304" pitchFamily="18" charset="0"/>
                <a:buChar char="»"/>
              </a:pPr>
              <a:r>
                <a:rPr lang="es-MX" sz="1600" b="1" dirty="0" smtClean="0">
                  <a:solidFill>
                    <a:schemeClr val="accent6"/>
                  </a:solidFill>
                </a:rPr>
                <a:t>Consumo responsable   de alcohol</a:t>
              </a:r>
            </a:p>
            <a:p>
              <a:pPr marL="85725" lvl="1" indent="-85725">
                <a:buClr>
                  <a:srgbClr val="F62459"/>
                </a:buClr>
                <a:buFont typeface="Times New Roman" panose="02020603050405020304" pitchFamily="18" charset="0"/>
                <a:buChar char="»"/>
              </a:pPr>
              <a:r>
                <a:rPr lang="es-MX" sz="1600" b="1" dirty="0" smtClean="0">
                  <a:solidFill>
                    <a:schemeClr val="accent6"/>
                  </a:solidFill>
                </a:rPr>
                <a:t>Actividad física regular </a:t>
              </a:r>
            </a:p>
          </p:txBody>
        </p:sp>
      </p:grpSp>
      <p:grpSp>
        <p:nvGrpSpPr>
          <p:cNvPr id="6" name="Grupo 5"/>
          <p:cNvGrpSpPr/>
          <p:nvPr/>
        </p:nvGrpSpPr>
        <p:grpSpPr>
          <a:xfrm>
            <a:off x="3131261" y="2282642"/>
            <a:ext cx="5126831" cy="1609139"/>
            <a:chOff x="3131261" y="2282642"/>
            <a:chExt cx="5126831" cy="1609139"/>
          </a:xfrm>
        </p:grpSpPr>
        <p:sp>
          <p:nvSpPr>
            <p:cNvPr id="62" name="42 Rectángulo"/>
            <p:cNvSpPr/>
            <p:nvPr/>
          </p:nvSpPr>
          <p:spPr bwMode="auto">
            <a:xfrm>
              <a:off x="3131261" y="3386847"/>
              <a:ext cx="5126831" cy="504934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ts val="1600"/>
                </a:lnSpc>
                <a:defRPr/>
              </a:pPr>
              <a:r>
                <a:rPr lang="es-MX" sz="1600" b="1" dirty="0"/>
                <a:t>Ambiente promotor de </a:t>
              </a:r>
              <a:r>
                <a:rPr lang="es-MX" sz="1600" b="1" dirty="0" smtClean="0"/>
                <a:t>ENT </a:t>
              </a:r>
              <a:r>
                <a:rPr lang="es-MX" sz="1600" b="1" dirty="0"/>
                <a:t>interfiere con adopción de comportamientos saludables</a:t>
              </a:r>
            </a:p>
          </p:txBody>
        </p:sp>
        <p:sp>
          <p:nvSpPr>
            <p:cNvPr id="66" name="44 Multiplicar"/>
            <p:cNvSpPr/>
            <p:nvPr/>
          </p:nvSpPr>
          <p:spPr>
            <a:xfrm>
              <a:off x="5455758" y="2282642"/>
              <a:ext cx="512762" cy="503238"/>
            </a:xfrm>
            <a:prstGeom prst="mathMultiply">
              <a:avLst>
                <a:gd name="adj1" fmla="val 2541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MX" dirty="0"/>
            </a:p>
          </p:txBody>
        </p:sp>
        <p:sp>
          <p:nvSpPr>
            <p:cNvPr id="67" name="13 Flecha abajo"/>
            <p:cNvSpPr/>
            <p:nvPr/>
          </p:nvSpPr>
          <p:spPr bwMode="auto">
            <a:xfrm flipV="1">
              <a:off x="5484333" y="2742887"/>
              <a:ext cx="420688" cy="499466"/>
            </a:xfrm>
            <a:prstGeom prst="down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MX" dirty="0"/>
            </a:p>
          </p:txBody>
        </p:sp>
      </p:grpSp>
      <p:cxnSp>
        <p:nvCxnSpPr>
          <p:cNvPr id="11" name="Conector recto 10"/>
          <p:cNvCxnSpPr/>
          <p:nvPr/>
        </p:nvCxnSpPr>
        <p:spPr>
          <a:xfrm>
            <a:off x="561711" y="4048125"/>
            <a:ext cx="11114352" cy="0"/>
          </a:xfrm>
          <a:prstGeom prst="line">
            <a:avLst/>
          </a:prstGeom>
          <a:ln w="82550" cap="rnd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upo 6"/>
          <p:cNvGrpSpPr/>
          <p:nvPr/>
        </p:nvGrpSpPr>
        <p:grpSpPr>
          <a:xfrm>
            <a:off x="1714688" y="4770594"/>
            <a:ext cx="2485837" cy="1927447"/>
            <a:chOff x="1714688" y="4770594"/>
            <a:chExt cx="2485837" cy="1927447"/>
          </a:xfrm>
        </p:grpSpPr>
        <p:sp>
          <p:nvSpPr>
            <p:cNvPr id="69" name="26 Rectángulo"/>
            <p:cNvSpPr/>
            <p:nvPr/>
          </p:nvSpPr>
          <p:spPr bwMode="auto">
            <a:xfrm>
              <a:off x="1714688" y="5223110"/>
              <a:ext cx="2485837" cy="1474931"/>
            </a:xfrm>
            <a:prstGeom prst="roundRect">
              <a:avLst>
                <a:gd name="adj" fmla="val 15328"/>
              </a:avLst>
            </a:prstGeom>
            <a:noFill/>
            <a:ln w="19050" cap="rnd">
              <a:solidFill>
                <a:srgbClr val="002060"/>
              </a:solidFill>
              <a:prstDash val="sysDot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ts val="1600"/>
                </a:lnSpc>
                <a:defRPr/>
              </a:pPr>
              <a:r>
                <a:rPr lang="es-MX" sz="1600" b="1" dirty="0">
                  <a:solidFill>
                    <a:schemeClr val="tx1"/>
                  </a:solidFill>
                </a:rPr>
                <a:t>Disponibilidad, Accesibilidad</a:t>
              </a:r>
              <a:r>
                <a:rPr lang="es-MX" sz="1600" b="1" dirty="0" smtClean="0">
                  <a:solidFill>
                    <a:schemeClr val="tx1"/>
                  </a:solidFill>
                </a:rPr>
                <a:t>,</a:t>
              </a:r>
            </a:p>
            <a:p>
              <a:pPr algn="ctr">
                <a:lnSpc>
                  <a:spcPts val="1600"/>
                </a:lnSpc>
                <a:defRPr/>
              </a:pPr>
              <a:r>
                <a:rPr lang="es-MX" sz="1600" b="1" dirty="0" smtClean="0">
                  <a:solidFill>
                    <a:schemeClr val="tx1"/>
                  </a:solidFill>
                </a:rPr>
                <a:t>Precios, Publicidad, Información de/sobre </a:t>
              </a:r>
              <a:r>
                <a:rPr lang="es-MX" sz="1600" b="1" dirty="0" smtClean="0">
                  <a:solidFill>
                    <a:schemeClr val="accent6"/>
                  </a:solidFill>
                </a:rPr>
                <a:t>productos no saludables y sus contrapartes saludables</a:t>
              </a:r>
              <a:endParaRPr lang="es-MX" sz="1600" b="1" dirty="0">
                <a:solidFill>
                  <a:schemeClr val="accent6"/>
                </a:solidFill>
              </a:endParaRPr>
            </a:p>
          </p:txBody>
        </p:sp>
        <p:sp>
          <p:nvSpPr>
            <p:cNvPr id="70" name="27 Rectángulo"/>
            <p:cNvSpPr/>
            <p:nvPr/>
          </p:nvSpPr>
          <p:spPr bwMode="auto">
            <a:xfrm>
              <a:off x="1714688" y="4770594"/>
              <a:ext cx="2485837" cy="382081"/>
            </a:xfrm>
            <a:prstGeom prst="roundRect">
              <a:avLst>
                <a:gd name="adj" fmla="val 50000"/>
              </a:avLst>
            </a:prstGeom>
            <a:noFill/>
            <a:ln w="19050" cap="rnd">
              <a:solidFill>
                <a:srgbClr val="002060"/>
              </a:solidFill>
              <a:prstDash val="sysDot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MX" sz="1600" b="1" dirty="0">
                  <a:solidFill>
                    <a:schemeClr val="tx1"/>
                  </a:solidFill>
                </a:rPr>
                <a:t>Factores </a:t>
              </a:r>
              <a:r>
                <a:rPr lang="es-MX" sz="1600" b="1" dirty="0" smtClean="0">
                  <a:solidFill>
                    <a:schemeClr val="tx1"/>
                  </a:solidFill>
                </a:rPr>
                <a:t>del entorno</a:t>
              </a:r>
              <a:endParaRPr lang="es-MX" sz="16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71" name="45 Rectángulo"/>
          <p:cNvSpPr/>
          <p:nvPr/>
        </p:nvSpPr>
        <p:spPr bwMode="auto">
          <a:xfrm>
            <a:off x="1714688" y="4400121"/>
            <a:ext cx="2485837" cy="300037"/>
          </a:xfrm>
          <a:prstGeom prst="roundRect">
            <a:avLst>
              <a:gd name="adj" fmla="val 50000"/>
            </a:avLst>
          </a:prstGeom>
          <a:noFill/>
          <a:ln w="19050" cap="rnd">
            <a:solidFill>
              <a:srgbClr val="002060"/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600" b="1" dirty="0">
                <a:solidFill>
                  <a:schemeClr val="tx1"/>
                </a:solidFill>
              </a:rPr>
              <a:t>Normas Sociales</a:t>
            </a:r>
          </a:p>
        </p:txBody>
      </p:sp>
      <p:grpSp>
        <p:nvGrpSpPr>
          <p:cNvPr id="9" name="Grupo 8"/>
          <p:cNvGrpSpPr/>
          <p:nvPr/>
        </p:nvGrpSpPr>
        <p:grpSpPr>
          <a:xfrm>
            <a:off x="578842" y="4388769"/>
            <a:ext cx="1031421" cy="2297920"/>
            <a:chOff x="578842" y="4388769"/>
            <a:chExt cx="1031421" cy="2297920"/>
          </a:xfrm>
        </p:grpSpPr>
        <p:sp>
          <p:nvSpPr>
            <p:cNvPr id="68" name="29 Rectángulo"/>
            <p:cNvSpPr/>
            <p:nvPr/>
          </p:nvSpPr>
          <p:spPr bwMode="auto">
            <a:xfrm rot="16200000">
              <a:off x="-361933" y="5329544"/>
              <a:ext cx="2297920" cy="416370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MX" sz="2000" b="1" dirty="0" smtClean="0"/>
                <a:t>Regulación</a:t>
              </a:r>
              <a:endParaRPr lang="es-MX" sz="2000" b="1" dirty="0"/>
            </a:p>
          </p:txBody>
        </p:sp>
        <p:grpSp>
          <p:nvGrpSpPr>
            <p:cNvPr id="12" name="Grupo 11"/>
            <p:cNvGrpSpPr/>
            <p:nvPr/>
          </p:nvGrpSpPr>
          <p:grpSpPr>
            <a:xfrm>
              <a:off x="1104337" y="5450134"/>
              <a:ext cx="505926" cy="1004050"/>
              <a:chOff x="1394363" y="5450134"/>
              <a:chExt cx="215900" cy="1004050"/>
            </a:xfrm>
          </p:grpSpPr>
          <p:sp>
            <p:nvSpPr>
              <p:cNvPr id="72" name="12 Flecha abajo"/>
              <p:cNvSpPr/>
              <p:nvPr/>
            </p:nvSpPr>
            <p:spPr bwMode="auto">
              <a:xfrm rot="16200000" flipH="1">
                <a:off x="1426906" y="5417591"/>
                <a:ext cx="150813" cy="215900"/>
              </a:xfrm>
              <a:prstGeom prst="downArrow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MX" dirty="0"/>
              </a:p>
            </p:txBody>
          </p:sp>
          <p:sp>
            <p:nvSpPr>
              <p:cNvPr id="73" name="12 Flecha abajo"/>
              <p:cNvSpPr/>
              <p:nvPr/>
            </p:nvSpPr>
            <p:spPr bwMode="auto">
              <a:xfrm rot="16200000" flipH="1">
                <a:off x="1426906" y="5630900"/>
                <a:ext cx="150813" cy="215900"/>
              </a:xfrm>
              <a:prstGeom prst="downArrow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MX" dirty="0"/>
              </a:p>
            </p:txBody>
          </p:sp>
          <p:sp>
            <p:nvSpPr>
              <p:cNvPr id="74" name="12 Flecha abajo"/>
              <p:cNvSpPr/>
              <p:nvPr/>
            </p:nvSpPr>
            <p:spPr bwMode="auto">
              <a:xfrm rot="16200000" flipH="1">
                <a:off x="1426906" y="5844209"/>
                <a:ext cx="150813" cy="215900"/>
              </a:xfrm>
              <a:prstGeom prst="downArrow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MX" dirty="0"/>
              </a:p>
            </p:txBody>
          </p:sp>
          <p:sp>
            <p:nvSpPr>
              <p:cNvPr id="75" name="12 Flecha abajo"/>
              <p:cNvSpPr/>
              <p:nvPr/>
            </p:nvSpPr>
            <p:spPr bwMode="auto">
              <a:xfrm rot="16200000" flipH="1">
                <a:off x="1426906" y="6057518"/>
                <a:ext cx="150813" cy="215900"/>
              </a:xfrm>
              <a:prstGeom prst="downArrow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MX" dirty="0"/>
              </a:p>
            </p:txBody>
          </p:sp>
          <p:sp>
            <p:nvSpPr>
              <p:cNvPr id="76" name="12 Flecha abajo"/>
              <p:cNvSpPr/>
              <p:nvPr/>
            </p:nvSpPr>
            <p:spPr bwMode="auto">
              <a:xfrm rot="16200000" flipH="1">
                <a:off x="1426906" y="6270828"/>
                <a:ext cx="150813" cy="215900"/>
              </a:xfrm>
              <a:prstGeom prst="downArrow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MX" dirty="0"/>
              </a:p>
            </p:txBody>
          </p:sp>
        </p:grpSp>
      </p:grpSp>
      <p:grpSp>
        <p:nvGrpSpPr>
          <p:cNvPr id="14" name="Grupo 13"/>
          <p:cNvGrpSpPr/>
          <p:nvPr/>
        </p:nvGrpSpPr>
        <p:grpSpPr>
          <a:xfrm>
            <a:off x="7764938" y="4325115"/>
            <a:ext cx="1531143" cy="632365"/>
            <a:chOff x="7764938" y="4325115"/>
            <a:chExt cx="1531143" cy="632365"/>
          </a:xfrm>
        </p:grpSpPr>
        <p:sp>
          <p:nvSpPr>
            <p:cNvPr id="80" name="37 Rectángulo"/>
            <p:cNvSpPr/>
            <p:nvPr/>
          </p:nvSpPr>
          <p:spPr bwMode="auto">
            <a:xfrm>
              <a:off x="7764938" y="4325115"/>
              <a:ext cx="1531143" cy="350992"/>
            </a:xfrm>
            <a:prstGeom prst="roundRect">
              <a:avLst>
                <a:gd name="adj" fmla="val 50000"/>
              </a:avLst>
            </a:prstGeom>
            <a:noFill/>
            <a:ln w="19050" cap="rnd">
              <a:solidFill>
                <a:schemeClr val="accent6">
                  <a:lumMod val="75000"/>
                </a:schemeClr>
              </a:solidFill>
              <a:prstDash val="sysDot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MX" sz="1600" b="1" dirty="0">
                  <a:solidFill>
                    <a:schemeClr val="tx1"/>
                  </a:solidFill>
                </a:rPr>
                <a:t>Conocimiento</a:t>
              </a:r>
            </a:p>
          </p:txBody>
        </p:sp>
        <p:sp>
          <p:nvSpPr>
            <p:cNvPr id="82" name="12 Flecha abajo"/>
            <p:cNvSpPr/>
            <p:nvPr/>
          </p:nvSpPr>
          <p:spPr bwMode="auto">
            <a:xfrm>
              <a:off x="8455101" y="4741580"/>
              <a:ext cx="150813" cy="215900"/>
            </a:xfrm>
            <a:prstGeom prst="down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MX" dirty="0"/>
            </a:p>
          </p:txBody>
        </p:sp>
      </p:grpSp>
      <p:grpSp>
        <p:nvGrpSpPr>
          <p:cNvPr id="16" name="Grupo 15"/>
          <p:cNvGrpSpPr/>
          <p:nvPr/>
        </p:nvGrpSpPr>
        <p:grpSpPr>
          <a:xfrm>
            <a:off x="7764938" y="5495500"/>
            <a:ext cx="1531143" cy="659314"/>
            <a:chOff x="7764938" y="5495500"/>
            <a:chExt cx="1531143" cy="659314"/>
          </a:xfrm>
        </p:grpSpPr>
        <p:sp>
          <p:nvSpPr>
            <p:cNvPr id="81" name="38 Rectángulo"/>
            <p:cNvSpPr/>
            <p:nvPr/>
          </p:nvSpPr>
          <p:spPr bwMode="auto">
            <a:xfrm>
              <a:off x="7764938" y="5761671"/>
              <a:ext cx="1531143" cy="393143"/>
            </a:xfrm>
            <a:prstGeom prst="roundRect">
              <a:avLst>
                <a:gd name="adj" fmla="val 50000"/>
              </a:avLst>
            </a:prstGeom>
            <a:noFill/>
            <a:ln w="19050" cap="rnd">
              <a:solidFill>
                <a:schemeClr val="accent6">
                  <a:lumMod val="75000"/>
                </a:schemeClr>
              </a:solidFill>
              <a:prstDash val="sysDot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MX" sz="1600" b="1" dirty="0">
                  <a:solidFill>
                    <a:schemeClr val="tx1"/>
                  </a:solidFill>
                </a:rPr>
                <a:t>Motivación</a:t>
              </a:r>
            </a:p>
          </p:txBody>
        </p:sp>
        <p:sp>
          <p:nvSpPr>
            <p:cNvPr id="83" name="13 Flecha abajo"/>
            <p:cNvSpPr/>
            <p:nvPr/>
          </p:nvSpPr>
          <p:spPr bwMode="auto">
            <a:xfrm flipV="1">
              <a:off x="8485164" y="5495500"/>
              <a:ext cx="152400" cy="217488"/>
            </a:xfrm>
            <a:prstGeom prst="down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MX" dirty="0"/>
            </a:p>
          </p:txBody>
        </p:sp>
      </p:grpSp>
      <p:grpSp>
        <p:nvGrpSpPr>
          <p:cNvPr id="13" name="Grupo 12"/>
          <p:cNvGrpSpPr/>
          <p:nvPr/>
        </p:nvGrpSpPr>
        <p:grpSpPr>
          <a:xfrm>
            <a:off x="7230562" y="5008147"/>
            <a:ext cx="2065518" cy="431008"/>
            <a:chOff x="7230562" y="5008147"/>
            <a:chExt cx="2065518" cy="431008"/>
          </a:xfrm>
        </p:grpSpPr>
        <p:sp>
          <p:nvSpPr>
            <p:cNvPr id="79" name="34 Rectángulo"/>
            <p:cNvSpPr/>
            <p:nvPr/>
          </p:nvSpPr>
          <p:spPr bwMode="auto">
            <a:xfrm>
              <a:off x="7764937" y="5008147"/>
              <a:ext cx="1531143" cy="431008"/>
            </a:xfrm>
            <a:prstGeom prst="roundRect">
              <a:avLst>
                <a:gd name="adj" fmla="val 50000"/>
              </a:avLst>
            </a:prstGeom>
            <a:noFill/>
            <a:ln w="19050" cap="rnd">
              <a:solidFill>
                <a:schemeClr val="accent6">
                  <a:lumMod val="75000"/>
                </a:schemeClr>
              </a:solidFill>
              <a:prstDash val="sysDot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MX" sz="1600" b="1" dirty="0">
                  <a:solidFill>
                    <a:schemeClr val="tx1"/>
                  </a:solidFill>
                </a:rPr>
                <a:t>Individuo</a:t>
              </a:r>
            </a:p>
          </p:txBody>
        </p:sp>
        <p:sp>
          <p:nvSpPr>
            <p:cNvPr id="84" name="13 Flecha abajo"/>
            <p:cNvSpPr/>
            <p:nvPr/>
          </p:nvSpPr>
          <p:spPr bwMode="auto">
            <a:xfrm rot="5400000" flipV="1">
              <a:off x="7246111" y="4997218"/>
              <a:ext cx="420688" cy="451785"/>
            </a:xfrm>
            <a:prstGeom prst="down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MX" dirty="0"/>
            </a:p>
          </p:txBody>
        </p:sp>
      </p:grpSp>
      <p:grpSp>
        <p:nvGrpSpPr>
          <p:cNvPr id="8" name="Grupo 7"/>
          <p:cNvGrpSpPr/>
          <p:nvPr/>
        </p:nvGrpSpPr>
        <p:grpSpPr>
          <a:xfrm>
            <a:off x="4276500" y="5261751"/>
            <a:ext cx="2878087" cy="1531128"/>
            <a:chOff x="4276500" y="5261751"/>
            <a:chExt cx="2878087" cy="1531128"/>
          </a:xfrm>
        </p:grpSpPr>
        <p:sp>
          <p:nvSpPr>
            <p:cNvPr id="78" name="47 Rectángulo"/>
            <p:cNvSpPr/>
            <p:nvPr/>
          </p:nvSpPr>
          <p:spPr>
            <a:xfrm>
              <a:off x="4631143" y="5261751"/>
              <a:ext cx="2523444" cy="1531128"/>
            </a:xfrm>
            <a:prstGeom prst="roundRect">
              <a:avLst>
                <a:gd name="adj" fmla="val 8600"/>
              </a:avLst>
            </a:prstGeom>
            <a:solidFill>
              <a:schemeClr val="bg1">
                <a:lumMod val="95000"/>
              </a:schemeClr>
            </a:solidFill>
            <a:ln w="19050" cap="rnd">
              <a:noFill/>
              <a:prstDash val="sysDot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ts val="1200"/>
                </a:lnSpc>
                <a:defRPr/>
              </a:pPr>
              <a:r>
                <a:rPr lang="es-MX" sz="1300" b="1" dirty="0" smtClean="0">
                  <a:solidFill>
                    <a:schemeClr val="tx1"/>
                  </a:solidFill>
                </a:rPr>
                <a:t>Escuelas con disponibilidad de  alimentos no nutritivos y tabaco</a:t>
              </a:r>
            </a:p>
            <a:p>
              <a:pPr algn="ctr">
                <a:lnSpc>
                  <a:spcPts val="1200"/>
                </a:lnSpc>
                <a:defRPr/>
              </a:pPr>
              <a:r>
                <a:rPr lang="es-MX" sz="1300" b="1" dirty="0" smtClean="0">
                  <a:solidFill>
                    <a:schemeClr val="tx1"/>
                  </a:solidFill>
                </a:rPr>
                <a:t>Falta de bebederos de agua</a:t>
              </a:r>
            </a:p>
            <a:p>
              <a:pPr algn="ctr">
                <a:lnSpc>
                  <a:spcPts val="1200"/>
                </a:lnSpc>
                <a:defRPr/>
              </a:pPr>
              <a:r>
                <a:rPr lang="es-MX" sz="1300" b="1" dirty="0" smtClean="0">
                  <a:solidFill>
                    <a:schemeClr val="tx1"/>
                  </a:solidFill>
                </a:rPr>
                <a:t>Precios de bebidas azucaradas similares al del agua </a:t>
              </a:r>
            </a:p>
            <a:p>
              <a:pPr algn="ctr">
                <a:lnSpc>
                  <a:spcPts val="1200"/>
                </a:lnSpc>
                <a:defRPr/>
              </a:pPr>
              <a:r>
                <a:rPr lang="es-MX" sz="1300" b="1" dirty="0">
                  <a:solidFill>
                    <a:schemeClr val="tx1"/>
                  </a:solidFill>
                </a:rPr>
                <a:t>P</a:t>
              </a:r>
              <a:r>
                <a:rPr lang="es-MX" sz="1300" b="1" dirty="0" smtClean="0">
                  <a:solidFill>
                    <a:schemeClr val="tx1"/>
                  </a:solidFill>
                </a:rPr>
                <a:t>ublicidad de bebidas azucaradas en TV, cine, internet, escuelas, justas deportivas</a:t>
              </a:r>
              <a:endParaRPr lang="es-MX" sz="1300" b="1" dirty="0">
                <a:solidFill>
                  <a:schemeClr val="tx1"/>
                </a:solidFill>
              </a:endParaRPr>
            </a:p>
          </p:txBody>
        </p:sp>
        <p:sp>
          <p:nvSpPr>
            <p:cNvPr id="86" name="30 Cerrar llave"/>
            <p:cNvSpPr/>
            <p:nvPr/>
          </p:nvSpPr>
          <p:spPr bwMode="auto">
            <a:xfrm>
              <a:off x="4276500" y="5356655"/>
              <a:ext cx="270197" cy="1245940"/>
            </a:xfrm>
            <a:prstGeom prst="rightBrace">
              <a:avLst>
                <a:gd name="adj1" fmla="val 52862"/>
                <a:gd name="adj2" fmla="val 47707"/>
              </a:avLst>
            </a:prstGeom>
            <a:ln w="12700" cap="rnd">
              <a:solidFill>
                <a:schemeClr val="accent3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s-MX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7" name="Grupo 16"/>
          <p:cNvGrpSpPr/>
          <p:nvPr/>
        </p:nvGrpSpPr>
        <p:grpSpPr>
          <a:xfrm>
            <a:off x="9464972" y="4865101"/>
            <a:ext cx="2100494" cy="716017"/>
            <a:chOff x="9464972" y="4865101"/>
            <a:chExt cx="2100494" cy="716017"/>
          </a:xfrm>
        </p:grpSpPr>
        <p:sp>
          <p:nvSpPr>
            <p:cNvPr id="85" name="13 Flecha abajo"/>
            <p:cNvSpPr/>
            <p:nvPr/>
          </p:nvSpPr>
          <p:spPr bwMode="auto">
            <a:xfrm rot="5400000" flipV="1">
              <a:off x="9480521" y="4997219"/>
              <a:ext cx="420688" cy="451785"/>
            </a:xfrm>
            <a:prstGeom prst="down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MX" dirty="0"/>
            </a:p>
          </p:txBody>
        </p:sp>
        <p:sp>
          <p:nvSpPr>
            <p:cNvPr id="89" name="7 Rectángulo"/>
            <p:cNvSpPr/>
            <p:nvPr/>
          </p:nvSpPr>
          <p:spPr bwMode="auto">
            <a:xfrm>
              <a:off x="9989078" y="4865101"/>
              <a:ext cx="1576388" cy="716017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ts val="1600"/>
                </a:lnSpc>
                <a:defRPr/>
              </a:pPr>
              <a:r>
                <a:rPr lang="es-MX" sz="1600" b="1" dirty="0"/>
                <a:t>Conductas saludables</a:t>
              </a:r>
            </a:p>
          </p:txBody>
        </p:sp>
      </p:grpSp>
      <p:sp>
        <p:nvSpPr>
          <p:cNvPr id="77" name="47 Rectángulo"/>
          <p:cNvSpPr/>
          <p:nvPr/>
        </p:nvSpPr>
        <p:spPr>
          <a:xfrm>
            <a:off x="4623338" y="4162308"/>
            <a:ext cx="2524635" cy="1044665"/>
          </a:xfrm>
          <a:prstGeom prst="roundRect">
            <a:avLst>
              <a:gd name="adj" fmla="val 11706"/>
            </a:avLst>
          </a:prstGeom>
          <a:noFill/>
          <a:ln w="19050" cap="rnd">
            <a:solidFill>
              <a:schemeClr val="accent6">
                <a:lumMod val="75000"/>
              </a:schemeClr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1600"/>
              </a:lnSpc>
              <a:defRPr/>
            </a:pPr>
            <a:r>
              <a:rPr lang="es-MX" b="1" dirty="0">
                <a:solidFill>
                  <a:schemeClr val="tx1"/>
                </a:solidFill>
              </a:rPr>
              <a:t>Conductas saludables se </a:t>
            </a:r>
            <a:r>
              <a:rPr lang="es-MX" b="1" dirty="0" smtClean="0">
                <a:solidFill>
                  <a:schemeClr val="tx1"/>
                </a:solidFill>
              </a:rPr>
              <a:t>convierten </a:t>
            </a:r>
            <a:r>
              <a:rPr lang="es-MX" b="1" dirty="0">
                <a:solidFill>
                  <a:schemeClr val="tx1"/>
                </a:solidFill>
              </a:rPr>
              <a:t>en opciones viables y fáciles de adoptar</a:t>
            </a:r>
          </a:p>
        </p:txBody>
      </p:sp>
      <p:sp>
        <p:nvSpPr>
          <p:cNvPr id="15" name="Arco 14"/>
          <p:cNvSpPr/>
          <p:nvPr/>
        </p:nvSpPr>
        <p:spPr>
          <a:xfrm rot="16903825">
            <a:off x="4212496" y="4123046"/>
            <a:ext cx="908618" cy="1150514"/>
          </a:xfrm>
          <a:prstGeom prst="arc">
            <a:avLst/>
          </a:prstGeom>
          <a:ln w="25400" cap="rnd">
            <a:solidFill>
              <a:schemeClr val="bg1">
                <a:lumMod val="50000"/>
              </a:schemeClr>
            </a:solidFill>
            <a:prstDash val="solid"/>
            <a:round/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0" name="50 Rectángulo"/>
          <p:cNvSpPr>
            <a:spLocks noChangeArrowheads="1"/>
          </p:cNvSpPr>
          <p:nvPr/>
        </p:nvSpPr>
        <p:spPr bwMode="auto">
          <a:xfrm>
            <a:off x="7585205" y="6431802"/>
            <a:ext cx="428625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1000" b="1" dirty="0" err="1">
                <a:cs typeface="Arial" charset="0"/>
              </a:rPr>
              <a:t>Modificado</a:t>
            </a:r>
            <a:r>
              <a:rPr lang="en-US" sz="1000" b="1" dirty="0">
                <a:cs typeface="Arial" charset="0"/>
              </a:rPr>
              <a:t> de: Brownell KD et al. Health Affairs  2 9 , NO. 3 (2010): 379– 387 </a:t>
            </a:r>
          </a:p>
        </p:txBody>
      </p:sp>
      <p:sp>
        <p:nvSpPr>
          <p:cNvPr id="53" name="47 Rectángulo"/>
          <p:cNvSpPr/>
          <p:nvPr/>
        </p:nvSpPr>
        <p:spPr>
          <a:xfrm>
            <a:off x="4634701" y="5285858"/>
            <a:ext cx="2523444" cy="1531128"/>
          </a:xfrm>
          <a:prstGeom prst="roundRect">
            <a:avLst>
              <a:gd name="adj" fmla="val 8600"/>
            </a:avLst>
          </a:prstGeom>
          <a:solidFill>
            <a:schemeClr val="bg1">
              <a:lumMod val="95000"/>
            </a:schemeClr>
          </a:solidFill>
          <a:ln w="19050" cap="rnd">
            <a:noFill/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1200"/>
              </a:lnSpc>
              <a:defRPr/>
            </a:pPr>
            <a:r>
              <a:rPr lang="es-MX" sz="1300" b="1" dirty="0" smtClean="0">
                <a:solidFill>
                  <a:schemeClr val="accent6"/>
                </a:solidFill>
              </a:rPr>
              <a:t>Entornos para niños libres de tabaco, bebidas azucaradas, alimentos no nutritivos, alcohol</a:t>
            </a:r>
          </a:p>
          <a:p>
            <a:pPr algn="ctr">
              <a:lnSpc>
                <a:spcPts val="1200"/>
              </a:lnSpc>
              <a:defRPr/>
            </a:pPr>
            <a:r>
              <a:rPr lang="es-MX" sz="1300" b="1" dirty="0" smtClean="0">
                <a:solidFill>
                  <a:schemeClr val="accent6"/>
                </a:solidFill>
              </a:rPr>
              <a:t>Disponibilidad gratuita de agua</a:t>
            </a:r>
          </a:p>
          <a:p>
            <a:pPr algn="ctr">
              <a:lnSpc>
                <a:spcPts val="1200"/>
              </a:lnSpc>
              <a:defRPr/>
            </a:pPr>
            <a:r>
              <a:rPr lang="es-MX" sz="1300" b="1" dirty="0" smtClean="0">
                <a:solidFill>
                  <a:schemeClr val="accent6"/>
                </a:solidFill>
              </a:rPr>
              <a:t>Precios elevados de tabaco y bebidas azucaradas </a:t>
            </a:r>
          </a:p>
          <a:p>
            <a:pPr algn="ctr">
              <a:lnSpc>
                <a:spcPts val="1200"/>
              </a:lnSpc>
              <a:defRPr/>
            </a:pPr>
            <a:r>
              <a:rPr lang="es-MX" sz="1300" b="1" dirty="0" smtClean="0">
                <a:solidFill>
                  <a:schemeClr val="accent6"/>
                </a:solidFill>
              </a:rPr>
              <a:t>Restricción de publicidad de tabaco, bebidas azucaradas y alcohol</a:t>
            </a:r>
            <a:endParaRPr lang="es-MX" sz="13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4442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71" grpId="0" animBg="1"/>
      <p:bldP spid="77" grpId="0" animBg="1"/>
      <p:bldP spid="15" grpId="0" animBg="1"/>
      <p:bldP spid="5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3246" y="365126"/>
            <a:ext cx="11167533" cy="1006474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MX" dirty="0">
                <a:latin typeface="Franklin Gothic Medium Cond" panose="020B0606030402020204" pitchFamily="34" charset="0"/>
                <a:ea typeface="+mn-ea"/>
                <a:cs typeface="+mn-cs"/>
              </a:rPr>
              <a:t>Importancia de las regulaciones en la prevención y control de la enfermedad no transmisibles (ENT)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anose="020B0606030402020204" pitchFamily="34" charset="0"/>
              </a:rPr>
              <a:t>Recomendaciones sobre comportamientos saludables para la prevención de enfermedades cónicas: Tabaco, alcohol, alimentación, actividad física, </a:t>
            </a:r>
            <a:r>
              <a:rPr lang="es-MX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anose="020B0606030402020204" pitchFamily="34" charset="0"/>
              </a:rPr>
              <a:t>autocuidado</a:t>
            </a:r>
          </a:p>
          <a:p>
            <a:pPr lvl="0"/>
            <a:r>
              <a:rPr lang="es-MX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anose="020B0606030402020204" pitchFamily="34" charset="0"/>
              </a:rPr>
              <a:t>Importancia de la educación como determinante de la conducta individual</a:t>
            </a:r>
            <a:endParaRPr lang="es-MX" sz="2400" dirty="0">
              <a:solidFill>
                <a:schemeClr val="tx1">
                  <a:lumMod val="75000"/>
                  <a:lumOff val="25000"/>
                </a:schemeClr>
              </a:solidFill>
              <a:latin typeface="Franklin Gothic Medium Cond" panose="020B0606030402020204" pitchFamily="34" charset="0"/>
            </a:endParaRPr>
          </a:p>
          <a:p>
            <a:pPr lvl="0"/>
            <a:r>
              <a:rPr lang="es-MX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anose="020B0606030402020204" pitchFamily="34" charset="0"/>
              </a:rPr>
              <a:t>Importancia 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anose="020B0606030402020204" pitchFamily="34" charset="0"/>
              </a:rPr>
              <a:t>de la modificación del entorno físico y mediático </a:t>
            </a:r>
            <a:r>
              <a:rPr lang="es-MX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anose="020B0606030402020204" pitchFamily="34" charset="0"/>
              </a:rPr>
              <a:t>(mediante regulación)</a:t>
            </a:r>
            <a:endParaRPr lang="es-MX" sz="2400" dirty="0">
              <a:solidFill>
                <a:schemeClr val="tx1">
                  <a:lumMod val="75000"/>
                  <a:lumOff val="25000"/>
                </a:schemeClr>
              </a:solidFill>
              <a:latin typeface="Franklin Gothic Medium Cond" panose="020B0606030402020204" pitchFamily="34" charset="0"/>
            </a:endParaRPr>
          </a:p>
          <a:p>
            <a:pPr lvl="0"/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anose="020B0606030402020204" pitchFamily="34" charset="0"/>
              </a:rPr>
              <a:t>La regulación como herramienta para la promoción de comportamientos saludables</a:t>
            </a:r>
          </a:p>
          <a:p>
            <a:pPr lvl="1"/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 Cond" panose="020B0606030402020204" pitchFamily="34" charset="0"/>
              </a:rPr>
              <a:t>Regulación por parte del </a:t>
            </a:r>
            <a:r>
              <a:rPr lang="es-MX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 Cond" panose="020B0606030402020204" pitchFamily="34" charset="0"/>
              </a:rPr>
              <a:t>ejecutivo (acuerdos, decretos)</a:t>
            </a:r>
            <a:endParaRPr lang="es-MX" sz="2800" dirty="0">
              <a:solidFill>
                <a:schemeClr val="tx1">
                  <a:lumMod val="65000"/>
                  <a:lumOff val="35000"/>
                </a:schemeClr>
              </a:solidFill>
              <a:latin typeface="Franklin Gothic Medium Cond" panose="020B0606030402020204" pitchFamily="34" charset="0"/>
            </a:endParaRPr>
          </a:p>
          <a:p>
            <a:pPr lvl="1"/>
            <a:r>
              <a:rPr lang="es-MX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 Cond" panose="020B0606030402020204" pitchFamily="34" charset="0"/>
              </a:rPr>
              <a:t>Legislación (ley de ingresos: IEPS a bebidas azucaradas)</a:t>
            </a:r>
            <a:endParaRPr lang="es-MX" sz="2800" dirty="0">
              <a:solidFill>
                <a:schemeClr val="tx1">
                  <a:lumMod val="65000"/>
                  <a:lumOff val="35000"/>
                </a:schemeClr>
              </a:solidFill>
              <a:latin typeface="Franklin Gothic Medium Cond" panose="020B0606030402020204" pitchFamily="34" charset="0"/>
            </a:endParaRPr>
          </a:p>
          <a:p>
            <a:pPr lvl="0"/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anose="020B0606030402020204" pitchFamily="34" charset="0"/>
              </a:rPr>
              <a:t>La necesidad de enfoques </a:t>
            </a:r>
            <a:r>
              <a:rPr lang="es-MX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anose="020B0606030402020204" pitchFamily="34" charset="0"/>
              </a:rPr>
              <a:t>multisectoriales en la regulación: </a:t>
            </a:r>
          </a:p>
          <a:p>
            <a:pPr lvl="1"/>
            <a:r>
              <a:rPr lang="es-MX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 Cond" panose="020B0606030402020204" pitchFamily="34" charset="0"/>
              </a:rPr>
              <a:t>Sectores salud, comercio, agricultura, educación, desarrollo social, radio y televisión (publicidad, etiquetado, subsidios agrícolas, impuestos, orientación en programas sociales, etc.)</a:t>
            </a:r>
          </a:p>
          <a:p>
            <a:r>
              <a:rPr lang="es-MX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anose="020B0606030402020204" pitchFamily="34" charset="0"/>
              </a:rPr>
              <a:t>Necesidad de influir en todos los entornos</a:t>
            </a:r>
          </a:p>
          <a:p>
            <a:pPr lvl="1"/>
            <a:r>
              <a:rPr lang="es-MX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anose="020B0606030402020204" pitchFamily="34" charset="0"/>
              </a:rPr>
              <a:t>Escuela, ámbito público, edificios gubernamentales, mercados)</a:t>
            </a:r>
            <a:endParaRPr lang="es-MX" sz="2000" dirty="0">
              <a:solidFill>
                <a:schemeClr val="tx1">
                  <a:lumMod val="75000"/>
                  <a:lumOff val="25000"/>
                </a:schemeClr>
              </a:solidFill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695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46942" y="373063"/>
            <a:ext cx="11125200" cy="10033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MX" dirty="0">
                <a:latin typeface="Franklin Gothic Medium Cond" panose="020B0606030402020204" pitchFamily="34" charset="0"/>
                <a:ea typeface="+mn-ea"/>
                <a:cs typeface="+mn-cs"/>
              </a:rPr>
              <a:t>Uso de evidencia científica para el diseño de procesos regulatorios: el caso de las bebidas azucaradas</a:t>
            </a: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575732" y="1628774"/>
            <a:ext cx="7291918" cy="4686301"/>
          </a:xfrm>
        </p:spPr>
        <p:txBody>
          <a:bodyPr>
            <a:normAutofit/>
          </a:bodyPr>
          <a:lstStyle/>
          <a:p>
            <a:r>
              <a:rPr lang="es-MX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anose="020B0606030402020204" pitchFamily="34" charset="0"/>
              </a:rPr>
              <a:t>Evidencia científica de aumento en riesgo de obesidad y diabetes debido al consumo de bebidas azucaradas (</a:t>
            </a:r>
            <a:r>
              <a:rPr lang="es-MX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anose="020B0606030402020204" pitchFamily="34" charset="0"/>
              </a:rPr>
              <a:t>metaanálisis</a:t>
            </a:r>
            <a:r>
              <a:rPr lang="es-MX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anose="020B0606030402020204" pitchFamily="34" charset="0"/>
              </a:rPr>
              <a:t>)</a:t>
            </a:r>
          </a:p>
          <a:p>
            <a:r>
              <a:rPr lang="es-MX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anose="020B0606030402020204" pitchFamily="34" charset="0"/>
              </a:rPr>
              <a:t>Evidencia de elevado consumo de azúcar adicionada</a:t>
            </a:r>
          </a:p>
          <a:p>
            <a:r>
              <a:rPr lang="es-MX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anose="020B0606030402020204" pitchFamily="34" charset="0"/>
              </a:rPr>
              <a:t>Evidencia de que bebidas azucaradas aporta el 69% de las azúcares añadidas</a:t>
            </a:r>
          </a:p>
          <a:p>
            <a:r>
              <a:rPr lang="es-MX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anose="020B0606030402020204" pitchFamily="34" charset="0"/>
              </a:rPr>
              <a:t>Evidencia de que la demanda de bebidas azucaradas es elástica: elasticidades precio de la demanda de 10-13%</a:t>
            </a:r>
          </a:p>
          <a:p>
            <a:r>
              <a:rPr lang="es-MX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anose="020B0606030402020204" pitchFamily="34" charset="0"/>
              </a:rPr>
              <a:t>Evidencia de que sustitutos de bebidas azucaradas son agua y bebidas saludables (elasticidades cruzadas)</a:t>
            </a:r>
          </a:p>
          <a:p>
            <a:r>
              <a:rPr lang="es-MX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anose="020B0606030402020204" pitchFamily="34" charset="0"/>
              </a:rPr>
              <a:t>Estimaciones de recaudación con impuesto de 10-30%</a:t>
            </a: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5916376"/>
              </p:ext>
            </p:extLst>
          </p:nvPr>
        </p:nvGraphicFramePr>
        <p:xfrm>
          <a:off x="8026973" y="1628775"/>
          <a:ext cx="3834469" cy="4321263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12827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7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38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97278">
                <a:tc gridSpan="3">
                  <a:txBody>
                    <a:bodyPr/>
                    <a:lstStyle/>
                    <a:p>
                      <a:pPr algn="ctr"/>
                      <a:r>
                        <a:rPr lang="es-MX" sz="2100" noProof="0" dirty="0" smtClean="0">
                          <a:latin typeface="Franklin Gothic Medium Cond" panose="020B0606030402020204" pitchFamily="34" charset="0"/>
                        </a:rPr>
                        <a:t>% de la población mexicana que</a:t>
                      </a:r>
                      <a:r>
                        <a:rPr lang="es-MX" sz="2100" baseline="0" noProof="0" dirty="0" smtClean="0">
                          <a:latin typeface="Franklin Gothic Medium Cond" panose="020B0606030402020204" pitchFamily="34" charset="0"/>
                        </a:rPr>
                        <a:t> consume &gt;10% del total de energía de azúcares añadidos</a:t>
                      </a:r>
                      <a:endParaRPr lang="es-MX" sz="2100" b="0" noProof="0" dirty="0">
                        <a:solidFill>
                          <a:schemeClr val="tx1"/>
                        </a:solidFill>
                        <a:latin typeface="Franklin Gothic Medium Cond" panose="020B0606030402020204" pitchFamily="34" charset="0"/>
                      </a:endParaRPr>
                    </a:p>
                  </a:txBody>
                  <a:tcPr marL="68564" marR="68564" marT="34299" marB="3429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 sz="11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9875">
                <a:tc>
                  <a:txBody>
                    <a:bodyPr/>
                    <a:lstStyle/>
                    <a:p>
                      <a:pPr algn="ctr"/>
                      <a:r>
                        <a:rPr lang="es-MX" sz="2100" noProof="0" dirty="0" smtClean="0">
                          <a:latin typeface="Franklin Gothic Medium Cond" panose="020B0606030402020204" pitchFamily="34" charset="0"/>
                        </a:rPr>
                        <a:t>Edad (años)</a:t>
                      </a:r>
                      <a:endParaRPr lang="es-MX" sz="2100" b="1" noProof="0" dirty="0">
                        <a:solidFill>
                          <a:schemeClr val="tx1"/>
                        </a:solidFill>
                        <a:latin typeface="Franklin Gothic Medium Cond" panose="020B0606030402020204" pitchFamily="34" charset="0"/>
                      </a:endParaRPr>
                    </a:p>
                  </a:txBody>
                  <a:tcPr marL="68564" marR="68564" marT="34299" marB="3429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100" noProof="0" dirty="0" smtClean="0">
                          <a:latin typeface="Franklin Gothic Medium Cond" panose="020B0606030402020204" pitchFamily="34" charset="0"/>
                        </a:rPr>
                        <a:t>Hombres</a:t>
                      </a:r>
                      <a:endParaRPr lang="es-MX" sz="2100" b="1" noProof="0" dirty="0">
                        <a:solidFill>
                          <a:schemeClr val="bg1"/>
                        </a:solidFill>
                        <a:latin typeface="Franklin Gothic Medium Cond" panose="020B0606030402020204" pitchFamily="34" charset="0"/>
                      </a:endParaRPr>
                    </a:p>
                  </a:txBody>
                  <a:tcPr marL="68564" marR="68564" marT="34299" marB="3429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100" noProof="0" dirty="0" smtClean="0">
                          <a:latin typeface="Franklin Gothic Medium Cond" panose="020B0606030402020204" pitchFamily="34" charset="0"/>
                        </a:rPr>
                        <a:t>Mujeres</a:t>
                      </a:r>
                      <a:endParaRPr lang="es-MX" sz="2100" b="1" noProof="0" dirty="0">
                        <a:solidFill>
                          <a:schemeClr val="bg1"/>
                        </a:solidFill>
                        <a:latin typeface="Franklin Gothic Medium Cond" panose="020B0606030402020204" pitchFamily="34" charset="0"/>
                      </a:endParaRPr>
                    </a:p>
                  </a:txBody>
                  <a:tcPr marL="68564" marR="68564" marT="34299" marB="3429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9222">
                <a:tc>
                  <a:txBody>
                    <a:bodyPr/>
                    <a:lstStyle/>
                    <a:p>
                      <a:pPr algn="ctr"/>
                      <a:r>
                        <a:rPr lang="es-MX" sz="2100" noProof="0" dirty="0" smtClean="0">
                          <a:latin typeface="Franklin Gothic Medium Cond" panose="020B0606030402020204" pitchFamily="34" charset="0"/>
                        </a:rPr>
                        <a:t>1-4</a:t>
                      </a:r>
                      <a:endParaRPr lang="es-MX" sz="2100" b="0" noProof="0" dirty="0">
                        <a:solidFill>
                          <a:schemeClr val="tx1"/>
                        </a:solidFill>
                        <a:latin typeface="Franklin Gothic Medium Cond" panose="020B0606030402020204" pitchFamily="34" charset="0"/>
                      </a:endParaRPr>
                    </a:p>
                  </a:txBody>
                  <a:tcPr marL="68564" marR="68564" marT="34299" marB="3429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2100" noProof="0" dirty="0" smtClean="0">
                          <a:latin typeface="Franklin Gothic Medium Cond" panose="020B0606030402020204" pitchFamily="34" charset="0"/>
                        </a:rPr>
                        <a:t>60.2%</a:t>
                      </a:r>
                      <a:endParaRPr lang="es-MX" sz="2100" b="0" noProof="0" dirty="0">
                        <a:solidFill>
                          <a:schemeClr val="bg1"/>
                        </a:solidFill>
                        <a:latin typeface="Franklin Gothic Medium Cond" panose="020B0606030402020204" pitchFamily="34" charset="0"/>
                      </a:endParaRPr>
                    </a:p>
                  </a:txBody>
                  <a:tcPr marL="68564" marR="68564" marT="34299" marB="3429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8296">
                <a:tc>
                  <a:txBody>
                    <a:bodyPr/>
                    <a:lstStyle/>
                    <a:p>
                      <a:pPr algn="ctr"/>
                      <a:r>
                        <a:rPr lang="es-MX" sz="2100" noProof="0" dirty="0" smtClean="0">
                          <a:latin typeface="Franklin Gothic Medium Cond" panose="020B0606030402020204" pitchFamily="34" charset="0"/>
                        </a:rPr>
                        <a:t>5-11</a:t>
                      </a:r>
                      <a:endParaRPr lang="es-MX" sz="2100" b="0" noProof="0" dirty="0">
                        <a:solidFill>
                          <a:schemeClr val="tx1"/>
                        </a:solidFill>
                        <a:latin typeface="Franklin Gothic Medium Cond" panose="020B0606030402020204" pitchFamily="34" charset="0"/>
                      </a:endParaRPr>
                    </a:p>
                  </a:txBody>
                  <a:tcPr marL="68564" marR="68564" marT="34299" marB="3429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100" noProof="0" dirty="0" smtClean="0">
                          <a:latin typeface="Franklin Gothic Medium Cond" panose="020B0606030402020204" pitchFamily="34" charset="0"/>
                        </a:rPr>
                        <a:t>57.8%</a:t>
                      </a:r>
                      <a:endParaRPr lang="es-MX" sz="2100" b="0" noProof="0" dirty="0">
                        <a:solidFill>
                          <a:schemeClr val="bg1"/>
                        </a:solidFill>
                        <a:latin typeface="Franklin Gothic Medium Cond" panose="020B0606030402020204" pitchFamily="34" charset="0"/>
                      </a:endParaRPr>
                    </a:p>
                  </a:txBody>
                  <a:tcPr marL="68564" marR="68564" marT="34299" marB="3429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100" noProof="0" dirty="0" smtClean="0">
                          <a:latin typeface="Franklin Gothic Medium Cond" panose="020B0606030402020204" pitchFamily="34" charset="0"/>
                        </a:rPr>
                        <a:t>65.9%</a:t>
                      </a:r>
                      <a:endParaRPr lang="es-MX" sz="2100" b="0" noProof="0" dirty="0">
                        <a:solidFill>
                          <a:schemeClr val="bg1"/>
                        </a:solidFill>
                        <a:latin typeface="Franklin Gothic Medium Cond" panose="020B0606030402020204" pitchFamily="34" charset="0"/>
                      </a:endParaRPr>
                    </a:p>
                  </a:txBody>
                  <a:tcPr marL="68564" marR="68564" marT="34299" marB="3429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8296">
                <a:tc>
                  <a:txBody>
                    <a:bodyPr/>
                    <a:lstStyle/>
                    <a:p>
                      <a:pPr algn="ctr"/>
                      <a:r>
                        <a:rPr lang="es-MX" sz="2100" noProof="0" dirty="0" smtClean="0">
                          <a:latin typeface="Franklin Gothic Medium Cond" panose="020B0606030402020204" pitchFamily="34" charset="0"/>
                        </a:rPr>
                        <a:t>12-19</a:t>
                      </a:r>
                      <a:endParaRPr lang="es-MX" sz="2100" b="0" noProof="0" dirty="0">
                        <a:solidFill>
                          <a:schemeClr val="tx1"/>
                        </a:solidFill>
                        <a:latin typeface="Franklin Gothic Medium Cond" panose="020B0606030402020204" pitchFamily="34" charset="0"/>
                      </a:endParaRPr>
                    </a:p>
                  </a:txBody>
                  <a:tcPr marL="68564" marR="68564" marT="34299" marB="3429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100" noProof="0" dirty="0" smtClean="0">
                          <a:latin typeface="Franklin Gothic Medium Cond" panose="020B0606030402020204" pitchFamily="34" charset="0"/>
                        </a:rPr>
                        <a:t>70.8%</a:t>
                      </a:r>
                      <a:endParaRPr lang="es-MX" sz="2100" b="0" noProof="0" dirty="0">
                        <a:solidFill>
                          <a:schemeClr val="bg1"/>
                        </a:solidFill>
                        <a:latin typeface="Franklin Gothic Medium Cond" panose="020B0606030402020204" pitchFamily="34" charset="0"/>
                      </a:endParaRPr>
                    </a:p>
                  </a:txBody>
                  <a:tcPr marL="68564" marR="68564" marT="34299" marB="3429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100" noProof="0" dirty="0" smtClean="0">
                          <a:latin typeface="Franklin Gothic Medium Cond" panose="020B0606030402020204" pitchFamily="34" charset="0"/>
                        </a:rPr>
                        <a:t>84.6%</a:t>
                      </a:r>
                      <a:endParaRPr lang="es-MX" sz="2100" b="0" noProof="0" dirty="0">
                        <a:solidFill>
                          <a:schemeClr val="bg1"/>
                        </a:solidFill>
                        <a:latin typeface="Franklin Gothic Medium Cond" panose="020B0606030402020204" pitchFamily="34" charset="0"/>
                      </a:endParaRPr>
                    </a:p>
                  </a:txBody>
                  <a:tcPr marL="68564" marR="68564" marT="34299" marB="3429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8296">
                <a:tc>
                  <a:txBody>
                    <a:bodyPr/>
                    <a:lstStyle/>
                    <a:p>
                      <a:pPr algn="ctr"/>
                      <a:r>
                        <a:rPr lang="es-MX" sz="2100" noProof="0" dirty="0" smtClean="0">
                          <a:latin typeface="Franklin Gothic Medium Cond" panose="020B0606030402020204" pitchFamily="34" charset="0"/>
                        </a:rPr>
                        <a:t>≥ 20</a:t>
                      </a:r>
                      <a:endParaRPr lang="es-MX" sz="2100" b="0" noProof="0" dirty="0">
                        <a:solidFill>
                          <a:schemeClr val="tx1"/>
                        </a:solidFill>
                        <a:latin typeface="Franklin Gothic Medium Cond" panose="020B0606030402020204" pitchFamily="34" charset="0"/>
                      </a:endParaRPr>
                    </a:p>
                  </a:txBody>
                  <a:tcPr marL="68564" marR="68564" marT="34299" marB="3429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100" noProof="0" dirty="0" smtClean="0">
                          <a:latin typeface="Franklin Gothic Medium Cond" panose="020B0606030402020204" pitchFamily="34" charset="0"/>
                        </a:rPr>
                        <a:t>63.8%</a:t>
                      </a:r>
                      <a:endParaRPr lang="es-MX" sz="2100" b="0" noProof="0" dirty="0">
                        <a:solidFill>
                          <a:schemeClr val="tx1"/>
                        </a:solidFill>
                        <a:latin typeface="Franklin Gothic Medium Cond" panose="020B0606030402020204" pitchFamily="34" charset="0"/>
                      </a:endParaRPr>
                    </a:p>
                  </a:txBody>
                  <a:tcPr marL="68564" marR="68564" marT="34299" marB="3429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100" noProof="0" dirty="0" smtClean="0">
                          <a:latin typeface="Franklin Gothic Medium Cond" panose="020B0606030402020204" pitchFamily="34" charset="0"/>
                        </a:rPr>
                        <a:t>64.1%</a:t>
                      </a:r>
                      <a:endParaRPr lang="es-MX" sz="2100" b="0" noProof="0" dirty="0">
                        <a:solidFill>
                          <a:schemeClr val="bg1"/>
                        </a:solidFill>
                        <a:latin typeface="Franklin Gothic Medium Cond" panose="020B0606030402020204" pitchFamily="34" charset="0"/>
                      </a:endParaRPr>
                    </a:p>
                  </a:txBody>
                  <a:tcPr marL="68564" marR="68564" marT="34299" marB="3429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441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33399" y="1371600"/>
            <a:ext cx="11142664" cy="5164667"/>
          </a:xfrm>
        </p:spPr>
        <p:txBody>
          <a:bodyPr>
            <a:noAutofit/>
          </a:bodyPr>
          <a:lstStyle/>
          <a:p>
            <a:pPr marL="180975" lvl="1" indent="-180975">
              <a:lnSpc>
                <a:spcPct val="100000"/>
              </a:lnSpc>
              <a:spcBef>
                <a:spcPts val="0"/>
              </a:spcBef>
              <a:buClr>
                <a:srgbClr val="F62459"/>
              </a:buClr>
              <a:buFont typeface="Times New Roman" panose="02020603050405020304" pitchFamily="18" charset="0"/>
              <a:buChar char="»"/>
            </a:pPr>
            <a:r>
              <a:rPr lang="es-MX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anose="020B0606030402020204" pitchFamily="34" charset="0"/>
              </a:rPr>
              <a:t>Poder Ejecutivo</a:t>
            </a:r>
          </a:p>
          <a:p>
            <a:pPr marL="361950" lvl="2" indent="-180975">
              <a:lnSpc>
                <a:spcPct val="100000"/>
              </a:lnSpc>
              <a:spcBef>
                <a:spcPts val="0"/>
              </a:spcBef>
            </a:pPr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anose="020B0606030402020204" pitchFamily="34" charset="0"/>
              </a:rPr>
              <a:t>ACUERDO por el que se emiten Lineamientos al </a:t>
            </a:r>
            <a:r>
              <a:rPr lang="es-MX" u="sng" dirty="0" smtClean="0">
                <a:solidFill>
                  <a:srgbClr val="0070C0"/>
                </a:solidFill>
                <a:latin typeface="Franklin Gothic Medium Cond" panose="020B0606030402020204" pitchFamily="34" charset="0"/>
              </a:rPr>
              <a:t>Reglamento…etiquetado frontal de alimentos</a:t>
            </a:r>
          </a:p>
          <a:p>
            <a:pPr marL="361950" lvl="2" indent="-180975">
              <a:lnSpc>
                <a:spcPct val="100000"/>
              </a:lnSpc>
              <a:spcBef>
                <a:spcPts val="0"/>
              </a:spcBef>
            </a:pPr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anose="020B0606030402020204" pitchFamily="34" charset="0"/>
              </a:rPr>
              <a:t>ACUERDO …se establecen los lineamientos para </a:t>
            </a:r>
            <a:r>
              <a:rPr lang="es-MX" u="sng" dirty="0" smtClean="0">
                <a:solidFill>
                  <a:srgbClr val="0070C0"/>
                </a:solidFill>
                <a:latin typeface="Franklin Gothic Medium Cond" panose="020B0606030402020204" pitchFamily="34" charset="0"/>
              </a:rPr>
              <a:t>el expendio y distribución de alimentos y bebidas</a:t>
            </a:r>
            <a:r>
              <a:rPr lang="es-MX" dirty="0" smtClean="0">
                <a:solidFill>
                  <a:srgbClr val="0070C0"/>
                </a:solidFill>
                <a:latin typeface="Franklin Gothic Medium Cond" panose="020B0606030402020204" pitchFamily="34" charset="0"/>
              </a:rPr>
              <a:t> </a:t>
            </a:r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anose="020B0606030402020204" pitchFamily="34" charset="0"/>
              </a:rPr>
              <a:t>…en las escuelas del Sistema Educativo Nacional</a:t>
            </a:r>
          </a:p>
          <a:p>
            <a:pPr marL="361950" lvl="2" indent="-180975">
              <a:lnSpc>
                <a:spcPct val="100000"/>
              </a:lnSpc>
              <a:spcBef>
                <a:spcPts val="0"/>
              </a:spcBef>
            </a:pPr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anose="020B0606030402020204" pitchFamily="34" charset="0"/>
              </a:rPr>
              <a:t>Regulación de </a:t>
            </a:r>
            <a:r>
              <a:rPr lang="es-MX" u="sng" dirty="0" smtClean="0">
                <a:solidFill>
                  <a:srgbClr val="0070C0"/>
                </a:solidFill>
                <a:latin typeface="Franklin Gothic Medium Cond" panose="020B0606030402020204" pitchFamily="34" charset="0"/>
              </a:rPr>
              <a:t>publicidad dirigida a niños</a:t>
            </a:r>
          </a:p>
          <a:p>
            <a:pPr marL="180975" lvl="1" indent="-180975">
              <a:lnSpc>
                <a:spcPct val="100000"/>
              </a:lnSpc>
              <a:spcBef>
                <a:spcPts val="0"/>
              </a:spcBef>
              <a:buClr>
                <a:srgbClr val="F62459"/>
              </a:buClr>
              <a:buFont typeface="Times New Roman" panose="02020603050405020304" pitchFamily="18" charset="0"/>
              <a:buChar char="»"/>
            </a:pPr>
            <a:r>
              <a:rPr lang="es-MX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anose="020B0606030402020204" pitchFamily="34" charset="0"/>
              </a:rPr>
              <a:t>Poder Legislativo</a:t>
            </a:r>
          </a:p>
          <a:p>
            <a:pPr marL="361950" lvl="2" indent="-180975">
              <a:lnSpc>
                <a:spcPct val="100000"/>
              </a:lnSpc>
              <a:spcBef>
                <a:spcPts val="0"/>
              </a:spcBef>
            </a:pPr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anose="020B0606030402020204" pitchFamily="34" charset="0"/>
              </a:rPr>
              <a:t>Ley de ingresos</a:t>
            </a:r>
            <a:r>
              <a:rPr lang="es-MX" u="sng" dirty="0" smtClean="0">
                <a:solidFill>
                  <a:srgbClr val="0070C0"/>
                </a:solidFill>
                <a:latin typeface="Franklin Gothic Medium Cond" panose="020B0606030402020204" pitchFamily="34" charset="0"/>
              </a:rPr>
              <a:t>…IEPS bebidas azucaradas y alimentos no básicos </a:t>
            </a:r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anose="020B0606030402020204" pitchFamily="34" charset="0"/>
              </a:rPr>
              <a:t>con alta densidad calórica</a:t>
            </a:r>
          </a:p>
          <a:p>
            <a:pPr marL="361950" lvl="2" indent="-180975">
              <a:lnSpc>
                <a:spcPct val="100000"/>
              </a:lnSpc>
              <a:spcBef>
                <a:spcPts val="0"/>
              </a:spcBef>
            </a:pPr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anose="020B0606030402020204" pitchFamily="34" charset="0"/>
              </a:rPr>
              <a:t>Leyes generales (etiquetado, restricción de alimentos y bebidas en escuelas, regulación de publicidad)</a:t>
            </a:r>
            <a:endParaRPr lang="es-MX" dirty="0">
              <a:solidFill>
                <a:schemeClr val="tx1">
                  <a:lumMod val="75000"/>
                  <a:lumOff val="25000"/>
                </a:schemeClr>
              </a:solidFill>
              <a:latin typeface="Franklin Gothic Medium Cond" panose="020B0606030402020204" pitchFamily="34" charset="0"/>
            </a:endParaRPr>
          </a:p>
          <a:p>
            <a:pPr marL="180975" lvl="1" indent="-180975">
              <a:lnSpc>
                <a:spcPct val="100000"/>
              </a:lnSpc>
              <a:spcBef>
                <a:spcPts val="0"/>
              </a:spcBef>
              <a:buClr>
                <a:srgbClr val="F62459"/>
              </a:buClr>
              <a:buFont typeface="Times New Roman" panose="02020603050405020304" pitchFamily="18" charset="0"/>
              <a:buChar char="»"/>
            </a:pPr>
            <a:r>
              <a:rPr lang="es-MX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anose="020B0606030402020204" pitchFamily="34" charset="0"/>
              </a:rPr>
              <a:t>Academia</a:t>
            </a:r>
          </a:p>
          <a:p>
            <a:pPr marL="361950" lvl="2" indent="-180975">
              <a:lnSpc>
                <a:spcPct val="100000"/>
              </a:lnSpc>
              <a:spcBef>
                <a:spcPts val="0"/>
              </a:spcBef>
            </a:pPr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anose="020B0606030402020204" pitchFamily="34" charset="0"/>
              </a:rPr>
              <a:t>Generar evidencia científica que sustente la regulación para la salud</a:t>
            </a:r>
            <a:endParaRPr lang="es-MX" dirty="0">
              <a:solidFill>
                <a:schemeClr val="tx1">
                  <a:lumMod val="75000"/>
                  <a:lumOff val="25000"/>
                </a:schemeClr>
              </a:solidFill>
              <a:latin typeface="Franklin Gothic Medium Cond" panose="020B0606030402020204" pitchFamily="34" charset="0"/>
            </a:endParaRPr>
          </a:p>
          <a:p>
            <a:pPr marL="180975" lvl="1" indent="-180975">
              <a:lnSpc>
                <a:spcPct val="100000"/>
              </a:lnSpc>
              <a:spcBef>
                <a:spcPts val="0"/>
              </a:spcBef>
              <a:buClr>
                <a:srgbClr val="F62459"/>
              </a:buClr>
              <a:buFont typeface="Times New Roman" panose="02020603050405020304" pitchFamily="18" charset="0"/>
              <a:buChar char="»"/>
            </a:pPr>
            <a:r>
              <a:rPr lang="es-MX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anose="020B0606030402020204" pitchFamily="34" charset="0"/>
              </a:rPr>
              <a:t>Sociedad civil</a:t>
            </a:r>
          </a:p>
          <a:p>
            <a:pPr marL="361950" lvl="2" indent="-180975">
              <a:lnSpc>
                <a:spcPct val="100000"/>
              </a:lnSpc>
              <a:spcBef>
                <a:spcPts val="0"/>
              </a:spcBef>
            </a:pPr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anose="020B0606030402020204" pitchFamily="34" charset="0"/>
              </a:rPr>
              <a:t>Generar demanda social en materia de regulación para mejorar la salud e influir en el legislativo y el ejecutivo</a:t>
            </a:r>
            <a:endParaRPr lang="es-MX" dirty="0">
              <a:solidFill>
                <a:schemeClr val="tx1">
                  <a:lumMod val="75000"/>
                  <a:lumOff val="25000"/>
                </a:schemeClr>
              </a:solidFill>
              <a:latin typeface="Franklin Gothic Medium Cond" panose="020B0606030402020204" pitchFamily="34" charset="0"/>
            </a:endParaRPr>
          </a:p>
          <a:p>
            <a:pPr marL="180975" lvl="1" indent="-180975">
              <a:lnSpc>
                <a:spcPct val="100000"/>
              </a:lnSpc>
              <a:spcBef>
                <a:spcPts val="0"/>
              </a:spcBef>
              <a:buClr>
                <a:srgbClr val="F62459"/>
              </a:buClr>
              <a:buFont typeface="Times New Roman" panose="02020603050405020304" pitchFamily="18" charset="0"/>
              <a:buChar char="»"/>
            </a:pPr>
            <a:r>
              <a:rPr lang="es-MX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anose="020B0606030402020204" pitchFamily="34" charset="0"/>
              </a:rPr>
              <a:t>Industria</a:t>
            </a:r>
          </a:p>
          <a:p>
            <a:pPr marL="361950" lvl="2" indent="-180975">
              <a:lnSpc>
                <a:spcPct val="100000"/>
              </a:lnSpc>
              <a:spcBef>
                <a:spcPts val="0"/>
              </a:spcBef>
            </a:pPr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anose="020B0606030402020204" pitchFamily="34" charset="0"/>
              </a:rPr>
              <a:t>Implementar las regulaciones y leyes</a:t>
            </a:r>
          </a:p>
          <a:p>
            <a:pPr marL="266700" indent="-26670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s-MX" sz="2500" b="1" dirty="0" smtClean="0">
                <a:solidFill>
                  <a:srgbClr val="F62459"/>
                </a:solidFill>
                <a:latin typeface="Franklin Gothic Medium Cond" panose="020B0606030402020204" pitchFamily="34" charset="0"/>
              </a:rPr>
              <a:t>Importancia de implementar procesos para el </a:t>
            </a:r>
            <a:r>
              <a:rPr lang="es-MX" sz="2500" b="1" u="sng" dirty="0">
                <a:solidFill>
                  <a:srgbClr val="F62459"/>
                </a:solidFill>
                <a:latin typeface="Franklin Gothic Medium Cond" panose="020B0606030402020204" pitchFamily="34" charset="0"/>
              </a:rPr>
              <a:t>manejo transparente de conflictos de </a:t>
            </a:r>
            <a:r>
              <a:rPr lang="es-MX" sz="2500" b="1" u="sng" dirty="0" smtClean="0">
                <a:solidFill>
                  <a:srgbClr val="F62459"/>
                </a:solidFill>
                <a:latin typeface="Franklin Gothic Medium Cond" panose="020B0606030402020204" pitchFamily="34" charset="0"/>
              </a:rPr>
              <a:t>interés</a:t>
            </a:r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443246" y="390884"/>
            <a:ext cx="11167533" cy="1006474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MX" dirty="0" smtClean="0">
                <a:latin typeface="Franklin Gothic Medium Cond" panose="020B0606030402020204" pitchFamily="34" charset="0"/>
                <a:ea typeface="+mn-ea"/>
                <a:cs typeface="+mn-cs"/>
              </a:rPr>
              <a:t>Gobernanza del proceso regulatorio y papel </a:t>
            </a:r>
            <a:r>
              <a:rPr lang="es-MX" dirty="0">
                <a:latin typeface="Franklin Gothic Medium Cond" panose="020B0606030402020204" pitchFamily="34" charset="0"/>
                <a:ea typeface="+mn-ea"/>
                <a:cs typeface="+mn-cs"/>
              </a:rPr>
              <a:t>de </a:t>
            </a:r>
            <a:r>
              <a:rPr lang="es-MX" dirty="0" smtClean="0">
                <a:latin typeface="Franklin Gothic Medium Cond" panose="020B0606030402020204" pitchFamily="34" charset="0"/>
                <a:ea typeface="+mn-ea"/>
                <a:cs typeface="+mn-cs"/>
              </a:rPr>
              <a:t>diferentes actores</a:t>
            </a:r>
            <a:endParaRPr lang="es-MX" dirty="0">
              <a:latin typeface="Franklin Gothic Medium Cond" panose="020B06060304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518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2892827"/>
              </p:ext>
            </p:extLst>
          </p:nvPr>
        </p:nvGraphicFramePr>
        <p:xfrm>
          <a:off x="561973" y="1414816"/>
          <a:ext cx="11114090" cy="524256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1962286">
                  <a:extLst>
                    <a:ext uri="{9D8B030D-6E8A-4147-A177-3AD203B41FA5}">
                      <a16:colId xmlns:a16="http://schemas.microsoft.com/office/drawing/2014/main" val="1814598795"/>
                    </a:ext>
                  </a:extLst>
                </a:gridCol>
                <a:gridCol w="3233573">
                  <a:extLst>
                    <a:ext uri="{9D8B030D-6E8A-4147-A177-3AD203B41FA5}">
                      <a16:colId xmlns:a16="http://schemas.microsoft.com/office/drawing/2014/main" val="148631511"/>
                    </a:ext>
                  </a:extLst>
                </a:gridCol>
                <a:gridCol w="5918231">
                  <a:extLst>
                    <a:ext uri="{9D8B030D-6E8A-4147-A177-3AD203B41FA5}">
                      <a16:colId xmlns:a16="http://schemas.microsoft.com/office/drawing/2014/main" val="4107560237"/>
                    </a:ext>
                  </a:extLst>
                </a:gridCol>
              </a:tblGrid>
              <a:tr h="513510">
                <a:tc>
                  <a:txBody>
                    <a:bodyPr/>
                    <a:lstStyle/>
                    <a:p>
                      <a:pPr algn="ctr"/>
                      <a:r>
                        <a:rPr lang="es-MX" sz="2400" dirty="0" smtClean="0">
                          <a:latin typeface="Franklin Gothic Medium Cond" panose="020B0606030402020204" pitchFamily="34" charset="0"/>
                        </a:rPr>
                        <a:t>TIPO DE EVALUACIÓN</a:t>
                      </a:r>
                      <a:endParaRPr lang="es-MX" sz="2400" dirty="0">
                        <a:latin typeface="Franklin Gothic Medium Cond" panose="020B06060304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 smtClean="0">
                          <a:latin typeface="Franklin Gothic Medium Cond" panose="020B0606030402020204" pitchFamily="34" charset="0"/>
                        </a:rPr>
                        <a:t>TIPO DE REGULACIÓN</a:t>
                      </a:r>
                      <a:endParaRPr lang="es-MX" sz="2400" dirty="0">
                        <a:latin typeface="Franklin Gothic Medium Cond" panose="020B06060304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 smtClean="0">
                          <a:latin typeface="Franklin Gothic Medium Cond" panose="020B0606030402020204" pitchFamily="34" charset="0"/>
                        </a:rPr>
                        <a:t>EJEMPLOS DE RESULTADOS</a:t>
                      </a:r>
                      <a:endParaRPr lang="es-MX" sz="2400" dirty="0">
                        <a:latin typeface="Franklin Gothic Medium Cond" panose="020B06060304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42586383"/>
                  </a:ext>
                </a:extLst>
              </a:tr>
              <a:tr h="9569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900" dirty="0" smtClean="0">
                          <a:latin typeface="Franklin Gothic Medium Cond" panose="020B0606030402020204" pitchFamily="34" charset="0"/>
                        </a:rPr>
                        <a:t>Evaluación de diseño</a:t>
                      </a:r>
                    </a:p>
                    <a:p>
                      <a:endParaRPr lang="es-MX" sz="1900" dirty="0">
                        <a:latin typeface="Franklin Gothic Medium Cond" panose="020B06060304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900" dirty="0" smtClean="0">
                          <a:latin typeface="Franklin Gothic Medium Cond" panose="020B0606030402020204" pitchFamily="34" charset="0"/>
                        </a:rPr>
                        <a:t>Regulación</a:t>
                      </a:r>
                      <a:r>
                        <a:rPr lang="es-MX" sz="1900" baseline="0" dirty="0" smtClean="0">
                          <a:latin typeface="Franklin Gothic Medium Cond" panose="020B0606030402020204" pitchFamily="34" charset="0"/>
                        </a:rPr>
                        <a:t> de Publicidad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s-MX" sz="1900" baseline="0" dirty="0" smtClean="0">
                        <a:latin typeface="Franklin Gothic Medium Cond" panose="020B06060304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900" baseline="0" dirty="0" smtClean="0">
                          <a:latin typeface="Franklin Gothic Medium Cond" panose="020B0606030402020204" pitchFamily="34" charset="0"/>
                        </a:rPr>
                        <a:t>Etiquetado Frontal</a:t>
                      </a:r>
                      <a:endParaRPr lang="es-MX" sz="1900" dirty="0">
                        <a:latin typeface="Franklin Gothic Medium Cond" panose="020B06060304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900" dirty="0" smtClean="0">
                          <a:latin typeface="Franklin Gothic Medium Cond" panose="020B0606030402020204" pitchFamily="34" charset="0"/>
                        </a:rPr>
                        <a:t>Gran audiencia de niños en ciertos</a:t>
                      </a:r>
                      <a:r>
                        <a:rPr lang="es-MX" sz="1900" baseline="0" dirty="0" smtClean="0">
                          <a:latin typeface="Franklin Gothic Medium Cond" panose="020B0606030402020204" pitchFamily="34" charset="0"/>
                        </a:rPr>
                        <a:t> horarios (7-10 pm) y programas (telenovelas) no reguladas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900" baseline="0" dirty="0" smtClean="0">
                          <a:latin typeface="Franklin Gothic Medium Cond" panose="020B0606030402020204" pitchFamily="34" charset="0"/>
                        </a:rPr>
                        <a:t>Efecto poco probable en selección y compra y reformulación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900" baseline="0" dirty="0" smtClean="0">
                          <a:latin typeface="Franklin Gothic Medium Cond" panose="020B0606030402020204" pitchFamily="34" charset="0"/>
                        </a:rPr>
                        <a:t>Límite de </a:t>
                      </a:r>
                      <a:r>
                        <a:rPr lang="es-MX" sz="1900" baseline="0" smtClean="0">
                          <a:latin typeface="Franklin Gothic Medium Cond" panose="020B0606030402020204" pitchFamily="34" charset="0"/>
                        </a:rPr>
                        <a:t>azúcar por </a:t>
                      </a:r>
                      <a:r>
                        <a:rPr lang="es-MX" sz="1900" baseline="0" dirty="0" smtClean="0">
                          <a:latin typeface="Franklin Gothic Medium Cond" panose="020B0606030402020204" pitchFamily="34" charset="0"/>
                        </a:rPr>
                        <a:t>arriba de límite de OMS</a:t>
                      </a:r>
                      <a:endParaRPr lang="es-MX" sz="1900" dirty="0">
                        <a:latin typeface="Franklin Gothic Medium Cond" panose="020B06060304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49987381"/>
                  </a:ext>
                </a:extLst>
              </a:tr>
              <a:tr h="7352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900" dirty="0" smtClean="0">
                          <a:latin typeface="Franklin Gothic Medium Cond" panose="020B0606030402020204" pitchFamily="34" charset="0"/>
                        </a:rPr>
                        <a:t>Evaluación de Implementación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900" dirty="0" smtClean="0">
                          <a:latin typeface="Franklin Gothic Medium Cond" panose="020B0606030402020204" pitchFamily="34" charset="0"/>
                        </a:rPr>
                        <a:t>Regulación de Publicidad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900" dirty="0" smtClean="0">
                          <a:latin typeface="Franklin Gothic Medium Cond" panose="020B0606030402020204" pitchFamily="34" charset="0"/>
                        </a:rPr>
                        <a:t>Regulación</a:t>
                      </a:r>
                      <a:r>
                        <a:rPr lang="es-MX" sz="1900" baseline="0" dirty="0" smtClean="0">
                          <a:latin typeface="Franklin Gothic Medium Cond" panose="020B0606030402020204" pitchFamily="34" charset="0"/>
                        </a:rPr>
                        <a:t> de alimentos y bebidas en escuelas</a:t>
                      </a:r>
                      <a:endParaRPr lang="es-MX" sz="1900" dirty="0">
                        <a:latin typeface="Franklin Gothic Medium Cond" panose="020B06060304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900" dirty="0" smtClean="0">
                          <a:latin typeface="Franklin Gothic Medium Cond" panose="020B0606030402020204" pitchFamily="34" charset="0"/>
                        </a:rPr>
                        <a:t>En general la implementación es acorde</a:t>
                      </a:r>
                      <a:r>
                        <a:rPr lang="es-MX" sz="1900" baseline="0" dirty="0" smtClean="0">
                          <a:latin typeface="Franklin Gothic Medium Cond" panose="020B0606030402020204" pitchFamily="34" charset="0"/>
                        </a:rPr>
                        <a:t> a las reglas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900" baseline="0" dirty="0" smtClean="0">
                          <a:latin typeface="Franklin Gothic Medium Cond" panose="020B0606030402020204" pitchFamily="34" charset="0"/>
                        </a:rPr>
                        <a:t>Avances en restricción de bebidas azucaradas carbonatadas, pero menor en bebidas no carbonatadas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22028199"/>
                  </a:ext>
                </a:extLst>
              </a:tr>
              <a:tr h="7352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900" dirty="0" smtClean="0">
                          <a:latin typeface="Franklin Gothic Medium Cond" panose="020B0606030402020204" pitchFamily="34" charset="0"/>
                        </a:rPr>
                        <a:t>Evaluación de resultados </a:t>
                      </a:r>
                    </a:p>
                    <a:p>
                      <a:endParaRPr lang="es-MX" sz="1900" dirty="0">
                        <a:latin typeface="Franklin Gothic Medium Cond" panose="020B06060304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900" dirty="0" smtClean="0">
                          <a:latin typeface="Franklin Gothic Medium Cond" panose="020B0606030402020204" pitchFamily="34" charset="0"/>
                        </a:rPr>
                        <a:t>Evaluación</a:t>
                      </a:r>
                      <a:r>
                        <a:rPr lang="es-MX" sz="1900" baseline="0" dirty="0" smtClean="0">
                          <a:latin typeface="Franklin Gothic Medium Cond" panose="020B0606030402020204" pitchFamily="34" charset="0"/>
                        </a:rPr>
                        <a:t> de compras de bebidas y alimentos con y sin impuestos</a:t>
                      </a:r>
                      <a:endParaRPr lang="es-MX" sz="1900" dirty="0">
                        <a:latin typeface="Franklin Gothic Medium Cond" panose="020B06060304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900" dirty="0" smtClean="0">
                          <a:latin typeface="Franklin Gothic Medium Cond" panose="020B0606030402020204" pitchFamily="34" charset="0"/>
                        </a:rPr>
                        <a:t>Disminución de 7.6% en compra de bebidas azucaradas con un impuesto de menos</a:t>
                      </a:r>
                      <a:r>
                        <a:rPr lang="es-MX" sz="1900" baseline="0" dirty="0" smtClean="0">
                          <a:latin typeface="Franklin Gothic Medium Cond" panose="020B0606030402020204" pitchFamily="34" charset="0"/>
                        </a:rPr>
                        <a:t> de 10% del valor y aumento en compra de agua y de otras bebidas sin azúcar</a:t>
                      </a:r>
                      <a:endParaRPr lang="es-MX" sz="1900" dirty="0">
                        <a:latin typeface="Franklin Gothic Medium Cond" panose="020B06060304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35960690"/>
                  </a:ext>
                </a:extLst>
              </a:tr>
              <a:tr h="9569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900" dirty="0" smtClean="0">
                          <a:latin typeface="Franklin Gothic Medium Cond" panose="020B0606030402020204" pitchFamily="34" charset="0"/>
                        </a:rPr>
                        <a:t>Evaluación de efectos</a:t>
                      </a:r>
                    </a:p>
                    <a:p>
                      <a:endParaRPr lang="es-MX" sz="1900" dirty="0">
                        <a:latin typeface="Franklin Gothic Medium Cond" panose="020B06060304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900" dirty="0" smtClean="0">
                          <a:latin typeface="Franklin Gothic Medium Cond" panose="020B0606030402020204" pitchFamily="34" charset="0"/>
                        </a:rPr>
                        <a:t>Evaluación</a:t>
                      </a:r>
                      <a:r>
                        <a:rPr lang="es-MX" sz="1900" baseline="0" dirty="0" smtClean="0">
                          <a:latin typeface="Franklin Gothic Medium Cond" panose="020B0606030402020204" pitchFamily="34" charset="0"/>
                        </a:rPr>
                        <a:t> en consumo de alimentos y bebidas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900" baseline="0" dirty="0" smtClean="0">
                          <a:latin typeface="Franklin Gothic Medium Cond" panose="020B0606030402020204" pitchFamily="34" charset="0"/>
                        </a:rPr>
                        <a:t>Evaluación en prevalencias de obesidad y diabetes</a:t>
                      </a:r>
                      <a:endParaRPr lang="es-MX" sz="1900" dirty="0">
                        <a:latin typeface="Franklin Gothic Medium Cond" panose="020B06060304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MX" sz="1900" dirty="0">
                        <a:latin typeface="Franklin Gothic Medium Cond" panose="020B06060304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95650889"/>
                  </a:ext>
                </a:extLst>
              </a:tr>
            </a:tbl>
          </a:graphicData>
        </a:graphic>
      </p:graphicFrame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46063" y="320059"/>
            <a:ext cx="11114089" cy="1006474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MX" dirty="0">
                <a:latin typeface="Franklin Gothic Medium Cond" panose="020B0606030402020204" pitchFamily="34" charset="0"/>
                <a:ea typeface="+mn-ea"/>
                <a:cs typeface="+mn-cs"/>
              </a:rPr>
              <a:t>Importancia del monitoreo y la evaluación independiente de las acciones regulatorias</a:t>
            </a:r>
          </a:p>
        </p:txBody>
      </p:sp>
    </p:spTree>
    <p:extLst>
      <p:ext uri="{BB962C8B-B14F-4D97-AF65-F5344CB8AC3E}">
        <p14:creationId xmlns:p14="http://schemas.microsoft.com/office/powerpoint/2010/main" val="347066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b="51536"/>
          <a:stretch/>
        </p:blipFill>
        <p:spPr>
          <a:xfrm>
            <a:off x="5640946" y="1705225"/>
            <a:ext cx="6071008" cy="2708639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7487013" y="5777161"/>
            <a:ext cx="418980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MX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anose="020B0606030402020204" pitchFamily="34" charset="0"/>
                <a:cs typeface="Arial" charset="0"/>
              </a:rPr>
              <a:t>Colchero A, </a:t>
            </a:r>
            <a:r>
              <a:rPr lang="es-MX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anose="020B0606030402020204" pitchFamily="34" charset="0"/>
                <a:cs typeface="Arial" charset="0"/>
              </a:rPr>
              <a:t>Popkin</a:t>
            </a:r>
            <a:r>
              <a:rPr lang="es-MX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anose="020B0606030402020204" pitchFamily="34" charset="0"/>
                <a:cs typeface="Arial" charset="0"/>
              </a:rPr>
              <a:t> B, Rivera J, </a:t>
            </a:r>
            <a:r>
              <a:rPr lang="es-MX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anose="020B0606030402020204" pitchFamily="34" charset="0"/>
                <a:cs typeface="Arial" charset="0"/>
              </a:rPr>
              <a:t>Wen</a:t>
            </a:r>
            <a:r>
              <a:rPr lang="es-MX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anose="020B0606030402020204" pitchFamily="34" charset="0"/>
                <a:cs typeface="Arial" charset="0"/>
              </a:rPr>
              <a:t> S. BMJ 2016;352:h6704</a:t>
            </a:r>
          </a:p>
          <a:p>
            <a:pPr algn="r"/>
            <a:r>
              <a:rPr lang="es-ES_tradnl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anose="020B0606030402020204" pitchFamily="34" charset="0"/>
                <a:cs typeface="Arial" charset="0"/>
              </a:rPr>
              <a:t>Colchero A., et al. </a:t>
            </a:r>
            <a:r>
              <a:rPr lang="nb-NO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anose="020B0606030402020204" pitchFamily="34" charset="0"/>
                <a:cs typeface="Arial" charset="0"/>
              </a:rPr>
              <a:t>PLoS</a:t>
            </a:r>
            <a:r>
              <a:rPr lang="nb-NO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anose="020B0606030402020204" pitchFamily="34" charset="0"/>
                <a:cs typeface="Arial" charset="0"/>
              </a:rPr>
              <a:t> One. 2016; 11(9): e0163463.</a:t>
            </a:r>
          </a:p>
          <a:p>
            <a:pPr algn="r"/>
            <a:r>
              <a:rPr lang="nb-NO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anose="020B0606030402020204" pitchFamily="34" charset="0"/>
                <a:cs typeface="Arial" charset="0"/>
              </a:rPr>
              <a:t>Colchero</a:t>
            </a:r>
            <a:r>
              <a:rPr lang="nb-NO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anose="020B0606030402020204" pitchFamily="34" charset="0"/>
                <a:cs typeface="Arial" charset="0"/>
              </a:rPr>
              <a:t> A, et al. 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anose="020B0606030402020204" pitchFamily="34" charset="0"/>
                <a:cs typeface="Arial" charset="0"/>
              </a:rPr>
              <a:t>Health </a:t>
            </a:r>
            <a:r>
              <a:rPr 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anose="020B0606030402020204" pitchFamily="34" charset="0"/>
                <a:cs typeface="Arial" charset="0"/>
              </a:rPr>
              <a:t>Aff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anose="020B0606030402020204" pitchFamily="34" charset="0"/>
                <a:cs typeface="Arial" charset="0"/>
              </a:rPr>
              <a:t> (Millwood). 2017;36(3):</a:t>
            </a: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anose="020B0606030402020204" pitchFamily="34" charset="0"/>
                <a:cs typeface="Arial" charset="0"/>
              </a:rPr>
              <a:t>564-571</a:t>
            </a:r>
            <a:endParaRPr lang="es-ES_tradnl" sz="1400" b="1" dirty="0">
              <a:solidFill>
                <a:schemeClr val="tx1">
                  <a:lumMod val="75000"/>
                  <a:lumOff val="25000"/>
                </a:schemeClr>
              </a:solidFill>
              <a:latin typeface="Franklin Gothic Medium Cond" panose="020B0606030402020204" pitchFamily="34" charset="0"/>
              <a:cs typeface="Arial" charset="0"/>
            </a:endParaRPr>
          </a:p>
        </p:txBody>
      </p:sp>
      <p:sp>
        <p:nvSpPr>
          <p:cNvPr id="11" name="Rectángulo redondeado 10"/>
          <p:cNvSpPr/>
          <p:nvPr/>
        </p:nvSpPr>
        <p:spPr>
          <a:xfrm>
            <a:off x="6211909" y="4733385"/>
            <a:ext cx="5327561" cy="546474"/>
          </a:xfrm>
          <a:prstGeom prst="roundRect">
            <a:avLst>
              <a:gd name="adj" fmla="val 50000"/>
            </a:avLst>
          </a:prstGeom>
          <a:solidFill>
            <a:srgbClr val="F624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>
                <a:latin typeface="Franklin Gothic Medium Cond" panose="020B0606030402020204" pitchFamily="34" charset="0"/>
              </a:rPr>
              <a:t>Reducciones sostenidas </a:t>
            </a:r>
            <a:r>
              <a:rPr lang="es-ES_tradnl" sz="2800" b="1">
                <a:latin typeface="Franklin Gothic Medium Cond" panose="020B0606030402020204" pitchFamily="34" charset="0"/>
              </a:rPr>
              <a:t>y crecientes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47832" y="368300"/>
            <a:ext cx="11125200" cy="10033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MX" dirty="0">
                <a:latin typeface="Franklin Gothic Medium Cond" panose="020B0606030402020204" pitchFamily="34" charset="0"/>
                <a:ea typeface="+mn-ea"/>
                <a:cs typeface="+mn-cs"/>
              </a:rPr>
              <a:t>Efecto en la compra de bebidas azucaradas después del impuesto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752023" y="1951447"/>
            <a:ext cx="132600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400" b="1" dirty="0" smtClean="0">
                <a:solidFill>
                  <a:srgbClr val="F62459"/>
                </a:solidFill>
                <a:latin typeface="Franklin Gothic Medium Cond" panose="020B0606030402020204" pitchFamily="34" charset="0"/>
              </a:rPr>
              <a:t>2014</a:t>
            </a:r>
            <a:endParaRPr lang="es-MX" sz="4400" b="1" dirty="0">
              <a:solidFill>
                <a:srgbClr val="F62459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519164" y="2038047"/>
            <a:ext cx="2575385" cy="6910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300"/>
              </a:lnSpc>
            </a:pPr>
            <a:r>
              <a:rPr lang="es-ES_tradnl" sz="2800" b="1" dirty="0">
                <a:solidFill>
                  <a:srgbClr val="F62459"/>
                </a:solidFill>
                <a:latin typeface="Franklin Gothic Medium Cond" panose="020B0606030402020204" pitchFamily="34" charset="0"/>
              </a:rPr>
              <a:t>Reducción </a:t>
            </a:r>
            <a:r>
              <a:rPr lang="es-ES_tradnl" sz="2800" b="1" dirty="0" smtClean="0">
                <a:solidFill>
                  <a:srgbClr val="F62459"/>
                </a:solidFill>
                <a:latin typeface="Franklin Gothic Medium Cond" panose="020B0606030402020204" pitchFamily="34" charset="0"/>
              </a:rPr>
              <a:t>de</a:t>
            </a:r>
          </a:p>
          <a:p>
            <a:pPr>
              <a:lnSpc>
                <a:spcPts val="2300"/>
              </a:lnSpc>
            </a:pPr>
            <a:r>
              <a:rPr lang="es-ES_tradnl" sz="2800" b="1" dirty="0" smtClean="0">
                <a:solidFill>
                  <a:srgbClr val="F62459"/>
                </a:solidFill>
                <a:latin typeface="Franklin Gothic Medium Cond" panose="020B0606030402020204" pitchFamily="34" charset="0"/>
              </a:rPr>
              <a:t>compras </a:t>
            </a:r>
            <a:r>
              <a:rPr lang="es-ES_tradnl" sz="2800" b="1" dirty="0">
                <a:solidFill>
                  <a:srgbClr val="F62459"/>
                </a:solidFill>
                <a:latin typeface="Franklin Gothic Medium Cond" panose="020B0606030402020204" pitchFamily="34" charset="0"/>
              </a:rPr>
              <a:t>del 5.5%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752023" y="2828781"/>
            <a:ext cx="132600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400" b="1" dirty="0" smtClean="0">
                <a:solidFill>
                  <a:srgbClr val="F62459"/>
                </a:solidFill>
                <a:latin typeface="Franklin Gothic Medium Cond" panose="020B0606030402020204" pitchFamily="34" charset="0"/>
              </a:rPr>
              <a:t>2015</a:t>
            </a:r>
            <a:endParaRPr lang="es-MX" sz="4400" b="1" dirty="0">
              <a:solidFill>
                <a:srgbClr val="F62459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2515156" y="2888459"/>
            <a:ext cx="2575385" cy="6910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300"/>
              </a:lnSpc>
            </a:pPr>
            <a:r>
              <a:rPr lang="es-ES_tradnl" sz="2800" b="1" dirty="0">
                <a:solidFill>
                  <a:srgbClr val="F62459"/>
                </a:solidFill>
                <a:latin typeface="Franklin Gothic Medium Cond" panose="020B0606030402020204" pitchFamily="34" charset="0"/>
              </a:rPr>
              <a:t>Reducción </a:t>
            </a:r>
            <a:r>
              <a:rPr lang="es-ES_tradnl" sz="2800" b="1" dirty="0" smtClean="0">
                <a:solidFill>
                  <a:srgbClr val="F62459"/>
                </a:solidFill>
                <a:latin typeface="Franklin Gothic Medium Cond" panose="020B0606030402020204" pitchFamily="34" charset="0"/>
              </a:rPr>
              <a:t>de</a:t>
            </a:r>
          </a:p>
          <a:p>
            <a:pPr>
              <a:lnSpc>
                <a:spcPts val="2300"/>
              </a:lnSpc>
            </a:pPr>
            <a:r>
              <a:rPr lang="es-ES_tradnl" sz="2800" b="1" dirty="0" smtClean="0">
                <a:solidFill>
                  <a:srgbClr val="F62459"/>
                </a:solidFill>
                <a:latin typeface="Franklin Gothic Medium Cond" panose="020B0606030402020204" pitchFamily="34" charset="0"/>
              </a:rPr>
              <a:t>compras </a:t>
            </a:r>
            <a:r>
              <a:rPr lang="es-ES_tradnl" sz="2800" b="1" dirty="0">
                <a:solidFill>
                  <a:srgbClr val="F62459"/>
                </a:solidFill>
                <a:latin typeface="Franklin Gothic Medium Cond" panose="020B0606030402020204" pitchFamily="34" charset="0"/>
              </a:rPr>
              <a:t>del </a:t>
            </a:r>
            <a:r>
              <a:rPr lang="es-ES_tradnl" sz="2800" b="1" dirty="0" smtClean="0">
                <a:solidFill>
                  <a:srgbClr val="F62459"/>
                </a:solidFill>
                <a:latin typeface="Franklin Gothic Medium Cond" panose="020B0606030402020204" pitchFamily="34" charset="0"/>
              </a:rPr>
              <a:t>9.7%</a:t>
            </a:r>
            <a:endParaRPr lang="es-ES_tradnl" sz="2800" b="1" dirty="0">
              <a:solidFill>
                <a:srgbClr val="F62459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492971" y="3741235"/>
            <a:ext cx="4597570" cy="2710339"/>
          </a:xfrm>
          <a:prstGeom prst="roundRect">
            <a:avLst>
              <a:gd name="adj" fmla="val 9370"/>
            </a:avLst>
          </a:prstGeom>
          <a:solidFill>
            <a:schemeClr val="bg1">
              <a:lumMod val="95000"/>
            </a:schemeClr>
          </a:solidFill>
          <a:ln w="19050" cap="rnd">
            <a:solidFill>
              <a:schemeClr val="accent6">
                <a:lumMod val="75000"/>
              </a:schemeClr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5400" b="1" dirty="0" smtClean="0">
                <a:solidFill>
                  <a:srgbClr val="0070C0"/>
                </a:solidFill>
                <a:latin typeface="Franklin Gothic Medium Cond" panose="020B0606030402020204" pitchFamily="34" charset="0"/>
              </a:rPr>
              <a:t>2014 – 2015</a:t>
            </a:r>
          </a:p>
          <a:p>
            <a:pPr algn="ctr"/>
            <a:r>
              <a:rPr lang="es-ES_tradnl" sz="3600" b="1" dirty="0">
                <a:solidFill>
                  <a:srgbClr val="0070C0"/>
                </a:solidFill>
                <a:latin typeface="Franklin Gothic Medium Cond" panose="020B0606030402020204" pitchFamily="34" charset="0"/>
              </a:rPr>
              <a:t>Reducción promedio</a:t>
            </a:r>
          </a:p>
          <a:p>
            <a:pPr algn="ctr"/>
            <a:r>
              <a:rPr lang="es-ES_tradnl" sz="3600" b="1" dirty="0">
                <a:solidFill>
                  <a:srgbClr val="0070C0"/>
                </a:solidFill>
                <a:latin typeface="Franklin Gothic Medium Cond" panose="020B0606030402020204" pitchFamily="34" charset="0"/>
              </a:rPr>
              <a:t>7.6%:</a:t>
            </a:r>
          </a:p>
          <a:p>
            <a:pPr algn="ctr"/>
            <a:r>
              <a:rPr lang="es-ES" sz="3600" b="1" dirty="0">
                <a:solidFill>
                  <a:srgbClr val="0070C0"/>
                </a:solidFill>
                <a:latin typeface="Franklin Gothic Medium Cond" panose="020B0606030402020204" pitchFamily="34" charset="0"/>
              </a:rPr>
              <a:t> -5.1 </a:t>
            </a:r>
            <a:r>
              <a:rPr lang="es-ES" sz="3600" b="1" dirty="0" smtClean="0">
                <a:solidFill>
                  <a:srgbClr val="0070C0"/>
                </a:solidFill>
                <a:latin typeface="Franklin Gothic Medium Cond" panose="020B0606030402020204" pitchFamily="34" charset="0"/>
              </a:rPr>
              <a:t>Litros/cápita/año</a:t>
            </a:r>
            <a:endParaRPr lang="es-ES" sz="3600" b="1" dirty="0">
              <a:solidFill>
                <a:srgbClr val="0070C0"/>
              </a:solidFill>
              <a:latin typeface="Franklin Gothic Medium Cond" panose="020B0606030402020204" pitchFamily="34" charset="0"/>
            </a:endParaRPr>
          </a:p>
        </p:txBody>
      </p:sp>
      <p:cxnSp>
        <p:nvCxnSpPr>
          <p:cNvPr id="12" name="Conector recto 11"/>
          <p:cNvCxnSpPr/>
          <p:nvPr/>
        </p:nvCxnSpPr>
        <p:spPr>
          <a:xfrm>
            <a:off x="2078027" y="2343150"/>
            <a:ext cx="437594" cy="0"/>
          </a:xfrm>
          <a:prstGeom prst="line">
            <a:avLst/>
          </a:prstGeom>
          <a:ln w="25400" cap="rnd">
            <a:prstDash val="sysDot"/>
            <a:round/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20"/>
          <p:cNvCxnSpPr/>
          <p:nvPr/>
        </p:nvCxnSpPr>
        <p:spPr>
          <a:xfrm>
            <a:off x="2077562" y="3209925"/>
            <a:ext cx="437594" cy="0"/>
          </a:xfrm>
          <a:prstGeom prst="line">
            <a:avLst/>
          </a:prstGeom>
          <a:ln w="25400" cap="rnd">
            <a:prstDash val="sysDot"/>
            <a:round/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50 Rectángulo"/>
          <p:cNvSpPr>
            <a:spLocks noChangeArrowheads="1"/>
          </p:cNvSpPr>
          <p:nvPr/>
        </p:nvSpPr>
        <p:spPr bwMode="auto">
          <a:xfrm>
            <a:off x="6096000" y="1415302"/>
            <a:ext cx="428625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1100" b="1" dirty="0" err="1">
                <a:latin typeface="Franklin Gothic Medium Cond" panose="020B0606030402020204" pitchFamily="34" charset="0"/>
                <a:cs typeface="Arial" charset="0"/>
              </a:rPr>
              <a:t>Modificado</a:t>
            </a:r>
            <a:r>
              <a:rPr lang="en-US" sz="1100" b="1" dirty="0">
                <a:latin typeface="Franklin Gothic Medium Cond" panose="020B0606030402020204" pitchFamily="34" charset="0"/>
                <a:cs typeface="Arial" charset="0"/>
              </a:rPr>
              <a:t> de: Brownell KD et al. Health Affairs  2 9 , NO. 3 (2010): 379– 387 </a:t>
            </a:r>
          </a:p>
        </p:txBody>
      </p:sp>
    </p:spTree>
    <p:extLst>
      <p:ext uri="{BB962C8B-B14F-4D97-AF65-F5344CB8AC3E}">
        <p14:creationId xmlns:p14="http://schemas.microsoft.com/office/powerpoint/2010/main" val="1495211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1838" t="47686" r="-1838" b="-8593"/>
          <a:stretch/>
        </p:blipFill>
        <p:spPr>
          <a:xfrm>
            <a:off x="5742367" y="2320021"/>
            <a:ext cx="6076859" cy="3457575"/>
          </a:xfrm>
          <a:prstGeom prst="rect">
            <a:avLst/>
          </a:prstGeom>
        </p:spPr>
      </p:pic>
      <p:sp>
        <p:nvSpPr>
          <p:cNvPr id="2" name="Rectángulo redondeado 1"/>
          <p:cNvSpPr/>
          <p:nvPr/>
        </p:nvSpPr>
        <p:spPr>
          <a:xfrm>
            <a:off x="533399" y="2070278"/>
            <a:ext cx="4496636" cy="4124459"/>
          </a:xfrm>
          <a:prstGeom prst="roundRect">
            <a:avLst>
              <a:gd name="adj" fmla="val 8881"/>
            </a:avLst>
          </a:prstGeom>
          <a:solidFill>
            <a:schemeClr val="bg1">
              <a:lumMod val="95000"/>
            </a:schemeClr>
          </a:solidFill>
          <a:ln w="25400" cap="rnd">
            <a:solidFill>
              <a:schemeClr val="accent6">
                <a:lumMod val="75000"/>
              </a:schemeClr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b="1" dirty="0">
                <a:solidFill>
                  <a:schemeClr val="accent6"/>
                </a:solidFill>
              </a:rPr>
              <a:t>Las compras de bebidas sin impuesto aumentaron 2.1%</a:t>
            </a:r>
          </a:p>
          <a:p>
            <a:pPr algn="ctr"/>
            <a:endParaRPr lang="es-ES_tradnl" sz="3600" b="1" dirty="0">
              <a:solidFill>
                <a:schemeClr val="accent6"/>
              </a:solidFill>
            </a:endParaRPr>
          </a:p>
          <a:p>
            <a:pPr algn="ctr"/>
            <a:r>
              <a:rPr lang="es-ES_tradnl" sz="4400" b="1" dirty="0">
                <a:solidFill>
                  <a:schemeClr val="accent6"/>
                </a:solidFill>
              </a:rPr>
              <a:t>+6.6 litros/cápita/año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8072435" y="5777596"/>
            <a:ext cx="36089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MX" sz="1200" b="1" dirty="0">
                <a:latin typeface="Franklin Gothic Medium Cond" panose="020B0606030402020204" pitchFamily="34" charset="0"/>
                <a:cs typeface="Arial" charset="0"/>
              </a:rPr>
              <a:t>Colchero A, </a:t>
            </a:r>
            <a:r>
              <a:rPr lang="es-MX" sz="1200" b="1" dirty="0" err="1">
                <a:latin typeface="Franklin Gothic Medium Cond" panose="020B0606030402020204" pitchFamily="34" charset="0"/>
                <a:cs typeface="Arial" charset="0"/>
              </a:rPr>
              <a:t>Popkin</a:t>
            </a:r>
            <a:r>
              <a:rPr lang="es-MX" sz="1200" b="1" dirty="0">
                <a:latin typeface="Franklin Gothic Medium Cond" panose="020B0606030402020204" pitchFamily="34" charset="0"/>
                <a:cs typeface="Arial" charset="0"/>
              </a:rPr>
              <a:t> B, Rivera J, </a:t>
            </a:r>
            <a:r>
              <a:rPr lang="es-MX" sz="1200" b="1" dirty="0" err="1">
                <a:latin typeface="Franklin Gothic Medium Cond" panose="020B0606030402020204" pitchFamily="34" charset="0"/>
                <a:cs typeface="Arial" charset="0"/>
              </a:rPr>
              <a:t>Wen</a:t>
            </a:r>
            <a:r>
              <a:rPr lang="es-MX" sz="1200" b="1" dirty="0">
                <a:latin typeface="Franklin Gothic Medium Cond" panose="020B0606030402020204" pitchFamily="34" charset="0"/>
                <a:cs typeface="Arial" charset="0"/>
              </a:rPr>
              <a:t> S. BMJ 2016;352:h6704</a:t>
            </a:r>
          </a:p>
          <a:p>
            <a:pPr algn="r"/>
            <a:r>
              <a:rPr lang="es-ES_tradnl" sz="1200" b="1" dirty="0">
                <a:latin typeface="Franklin Gothic Medium Cond" panose="020B0606030402020204" pitchFamily="34" charset="0"/>
                <a:cs typeface="Arial" charset="0"/>
              </a:rPr>
              <a:t>Colchero A., et al. </a:t>
            </a:r>
            <a:r>
              <a:rPr lang="nb-NO" sz="1200" b="1" dirty="0" err="1">
                <a:latin typeface="Franklin Gothic Medium Cond" panose="020B0606030402020204" pitchFamily="34" charset="0"/>
                <a:cs typeface="Arial" charset="0"/>
              </a:rPr>
              <a:t>PLoS</a:t>
            </a:r>
            <a:r>
              <a:rPr lang="nb-NO" sz="1200" b="1" dirty="0">
                <a:latin typeface="Franklin Gothic Medium Cond" panose="020B0606030402020204" pitchFamily="34" charset="0"/>
                <a:cs typeface="Arial" charset="0"/>
              </a:rPr>
              <a:t> One. 2016; 11(9): e0163463.</a:t>
            </a:r>
          </a:p>
          <a:p>
            <a:pPr algn="r"/>
            <a:r>
              <a:rPr lang="nb-NO" sz="1200" b="1" dirty="0" err="1">
                <a:latin typeface="Franklin Gothic Medium Cond" panose="020B0606030402020204" pitchFamily="34" charset="0"/>
                <a:cs typeface="Arial" charset="0"/>
              </a:rPr>
              <a:t>Colchero</a:t>
            </a:r>
            <a:r>
              <a:rPr lang="nb-NO" sz="1200" b="1" dirty="0">
                <a:latin typeface="Franklin Gothic Medium Cond" panose="020B0606030402020204" pitchFamily="34" charset="0"/>
                <a:cs typeface="Arial" charset="0"/>
              </a:rPr>
              <a:t> A, et al. </a:t>
            </a:r>
            <a:r>
              <a:rPr lang="en-US" sz="1200" b="1" dirty="0">
                <a:latin typeface="Franklin Gothic Medium Cond" panose="020B0606030402020204" pitchFamily="34" charset="0"/>
                <a:cs typeface="Arial" charset="0"/>
              </a:rPr>
              <a:t>Health </a:t>
            </a:r>
            <a:r>
              <a:rPr lang="en-US" sz="1200" b="1" dirty="0" err="1">
                <a:latin typeface="Franklin Gothic Medium Cond" panose="020B0606030402020204" pitchFamily="34" charset="0"/>
                <a:cs typeface="Arial" charset="0"/>
              </a:rPr>
              <a:t>Aff</a:t>
            </a:r>
            <a:r>
              <a:rPr lang="en-US" sz="1200" b="1" dirty="0">
                <a:latin typeface="Franklin Gothic Medium Cond" panose="020B0606030402020204" pitchFamily="34" charset="0"/>
                <a:cs typeface="Arial" charset="0"/>
              </a:rPr>
              <a:t> (Millwood). 2017;36(3):</a:t>
            </a:r>
            <a:r>
              <a:rPr lang="en-US" sz="1200" b="1" dirty="0" smtClean="0">
                <a:latin typeface="Franklin Gothic Medium Cond" panose="020B0606030402020204" pitchFamily="34" charset="0"/>
                <a:cs typeface="Arial" charset="0"/>
              </a:rPr>
              <a:t>564-571</a:t>
            </a:r>
            <a:endParaRPr lang="es-ES_tradnl" sz="1200" b="1" dirty="0">
              <a:latin typeface="Franklin Gothic Medium Cond" panose="020B0606030402020204" pitchFamily="34" charset="0"/>
              <a:cs typeface="Arial" charset="0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43246" y="378005"/>
            <a:ext cx="11167533" cy="1006474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MX" dirty="0">
                <a:latin typeface="Franklin Gothic Medium Cond" panose="020B0606030402020204" pitchFamily="34" charset="0"/>
                <a:ea typeface="+mn-ea"/>
                <a:cs typeface="+mn-cs"/>
              </a:rPr>
              <a:t>Efecto en la compra de bebidas azucaradas después del impuesto</a:t>
            </a:r>
          </a:p>
        </p:txBody>
      </p:sp>
    </p:spTree>
    <p:extLst>
      <p:ext uri="{BB962C8B-B14F-4D97-AF65-F5344CB8AC3E}">
        <p14:creationId xmlns:p14="http://schemas.microsoft.com/office/powerpoint/2010/main" val="741050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insp_rivera">
      <a:dk1>
        <a:sysClr val="windowText" lastClr="000000"/>
      </a:dk1>
      <a:lt1>
        <a:sysClr val="window" lastClr="FFFFFF"/>
      </a:lt1>
      <a:dk2>
        <a:srgbClr val="697894"/>
      </a:dk2>
      <a:lt2>
        <a:srgbClr val="E7E6E6"/>
      </a:lt2>
      <a:accent1>
        <a:srgbClr val="425167"/>
      </a:accent1>
      <a:accent2>
        <a:srgbClr val="6B6CA8"/>
      </a:accent2>
      <a:accent3>
        <a:srgbClr val="E45A5A"/>
      </a:accent3>
      <a:accent4>
        <a:srgbClr val="C33D40"/>
      </a:accent4>
      <a:accent5>
        <a:srgbClr val="21A1D8"/>
      </a:accent5>
      <a:accent6>
        <a:srgbClr val="466BAC"/>
      </a:accent6>
      <a:hlink>
        <a:srgbClr val="7F7F7F"/>
      </a:hlink>
      <a:folHlink>
        <a:srgbClr val="BFBFB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857</TotalTime>
  <Words>1096</Words>
  <Application>Microsoft Office PowerPoint</Application>
  <PresentationFormat>Panorámica</PresentationFormat>
  <Paragraphs>150</Paragraphs>
  <Slides>11</Slides>
  <Notes>1</Notes>
  <HiddenSlides>2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20" baseType="lpstr">
      <vt:lpstr>Arial</vt:lpstr>
      <vt:lpstr>Arial Narrow</vt:lpstr>
      <vt:lpstr>Calibri</vt:lpstr>
      <vt:lpstr>Franklin Gothic Medium</vt:lpstr>
      <vt:lpstr>Franklin Gothic Medium Cond</vt:lpstr>
      <vt:lpstr>Times New Roman</vt:lpstr>
      <vt:lpstr>Wingdings</vt:lpstr>
      <vt:lpstr>Wingdings 2</vt:lpstr>
      <vt:lpstr>Tema de Office</vt:lpstr>
      <vt:lpstr>Presentación de PowerPoint</vt:lpstr>
      <vt:lpstr>El comportamiento individual en la prevención y control de la enfermedades no transmisibles (ENT)</vt:lpstr>
      <vt:lpstr>Presentación de PowerPoint</vt:lpstr>
      <vt:lpstr>Importancia de las regulaciones en la prevención y control de la enfermedad no transmisibles (ENT)</vt:lpstr>
      <vt:lpstr>Uso de evidencia científica para el diseño de procesos regulatorios: el caso de las bebidas azucaradas</vt:lpstr>
      <vt:lpstr>Gobernanza del proceso regulatorio y papel de diferentes actores</vt:lpstr>
      <vt:lpstr>Importancia del monitoreo y la evaluación independiente de las acciones regulatorias</vt:lpstr>
      <vt:lpstr>Efecto en la compra de bebidas azucaradas después del impuesto</vt:lpstr>
      <vt:lpstr>Efecto en la compra de bebidas azucaradas después del impuesto</vt:lpstr>
      <vt:lpstr>Conclusiones</vt:lpstr>
      <vt:lpstr>¡Gracias!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Juan Rivera Dommarco</dc:creator>
  <cp:lastModifiedBy>Juan Rivera Dommarco</cp:lastModifiedBy>
  <cp:revision>73</cp:revision>
  <dcterms:created xsi:type="dcterms:W3CDTF">2017-06-19T17:04:46Z</dcterms:created>
  <dcterms:modified xsi:type="dcterms:W3CDTF">2017-06-21T23:23:25Z</dcterms:modified>
</cp:coreProperties>
</file>