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78" r:id="rId3"/>
    <p:sldId id="289" r:id="rId4"/>
    <p:sldId id="288" r:id="rId5"/>
    <p:sldId id="258" r:id="rId6"/>
    <p:sldId id="286" r:id="rId7"/>
    <p:sldId id="273" r:id="rId8"/>
    <p:sldId id="274" r:id="rId9"/>
    <p:sldId id="268" r:id="rId10"/>
    <p:sldId id="277" r:id="rId11"/>
    <p:sldId id="293" r:id="rId12"/>
    <p:sldId id="291" r:id="rId13"/>
    <p:sldId id="292" r:id="rId14"/>
    <p:sldId id="269" r:id="rId15"/>
    <p:sldId id="270" r:id="rId16"/>
    <p:sldId id="272" r:id="rId17"/>
  </p:sldIdLst>
  <p:sldSz cx="12192000" cy="6858000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9" d="100"/>
        <a:sy n="4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F4ED125-EF05-40F0-ACA5-CFB4CD630D96}" type="datetimeFigureOut">
              <a:rPr lang="es-MX" smtClean="0"/>
              <a:t>21/06/2017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1D6013A-EBB4-49CD-A0C6-F32198E1482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12465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26A13-0BA1-4EFF-959D-5D59D2C47227}" type="slidenum">
              <a:rPr lang="es-MX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53712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6123EAE-4197-44D5-B8E5-D1E4FBACD7A6}" type="slidenum">
              <a:rPr lang="en-US"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>
              <a:ea typeface="ＭＳ Ｐゴシック" charset="-128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0603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MX" altLang="es-MX"/>
          </a:p>
        </p:txBody>
      </p:sp>
      <p:sp>
        <p:nvSpPr>
          <p:cNvPr id="11776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7066" indent="-29117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4717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604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6491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D9CC29F-4180-4437-A7D1-8D93DDC4BA4F}" type="slidenum">
              <a:rPr lang="es-MX" altLang="es-MX"/>
              <a:pPr>
                <a:spcBef>
                  <a:spcPct val="0"/>
                </a:spcBef>
              </a:pPr>
              <a:t>10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21670639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26A13-0BA1-4EFF-959D-5D59D2C47227}" type="slidenum">
              <a:rPr lang="es-MX" smtClean="0"/>
              <a:t>12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266415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26A13-0BA1-4EFF-959D-5D59D2C47227}" type="slidenum">
              <a:rPr lang="es-MX" smtClean="0"/>
              <a:t>13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353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45E84-D823-409A-9915-4FC049BF33DA}" type="datetimeFigureOut">
              <a:rPr lang="es-MX" smtClean="0"/>
              <a:t>21/06/2017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D8D00-0884-41E9-9F7E-53E6C0A8C6A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02606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45E84-D823-409A-9915-4FC049BF33DA}" type="datetimeFigureOut">
              <a:rPr lang="es-MX" smtClean="0"/>
              <a:t>21/06/2017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D8D00-0884-41E9-9F7E-53E6C0A8C6A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89217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45E84-D823-409A-9915-4FC049BF33DA}" type="datetimeFigureOut">
              <a:rPr lang="es-MX" smtClean="0"/>
              <a:t>21/06/2017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D8D00-0884-41E9-9F7E-53E6C0A8C6A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666054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90586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31371" y="-27384"/>
            <a:ext cx="11247040" cy="1143000"/>
          </a:xfrm>
          <a:prstGeom prst="rect">
            <a:avLst/>
          </a:prstGeom>
        </p:spPr>
        <p:txBody>
          <a:bodyPr/>
          <a:lstStyle>
            <a:lvl1pPr algn="ctr">
              <a:defRPr sz="36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7" name="3 Marcador de contenido"/>
          <p:cNvSpPr>
            <a:spLocks noGrp="1"/>
          </p:cNvSpPr>
          <p:nvPr>
            <p:ph sz="half" idx="2"/>
          </p:nvPr>
        </p:nvSpPr>
        <p:spPr>
          <a:xfrm>
            <a:off x="335360" y="6021289"/>
            <a:ext cx="11617291" cy="5369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lang="es-ES" sz="2400" smtClean="0">
                <a:solidFill>
                  <a:schemeClr val="tx2"/>
                </a:solidFill>
              </a:defRPr>
            </a:lvl1pPr>
            <a:lvl2pPr>
              <a:defRPr lang="es-ES" sz="2400" smtClean="0">
                <a:solidFill>
                  <a:schemeClr val="tx2"/>
                </a:solidFill>
              </a:defRPr>
            </a:lvl2pPr>
            <a:lvl3pPr>
              <a:defRPr lang="es-ES" sz="2400" smtClean="0">
                <a:solidFill>
                  <a:schemeClr val="tx2"/>
                </a:solidFill>
              </a:defRPr>
            </a:lvl3pPr>
            <a:lvl4pPr>
              <a:defRPr lang="es-ES" sz="2400" smtClean="0">
                <a:solidFill>
                  <a:schemeClr val="tx2"/>
                </a:solidFill>
              </a:defRPr>
            </a:lvl4pPr>
            <a:lvl5pPr>
              <a:defRPr lang="es-MX"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94211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45E84-D823-409A-9915-4FC049BF33DA}" type="datetimeFigureOut">
              <a:rPr lang="es-MX" smtClean="0"/>
              <a:t>21/06/2017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D8D00-0884-41E9-9F7E-53E6C0A8C6A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61122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45E84-D823-409A-9915-4FC049BF33DA}" type="datetimeFigureOut">
              <a:rPr lang="es-MX" smtClean="0"/>
              <a:t>21/06/2017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D8D00-0884-41E9-9F7E-53E6C0A8C6A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45234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45E84-D823-409A-9915-4FC049BF33DA}" type="datetimeFigureOut">
              <a:rPr lang="es-MX" smtClean="0"/>
              <a:t>21/06/2017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D8D00-0884-41E9-9F7E-53E6C0A8C6A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89989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45E84-D823-409A-9915-4FC049BF33DA}" type="datetimeFigureOut">
              <a:rPr lang="es-MX" smtClean="0"/>
              <a:t>21/06/2017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D8D00-0884-41E9-9F7E-53E6C0A8C6A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13753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45E84-D823-409A-9915-4FC049BF33DA}" type="datetimeFigureOut">
              <a:rPr lang="es-MX" smtClean="0"/>
              <a:t>21/06/2017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D8D00-0884-41E9-9F7E-53E6C0A8C6A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96622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45E84-D823-409A-9915-4FC049BF33DA}" type="datetimeFigureOut">
              <a:rPr lang="es-MX" smtClean="0"/>
              <a:t>21/06/2017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D8D00-0884-41E9-9F7E-53E6C0A8C6A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72548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45E84-D823-409A-9915-4FC049BF33DA}" type="datetimeFigureOut">
              <a:rPr lang="es-MX" smtClean="0"/>
              <a:t>21/06/2017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D8D00-0884-41E9-9F7E-53E6C0A8C6A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06157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45E84-D823-409A-9915-4FC049BF33DA}" type="datetimeFigureOut">
              <a:rPr lang="es-MX" smtClean="0"/>
              <a:t>21/06/2017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D8D00-0884-41E9-9F7E-53E6C0A8C6A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81931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A45E84-D823-409A-9915-4FC049BF33DA}" type="datetimeFigureOut">
              <a:rPr lang="es-MX" smtClean="0"/>
              <a:t>21/06/2017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AD8D00-0884-41E9-9F7E-53E6C0A8C6A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37069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13" Type="http://schemas.openxmlformats.org/officeDocument/2006/relationships/image" Target="../media/image1.pn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12" Type="http://schemas.openxmlformats.org/officeDocument/2006/relationships/image" Target="../media/image4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47.jpeg"/><Relationship Id="rId5" Type="http://schemas.openxmlformats.org/officeDocument/2006/relationships/image" Target="../media/image41.jpeg"/><Relationship Id="rId10" Type="http://schemas.openxmlformats.org/officeDocument/2006/relationships/image" Target="../media/image46.jpeg"/><Relationship Id="rId4" Type="http://schemas.openxmlformats.org/officeDocument/2006/relationships/image" Target="../media/image40.jpeg"/><Relationship Id="rId9" Type="http://schemas.openxmlformats.org/officeDocument/2006/relationships/image" Target="../media/image45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21.pn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jpeg"/><Relationship Id="rId18" Type="http://schemas.openxmlformats.org/officeDocument/2006/relationships/image" Target="../media/image38.pn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12" Type="http://schemas.openxmlformats.org/officeDocument/2006/relationships/image" Target="../media/image32.jpeg"/><Relationship Id="rId17" Type="http://schemas.openxmlformats.org/officeDocument/2006/relationships/image" Target="../media/image37.png"/><Relationship Id="rId2" Type="http://schemas.openxmlformats.org/officeDocument/2006/relationships/image" Target="../media/image22.png"/><Relationship Id="rId16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5.jpeg"/><Relationship Id="rId10" Type="http://schemas.openxmlformats.org/officeDocument/2006/relationships/image" Target="../media/image30.jpeg"/><Relationship Id="rId19" Type="http://schemas.openxmlformats.org/officeDocument/2006/relationships/image" Target="../media/image1.png"/><Relationship Id="rId4" Type="http://schemas.openxmlformats.org/officeDocument/2006/relationships/image" Target="../media/image24.png"/><Relationship Id="rId9" Type="http://schemas.openxmlformats.org/officeDocument/2006/relationships/image" Target="../media/image29.jpeg"/><Relationship Id="rId14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2114375" y="4795897"/>
            <a:ext cx="8615966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MX" sz="3600" b="0" i="1" u="none" strike="noStrike" baseline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algn="ctr"/>
            <a:endParaRPr lang="en-US" sz="3600" b="1" i="1" u="none" strike="noStrike" baseline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algn="r"/>
            <a:r>
              <a:rPr lang="en-US" sz="2000" b="1" i="1" u="none" strike="noStrike" baseline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DRA. MARTHA HIJAR</a:t>
            </a:r>
          </a:p>
          <a:p>
            <a:pPr algn="r"/>
            <a:r>
              <a:rPr lang="en-US" sz="20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LIC. RICARDO GARCÍA SARUBBI</a:t>
            </a:r>
            <a:endParaRPr lang="en-US" sz="2000" b="0" i="1" u="none" strike="noStrike" baseline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algn="ctr"/>
            <a:r>
              <a:rPr lang="es-MX" sz="3600" b="0" i="1" u="none" strike="noStrike" baseline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	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6911E865-ABA3-472A-8A81-EBF325CD054D}"/>
              </a:ext>
            </a:extLst>
          </p:cNvPr>
          <p:cNvSpPr/>
          <p:nvPr/>
        </p:nvSpPr>
        <p:spPr>
          <a:xfrm>
            <a:off x="2809461" y="3321016"/>
            <a:ext cx="812358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600" b="1" i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Los Retos Intersectoriales para Regular desde Salud en el Tema </a:t>
            </a:r>
          </a:p>
          <a:p>
            <a:pPr algn="ctr"/>
            <a:r>
              <a:rPr lang="es-MX" sz="3600" b="1" i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de Seguridad Vial</a:t>
            </a:r>
            <a:endParaRPr lang="es-MX" sz="3600" i="1" dirty="0"/>
          </a:p>
        </p:txBody>
      </p:sp>
      <p:pic>
        <p:nvPicPr>
          <p:cNvPr id="4" name="Picture 1757">
            <a:extLst>
              <a:ext uri="{FF2B5EF4-FFF2-40B4-BE49-F238E27FC236}">
                <a16:creationId xmlns:a16="http://schemas.microsoft.com/office/drawing/2014/main" id="{A0E120EC-724B-486C-96CC-DE4C3628EFB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08589" y="453749"/>
            <a:ext cx="2000872" cy="2050912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E35FAA1F-295D-464A-841D-4499D57FFABE}"/>
              </a:ext>
            </a:extLst>
          </p:cNvPr>
          <p:cNvSpPr/>
          <p:nvPr/>
        </p:nvSpPr>
        <p:spPr>
          <a:xfrm>
            <a:off x="3684104" y="818723"/>
            <a:ext cx="6096000" cy="1178208"/>
          </a:xfrm>
          <a:prstGeom prst="rect">
            <a:avLst/>
          </a:prstGeom>
        </p:spPr>
        <p:txBody>
          <a:bodyPr>
            <a:spAutoFit/>
          </a:bodyPr>
          <a:lstStyle/>
          <a:p>
            <a:pPr marL="537210" indent="-186055" algn="ctr">
              <a:lnSpc>
                <a:spcPct val="98000"/>
              </a:lnSpc>
            </a:pPr>
            <a:r>
              <a:rPr lang="es-MX" sz="240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El Desarrollo de la Capacidad para la Regulación en Salud en México</a:t>
            </a:r>
          </a:p>
          <a:p>
            <a:pPr marL="537210" indent="-186055" algn="ctr">
              <a:lnSpc>
                <a:spcPct val="98000"/>
              </a:lnSpc>
            </a:pPr>
            <a:r>
              <a:rPr lang="es-MX" sz="240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21 de Junio 2017</a:t>
            </a:r>
            <a:endParaRPr lang="es-MX" sz="2400" dirty="0">
              <a:solidFill>
                <a:srgbClr val="00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1579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689113" y="735864"/>
            <a:ext cx="11082689" cy="6122136"/>
            <a:chOff x="-53107" y="995363"/>
            <a:chExt cx="9202591" cy="5170487"/>
          </a:xfrm>
        </p:grpSpPr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395288" y="995363"/>
              <a:ext cx="8496300" cy="461962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000066">
                  <a:alpha val="50000"/>
                </a:srgbClr>
              </a:out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kumimoji="1" lang="es-MX" sz="2400" i="1" kern="0" dirty="0">
                  <a:solidFill>
                    <a:prstClr val="white"/>
                  </a:solidFill>
                  <a:latin typeface="Arial Black" pitchFamily="34" charset="0"/>
                </a:rPr>
                <a:t>GESTIÓN E INTERVENCIONES DEL STCONAPRA</a:t>
              </a:r>
            </a:p>
          </p:txBody>
        </p:sp>
        <p:sp>
          <p:nvSpPr>
            <p:cNvPr id="116740" name="1 CuadroTexto"/>
            <p:cNvSpPr txBox="1">
              <a:spLocks noChangeArrowheads="1"/>
            </p:cNvSpPr>
            <p:nvPr/>
          </p:nvSpPr>
          <p:spPr bwMode="auto">
            <a:xfrm>
              <a:off x="-53107" y="1994551"/>
              <a:ext cx="2677243" cy="909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s-MX" altLang="es-MX" sz="1600" b="1" dirty="0">
                <a:latin typeface="Arial" panose="020B0604020202020204" pitchFamily="34" charset="0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s-MX" altLang="es-MX" sz="1600" b="1" dirty="0">
                  <a:latin typeface="Arial" panose="020B0604020202020204" pitchFamily="34" charset="0"/>
                </a:rPr>
                <a:t>COORDINACIÓN CON AUTORIDADES  MUNICIPALES Y SANITARIAS </a:t>
              </a:r>
            </a:p>
          </p:txBody>
        </p:sp>
        <p:sp>
          <p:nvSpPr>
            <p:cNvPr id="116741" name="1 Título"/>
            <p:cNvSpPr txBox="1">
              <a:spLocks/>
            </p:cNvSpPr>
            <p:nvPr/>
          </p:nvSpPr>
          <p:spPr bwMode="auto">
            <a:xfrm>
              <a:off x="2560638" y="1781175"/>
              <a:ext cx="3975100" cy="633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ES_tradnl" altLang="es-MX" sz="2800" b="1">
                  <a:solidFill>
                    <a:srgbClr val="000000"/>
                  </a:solidFill>
                </a:rPr>
                <a:t> </a:t>
              </a:r>
              <a:endParaRPr lang="es-ES_tradnl" altLang="es-MX" sz="2000">
                <a:latin typeface="Arial" panose="020B0604020202020204" pitchFamily="34" charset="0"/>
              </a:endParaRPr>
            </a:p>
          </p:txBody>
        </p:sp>
        <p:sp>
          <p:nvSpPr>
            <p:cNvPr id="116742" name="2 Rectángulo"/>
            <p:cNvSpPr>
              <a:spLocks noChangeArrowheads="1"/>
            </p:cNvSpPr>
            <p:nvPr/>
          </p:nvSpPr>
          <p:spPr bwMode="auto">
            <a:xfrm>
              <a:off x="2540754" y="1512155"/>
              <a:ext cx="3251718" cy="779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ES_tradnl" altLang="es-MX" sz="1800" b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</a:rPr>
                <a:t>LEYES, REGLAMENTOS, NORMAS OFICIALES,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ES_tradnl" altLang="es-MX" sz="1800" b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</a:rPr>
                <a:t>REFORMAS LEGALES </a:t>
              </a:r>
            </a:p>
          </p:txBody>
        </p:sp>
        <p:sp>
          <p:nvSpPr>
            <p:cNvPr id="11" name="17 CuadroTexto"/>
            <p:cNvSpPr txBox="1">
              <a:spLocks noChangeArrowheads="1"/>
            </p:cNvSpPr>
            <p:nvPr/>
          </p:nvSpPr>
          <p:spPr bwMode="auto">
            <a:xfrm>
              <a:off x="5527835" y="1963330"/>
              <a:ext cx="1549400" cy="2859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>
                <a:defRPr/>
              </a:pPr>
              <a:r>
                <a:rPr lang="es-MX" sz="1600" b="1" kern="0" dirty="0">
                  <a:solidFill>
                    <a:prstClr val="black"/>
                  </a:solidFill>
                </a:rPr>
                <a:t>CAPACITACIÓN</a:t>
              </a:r>
            </a:p>
          </p:txBody>
        </p:sp>
        <p:sp>
          <p:nvSpPr>
            <p:cNvPr id="12" name="1 Título"/>
            <p:cNvSpPr txBox="1">
              <a:spLocks/>
            </p:cNvSpPr>
            <p:nvPr/>
          </p:nvSpPr>
          <p:spPr bwMode="auto">
            <a:xfrm>
              <a:off x="17463" y="4188036"/>
              <a:ext cx="2089150" cy="633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defRPr/>
              </a:pPr>
              <a:r>
                <a:rPr lang="es-ES_tradnl" sz="1600" b="1" kern="0" dirty="0">
                  <a:solidFill>
                    <a:srgbClr val="000000"/>
                  </a:solidFill>
                </a:rPr>
                <a:t>ATENCIÓN </a:t>
              </a:r>
            </a:p>
            <a:p>
              <a:pPr algn="ctr">
                <a:defRPr/>
              </a:pPr>
              <a:r>
                <a:rPr lang="es-ES_tradnl" sz="1600" b="1" kern="0" dirty="0">
                  <a:solidFill>
                    <a:srgbClr val="000000"/>
                  </a:solidFill>
                </a:rPr>
                <a:t>PREHOSPITALARIA</a:t>
              </a:r>
            </a:p>
          </p:txBody>
        </p:sp>
        <p:sp>
          <p:nvSpPr>
            <p:cNvPr id="13" name="1 Título"/>
            <p:cNvSpPr txBox="1">
              <a:spLocks/>
            </p:cNvSpPr>
            <p:nvPr/>
          </p:nvSpPr>
          <p:spPr bwMode="auto">
            <a:xfrm>
              <a:off x="6227763" y="4508500"/>
              <a:ext cx="2376487" cy="504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defRPr/>
              </a:pPr>
              <a:r>
                <a:rPr lang="es-ES_tradnl" sz="1600" b="1" kern="0" dirty="0">
                  <a:solidFill>
                    <a:srgbClr val="000000"/>
                  </a:solidFill>
                </a:rPr>
                <a:t>INFRAESTRUCTURA</a:t>
              </a:r>
            </a:p>
          </p:txBody>
        </p:sp>
        <p:sp>
          <p:nvSpPr>
            <p:cNvPr id="14" name="1 Título"/>
            <p:cNvSpPr txBox="1">
              <a:spLocks/>
            </p:cNvSpPr>
            <p:nvPr/>
          </p:nvSpPr>
          <p:spPr bwMode="auto">
            <a:xfrm>
              <a:off x="7387359" y="1855210"/>
              <a:ext cx="1762125" cy="43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defRPr/>
              </a:pPr>
              <a:r>
                <a:rPr lang="es-ES_tradnl" sz="1600" b="1" kern="0" dirty="0">
                  <a:solidFill>
                    <a:srgbClr val="000000"/>
                  </a:solidFill>
                </a:rPr>
                <a:t>COMUNICACIÓN</a:t>
              </a:r>
            </a:p>
          </p:txBody>
        </p:sp>
        <p:sp>
          <p:nvSpPr>
            <p:cNvPr id="116747" name="Rectángulo 23"/>
            <p:cNvSpPr>
              <a:spLocks noChangeArrowheads="1"/>
            </p:cNvSpPr>
            <p:nvPr/>
          </p:nvSpPr>
          <p:spPr bwMode="auto">
            <a:xfrm>
              <a:off x="2316843" y="4284382"/>
              <a:ext cx="3136220" cy="7018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s-ES" altLang="es-MX" sz="16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VIGILANCIA POLICIAL Y </a:t>
              </a:r>
            </a:p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s-ES" altLang="es-MX" sz="16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APLICACIÓN ALCOHOLÍMETRO</a:t>
              </a:r>
            </a:p>
          </p:txBody>
        </p:sp>
        <p:pic>
          <p:nvPicPr>
            <p:cNvPr id="116748" name="Picture 2" descr="C:\Users\Alfredo\Desktop\Fotos\18 07 2012 Fotos seguimiento Ags\P1030118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825" y="2871870"/>
              <a:ext cx="1728788" cy="1296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6749" name="6 Imagen" descr="Ley Salvavvidas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0638" y="2419552"/>
              <a:ext cx="2173286" cy="1631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6750" name="6 Imagen" descr="IMG_8153.jpg"/>
            <p:cNvPicPr>
              <a:picLocks noChangeAspect="1"/>
            </p:cNvPicPr>
            <p:nvPr/>
          </p:nvPicPr>
          <p:blipFill>
            <a:blip r:embed="rId5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4949" y="2273223"/>
              <a:ext cx="1978820" cy="12757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6751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825" y="4786870"/>
              <a:ext cx="1728788" cy="1152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6752" name="Picture 2" descr="PICT002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4013" y="5045075"/>
              <a:ext cx="1632462" cy="1047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6753" name="Picture 2" descr="C:\Documents and Settings\Arturo Cervantes\Mis documentos\Downloads\SPM-SeguridadVial-Ago24(b- (2)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865" y="2295898"/>
              <a:ext cx="1497013" cy="1054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6754" name="Picture 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5068" y="3396211"/>
              <a:ext cx="1524000" cy="1108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6755" name="Picture 4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1275" y="5103813"/>
              <a:ext cx="1008063" cy="1062037"/>
            </a:xfrm>
            <a:prstGeom prst="rect">
              <a:avLst/>
            </a:prstGeom>
            <a:noFill/>
            <a:ln w="38100">
              <a:solidFill>
                <a:srgbClr val="FF66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6756" name="Picture 2" descr="C:\Users\Alfredo\Desktop\Fotos\Fotos Chilpo\GetAttachment[4].jp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4951" y="3407962"/>
              <a:ext cx="1978819" cy="1152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6757" name="Picture 20" descr="Imagen1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4438" y="5103813"/>
              <a:ext cx="1250950" cy="1062037"/>
            </a:xfrm>
            <a:prstGeom prst="rect">
              <a:avLst/>
            </a:prstGeom>
            <a:noFill/>
            <a:ln w="57150">
              <a:solidFill>
                <a:srgbClr val="FF66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2" name="Picture 1757">
            <a:extLst>
              <a:ext uri="{FF2B5EF4-FFF2-40B4-BE49-F238E27FC236}">
                <a16:creationId xmlns:a16="http://schemas.microsoft.com/office/drawing/2014/main" id="{0D246C63-F904-4816-8168-5AEBB319AACA}"/>
              </a:ext>
            </a:extLst>
          </p:cNvPr>
          <p:cNvPicPr/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1457325" cy="1365250"/>
          </a:xfrm>
          <a:prstGeom prst="rect">
            <a:avLst/>
          </a:prstGeom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B6CE7C29-58C9-4AED-BF6C-57B6A62BEE19}"/>
              </a:ext>
            </a:extLst>
          </p:cNvPr>
          <p:cNvSpPr txBox="1"/>
          <p:nvPr/>
        </p:nvSpPr>
        <p:spPr>
          <a:xfrm>
            <a:off x="0" y="6553110"/>
            <a:ext cx="2136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/>
              <a:t>Fuente: STCONAPRA</a:t>
            </a:r>
          </a:p>
        </p:txBody>
      </p:sp>
    </p:spTree>
    <p:extLst>
      <p:ext uri="{BB962C8B-B14F-4D97-AF65-F5344CB8AC3E}">
        <p14:creationId xmlns:p14="http://schemas.microsoft.com/office/powerpoint/2010/main" val="8256195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E10E6D9F-E75B-4523-852B-F70E59CB96A5}"/>
              </a:ext>
            </a:extLst>
          </p:cNvPr>
          <p:cNvSpPr/>
          <p:nvPr/>
        </p:nvSpPr>
        <p:spPr>
          <a:xfrm>
            <a:off x="914399" y="1656518"/>
            <a:ext cx="10760766" cy="28315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endParaRPr lang="es-MX" sz="2800" b="1" dirty="0">
              <a:solidFill>
                <a:srgbClr val="2F2F2F"/>
              </a:solidFill>
              <a:latin typeface="Times" panose="02020603050405020304" pitchFamily="18" charset="0"/>
            </a:endParaRPr>
          </a:p>
          <a:p>
            <a:pPr algn="just">
              <a:spcBef>
                <a:spcPts val="600"/>
              </a:spcBef>
            </a:pPr>
            <a:r>
              <a:rPr lang="es-MX" sz="2800" b="1" dirty="0">
                <a:solidFill>
                  <a:srgbClr val="2F2F2F"/>
                </a:solidFill>
                <a:latin typeface="Times" panose="02020603050405020304" pitchFamily="18" charset="0"/>
              </a:rPr>
              <a:t>PROY-NOM-206-SCFI/SSA2-2016, Cascos de seguridad para la prevención y atención inmediata de lesiones en la cabeza de motociclistas-Acciones de promoción de la salud-Especificaciones de seguridad y métodos de prueba, información comercial y etiquetado.</a:t>
            </a:r>
          </a:p>
          <a:p>
            <a:pPr algn="just">
              <a:spcBef>
                <a:spcPts val="600"/>
              </a:spcBef>
            </a:pPr>
            <a:endParaRPr lang="es-MX" sz="2800" b="1" dirty="0">
              <a:solidFill>
                <a:srgbClr val="2F2F2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4F496733-9B20-4E6A-AE49-EA900A543F9A}"/>
              </a:ext>
            </a:extLst>
          </p:cNvPr>
          <p:cNvSpPr/>
          <p:nvPr/>
        </p:nvSpPr>
        <p:spPr>
          <a:xfrm>
            <a:off x="914399" y="5140689"/>
            <a:ext cx="107607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505"/>
              </a:spcAft>
            </a:pPr>
            <a:r>
              <a:rPr lang="es-MX" b="1" dirty="0">
                <a:solidFill>
                  <a:srgbClr val="2F2F2F"/>
                </a:solidFill>
                <a:latin typeface="Arial" panose="020B0604020202020204" pitchFamily="34" charset="0"/>
              </a:rPr>
              <a:t>Secretaría de Economía.- Secretaría de Salud.- Dirección General de Normas.- Subsecretaría de Prevención y Promoción de la Salud.</a:t>
            </a:r>
          </a:p>
        </p:txBody>
      </p:sp>
      <p:pic>
        <p:nvPicPr>
          <p:cNvPr id="4" name="Picture 1757">
            <a:extLst>
              <a:ext uri="{FF2B5EF4-FFF2-40B4-BE49-F238E27FC236}">
                <a16:creationId xmlns:a16="http://schemas.microsoft.com/office/drawing/2014/main" id="{8053536A-2D29-4C5D-92AD-04A639EB9E8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57325" cy="136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9751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357663" y="3843183"/>
            <a:ext cx="53763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/>
              <a:t>Instalación del Comité Municipal de Prevención de Accidentes, </a:t>
            </a:r>
            <a:r>
              <a:rPr lang="es-MX" sz="1400" b="1" u="sng" dirty="0"/>
              <a:t>Veracruz, Veracruz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6827870" y="3429000"/>
            <a:ext cx="3678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dirty="0"/>
              <a:t>Comité Municipal de Prevención de Accidentes, </a:t>
            </a:r>
            <a:r>
              <a:rPr lang="es-MX" sz="1400" b="1" u="sng" dirty="0"/>
              <a:t>Tampico, Tamaulipas</a:t>
            </a:r>
            <a:r>
              <a:rPr lang="es-MX" sz="1400" u="sng" dirty="0"/>
              <a:t>.</a:t>
            </a:r>
          </a:p>
        </p:txBody>
      </p:sp>
      <p:pic>
        <p:nvPicPr>
          <p:cNvPr id="1030" name="Picture 6" descr="https://4.bp.blogspot.com/-CKEeAfgXJsU/VuuFtEAd5II/AAAAAAAANSw/vRmSXh0B-9kRNQOSLYZ1fsMAPtbwZBjQw/s640/DSCF689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970" y="4351264"/>
            <a:ext cx="3300190" cy="2201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/>
          <p:cNvSpPr txBox="1"/>
          <p:nvPr/>
        </p:nvSpPr>
        <p:spPr>
          <a:xfrm>
            <a:off x="5049160" y="4564867"/>
            <a:ext cx="19400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dirty="0"/>
              <a:t>Instalación del Comité Municipal para la Prevención de Accidentes,  </a:t>
            </a:r>
            <a:r>
              <a:rPr lang="es-MX" sz="1400" b="1" u="sng" dirty="0"/>
              <a:t>Playas de Rosarito, Baja California.</a:t>
            </a:r>
            <a:endParaRPr lang="es-MX" sz="1400" b="1" dirty="0"/>
          </a:p>
        </p:txBody>
      </p:sp>
      <p:sp>
        <p:nvSpPr>
          <p:cNvPr id="11" name="CuadroTexto 10"/>
          <p:cNvSpPr txBox="1"/>
          <p:nvPr/>
        </p:nvSpPr>
        <p:spPr>
          <a:xfrm>
            <a:off x="6351041" y="6336"/>
            <a:ext cx="5196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_tradnl"/>
            </a:defPPr>
            <a:lvl1pPr algn="r">
              <a:defRPr sz="3200" b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algn="l"/>
            <a:r>
              <a:rPr lang="es-MX" sz="3600" b="0" i="1" dirty="0">
                <a:solidFill>
                  <a:schemeClr val="accent1">
                    <a:lumMod val="50000"/>
                  </a:schemeClr>
                </a:solidFill>
              </a:rPr>
              <a:t>Consejos estatales y Comités municipales </a:t>
            </a:r>
          </a:p>
        </p:txBody>
      </p:sp>
      <p:pic>
        <p:nvPicPr>
          <p:cNvPr id="2050" name="Picture 2" descr="Resultado de imagen para comité municipal de prevención de accident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971" y="1201647"/>
            <a:ext cx="3684559" cy="2260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sultado de imagen para comité municipal de prevención de accident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348" y="1045301"/>
            <a:ext cx="4990000" cy="2777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Resultado de imagen para comité municipal de prevención de accidente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0172" y="3998346"/>
            <a:ext cx="3436464" cy="209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uadroTexto 12"/>
          <p:cNvSpPr txBox="1"/>
          <p:nvPr/>
        </p:nvSpPr>
        <p:spPr>
          <a:xfrm>
            <a:off x="7248129" y="6111789"/>
            <a:ext cx="40944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dirty="0">
                <a:latin typeface="+mj-lt"/>
              </a:rPr>
              <a:t>Comité para la Prevención de Accidentes y</a:t>
            </a:r>
          </a:p>
          <a:p>
            <a:pPr algn="just"/>
            <a:r>
              <a:rPr lang="es-MX" sz="1400" dirty="0">
                <a:latin typeface="+mj-lt"/>
              </a:rPr>
              <a:t> Seguridad Vial</a:t>
            </a:r>
            <a:r>
              <a:rPr lang="es-MX" sz="1400" b="1" dirty="0">
                <a:latin typeface="+mj-lt"/>
              </a:rPr>
              <a:t>, </a:t>
            </a:r>
            <a:r>
              <a:rPr lang="es-MX" sz="1400" b="1" u="sng" dirty="0">
                <a:latin typeface="+mj-lt"/>
              </a:rPr>
              <a:t>Campeche</a:t>
            </a:r>
            <a:r>
              <a:rPr lang="es-MX" sz="1400" u="sng" dirty="0">
                <a:latin typeface="+mj-lt"/>
              </a:rPr>
              <a:t>.   </a:t>
            </a:r>
          </a:p>
        </p:txBody>
      </p:sp>
      <p:pic>
        <p:nvPicPr>
          <p:cNvPr id="14" name="Picture 1757">
            <a:extLst>
              <a:ext uri="{FF2B5EF4-FFF2-40B4-BE49-F238E27FC236}">
                <a16:creationId xmlns:a16="http://schemas.microsoft.com/office/drawing/2014/main" id="{F4B1352C-7A9D-4117-BC54-1709C9F5FA80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457325" cy="136525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7208FA62-5D24-42D0-B799-A49FB34E70D5}"/>
              </a:ext>
            </a:extLst>
          </p:cNvPr>
          <p:cNvSpPr txBox="1"/>
          <p:nvPr/>
        </p:nvSpPr>
        <p:spPr>
          <a:xfrm>
            <a:off x="0" y="6553110"/>
            <a:ext cx="1996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/>
              <a:t>Fotos: STCONAPRA</a:t>
            </a:r>
          </a:p>
        </p:txBody>
      </p:sp>
    </p:spTree>
    <p:extLst>
      <p:ext uri="{BB962C8B-B14F-4D97-AF65-F5344CB8AC3E}">
        <p14:creationId xmlns:p14="http://schemas.microsoft.com/office/powerpoint/2010/main" val="314087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4516583" y="221673"/>
            <a:ext cx="61514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i="1" dirty="0">
                <a:solidFill>
                  <a:schemeClr val="accent1">
                    <a:lumMod val="50000"/>
                  </a:schemeClr>
                </a:solidFill>
              </a:rPr>
              <a:t>PLAN MUNICIPAL DE SEGURIDAD VIAL</a:t>
            </a:r>
            <a:endParaRPr lang="es-MX" sz="28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728662" y="1794363"/>
            <a:ext cx="4894729" cy="4163591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lnSpc>
                <a:spcPct val="100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None/>
            </a:pPr>
            <a:r>
              <a:rPr lang="es-MX" sz="2800" i="1" u="sng" dirty="0">
                <a:solidFill>
                  <a:schemeClr val="accent1">
                    <a:lumMod val="75000"/>
                  </a:schemeClr>
                </a:solidFill>
              </a:rPr>
              <a:t>Revisión del marco normativo </a:t>
            </a:r>
          </a:p>
          <a:p>
            <a:pPr marL="0" lvl="1" indent="0" algn="ctr">
              <a:lnSpc>
                <a:spcPct val="100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None/>
            </a:pPr>
            <a:endParaRPr lang="es-MX" i="1" u="sng" dirty="0"/>
          </a:p>
          <a:p>
            <a:pPr marL="0" lvl="1" indent="0">
              <a:lnSpc>
                <a:spcPct val="100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None/>
            </a:pPr>
            <a:r>
              <a:rPr lang="es-MX" dirty="0"/>
              <a:t>Reglamento de Tránsito/Movilidad Municipal y su estricta aplicación: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None/>
            </a:pPr>
            <a:endParaRPr lang="es-MX" dirty="0"/>
          </a:p>
          <a:p>
            <a:pPr marL="800100" lvl="2" indent="-342900">
              <a:lnSpc>
                <a:spcPct val="120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</a:pPr>
            <a:r>
              <a:rPr lang="es-MX" dirty="0"/>
              <a:t>Alcohol y conducción </a:t>
            </a:r>
            <a:r>
              <a:rPr lang="es-MX" dirty="0">
                <a:sym typeface="Wingdings" panose="05000000000000000000" pitchFamily="2" charset="2"/>
              </a:rPr>
              <a:t> Implementación de puntos de control policial</a:t>
            </a:r>
          </a:p>
          <a:p>
            <a:pPr marL="800100" lvl="2" indent="-342900">
              <a:lnSpc>
                <a:spcPct val="120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</a:pPr>
            <a:r>
              <a:rPr lang="es-MX" dirty="0">
                <a:sym typeface="Wingdings" panose="05000000000000000000" pitchFamily="2" charset="2"/>
              </a:rPr>
              <a:t>Uso de casco</a:t>
            </a:r>
          </a:p>
          <a:p>
            <a:pPr marL="800100" lvl="2" indent="-342900">
              <a:lnSpc>
                <a:spcPct val="120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</a:pPr>
            <a:r>
              <a:rPr lang="es-MX" dirty="0">
                <a:sym typeface="Wingdings" panose="05000000000000000000" pitchFamily="2" charset="2"/>
              </a:rPr>
              <a:t>Uso de distractores al conducir (teléfono celular incluyendo “</a:t>
            </a:r>
            <a:r>
              <a:rPr lang="es-MX" dirty="0" err="1">
                <a:sym typeface="Wingdings" panose="05000000000000000000" pitchFamily="2" charset="2"/>
              </a:rPr>
              <a:t>texting</a:t>
            </a:r>
            <a:r>
              <a:rPr lang="es-MX" dirty="0">
                <a:sym typeface="Wingdings" panose="05000000000000000000" pitchFamily="2" charset="2"/>
              </a:rPr>
              <a:t>”)</a:t>
            </a:r>
          </a:p>
          <a:p>
            <a:pPr marL="800100" lvl="2" indent="-342900">
              <a:lnSpc>
                <a:spcPct val="120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</a:pPr>
            <a:r>
              <a:rPr lang="es-MX" dirty="0">
                <a:sym typeface="Wingdings" panose="05000000000000000000" pitchFamily="2" charset="2"/>
              </a:rPr>
              <a:t>Uso de sistemas de retención infantil</a:t>
            </a:r>
          </a:p>
          <a:p>
            <a:pPr marL="800100" lvl="2" indent="-342900">
              <a:lnSpc>
                <a:spcPct val="120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</a:pPr>
            <a:r>
              <a:rPr lang="es-MX" dirty="0">
                <a:sym typeface="Wingdings" panose="05000000000000000000" pitchFamily="2" charset="2"/>
              </a:rPr>
              <a:t>Uso de cinturón de seguridad</a:t>
            </a:r>
          </a:p>
          <a:p>
            <a:pPr marL="800100" lvl="2" indent="-342900">
              <a:lnSpc>
                <a:spcPct val="120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</a:pPr>
            <a:r>
              <a:rPr lang="es-MX" dirty="0">
                <a:sym typeface="Wingdings" panose="05000000000000000000" pitchFamily="2" charset="2"/>
              </a:rPr>
              <a:t>Control de velocidad  </a:t>
            </a:r>
            <a:r>
              <a:rPr lang="es-MX" dirty="0" err="1">
                <a:sym typeface="Wingdings" panose="05000000000000000000" pitchFamily="2" charset="2"/>
              </a:rPr>
              <a:t>Fotoinfracción</a:t>
            </a:r>
            <a:r>
              <a:rPr lang="es-MX" dirty="0">
                <a:sym typeface="Wingdings" panose="05000000000000000000" pitchFamily="2" charset="2"/>
              </a:rPr>
              <a:t>, operativos de radar</a:t>
            </a:r>
            <a:endParaRPr lang="es-MX" dirty="0"/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4817" y="1116187"/>
            <a:ext cx="2701984" cy="250983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/>
          <a:srcRect l="8255" t="11211" r="6443"/>
          <a:stretch/>
        </p:blipFill>
        <p:spPr>
          <a:xfrm>
            <a:off x="9246552" y="2551173"/>
            <a:ext cx="2530151" cy="340678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5"/>
          <a:srcRect l="5639" t="3542" r="4145" b="5267"/>
          <a:stretch/>
        </p:blipFill>
        <p:spPr>
          <a:xfrm>
            <a:off x="5981675" y="3782160"/>
            <a:ext cx="2560983" cy="290102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1757">
            <a:extLst>
              <a:ext uri="{FF2B5EF4-FFF2-40B4-BE49-F238E27FC236}">
                <a16:creationId xmlns:a16="http://schemas.microsoft.com/office/drawing/2014/main" id="{8AF4C46D-BACA-4DE1-B811-7E7F6274A78B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457325" cy="1365250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0236B47F-F87F-464D-94B1-ED56BD26154B}"/>
              </a:ext>
            </a:extLst>
          </p:cNvPr>
          <p:cNvSpPr txBox="1"/>
          <p:nvPr/>
        </p:nvSpPr>
        <p:spPr>
          <a:xfrm>
            <a:off x="119269" y="6387067"/>
            <a:ext cx="2136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/>
              <a:t>Fuente: STCONAPRA</a:t>
            </a:r>
          </a:p>
        </p:txBody>
      </p:sp>
    </p:spTree>
    <p:extLst>
      <p:ext uri="{BB962C8B-B14F-4D97-AF65-F5344CB8AC3E}">
        <p14:creationId xmlns:p14="http://schemas.microsoft.com/office/powerpoint/2010/main" val="34818852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92765" y="1983415"/>
            <a:ext cx="12099235" cy="452431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No constituyen una </a:t>
            </a:r>
            <a:r>
              <a:rPr lang="es-ES" sz="3200" b="1" i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PRESIÓN POLÍTICA</a:t>
            </a:r>
            <a:endParaRPr lang="es-ES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s-MX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s-E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• No se perciben como un problema A </a:t>
            </a:r>
            <a:r>
              <a:rPr lang="es-ES" sz="3200" b="1" i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PREVENIR DESDE EL SECTOR</a:t>
            </a:r>
          </a:p>
          <a:p>
            <a:endParaRPr lang="es-MX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s-E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• </a:t>
            </a:r>
            <a:r>
              <a:rPr lang="es-ES" sz="3200" b="1" i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COMPITE POR RECURSOS </a:t>
            </a:r>
            <a:r>
              <a:rPr lang="es-E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con problemas de salud agudos.</a:t>
            </a:r>
          </a:p>
          <a:p>
            <a:endParaRPr lang="es-MX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s-E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• La responsabilidad </a:t>
            </a:r>
            <a:r>
              <a:rPr lang="es-ES" sz="3200" b="1" i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DEBE, PERO NO SE COMPARTE </a:t>
            </a:r>
            <a:r>
              <a:rPr lang="es-E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con otros sectores</a:t>
            </a:r>
          </a:p>
          <a:p>
            <a:endParaRPr lang="es-MX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Requieren de la </a:t>
            </a:r>
            <a:r>
              <a:rPr lang="es-ES" sz="3200" b="1" i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VOLUNTAD POLÍTICA </a:t>
            </a:r>
            <a:r>
              <a:rPr lang="es-E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 autoridades fuera del sector</a:t>
            </a:r>
            <a:endParaRPr lang="es-MX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2399618" y="185013"/>
            <a:ext cx="957884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3200" b="1" i="1" dirty="0">
                <a:solidFill>
                  <a:schemeClr val="accent1">
                    <a:lumMod val="50000"/>
                  </a:schemeClr>
                </a:solidFill>
              </a:rPr>
              <a:t>REZAGOS PARA REGULAR EL TEMA DE SEGURIDAD VIAL</a:t>
            </a:r>
          </a:p>
          <a:p>
            <a:pPr algn="ctr"/>
            <a:r>
              <a:rPr lang="es-MX" sz="3200" b="1" i="1" dirty="0">
                <a:solidFill>
                  <a:schemeClr val="accent1">
                    <a:lumMod val="50000"/>
                  </a:schemeClr>
                </a:solidFill>
              </a:rPr>
              <a:t>EN MÉXICO, DESDE EL SECTOR SALUD</a:t>
            </a:r>
          </a:p>
        </p:txBody>
      </p:sp>
      <p:pic>
        <p:nvPicPr>
          <p:cNvPr id="4" name="Picture 1757">
            <a:extLst>
              <a:ext uri="{FF2B5EF4-FFF2-40B4-BE49-F238E27FC236}">
                <a16:creationId xmlns:a16="http://schemas.microsoft.com/office/drawing/2014/main" id="{AD031D29-5533-4732-B51D-5AD4004E77D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40997"/>
            <a:ext cx="1457325" cy="136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9390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6068339" y="164245"/>
            <a:ext cx="53765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400" b="1" i="1" dirty="0">
                <a:solidFill>
                  <a:schemeClr val="accent1">
                    <a:lumMod val="50000"/>
                  </a:schemeClr>
                </a:solidFill>
              </a:rPr>
              <a:t>RETOS DESDE LA ANM</a:t>
            </a:r>
          </a:p>
        </p:txBody>
      </p:sp>
      <p:sp>
        <p:nvSpPr>
          <p:cNvPr id="5" name="Rectángulo 4"/>
          <p:cNvSpPr/>
          <p:nvPr/>
        </p:nvSpPr>
        <p:spPr>
          <a:xfrm>
            <a:off x="1191840" y="2024558"/>
            <a:ext cx="10253035" cy="37497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s-ES" sz="2200" dirty="0">
                <a:solidFill>
                  <a:srgbClr val="21212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endParaRPr lang="es-MX" sz="2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MX" sz="2200" dirty="0">
                <a:solidFill>
                  <a:srgbClr val="21212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Promover la discusión con Enfoque </a:t>
            </a:r>
            <a:r>
              <a:rPr lang="es-MX" sz="2200" i="1" dirty="0">
                <a:solidFill>
                  <a:srgbClr val="21212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INTERDISCIPLINARIO Y MULTISECTORIAL</a:t>
            </a:r>
          </a:p>
          <a:p>
            <a:pPr lvl="0">
              <a:lnSpc>
                <a:spcPct val="150000"/>
              </a:lnSpc>
              <a:spcAft>
                <a:spcPts val="0"/>
              </a:spcAft>
            </a:pPr>
            <a:endParaRPr lang="es-MX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s-MX" sz="2200" dirty="0">
                <a:solidFill>
                  <a:srgbClr val="21212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Iniciar el diálogo no sólo con otros sectores, dentro del sector salud; </a:t>
            </a:r>
            <a:r>
              <a:rPr lang="es-MX" sz="2200" i="1" dirty="0">
                <a:solidFill>
                  <a:srgbClr val="21212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SALUD AMBIENTAL, SALUD URBANA</a:t>
            </a:r>
            <a:r>
              <a:rPr lang="es-MX" sz="2200" dirty="0">
                <a:solidFill>
                  <a:srgbClr val="21212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etc. </a:t>
            </a:r>
            <a:r>
              <a:rPr lang="es-MX" sz="2200" i="1" dirty="0">
                <a:solidFill>
                  <a:srgbClr val="21212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OTRAS ACADEMIAS</a:t>
            </a: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es-MX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1757">
            <a:extLst>
              <a:ext uri="{FF2B5EF4-FFF2-40B4-BE49-F238E27FC236}">
                <a16:creationId xmlns:a16="http://schemas.microsoft.com/office/drawing/2014/main" id="{A9BFDDF6-D31B-4C0C-BF48-D8E734151BD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57325" cy="136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3565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4439479" y="3379304"/>
            <a:ext cx="25490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6000" i="1" dirty="0">
                <a:latin typeface="Book Antiqua" panose="02040602050305030304" pitchFamily="18" charset="0"/>
              </a:rPr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2961533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Marcador de contenido"/>
          <p:cNvSpPr txBox="1">
            <a:spLocks/>
          </p:cNvSpPr>
          <p:nvPr/>
        </p:nvSpPr>
        <p:spPr>
          <a:xfrm>
            <a:off x="728662" y="1836260"/>
            <a:ext cx="10457646" cy="374691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lnSpc>
                <a:spcPct val="170000"/>
              </a:lnSpc>
              <a:buNone/>
            </a:pPr>
            <a:r>
              <a:rPr lang="es-MX" sz="3200" b="1" dirty="0">
                <a:solidFill>
                  <a:prstClr val="black"/>
                </a:solidFill>
              </a:rPr>
              <a:t>37,228</a:t>
            </a:r>
            <a:r>
              <a:rPr lang="es-MX" sz="3200" dirty="0">
                <a:solidFill>
                  <a:prstClr val="black"/>
                </a:solidFill>
              </a:rPr>
              <a:t> MUERTES POR ACCIDENTES  </a:t>
            </a:r>
            <a:r>
              <a:rPr lang="es-MX" sz="3200" b="1" dirty="0">
                <a:solidFill>
                  <a:prstClr val="black"/>
                </a:solidFill>
              </a:rPr>
              <a:t>(4.2/</a:t>
            </a:r>
            <a:r>
              <a:rPr lang="es-MX" sz="3200" b="1" dirty="0" err="1">
                <a:solidFill>
                  <a:prstClr val="black"/>
                </a:solidFill>
              </a:rPr>
              <a:t>Hr</a:t>
            </a:r>
            <a:r>
              <a:rPr lang="es-MX" sz="3200" b="1" dirty="0">
                <a:solidFill>
                  <a:prstClr val="black"/>
                </a:solidFill>
              </a:rPr>
              <a:t>)</a:t>
            </a:r>
          </a:p>
          <a:p>
            <a:pPr lvl="2">
              <a:lnSpc>
                <a:spcPct val="150000"/>
              </a:lnSpc>
            </a:pPr>
            <a:r>
              <a:rPr lang="es-MX" sz="3200" b="1" dirty="0">
                <a:solidFill>
                  <a:prstClr val="black"/>
                </a:solidFill>
              </a:rPr>
              <a:t>TRÁNSITO – 16,039 (43%) + </a:t>
            </a:r>
          </a:p>
          <a:p>
            <a:pPr lvl="2">
              <a:lnSpc>
                <a:spcPct val="150000"/>
              </a:lnSpc>
            </a:pPr>
            <a:r>
              <a:rPr lang="es-MX" sz="3200" b="1" dirty="0">
                <a:solidFill>
                  <a:prstClr val="black"/>
                </a:solidFill>
              </a:rPr>
              <a:t>135,326 lesionados (370/</a:t>
            </a:r>
            <a:r>
              <a:rPr lang="es-MX" sz="3200" b="1" dirty="0" err="1">
                <a:solidFill>
                  <a:prstClr val="black"/>
                </a:solidFill>
              </a:rPr>
              <a:t>dia</a:t>
            </a:r>
            <a:r>
              <a:rPr lang="es-MX" sz="3200" b="1" dirty="0">
                <a:solidFill>
                  <a:prstClr val="black"/>
                </a:solidFill>
              </a:rPr>
              <a:t>, 15/</a:t>
            </a:r>
            <a:r>
              <a:rPr lang="es-MX" sz="3200" b="1" dirty="0" err="1">
                <a:solidFill>
                  <a:prstClr val="black"/>
                </a:solidFill>
              </a:rPr>
              <a:t>hr</a:t>
            </a:r>
            <a:r>
              <a:rPr lang="es-MX" sz="3200" b="1" dirty="0">
                <a:solidFill>
                  <a:prstClr val="black"/>
                </a:solidFill>
              </a:rPr>
              <a:t>)</a:t>
            </a:r>
          </a:p>
          <a:p>
            <a:pPr lvl="2">
              <a:lnSpc>
                <a:spcPct val="150000"/>
              </a:lnSpc>
            </a:pPr>
            <a:r>
              <a:rPr lang="es-MX" sz="3200" b="1" dirty="0">
                <a:solidFill>
                  <a:prstClr val="black"/>
                </a:solidFill>
              </a:rPr>
              <a:t>30% DEL PESO DE LA ENFERMEDAD (AMP)</a:t>
            </a:r>
          </a:p>
          <a:p>
            <a:pPr lvl="2">
              <a:lnSpc>
                <a:spcPct val="150000"/>
              </a:lnSpc>
            </a:pPr>
            <a:r>
              <a:rPr lang="es-MX" sz="3200" b="1" dirty="0">
                <a:solidFill>
                  <a:prstClr val="black"/>
                </a:solidFill>
              </a:rPr>
              <a:t>Los accidentes en MOTOCICLISTAS al incremento </a:t>
            </a:r>
          </a:p>
          <a:p>
            <a:pPr lvl="2">
              <a:lnSpc>
                <a:spcPct val="150000"/>
              </a:lnSpc>
            </a:pPr>
            <a:endParaRPr lang="es-MX" sz="3200" b="1" dirty="0">
              <a:solidFill>
                <a:prstClr val="black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6414053" y="0"/>
            <a:ext cx="5150184" cy="828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70000"/>
              </a:lnSpc>
            </a:pPr>
            <a:r>
              <a:rPr lang="es-MX" sz="3200" b="1" i="1" dirty="0">
                <a:solidFill>
                  <a:schemeClr val="accent1">
                    <a:lumMod val="75000"/>
                  </a:schemeClr>
                </a:solidFill>
              </a:rPr>
              <a:t>PORQUE SEGURIDAD VIAL?</a:t>
            </a:r>
          </a:p>
        </p:txBody>
      </p:sp>
      <p:pic>
        <p:nvPicPr>
          <p:cNvPr id="5" name="Picture 1757">
            <a:extLst>
              <a:ext uri="{FF2B5EF4-FFF2-40B4-BE49-F238E27FC236}">
                <a16:creationId xmlns:a16="http://schemas.microsoft.com/office/drawing/2014/main" id="{7E0BF525-D3FE-4C58-9AAF-F655A1D0E40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48949"/>
            <a:ext cx="1457325" cy="136525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F744B073-A791-4281-98B0-BE0D4103D22C}"/>
              </a:ext>
            </a:extLst>
          </p:cNvPr>
          <p:cNvSpPr txBox="1"/>
          <p:nvPr/>
        </p:nvSpPr>
        <p:spPr>
          <a:xfrm>
            <a:off x="424070" y="6498110"/>
            <a:ext cx="5372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Fuente: STCONAPRA Informe sobre seguridad Vial 2015</a:t>
            </a:r>
          </a:p>
        </p:txBody>
      </p:sp>
      <p:sp>
        <p:nvSpPr>
          <p:cNvPr id="7" name="Flecha: a la derecha 6">
            <a:extLst>
              <a:ext uri="{FF2B5EF4-FFF2-40B4-BE49-F238E27FC236}">
                <a16:creationId xmlns:a16="http://schemas.microsoft.com/office/drawing/2014/main" id="{1A6279BB-E24E-4A2F-A85B-DDE6A4253170}"/>
              </a:ext>
            </a:extLst>
          </p:cNvPr>
          <p:cNvSpPr/>
          <p:nvPr/>
        </p:nvSpPr>
        <p:spPr>
          <a:xfrm rot="16200000">
            <a:off x="10042761" y="5251131"/>
            <a:ext cx="709075" cy="5991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66294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794320" y="224680"/>
            <a:ext cx="6172200" cy="50070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</a:rPr>
              <a:t>CRECIMIENTO URBANO, TRANSPORTE </a:t>
            </a:r>
          </a:p>
          <a:p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</a:rPr>
              <a:t>Y SALUD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5493545" y="1209245"/>
            <a:ext cx="5099410" cy="378133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dirty="0"/>
          </a:p>
          <a:p>
            <a:r>
              <a:rPr lang="en-US" sz="2400" dirty="0" err="1"/>
              <a:t>Disminución</a:t>
            </a:r>
            <a:r>
              <a:rPr lang="en-US" sz="2400" dirty="0"/>
              <a:t> de la </a:t>
            </a:r>
            <a:r>
              <a:rPr lang="en-US" sz="2400" dirty="0" err="1"/>
              <a:t>actividad</a:t>
            </a:r>
            <a:r>
              <a:rPr lang="en-US" sz="2400" dirty="0"/>
              <a:t> </a:t>
            </a:r>
            <a:r>
              <a:rPr lang="en-US" sz="2400" dirty="0" err="1"/>
              <a:t>física</a:t>
            </a:r>
            <a:r>
              <a:rPr lang="en-US" sz="2400" dirty="0"/>
              <a:t>, </a:t>
            </a:r>
            <a:r>
              <a:rPr lang="en-US" sz="2400" dirty="0" err="1"/>
              <a:t>enfermedades</a:t>
            </a:r>
            <a:r>
              <a:rPr lang="en-US" sz="2400" dirty="0"/>
              <a:t> </a:t>
            </a:r>
            <a:r>
              <a:rPr lang="en-US" sz="2400" dirty="0" err="1"/>
              <a:t>cardiovasculares</a:t>
            </a:r>
            <a:r>
              <a:rPr lang="en-US" sz="2400" dirty="0"/>
              <a:t>, </a:t>
            </a:r>
            <a:r>
              <a:rPr lang="en-US" sz="2400" dirty="0" err="1"/>
              <a:t>obesidad</a:t>
            </a:r>
            <a:endParaRPr lang="en-US" sz="2400" dirty="0"/>
          </a:p>
          <a:p>
            <a:r>
              <a:rPr lang="en-US" sz="2400" dirty="0" err="1"/>
              <a:t>Contaminación</a:t>
            </a:r>
            <a:r>
              <a:rPr lang="en-US" sz="2400" dirty="0"/>
              <a:t> </a:t>
            </a:r>
            <a:r>
              <a:rPr lang="en-US" sz="2400" dirty="0" err="1"/>
              <a:t>ambiental</a:t>
            </a:r>
            <a:r>
              <a:rPr lang="en-US" sz="2400" dirty="0"/>
              <a:t> y </a:t>
            </a:r>
            <a:r>
              <a:rPr lang="en-US" sz="2400" dirty="0" err="1"/>
              <a:t>asma</a:t>
            </a:r>
            <a:endParaRPr lang="en-US" sz="2400" dirty="0"/>
          </a:p>
          <a:p>
            <a:r>
              <a:rPr lang="en-US" sz="2400" dirty="0" err="1"/>
              <a:t>Impacto</a:t>
            </a:r>
            <a:r>
              <a:rPr lang="en-US" sz="2400" dirty="0"/>
              <a:t> en el </a:t>
            </a:r>
            <a:r>
              <a:rPr lang="en-US" sz="2400" dirty="0" err="1"/>
              <a:t>cambio</a:t>
            </a:r>
            <a:r>
              <a:rPr lang="en-US" sz="2400" dirty="0"/>
              <a:t> </a:t>
            </a:r>
            <a:r>
              <a:rPr lang="en-US" sz="2400" dirty="0" err="1"/>
              <a:t>climático</a:t>
            </a:r>
            <a:r>
              <a:rPr lang="en-US" sz="2400" dirty="0"/>
              <a:t> </a:t>
            </a:r>
          </a:p>
          <a:p>
            <a:r>
              <a:rPr lang="en-US" sz="2400" b="1" dirty="0">
                <a:sym typeface="Symbol" pitchFamily="18" charset="2"/>
              </a:rPr>
              <a:t></a:t>
            </a:r>
            <a:r>
              <a:rPr lang="en-US" sz="2400" dirty="0"/>
              <a:t> </a:t>
            </a:r>
            <a:r>
              <a:rPr lang="en-US" sz="2400" dirty="0" err="1"/>
              <a:t>Accidentes</a:t>
            </a:r>
            <a:r>
              <a:rPr lang="en-US" sz="2400" dirty="0"/>
              <a:t> de </a:t>
            </a:r>
            <a:r>
              <a:rPr lang="en-US" sz="2400" dirty="0" err="1"/>
              <a:t>tránsito</a:t>
            </a:r>
            <a:endParaRPr lang="en-US" sz="2400" dirty="0"/>
          </a:p>
          <a:p>
            <a:r>
              <a:rPr lang="en-US" sz="2400" b="1" dirty="0">
                <a:sym typeface="Symbol" pitchFamily="18" charset="2"/>
              </a:rPr>
              <a:t></a:t>
            </a:r>
            <a:r>
              <a:rPr lang="en-US" sz="2400" dirty="0"/>
              <a:t> </a:t>
            </a:r>
            <a:r>
              <a:rPr lang="en-US" sz="2400" dirty="0" err="1"/>
              <a:t>Peatones</a:t>
            </a:r>
            <a:r>
              <a:rPr lang="en-US" sz="2400" dirty="0"/>
              <a:t> </a:t>
            </a:r>
            <a:r>
              <a:rPr lang="en-US" sz="2400" dirty="0" err="1"/>
              <a:t>atropellados</a:t>
            </a:r>
            <a:endParaRPr lang="en-US" sz="2400" dirty="0"/>
          </a:p>
          <a:p>
            <a:endParaRPr lang="en-US" sz="2400" b="1" dirty="0">
              <a:sym typeface="Symbol" pitchFamily="18" charset="2"/>
            </a:endParaRPr>
          </a:p>
          <a:p>
            <a:r>
              <a:rPr lang="en-US" sz="2400" dirty="0" err="1">
                <a:sym typeface="Symbol" pitchFamily="18" charset="2"/>
              </a:rPr>
              <a:t>Impacto</a:t>
            </a:r>
            <a:r>
              <a:rPr lang="en-US" sz="2400" dirty="0">
                <a:sym typeface="Symbol" pitchFamily="18" charset="2"/>
              </a:rPr>
              <a:t> en la Salud mental</a:t>
            </a:r>
            <a:endParaRPr lang="en-US" sz="2400" dirty="0"/>
          </a:p>
          <a:p>
            <a:r>
              <a:rPr lang="en-US" sz="2400" b="1" dirty="0">
                <a:sym typeface="Symbol" pitchFamily="18" charset="2"/>
              </a:rPr>
              <a:t></a:t>
            </a:r>
            <a:r>
              <a:rPr lang="en-US" sz="2400" dirty="0"/>
              <a:t>  </a:t>
            </a:r>
            <a:r>
              <a:rPr lang="en-US" sz="2400" dirty="0" err="1"/>
              <a:t>ausencia</a:t>
            </a:r>
            <a:r>
              <a:rPr lang="en-US" sz="2400" dirty="0"/>
              <a:t> o </a:t>
            </a:r>
            <a:r>
              <a:rPr lang="en-US" sz="2400" dirty="0" err="1"/>
              <a:t>descenso</a:t>
            </a:r>
            <a:r>
              <a:rPr lang="en-US" sz="2400" dirty="0"/>
              <a:t> en el Capital Social 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837900" y="1228118"/>
            <a:ext cx="3097207" cy="489364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kumimoji="1" lang="en-US" sz="2400" b="1" dirty="0">
              <a:solidFill>
                <a:schemeClr val="bg2">
                  <a:lumMod val="50000"/>
                </a:schemeClr>
              </a:solidFill>
              <a:sym typeface="Symbol" pitchFamily="18" charset="2"/>
            </a:endParaRPr>
          </a:p>
          <a:p>
            <a:pPr algn="ctr" eaLnBrk="0" hangingPunct="0">
              <a:spcBef>
                <a:spcPct val="50000"/>
              </a:spcBef>
            </a:pPr>
            <a:r>
              <a:rPr kumimoji="1" lang="en-US" sz="2400" b="1" i="1" u="sng" dirty="0" err="1">
                <a:solidFill>
                  <a:schemeClr val="accent1"/>
                </a:solidFill>
                <a:sym typeface="Symbol" pitchFamily="18" charset="2"/>
              </a:rPr>
              <a:t>Cambios</a:t>
            </a:r>
            <a:r>
              <a:rPr kumimoji="1" lang="en-US" sz="2400" b="1" i="1" u="sng" dirty="0">
                <a:solidFill>
                  <a:schemeClr val="accent1"/>
                </a:solidFill>
                <a:sym typeface="Symbol" pitchFamily="18" charset="2"/>
              </a:rPr>
              <a:t> en el </a:t>
            </a:r>
            <a:r>
              <a:rPr kumimoji="1" lang="en-US" sz="2400" b="1" i="1" u="sng" dirty="0" err="1">
                <a:solidFill>
                  <a:schemeClr val="accent1"/>
                </a:solidFill>
                <a:sym typeface="Symbol" pitchFamily="18" charset="2"/>
              </a:rPr>
              <a:t>uso</a:t>
            </a:r>
            <a:r>
              <a:rPr kumimoji="1" lang="en-US" sz="2400" b="1" i="1" u="sng" dirty="0">
                <a:solidFill>
                  <a:schemeClr val="accent1"/>
                </a:solidFill>
                <a:sym typeface="Symbol" pitchFamily="18" charset="2"/>
              </a:rPr>
              <a:t> de </a:t>
            </a:r>
            <a:r>
              <a:rPr kumimoji="1" lang="en-US" sz="2400" b="1" i="1" u="sng" dirty="0" err="1">
                <a:solidFill>
                  <a:schemeClr val="accent1"/>
                </a:solidFill>
                <a:sym typeface="Symbol" pitchFamily="18" charset="2"/>
              </a:rPr>
              <a:t>suelo</a:t>
            </a:r>
            <a:r>
              <a:rPr kumimoji="1" lang="en-US" sz="2400" b="1" i="1" u="sng" dirty="0">
                <a:solidFill>
                  <a:schemeClr val="accent1"/>
                </a:solidFill>
                <a:sym typeface="Symbol" pitchFamily="18" charset="2"/>
              </a:rPr>
              <a:t> </a:t>
            </a:r>
          </a:p>
          <a:p>
            <a:pPr algn="ctr" eaLnBrk="0" hangingPunct="0">
              <a:spcBef>
                <a:spcPct val="50000"/>
              </a:spcBef>
            </a:pPr>
            <a:endParaRPr kumimoji="1" lang="en-US" sz="2400" b="1" dirty="0">
              <a:solidFill>
                <a:schemeClr val="bg2">
                  <a:lumMod val="50000"/>
                </a:schemeClr>
              </a:solidFill>
              <a:sym typeface="Symbol" pitchFamily="18" charset="2"/>
            </a:endParaRPr>
          </a:p>
          <a:p>
            <a:pPr algn="ctr" eaLnBrk="0" hangingPunct="0">
              <a:spcBef>
                <a:spcPct val="50000"/>
              </a:spcBef>
            </a:pPr>
            <a:r>
              <a:rPr kumimoji="1" lang="en-US" sz="2400" b="1" i="1" u="sng" dirty="0" err="1">
                <a:solidFill>
                  <a:schemeClr val="accent1"/>
                </a:solidFill>
                <a:sym typeface="Symbol" pitchFamily="18" charset="2"/>
              </a:rPr>
              <a:t>Dependencia</a:t>
            </a:r>
            <a:r>
              <a:rPr kumimoji="1" lang="en-US" sz="2400" b="1" i="1" u="sng" dirty="0">
                <a:solidFill>
                  <a:schemeClr val="accent1"/>
                </a:solidFill>
                <a:sym typeface="Symbol" pitchFamily="18" charset="2"/>
              </a:rPr>
              <a:t> del </a:t>
            </a:r>
            <a:r>
              <a:rPr kumimoji="1" lang="en-US" sz="2400" b="1" i="1" u="sng" dirty="0" err="1">
                <a:solidFill>
                  <a:schemeClr val="accent1"/>
                </a:solidFill>
                <a:sym typeface="Symbol" pitchFamily="18" charset="2"/>
              </a:rPr>
              <a:t>automóvil</a:t>
            </a:r>
            <a:endParaRPr kumimoji="1" lang="en-US" sz="2400" b="1" i="1" u="sng" dirty="0">
              <a:solidFill>
                <a:schemeClr val="accent1"/>
              </a:solidFill>
              <a:sym typeface="Symbol" pitchFamily="18" charset="2"/>
            </a:endParaRPr>
          </a:p>
          <a:p>
            <a:pPr algn="ctr" eaLnBrk="0" hangingPunct="0">
              <a:spcBef>
                <a:spcPct val="50000"/>
              </a:spcBef>
            </a:pPr>
            <a:endParaRPr kumimoji="1" lang="en-US" sz="2400" b="1" dirty="0">
              <a:solidFill>
                <a:schemeClr val="bg2">
                  <a:lumMod val="50000"/>
                </a:schemeClr>
              </a:solidFill>
              <a:sym typeface="Symbol" pitchFamily="18" charset="2"/>
            </a:endParaRPr>
          </a:p>
          <a:p>
            <a:pPr algn="ctr" eaLnBrk="0" hangingPunct="0">
              <a:spcBef>
                <a:spcPct val="50000"/>
              </a:spcBef>
            </a:pPr>
            <a:endParaRPr kumimoji="1" lang="en-US" sz="2400" b="1" dirty="0">
              <a:solidFill>
                <a:schemeClr val="bg2">
                  <a:lumMod val="50000"/>
                </a:schemeClr>
              </a:solidFill>
              <a:sym typeface="Symbol" pitchFamily="18" charset="2"/>
            </a:endParaRPr>
          </a:p>
          <a:p>
            <a:pPr algn="ctr" eaLnBrk="0" hangingPunct="0">
              <a:spcBef>
                <a:spcPct val="50000"/>
              </a:spcBef>
            </a:pPr>
            <a:r>
              <a:rPr kumimoji="1" lang="en-US" sz="2400" b="1" i="1" u="sng" dirty="0" err="1">
                <a:solidFill>
                  <a:schemeClr val="accent1"/>
                </a:solidFill>
                <a:sym typeface="Symbol" pitchFamily="18" charset="2"/>
              </a:rPr>
              <a:t>Efectos</a:t>
            </a:r>
            <a:r>
              <a:rPr kumimoji="1" lang="en-US" sz="2400" b="1" i="1" u="sng" dirty="0">
                <a:solidFill>
                  <a:schemeClr val="accent1"/>
                </a:solidFill>
                <a:sym typeface="Symbol" pitchFamily="18" charset="2"/>
              </a:rPr>
              <a:t> en los </a:t>
            </a:r>
            <a:r>
              <a:rPr kumimoji="1" lang="en-US" sz="2400" b="1" i="1" u="sng" dirty="0" err="1">
                <a:solidFill>
                  <a:schemeClr val="accent1"/>
                </a:solidFill>
                <a:sym typeface="Symbol" pitchFamily="18" charset="2"/>
              </a:rPr>
              <a:t>procesos</a:t>
            </a:r>
            <a:r>
              <a:rPr kumimoji="1" lang="en-US" sz="2400" b="1" i="1" u="sng" dirty="0">
                <a:solidFill>
                  <a:schemeClr val="accent1"/>
                </a:solidFill>
                <a:sym typeface="Symbol" pitchFamily="18" charset="2"/>
              </a:rPr>
              <a:t> </a:t>
            </a:r>
            <a:r>
              <a:rPr kumimoji="1" lang="en-US" sz="2400" b="1" i="1" u="sng" dirty="0" err="1">
                <a:solidFill>
                  <a:schemeClr val="accent1"/>
                </a:solidFill>
                <a:sym typeface="Symbol" pitchFamily="18" charset="2"/>
              </a:rPr>
              <a:t>sociales</a:t>
            </a:r>
            <a:endParaRPr kumimoji="1" lang="en-US" sz="2400" b="1" i="1" u="sng" dirty="0">
              <a:solidFill>
                <a:schemeClr val="accent1"/>
              </a:solidFill>
              <a:sym typeface="Symbol" pitchFamily="18" charset="2"/>
            </a:endParaRPr>
          </a:p>
        </p:txBody>
      </p:sp>
      <p:sp>
        <p:nvSpPr>
          <p:cNvPr id="5" name="AutoShape 5"/>
          <p:cNvSpPr>
            <a:spLocks/>
          </p:cNvSpPr>
          <p:nvPr/>
        </p:nvSpPr>
        <p:spPr bwMode="auto">
          <a:xfrm>
            <a:off x="5010151" y="1678675"/>
            <a:ext cx="483394" cy="4572000"/>
          </a:xfrm>
          <a:prstGeom prst="leftBrace">
            <a:avLst>
              <a:gd name="adj1" fmla="val 53704"/>
              <a:gd name="adj2" fmla="val 50000"/>
            </a:avLst>
          </a:prstGeom>
          <a:noFill/>
          <a:ln w="38100">
            <a:solidFill>
              <a:srgbClr val="FFC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35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0" y="6589300"/>
            <a:ext cx="60019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>
                <a:solidFill>
                  <a:schemeClr val="tx2"/>
                </a:solidFill>
              </a:rPr>
              <a:t>Fuente</a:t>
            </a:r>
            <a:r>
              <a:rPr lang="en-US" sz="1100" dirty="0">
                <a:solidFill>
                  <a:schemeClr val="tx2"/>
                </a:solidFill>
              </a:rPr>
              <a:t>: Christopher J. </a:t>
            </a:r>
            <a:r>
              <a:rPr lang="en-US" sz="1100" dirty="0" err="1">
                <a:solidFill>
                  <a:schemeClr val="tx2"/>
                </a:solidFill>
              </a:rPr>
              <a:t>Portier</a:t>
            </a:r>
            <a:r>
              <a:rPr lang="en-US" sz="1100" dirty="0">
                <a:solidFill>
                  <a:schemeClr val="tx2"/>
                </a:solidFill>
              </a:rPr>
              <a:t>, Ph.D. PAHO/WHO Collaborating Centers Meeting.  North Carolina 2011</a:t>
            </a:r>
            <a:endParaRPr lang="es-MX" sz="1100" dirty="0">
              <a:solidFill>
                <a:schemeClr val="tx2"/>
              </a:solidFill>
            </a:endParaRPr>
          </a:p>
        </p:txBody>
      </p:sp>
      <p:pic>
        <p:nvPicPr>
          <p:cNvPr id="7" name="Picture 1757">
            <a:extLst>
              <a:ext uri="{FF2B5EF4-FFF2-40B4-BE49-F238E27FC236}">
                <a16:creationId xmlns:a16="http://schemas.microsoft.com/office/drawing/2014/main" id="{E9F287D1-7BE3-438C-A023-6C1F00E19E8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9720" y="0"/>
            <a:ext cx="1457325" cy="136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045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0"/>
            <a:ext cx="9143999" cy="6858000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0"/>
            <a:ext cx="9143999" cy="6858000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1"/>
            <a:ext cx="9143999" cy="6857999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471" y="1"/>
            <a:ext cx="8875058" cy="6857999"/>
          </a:xfrm>
          <a:prstGeom prst="rect">
            <a:avLst/>
          </a:prstGeom>
        </p:spPr>
      </p:pic>
      <p:pic>
        <p:nvPicPr>
          <p:cNvPr id="14" name="13 Imagen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1"/>
            <a:ext cx="9143999" cy="6857999"/>
          </a:xfrm>
          <a:prstGeom prst="rect">
            <a:avLst/>
          </a:prstGeom>
        </p:spPr>
      </p:pic>
      <p:pic>
        <p:nvPicPr>
          <p:cNvPr id="15" name="14 Imagen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0"/>
            <a:ext cx="9143999" cy="6858000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4664701" y="24979"/>
            <a:ext cx="69574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i="1" dirty="0">
                <a:solidFill>
                  <a:schemeClr val="accent1">
                    <a:lumMod val="75000"/>
                  </a:schemeClr>
                </a:solidFill>
              </a:rPr>
              <a:t>Sectores e Instrumentos de Regulación y Política Relacionados con la  Seguridad Vial</a:t>
            </a:r>
          </a:p>
        </p:txBody>
      </p:sp>
      <p:pic>
        <p:nvPicPr>
          <p:cNvPr id="13" name="Picture 1757">
            <a:extLst>
              <a:ext uri="{FF2B5EF4-FFF2-40B4-BE49-F238E27FC236}">
                <a16:creationId xmlns:a16="http://schemas.microsoft.com/office/drawing/2014/main" id="{A71C38CB-B47B-4F1A-80AD-C2F547462977}"/>
              </a:ext>
            </a:extLst>
          </p:cNvPr>
          <p:cNvPicPr/>
          <p:nvPr/>
        </p:nvPicPr>
        <p:blipFill>
          <a:blip r:embed="rId13"/>
          <a:stretch>
            <a:fillRect/>
          </a:stretch>
        </p:blipFill>
        <p:spPr>
          <a:xfrm>
            <a:off x="79720" y="0"/>
            <a:ext cx="1457325" cy="136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442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250"/>
                            </p:stCondLst>
                            <p:childTnLst>
                              <p:par>
                                <p:cTn id="26" presetID="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250"/>
                            </p:stCondLst>
                            <p:childTnLst>
                              <p:par>
                                <p:cTn id="31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750"/>
                            </p:stCondLst>
                            <p:childTnLst>
                              <p:par>
                                <p:cTn id="3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0"/>
                            </p:stCondLst>
                            <p:childTnLst>
                              <p:par>
                                <p:cTn id="42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37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0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940096" y="1895846"/>
            <a:ext cx="10217240" cy="44012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AutoNum type="arabicParenBoth"/>
            </a:pP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</a:rPr>
              <a:t>Reducir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</a:rPr>
              <a:t> el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</a:rPr>
              <a:t>uso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</a:rPr>
              <a:t> de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</a:rPr>
              <a:t>vehículos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</a:rPr>
              <a:t> de motor     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?????????</a:t>
            </a:r>
            <a:endParaRPr lang="en-US" sz="28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indent="-342900">
              <a:lnSpc>
                <a:spcPct val="200000"/>
              </a:lnSpc>
              <a:buAutoNum type="arabicParenBoth"/>
            </a:pP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</a:rPr>
              <a:t>Reducir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</a:rPr>
              <a:t> el </a:t>
            </a:r>
            <a:r>
              <a:rPr lang="en-US" sz="2800" u="sng" dirty="0" err="1">
                <a:latin typeface="Arial" panose="020B0604020202020204" pitchFamily="34" charset="0"/>
                <a:ea typeface="Calibri" panose="020F0502020204030204" pitchFamily="34" charset="0"/>
              </a:rPr>
              <a:t>riesgo</a:t>
            </a:r>
            <a:r>
              <a:rPr lang="en-US" sz="2800" u="sng" dirty="0">
                <a:latin typeface="Arial" panose="020B0604020202020204" pitchFamily="34" charset="0"/>
                <a:ea typeface="Calibri" panose="020F0502020204030204" pitchFamily="34" charset="0"/>
              </a:rPr>
              <a:t> de </a:t>
            </a:r>
            <a:r>
              <a:rPr lang="en-US" sz="2800" u="sng" dirty="0" err="1">
                <a:latin typeface="Arial" panose="020B0604020202020204" pitchFamily="34" charset="0"/>
                <a:ea typeface="Calibri" panose="020F0502020204030204" pitchFamily="34" charset="0"/>
              </a:rPr>
              <a:t>accidentes</a:t>
            </a:r>
            <a:r>
              <a:rPr lang="en-US" sz="2800" u="sng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</a:rPr>
              <a:t>de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</a:rPr>
              <a:t>tránsito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</a:rPr>
              <a:t>; </a:t>
            </a:r>
          </a:p>
          <a:p>
            <a:pPr marL="342900" indent="-342900">
              <a:lnSpc>
                <a:spcPct val="200000"/>
              </a:lnSpc>
              <a:buAutoNum type="arabicParenBoth"/>
            </a:pP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</a:rPr>
              <a:t>Reducir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</a:rPr>
              <a:t> el </a:t>
            </a:r>
            <a:r>
              <a:rPr lang="en-US" sz="2800" u="sng" dirty="0" err="1">
                <a:latin typeface="Arial" panose="020B0604020202020204" pitchFamily="34" charset="0"/>
                <a:ea typeface="Calibri" panose="020F0502020204030204" pitchFamily="34" charset="0"/>
              </a:rPr>
              <a:t>riesgo</a:t>
            </a:r>
            <a:r>
              <a:rPr lang="en-US" sz="2800" u="sng" dirty="0">
                <a:latin typeface="Arial" panose="020B0604020202020204" pitchFamily="34" charset="0"/>
                <a:ea typeface="Calibri" panose="020F0502020204030204" pitchFamily="34" charset="0"/>
              </a:rPr>
              <a:t> de </a:t>
            </a:r>
            <a:r>
              <a:rPr lang="en-US" sz="2800" u="sng" dirty="0" err="1">
                <a:latin typeface="Arial" panose="020B0604020202020204" pitchFamily="34" charset="0"/>
                <a:ea typeface="Calibri" panose="020F0502020204030204" pitchFamily="34" charset="0"/>
              </a:rPr>
              <a:t>lesiones</a:t>
            </a:r>
            <a:r>
              <a:rPr lang="en-US" sz="2800" u="sng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</a:rPr>
              <a:t>en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</a:rPr>
              <a:t> un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</a:rPr>
              <a:t>accidente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</a:rPr>
              <a:t> de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</a:rPr>
              <a:t>tránsito</a:t>
            </a:r>
            <a:endParaRPr lang="en-US" sz="28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indent="-342900">
              <a:lnSpc>
                <a:spcPct val="200000"/>
              </a:lnSpc>
              <a:buAutoNum type="arabicParenBoth"/>
            </a:pP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800" u="sng" dirty="0" err="1">
                <a:latin typeface="Arial" panose="020B0604020202020204" pitchFamily="34" charset="0"/>
                <a:ea typeface="Calibri" panose="020F0502020204030204" pitchFamily="34" charset="0"/>
              </a:rPr>
              <a:t>Reducir</a:t>
            </a:r>
            <a:r>
              <a:rPr lang="en-US" sz="2800" u="sng" dirty="0">
                <a:latin typeface="Arial" panose="020B0604020202020204" pitchFamily="34" charset="0"/>
                <a:ea typeface="Calibri" panose="020F0502020204030204" pitchFamily="34" charset="0"/>
              </a:rPr>
              <a:t> la </a:t>
            </a:r>
            <a:r>
              <a:rPr lang="en-US" sz="2800" u="sng" dirty="0" err="1">
                <a:latin typeface="Arial" panose="020B0604020202020204" pitchFamily="34" charset="0"/>
                <a:ea typeface="Calibri" panose="020F0502020204030204" pitchFamily="34" charset="0"/>
              </a:rPr>
              <a:t>muerte</a:t>
            </a:r>
            <a:r>
              <a:rPr lang="en-US" sz="2800" u="sng" dirty="0">
                <a:latin typeface="Arial" panose="020B0604020202020204" pitchFamily="34" charset="0"/>
                <a:ea typeface="Calibri" panose="020F0502020204030204" pitchFamily="34" charset="0"/>
              </a:rPr>
              <a:t> y la </a:t>
            </a:r>
            <a:r>
              <a:rPr lang="en-US" sz="2800" u="sng" dirty="0" err="1">
                <a:latin typeface="Arial" panose="020B0604020202020204" pitchFamily="34" charset="0"/>
                <a:ea typeface="Calibri" panose="020F0502020204030204" pitchFamily="34" charset="0"/>
              </a:rPr>
              <a:t>discapacidad</a:t>
            </a:r>
            <a:r>
              <a:rPr lang="en-US" sz="2800" u="sng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800" u="sng" dirty="0" err="1">
                <a:latin typeface="Arial" panose="020B0604020202020204" pitchFamily="34" charset="0"/>
                <a:ea typeface="Calibri" panose="020F0502020204030204" pitchFamily="34" charset="0"/>
              </a:rPr>
              <a:t>por</a:t>
            </a:r>
            <a:r>
              <a:rPr lang="en-US" sz="2800" u="sng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800" u="sng" dirty="0" err="1">
                <a:latin typeface="Arial" panose="020B0604020202020204" pitchFamily="34" charset="0"/>
                <a:ea typeface="Calibri" panose="020F0502020204030204" pitchFamily="34" charset="0"/>
              </a:rPr>
              <a:t>lesiones</a:t>
            </a:r>
            <a:r>
              <a:rPr lang="en-US" sz="2800" u="sng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</a:rPr>
              <a:t> a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</a:rPr>
              <a:t>través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</a:rPr>
              <a:t> de la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</a:rPr>
              <a:t>atención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</a:rPr>
              <a:t>médica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</a:rPr>
              <a:t>oportuna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endParaRPr lang="es-MX" sz="2800" dirty="0"/>
          </a:p>
        </p:txBody>
      </p:sp>
      <p:sp>
        <p:nvSpPr>
          <p:cNvPr id="3" name="Rectángulo 2"/>
          <p:cNvSpPr/>
          <p:nvPr/>
        </p:nvSpPr>
        <p:spPr>
          <a:xfrm>
            <a:off x="3461792" y="558379"/>
            <a:ext cx="758815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i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Reporte</a:t>
            </a:r>
            <a:r>
              <a:rPr lang="en-US" sz="32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Mundial </a:t>
            </a:r>
            <a:r>
              <a:rPr lang="en-US" sz="3200" i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sobre</a:t>
            </a:r>
            <a:r>
              <a:rPr lang="en-US" sz="32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Seguridad</a:t>
            </a:r>
            <a:r>
              <a:rPr lang="en-US" sz="32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Vial  2004 </a:t>
            </a:r>
            <a:endParaRPr lang="es-MX" sz="32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Picture 1757">
            <a:extLst>
              <a:ext uri="{FF2B5EF4-FFF2-40B4-BE49-F238E27FC236}">
                <a16:creationId xmlns:a16="http://schemas.microsoft.com/office/drawing/2014/main" id="{11D81D91-9E9A-4D63-B63B-42D5496A58C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2971" y="135697"/>
            <a:ext cx="1457325" cy="136525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39A82FAF-B889-44FC-8266-AD7BD24FA183}"/>
              </a:ext>
            </a:extLst>
          </p:cNvPr>
          <p:cNvSpPr txBox="1"/>
          <p:nvPr/>
        </p:nvSpPr>
        <p:spPr>
          <a:xfrm>
            <a:off x="384313" y="6586332"/>
            <a:ext cx="49169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i="1" dirty="0"/>
              <a:t>Fuente: OMS, Reporte mundial sobre Seguridad vial 2004</a:t>
            </a:r>
          </a:p>
        </p:txBody>
      </p:sp>
    </p:spTree>
    <p:extLst>
      <p:ext uri="{BB962C8B-B14F-4D97-AF65-F5344CB8AC3E}">
        <p14:creationId xmlns:p14="http://schemas.microsoft.com/office/powerpoint/2010/main" val="4267611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15188" y="1277888"/>
            <a:ext cx="8824912" cy="1143000"/>
          </a:xfrm>
        </p:spPr>
        <p:txBody>
          <a:bodyPr>
            <a:noAutofit/>
          </a:bodyPr>
          <a:lstStyle/>
          <a:p>
            <a:pPr algn="ctr"/>
            <a:r>
              <a:rPr lang="es-MX" sz="2400" b="1" dirty="0"/>
              <a:t>Programa de Acción Específico de Seguridad Vial 2013-2018</a:t>
            </a:r>
          </a:p>
        </p:txBody>
      </p:sp>
      <p:sp>
        <p:nvSpPr>
          <p:cNvPr id="4" name="3 Esquina doblada"/>
          <p:cNvSpPr/>
          <p:nvPr/>
        </p:nvSpPr>
        <p:spPr bwMode="auto">
          <a:xfrm>
            <a:off x="1685926" y="4438253"/>
            <a:ext cx="1649413" cy="2159000"/>
          </a:xfrm>
          <a:prstGeom prst="foldedCorner">
            <a:avLst/>
          </a:prstGeom>
          <a:solidFill>
            <a:schemeClr val="tx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s-ES" sz="1600" b="1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fortalecer la capacidad de </a:t>
            </a:r>
            <a:r>
              <a:rPr lang="es-ES" sz="1600" b="1" u="sng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GESTIÓN </a:t>
            </a:r>
            <a:r>
              <a:rPr lang="es-ES" sz="1600" b="1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de la seguridad vial</a:t>
            </a:r>
            <a:endParaRPr lang="es-ES" sz="28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4 Esquina doblada"/>
          <p:cNvSpPr/>
          <p:nvPr/>
        </p:nvSpPr>
        <p:spPr bwMode="auto">
          <a:xfrm>
            <a:off x="3478213" y="4438253"/>
            <a:ext cx="1649412" cy="2159000"/>
          </a:xfrm>
          <a:prstGeom prst="foldedCorner">
            <a:avLst/>
          </a:prstGeom>
          <a:solidFill>
            <a:schemeClr val="tx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s-MX" sz="1600" b="1" dirty="0">
              <a:solidFill>
                <a:schemeClr val="bg1"/>
              </a:solidFill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s-MX" sz="1600" b="1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Impulsar </a:t>
            </a:r>
            <a:r>
              <a:rPr lang="es-MX" sz="1600" b="1" u="sng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INFRAESTRUCTURA VIAL Y DE TRANSPORTE </a:t>
            </a:r>
            <a:r>
              <a:rPr lang="es-MX" sz="1600" b="1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más segura</a:t>
            </a:r>
          </a:p>
        </p:txBody>
      </p:sp>
      <p:sp>
        <p:nvSpPr>
          <p:cNvPr id="6" name="5 Esquina doblada"/>
          <p:cNvSpPr/>
          <p:nvPr/>
        </p:nvSpPr>
        <p:spPr bwMode="auto">
          <a:xfrm>
            <a:off x="5267326" y="4438253"/>
            <a:ext cx="1649413" cy="2159000"/>
          </a:xfrm>
          <a:prstGeom prst="foldedCorner">
            <a:avLst/>
          </a:prstGeom>
          <a:solidFill>
            <a:schemeClr val="tx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s-MX" sz="1600" b="1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Fomentar el uso de </a:t>
            </a:r>
            <a:r>
              <a:rPr lang="es-MX" sz="1600" b="1" u="sng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VEHÍCULOS MÁS SEGUROS</a:t>
            </a:r>
          </a:p>
        </p:txBody>
      </p:sp>
      <p:sp>
        <p:nvSpPr>
          <p:cNvPr id="7" name="6 Esquina doblada"/>
          <p:cNvSpPr/>
          <p:nvPr/>
        </p:nvSpPr>
        <p:spPr bwMode="auto">
          <a:xfrm>
            <a:off x="7069138" y="4416029"/>
            <a:ext cx="1649412" cy="2181225"/>
          </a:xfrm>
          <a:prstGeom prst="foldedCorner">
            <a:avLst/>
          </a:prstGeom>
          <a:solidFill>
            <a:schemeClr val="tx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s-MX" sz="1400" b="1" dirty="0">
              <a:solidFill>
                <a:schemeClr val="bg1"/>
              </a:solidFill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s-MX" sz="1400" b="1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Mejorar el comportamiento de los </a:t>
            </a:r>
            <a:r>
              <a:rPr lang="es-MX" sz="1600" b="1" u="sng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USUARIOS DE LAS VIALIDAD</a:t>
            </a:r>
            <a:r>
              <a:rPr lang="es-MX" sz="1600" b="1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ES</a:t>
            </a:r>
          </a:p>
        </p:txBody>
      </p:sp>
      <p:sp>
        <p:nvSpPr>
          <p:cNvPr id="8" name="7 Esquina doblada"/>
          <p:cNvSpPr/>
          <p:nvPr/>
        </p:nvSpPr>
        <p:spPr bwMode="auto">
          <a:xfrm>
            <a:off x="8861426" y="4416029"/>
            <a:ext cx="1649413" cy="2181225"/>
          </a:xfrm>
          <a:prstGeom prst="foldedCorner">
            <a:avLst/>
          </a:prstGeom>
          <a:solidFill>
            <a:schemeClr val="tx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s-MX" sz="1400" b="1" dirty="0">
              <a:solidFill>
                <a:schemeClr val="bg1"/>
              </a:solidFill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s-MX" sz="1400" b="1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Impulsar la mejora de los servicios de </a:t>
            </a:r>
            <a:r>
              <a:rPr lang="es-MX" sz="1600" b="1" u="sng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ATENCIÓN MÉDICA PRE-HOSPITALARIA </a:t>
            </a:r>
            <a:r>
              <a:rPr lang="es-MX" sz="1400" b="1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y hospitalaria</a:t>
            </a:r>
          </a:p>
        </p:txBody>
      </p:sp>
      <p:sp>
        <p:nvSpPr>
          <p:cNvPr id="9" name="10 Rectángulo"/>
          <p:cNvSpPr>
            <a:spLocks noChangeArrowheads="1"/>
          </p:cNvSpPr>
          <p:nvPr/>
        </p:nvSpPr>
        <p:spPr bwMode="auto">
          <a:xfrm>
            <a:off x="1685926" y="3717528"/>
            <a:ext cx="1654175" cy="565150"/>
          </a:xfrm>
          <a:prstGeom prst="rect">
            <a:avLst/>
          </a:prstGeom>
          <a:solidFill>
            <a:srgbClr val="5195A5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s-MX" altLang="es-MX" sz="2400" b="1">
                <a:latin typeface="Calibri" pitchFamily="34" charset="0"/>
              </a:rPr>
              <a:t>1</a:t>
            </a:r>
          </a:p>
        </p:txBody>
      </p:sp>
      <p:sp>
        <p:nvSpPr>
          <p:cNvPr id="10" name="11 Rectángulo"/>
          <p:cNvSpPr>
            <a:spLocks noChangeArrowheads="1"/>
          </p:cNvSpPr>
          <p:nvPr/>
        </p:nvSpPr>
        <p:spPr bwMode="auto">
          <a:xfrm>
            <a:off x="3478214" y="3717528"/>
            <a:ext cx="1654175" cy="565150"/>
          </a:xfrm>
          <a:prstGeom prst="rect">
            <a:avLst/>
          </a:prstGeom>
          <a:solidFill>
            <a:srgbClr val="FF9933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s-MX" altLang="es-MX" sz="2400" b="1">
                <a:latin typeface="Calibri" pitchFamily="34" charset="0"/>
              </a:rPr>
              <a:t>2</a:t>
            </a:r>
          </a:p>
        </p:txBody>
      </p:sp>
      <p:sp>
        <p:nvSpPr>
          <p:cNvPr id="11" name="10 Rectángulo"/>
          <p:cNvSpPr/>
          <p:nvPr/>
        </p:nvSpPr>
        <p:spPr bwMode="auto">
          <a:xfrm>
            <a:off x="5257801" y="3730228"/>
            <a:ext cx="1654175" cy="563562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s-MX" sz="2400" b="1" dirty="0">
                <a:latin typeface="Calibri" pitchFamily="34" charset="0"/>
                <a:cs typeface="Arial" pitchFamily="34" charset="0"/>
              </a:rPr>
              <a:t>3</a:t>
            </a:r>
          </a:p>
        </p:txBody>
      </p:sp>
      <p:sp>
        <p:nvSpPr>
          <p:cNvPr id="12" name="13 Rectángulo"/>
          <p:cNvSpPr>
            <a:spLocks noChangeArrowheads="1"/>
          </p:cNvSpPr>
          <p:nvPr/>
        </p:nvSpPr>
        <p:spPr bwMode="auto">
          <a:xfrm>
            <a:off x="7064376" y="3728640"/>
            <a:ext cx="1654175" cy="565150"/>
          </a:xfrm>
          <a:prstGeom prst="rect">
            <a:avLst/>
          </a:prstGeom>
          <a:solidFill>
            <a:srgbClr val="D60093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s-MX" altLang="es-MX" sz="2400" b="1">
                <a:latin typeface="Calibri" pitchFamily="34" charset="0"/>
              </a:rPr>
              <a:t>4</a:t>
            </a:r>
          </a:p>
        </p:txBody>
      </p:sp>
      <p:sp>
        <p:nvSpPr>
          <p:cNvPr id="13" name="12 Rectángulo"/>
          <p:cNvSpPr/>
          <p:nvPr/>
        </p:nvSpPr>
        <p:spPr bwMode="auto">
          <a:xfrm>
            <a:off x="8870951" y="3717528"/>
            <a:ext cx="1654175" cy="565150"/>
          </a:xfrm>
          <a:prstGeom prst="rect">
            <a:avLst/>
          </a:prstGeom>
          <a:solidFill>
            <a:schemeClr val="accent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s-MX" sz="2400" b="1" dirty="0">
                <a:latin typeface="Calibri" pitchFamily="34" charset="0"/>
                <a:cs typeface="Arial" pitchFamily="34" charset="0"/>
              </a:rPr>
              <a:t>5</a:t>
            </a: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1685926" y="2133204"/>
            <a:ext cx="8824913" cy="784225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00066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MX" sz="2400" b="1" dirty="0">
                <a:solidFill>
                  <a:schemeClr val="bg1"/>
                </a:solidFill>
                <a:latin typeface="Adobe Caslon Pro" pitchFamily="18" charset="0"/>
                <a:cs typeface="Calibri" pitchFamily="34" charset="0"/>
              </a:rPr>
              <a:t>Estrategia Nacional de Seguridad Vial 2011-2020</a:t>
            </a:r>
          </a:p>
          <a:p>
            <a:pPr algn="ctr">
              <a:spcBef>
                <a:spcPct val="50000"/>
              </a:spcBef>
              <a:defRPr/>
            </a:pPr>
            <a:r>
              <a:rPr lang="es-MX" sz="1400" dirty="0">
                <a:solidFill>
                  <a:prstClr val="white">
                    <a:lumMod val="50000"/>
                  </a:prstClr>
                </a:solidFill>
                <a:latin typeface="Adobe Caslon Pro" pitchFamily="18" charset="0"/>
                <a:ea typeface="ＭＳ Ｐゴシック" charset="-128"/>
                <a:cs typeface="Calibri" pitchFamily="34" charset="0"/>
              </a:rPr>
              <a:t> </a:t>
            </a:r>
            <a:r>
              <a:rPr lang="es-MX" sz="1400" dirty="0">
                <a:latin typeface="Adobe Caslon Pro" pitchFamily="18" charset="0"/>
                <a:ea typeface="ＭＳ Ｐゴシック" charset="-128"/>
                <a:cs typeface="Calibri" pitchFamily="34" charset="0"/>
              </a:rPr>
              <a:t>(DOF 6 de junio 2011)</a:t>
            </a:r>
            <a:endParaRPr lang="es-MX" sz="2400" b="1" dirty="0">
              <a:latin typeface="Adobe Caslon Pro" pitchFamily="18" charset="0"/>
              <a:cs typeface="Calibri" pitchFamily="34" charset="0"/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1703388" y="3039666"/>
            <a:ext cx="8824912" cy="461963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dist="17961" dir="2700000" algn="ctr" rotWithShape="0">
              <a:srgbClr val="000066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MX" altLang="es-MX" sz="2400" b="1" dirty="0">
                <a:solidFill>
                  <a:schemeClr val="bg1"/>
                </a:solidFill>
                <a:latin typeface="Adobe Caslon Pro" pitchFamily="18" charset="0"/>
                <a:ea typeface="Calibri" pitchFamily="34" charset="0"/>
                <a:cs typeface="Calibri" pitchFamily="34" charset="0"/>
              </a:rPr>
              <a:t>Cinco pilares para la acción</a:t>
            </a:r>
          </a:p>
        </p:txBody>
      </p:sp>
      <p:sp>
        <p:nvSpPr>
          <p:cNvPr id="16" name="1 Título"/>
          <p:cNvSpPr txBox="1">
            <a:spLocks/>
          </p:cNvSpPr>
          <p:nvPr/>
        </p:nvSpPr>
        <p:spPr>
          <a:xfrm>
            <a:off x="2926953" y="680815"/>
            <a:ext cx="637778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dobe Caslon Pro"/>
                <a:ea typeface="+mj-ea"/>
                <a:cs typeface="Adobe Caslon Pro"/>
              </a:defRPr>
            </a:lvl1pPr>
          </a:lstStyle>
          <a:p>
            <a:r>
              <a:rPr lang="es-MX" sz="3200" b="1" dirty="0"/>
              <a:t>ALINEACIÓN</a:t>
            </a:r>
          </a:p>
        </p:txBody>
      </p:sp>
      <p:pic>
        <p:nvPicPr>
          <p:cNvPr id="17" name="Picture 1757">
            <a:extLst>
              <a:ext uri="{FF2B5EF4-FFF2-40B4-BE49-F238E27FC236}">
                <a16:creationId xmlns:a16="http://schemas.microsoft.com/office/drawing/2014/main" id="{490E4FF4-0DD6-4DC5-B042-AB63BE8C0BC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95941"/>
            <a:ext cx="1457325" cy="136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604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8 Marcador de número de diapositiva"/>
          <p:cNvSpPr txBox="1">
            <a:spLocks/>
          </p:cNvSpPr>
          <p:nvPr/>
        </p:nvSpPr>
        <p:spPr bwMode="auto">
          <a:xfrm>
            <a:off x="8112224" y="6203288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4926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>
              <a:lnSpc>
                <a:spcPct val="93000"/>
              </a:lnSpc>
              <a:buClr>
                <a:srgbClr val="000000"/>
              </a:buClr>
              <a:buFont typeface="Times New Roman" pitchFamily="18" charset="0"/>
              <a:buNone/>
            </a:pPr>
            <a:fld id="{0C743D47-683F-4053-B958-A32FA5850661}" type="slidenum">
              <a:rPr lang="es-MX" altLang="es-MX" sz="1200">
                <a:solidFill>
                  <a:srgbClr val="898989"/>
                </a:solidFill>
                <a:latin typeface="Calibri" pitchFamily="34" charset="0"/>
                <a:ea typeface="Microsoft YaHei" pitchFamily="34" charset="-122"/>
              </a:rPr>
              <a:pPr algn="r" eaLnBrk="1">
                <a:lnSpc>
                  <a:spcPct val="93000"/>
                </a:lnSpc>
                <a:buClr>
                  <a:srgbClr val="000000"/>
                </a:buClr>
                <a:buFont typeface="Times New Roman" pitchFamily="18" charset="0"/>
                <a:buNone/>
              </a:pPr>
              <a:t>7</a:t>
            </a:fld>
            <a:endParaRPr lang="es-MX" altLang="es-MX" sz="1200">
              <a:solidFill>
                <a:srgbClr val="898989"/>
              </a:solidFill>
              <a:latin typeface="Calibri" pitchFamily="34" charset="0"/>
              <a:ea typeface="Microsoft YaHei" pitchFamily="34" charset="-122"/>
            </a:endParaRPr>
          </a:p>
        </p:txBody>
      </p:sp>
      <p:pic>
        <p:nvPicPr>
          <p:cNvPr id="7" name="7 Imagen" descr="logoSCT_hoz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760" y="3335853"/>
            <a:ext cx="2214562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13 Imagen" descr="logoSTPS_hoz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244" y="2700781"/>
            <a:ext cx="2214562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14 Imagen" descr="Shcp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3533" y="1836317"/>
            <a:ext cx="2289175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16 Imagen" descr="header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11" r="13937"/>
          <a:stretch>
            <a:fillRect/>
          </a:stretch>
        </p:blipFill>
        <p:spPr bwMode="auto">
          <a:xfrm>
            <a:off x="3302001" y="4948101"/>
            <a:ext cx="1611312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17 Imagen" descr="SEP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987" y="4172967"/>
            <a:ext cx="2143125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18 Imagen" descr="issste2013-header_2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82" r="10068"/>
          <a:stretch>
            <a:fillRect/>
          </a:stretch>
        </p:blipFill>
        <p:spPr bwMode="auto">
          <a:xfrm>
            <a:off x="5380934" y="5488913"/>
            <a:ext cx="166211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19 Imagen" descr="DIF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46" r="14644"/>
          <a:stretch>
            <a:fillRect/>
          </a:stretch>
        </p:blipFill>
        <p:spPr bwMode="auto">
          <a:xfrm>
            <a:off x="7740403" y="4714904"/>
            <a:ext cx="782638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45 Grupo"/>
          <p:cNvGrpSpPr>
            <a:grpSpLocks/>
          </p:cNvGrpSpPr>
          <p:nvPr/>
        </p:nvGrpSpPr>
        <p:grpSpPr bwMode="auto">
          <a:xfrm>
            <a:off x="4452730" y="3080194"/>
            <a:ext cx="2640803" cy="1116583"/>
            <a:chOff x="3571868" y="2786058"/>
            <a:chExt cx="1928826" cy="455142"/>
          </a:xfrm>
        </p:grpSpPr>
        <p:pic>
          <p:nvPicPr>
            <p:cNvPr id="19" name="Imagen 4" descr="stconapra-2013.jp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220" b="7610"/>
            <a:stretch>
              <a:fillRect/>
            </a:stretch>
          </p:blipFill>
          <p:spPr bwMode="auto">
            <a:xfrm>
              <a:off x="3571868" y="3071810"/>
              <a:ext cx="1865367" cy="169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Imagen 4" descr="stconapra-2013.jp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5804"/>
            <a:stretch>
              <a:fillRect/>
            </a:stretch>
          </p:blipFill>
          <p:spPr bwMode="auto">
            <a:xfrm>
              <a:off x="3571868" y="2786058"/>
              <a:ext cx="1928826" cy="307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1" name="1 Imagen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657" y="1839117"/>
            <a:ext cx="1882775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21 Título"/>
          <p:cNvSpPr>
            <a:spLocks noGrp="1"/>
          </p:cNvSpPr>
          <p:nvPr>
            <p:ph type="title"/>
          </p:nvPr>
        </p:nvSpPr>
        <p:spPr>
          <a:xfrm>
            <a:off x="4271934" y="168506"/>
            <a:ext cx="4196205" cy="1143000"/>
          </a:xfrm>
        </p:spPr>
        <p:txBody>
          <a:bodyPr>
            <a:normAutofit/>
          </a:bodyPr>
          <a:lstStyle/>
          <a:p>
            <a:r>
              <a:rPr lang="es-MX" sz="3200" b="1" i="1" dirty="0">
                <a:solidFill>
                  <a:schemeClr val="accent1">
                    <a:lumMod val="75000"/>
                  </a:schemeClr>
                </a:solidFill>
              </a:rPr>
              <a:t>ÓRGANO COLEGIADO</a:t>
            </a:r>
          </a:p>
        </p:txBody>
      </p:sp>
      <p:pic>
        <p:nvPicPr>
          <p:cNvPr id="23" name="Picture 1757">
            <a:extLst>
              <a:ext uri="{FF2B5EF4-FFF2-40B4-BE49-F238E27FC236}">
                <a16:creationId xmlns:a16="http://schemas.microsoft.com/office/drawing/2014/main" id="{AD079A11-E4C0-4CC6-8CF7-71A2D13A8146}"/>
              </a:ext>
            </a:extLst>
          </p:cNvPr>
          <p:cNvPicPr/>
          <p:nvPr/>
        </p:nvPicPr>
        <p:blipFill>
          <a:blip r:embed="rId12"/>
          <a:stretch>
            <a:fillRect/>
          </a:stretch>
        </p:blipFill>
        <p:spPr>
          <a:xfrm>
            <a:off x="132728" y="89830"/>
            <a:ext cx="1457325" cy="136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6513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8 Marcador de número de diapositiva"/>
          <p:cNvSpPr txBox="1">
            <a:spLocks/>
          </p:cNvSpPr>
          <p:nvPr/>
        </p:nvSpPr>
        <p:spPr bwMode="auto">
          <a:xfrm>
            <a:off x="8077200" y="6356351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4926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>
              <a:lnSpc>
                <a:spcPct val="93000"/>
              </a:lnSpc>
              <a:buClr>
                <a:srgbClr val="000000"/>
              </a:buClr>
              <a:buFont typeface="Times New Roman" pitchFamily="18" charset="0"/>
              <a:buNone/>
            </a:pPr>
            <a:fld id="{0C743D47-683F-4053-B958-A32FA5850661}" type="slidenum">
              <a:rPr lang="es-MX" altLang="es-MX" sz="1200">
                <a:solidFill>
                  <a:srgbClr val="898989"/>
                </a:solidFill>
                <a:latin typeface="Calibri" pitchFamily="34" charset="0"/>
                <a:ea typeface="Microsoft YaHei" pitchFamily="34" charset="-122"/>
              </a:rPr>
              <a:pPr algn="r" eaLnBrk="1">
                <a:lnSpc>
                  <a:spcPct val="93000"/>
                </a:lnSpc>
                <a:buClr>
                  <a:srgbClr val="000000"/>
                </a:buClr>
                <a:buFont typeface="Times New Roman" pitchFamily="18" charset="0"/>
                <a:buNone/>
              </a:pPr>
              <a:t>8</a:t>
            </a:fld>
            <a:endParaRPr lang="es-MX" altLang="es-MX" sz="1200">
              <a:solidFill>
                <a:srgbClr val="898989"/>
              </a:solidFill>
              <a:latin typeface="Calibri" pitchFamily="34" charset="0"/>
              <a:ea typeface="Microsoft YaHei" pitchFamily="34" charset="-122"/>
            </a:endParaRPr>
          </a:p>
        </p:txBody>
      </p:sp>
      <p:sp>
        <p:nvSpPr>
          <p:cNvPr id="22" name="21 Título"/>
          <p:cNvSpPr>
            <a:spLocks noGrp="1"/>
          </p:cNvSpPr>
          <p:nvPr>
            <p:ph type="title"/>
          </p:nvPr>
        </p:nvSpPr>
        <p:spPr>
          <a:xfrm>
            <a:off x="4683345" y="336130"/>
            <a:ext cx="6527859" cy="1143000"/>
          </a:xfrm>
        </p:spPr>
        <p:txBody>
          <a:bodyPr>
            <a:normAutofit/>
          </a:bodyPr>
          <a:lstStyle/>
          <a:p>
            <a:pPr algn="ctr"/>
            <a:r>
              <a:rPr lang="es-MX" sz="2800" b="1" i="1" dirty="0">
                <a:solidFill>
                  <a:schemeClr val="tx2">
                    <a:lumMod val="75000"/>
                  </a:schemeClr>
                </a:solidFill>
              </a:rPr>
              <a:t>32  CONSEJOS ESTATALES DE PREVENCIÓN DE ACCIDENTES</a:t>
            </a:r>
          </a:p>
        </p:txBody>
      </p:sp>
      <p:pic>
        <p:nvPicPr>
          <p:cNvPr id="23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5664" y="4106360"/>
            <a:ext cx="1472336" cy="124083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4" descr="http://web.ssaver.gob.mx/saludpublica/files/2011/10/coepra_image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450" y="2895031"/>
            <a:ext cx="1650977" cy="654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Imagen 1" descr="LOGO-ACCIDEN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D4F0D"/>
              </a:clrFrom>
              <a:clrTo>
                <a:srgbClr val="0D4F0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1667" y="5155223"/>
            <a:ext cx="1324565" cy="13795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621" y="4375359"/>
            <a:ext cx="1355448" cy="508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897" y="2777528"/>
            <a:ext cx="895064" cy="93950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6" t="13991" r="9374" b="12661"/>
          <a:stretch/>
        </p:blipFill>
        <p:spPr bwMode="auto">
          <a:xfrm>
            <a:off x="3149981" y="2608086"/>
            <a:ext cx="969909" cy="95157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524" y="3559659"/>
            <a:ext cx="1268625" cy="128427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992" y="3993589"/>
            <a:ext cx="1797218" cy="8843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6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164" y="5609733"/>
            <a:ext cx="1883066" cy="81228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7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7940" y="2281797"/>
            <a:ext cx="1933684" cy="70727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8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487" y="4649086"/>
            <a:ext cx="1397753" cy="90520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0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258" y="5294174"/>
            <a:ext cx="1077853" cy="100678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1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571" y="2485731"/>
            <a:ext cx="1765234" cy="47086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0271" y="3097207"/>
            <a:ext cx="1306196" cy="68954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" descr="C:\Users\hp\Downloads\SEDESA-5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487" y="3222460"/>
            <a:ext cx="1118503" cy="1039317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1238" y="5844973"/>
            <a:ext cx="2492860" cy="491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8" descr="CEPAJ logo oficial 15-10-2001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992" y="1707671"/>
            <a:ext cx="898533" cy="880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757">
            <a:extLst>
              <a:ext uri="{FF2B5EF4-FFF2-40B4-BE49-F238E27FC236}">
                <a16:creationId xmlns:a16="http://schemas.microsoft.com/office/drawing/2014/main" id="{C18D6170-CB72-4CFB-BFE9-20176BD8CE55}"/>
              </a:ext>
            </a:extLst>
          </p:cNvPr>
          <p:cNvPicPr/>
          <p:nvPr/>
        </p:nvPicPr>
        <p:blipFill>
          <a:blip r:embed="rId19"/>
          <a:stretch>
            <a:fillRect/>
          </a:stretch>
        </p:blipFill>
        <p:spPr>
          <a:xfrm>
            <a:off x="392968" y="91153"/>
            <a:ext cx="1457325" cy="136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070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700282" y="2024392"/>
            <a:ext cx="1081585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>
                <a:solidFill>
                  <a:srgbClr val="000000"/>
                </a:solidFill>
              </a:rPr>
              <a:t>Ante la </a:t>
            </a:r>
            <a:r>
              <a:rPr lang="en-US" sz="3200" dirty="0" err="1">
                <a:solidFill>
                  <a:srgbClr val="000000"/>
                </a:solidFill>
              </a:rPr>
              <a:t>falta</a:t>
            </a:r>
            <a:r>
              <a:rPr lang="en-US" sz="3200" dirty="0">
                <a:solidFill>
                  <a:srgbClr val="000000"/>
                </a:solidFill>
              </a:rPr>
              <a:t> de </a:t>
            </a:r>
            <a:r>
              <a:rPr lang="en-US" sz="3200" dirty="0" err="1">
                <a:solidFill>
                  <a:srgbClr val="000000"/>
                </a:solidFill>
              </a:rPr>
              <a:t>acción</a:t>
            </a:r>
            <a:r>
              <a:rPr lang="en-US" sz="3200" dirty="0">
                <a:solidFill>
                  <a:srgbClr val="000000"/>
                </a:solidFill>
              </a:rPr>
              <a:t> de </a:t>
            </a:r>
            <a:r>
              <a:rPr lang="en-US" sz="3200" dirty="0" err="1">
                <a:solidFill>
                  <a:srgbClr val="000000"/>
                </a:solidFill>
              </a:rPr>
              <a:t>los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sectores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involucrados</a:t>
            </a:r>
            <a:r>
              <a:rPr lang="en-US" sz="3200" dirty="0">
                <a:solidFill>
                  <a:srgbClr val="000000"/>
                </a:solidFill>
              </a:rPr>
              <a:t>, </a:t>
            </a:r>
            <a:r>
              <a:rPr lang="en-US" sz="3200" i="1" dirty="0">
                <a:solidFill>
                  <a:schemeClr val="accent1">
                    <a:lumMod val="75000"/>
                  </a:schemeClr>
                </a:solidFill>
              </a:rPr>
              <a:t>SALUD </a:t>
            </a:r>
            <a:r>
              <a:rPr lang="en-US" sz="3200" dirty="0" err="1">
                <a:solidFill>
                  <a:srgbClr val="000000"/>
                </a:solidFill>
              </a:rPr>
              <a:t>tomó</a:t>
            </a:r>
            <a:r>
              <a:rPr lang="en-US" sz="3200" dirty="0">
                <a:solidFill>
                  <a:srgbClr val="000000"/>
                </a:solidFill>
              </a:rPr>
              <a:t> el </a:t>
            </a:r>
            <a:r>
              <a:rPr lang="en-US" sz="3200" dirty="0" err="1">
                <a:solidFill>
                  <a:srgbClr val="000000"/>
                </a:solidFill>
              </a:rPr>
              <a:t>liderazgo</a:t>
            </a:r>
            <a:endParaRPr lang="en-US" sz="3200" dirty="0">
              <a:solidFill>
                <a:srgbClr val="000000"/>
              </a:solidFill>
            </a:endParaRPr>
          </a:p>
          <a:p>
            <a:endParaRPr lang="en-US" sz="3200" dirty="0">
              <a:solidFill>
                <a:srgbClr val="0000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 err="1">
                <a:solidFill>
                  <a:srgbClr val="000000"/>
                </a:solidFill>
              </a:rPr>
              <a:t>En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salud</a:t>
            </a:r>
            <a:r>
              <a:rPr lang="en-US" sz="3200" dirty="0">
                <a:solidFill>
                  <a:srgbClr val="000000"/>
                </a:solidFill>
              </a:rPr>
              <a:t> se </a:t>
            </a:r>
            <a:r>
              <a:rPr lang="en-US" sz="3200" dirty="0" err="1">
                <a:solidFill>
                  <a:srgbClr val="000000"/>
                </a:solidFill>
              </a:rPr>
              <a:t>generan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los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i="1" dirty="0">
                <a:solidFill>
                  <a:schemeClr val="accent1">
                    <a:lumMod val="75000"/>
                  </a:schemeClr>
                </a:solidFill>
              </a:rPr>
              <a:t>INDICADORES DE IMPACTO </a:t>
            </a:r>
            <a:r>
              <a:rPr lang="en-US" sz="3200" dirty="0">
                <a:solidFill>
                  <a:srgbClr val="000000"/>
                </a:solidFill>
              </a:rPr>
              <a:t>de las </a:t>
            </a:r>
            <a:r>
              <a:rPr lang="en-US" sz="3200" dirty="0" err="1">
                <a:solidFill>
                  <a:srgbClr val="000000"/>
                </a:solidFill>
              </a:rPr>
              <a:t>intervenciones</a:t>
            </a:r>
            <a:r>
              <a:rPr lang="en-US" sz="3200" dirty="0">
                <a:solidFill>
                  <a:srgbClr val="000000"/>
                </a:solidFill>
              </a:rPr>
              <a:t>.</a:t>
            </a:r>
          </a:p>
          <a:p>
            <a:endParaRPr lang="en-US" sz="3200" dirty="0">
              <a:solidFill>
                <a:srgbClr val="0000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>
                <a:solidFill>
                  <a:srgbClr val="000000"/>
                </a:solidFill>
              </a:rPr>
              <a:t>La </a:t>
            </a:r>
            <a:r>
              <a:rPr lang="en-US" sz="3200" dirty="0" err="1">
                <a:solidFill>
                  <a:srgbClr val="000000"/>
                </a:solidFill>
              </a:rPr>
              <a:t>Inseguridad</a:t>
            </a:r>
            <a:r>
              <a:rPr lang="en-US" sz="3200" dirty="0">
                <a:solidFill>
                  <a:srgbClr val="000000"/>
                </a:solidFill>
              </a:rPr>
              <a:t> vial </a:t>
            </a:r>
            <a:r>
              <a:rPr lang="en-US" sz="3200" dirty="0" err="1">
                <a:solidFill>
                  <a:srgbClr val="000000"/>
                </a:solidFill>
              </a:rPr>
              <a:t>impacta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en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todas</a:t>
            </a:r>
            <a:r>
              <a:rPr lang="en-US" sz="3200" dirty="0">
                <a:solidFill>
                  <a:srgbClr val="000000"/>
                </a:solidFill>
              </a:rPr>
              <a:t> las </a:t>
            </a:r>
            <a:r>
              <a:rPr lang="en-US" sz="3200" dirty="0" err="1">
                <a:solidFill>
                  <a:srgbClr val="000000"/>
                </a:solidFill>
              </a:rPr>
              <a:t>esferas</a:t>
            </a:r>
            <a:r>
              <a:rPr lang="en-US" sz="3200" dirty="0">
                <a:solidFill>
                  <a:srgbClr val="000000"/>
                </a:solidFill>
              </a:rPr>
              <a:t> del </a:t>
            </a:r>
            <a:r>
              <a:rPr lang="en-US" sz="3200" i="1" dirty="0">
                <a:solidFill>
                  <a:schemeClr val="accent1">
                    <a:lumMod val="75000"/>
                  </a:schemeClr>
                </a:solidFill>
              </a:rPr>
              <a:t>SISTEMA DE SALUD.</a:t>
            </a:r>
          </a:p>
          <a:p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2908572" y="0"/>
            <a:ext cx="907876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MX" sz="2800" b="1" i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s-MX" sz="2800" b="1" i="1" dirty="0">
                <a:solidFill>
                  <a:schemeClr val="tx2">
                    <a:lumMod val="75000"/>
                  </a:schemeClr>
                </a:solidFill>
              </a:rPr>
              <a:t>MOTIVOS POR LOS CUALES EN MÉXICO LA SEGURIDAD VIAL </a:t>
            </a:r>
          </a:p>
          <a:p>
            <a:r>
              <a:rPr lang="es-MX" sz="2800" b="1" i="1" dirty="0">
                <a:solidFill>
                  <a:schemeClr val="tx2">
                    <a:lumMod val="75000"/>
                  </a:schemeClr>
                </a:solidFill>
              </a:rPr>
              <a:t>ES RESPONSABILIDAD DEL SECTOR SALUD?</a:t>
            </a:r>
          </a:p>
        </p:txBody>
      </p:sp>
      <p:pic>
        <p:nvPicPr>
          <p:cNvPr id="4" name="Picture 1757">
            <a:extLst>
              <a:ext uri="{FF2B5EF4-FFF2-40B4-BE49-F238E27FC236}">
                <a16:creationId xmlns:a16="http://schemas.microsoft.com/office/drawing/2014/main" id="{B1AA3528-53D1-4D86-86D5-6079970CBCF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57325" cy="136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15212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616</TotalTime>
  <Words>673</Words>
  <Application>Microsoft Office PowerPoint</Application>
  <PresentationFormat>Panorámica</PresentationFormat>
  <Paragraphs>130</Paragraphs>
  <Slides>16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13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30" baseType="lpstr">
      <vt:lpstr>Microsoft YaHei</vt:lpstr>
      <vt:lpstr>ＭＳ Ｐゴシック</vt:lpstr>
      <vt:lpstr>Adobe Caslon Pro</vt:lpstr>
      <vt:lpstr>Arial</vt:lpstr>
      <vt:lpstr>Arial Black</vt:lpstr>
      <vt:lpstr>Book Antiqua</vt:lpstr>
      <vt:lpstr>Calibri</vt:lpstr>
      <vt:lpstr>Calibri Light</vt:lpstr>
      <vt:lpstr>Courier New</vt:lpstr>
      <vt:lpstr>Symbol</vt:lpstr>
      <vt:lpstr>Times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Programa de Acción Específico de Seguridad Vial 2013-2018</vt:lpstr>
      <vt:lpstr>ÓRGANO COLEGIADO</vt:lpstr>
      <vt:lpstr>32  CONSEJOS ESTATALES DE PREVENCIÓN DE ACCIDENTES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Martha Cecilia Hijar Medina</dc:creator>
  <cp:lastModifiedBy>Martha Cecilia Hijar Medina</cp:lastModifiedBy>
  <cp:revision>40</cp:revision>
  <cp:lastPrinted>2017-06-19T16:49:42Z</cp:lastPrinted>
  <dcterms:created xsi:type="dcterms:W3CDTF">2017-04-20T20:09:32Z</dcterms:created>
  <dcterms:modified xsi:type="dcterms:W3CDTF">2017-06-21T20:11:20Z</dcterms:modified>
</cp:coreProperties>
</file>