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306" r:id="rId4"/>
    <p:sldId id="308" r:id="rId5"/>
    <p:sldId id="313" r:id="rId6"/>
    <p:sldId id="319" r:id="rId7"/>
    <p:sldId id="316" r:id="rId8"/>
    <p:sldId id="324" r:id="rId9"/>
    <p:sldId id="325" r:id="rId10"/>
    <p:sldId id="328" r:id="rId11"/>
    <p:sldId id="326" r:id="rId12"/>
    <p:sldId id="329" r:id="rId13"/>
    <p:sldId id="335" r:id="rId14"/>
    <p:sldId id="334" r:id="rId15"/>
    <p:sldId id="337" r:id="rId16"/>
    <p:sldId id="332" r:id="rId17"/>
    <p:sldId id="331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22/03/2017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19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22/03/2017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826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22/03/2017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03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22/03/2017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68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22/03/2017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913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22/03/2017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05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22/03/2017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33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22/03/2017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449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22/03/2017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46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22/03/2017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581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F5AE-C33F-496E-8595-4C2CB7189ADA}" type="datetimeFigureOut">
              <a:rPr lang="es-MX" smtClean="0"/>
              <a:t>22/03/2017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43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F5AE-C33F-496E-8595-4C2CB7189ADA}" type="datetimeFigureOut">
              <a:rPr lang="es-MX" smtClean="0"/>
              <a:t>22/03/2017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8D83-D0F8-4024-A49C-5F6DFF861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291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cbi.nlm.nih.gov/pubmed/2822574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52600"/>
          </a:xfrm>
        </p:spPr>
        <p:txBody>
          <a:bodyPr/>
          <a:lstStyle/>
          <a:p>
            <a:pPr marL="0" indent="0">
              <a:buNone/>
            </a:pPr>
            <a:r>
              <a:rPr lang="es-ES_tradnl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Moisés Franco Valencia</a:t>
            </a:r>
          </a:p>
          <a:p>
            <a:pPr marL="0" indent="0">
              <a:buNone/>
            </a:pPr>
            <a:r>
              <a:rPr lang="es-ES_tradnl" sz="2400" dirty="0" smtClean="0"/>
              <a:t>Jefe del Área de Investigación</a:t>
            </a:r>
          </a:p>
          <a:p>
            <a:pPr marL="0" indent="0">
              <a:buNone/>
            </a:pPr>
            <a:r>
              <a:rPr lang="es-ES_tradnl" dirty="0" smtClean="0"/>
              <a:t>Hospital General </a:t>
            </a:r>
            <a:r>
              <a:rPr lang="es-ES_tradnl" dirty="0" err="1" smtClean="0"/>
              <a:t>Xoco</a:t>
            </a:r>
            <a:endParaRPr lang="es-MX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1972"/>
            <a:ext cx="43227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Rectángulo"/>
          <p:cNvSpPr/>
          <p:nvPr/>
        </p:nvSpPr>
        <p:spPr>
          <a:xfrm>
            <a:off x="303690" y="2537609"/>
            <a:ext cx="8516782" cy="1323439"/>
          </a:xfrm>
          <a:prstGeom prst="rect">
            <a:avLst/>
          </a:prstGeom>
          <a:solidFill>
            <a:srgbClr val="000000">
              <a:lumMod val="95000"/>
              <a:lumOff val="5000"/>
              <a:alpha val="76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4000" kern="0" noProof="0" dirty="0" smtClean="0">
                <a:solidFill>
                  <a:srgbClr val="FFFF00"/>
                </a:solidFill>
              </a:rPr>
              <a:t>Manejo racional de los hemoderivados</a:t>
            </a:r>
            <a:endParaRPr lang="es-MX" sz="4000" kern="0" dirty="0">
              <a:solidFill>
                <a:srgbClr val="FFFF00"/>
              </a:solidFill>
            </a:endParaRPr>
          </a:p>
          <a:p>
            <a:pPr lvl="0" algn="ctr"/>
            <a:r>
              <a:rPr kumimoji="0" lang="es-MX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Escenario clínico: Fracturas de pelvis</a:t>
            </a:r>
            <a:endParaRPr kumimoji="0" lang="es-MX" sz="4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8196" name="Picture 4" descr="http://www.dif.df.gob.mx/dif/_img/_otros_sitios/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52" y="307744"/>
            <a:ext cx="1282543" cy="12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969"/>
            <a:ext cx="1571231" cy="157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36296" y="64533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22 Marzo del 2017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68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Manejo Racional: 1 - 1 – 1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sz="4000" dirty="0" smtClean="0">
                <a:solidFill>
                  <a:srgbClr val="FFFF00"/>
                </a:solidFill>
              </a:rPr>
              <a:t>¿Protocolos ante la transfusión Masiva?</a:t>
            </a:r>
            <a:endParaRPr lang="es-MX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23339" y="1600201"/>
            <a:ext cx="4369141" cy="3989039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Es un concepto «nuevo» y con muchas  variantes.</a:t>
            </a:r>
          </a:p>
          <a:p>
            <a:r>
              <a:rPr lang="es-ES" sz="2400" dirty="0" smtClean="0"/>
              <a:t>Los «ratios»  son meramente sugestivos.</a:t>
            </a:r>
          </a:p>
          <a:p>
            <a:r>
              <a:rPr lang="es-ES" sz="2400" dirty="0" smtClean="0"/>
              <a:t>No se ha identificado plenamente cuál es la mejor proporción.</a:t>
            </a:r>
          </a:p>
          <a:p>
            <a:r>
              <a:rPr lang="es-ES" sz="2400" dirty="0" smtClean="0"/>
              <a:t>No se ha identificado el mejor tiempo de administración.</a:t>
            </a:r>
            <a:endParaRPr lang="es-ES" sz="2400" dirty="0"/>
          </a:p>
        </p:txBody>
      </p:sp>
      <p:sp>
        <p:nvSpPr>
          <p:cNvPr id="6" name="5 Rectángulo"/>
          <p:cNvSpPr/>
          <p:nvPr/>
        </p:nvSpPr>
        <p:spPr>
          <a:xfrm>
            <a:off x="874278" y="5733256"/>
            <a:ext cx="787418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protocolos de transfusión masiva en general</a:t>
            </a:r>
          </a:p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 demostrado disminuir la mortalidad significativamente</a:t>
            </a:r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" y="5877272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9512" y="4870901"/>
            <a:ext cx="424847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¿Cuantas plaquetas?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990" y="1484784"/>
            <a:ext cx="3096344" cy="30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0713" y="3212976"/>
            <a:ext cx="1588897" cy="9233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2010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4217" y="6597352"/>
            <a:ext cx="1216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/>
              <a:t>Schuster</a:t>
            </a:r>
            <a:r>
              <a:rPr lang="es-ES" sz="1400" dirty="0" smtClean="0"/>
              <a:t> 2010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8742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Manejo Racional: 1 - 1 – 1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¿Plaquetas?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74278" y="5733256"/>
            <a:ext cx="729812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Manejo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Plaquetas 1  / Paquete Globular 6-8 </a:t>
            </a:r>
          </a:p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Mejoría en la Supervivencia 24hs y a los 30 días</a:t>
            </a:r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" y="5877272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1423404"/>
            <a:ext cx="399432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32959" y="4987678"/>
            <a:ext cx="424847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plaquetas administradas agresivamente mejoran la sobrevida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746" y="2852936"/>
            <a:ext cx="1588897" cy="9233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2010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044" y="1343196"/>
            <a:ext cx="429039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4867" y="4942909"/>
            <a:ext cx="424847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mayor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aferesis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plaquetaria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paquete globular: MAYOR SOBREVIDA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4791" y="2852936"/>
            <a:ext cx="1588897" cy="923330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2009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99346" y="4149080"/>
            <a:ext cx="1920526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Perkins JG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6"/>
          <p:cNvSpPr/>
          <p:nvPr/>
        </p:nvSpPr>
        <p:spPr>
          <a:xfrm>
            <a:off x="6083585" y="4154785"/>
            <a:ext cx="1547219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Shaz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BH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12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479" r="50000" b="27135"/>
          <a:stretch/>
        </p:blipFill>
        <p:spPr bwMode="auto">
          <a:xfrm>
            <a:off x="4740181" y="2132856"/>
            <a:ext cx="4008283" cy="331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230" y="53148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Manejo Racional de los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hemoderivados: 1 - 1 – 1</a:t>
            </a:r>
            <a:endParaRPr lang="es-MX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23339" y="1240161"/>
            <a:ext cx="4369141" cy="118072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Pragmatic Randomized Optimal Plasma and Platelet Ratios (</a:t>
            </a:r>
            <a:r>
              <a:rPr lang="en-US" sz="2400" dirty="0" smtClean="0"/>
              <a:t>PROPPR)</a:t>
            </a:r>
            <a:r>
              <a:rPr lang="es-ES" sz="2400" dirty="0" smtClean="0"/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74278" y="5541039"/>
            <a:ext cx="787418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ECCAS de transfusión masiva</a:t>
            </a:r>
          </a:p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Parecen demostrar que 1:1:1 se tolera  bien </a:t>
            </a:r>
          </a:p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disminuye significativamente la mortalidad</a:t>
            </a:r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" y="5877272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0761" y="4797152"/>
            <a:ext cx="424847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¿Consenso?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1" t="9493" r="45736" b="26623"/>
          <a:stretch/>
        </p:blipFill>
        <p:spPr bwMode="auto">
          <a:xfrm>
            <a:off x="179512" y="1274349"/>
            <a:ext cx="4390970" cy="359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8228" y="3072624"/>
            <a:ext cx="1223412" cy="1323439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Sept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2015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23728" y="3754234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ounded Rectangle 3"/>
          <p:cNvSpPr/>
          <p:nvPr/>
        </p:nvSpPr>
        <p:spPr>
          <a:xfrm>
            <a:off x="6744322" y="2564904"/>
            <a:ext cx="1500086" cy="1333346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7" t="17818" r="22283" b="13943"/>
          <a:stretch/>
        </p:blipFill>
        <p:spPr bwMode="auto">
          <a:xfrm>
            <a:off x="433656" y="1253063"/>
            <a:ext cx="4953918" cy="453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230" y="53148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Manejo Racional de los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hemoderivados: 1 - 1 – 1</a:t>
            </a:r>
            <a:endParaRPr lang="es-MX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17977" y="1765212"/>
            <a:ext cx="3618519" cy="3306324"/>
          </a:xfrm>
        </p:spPr>
        <p:txBody>
          <a:bodyPr>
            <a:normAutofit/>
          </a:bodyPr>
          <a:lstStyle/>
          <a:p>
            <a:r>
              <a:rPr lang="en-US" sz="2400" dirty="0"/>
              <a:t>Pragmatic Randomized Optimal Plasma and Platelet Ratios (</a:t>
            </a:r>
            <a:r>
              <a:rPr lang="en-US" sz="2400" dirty="0" smtClean="0"/>
              <a:t>PROPPR) sin </a:t>
            </a:r>
            <a:r>
              <a:rPr lang="en-US" sz="2400" dirty="0" err="1" smtClean="0"/>
              <a:t>diferencia</a:t>
            </a:r>
            <a:r>
              <a:rPr lang="en-US" sz="2400" dirty="0" smtClean="0"/>
              <a:t>. 1:1 </a:t>
            </a:r>
            <a:r>
              <a:rPr lang="en-US" sz="2400" dirty="0" err="1" smtClean="0"/>
              <a:t>vs</a:t>
            </a:r>
            <a:r>
              <a:rPr lang="en-US" sz="2400" dirty="0" smtClean="0"/>
              <a:t> 1:2</a:t>
            </a:r>
          </a:p>
          <a:p>
            <a:r>
              <a:rPr lang="es-ES" sz="2400" dirty="0" smtClean="0"/>
              <a:t>La cirugía de control de daños es fundamental para mejorar la sobrevida.  (1B)</a:t>
            </a:r>
          </a:p>
          <a:p>
            <a:endParaRPr lang="es-ES" sz="2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988534" y="5973380"/>
            <a:ext cx="787418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Transfusión en tasas de por lo menos 1:2 (1B)</a:t>
            </a:r>
          </a:p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Plaquetas: 1 unidad de aféresis (2C)</a:t>
            </a:r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8" y="6093296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09872" y="5230941"/>
            <a:ext cx="32106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¿Consenso?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524328" y="2852936"/>
            <a:ext cx="1338392" cy="504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ounded Rectangle 3"/>
          <p:cNvSpPr/>
          <p:nvPr/>
        </p:nvSpPr>
        <p:spPr>
          <a:xfrm>
            <a:off x="2160572" y="3104962"/>
            <a:ext cx="1619340" cy="414647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539552" y="4409817"/>
            <a:ext cx="1322799" cy="1323439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Abril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2016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1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7677" r="16104" b="17026"/>
          <a:stretch/>
        </p:blipFill>
        <p:spPr bwMode="auto">
          <a:xfrm>
            <a:off x="442230" y="2861253"/>
            <a:ext cx="3921208" cy="182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230" y="53148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Manejo Racional de los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hemoderivados: 1 - 1 – 1</a:t>
            </a:r>
            <a:endParaRPr lang="es-MX" sz="4000" dirty="0">
              <a:solidFill>
                <a:srgbClr val="FF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74278" y="5541039"/>
            <a:ext cx="787418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ECCAS de transfusión masiva</a:t>
            </a:r>
          </a:p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Parecen demostrar que 1:1:1 se tolera  bien </a:t>
            </a:r>
          </a:p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disminuye significativamente la mortalidad</a:t>
            </a:r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" y="5877272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87135" y="4797152"/>
            <a:ext cx="424847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¿Consenso?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3164757" y="3775768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19714" r="14702" b="38503"/>
          <a:stretch/>
        </p:blipFill>
        <p:spPr bwMode="auto">
          <a:xfrm>
            <a:off x="400965" y="1184413"/>
            <a:ext cx="4098268" cy="150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55" r="15583" b="20213"/>
          <a:stretch/>
        </p:blipFill>
        <p:spPr bwMode="auto">
          <a:xfrm>
            <a:off x="4625803" y="1484784"/>
            <a:ext cx="4377335" cy="27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25803" y="2348880"/>
            <a:ext cx="4377335" cy="1152128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4860032" y="1340768"/>
            <a:ext cx="3816424" cy="707886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Marzo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2017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037406" y="4417367"/>
            <a:ext cx="50792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6" tooltip="The journal of trauma and acute care surgery."/>
              </a:rPr>
              <a:t>J Trauma </a:t>
            </a:r>
            <a:r>
              <a:rPr lang="pt-BR" sz="1400" dirty="0" err="1">
                <a:hlinkClick r:id="rId6" tooltip="The journal of trauma and acute care surgery."/>
              </a:rPr>
              <a:t>Acute</a:t>
            </a:r>
            <a:r>
              <a:rPr lang="pt-BR" sz="1400" dirty="0">
                <a:hlinkClick r:id="rId6" tooltip="The journal of trauma and acute care surgery."/>
              </a:rPr>
              <a:t> </a:t>
            </a:r>
            <a:r>
              <a:rPr lang="pt-BR" sz="1400" dirty="0" err="1">
                <a:hlinkClick r:id="rId6" tooltip="The journal of trauma and acute care surgery."/>
              </a:rPr>
              <a:t>Care</a:t>
            </a:r>
            <a:r>
              <a:rPr lang="pt-BR" sz="1400" dirty="0">
                <a:hlinkClick r:id="rId6" tooltip="The journal of trauma and acute care surgery."/>
              </a:rPr>
              <a:t> </a:t>
            </a:r>
            <a:r>
              <a:rPr lang="pt-BR" sz="1400" dirty="0" err="1">
                <a:hlinkClick r:id="rId6" tooltip="The journal of trauma and acute care surgery."/>
              </a:rPr>
              <a:t>Surg</a:t>
            </a:r>
            <a:r>
              <a:rPr lang="pt-BR" sz="1400" dirty="0">
                <a:hlinkClick r:id="rId6" tooltip="The journal of trauma and acute care surgery."/>
              </a:rPr>
              <a:t>.</a:t>
            </a:r>
            <a:r>
              <a:rPr lang="pt-BR" sz="1400" dirty="0"/>
              <a:t> 2017 Mar;82(3):605-617. 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2997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230" y="53148"/>
            <a:ext cx="8229600" cy="1143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s-ES_tradnl" sz="3600" dirty="0" smtClean="0">
                <a:solidFill>
                  <a:srgbClr val="FFFF00"/>
                </a:solidFill>
              </a:rPr>
              <a:t>Manejo Racional de los</a:t>
            </a:r>
            <a:br>
              <a:rPr lang="es-ES_tradnl" sz="3600" dirty="0" smtClean="0">
                <a:solidFill>
                  <a:srgbClr val="FFFF00"/>
                </a:solidFill>
              </a:rPr>
            </a:br>
            <a:r>
              <a:rPr lang="es-ES_tradnl" sz="3600" dirty="0" smtClean="0">
                <a:solidFill>
                  <a:srgbClr val="FFFF00"/>
                </a:solidFill>
              </a:rPr>
              <a:t>hemoderivados:  Hospital General </a:t>
            </a:r>
            <a:r>
              <a:rPr lang="es-ES_tradnl" sz="3600" dirty="0" err="1" smtClean="0">
                <a:solidFill>
                  <a:srgbClr val="FFFF00"/>
                </a:solidFill>
              </a:rPr>
              <a:t>Xoco</a:t>
            </a:r>
            <a:endParaRPr lang="es-MX" sz="3200" dirty="0">
              <a:solidFill>
                <a:srgbClr val="FF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74278" y="5541039"/>
            <a:ext cx="787418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Sobrevida a las 72hs con esquemas 1:1</a:t>
            </a:r>
          </a:p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.035 (.007-.192)</a:t>
            </a:r>
          </a:p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p 0.001</a:t>
            </a:r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" y="5877272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7331" y="1448489"/>
            <a:ext cx="4248472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Revisión  Retrospectiva 2011</a:t>
            </a:r>
          </a:p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de 6 meses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0032" y="1418000"/>
            <a:ext cx="3816424" cy="1938992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98 </a:t>
            </a:r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Casos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10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pacientes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con </a:t>
            </a:r>
            <a:r>
              <a:rPr lang="en-US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transfusión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1:1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386567" y="3356992"/>
            <a:ext cx="424847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Transfusión de 3 o más paquetes en las primeras 6 horas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25724" y="4155723"/>
            <a:ext cx="42484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Mortalidad: 14 pacientes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395536" y="4654877"/>
            <a:ext cx="42484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casos en las primeras 72hs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casos en los primeros 28 días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4860032" y="4006805"/>
            <a:ext cx="381642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Pacientes  Recibieron 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Esquemas 1:1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827594" y="4365104"/>
            <a:ext cx="2092778" cy="261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230" y="53148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Conclusiones: Puntos clave para 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evitar la mortalidad por Hemorragia</a:t>
            </a:r>
            <a:endParaRPr lang="es-MX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3568" y="1456185"/>
            <a:ext cx="7488832" cy="4133055"/>
          </a:xfrm>
        </p:spPr>
        <p:txBody>
          <a:bodyPr>
            <a:normAutofit fontScale="92500"/>
          </a:bodyPr>
          <a:lstStyle/>
          <a:p>
            <a:r>
              <a:rPr lang="es-ES" sz="3200" dirty="0" smtClean="0"/>
              <a:t>Identificación temprana de la </a:t>
            </a:r>
            <a:r>
              <a:rPr lang="es-ES" sz="3200" dirty="0" err="1" smtClean="0"/>
              <a:t>coagulopatía</a:t>
            </a:r>
            <a:r>
              <a:rPr lang="es-ES" sz="3200" dirty="0" smtClean="0"/>
              <a:t>.</a:t>
            </a:r>
          </a:p>
          <a:p>
            <a:r>
              <a:rPr lang="es-ES" sz="3200" dirty="0" smtClean="0"/>
              <a:t>Uso de protocolos: 1-1-1</a:t>
            </a:r>
          </a:p>
          <a:p>
            <a:r>
              <a:rPr lang="es-ES" sz="3200" dirty="0" smtClean="0"/>
              <a:t>Limitar el uso de cristaloides en la reanimación.</a:t>
            </a:r>
          </a:p>
          <a:p>
            <a:r>
              <a:rPr lang="es-ES" sz="3200" dirty="0" smtClean="0"/>
              <a:t>Control rápido de la hemorragia mediante la cirugía hemostática de CONTROL DE DAÑOS.</a:t>
            </a:r>
          </a:p>
          <a:p>
            <a:r>
              <a:rPr lang="es-ES" sz="3200" dirty="0" smtClean="0"/>
              <a:t>Guiar la hemostasia con parámetros más sensibles y específicos: ROTEM</a:t>
            </a:r>
          </a:p>
          <a:p>
            <a:endParaRPr lang="es-ES" sz="3200" dirty="0" smtClean="0"/>
          </a:p>
          <a:p>
            <a:pPr marL="0" indent="0">
              <a:buNone/>
            </a:pPr>
            <a:endParaRPr lang="es-ES" sz="3200" dirty="0" smtClean="0"/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 Rectángulo"/>
          <p:cNvSpPr/>
          <p:nvPr/>
        </p:nvSpPr>
        <p:spPr>
          <a:xfrm>
            <a:off x="1136996" y="5818038"/>
            <a:ext cx="775548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Individualizar los casos</a:t>
            </a:r>
          </a:p>
        </p:txBody>
      </p:sp>
    </p:spTree>
    <p:extLst>
      <p:ext uri="{BB962C8B-B14F-4D97-AF65-F5344CB8AC3E}">
        <p14:creationId xmlns:p14="http://schemas.microsoft.com/office/powerpoint/2010/main" val="4905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/>
          <a:lstStyle/>
          <a:p>
            <a:r>
              <a:rPr lang="es-ES" dirty="0" smtClean="0"/>
              <a:t>Muchas Gracias por su atención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01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dirty="0" smtClean="0"/>
              <a:t>¿Qué es la hemorragia crítica?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6851104" cy="367240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MX" dirty="0" smtClean="0"/>
              <a:t>1</a:t>
            </a:r>
            <a:r>
              <a:rPr lang="es-MX" dirty="0"/>
              <a:t>) </a:t>
            </a:r>
            <a:r>
              <a:rPr lang="es-MX" dirty="0" smtClean="0"/>
              <a:t>Pérdida </a:t>
            </a:r>
            <a:r>
              <a:rPr lang="es-MX" dirty="0"/>
              <a:t>sanguínea superior a un </a:t>
            </a:r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volumen </a:t>
            </a:r>
            <a:r>
              <a:rPr lang="es-MX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sanguíneo circulante</a:t>
            </a:r>
            <a:r>
              <a:rPr lang="es-MX" dirty="0" smtClean="0"/>
              <a:t> </a:t>
            </a:r>
            <a:r>
              <a:rPr lang="es-MX" dirty="0"/>
              <a:t>en un plazo de 24 </a:t>
            </a:r>
            <a:r>
              <a:rPr lang="es-MX" dirty="0" smtClean="0"/>
              <a:t>horas. </a:t>
            </a:r>
          </a:p>
          <a:p>
            <a:pPr marL="0" indent="0" algn="just">
              <a:buNone/>
            </a:pPr>
            <a:r>
              <a:rPr lang="es-MX" dirty="0" smtClean="0"/>
              <a:t>2</a:t>
            </a:r>
            <a:r>
              <a:rPr lang="es-MX" dirty="0"/>
              <a:t>) P</a:t>
            </a:r>
            <a:r>
              <a:rPr lang="es-MX" dirty="0" smtClean="0"/>
              <a:t>érdida sanguínea </a:t>
            </a:r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igual o mayor al 50% </a:t>
            </a:r>
            <a:r>
              <a:rPr lang="es-MX" dirty="0"/>
              <a:t>de un volumen sanguíneo </a:t>
            </a:r>
            <a:r>
              <a:rPr lang="es-MX" dirty="0" smtClean="0"/>
              <a:t>circulante en </a:t>
            </a:r>
            <a:r>
              <a:rPr lang="es-MX" dirty="0"/>
              <a:t>un plazo de tres </a:t>
            </a:r>
            <a:r>
              <a:rPr lang="es-MX" dirty="0" smtClean="0"/>
              <a:t>horas.</a:t>
            </a:r>
          </a:p>
          <a:p>
            <a:pPr marL="0" indent="0" algn="just">
              <a:buNone/>
            </a:pPr>
            <a:r>
              <a:rPr lang="es-MX" dirty="0" smtClean="0"/>
              <a:t>3</a:t>
            </a:r>
            <a:r>
              <a:rPr lang="es-MX" dirty="0"/>
              <a:t>) P</a:t>
            </a:r>
            <a:r>
              <a:rPr lang="es-MX" dirty="0" smtClean="0"/>
              <a:t>érdida </a:t>
            </a:r>
            <a:r>
              <a:rPr lang="es-MX" dirty="0"/>
              <a:t>de sangre </a:t>
            </a:r>
            <a:r>
              <a:rPr lang="es-MX" dirty="0" smtClean="0"/>
              <a:t>superior a </a:t>
            </a:r>
            <a:r>
              <a:rPr lang="es-MX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 </a:t>
            </a:r>
            <a:r>
              <a:rPr lang="es-MX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</a:t>
            </a:r>
            <a:r>
              <a:rPr lang="es-MX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/minuto</a:t>
            </a:r>
            <a:r>
              <a:rPr lang="es-MX" dirty="0" smtClean="0"/>
              <a:t>. </a:t>
            </a:r>
          </a:p>
          <a:p>
            <a:pPr marL="0" indent="0" algn="just">
              <a:buNone/>
            </a:pPr>
            <a:r>
              <a:rPr lang="es-MX" dirty="0" smtClean="0"/>
              <a:t>4</a:t>
            </a:r>
            <a:r>
              <a:rPr lang="es-MX" dirty="0"/>
              <a:t>) P</a:t>
            </a:r>
            <a:r>
              <a:rPr lang="es-MX" dirty="0" smtClean="0"/>
              <a:t>érdida </a:t>
            </a:r>
            <a:r>
              <a:rPr lang="es-MX" dirty="0"/>
              <a:t>sanguínea que </a:t>
            </a:r>
            <a:r>
              <a:rPr lang="es-MX" dirty="0" smtClean="0"/>
              <a:t>requiere de </a:t>
            </a:r>
            <a:r>
              <a:rPr lang="es-MX" dirty="0"/>
              <a:t>la transfusión de plasma y </a:t>
            </a:r>
            <a:r>
              <a:rPr lang="es-MX" dirty="0" smtClean="0"/>
              <a:t>plaquetas: </a:t>
            </a:r>
            <a:r>
              <a:rPr lang="es-MX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PG</a:t>
            </a:r>
            <a:endParaRPr lang="es-MX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5589240"/>
            <a:ext cx="8820472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¿ Adulto Mayor, Niños ? 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4941168"/>
            <a:ext cx="82089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ES_tradnl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Cirugía General, Trauma de Alta energía ?</a:t>
            </a:r>
            <a:endParaRPr lang="es-MX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490864" y="6597352"/>
            <a:ext cx="685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 smtClean="0"/>
              <a:t>Carrillo E. Vol</a:t>
            </a:r>
            <a:r>
              <a:rPr lang="es-MX" sz="1050" dirty="0"/>
              <a:t>. 38. </a:t>
            </a:r>
            <a:r>
              <a:rPr lang="es-MX" sz="1050" dirty="0" err="1"/>
              <a:t>Supl</a:t>
            </a:r>
            <a:r>
              <a:rPr lang="es-MX" sz="1050" dirty="0"/>
              <a:t>. 2 Julio-Septiembre </a:t>
            </a:r>
            <a:r>
              <a:rPr lang="es-MX" sz="1050" dirty="0" smtClean="0"/>
              <a:t>2015 </a:t>
            </a:r>
            <a:r>
              <a:rPr lang="es-MX" sz="1050" dirty="0" err="1" smtClean="0"/>
              <a:t>pp</a:t>
            </a:r>
            <a:r>
              <a:rPr lang="es-MX" sz="1050" dirty="0" smtClean="0"/>
              <a:t> </a:t>
            </a:r>
            <a:r>
              <a:rPr lang="es-MX" sz="1050" dirty="0"/>
              <a:t>S374-S379</a:t>
            </a:r>
          </a:p>
        </p:txBody>
      </p:sp>
    </p:spTree>
    <p:extLst>
      <p:ext uri="{BB962C8B-B14F-4D97-AF65-F5344CB8AC3E}">
        <p14:creationId xmlns:p14="http://schemas.microsoft.com/office/powerpoint/2010/main" val="23509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5841420" cy="4824536"/>
          </a:xfrm>
          <a:solidFill>
            <a:srgbClr val="FF0000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de los hemoderivados en trauma. Escenario clínico: 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lesiones Traumáticas del anillo pélvico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protocolos 1:1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1:1:1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1440" y="5222810"/>
            <a:ext cx="8489032" cy="1446550"/>
          </a:xfr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«El sangrado oculto en el </a:t>
            </a:r>
            <a:r>
              <a:rPr lang="es-E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paciente con trauma </a:t>
            </a:r>
            <a:r>
              <a:rPr lang="es-E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alta energía»</a:t>
            </a:r>
          </a:p>
        </p:txBody>
      </p:sp>
      <p:pic>
        <p:nvPicPr>
          <p:cNvPr id="6" name="Picture 5" descr="&#10;Maxson.tif                                                     0001E3ACMacintosh HD                   ABA78158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916948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996952"/>
            <a:ext cx="29169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4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ES_tradnl" dirty="0" smtClean="0"/>
              <a:t>Lesiones pélvicas y hemorragia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5400600" cy="5429200"/>
          </a:xfrm>
          <a:ln w="635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s-ES_tradnl" dirty="0"/>
              <a:t>Algunas cifras epidemiológicas:</a:t>
            </a:r>
          </a:p>
          <a:p>
            <a:r>
              <a:rPr lang="es-ES_tradnl" dirty="0"/>
              <a:t>Morbilidad y mortalidad en el trauma agudo pélvico: 38-72%</a:t>
            </a:r>
          </a:p>
          <a:p>
            <a:r>
              <a:rPr lang="es-ES_tradnl" dirty="0"/>
              <a:t>La hemorragia pélvica activa es la </a:t>
            </a:r>
            <a:r>
              <a:rPr lang="es-ES_tradn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causa de muerte </a:t>
            </a:r>
            <a:r>
              <a:rPr lang="es-ES_tradnl" dirty="0"/>
              <a:t>en este grupo de pacientes.</a:t>
            </a:r>
          </a:p>
          <a:p>
            <a:pPr lvl="1"/>
            <a:r>
              <a:rPr lang="es-ES_tradnl" dirty="0"/>
              <a:t>Lesiones en la arteria iliaca (15-20%), </a:t>
            </a:r>
          </a:p>
          <a:p>
            <a:pPr lvl="1"/>
            <a:r>
              <a:rPr lang="es-ES_tradnl" dirty="0"/>
              <a:t>plexos venosos pélvicos y arteriales: 60%</a:t>
            </a:r>
          </a:p>
          <a:p>
            <a:pPr lvl="1"/>
            <a:r>
              <a:rPr lang="es-ES_tradnl" dirty="0"/>
              <a:t>Hueso fracturado: 20%.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6931948" y="6597352"/>
            <a:ext cx="22485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 err="1">
                <a:solidFill>
                  <a:prstClr val="black"/>
                </a:solidFill>
              </a:rPr>
              <a:t>Injury</a:t>
            </a:r>
            <a:r>
              <a:rPr lang="es-MX" sz="1400" dirty="0">
                <a:solidFill>
                  <a:prstClr val="black"/>
                </a:solidFill>
              </a:rPr>
              <a:t>. 2014 Feb;45(2):374-8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312368" cy="258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660232" y="1916832"/>
            <a:ext cx="1368152" cy="1693167"/>
          </a:xfrm>
          <a:prstGeom prst="can">
            <a:avLst>
              <a:gd name="adj" fmla="val 34848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9" name="Picture 1028" descr="Garza Injury 1.tif                                             00132DDDMacintosh HD                   BBA76DE9: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33123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07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s-ES_tradnl" dirty="0" smtClean="0"/>
              <a:t>Hemorragia en el trauma pélvico: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5976664" cy="4886003"/>
          </a:xfrm>
          <a:ln w="635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es-ES_tradnl" dirty="0"/>
              <a:t>Las recomendaciones avalan el uso de resucitación hemostática en las fracturas pélvicas con inestabilidad hemodinámica en </a:t>
            </a:r>
            <a:r>
              <a:rPr lang="es-ES_tradn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1:1:1</a:t>
            </a:r>
            <a:r>
              <a:rPr lang="es-ES_tradnl" dirty="0"/>
              <a:t> </a:t>
            </a:r>
            <a:r>
              <a:rPr lang="es-ES_tradnl" dirty="0" smtClean="0"/>
              <a:t>(Paquete Globular, plasma plaquetas)</a:t>
            </a:r>
            <a:endParaRPr lang="es-ES_tradnl" dirty="0"/>
          </a:p>
          <a:p>
            <a:pPr algn="just"/>
            <a:r>
              <a:rPr lang="es-ES_tradnl" dirty="0"/>
              <a:t>A pesar de la existencia de protocolos </a:t>
            </a:r>
            <a:r>
              <a:rPr lang="es-ES_tradnl" dirty="0" smtClean="0"/>
              <a:t>reanimación </a:t>
            </a:r>
            <a:r>
              <a:rPr lang="es-ES_tradnl" dirty="0"/>
              <a:t>en los pacientes con fracturas de pelvis e inestabilidad </a:t>
            </a:r>
            <a:r>
              <a:rPr lang="es-ES_tradn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UTILIZAN</a:t>
            </a:r>
            <a:r>
              <a:rPr lang="es-ES_tradnl" dirty="0"/>
              <a:t>.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51520" y="6303727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500" dirty="0">
                <a:solidFill>
                  <a:prstClr val="black"/>
                </a:solidFill>
              </a:rPr>
              <a:t>British </a:t>
            </a:r>
            <a:r>
              <a:rPr lang="es-MX" sz="1500" dirty="0" err="1">
                <a:solidFill>
                  <a:prstClr val="black"/>
                </a:solidFill>
              </a:rPr>
              <a:t>Journal</a:t>
            </a:r>
            <a:r>
              <a:rPr lang="es-MX" sz="1500" dirty="0">
                <a:solidFill>
                  <a:prstClr val="black"/>
                </a:solidFill>
              </a:rPr>
              <a:t> of</a:t>
            </a:r>
          </a:p>
          <a:p>
            <a:r>
              <a:rPr lang="es-MX" sz="1500" dirty="0" err="1">
                <a:solidFill>
                  <a:prstClr val="black"/>
                </a:solidFill>
              </a:rPr>
              <a:t>Anaesthesia</a:t>
            </a:r>
            <a:r>
              <a:rPr lang="es-MX" sz="1500" dirty="0">
                <a:solidFill>
                  <a:prstClr val="black"/>
                </a:solidFill>
              </a:rPr>
              <a:t> 2012;109(</a:t>
            </a:r>
            <a:r>
              <a:rPr lang="es-MX" sz="1500" dirty="0" err="1">
                <a:solidFill>
                  <a:prstClr val="black"/>
                </a:solidFill>
              </a:rPr>
              <a:t>Suppl</a:t>
            </a:r>
            <a:r>
              <a:rPr lang="es-MX" sz="1500" dirty="0">
                <a:solidFill>
                  <a:prstClr val="black"/>
                </a:solidFill>
              </a:rPr>
              <a:t> 1):i39e46.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868144" y="633138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500" dirty="0" err="1">
                <a:solidFill>
                  <a:prstClr val="black"/>
                </a:solidFill>
              </a:rPr>
              <a:t>Emergency</a:t>
            </a:r>
            <a:endParaRPr lang="es-MX" sz="1500" dirty="0">
              <a:solidFill>
                <a:prstClr val="black"/>
              </a:solidFill>
            </a:endParaRPr>
          </a:p>
          <a:p>
            <a:r>
              <a:rPr lang="es-MX" sz="1500" dirty="0">
                <a:solidFill>
                  <a:prstClr val="black"/>
                </a:solidFill>
              </a:rPr>
              <a:t>Medicine </a:t>
            </a:r>
            <a:r>
              <a:rPr lang="es-MX" sz="1500" dirty="0" err="1">
                <a:solidFill>
                  <a:prstClr val="black"/>
                </a:solidFill>
              </a:rPr>
              <a:t>Journal</a:t>
            </a:r>
            <a:r>
              <a:rPr lang="es-MX" sz="1500" dirty="0">
                <a:solidFill>
                  <a:prstClr val="black"/>
                </a:solidFill>
              </a:rPr>
              <a:t>: EMJ 2012;29:118e23.</a:t>
            </a:r>
          </a:p>
        </p:txBody>
      </p:sp>
      <p:pic>
        <p:nvPicPr>
          <p:cNvPr id="7" name="Picture 2" descr="H:\pelvis\IMG_05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607216" cy="238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200" y="3861048"/>
            <a:ext cx="2598702" cy="211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2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" y="2204864"/>
            <a:ext cx="8229600" cy="3528392"/>
          </a:xfrm>
          <a:noFill/>
          <a:ln w="635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Mortalidad y duración de estancia hospitalaria: 6hs, 72hs -30 días ?</a:t>
            </a:r>
          </a:p>
          <a:p>
            <a:pPr marL="0" indent="0">
              <a:buNone/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Eventos adversos serios</a:t>
            </a:r>
          </a:p>
          <a:p>
            <a:pPr marL="0" indent="0">
              <a:buNone/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Tasa total de transfusiones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Puntos clave en el manejo de racional de hemoderivados: 1 - 1 - 1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452320" y="6577607"/>
            <a:ext cx="19442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500" dirty="0" err="1" smtClean="0"/>
              <a:t>Trans</a:t>
            </a:r>
            <a:r>
              <a:rPr lang="es-ES_tradnl" sz="1500" dirty="0" smtClean="0"/>
              <a:t> </a:t>
            </a:r>
            <a:r>
              <a:rPr lang="es-ES_tradnl" sz="1500" dirty="0" err="1" smtClean="0"/>
              <a:t>Med</a:t>
            </a:r>
            <a:r>
              <a:rPr lang="es-ES_tradnl" sz="1500" dirty="0" smtClean="0"/>
              <a:t> </a:t>
            </a:r>
            <a:r>
              <a:rPr lang="es-ES_tradnl" sz="1500" dirty="0" err="1" smtClean="0"/>
              <a:t>Rev</a:t>
            </a:r>
            <a:r>
              <a:rPr lang="es-ES_tradnl" sz="1500" dirty="0" smtClean="0"/>
              <a:t> 2015</a:t>
            </a:r>
            <a:endParaRPr lang="es-MX" sz="1500" dirty="0"/>
          </a:p>
        </p:txBody>
      </p:sp>
      <p:sp>
        <p:nvSpPr>
          <p:cNvPr id="5" name="Rectangle 4"/>
          <p:cNvSpPr/>
          <p:nvPr/>
        </p:nvSpPr>
        <p:spPr>
          <a:xfrm>
            <a:off x="90946" y="4437112"/>
            <a:ext cx="8856984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Estado  del arte: Los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Estudios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evaluando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Protocolos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1:1:1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muestran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disminución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sobre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todo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 la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mortalidad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09778" y="1435423"/>
            <a:ext cx="7819321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s-ES_tradn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</a:t>
            </a:r>
            <a:r>
              <a:rPr lang="es-ES_trad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«ideal» del desenlace</a:t>
            </a:r>
            <a:endParaRPr lang="es-ES_tradn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www.taximetros.ws/Imagenes/flec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3115" y="2132856"/>
            <a:ext cx="1821333" cy="23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5496" y="6453336"/>
            <a:ext cx="9990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Shock. 2017 Feb 15. </a:t>
            </a:r>
            <a:r>
              <a:rPr lang="es-MX" sz="1200" dirty="0" err="1" smtClean="0"/>
              <a:t>Earlier</a:t>
            </a:r>
            <a:r>
              <a:rPr lang="es-MX" sz="1200" dirty="0" smtClean="0"/>
              <a:t> </a:t>
            </a:r>
            <a:r>
              <a:rPr lang="es-MX" sz="1200" dirty="0" err="1"/>
              <a:t>Endpoints</a:t>
            </a:r>
            <a:r>
              <a:rPr lang="es-MX" sz="1200" dirty="0"/>
              <a:t> are </a:t>
            </a:r>
            <a:r>
              <a:rPr lang="es-MX" sz="1200" dirty="0" err="1"/>
              <a:t>Required</a:t>
            </a:r>
            <a:r>
              <a:rPr lang="es-MX" sz="1200" dirty="0"/>
              <a:t> </a:t>
            </a:r>
            <a:r>
              <a:rPr lang="es-MX" sz="1200" dirty="0" err="1"/>
              <a:t>for</a:t>
            </a:r>
            <a:r>
              <a:rPr lang="es-MX" sz="1200" dirty="0"/>
              <a:t> </a:t>
            </a:r>
            <a:r>
              <a:rPr lang="es-MX" sz="1200" dirty="0" err="1"/>
              <a:t>Hemorrhagic</a:t>
            </a:r>
            <a:r>
              <a:rPr lang="es-MX" sz="1200" dirty="0"/>
              <a:t> Shock </a:t>
            </a:r>
            <a:r>
              <a:rPr lang="es-MX" sz="1200" dirty="0" err="1"/>
              <a:t>Trials</a:t>
            </a:r>
            <a:r>
              <a:rPr lang="es-MX" sz="1200" dirty="0"/>
              <a:t> </a:t>
            </a:r>
            <a:r>
              <a:rPr lang="es-MX" sz="1200" dirty="0" err="1"/>
              <a:t>Among</a:t>
            </a:r>
            <a:r>
              <a:rPr lang="es-MX" sz="1200" dirty="0"/>
              <a:t> </a:t>
            </a:r>
            <a:r>
              <a:rPr lang="es-MX" sz="1200" dirty="0" err="1"/>
              <a:t>Severely</a:t>
            </a:r>
            <a:r>
              <a:rPr lang="es-MX" sz="1200" dirty="0"/>
              <a:t> </a:t>
            </a:r>
            <a:r>
              <a:rPr lang="es-MX" sz="1200" dirty="0" err="1"/>
              <a:t>Injured</a:t>
            </a:r>
            <a:r>
              <a:rPr lang="es-MX" sz="1200" dirty="0"/>
              <a:t> </a:t>
            </a:r>
            <a:r>
              <a:rPr lang="es-MX" sz="1200" dirty="0" err="1"/>
              <a:t>Patients</a:t>
            </a:r>
            <a:r>
              <a:rPr lang="es-MX" sz="1200" dirty="0" smtClean="0"/>
              <a:t>. </a:t>
            </a:r>
          </a:p>
          <a:p>
            <a:r>
              <a:rPr lang="es-MX" sz="1200" dirty="0" smtClean="0"/>
              <a:t>Fox EE, </a:t>
            </a:r>
            <a:r>
              <a:rPr lang="es-MX" sz="1200" dirty="0" err="1"/>
              <a:t>Holcomb</a:t>
            </a:r>
            <a:r>
              <a:rPr lang="es-MX" sz="1200" dirty="0"/>
              <a:t> JB, </a:t>
            </a:r>
            <a:r>
              <a:rPr lang="es-MX" sz="1200" dirty="0" err="1"/>
              <a:t>Wade</a:t>
            </a:r>
            <a:r>
              <a:rPr lang="es-MX" sz="1200" dirty="0"/>
              <a:t> CE, </a:t>
            </a:r>
            <a:r>
              <a:rPr lang="es-MX" sz="1200" dirty="0" err="1"/>
              <a:t>Bulger</a:t>
            </a:r>
            <a:r>
              <a:rPr lang="es-MX" sz="1200" dirty="0"/>
              <a:t> EM, </a:t>
            </a:r>
            <a:r>
              <a:rPr lang="es-MX" sz="1200" dirty="0" err="1"/>
              <a:t>Tilley</a:t>
            </a:r>
            <a:r>
              <a:rPr lang="es-MX" sz="1200" dirty="0"/>
              <a:t> BC; PROPPR </a:t>
            </a:r>
            <a:r>
              <a:rPr lang="es-MX" sz="1200" dirty="0" err="1"/>
              <a:t>Study</a:t>
            </a:r>
            <a:r>
              <a:rPr lang="es-MX" sz="1200" dirty="0"/>
              <a:t> </a:t>
            </a:r>
            <a:r>
              <a:rPr lang="es-MX" sz="1200" dirty="0" err="1"/>
              <a:t>Group</a:t>
            </a:r>
            <a:r>
              <a:rPr lang="es-MX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1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_tradnl" dirty="0">
                <a:solidFill>
                  <a:srgbClr val="FFFF00"/>
                </a:solidFill>
              </a:rPr>
              <a:t>Cambio en el paradigma de la hemorragia por fracturas de pelvis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8583614" cy="3672408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r>
              <a:rPr lang="es-ES_tradnl" dirty="0" smtClean="0"/>
              <a:t>El control quirúrgico de la hemorragia es PRIORITARIO: Control de Daño ortopédico.</a:t>
            </a:r>
          </a:p>
          <a:p>
            <a:r>
              <a:rPr lang="es-ES_tradnl" dirty="0"/>
              <a:t>Fijación externa y:</a:t>
            </a:r>
          </a:p>
          <a:p>
            <a:pPr lvl="1"/>
            <a:r>
              <a:rPr lang="es-ES_tradnl" dirty="0"/>
              <a:t>Empaquetamiento pre-peritoneal</a:t>
            </a:r>
          </a:p>
          <a:p>
            <a:pPr lvl="1"/>
            <a:r>
              <a:rPr lang="es-ES_tradnl" dirty="0" err="1"/>
              <a:t>Embolización</a:t>
            </a:r>
            <a:r>
              <a:rPr lang="es-ES_tradnl" dirty="0"/>
              <a:t> selectiva.</a:t>
            </a:r>
          </a:p>
          <a:p>
            <a:r>
              <a:rPr lang="es-ES_tradnl" dirty="0" smtClean="0"/>
              <a:t>Recomendaciones del equipo TASK-</a:t>
            </a:r>
            <a:r>
              <a:rPr lang="es-ES_tradnl" dirty="0" err="1" smtClean="0"/>
              <a:t>Force</a:t>
            </a:r>
            <a:r>
              <a:rPr lang="es-ES_tradnl" dirty="0" smtClean="0"/>
              <a:t>, Eastern:</a:t>
            </a:r>
          </a:p>
          <a:p>
            <a:pPr marL="457200" lvl="1" indent="0">
              <a:buNone/>
            </a:pPr>
            <a:endParaRPr lang="es-ES_tradnl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20888"/>
            <a:ext cx="1258723" cy="149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15616" y="4941168"/>
            <a:ext cx="795546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protocolos de hemostasia en la lesión del anillo pélvico: 1:1:1</a:t>
            </a:r>
          </a:p>
        </p:txBody>
      </p:sp>
      <p:pic>
        <p:nvPicPr>
          <p:cNvPr id="6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0" y="5085184"/>
            <a:ext cx="1025236" cy="10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290156"/>
            <a:ext cx="324036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Por qué 1-1-1 ?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51920" y="6167045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J Trauma. 2011 Dec;71(6):1850-68. </a:t>
            </a:r>
            <a:r>
              <a:rPr lang="es-MX" sz="1200" dirty="0" smtClean="0"/>
              <a:t>Eastern </a:t>
            </a:r>
            <a:r>
              <a:rPr lang="es-MX" sz="1200" dirty="0" err="1"/>
              <a:t>Association</a:t>
            </a:r>
            <a:r>
              <a:rPr lang="es-MX" sz="1200" dirty="0"/>
              <a:t> </a:t>
            </a:r>
            <a:r>
              <a:rPr lang="es-MX" sz="1200" dirty="0" err="1"/>
              <a:t>for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Surgery</a:t>
            </a:r>
            <a:r>
              <a:rPr lang="es-MX" sz="1200" dirty="0"/>
              <a:t> of </a:t>
            </a:r>
            <a:r>
              <a:rPr lang="es-MX" sz="1200" dirty="0" smtClean="0"/>
              <a:t>Trauma</a:t>
            </a:r>
          </a:p>
          <a:p>
            <a:r>
              <a:rPr lang="es-MX" sz="1200" dirty="0" smtClean="0"/>
              <a:t> </a:t>
            </a:r>
            <a:r>
              <a:rPr lang="es-MX" sz="1200" dirty="0" err="1"/>
              <a:t>practice</a:t>
            </a:r>
            <a:r>
              <a:rPr lang="es-MX" sz="1200" dirty="0"/>
              <a:t> </a:t>
            </a:r>
            <a:r>
              <a:rPr lang="es-MX" sz="1200" dirty="0" err="1"/>
              <a:t>management</a:t>
            </a:r>
            <a:r>
              <a:rPr lang="es-MX" sz="1200" dirty="0"/>
              <a:t> </a:t>
            </a:r>
            <a:r>
              <a:rPr lang="es-MX" sz="1200" dirty="0" err="1"/>
              <a:t>guidelines</a:t>
            </a:r>
            <a:r>
              <a:rPr lang="es-MX" sz="1200" dirty="0"/>
              <a:t> </a:t>
            </a:r>
            <a:r>
              <a:rPr lang="es-MX" sz="1200" dirty="0" err="1"/>
              <a:t>for</a:t>
            </a:r>
            <a:r>
              <a:rPr lang="es-MX" sz="1200" dirty="0"/>
              <a:t> </a:t>
            </a:r>
            <a:r>
              <a:rPr lang="es-MX" sz="1200" dirty="0" err="1"/>
              <a:t>hemorrhage</a:t>
            </a:r>
            <a:r>
              <a:rPr lang="es-MX" sz="1200" dirty="0"/>
              <a:t> in </a:t>
            </a:r>
            <a:r>
              <a:rPr lang="es-MX" sz="1200" dirty="0" err="1"/>
              <a:t>pelvic</a:t>
            </a:r>
            <a:r>
              <a:rPr lang="es-MX" sz="1200" dirty="0"/>
              <a:t> fracture--</a:t>
            </a:r>
            <a:r>
              <a:rPr lang="es-MX" sz="1200" dirty="0" err="1"/>
              <a:t>update</a:t>
            </a:r>
            <a:r>
              <a:rPr lang="es-MX" sz="1200" dirty="0"/>
              <a:t> and </a:t>
            </a:r>
            <a:endParaRPr lang="es-MX" sz="1200" dirty="0" smtClean="0"/>
          </a:p>
          <a:p>
            <a:r>
              <a:rPr lang="es-MX" sz="1200" dirty="0" err="1" smtClean="0"/>
              <a:t>systematic</a:t>
            </a:r>
            <a:r>
              <a:rPr lang="es-MX" sz="1200" dirty="0" smtClean="0"/>
              <a:t> </a:t>
            </a:r>
            <a:r>
              <a:rPr lang="es-MX" sz="1200" dirty="0" err="1"/>
              <a:t>review</a:t>
            </a:r>
            <a:r>
              <a:rPr lang="es-MX" sz="1200" dirty="0" smtClean="0"/>
              <a:t>. </a:t>
            </a:r>
            <a:r>
              <a:rPr lang="es-MX" sz="1200" dirty="0" err="1" smtClean="0"/>
              <a:t>Cullinane</a:t>
            </a:r>
            <a:r>
              <a:rPr lang="es-MX" sz="1200" dirty="0" smtClean="0"/>
              <a:t> DC, </a:t>
            </a:r>
            <a:r>
              <a:rPr lang="es-MX" sz="1200" dirty="0"/>
              <a:t>Schiller </a:t>
            </a:r>
            <a:r>
              <a:rPr lang="es-MX" sz="1200" dirty="0" smtClean="0"/>
              <a:t>HJL</a:t>
            </a:r>
            <a:r>
              <a:rPr lang="es-MX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53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Manejo Racional: 1 - 1 – 1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¿Cuál es su fundamento?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812360" y="6597352"/>
            <a:ext cx="18722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500" dirty="0" err="1" smtClean="0"/>
              <a:t>Borgman</a:t>
            </a:r>
            <a:r>
              <a:rPr lang="es-ES_tradnl" sz="1500" dirty="0" smtClean="0"/>
              <a:t> 2007</a:t>
            </a:r>
            <a:endParaRPr lang="es-MX" sz="1500" dirty="0"/>
          </a:p>
        </p:txBody>
      </p:sp>
      <p:sp>
        <p:nvSpPr>
          <p:cNvPr id="6" name="5 Rectángulo"/>
          <p:cNvSpPr/>
          <p:nvPr/>
        </p:nvSpPr>
        <p:spPr>
          <a:xfrm>
            <a:off x="442230" y="5877272"/>
            <a:ext cx="849694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1:1 Mejoría en la Supervivencia</a:t>
            </a:r>
            <a:endParaRPr lang="es-ES_trad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" y="5877272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049" y="1484784"/>
            <a:ext cx="529607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a-w-i-p.com/media/blogs/articles/Directory2/remains_of_us_soldi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287054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roundreport.com/wp-content/uploads/2013/11/11_blog_AAN_OP_Highlander_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65104"/>
            <a:ext cx="3287054" cy="176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4485134" y="5229200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758" y="1484784"/>
            <a:ext cx="2380273" cy="67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964830" y="1679653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7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FFFF00"/>
                </a:solidFill>
              </a:rPr>
              <a:t>Manejo Racional: 1 - 1 – 1</a:t>
            </a:r>
            <a:br>
              <a:rPr lang="es-ES_tradnl" dirty="0" smtClean="0">
                <a:solidFill>
                  <a:srgbClr val="FFFF00"/>
                </a:solidFill>
              </a:rPr>
            </a:br>
            <a:r>
              <a:rPr lang="es-ES_tradnl" dirty="0" smtClean="0">
                <a:solidFill>
                  <a:srgbClr val="FFFF00"/>
                </a:solidFill>
              </a:rPr>
              <a:t>¿Cuál es su fundamento?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812360" y="6597352"/>
            <a:ext cx="18722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500" dirty="0" err="1" smtClean="0"/>
              <a:t>Zink</a:t>
            </a:r>
            <a:r>
              <a:rPr lang="es-ES_tradnl" sz="1500" dirty="0" smtClean="0"/>
              <a:t> KA 2009</a:t>
            </a:r>
            <a:endParaRPr lang="es-MX" sz="1500" dirty="0"/>
          </a:p>
        </p:txBody>
      </p:sp>
      <p:sp>
        <p:nvSpPr>
          <p:cNvPr id="6" name="5 Rectángulo"/>
          <p:cNvSpPr/>
          <p:nvPr/>
        </p:nvSpPr>
        <p:spPr>
          <a:xfrm>
            <a:off x="874278" y="5733256"/>
            <a:ext cx="729812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1:1 Mejoría en la Supervivencia </a:t>
            </a:r>
          </a:p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se hace antes de las 6hs</a:t>
            </a:r>
            <a:endParaRPr lang="es-ES_trad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2.bp.blogspot.com/-bnLRPux3SJo/Unun45ZjlzI/AAAAAAAAQjE/V66xCNyCRdE/s1600/atencion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" y="5877272"/>
            <a:ext cx="745394" cy="6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1617" y="1340768"/>
            <a:ext cx="456644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2288776" y="5194191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4" y="1376772"/>
            <a:ext cx="401570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5796136" y="1628800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5" name="Picture 7" descr="http://santacasasertaozinho.com.br/arquivos/gHemocomponent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7034" y="4390471"/>
            <a:ext cx="3737454" cy="12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97931" y="2647601"/>
            <a:ext cx="2274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Plaquetas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46054" y="3355487"/>
            <a:ext cx="32757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Crioprecitados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64088" y="2564904"/>
            <a:ext cx="3456384" cy="1656184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6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905</Words>
  <Application>Microsoft Office PowerPoint</Application>
  <PresentationFormat>Presentación en pantalla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¿Qué es la hemorragia crítica?</vt:lpstr>
      <vt:lpstr>Manejo de los hemoderivados en trauma. Escenario clínico:  las lesiones Traumáticas del anillo pélvico Uso de protocolos 1:1 y 1:1:1</vt:lpstr>
      <vt:lpstr>Lesiones pélvicas y hemorragia</vt:lpstr>
      <vt:lpstr>Hemorragia en el trauma pélvico:</vt:lpstr>
      <vt:lpstr>Puntos clave en el manejo de racional de hemoderivados: 1 - 1 - 1</vt:lpstr>
      <vt:lpstr>Cambio en el paradigma de la hemorragia por fracturas de pelvis</vt:lpstr>
      <vt:lpstr>Manejo Racional: 1 - 1 – 1 ¿Cuál es su fundamento?</vt:lpstr>
      <vt:lpstr>Manejo Racional: 1 - 1 – 1 ¿Cuál es su fundamento?</vt:lpstr>
      <vt:lpstr>Manejo Racional: 1 - 1 – 1 ¿Protocolos ante la transfusión Masiva?</vt:lpstr>
      <vt:lpstr>Manejo Racional: 1 - 1 – 1 ¿Plaquetas?</vt:lpstr>
      <vt:lpstr>Manejo Racional de los hemoderivados: 1 - 1 – 1</vt:lpstr>
      <vt:lpstr>Manejo Racional de los hemoderivados: 1 - 1 – 1</vt:lpstr>
      <vt:lpstr>Manejo Racional de los hemoderivados: 1 - 1 – 1</vt:lpstr>
      <vt:lpstr>Manejo Racional de los hemoderivados:  Hospital General Xoco</vt:lpstr>
      <vt:lpstr>Conclusiones: Puntos clave para  evitar la mortalidad por Hemorragia</vt:lpstr>
      <vt:lpstr>Muchas 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Moisés Franco</dc:creator>
  <cp:lastModifiedBy>Jorge A. Aviña Valencia</cp:lastModifiedBy>
  <cp:revision>174</cp:revision>
  <dcterms:created xsi:type="dcterms:W3CDTF">2015-08-17T16:03:06Z</dcterms:created>
  <dcterms:modified xsi:type="dcterms:W3CDTF">2017-03-22T19:42:22Z</dcterms:modified>
</cp:coreProperties>
</file>