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3" r:id="rId1"/>
    <p:sldMasterId id="2147484097" r:id="rId2"/>
    <p:sldMasterId id="2147484110" r:id="rId3"/>
    <p:sldMasterId id="2147484122" r:id="rId4"/>
    <p:sldMasterId id="2147484134" r:id="rId5"/>
    <p:sldMasterId id="2147484146" r:id="rId6"/>
    <p:sldMasterId id="2147484158" r:id="rId7"/>
  </p:sldMasterIdLst>
  <p:notesMasterIdLst>
    <p:notesMasterId r:id="rId51"/>
  </p:notesMasterIdLst>
  <p:handoutMasterIdLst>
    <p:handoutMasterId r:id="rId52"/>
  </p:handoutMasterIdLst>
  <p:sldIdLst>
    <p:sldId id="416" r:id="rId8"/>
    <p:sldId id="341" r:id="rId9"/>
    <p:sldId id="413" r:id="rId10"/>
    <p:sldId id="289" r:id="rId11"/>
    <p:sldId id="288" r:id="rId12"/>
    <p:sldId id="414" r:id="rId13"/>
    <p:sldId id="319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302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50" r:id="rId37"/>
    <p:sldId id="449" r:id="rId38"/>
    <p:sldId id="426" r:id="rId39"/>
    <p:sldId id="429" r:id="rId40"/>
    <p:sldId id="430" r:id="rId41"/>
    <p:sldId id="431" r:id="rId42"/>
    <p:sldId id="432" r:id="rId43"/>
    <p:sldId id="433" r:id="rId44"/>
    <p:sldId id="434" r:id="rId45"/>
    <p:sldId id="452" r:id="rId46"/>
    <p:sldId id="454" r:id="rId47"/>
    <p:sldId id="435" r:id="rId48"/>
    <p:sldId id="455" r:id="rId49"/>
    <p:sldId id="352" r:id="rId50"/>
  </p:sldIdLst>
  <p:sldSz cx="9144000" cy="6858000" type="screen4x3"/>
  <p:notesSz cx="6797675" cy="9928225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80808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516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6448" cy="4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3" tIns="45331" rIns="90663" bIns="45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29" y="2"/>
            <a:ext cx="2944869" cy="4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3" tIns="45331" rIns="90663" bIns="45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A4CF59-E63C-4F5B-BB68-42E26AEE1A96}" type="datetimeFigureOut">
              <a:rPr lang="es-ES"/>
              <a:pPr>
                <a:defRPr/>
              </a:pPr>
              <a:t>23/08/2017</a:t>
            </a:fld>
            <a:endParaRPr lang="es-ES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709"/>
            <a:ext cx="2946448" cy="4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3" tIns="45331" rIns="90663" bIns="45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29" y="9430709"/>
            <a:ext cx="2944869" cy="4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63" tIns="45331" rIns="90663" bIns="45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9F3BDC-7A0C-4F7C-A54D-BAEFFC0919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556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48" cy="495937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l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229" y="2"/>
            <a:ext cx="2944869" cy="495937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r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5FAC741-941A-42AB-A9A7-29E8E4D0F594}" type="datetimeFigureOut">
              <a:rPr lang="es-ES_tradnl"/>
              <a:pPr>
                <a:defRPr/>
              </a:pPr>
              <a:t>23/08/2017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63" tIns="45331" rIns="90663" bIns="45331" rtlCol="0" anchor="ctr"/>
          <a:lstStyle/>
          <a:p>
            <a:pPr lvl="0"/>
            <a:endParaRPr lang="es-ES_tradnl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0557" y="4716144"/>
            <a:ext cx="5438140" cy="4468175"/>
          </a:xfrm>
          <a:prstGeom prst="rect">
            <a:avLst/>
          </a:prstGeom>
        </p:spPr>
        <p:txBody>
          <a:bodyPr vert="horz" lIns="90663" tIns="45331" rIns="90663" bIns="45331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_tradnl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30709"/>
            <a:ext cx="2946448" cy="495937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l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229" y="9430709"/>
            <a:ext cx="2944869" cy="495937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r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8A5335-EB58-418E-9CF3-4806CDDCC3D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1768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8FF34F-8445-4A20-A141-480F1895B747}" type="slidenum">
              <a:rPr lang="es-MX" smtClean="0"/>
              <a:pPr/>
              <a:t>4</a:t>
            </a:fld>
            <a:endParaRPr lang="es-MX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1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895126-4027-479E-A67C-89D438B6ED46}" type="slidenum">
              <a:rPr lang="es-MX" smtClean="0"/>
              <a:pPr/>
              <a:t>5</a:t>
            </a:fld>
            <a:endParaRPr lang="es-MX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9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3B9582-7B2F-40D8-92DC-9AD977FAF440}" type="slidenum">
              <a:rPr lang="es-MX" smtClean="0"/>
              <a:pPr/>
              <a:t>6</a:t>
            </a:fld>
            <a:endParaRPr lang="es-MX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8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16A40E-E162-4865-9D57-D3CA03173C36}" type="slidenum">
              <a:rPr lang="es-MX" smtClean="0"/>
              <a:pPr/>
              <a:t>16</a:t>
            </a:fld>
            <a:endParaRPr lang="es-MX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3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3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8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70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16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45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47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38822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7AA97AF-D023-4B8D-9D16-14DD5E55AB8A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36290-EF75-4D85-B3F0-3EA523F1DCE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7156853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2A7B3BE-49F1-4A25-BC65-A1278C9E73C5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75E22-D0CF-4FA3-B61F-E35B051EA29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5323638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BE83990-D0A9-4A82-81AD-DC1F6B428B69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A0D4A-AB9B-4C06-9D4B-DCD71DE53AB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32960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EED2C2F-C0DA-4BA2-9680-369ACA4AAC44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72500" y="3276600"/>
            <a:ext cx="533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0F45D-68F8-4A74-9BAE-976A5C151D6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4420225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EED1E0C-96A6-4BCC-8E0F-EF25FD9733EF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2DB2-206C-4833-96DB-07D1CC641F1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170405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9D84DBF-DECA-480C-85F9-D66E19DD8060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918F-D55E-4BE4-A47E-0F100056209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8811663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A8C48C3-DDAC-422F-AF0F-3FB21F355745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DEA59-6919-4D2E-899D-348FE4591A1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669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FAA1BB4-A92B-4A3A-8F31-E42AAC92301C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331D-6D50-442A-9F3E-66F5F34585C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9651921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6F4A45D-0971-4D62-ACFE-B6D1395C3893}" type="datetime1">
              <a:rPr lang="es-ES_tradnl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5CE5D-E033-4FC6-873C-8AA93BF9921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5031309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0E178CD-B7A6-4329-83E5-8D0FFBFEE306}" type="datetimeFigureOut">
              <a:rPr lang="es-MX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9952-D9F7-4FF4-9A1D-1BAFD9C228F0}" type="slidenum">
              <a:rPr lang="es-MX"/>
              <a:pPr>
                <a:defRPr/>
              </a:pPr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6326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015A9C-787A-4796-8A21-0324B982790F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23/08/2017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203F-DF33-4559-BA34-C8188D5F7BD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659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095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02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486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068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27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97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9001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66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17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446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989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CAD372BE-C995-4074-AD8C-3C8399EA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F53D5-601D-41C6-A17C-B061A16F4099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A87C50FB-FC37-439D-AF69-66ACFBA3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E53E50D-592F-48A6-B545-6CD29C0D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FD2BA-E46F-4DB5-9570-FEB9A663928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27639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67E6608-0F2F-4F27-B676-F8BF2D40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96DA-71BB-4A9C-AB56-3BAC16B6AA37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94CFDB0-FD2E-48A9-B3D7-B9C7F553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CF6BAC76-0FF0-461D-B402-59428B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D4806-BB72-47D3-A37A-0AFD8E1D8D8A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327105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BA7A31AF-C203-45D5-BFB1-0643F40E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3FA5-5204-4085-AD15-6CC4AD429F6B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554E2EDB-9E01-4271-AC66-46BC6B73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1F7F0B34-A4BB-4419-A0BB-DAC800EC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33B1B-13C6-4624-A630-B520ECDE0A94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718197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CB9CB5CA-EF28-4F3D-BCF7-17D5CC8FD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2EA2F-0E77-4707-A3F4-05DB5F422AC8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8D64A89F-C0CB-4494-B535-E297FDAF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211DC413-DEEC-4CF2-AAAC-BB9DB21B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CA59-898D-4EE4-BFAD-E15DDB64F655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4472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DA651C46-2722-41DF-BD07-853EBC34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8B56-3895-4D13-A712-949F529FDEF3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BC202B61-41AB-43C9-AA5E-1F76F804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E09B4AE3-7F21-467D-B460-1869EC72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1504-8E1A-41F1-AB57-B4E6EEEB36BC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294813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A078E953-1173-456C-AA91-56F2D22F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3C5F1-4B57-4ABB-89B8-640AC169BC18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8FDA4DC5-7E19-4EBE-A6F0-314E5423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C8534650-2ECD-4773-8E1B-85058F91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04B71-D737-46D7-A9BF-07B6BA1D5E4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292923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A1B030B1-EE53-466F-A19F-154BAAA4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49170-09BB-46FA-805D-68032601F4D9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3F9FEC47-97E1-42B9-B1A4-5283A3B6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81DA6FAE-462A-4F6F-9EB9-640F1F0F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006A6-006D-4C66-B567-A13C55AC5D16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4040093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F154D719-FE25-42E8-9085-A73B90873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210E4-0280-4A6B-83B8-882484FFE108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22216F27-27E3-4238-B40C-C11A5D11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09F9BEFB-B84C-40BC-925D-3D0C7DCE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2DBB8-59CD-4529-AF51-D1D94267E3AF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993236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F13D23E7-913D-4A2F-A06B-E29508874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4D02A-BE58-4D47-BC04-95C7D6518788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9D8EC493-F27D-4CD6-897E-933F8FAB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D189103-1F11-4333-9F97-3E012080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05BD4-E62B-466E-8666-677F245C8E42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737432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0D0252CF-C0CC-4735-A3AA-79AFCB08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174A-293D-47C3-97D3-CFBBD4ADC215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91C69020-0585-42B8-BED7-07AF980C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752C4400-2CC4-472F-9A1D-D4291281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6BD3-2117-450B-9AAB-DC15793A0209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940557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3D65CD98-F82E-40AE-9F07-1A3A07EE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76F8-A786-4CC2-8A9A-6EA46347E284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BE07BED4-5A9A-436B-9750-45D0537A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E76899F-F554-4558-97F9-666EBD00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2795F-DA0A-488A-8C26-ED223345A4A0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8435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11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087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26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40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9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91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0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67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20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452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4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41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45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964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38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07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90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309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44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24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06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7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449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729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2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0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0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fondo 2.jpg"/>
          <p:cNvPicPr>
            <a:picLocks noChangeAspect="1"/>
          </p:cNvPicPr>
          <p:nvPr/>
        </p:nvPicPr>
        <p:blipFill>
          <a:blip r:embed="rId6" cstate="print"/>
          <a:srcRect l="111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90" r:id="rId3"/>
    <p:sldLayoutId id="2147484096" r:id="rId4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912014-3FF2-4EA6-9699-46F52F6A804E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  <a:effectLst/>
              <a:latin typeface="Calibri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>
              <a:solidFill>
                <a:prstClr val="black">
                  <a:tint val="75000"/>
                </a:prstClr>
              </a:solidFill>
              <a:effectLst/>
              <a:latin typeface="Calibri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99D333-B9DA-4ECD-B0A2-2AAB26029AA1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  <a:effectLst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46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62000" y="274638"/>
            <a:ext cx="76200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620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327660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es-MX"/>
          </a:p>
          <a:p>
            <a:pPr>
              <a:defRPr/>
            </a:pPr>
            <a:fld id="{8C5092A2-7983-4A6E-8D07-2B964ADBC58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  <p:sp>
        <p:nvSpPr>
          <p:cNvPr id="1029" name="CuadroTexto 4"/>
          <p:cNvSpPr txBox="1">
            <a:spLocks noChangeArrowheads="1"/>
          </p:cNvSpPr>
          <p:nvPr userDrawn="1"/>
        </p:nvSpPr>
        <p:spPr bwMode="auto">
          <a:xfrm rot="-5400000">
            <a:off x="7862094" y="1767681"/>
            <a:ext cx="2135188" cy="276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s-ES_tradnl" sz="1200">
                <a:solidFill>
                  <a:srgbClr val="FFFFFF"/>
                </a:solidFill>
              </a:rPr>
              <a:t>Dr. Jorge Ocampo  Candiani</a:t>
            </a:r>
          </a:p>
        </p:txBody>
      </p:sp>
    </p:spTree>
    <p:extLst>
      <p:ext uri="{BB962C8B-B14F-4D97-AF65-F5344CB8AC3E}">
        <p14:creationId xmlns:p14="http://schemas.microsoft.com/office/powerpoint/2010/main" val="397057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effectLst>
            <a:reflection stA="25000" endPos="75000" dist="12700" dir="5400000" sy="-100000" algn="bl" rotWithShape="0"/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bg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6F2203C-CF19-4344-8B59-C80D8B7E392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ES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30AB416-B427-47EB-BF5A-921BBA8FE4FE}" type="datetimeFigureOut">
              <a:rPr lang="es-ES" smtClean="0">
                <a:solidFill>
                  <a:srgbClr val="DFDCB7"/>
                </a:solidFill>
              </a:rPr>
              <a:pPr/>
              <a:t>23/08/2017</a:t>
            </a:fld>
            <a:endParaRPr lang="es-E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0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35C91A8E-5AE0-4EAB-BC33-8F3459EE1D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1C1D2F84-A177-4C4C-A402-5785F6F1B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391D84D1-10BC-4E54-ABDE-411B196D1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A1338C-C45E-405E-BF9A-DCAFAF6CF1C4}" type="datetimeFigureOut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23/08/2017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4772B92B-26C4-4623-B5E8-7F8E93B28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2894B814-1D43-44BE-9924-35C2C3D86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F72B89-101C-4EBB-908A-1964FC694442}" type="slidenum">
              <a:rPr lang="es-MX" altLang="es-MX"/>
              <a:pPr>
                <a:defRPr/>
              </a:pPr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2970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  <a:effectLst/>
              <a:latin typeface="Calibri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>
                  <a:tint val="75000"/>
                </a:prstClr>
              </a:solidFill>
              <a:effectLst/>
              <a:latin typeface="Calibri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  <a:effectLst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1D9226-9140-4CC3-BCF6-F85AA8CD6714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23/08/2017</a:t>
            </a:fld>
            <a:endParaRPr lang="es-MX" dirty="0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A48BD0-189B-4923-9F32-5ED1AD125B14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MX" dirty="0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11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4.jpeg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7.jpeg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0.jpeg"/><Relationship Id="rId7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39.png"/><Relationship Id="rId4" Type="http://schemas.openxmlformats.org/officeDocument/2006/relationships/image" Target="../media/image51.jpeg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4.jpeg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7.jpeg"/><Relationship Id="rId7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9.jpeg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7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7F74F42-C016-4FBE-960C-5544414EB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292398" cy="711933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898752"/>
            <a:ext cx="8229600" cy="1143000"/>
          </a:xfrm>
        </p:spPr>
        <p:txBody>
          <a:bodyPr>
            <a:noAutofit/>
          </a:bodyPr>
          <a:lstStyle/>
          <a:p>
            <a:r>
              <a:rPr lang="es-MX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modelo de Medicina Universitaria en la</a:t>
            </a:r>
            <a:br>
              <a:rPr lang="es-MX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Facultad de Medicina y Hospital Universitario</a:t>
            </a:r>
            <a:br>
              <a:rPr lang="es-MX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Autónoma de Nuevo León </a:t>
            </a:r>
          </a:p>
        </p:txBody>
      </p:sp>
      <p:pic>
        <p:nvPicPr>
          <p:cNvPr id="5" name="Imagen 4" descr="collage_hospital_facultad degradado orillas">
            <a:extLst>
              <a:ext uri="{FF2B5EF4-FFF2-40B4-BE49-F238E27FC236}">
                <a16:creationId xmlns:a16="http://schemas.microsoft.com/office/drawing/2014/main" xmlns="" id="{23FAD0F0-6C2D-4F21-A04A-3C33917C6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310"/>
          <a:stretch/>
        </p:blipFill>
        <p:spPr>
          <a:xfrm>
            <a:off x="-37094" y="3344620"/>
            <a:ext cx="9149545" cy="3540764"/>
          </a:xfrm>
          <a:prstGeom prst="rect">
            <a:avLst/>
          </a:prstGeom>
        </p:spPr>
      </p:pic>
      <p:pic>
        <p:nvPicPr>
          <p:cNvPr id="6" name="Imagen 5" descr="LOGO HU COLORES HU-01.png">
            <a:extLst>
              <a:ext uri="{FF2B5EF4-FFF2-40B4-BE49-F238E27FC236}">
                <a16:creationId xmlns:a16="http://schemas.microsoft.com/office/drawing/2014/main" xmlns="" id="{15C662AB-8CD4-4494-A5D7-0FD0DF9D51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79512" y="611713"/>
            <a:ext cx="2253542" cy="226521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95379" y="1844824"/>
            <a:ext cx="7078240" cy="31015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MX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ASISTENCIA A LA POBLACIÓN ABIERTA</a:t>
            </a:r>
            <a:endParaRPr lang="es-MX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MX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MX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</a:t>
            </a:r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Dr. </a:t>
            </a:r>
            <a:r>
              <a:rPr lang="es-MX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</a:t>
            </a:r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Jorge Ocampo </a:t>
            </a:r>
            <a:r>
              <a:rPr lang="es-MX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Candiani</a:t>
            </a:r>
            <a:endParaRPr lang="es-MX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Jefe del Servicio de </a:t>
            </a:r>
            <a:r>
              <a:rPr lang="es-MX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Dermatologia</a:t>
            </a:r>
            <a:endParaRPr lang="es-MX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MX" sz="2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1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69875" y="792163"/>
            <a:ext cx="3302000" cy="1262062"/>
          </a:xfrm>
          <a:noFill/>
        </p:spPr>
        <p:txBody>
          <a:bodyPr anchor="b"/>
          <a:lstStyle/>
          <a:p>
            <a:r>
              <a:rPr lang="es-ES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Área de Láseres</a:t>
            </a:r>
          </a:p>
        </p:txBody>
      </p:sp>
      <p:sp>
        <p:nvSpPr>
          <p:cNvPr id="173059" name="Marcador de texto 3"/>
          <p:cNvSpPr>
            <a:spLocks noGrp="1"/>
          </p:cNvSpPr>
          <p:nvPr>
            <p:ph type="body" sz="half" idx="4294967295"/>
          </p:nvPr>
        </p:nvSpPr>
        <p:spPr>
          <a:xfrm>
            <a:off x="214313" y="2587625"/>
            <a:ext cx="2382837" cy="2859088"/>
          </a:xfrm>
        </p:spPr>
        <p:txBody>
          <a:bodyPr/>
          <a:lstStyle/>
          <a:p>
            <a:pPr marL="285750" indent="-285750"/>
            <a:r>
              <a:rPr lang="es-ES" sz="1800">
                <a:latin typeface="Arial" pitchFamily="34" charset="0"/>
                <a:cs typeface="Arial" pitchFamily="34" charset="0"/>
              </a:rPr>
              <a:t>Microscopio de alta resolución con proyección a pantalla.</a:t>
            </a:r>
          </a:p>
          <a:p>
            <a:pPr marL="285750" indent="-285750"/>
            <a:endParaRPr lang="es-ES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3060" name="Picture 6" descr="escudo der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0" y="463550"/>
            <a:ext cx="15303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1" name="Imagen 3" descr="DSC01841.JPG"/>
          <p:cNvPicPr>
            <a:picLocks noChangeAspect="1"/>
          </p:cNvPicPr>
          <p:nvPr/>
        </p:nvPicPr>
        <p:blipFill>
          <a:blip r:embed="rId3"/>
          <a:srcRect t="11549" b="24818"/>
          <a:stretch>
            <a:fillRect/>
          </a:stretch>
        </p:blipFill>
        <p:spPr bwMode="auto">
          <a:xfrm>
            <a:off x="0" y="2493963"/>
            <a:ext cx="914400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49564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27013" y="528638"/>
            <a:ext cx="2139950" cy="1262062"/>
          </a:xfrm>
          <a:noFill/>
        </p:spPr>
        <p:txBody>
          <a:bodyPr anchor="b"/>
          <a:lstStyle/>
          <a:p>
            <a:pPr algn="l"/>
            <a:r>
              <a:rPr lang="es-ES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Lasers</a:t>
            </a:r>
          </a:p>
        </p:txBody>
      </p:sp>
      <p:sp>
        <p:nvSpPr>
          <p:cNvPr id="174083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306388" y="2130425"/>
            <a:ext cx="2765425" cy="4243388"/>
          </a:xfrm>
        </p:spPr>
        <p:txBody>
          <a:bodyPr/>
          <a:lstStyle/>
          <a:p>
            <a:pPr marL="285750" indent="-285750"/>
            <a:r>
              <a:rPr lang="es-ES" sz="1600" b="1">
                <a:latin typeface="Arial" pitchFamily="34" charset="0"/>
                <a:cs typeface="Arial" pitchFamily="34" charset="0"/>
              </a:rPr>
              <a:t>Vbeam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      Lesiones Vasculares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      PDL 595nm</a:t>
            </a:r>
          </a:p>
          <a:p>
            <a:pPr marL="285750" indent="-285750">
              <a:buFont typeface="Arial" pitchFamily="34" charset="0"/>
              <a:buNone/>
            </a:pPr>
            <a:endParaRPr lang="es-ES" sz="1600" b="1">
              <a:latin typeface="Arial" pitchFamily="34" charset="0"/>
              <a:cs typeface="Arial" pitchFamily="34" charset="0"/>
            </a:endParaRPr>
          </a:p>
          <a:p>
            <a:pPr marL="285750" indent="-285750"/>
            <a:r>
              <a:rPr lang="es-ES" sz="1600" b="1">
                <a:latin typeface="Arial" pitchFamily="34" charset="0"/>
                <a:cs typeface="Arial" pitchFamily="34" charset="0"/>
              </a:rPr>
              <a:t>Alex-Trivantage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Lesiones Pigmentadas/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Tatuajes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QS Nd-YAG 1064nm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KTP 532nm</a:t>
            </a:r>
          </a:p>
          <a:p>
            <a:pPr marL="285750" indent="-285750">
              <a:buFont typeface="Arial" pitchFamily="34" charset="0"/>
              <a:buNone/>
            </a:pPr>
            <a:r>
              <a:rPr lang="es-ES" sz="1600" b="1">
                <a:latin typeface="Arial" pitchFamily="34" charset="0"/>
                <a:cs typeface="Arial" pitchFamily="34" charset="0"/>
              </a:rPr>
              <a:t>QS Alexandrita 755nm</a:t>
            </a:r>
          </a:p>
        </p:txBody>
      </p:sp>
      <p:pic>
        <p:nvPicPr>
          <p:cNvPr id="174084" name="Imagen 6" descr="DSC01692.JPG"/>
          <p:cNvPicPr>
            <a:picLocks noChangeAspect="1"/>
          </p:cNvPicPr>
          <p:nvPr/>
        </p:nvPicPr>
        <p:blipFill>
          <a:blip r:embed="rId2"/>
          <a:srcRect t="5186" b="-8366"/>
          <a:stretch>
            <a:fillRect/>
          </a:stretch>
        </p:blipFill>
        <p:spPr bwMode="auto">
          <a:xfrm>
            <a:off x="3606800" y="682625"/>
            <a:ext cx="4489450" cy="61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22175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14313" y="714375"/>
            <a:ext cx="2139950" cy="1262063"/>
          </a:xfrm>
        </p:spPr>
        <p:txBody>
          <a:bodyPr anchor="b">
            <a:normAutofit fontScale="90000"/>
          </a:bodyPr>
          <a:lstStyle/>
          <a:p>
            <a:pPr algn="l">
              <a:defRPr/>
            </a:pPr>
            <a:r>
              <a:rPr lang="es-ES">
                <a:solidFill>
                  <a:srgbClr val="FFFF00"/>
                </a:solidFill>
                <a:effectLst/>
                <a:latin typeface="Arial" charset="0"/>
                <a:ea typeface="ＭＳ Ｐゴシック" pitchFamily="34" charset="-128"/>
                <a:cs typeface="Arial" charset="0"/>
              </a:rPr>
              <a:t>Luz Pulsada Intensa</a:t>
            </a:r>
          </a:p>
        </p:txBody>
      </p:sp>
      <p:sp>
        <p:nvSpPr>
          <p:cNvPr id="175107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234950" y="2328863"/>
            <a:ext cx="2765425" cy="2386012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lang="es-ES" b="1">
                <a:latin typeface="Arial" pitchFamily="34" charset="0"/>
                <a:cs typeface="Arial" pitchFamily="34" charset="0"/>
              </a:rPr>
              <a:t>M22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None/>
            </a:pPr>
            <a:r>
              <a:rPr lang="es-ES" b="1">
                <a:latin typeface="Arial" pitchFamily="34" charset="0"/>
                <a:cs typeface="Arial" pitchFamily="34" charset="0"/>
              </a:rPr>
              <a:t>    Con Nd-YAG 1064nm de pulso largo</a:t>
            </a:r>
          </a:p>
        </p:txBody>
      </p:sp>
      <p:pic>
        <p:nvPicPr>
          <p:cNvPr id="175108" name="Imagen 5" descr="DSC03901.JPG"/>
          <p:cNvPicPr>
            <a:picLocks noChangeAspect="1"/>
          </p:cNvPicPr>
          <p:nvPr/>
        </p:nvPicPr>
        <p:blipFill>
          <a:blip r:embed="rId2"/>
          <a:srcRect t="10326" r="5115" b="13824"/>
          <a:stretch>
            <a:fillRect/>
          </a:stretch>
        </p:blipFill>
        <p:spPr bwMode="auto">
          <a:xfrm>
            <a:off x="3503613" y="1073150"/>
            <a:ext cx="475932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05074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0" y="163513"/>
            <a:ext cx="2143125" cy="1265237"/>
          </a:xfrm>
          <a:noFill/>
        </p:spPr>
        <p:txBody>
          <a:bodyPr anchor="b"/>
          <a:lstStyle/>
          <a:p>
            <a:r>
              <a:rPr lang="es-ES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Fototerapia</a:t>
            </a:r>
          </a:p>
        </p:txBody>
      </p:sp>
      <p:pic>
        <p:nvPicPr>
          <p:cNvPr id="176131" name="Imagen 5" descr="DSC0167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6300"/>
            <a:ext cx="353377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Imagen 10" descr="DSC01683.JPG"/>
          <p:cNvPicPr>
            <a:picLocks noChangeAspect="1"/>
          </p:cNvPicPr>
          <p:nvPr/>
        </p:nvPicPr>
        <p:blipFill>
          <a:blip r:embed="rId3"/>
          <a:srcRect l="8655" t="6660" r="7988"/>
          <a:stretch>
            <a:fillRect/>
          </a:stretch>
        </p:blipFill>
        <p:spPr bwMode="auto">
          <a:xfrm>
            <a:off x="3533775" y="2146300"/>
            <a:ext cx="561022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6" descr="escudo de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4425" y="400050"/>
            <a:ext cx="16795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7028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395288" y="2636838"/>
            <a:ext cx="2139950" cy="1262062"/>
          </a:xfrm>
          <a:noFill/>
        </p:spPr>
        <p:txBody>
          <a:bodyPr anchor="b"/>
          <a:lstStyle/>
          <a:p>
            <a:pPr algn="l">
              <a:lnSpc>
                <a:spcPct val="150000"/>
              </a:lnSpc>
            </a:pPr>
            <a:endParaRPr lang="es-ES" sz="2400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19" name="Imagen 6" descr="DSC01616.JPG"/>
          <p:cNvPicPr>
            <a:picLocks noChangeAspect="1"/>
          </p:cNvPicPr>
          <p:nvPr/>
        </p:nvPicPr>
        <p:blipFill>
          <a:blip r:embed="rId2"/>
          <a:srcRect l="15080" b="10753"/>
          <a:stretch>
            <a:fillRect/>
          </a:stretch>
        </p:blipFill>
        <p:spPr bwMode="auto">
          <a:xfrm>
            <a:off x="3500438" y="495300"/>
            <a:ext cx="454025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2903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457200" y="792163"/>
            <a:ext cx="2139950" cy="1262062"/>
          </a:xfrm>
          <a:noFill/>
        </p:spPr>
        <p:txBody>
          <a:bodyPr anchor="b"/>
          <a:lstStyle/>
          <a:p>
            <a:pPr algn="l"/>
            <a:endParaRPr lang="es-ES"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3" name="Marcador de texto 3"/>
          <p:cNvSpPr>
            <a:spLocks noGrp="1"/>
          </p:cNvSpPr>
          <p:nvPr>
            <p:ph type="body" sz="half" idx="4294967295"/>
          </p:nvPr>
        </p:nvSpPr>
        <p:spPr>
          <a:xfrm>
            <a:off x="465138" y="2357438"/>
            <a:ext cx="2678112" cy="2674937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endParaRPr lang="es-ES" sz="1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9444" name="Imagen 5" descr="DSC01834.JPG"/>
          <p:cNvPicPr>
            <a:picLocks noChangeAspect="1"/>
          </p:cNvPicPr>
          <p:nvPr/>
        </p:nvPicPr>
        <p:blipFill>
          <a:blip r:embed="rId2"/>
          <a:srcRect b="5302"/>
          <a:stretch>
            <a:fillRect/>
          </a:stretch>
        </p:blipFill>
        <p:spPr bwMode="auto">
          <a:xfrm>
            <a:off x="3716338" y="639763"/>
            <a:ext cx="4805362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08851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 rot="10800000">
            <a:off x="-25233" y="-27384"/>
            <a:ext cx="9192286" cy="710140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36096" y="620688"/>
            <a:ext cx="3744416" cy="461665"/>
          </a:xfrm>
          <a:prstGeom prst="rect">
            <a:avLst/>
          </a:prstGeom>
          <a:solidFill>
            <a:srgbClr val="17375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</a:rPr>
              <a:t> Certificado </a:t>
            </a:r>
          </a:p>
        </p:txBody>
      </p:sp>
      <p:pic>
        <p:nvPicPr>
          <p:cNvPr id="5" name="Imagen 2" descr="2015 08AGO 13_ Placa certificación 2014-2015.jpg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3992" t="4241" r="5588" b="3499"/>
          <a:stretch/>
        </p:blipFill>
        <p:spPr>
          <a:xfrm>
            <a:off x="1259632" y="692696"/>
            <a:ext cx="3827282" cy="5433664"/>
          </a:xfrm>
          <a:prstGeom prst="rect">
            <a:avLst/>
          </a:prstGeom>
          <a:ln w="57150" cmpd="sng">
            <a:solidFill>
              <a:srgbClr val="2C7C9F"/>
            </a:solidFill>
          </a:ln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8BB8E62-BE1A-4A8B-ACA5-32785D0F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292398" cy="7119333"/>
          </a:xfrm>
          <a:prstGeom prst="rect">
            <a:avLst/>
          </a:prstGeom>
        </p:spPr>
      </p:pic>
      <p:pic>
        <p:nvPicPr>
          <p:cNvPr id="5" name="Imagen 4" descr="collage_hospital_facultad degradado orillas">
            <a:extLst>
              <a:ext uri="{FF2B5EF4-FFF2-40B4-BE49-F238E27FC236}">
                <a16:creationId xmlns:a16="http://schemas.microsoft.com/office/drawing/2014/main" xmlns="" id="{58DA331D-8062-4183-AB0C-0855B8A70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310"/>
          <a:stretch/>
        </p:blipFill>
        <p:spPr>
          <a:xfrm>
            <a:off x="-108519" y="3322833"/>
            <a:ext cx="9292398" cy="354076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879" y="202521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None/>
            </a:pPr>
            <a:r>
              <a:rPr 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Importancia del Hospital Universitario en la atención a la población abierta en sus instalaciones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None/>
            </a:pPr>
            <a:endParaRPr lang="es-MX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</a:pPr>
            <a:r>
              <a:rPr lang="es-MX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 de Tercer Nivel  en el estado de Nuevo León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</a:pPr>
            <a:r>
              <a:rPr lang="es-MX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Responsabilidad Social: </a:t>
            </a:r>
            <a:r>
              <a:rPr lang="es-MX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atienden a infinidad de personas de escasos recursos económicos</a:t>
            </a: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procedentes del estado y resto de la República con altísima calidad, calidez y seguridad. 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</a:pP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Cuenta con infraestructura médica  de punta 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None/>
            </a:pP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20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D885848-2615-4204-8C81-B5F003039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361039" cy="7173416"/>
          </a:xfrm>
          <a:prstGeom prst="rect">
            <a:avLst/>
          </a:prstGeom>
        </p:spPr>
      </p:pic>
      <p:pic>
        <p:nvPicPr>
          <p:cNvPr id="5" name="Imagen 4" descr="collage_hospital_facultad degradado orillas">
            <a:extLst>
              <a:ext uri="{FF2B5EF4-FFF2-40B4-BE49-F238E27FC236}">
                <a16:creationId xmlns:a16="http://schemas.microsoft.com/office/drawing/2014/main" xmlns="" id="{C0443C67-BB04-4275-8F06-4D1EF50C10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310"/>
          <a:stretch/>
        </p:blipFill>
        <p:spPr>
          <a:xfrm>
            <a:off x="-180527" y="3318641"/>
            <a:ext cx="9324528" cy="354076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MX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del Hospital Universitario en la Comunidad a través de Brigadas o diversas Campañas Preventivas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bg1"/>
                </a:solidFill>
              </a:rPr>
              <a:t> </a:t>
            </a:r>
            <a:endParaRPr lang="es-MX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s-MX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Responsabilidad Social</a:t>
            </a: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magnifica al salir a brindar atención médica de especialidad a las comunidades con mayores necesidades del estado de Nuevo León</a:t>
            </a:r>
          </a:p>
          <a:p>
            <a:pPr>
              <a:buClr>
                <a:srgbClr val="FFFF00"/>
              </a:buClr>
            </a:pPr>
            <a:endParaRPr lang="es-MX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FFF00"/>
              </a:buClr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enfoque en todo tipo de atención comunitaria es curativo, pero con </a:t>
            </a:r>
            <a:r>
              <a:rPr lang="es-MX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énfasis preventivo,</a:t>
            </a: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canalizando a nuestras instalaciones aquellos casos que lo ameritan para su atención integral </a:t>
            </a:r>
          </a:p>
          <a:p>
            <a:pPr>
              <a:buClr>
                <a:srgbClr val="FFFF00"/>
              </a:buClr>
            </a:pPr>
            <a:endParaRPr lang="es-MX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FF00"/>
              </a:buClr>
            </a:pP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través de los 42 Grupos de Estudiantes de Pregrado - GESTIMED, se desarrolla esencialmente una </a:t>
            </a:r>
            <a:r>
              <a:rPr lang="es-MX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 preventiva en la comunidad a través de educar a la población de nuestro estado</a:t>
            </a:r>
            <a:r>
              <a:rPr lang="es-MX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las patologías más frecuentes; con ello, contribuimos a generar educación y mayor bienestar entre nuestra sociedad.  </a:t>
            </a:r>
          </a:p>
          <a:p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192E5F6-2323-4B13-AED8-690215610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28848"/>
            <a:ext cx="9505056" cy="7562304"/>
          </a:xfrm>
          <a:prstGeom prst="rect">
            <a:avLst/>
          </a:prstGeom>
        </p:spPr>
      </p:pic>
      <p:pic>
        <p:nvPicPr>
          <p:cNvPr id="5" name="Imagen 4" descr="collage_hospital_facultad degradado orillas">
            <a:extLst>
              <a:ext uri="{FF2B5EF4-FFF2-40B4-BE49-F238E27FC236}">
                <a16:creationId xmlns:a16="http://schemas.microsoft.com/office/drawing/2014/main" xmlns="" id="{4A5C780F-FE21-4BCF-946F-10C0A98C5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310"/>
          <a:stretch/>
        </p:blipFill>
        <p:spPr>
          <a:xfrm>
            <a:off x="-108519" y="3318640"/>
            <a:ext cx="9246095" cy="385477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8003" y="8517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del Hospital Universitario en la Comunidad a través de Brigadas o diversas Campañas Preventivas</a:t>
            </a:r>
          </a:p>
          <a:p>
            <a:pPr marL="0" indent="0">
              <a:buNone/>
            </a:pPr>
            <a:r>
              <a:rPr lang="es-MX" b="1" dirty="0"/>
              <a:t> </a:t>
            </a:r>
          </a:p>
          <a:p>
            <a:pPr marL="0" indent="0">
              <a:buNone/>
            </a:pPr>
            <a:r>
              <a:rPr lang="es-MX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Sinergia con diversas instituciones</a:t>
            </a: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las que trabajamos: Secretaría de Salud del Estado de Nuevo León, Colegio de Médicos Cirujanos del Estado de Nuevo León, A.C., Cáritas de Monterrey, A.C. y otras más,  con ello, al sumar esfuerzos, brindamos una mayor cantidad de servicios a las personas más necesitadas</a:t>
            </a:r>
          </a:p>
        </p:txBody>
      </p:sp>
    </p:spTree>
    <p:extLst>
      <p:ext uri="{BB962C8B-B14F-4D97-AF65-F5344CB8AC3E}">
        <p14:creationId xmlns:p14="http://schemas.microsoft.com/office/powerpoint/2010/main" val="1280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FONDO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 rot="10800000">
            <a:off x="-49857" y="0"/>
            <a:ext cx="9192286" cy="7128792"/>
          </a:xfrm>
          <a:prstGeom prst="rect">
            <a:avLst/>
          </a:prstGeom>
        </p:spPr>
      </p:pic>
      <p:pic>
        <p:nvPicPr>
          <p:cNvPr id="3" name="Imagen 2" descr="Dr. Gonzalitos rostro sepia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5957" r="8843" b="3922"/>
          <a:stretch/>
        </p:blipFill>
        <p:spPr>
          <a:xfrm>
            <a:off x="421847" y="764704"/>
            <a:ext cx="2665342" cy="3904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Hospital Gonzalez_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1247" r="5954" b="11962"/>
          <a:stretch/>
        </p:blipFill>
        <p:spPr>
          <a:xfrm>
            <a:off x="193473" y="4869160"/>
            <a:ext cx="387447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bliqueTopRigh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CuadroTexto 3"/>
          <p:cNvSpPr txBox="1"/>
          <p:nvPr/>
        </p:nvSpPr>
        <p:spPr>
          <a:xfrm>
            <a:off x="0" y="332656"/>
            <a:ext cx="1229824" cy="461665"/>
          </a:xfrm>
          <a:prstGeom prst="rect">
            <a:avLst/>
          </a:prstGeom>
          <a:solidFill>
            <a:srgbClr val="17375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>
                <a:effectLst/>
              </a:rPr>
              <a:t> Historia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587792" y="755412"/>
            <a:ext cx="755335" cy="400110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>
                <a:effectLst/>
              </a:rPr>
              <a:t>1828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587792" y="2060848"/>
            <a:ext cx="755335" cy="400110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>
                <a:effectLst/>
              </a:rPr>
              <a:t>1859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87792" y="3068960"/>
            <a:ext cx="755335" cy="400110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>
                <a:effectLst/>
              </a:rPr>
              <a:t>1860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475522" y="764704"/>
            <a:ext cx="4393566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5000"/>
                </a:schemeClr>
              </a:gs>
              <a:gs pos="80000">
                <a:schemeClr val="accent1">
                  <a:shade val="93000"/>
                  <a:satMod val="130000"/>
                  <a:alpha val="65000"/>
                </a:schemeClr>
              </a:gs>
              <a:gs pos="100000">
                <a:schemeClr val="accent1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</a:rPr>
              <a:t>José María Parás, Primer Gobernador Constitucional del Estado de Nuevo León. Convoca que a quien sea capaz de desarrollar una escuela de Medicina y Cirugía en Monterrey será declarado Benemérito del Estado.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475522" y="2070140"/>
            <a:ext cx="439356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5000"/>
                </a:schemeClr>
              </a:gs>
              <a:gs pos="80000">
                <a:schemeClr val="accent1">
                  <a:shade val="93000"/>
                  <a:satMod val="130000"/>
                  <a:alpha val="65000"/>
                </a:schemeClr>
              </a:gs>
              <a:gs pos="100000">
                <a:schemeClr val="accent1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</a:rPr>
              <a:t>José Eleuterio González funda la primer Escuela de Medicina.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49649" y="3078252"/>
            <a:ext cx="4418361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5000"/>
                </a:schemeClr>
              </a:gs>
              <a:gs pos="80000">
                <a:schemeClr val="accent1">
                  <a:shade val="93000"/>
                  <a:satMod val="130000"/>
                  <a:alpha val="65000"/>
                </a:schemeClr>
              </a:gs>
              <a:gs pos="100000">
                <a:schemeClr val="accent1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</a:rPr>
              <a:t>Primer Hospital Civil.</a:t>
            </a:r>
          </a:p>
        </p:txBody>
      </p:sp>
      <p:sp>
        <p:nvSpPr>
          <p:cNvPr id="13" name="CuadroTexto 4"/>
          <p:cNvSpPr txBox="1"/>
          <p:nvPr/>
        </p:nvSpPr>
        <p:spPr>
          <a:xfrm>
            <a:off x="3587792" y="3789040"/>
            <a:ext cx="755335" cy="400110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>
                <a:effectLst/>
              </a:rPr>
              <a:t>1947</a:t>
            </a:r>
          </a:p>
        </p:txBody>
      </p:sp>
      <p:sp>
        <p:nvSpPr>
          <p:cNvPr id="14" name="CuadroTexto 5"/>
          <p:cNvSpPr txBox="1"/>
          <p:nvPr/>
        </p:nvSpPr>
        <p:spPr>
          <a:xfrm>
            <a:off x="3587792" y="4581128"/>
            <a:ext cx="704039" cy="400110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>
                <a:effectLst/>
              </a:rPr>
              <a:t>1952</a:t>
            </a:r>
          </a:p>
        </p:txBody>
      </p:sp>
      <p:sp>
        <p:nvSpPr>
          <p:cNvPr id="15" name="CuadroTexto 6"/>
          <p:cNvSpPr txBox="1"/>
          <p:nvPr/>
        </p:nvSpPr>
        <p:spPr>
          <a:xfrm>
            <a:off x="3059832" y="5488776"/>
            <a:ext cx="1295660" cy="369332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s-ES" dirty="0">
                <a:effectLst/>
              </a:rPr>
              <a:t>1962 - 1963</a:t>
            </a:r>
          </a:p>
        </p:txBody>
      </p:sp>
      <p:sp>
        <p:nvSpPr>
          <p:cNvPr id="16" name="CuadroTexto 7"/>
          <p:cNvSpPr txBox="1"/>
          <p:nvPr/>
        </p:nvSpPr>
        <p:spPr>
          <a:xfrm>
            <a:off x="4475522" y="3798332"/>
            <a:ext cx="441647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5000"/>
                </a:schemeClr>
              </a:gs>
              <a:gs pos="80000">
                <a:schemeClr val="accent1">
                  <a:shade val="93000"/>
                  <a:satMod val="130000"/>
                  <a:alpha val="65000"/>
                </a:schemeClr>
              </a:gs>
              <a:gs pos="100000">
                <a:schemeClr val="accent1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</a:rPr>
              <a:t>Inician las primeras residencias en Ginecología y Obstetricia, Urología, Cirugía de Vientre.</a:t>
            </a:r>
          </a:p>
        </p:txBody>
      </p:sp>
      <p:sp>
        <p:nvSpPr>
          <p:cNvPr id="17" name="CuadroTexto 8"/>
          <p:cNvSpPr txBox="1"/>
          <p:nvPr/>
        </p:nvSpPr>
        <p:spPr>
          <a:xfrm>
            <a:off x="4475522" y="4590420"/>
            <a:ext cx="439356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5000"/>
                </a:schemeClr>
              </a:gs>
              <a:gs pos="80000">
                <a:schemeClr val="accent1">
                  <a:shade val="93000"/>
                  <a:satMod val="130000"/>
                  <a:alpha val="65000"/>
                </a:schemeClr>
              </a:gs>
              <a:gs pos="100000">
                <a:schemeClr val="accent1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</a:rPr>
              <a:t>Hospital Civil                          Hospital Universitario</a:t>
            </a:r>
          </a:p>
          <a:p>
            <a:pPr algn="just"/>
            <a:r>
              <a:rPr lang="es-ES" sz="1400" dirty="0">
                <a:effectLst/>
              </a:rPr>
              <a:t>Dr. Serapio </a:t>
            </a:r>
            <a:r>
              <a:rPr lang="es-ES" sz="1400" dirty="0" err="1">
                <a:effectLst/>
              </a:rPr>
              <a:t>Muraira</a:t>
            </a:r>
            <a:r>
              <a:rPr lang="es-ES" sz="1400" dirty="0">
                <a:effectLst/>
              </a:rPr>
              <a:t>.</a:t>
            </a:r>
          </a:p>
        </p:txBody>
      </p:sp>
      <p:sp>
        <p:nvSpPr>
          <p:cNvPr id="18" name="CuadroTexto 9"/>
          <p:cNvSpPr txBox="1"/>
          <p:nvPr/>
        </p:nvSpPr>
        <p:spPr>
          <a:xfrm>
            <a:off x="4475522" y="5498068"/>
            <a:ext cx="439356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65000"/>
                </a:schemeClr>
              </a:gs>
              <a:gs pos="80000">
                <a:schemeClr val="accent1">
                  <a:shade val="93000"/>
                  <a:satMod val="130000"/>
                  <a:alpha val="65000"/>
                </a:schemeClr>
              </a:gs>
              <a:gs pos="100000">
                <a:schemeClr val="accent1">
                  <a:shade val="94000"/>
                  <a:satMod val="135000"/>
                  <a:alpha val="65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effectLst/>
              </a:rPr>
              <a:t>Inician los primeros programas de Maestría:</a:t>
            </a:r>
          </a:p>
          <a:p>
            <a:pPr algn="just"/>
            <a:r>
              <a:rPr lang="es-ES" sz="1400" dirty="0">
                <a:effectLst/>
              </a:rPr>
              <a:t>Bioquímica y Microbiología.</a:t>
            </a:r>
          </a:p>
        </p:txBody>
      </p:sp>
      <p:cxnSp>
        <p:nvCxnSpPr>
          <p:cNvPr id="19" name="Conector recto de flecha 2"/>
          <p:cNvCxnSpPr/>
          <p:nvPr/>
        </p:nvCxnSpPr>
        <p:spPr>
          <a:xfrm flipV="1">
            <a:off x="5694109" y="4793213"/>
            <a:ext cx="741491" cy="36031"/>
          </a:xfrm>
          <a:prstGeom prst="straightConnector1">
            <a:avLst/>
          </a:prstGeom>
          <a:ln w="38100" cmpd="thickThin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5323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F4A9F31-A125-4CD7-BE94-0614AC8E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361039" cy="717341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006" y="564307"/>
            <a:ext cx="7772400" cy="1470025"/>
          </a:xfrm>
          <a:noFill/>
        </p:spPr>
        <p:txBody>
          <a:bodyPr/>
          <a:lstStyle/>
          <a:p>
            <a:r>
              <a:rPr lang="es-MX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Brigada Médica</a:t>
            </a:r>
          </a:p>
        </p:txBody>
      </p:sp>
      <p:pic>
        <p:nvPicPr>
          <p:cNvPr id="4" name="3 Imagen" descr="C:\Users\cpeña\Pictures\LOGOS VARIOS\LOGO CÁRITA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5" name="4 Imagen" descr="http://institutodeortopediatecsalud.com.mx/img/cmc.jp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7" name="6 Imagen" descr="http://regulacionsanitarianl.gob.mx/wp/wp-content/uploads/2015/12/Logo-Salud-Header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2050" name="Picture 2" descr="C:\Users\Servios de Salud\AppData\Local\Microsoft\Windows\INetCache\Content.Outlook\JL3O2O3Q\IMG-20170626-WA00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416824" cy="41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 HU COLORES HU-01.png">
            <a:extLst>
              <a:ext uri="{FF2B5EF4-FFF2-40B4-BE49-F238E27FC236}">
                <a16:creationId xmlns:a16="http://schemas.microsoft.com/office/drawing/2014/main" xmlns="" id="{15C662AB-8CD4-4494-A5D7-0FD0DF9D5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071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41BCA8E-456A-439F-965F-BF4183269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83" y="0"/>
            <a:ext cx="9233383" cy="717341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903649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89383" y="5995764"/>
            <a:ext cx="9104758" cy="648072"/>
          </a:xfrm>
          <a:noFill/>
        </p:spPr>
        <p:txBody>
          <a:bodyPr>
            <a:noAutofit/>
          </a:bodyPr>
          <a:lstStyle/>
          <a:p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Equipo multidisciplinario médico administrativo</a:t>
            </a:r>
            <a:endParaRPr lang="es-MX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1EFF2448-9C99-4292-A8A4-0A35B084703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9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ECCCC00F-3BFE-4FF3-A9C7-CE6B8959C6C2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0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BD58EB6D-C25F-4C34-B922-FDCDE150B2D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1" name="Imagen 10" descr="LOGO HU COLORES HU-01.png">
            <a:extLst>
              <a:ext uri="{FF2B5EF4-FFF2-40B4-BE49-F238E27FC236}">
                <a16:creationId xmlns:a16="http://schemas.microsoft.com/office/drawing/2014/main" xmlns="" id="{A08EB634-03BB-4BE4-953F-314002592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6832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48D64A7-2554-40AE-A9A9-D81DE4792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433047" cy="7245424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04248" y="1385392"/>
            <a:ext cx="2244436" cy="5472608"/>
          </a:xfrm>
          <a:noFill/>
        </p:spPr>
        <p:txBody>
          <a:bodyPr>
            <a:noAutofit/>
          </a:bodyPr>
          <a:lstStyle/>
          <a:p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  <a:r>
              <a:rPr lang="es-MX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 de Salud</a:t>
            </a:r>
            <a:r>
              <a:rPr lang="es-MX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Pesquería, N.L.</a:t>
            </a:r>
            <a:br>
              <a:rPr lang="es-MX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588865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9E339945-CE4D-4DD4-8FBD-F8C482765A5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0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3F8C2533-C5D2-413D-AC6E-D611E14DA592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1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530D261E-BC24-4B1F-AE48-0986422E115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2" name="Imagen 11" descr="LOGO HU COLORES HU-01.png">
            <a:extLst>
              <a:ext uri="{FF2B5EF4-FFF2-40B4-BE49-F238E27FC236}">
                <a16:creationId xmlns:a16="http://schemas.microsoft.com/office/drawing/2014/main" xmlns="" id="{9D87D10C-600D-4FCC-89A3-5BD668A184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048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4DAD76-D924-4509-B1E2-40D1C0F8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505055" cy="738944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2570454" y="1187460"/>
            <a:ext cx="3801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rgbClr val="FFFF00"/>
                </a:solidFill>
                <a:latin typeface="Calibri"/>
                <a:cs typeface="+mn-cs"/>
              </a:rPr>
              <a:t>RELACIÓN DE SERVICIOS PRESTADOS</a:t>
            </a:r>
            <a:endParaRPr lang="es-MX" dirty="0">
              <a:solidFill>
                <a:srgbClr val="FFFF00"/>
              </a:solidFill>
              <a:latin typeface="Calibri"/>
              <a:cs typeface="+mn-cs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594500"/>
              </p:ext>
            </p:extLst>
          </p:nvPr>
        </p:nvGraphicFramePr>
        <p:xfrm>
          <a:off x="2339751" y="1659637"/>
          <a:ext cx="4464496" cy="32403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702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23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Servicios Brindados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Dermatología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Ginecología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Podología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Medicina Interna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Oftalmología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Pediatría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Eco Mamario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Consulta</a:t>
                      </a:r>
                      <a:r>
                        <a:rPr lang="es-MX" sz="14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Dental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Trabajos</a:t>
                      </a:r>
                      <a:r>
                        <a:rPr lang="es-MX" sz="14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Dentales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Traumatología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Toma de Muestra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Consulta</a:t>
                      </a:r>
                      <a:r>
                        <a:rPr lang="es-MX" sz="14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General</a:t>
                      </a:r>
                      <a:endParaRPr lang="es-MX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9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Toma de Citología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2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Toma de VPH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219064"/>
              </p:ext>
            </p:extLst>
          </p:nvPr>
        </p:nvGraphicFramePr>
        <p:xfrm>
          <a:off x="1647031" y="5301208"/>
          <a:ext cx="6096000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Personas</a:t>
                      </a:r>
                      <a:r>
                        <a:rPr lang="es-MX" baseline="0" dirty="0"/>
                        <a:t> Atendidas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478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Personal</a:t>
                      </a:r>
                      <a:r>
                        <a:rPr lang="es-MX" baseline="0" dirty="0"/>
                        <a:t> de Salud que participó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F3FA3BA9-98AD-4DF1-844B-9CB6FF7AA5B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1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D108E6A6-07AD-4EDD-B6C6-AA089FE6D9B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2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A0720D41-C507-4B4B-9949-9D26A57E121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3" name="Imagen 12" descr="LOGO HU COLORES HU-01.png">
            <a:extLst>
              <a:ext uri="{FF2B5EF4-FFF2-40B4-BE49-F238E27FC236}">
                <a16:creationId xmlns:a16="http://schemas.microsoft.com/office/drawing/2014/main" xmlns="" id="{0CF5B9B3-F1B6-4F57-B396-D97717DA8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212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E0304F2-76CB-4E92-A97D-D18275B29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324527" cy="7101408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2411760" y="6013519"/>
            <a:ext cx="442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Registro general para los diferentes servicios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4131"/>
            <a:ext cx="7560840" cy="425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1653C094-49BD-4B3F-BF7B-1BC6B9D4512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9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ECC75332-C793-486F-A3D2-E02F0F2AC4FF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0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AB282CB5-D7A3-4021-96A2-FCCFBDC2335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1" name="Imagen 10" descr="LOGO HU COLORES HU-01.png">
            <a:extLst>
              <a:ext uri="{FF2B5EF4-FFF2-40B4-BE49-F238E27FC236}">
                <a16:creationId xmlns:a16="http://schemas.microsoft.com/office/drawing/2014/main" xmlns="" id="{32D52A57-2249-40F2-BFF5-9698B01FB6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32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77412D7-3847-42DC-946C-C87B5A0F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361039" cy="710140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649088" y="71080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/>
              </a:solidFill>
              <a:effectLst/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prstClr val="black"/>
              </a:solidFill>
              <a:effectLst/>
              <a:latin typeface="Calibri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878912" y="6004331"/>
            <a:ext cx="639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dirty="0">
                <a:solidFill>
                  <a:srgbClr val="FFFF00"/>
                </a:solidFill>
                <a:latin typeface="Calibri"/>
                <a:cs typeface="+mn-cs"/>
              </a:rPr>
              <a:t>Sala de Espera para los diferentes especialidades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" y="1095404"/>
            <a:ext cx="8085312" cy="45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8F422A3D-3F61-40B6-8BDB-E27C5012BA9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0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6572ACAE-3F95-429B-96CB-6581828020FF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1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CA5365AD-CC61-4632-8600-D142303686C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3" name="Imagen 12" descr="LOGO HU COLORES HU-01.png">
            <a:extLst>
              <a:ext uri="{FF2B5EF4-FFF2-40B4-BE49-F238E27FC236}">
                <a16:creationId xmlns:a16="http://schemas.microsoft.com/office/drawing/2014/main" xmlns="" id="{808EE0F8-A033-47BC-8636-4D7E96E9F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477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E288D64-A70A-41FA-B071-79196782C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0"/>
            <a:ext cx="9324527" cy="724542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426079" y="5912523"/>
            <a:ext cx="294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dirty="0">
                <a:solidFill>
                  <a:srgbClr val="FFFF00"/>
                </a:solidFill>
                <a:latin typeface="Calibri"/>
                <a:cs typeface="+mn-cs"/>
              </a:rPr>
              <a:t>Consulta por Pediatra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0667"/>
            <a:ext cx="3815042" cy="214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1696"/>
            <a:ext cx="3685470" cy="207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56" y="1292994"/>
            <a:ext cx="3685471" cy="207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ABD2BA53-5DA5-479D-AE7A-A202F654471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1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FD395456-FDE3-4732-859E-93DC1420A1DF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2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4945B08B-5C21-45C1-B71A-2A584B5C85E5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4" name="Imagen 13" descr="LOGO HU COLORES HU-01.png">
            <a:extLst>
              <a:ext uri="{FF2B5EF4-FFF2-40B4-BE49-F238E27FC236}">
                <a16:creationId xmlns:a16="http://schemas.microsoft.com/office/drawing/2014/main" xmlns="" id="{1582B4C3-3A98-47D8-B422-2A513895D4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6783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598140F-7D45-4863-B41A-E318222F5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0"/>
            <a:ext cx="9505055" cy="7245424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971600" y="633478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  Registro, valoración para Consulta Dental y realización de trabajos dentales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MX" b="1" dirty="0">
              <a:solidFill>
                <a:srgbClr val="FFFF00"/>
              </a:solidFill>
              <a:latin typeface="Calibri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49" y="3795334"/>
            <a:ext cx="4247183" cy="23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98" y="1327992"/>
            <a:ext cx="4247182" cy="23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2" y="1327992"/>
            <a:ext cx="4247184" cy="238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84B00314-55B9-459E-9D3E-062004D0AA5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1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19E338AA-F464-49AF-9C9B-EF88E1E5E9EB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2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9AA6B107-B345-499F-9515-EA140F2F55B9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3" name="Imagen 12" descr="LOGO HU COLORES HU-01.png">
            <a:extLst>
              <a:ext uri="{FF2B5EF4-FFF2-40B4-BE49-F238E27FC236}">
                <a16:creationId xmlns:a16="http://schemas.microsoft.com/office/drawing/2014/main" xmlns="" id="{AD6C728F-26FD-4FCA-8391-F03C95CD56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7560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C0A4652-26ED-4110-B801-036C68DE7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7" y="0"/>
            <a:ext cx="9324528" cy="7389440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251520" y="3619702"/>
            <a:ext cx="4608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1600" b="1" dirty="0">
                <a:solidFill>
                  <a:srgbClr val="FFFF00"/>
                </a:solidFill>
                <a:latin typeface="Calibri"/>
                <a:cs typeface="+mn-cs"/>
              </a:rPr>
              <a:t>Detección Oportuna de Glaucoma </a:t>
            </a:r>
            <a:r>
              <a:rPr lang="es-MX" sz="1400" b="1" dirty="0">
                <a:solidFill>
                  <a:srgbClr val="FFFF00"/>
                </a:solidFill>
                <a:latin typeface="Calibri"/>
                <a:cs typeface="+mn-cs"/>
              </a:rPr>
              <a:t>(Presión Ocular)</a:t>
            </a:r>
            <a:endParaRPr lang="es-MX" sz="1600" b="1" dirty="0">
              <a:solidFill>
                <a:srgbClr val="FFFF00"/>
              </a:solidFill>
              <a:latin typeface="Calibri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474722" y="3618185"/>
            <a:ext cx="4013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b="1" dirty="0">
                <a:solidFill>
                  <a:srgbClr val="FFFF00"/>
                </a:solidFill>
                <a:latin typeface="Calibri"/>
                <a:cs typeface="+mn-cs"/>
              </a:rPr>
              <a:t>Registro y valoración con  Oftalmólogo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619672" y="6459953"/>
            <a:ext cx="604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Registro y valoración para Detección  de problemas visuales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8" y="4058250"/>
            <a:ext cx="4117044" cy="231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8" y="1337970"/>
            <a:ext cx="4087916" cy="229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06" y="1337969"/>
            <a:ext cx="4055371" cy="228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87" y="4042605"/>
            <a:ext cx="4144856" cy="233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F52EE880-2507-40F7-9166-5412AC030A9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5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EDF7FDCA-2414-423B-81E1-009EFBB895C4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6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F6574A33-B2F8-4C4A-8424-B44323E1CFE2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7" name="Imagen 16" descr="LOGO HU COLORES HU-01.png">
            <a:extLst>
              <a:ext uri="{FF2B5EF4-FFF2-40B4-BE49-F238E27FC236}">
                <a16:creationId xmlns:a16="http://schemas.microsoft.com/office/drawing/2014/main" xmlns="" id="{DE088914-BA79-41D2-94EF-0EAA9C95CF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807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412C084-6FD4-4D33-9F2C-3EE3A16B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252519" cy="724542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051720" y="6137863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Registro , valoración , Toma de mamografías, ecos de abdomen e interpretación por Radiólogo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22712"/>
            <a:ext cx="3960440" cy="222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85" y="1225992"/>
            <a:ext cx="3840326" cy="216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59870"/>
            <a:ext cx="3840327" cy="216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36555978-F251-4B1E-B425-F910099E088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1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0B947CEC-564D-49D9-9769-AC8F73818A6A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2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7C4AF05D-E9C2-4F3A-A89D-9DC4D12EC8A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3" name="Imagen 12" descr="LOGO HU COLORES HU-01.png">
            <a:extLst>
              <a:ext uri="{FF2B5EF4-FFF2-40B4-BE49-F238E27FC236}">
                <a16:creationId xmlns:a16="http://schemas.microsoft.com/office/drawing/2014/main" xmlns="" id="{482D29D2-1569-4B0A-B448-73B10C3E58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9098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>
            <a:off x="-25233" y="-243408"/>
            <a:ext cx="9192286" cy="7101408"/>
          </a:xfrm>
          <a:prstGeom prst="rect">
            <a:avLst/>
          </a:prstGeom>
        </p:spPr>
      </p:pic>
      <p:sp>
        <p:nvSpPr>
          <p:cNvPr id="2" name="Recortar rectángulo de esquina diagonal 1"/>
          <p:cNvSpPr/>
          <p:nvPr/>
        </p:nvSpPr>
        <p:spPr>
          <a:xfrm>
            <a:off x="323528" y="1196752"/>
            <a:ext cx="8424936" cy="3384376"/>
          </a:xfrm>
          <a:prstGeom prst="snip2DiagRect">
            <a:avLst/>
          </a:prstGeom>
          <a:solidFill>
            <a:schemeClr val="tx2">
              <a:lumMod val="75000"/>
              <a:alpha val="67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164288" y="563488"/>
            <a:ext cx="1953268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</a:rPr>
              <a:t> Misión</a:t>
            </a:r>
          </a:p>
        </p:txBody>
      </p:sp>
      <p:pic>
        <p:nvPicPr>
          <p:cNvPr id="9" name="Imagen 8" descr="collage_hospital_facultad degradado orillas"/>
          <p:cNvPicPr>
            <a:picLocks noChangeAspect="1"/>
          </p:cNvPicPr>
          <p:nvPr/>
        </p:nvPicPr>
        <p:blipFill rotWithShape="1">
          <a:blip r:embed="rId3" cstate="print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310"/>
          <a:stretch/>
        </p:blipFill>
        <p:spPr>
          <a:xfrm>
            <a:off x="0" y="3414795"/>
            <a:ext cx="9180512" cy="3571569"/>
          </a:xfrm>
          <a:prstGeom prst="rect">
            <a:avLst/>
          </a:prstGeom>
        </p:spPr>
      </p:pic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705854" y="1196752"/>
            <a:ext cx="761056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0" hangingPunct="0">
              <a:lnSpc>
                <a:spcPct val="150000"/>
              </a:lnSpc>
            </a:pPr>
            <a:r>
              <a:rPr lang="es-ES" sz="2000" dirty="0">
                <a:solidFill>
                  <a:srgbClr val="FFFFFF"/>
                </a:solidFill>
                <a:effectLst/>
                <a:latin typeface="+mn-lt"/>
                <a:cs typeface="Times New Roman"/>
              </a:rPr>
              <a:t>Somos una institución hospitalaria al servicio de la sociedad, perteneciente a la Facultad de Medicina de la Universidad Autónoma de Nuevo León; a través de la cual brindamos servicios asistenciales con referencia a estándares internacionales de calidad y seguridad del paciente; proporcionados por profesionales de la salud con una sólida formación científica continua, tecnología de vanguardia, actuando con sentido altruista y en función de la enseñanza y la investigación.</a:t>
            </a:r>
          </a:p>
        </p:txBody>
      </p:sp>
    </p:spTree>
    <p:extLst>
      <p:ext uri="{BB962C8B-B14F-4D97-AF65-F5344CB8AC3E}">
        <p14:creationId xmlns:p14="http://schemas.microsoft.com/office/powerpoint/2010/main" val="338537605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31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A41B52A-90A8-46AA-8169-BC6186B8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217023" cy="7317432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4845950" y="5493707"/>
            <a:ext cx="314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Servicio de Podología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53495" y="5539874"/>
            <a:ext cx="227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Valoración por Médico Internista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088232" cy="371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98" y="2190862"/>
            <a:ext cx="5472608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7B4B1C34-9896-46DC-AFC3-0108D0FDEEE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2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1184DFF2-DD82-425A-BF9C-068336F8D892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5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6D0CF53B-CA74-4993-BBF3-E440B5FDE1DC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7" name="Imagen 16" descr="LOGO HU COLORES HU-01.png">
            <a:extLst>
              <a:ext uri="{FF2B5EF4-FFF2-40B4-BE49-F238E27FC236}">
                <a16:creationId xmlns:a16="http://schemas.microsoft.com/office/drawing/2014/main" xmlns="" id="{09D35C44-2726-45AE-ACEC-E4AA7D5477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258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7C91C8D-238A-4E2D-9999-72129896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9361039" cy="731743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43808" y="3728468"/>
            <a:ext cx="299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Valoración por Dermatólogos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792338" y="5584139"/>
            <a:ext cx="306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Entrega 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FFFF00"/>
                </a:solidFill>
                <a:latin typeface="Calibri"/>
                <a:cs typeface="+mn-cs"/>
              </a:rPr>
              <a:t>medicamentos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32" y="4220683"/>
            <a:ext cx="4248047" cy="238952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5" y="1292994"/>
            <a:ext cx="4293753" cy="241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71" y="1263710"/>
            <a:ext cx="4293753" cy="241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3 Imagen" descr="C:\Users\cpeña\Pictures\LOGOS VARIOS\LOGO CÁRITAS.jpg">
            <a:extLst>
              <a:ext uri="{FF2B5EF4-FFF2-40B4-BE49-F238E27FC236}">
                <a16:creationId xmlns:a16="http://schemas.microsoft.com/office/drawing/2014/main" xmlns="" id="{6598EDFF-00DB-4B89-BC93-B17D1754BDF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856" y="278557"/>
            <a:ext cx="876300" cy="628650"/>
          </a:xfrm>
          <a:prstGeom prst="rect">
            <a:avLst/>
          </a:prstGeom>
          <a:noFill/>
        </p:spPr>
      </p:pic>
      <p:pic>
        <p:nvPicPr>
          <p:cNvPr id="13" name="4 Imagen" descr="http://institutodeortopediatecsalud.com.mx/img/cmc.jpg">
            <a:extLst>
              <a:ext uri="{FF2B5EF4-FFF2-40B4-BE49-F238E27FC236}">
                <a16:creationId xmlns:a16="http://schemas.microsoft.com/office/drawing/2014/main" xmlns="" id="{9157E322-9F13-43F4-8CC6-18A7BED74621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10714" r="28571" b="14285"/>
          <a:stretch>
            <a:fillRect/>
          </a:stretch>
        </p:blipFill>
        <p:spPr bwMode="auto">
          <a:xfrm>
            <a:off x="5285582" y="114361"/>
            <a:ext cx="752475" cy="914400"/>
          </a:xfrm>
          <a:prstGeom prst="rect">
            <a:avLst/>
          </a:prstGeom>
          <a:noFill/>
        </p:spPr>
      </p:pic>
      <p:pic>
        <p:nvPicPr>
          <p:cNvPr id="14" name="6 Imagen" descr="http://regulacionsanitarianl.gob.mx/wp/wp-content/uploads/2015/12/Logo-Salud-Header.jpg">
            <a:extLst>
              <a:ext uri="{FF2B5EF4-FFF2-40B4-BE49-F238E27FC236}">
                <a16:creationId xmlns:a16="http://schemas.microsoft.com/office/drawing/2014/main" xmlns="" id="{0E539E65-D681-4BC3-A86F-FC00164F0763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4248" y="307132"/>
            <a:ext cx="1209675" cy="571500"/>
          </a:xfrm>
          <a:prstGeom prst="rect">
            <a:avLst/>
          </a:prstGeom>
          <a:noFill/>
        </p:spPr>
      </p:pic>
      <p:pic>
        <p:nvPicPr>
          <p:cNvPr id="15" name="Imagen 14" descr="LOGO HU COLORES HU-01.png">
            <a:extLst>
              <a:ext uri="{FF2B5EF4-FFF2-40B4-BE49-F238E27FC236}">
                <a16:creationId xmlns:a16="http://schemas.microsoft.com/office/drawing/2014/main" xmlns="" id="{78F41B35-D3F4-4347-B1F9-C8A84262A2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3113" r="16710" b="13659"/>
          <a:stretch/>
        </p:blipFill>
        <p:spPr>
          <a:xfrm>
            <a:off x="1043608" y="174808"/>
            <a:ext cx="835304" cy="8396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024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214313" y="792163"/>
            <a:ext cx="2139950" cy="1262062"/>
          </a:xfrm>
          <a:noFill/>
        </p:spPr>
        <p:txBody>
          <a:bodyPr anchor="b"/>
          <a:lstStyle/>
          <a:p>
            <a:pPr algn="l"/>
            <a:r>
              <a:rPr lang="es-ES" sz="240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Brigadas</a:t>
            </a:r>
          </a:p>
        </p:txBody>
      </p:sp>
      <p:pic>
        <p:nvPicPr>
          <p:cNvPr id="190467" name="Imagen 4" descr="38222_10150217334775624_723745623_13833961_6056928_n.jpg"/>
          <p:cNvPicPr>
            <a:picLocks noChangeAspect="1"/>
          </p:cNvPicPr>
          <p:nvPr/>
        </p:nvPicPr>
        <p:blipFill>
          <a:blip r:embed="rId2"/>
          <a:srcRect t="29950" b="10318"/>
          <a:stretch>
            <a:fillRect/>
          </a:stretch>
        </p:blipFill>
        <p:spPr bwMode="auto">
          <a:xfrm>
            <a:off x="3144838" y="906463"/>
            <a:ext cx="54641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Imagen 5" descr="38075_10150217335190624_723745623_13833980_4471937_n.jpg"/>
          <p:cNvPicPr>
            <a:picLocks noChangeAspect="1"/>
          </p:cNvPicPr>
          <p:nvPr/>
        </p:nvPicPr>
        <p:blipFill>
          <a:blip r:embed="rId3"/>
          <a:srcRect l="12215" t="31067" b="29282"/>
          <a:stretch>
            <a:fillRect/>
          </a:stretch>
        </p:blipFill>
        <p:spPr bwMode="auto">
          <a:xfrm>
            <a:off x="0" y="3778250"/>
            <a:ext cx="908843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3782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latin typeface="Arial Black" pitchFamily="34" charset="0"/>
              </a:rPr>
              <a:t>Brigadas Médico Asistenciales </a:t>
            </a:r>
            <a:endParaRPr lang="es-ES" dirty="0">
              <a:latin typeface="Arial Black" pitchFamily="34" charset="0"/>
            </a:endParaRPr>
          </a:p>
        </p:txBody>
      </p:sp>
      <p:pic>
        <p:nvPicPr>
          <p:cNvPr id="4" name="3 Imagen" descr="prensa 30x14 c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2579690" cy="5373216"/>
          </a:xfrm>
          <a:prstGeom prst="rect">
            <a:avLst/>
          </a:prstGeom>
        </p:spPr>
      </p:pic>
      <p:pic>
        <p:nvPicPr>
          <p:cNvPr id="7" name="6 Imagen" descr="DSC01297.JPG"/>
          <p:cNvPicPr>
            <a:picLocks noChangeAspect="1"/>
          </p:cNvPicPr>
          <p:nvPr/>
        </p:nvPicPr>
        <p:blipFill>
          <a:blip r:embed="rId3" cstate="print"/>
          <a:srcRect b="11151"/>
          <a:stretch>
            <a:fillRect/>
          </a:stretch>
        </p:blipFill>
        <p:spPr>
          <a:xfrm>
            <a:off x="3491880" y="1943066"/>
            <a:ext cx="5255568" cy="35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Brigada San Pedro Garza García, N. L. 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6132173" cy="459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5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5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608512" cy="3456385"/>
          </a:xfrm>
          <a:prstGeom prst="rect">
            <a:avLst/>
          </a:prstGeom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7" y="116632"/>
            <a:ext cx="4262603" cy="3196952"/>
          </a:xfrm>
          <a:prstGeom prst="rect">
            <a:avLst/>
          </a:prstGeom>
        </p:spPr>
      </p:pic>
      <p:pic>
        <p:nvPicPr>
          <p:cNvPr id="8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47" y="3717032"/>
            <a:ext cx="3730817" cy="2798927"/>
          </a:xfrm>
        </p:spPr>
      </p:pic>
      <p:pic>
        <p:nvPicPr>
          <p:cNvPr id="9" name="3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7" y="3411013"/>
            <a:ext cx="4238621" cy="31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807" y="1115381"/>
            <a:ext cx="6034617" cy="452596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49" y="404664"/>
            <a:ext cx="4091947" cy="3068960"/>
          </a:xfrm>
          <a:prstGeom prst="rect">
            <a:avLst/>
          </a:prstGeom>
        </p:spPr>
      </p:pic>
      <p:pic>
        <p:nvPicPr>
          <p:cNvPr id="9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5"/>
            <a:ext cx="4104456" cy="30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Brigada a Allende, N. L. </a:t>
            </a:r>
            <a:endParaRPr lang="es-ES" b="1" dirty="0"/>
          </a:p>
        </p:txBody>
      </p:sp>
      <p:pic>
        <p:nvPicPr>
          <p:cNvPr id="4" name="3 Marcador de contenido" descr="DSC01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084"/>
          <a:stretch>
            <a:fillRect/>
          </a:stretch>
        </p:blipFill>
        <p:spPr>
          <a:xfrm>
            <a:off x="1212304" y="1524000"/>
            <a:ext cx="6096000" cy="4065240"/>
          </a:xfrm>
        </p:spPr>
      </p:pic>
    </p:spTree>
    <p:extLst>
      <p:ext uri="{BB962C8B-B14F-4D97-AF65-F5344CB8AC3E}">
        <p14:creationId xmlns:p14="http://schemas.microsoft.com/office/powerpoint/2010/main" val="12062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55509"/>
            <a:ext cx="4235285" cy="3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Marcador de contenido" descr="DSC013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1084"/>
          <a:stretch>
            <a:fillRect/>
          </a:stretch>
        </p:blipFill>
        <p:spPr>
          <a:xfrm>
            <a:off x="26031" y="3356992"/>
            <a:ext cx="4535121" cy="3024336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599723" cy="269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9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CE1C73F-933E-4778-9396-EA40ACCC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0"/>
            <a:ext cx="9577064" cy="7749480"/>
          </a:xfrm>
          <a:prstGeom prst="rect">
            <a:avLst/>
          </a:prstGeom>
        </p:spPr>
      </p:pic>
      <p:pic>
        <p:nvPicPr>
          <p:cNvPr id="5" name="Imagen 4" descr="collage_hospital_facultad degradado orillas">
            <a:extLst>
              <a:ext uri="{FF2B5EF4-FFF2-40B4-BE49-F238E27FC236}">
                <a16:creationId xmlns:a16="http://schemas.microsoft.com/office/drawing/2014/main" xmlns="" id="{85EC1C9A-E043-437C-B8F5-99D73BD25D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4310"/>
          <a:stretch/>
        </p:blipFill>
        <p:spPr>
          <a:xfrm>
            <a:off x="-252536" y="3645024"/>
            <a:ext cx="9505056" cy="354076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517594"/>
            <a:ext cx="8435281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MX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del Hospital Universitario en la Comunidad a través de Brigadas o diversas Campañas Preventivas</a:t>
            </a:r>
          </a:p>
          <a:p>
            <a:pPr marL="0" indent="0">
              <a:buNone/>
            </a:pPr>
            <a:endParaRPr lang="es-MX" b="1" dirty="0"/>
          </a:p>
          <a:p>
            <a:pPr>
              <a:buClr>
                <a:srgbClr val="FFFF00"/>
              </a:buClr>
            </a:pP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Campañas Preventivas de salud específicas,</a:t>
            </a: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difundimos ampliamente en la comunidad a través de diversos medios masivos de comunicación, como por ejemplo la que llevamos cada año en el Departamento de Dermatología para diagnosticar Cáncer de Piel, ofrecemos un servicio a infinidad de pacientes de escasos recursos económicos, a quienes atendemos y diagnosticamos más tempranamente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repercutiendo en su calidad de vida.</a:t>
            </a: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78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" y="0"/>
            <a:ext cx="9182935" cy="6858000"/>
          </a:xfrm>
          <a:prstGeom prst="rect">
            <a:avLst/>
          </a:prstGeom>
        </p:spPr>
      </p:pic>
      <p:pic>
        <p:nvPicPr>
          <p:cNvPr id="6" name="Imagen 5" descr="IMG_867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8809" r="25678" b="25573"/>
          <a:stretch/>
        </p:blipFill>
        <p:spPr>
          <a:xfrm>
            <a:off x="6300192" y="1124744"/>
            <a:ext cx="2664296" cy="369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-1454902" y="11712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4" y="44624"/>
            <a:ext cx="8472722" cy="65471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8" name="CuadroTexto 117"/>
          <p:cNvSpPr txBox="1"/>
          <p:nvPr/>
        </p:nvSpPr>
        <p:spPr>
          <a:xfrm>
            <a:off x="6060073" y="563488"/>
            <a:ext cx="3105396" cy="461665"/>
          </a:xfrm>
          <a:prstGeom prst="rect">
            <a:avLst/>
          </a:prstGeom>
          <a:solidFill>
            <a:srgbClr val="17375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</a:rPr>
              <a:t> Asistencia Médica</a:t>
            </a:r>
          </a:p>
        </p:txBody>
      </p:sp>
      <p:grpSp>
        <p:nvGrpSpPr>
          <p:cNvPr id="19" name="18 Grupo"/>
          <p:cNvGrpSpPr/>
          <p:nvPr/>
        </p:nvGrpSpPr>
        <p:grpSpPr>
          <a:xfrm>
            <a:off x="2965436" y="1099794"/>
            <a:ext cx="2891368" cy="2329206"/>
            <a:chOff x="3005869" y="1157267"/>
            <a:chExt cx="2801315" cy="2224675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869" y="1159186"/>
              <a:ext cx="2801315" cy="222275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3607237" y="1157267"/>
              <a:ext cx="821058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Coahuila</a:t>
              </a:r>
              <a:endParaRPr lang="es-MX" dirty="0"/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3474946" y="2504237"/>
            <a:ext cx="2965313" cy="2304256"/>
            <a:chOff x="3491880" y="2492896"/>
            <a:chExt cx="2965313" cy="2352883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492896"/>
              <a:ext cx="2965313" cy="2352883"/>
            </a:xfrm>
            <a:prstGeom prst="rect">
              <a:avLst/>
            </a:prstGeom>
          </p:spPr>
        </p:pic>
        <p:sp>
          <p:nvSpPr>
            <p:cNvPr id="131" name="130 CuadroTexto"/>
            <p:cNvSpPr txBox="1"/>
            <p:nvPr/>
          </p:nvSpPr>
          <p:spPr>
            <a:xfrm>
              <a:off x="4547417" y="4180617"/>
              <a:ext cx="1259767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San Luis Potosí</a:t>
              </a: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2059092" y="1963818"/>
            <a:ext cx="2940988" cy="2337745"/>
            <a:chOff x="2110696" y="1995626"/>
            <a:chExt cx="2794390" cy="2217261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696" y="1995626"/>
              <a:ext cx="2794390" cy="221726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3" name="132 CuadroTexto"/>
            <p:cNvSpPr txBox="1"/>
            <p:nvPr/>
          </p:nvSpPr>
          <p:spPr>
            <a:xfrm>
              <a:off x="2110696" y="2573349"/>
              <a:ext cx="808170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Durango</a:t>
              </a: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3898435" y="2005775"/>
            <a:ext cx="2901618" cy="2318158"/>
            <a:chOff x="3974638" y="2069839"/>
            <a:chExt cx="2773295" cy="2248499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638" y="2069839"/>
              <a:ext cx="2773295" cy="2248499"/>
            </a:xfrm>
            <a:prstGeom prst="rect">
              <a:avLst/>
            </a:prstGeom>
          </p:spPr>
        </p:pic>
        <p:sp>
          <p:nvSpPr>
            <p:cNvPr id="130" name="129 CuadroTexto"/>
            <p:cNvSpPr txBox="1"/>
            <p:nvPr/>
          </p:nvSpPr>
          <p:spPr>
            <a:xfrm>
              <a:off x="5586835" y="3112755"/>
              <a:ext cx="1004186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Tamaulipas</a:t>
              </a: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3631347" y="1663566"/>
            <a:ext cx="2899237" cy="2324564"/>
            <a:chOff x="3631347" y="1668589"/>
            <a:chExt cx="2899237" cy="2324564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347" y="1668589"/>
              <a:ext cx="2899237" cy="2324564"/>
            </a:xfrm>
            <a:prstGeom prst="rect">
              <a:avLst/>
            </a:prstGeom>
          </p:spPr>
        </p:pic>
        <p:sp>
          <p:nvSpPr>
            <p:cNvPr id="127" name="126 CuadroTexto"/>
            <p:cNvSpPr txBox="1"/>
            <p:nvPr/>
          </p:nvSpPr>
          <p:spPr>
            <a:xfrm>
              <a:off x="5060569" y="2225754"/>
              <a:ext cx="1052532" cy="30777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Nuevo León</a:t>
              </a: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2766055" y="2285339"/>
            <a:ext cx="2903000" cy="2326936"/>
            <a:chOff x="2711984" y="2270564"/>
            <a:chExt cx="3039549" cy="2363019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84" y="2270564"/>
              <a:ext cx="3039549" cy="2363019"/>
            </a:xfrm>
            <a:prstGeom prst="rect">
              <a:avLst/>
            </a:prstGeom>
          </p:spPr>
        </p:pic>
        <p:sp>
          <p:nvSpPr>
            <p:cNvPr id="132" name="131 CuadroTexto"/>
            <p:cNvSpPr txBox="1"/>
            <p:nvPr/>
          </p:nvSpPr>
          <p:spPr>
            <a:xfrm>
              <a:off x="3020664" y="3848225"/>
              <a:ext cx="892167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MX" sz="1400" dirty="0"/>
                <a:t>Zacatecas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SC029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460213" cy="3345160"/>
          </a:xfrm>
          <a:prstGeom prst="rect">
            <a:avLst/>
          </a:prstGeom>
        </p:spPr>
      </p:pic>
      <p:pic>
        <p:nvPicPr>
          <p:cNvPr id="5" name="3 Marcador de contenido" descr="DSC02991.JPG"/>
          <p:cNvPicPr>
            <a:picLocks noChangeAspect="1"/>
          </p:cNvPicPr>
          <p:nvPr/>
        </p:nvPicPr>
        <p:blipFill>
          <a:blip r:embed="rId3" cstate="print"/>
          <a:srcRect t="14071"/>
          <a:stretch>
            <a:fillRect/>
          </a:stretch>
        </p:blipFill>
        <p:spPr>
          <a:xfrm>
            <a:off x="4427984" y="3651440"/>
            <a:ext cx="4459363" cy="2873903"/>
          </a:xfrm>
          <a:prstGeom prst="rect">
            <a:avLst/>
          </a:prstGeom>
        </p:spPr>
      </p:pic>
      <p:pic>
        <p:nvPicPr>
          <p:cNvPr id="7" name="3 Marcador de contenido" descr="DSC03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17032"/>
            <a:ext cx="3624064" cy="2718048"/>
          </a:xfrm>
          <a:prstGeom prst="rect">
            <a:avLst/>
          </a:prstGeom>
        </p:spPr>
      </p:pic>
      <p:pic>
        <p:nvPicPr>
          <p:cNvPr id="8" name="7 Imagen" descr="3 junio 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32656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>
            <a:extLst>
              <a:ext uri="{FF2B5EF4-FFF2-40B4-BE49-F238E27FC236}">
                <a16:creationId xmlns:a16="http://schemas.microsoft.com/office/drawing/2014/main" xmlns="" id="{3457177D-8E90-441E-BAAB-622A9B34452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s-ES" altLang="es-MX"/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xmlns="" id="{4FE7AD15-4BF8-4C3A-9F27-19E0C868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1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xmlns="" id="{5455237A-DBAF-47EF-A083-8A6F27D7D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/>
          <a:stretch>
            <a:fillRect/>
          </a:stretch>
        </p:blipFill>
        <p:spPr bwMode="auto">
          <a:xfrm>
            <a:off x="0" y="3429000"/>
            <a:ext cx="4651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>
            <a:extLst>
              <a:ext uri="{FF2B5EF4-FFF2-40B4-BE49-F238E27FC236}">
                <a16:creationId xmlns:a16="http://schemas.microsoft.com/office/drawing/2014/main" xmlns="" id="{2AABF98C-511C-4206-96D9-03466F7390E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75" y="0"/>
            <a:ext cx="4492625" cy="3429000"/>
          </a:xfrm>
        </p:spPr>
      </p:pic>
      <p:pic>
        <p:nvPicPr>
          <p:cNvPr id="33798" name="Picture 5">
            <a:extLst>
              <a:ext uri="{FF2B5EF4-FFF2-40B4-BE49-F238E27FC236}">
                <a16:creationId xmlns:a16="http://schemas.microsoft.com/office/drawing/2014/main" xmlns="" id="{484A71EE-5E34-496F-8B8D-0CD63106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3429000"/>
            <a:ext cx="4492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4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6 Imagen" descr="3 junio 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 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>
            <a:off x="-25233" y="-243408"/>
            <a:ext cx="9192286" cy="7101408"/>
          </a:xfrm>
          <a:prstGeom prst="rect">
            <a:avLst/>
          </a:prstGeom>
        </p:spPr>
      </p:pic>
      <p:pic>
        <p:nvPicPr>
          <p:cNvPr id="3" name="2017_07JUL_21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8" y="797285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47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NDO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>
            <a:off x="-25233" y="-243408"/>
            <a:ext cx="9192286" cy="7101408"/>
          </a:xfrm>
          <a:prstGeom prst="rect">
            <a:avLst/>
          </a:prstGeom>
        </p:spPr>
      </p:pic>
      <p:pic>
        <p:nvPicPr>
          <p:cNvPr id="2" name="Imagen 1" descr="IMG_7539.JPG"/>
          <p:cNvPicPr>
            <a:picLocks noChangeAspect="1"/>
          </p:cNvPicPr>
          <p:nvPr/>
        </p:nvPicPr>
        <p:blipFill rotWithShape="1">
          <a:blip r:embed="rId4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7" r="10084"/>
          <a:stretch/>
        </p:blipFill>
        <p:spPr>
          <a:xfrm>
            <a:off x="-468560" y="-1916"/>
            <a:ext cx="9649072" cy="6884595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1217225" y="2060848"/>
            <a:ext cx="6714472" cy="3416320"/>
            <a:chOff x="1217225" y="2060848"/>
            <a:chExt cx="6714472" cy="3416320"/>
          </a:xfrm>
        </p:grpSpPr>
        <p:sp>
          <p:nvSpPr>
            <p:cNvPr id="47107" name="Text Box 8"/>
            <p:cNvSpPr txBox="1">
              <a:spLocks noChangeArrowheads="1"/>
            </p:cNvSpPr>
            <p:nvPr/>
          </p:nvSpPr>
          <p:spPr bwMode="auto">
            <a:xfrm>
              <a:off x="2294484" y="2060848"/>
              <a:ext cx="5637213" cy="3416320"/>
            </a:xfrm>
            <a:prstGeom prst="rect">
              <a:avLst/>
            </a:prstGeom>
            <a:solidFill>
              <a:schemeClr val="tx2">
                <a:lumMod val="75000"/>
                <a:alpha val="48000"/>
              </a:schemeClr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/>
              <a:r>
                <a:rPr lang="es-ES" sz="2400" b="1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  </a:t>
              </a:r>
            </a:p>
            <a:p>
              <a:pPr algn="just"/>
              <a:r>
                <a:rPr lang="es-ES" sz="2400" b="1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   Hectáreas de Extensión territorial</a:t>
              </a:r>
            </a:p>
            <a:p>
              <a:pPr algn="just"/>
              <a:endParaRPr lang="es-ES" sz="2400" b="1" dirty="0">
                <a:solidFill>
                  <a:srgbClr val="FFFFFF"/>
                </a:solidFill>
                <a:effectLst/>
                <a:latin typeface="Arial Unicode MS" pitchFamily="34" charset="-128"/>
              </a:endParaRPr>
            </a:p>
            <a:p>
              <a:pPr algn="just"/>
              <a:r>
                <a:rPr lang="es-ES" sz="2400" b="1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    m</a:t>
              </a:r>
              <a:r>
                <a:rPr lang="es-ES" sz="2400" b="1" baseline="30000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2  </a:t>
              </a:r>
              <a:r>
                <a:rPr lang="es-ES" sz="2400" b="1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Construcción</a:t>
              </a:r>
            </a:p>
            <a:p>
              <a:pPr algn="just"/>
              <a:endParaRPr lang="es-ES" sz="2400" b="1" dirty="0">
                <a:solidFill>
                  <a:srgbClr val="FFFFFF"/>
                </a:solidFill>
                <a:effectLst/>
                <a:latin typeface="Arial Unicode MS" pitchFamily="34" charset="-128"/>
              </a:endParaRPr>
            </a:p>
            <a:p>
              <a:pPr algn="just"/>
              <a:r>
                <a:rPr lang="es-ES" sz="2400" b="1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    Departamentos y Servicios</a:t>
              </a:r>
            </a:p>
            <a:p>
              <a:pPr algn="just"/>
              <a:endParaRPr lang="es-ES" sz="2400" b="1" dirty="0">
                <a:solidFill>
                  <a:srgbClr val="FFFFFF"/>
                </a:solidFill>
                <a:effectLst/>
                <a:latin typeface="Arial Unicode MS" pitchFamily="34" charset="-128"/>
              </a:endParaRPr>
            </a:p>
            <a:p>
              <a:pPr algn="just"/>
              <a:r>
                <a:rPr lang="es-ES" sz="2400" b="1" dirty="0">
                  <a:solidFill>
                    <a:srgbClr val="FFFFFF"/>
                  </a:solidFill>
                  <a:effectLst/>
                  <a:latin typeface="Arial Unicode MS" pitchFamily="34" charset="-128"/>
                </a:rPr>
                <a:t>    </a:t>
              </a:r>
            </a:p>
            <a:p>
              <a:pPr algn="just"/>
              <a:endParaRPr lang="es-ES" sz="2400" b="1" dirty="0">
                <a:solidFill>
                  <a:srgbClr val="FFFFFF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23561" name="Text Box 9"/>
            <p:cNvSpPr txBox="1">
              <a:spLocks noChangeArrowheads="1"/>
            </p:cNvSpPr>
            <p:nvPr/>
          </p:nvSpPr>
          <p:spPr bwMode="auto">
            <a:xfrm>
              <a:off x="1217225" y="2456581"/>
              <a:ext cx="1313872" cy="4572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_tradnl" sz="2400" b="1" dirty="0">
                  <a:solidFill>
                    <a:srgbClr val="FFFFFF"/>
                  </a:solidFill>
                  <a:effectLst/>
                </a:rPr>
                <a:t>10</a:t>
              </a:r>
              <a:endParaRPr lang="es-MX" sz="24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1331129" y="3207469"/>
              <a:ext cx="1199968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s-ES_tradnl" sz="2400" b="1" dirty="0">
                  <a:solidFill>
                    <a:srgbClr val="FFFFFF"/>
                  </a:solidFill>
                  <a:effectLst/>
                </a:rPr>
                <a:t>120,000 </a:t>
              </a:r>
              <a:endParaRPr lang="es-MX" sz="24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1279751" y="3878981"/>
              <a:ext cx="1251346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_tradnl" sz="2400" b="1">
                  <a:solidFill>
                    <a:srgbClr val="FFFFFF"/>
                  </a:solidFill>
                  <a:effectLst/>
                </a:rPr>
                <a:t>52</a:t>
              </a:r>
              <a:endParaRPr lang="es-MX" sz="2400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6156176" y="980728"/>
            <a:ext cx="3105396" cy="461665"/>
          </a:xfrm>
          <a:prstGeom prst="rect">
            <a:avLst/>
          </a:prstGeom>
          <a:solidFill>
            <a:srgbClr val="17375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</a:rPr>
              <a:t> Infraestructura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554207" y="1134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>
            <a:off x="-25233" y="-243408"/>
            <a:ext cx="9192286" cy="710140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5617" r="2207" b="4856"/>
          <a:stretch/>
        </p:blipFill>
        <p:spPr>
          <a:xfrm>
            <a:off x="529907" y="836712"/>
            <a:ext cx="8084186" cy="5177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7020272" y="188640"/>
            <a:ext cx="2147910" cy="461665"/>
          </a:xfrm>
          <a:prstGeom prst="rect">
            <a:avLst/>
          </a:prstGeom>
          <a:solidFill>
            <a:srgbClr val="17375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</a:rPr>
              <a:t> Campus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-3330" r="-251" b="6644"/>
          <a:stretch/>
        </p:blipFill>
        <p:spPr>
          <a:xfrm>
            <a:off x="0" y="-243408"/>
            <a:ext cx="9192286" cy="7101408"/>
          </a:xfrm>
          <a:prstGeom prst="rect">
            <a:avLst/>
          </a:prstGeom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004791"/>
              </p:ext>
            </p:extLst>
          </p:nvPr>
        </p:nvGraphicFramePr>
        <p:xfrm>
          <a:off x="1115616" y="1412776"/>
          <a:ext cx="6766302" cy="479552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tableStyleId>{125E5076-3810-47DD-B79F-674D7AD40C01}</a:tableStyleId>
              </a:tblPr>
              <a:tblGrid>
                <a:gridCol w="5542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Camas</a:t>
                      </a:r>
                      <a:r>
                        <a:rPr lang="es-MX" sz="1800" baseline="0" dirty="0"/>
                        <a:t> de  Internamiento</a:t>
                      </a:r>
                    </a:p>
                    <a:p>
                      <a:pPr marL="285750" indent="-285750">
                        <a:buSzPct val="80000"/>
                        <a:buFont typeface="Wingdings" charset="2"/>
                        <a:buChar char="u"/>
                      </a:pPr>
                      <a:r>
                        <a:rPr lang="es-MX" sz="1800" b="0" baseline="0" dirty="0"/>
                        <a:t>Censables</a:t>
                      </a:r>
                    </a:p>
                    <a:p>
                      <a:pPr marL="285750" indent="-285750">
                        <a:buSzPct val="80000"/>
                        <a:buFont typeface="Wingdings" charset="2"/>
                        <a:buChar char="u"/>
                      </a:pPr>
                      <a:r>
                        <a:rPr lang="es-MX" sz="1800" b="0" baseline="0" dirty="0"/>
                        <a:t>No Censables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dirty="0"/>
                        <a:t>      720</a:t>
                      </a:r>
                    </a:p>
                    <a:p>
                      <a:pPr marL="285750" indent="-285750">
                        <a:buSzPct val="80000"/>
                        <a:buFont typeface="Wingdings" charset="2"/>
                        <a:buChar char="u"/>
                      </a:pPr>
                      <a:r>
                        <a:rPr lang="es-MX" sz="1800" b="0" dirty="0"/>
                        <a:t>459</a:t>
                      </a:r>
                    </a:p>
                    <a:p>
                      <a:pPr marL="285750" indent="-285750">
                        <a:buSzPct val="80000"/>
                        <a:buFont typeface="Wingdings" charset="2"/>
                        <a:buChar char="u"/>
                      </a:pPr>
                      <a:r>
                        <a:rPr lang="es-MX" sz="1800" b="0" dirty="0"/>
                        <a:t>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Camas de cuidados</a:t>
                      </a:r>
                      <a:r>
                        <a:rPr lang="es-MX" sz="1800" baseline="0" dirty="0"/>
                        <a:t> intensivos e intermedios pediatría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r">
                        <a:tabLst/>
                      </a:pPr>
                      <a:r>
                        <a:rPr lang="es-MX" sz="18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Camas de cuidados intensivos adultos</a:t>
                      </a:r>
                      <a:r>
                        <a:rPr lang="es-MX" sz="1800" baseline="0" dirty="0"/>
                        <a:t> y postquirúrgicos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Población atendida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502,210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Consultas</a:t>
                      </a:r>
                      <a:r>
                        <a:rPr lang="es-MX" sz="1800" baseline="0" dirty="0"/>
                        <a:t> de Especialidades Anual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331,833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Procedimientos Quirúrgicos</a:t>
                      </a:r>
                    </a:p>
                    <a:p>
                      <a:pPr marL="285750" indent="-285750">
                        <a:buSzPct val="80000"/>
                        <a:buFont typeface="Wingdings" charset="2"/>
                        <a:buChar char="u"/>
                      </a:pPr>
                      <a:r>
                        <a:rPr lang="es-MX" sz="1800" dirty="0"/>
                        <a:t>Quirófano Central</a:t>
                      </a:r>
                    </a:p>
                    <a:p>
                      <a:pPr marL="285750" indent="-285750">
                        <a:buSzPct val="80000"/>
                        <a:buFont typeface="Wingdings" charset="2"/>
                        <a:buChar char="u"/>
                      </a:pPr>
                      <a:r>
                        <a:rPr lang="es-MX" sz="1800" dirty="0"/>
                        <a:t>Quirófanos en Policlínicas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14,954</a:t>
                      </a:r>
                    </a:p>
                    <a:p>
                      <a:pPr marL="285750" indent="-285750" algn="r">
                        <a:buSzPct val="80000"/>
                        <a:buFont typeface="Wingdings" charset="2"/>
                        <a:buChar char="u"/>
                      </a:pPr>
                      <a:r>
                        <a:rPr lang="es-MX" sz="1800" dirty="0"/>
                        <a:t>8,225</a:t>
                      </a:r>
                    </a:p>
                    <a:p>
                      <a:pPr marL="285750" indent="-285750" algn="r">
                        <a:buSzPct val="80000"/>
                        <a:buFont typeface="Wingdings" charset="2"/>
                        <a:buChar char="u"/>
                      </a:pPr>
                      <a:r>
                        <a:rPr lang="es-MX" sz="1800" dirty="0"/>
                        <a:t>6,729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Estudios Radiológicos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154,825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Estudios de Laboratorio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589,019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Atención de emergencias / anual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86,319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800" dirty="0"/>
                        <a:t>Atención</a:t>
                      </a:r>
                      <a:r>
                        <a:rPr lang="es-MX" sz="1800" baseline="0" dirty="0"/>
                        <a:t> de emergencias / día</a:t>
                      </a:r>
                      <a:endParaRPr lang="es-MX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/>
                        <a:t>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436096" y="620688"/>
            <a:ext cx="3744416" cy="461665"/>
          </a:xfrm>
          <a:prstGeom prst="rect">
            <a:avLst/>
          </a:prstGeom>
          <a:solidFill>
            <a:srgbClr val="17375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effectLst/>
              </a:rPr>
              <a:t> Indicadores Hospitalarios</a:t>
            </a:r>
          </a:p>
        </p:txBody>
      </p:sp>
    </p:spTree>
    <p:extLst>
      <p:ext uri="{BB962C8B-B14F-4D97-AF65-F5344CB8AC3E}">
        <p14:creationId xmlns:p14="http://schemas.microsoft.com/office/powerpoint/2010/main" val="13502739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h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56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 descr="pacien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5363" y="3068638"/>
            <a:ext cx="5608637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der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1628775"/>
            <a:ext cx="49688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34045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168275" y="666750"/>
            <a:ext cx="2139950" cy="1262063"/>
          </a:xfrm>
          <a:noFill/>
        </p:spPr>
        <p:txBody>
          <a:bodyPr anchor="b"/>
          <a:lstStyle/>
          <a:p>
            <a:pPr algn="l"/>
            <a:r>
              <a:rPr lang="es-ES" sz="2400"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Residentes</a:t>
            </a:r>
          </a:p>
        </p:txBody>
      </p:sp>
      <p:sp>
        <p:nvSpPr>
          <p:cNvPr id="168963" name="Marcador de texto 3"/>
          <p:cNvSpPr>
            <a:spLocks noGrp="1"/>
          </p:cNvSpPr>
          <p:nvPr>
            <p:ph type="body" sz="half" idx="4294967295"/>
          </p:nvPr>
        </p:nvSpPr>
        <p:spPr>
          <a:xfrm>
            <a:off x="168275" y="2130425"/>
            <a:ext cx="2616200" cy="4243388"/>
          </a:xfrm>
        </p:spPr>
        <p:txBody>
          <a:bodyPr/>
          <a:lstStyle/>
          <a:p>
            <a:pPr marL="0" indent="0">
              <a:buFont typeface="Wingdings" pitchFamily="2" charset="2"/>
              <a:buChar char="§"/>
            </a:pPr>
            <a:endParaRPr lang="es-ES" sz="1800" b="1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s-ES" sz="1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8964" name="Imagen 4" descr="DSC01622.JPG"/>
          <p:cNvPicPr>
            <a:picLocks noChangeAspect="1"/>
          </p:cNvPicPr>
          <p:nvPr/>
        </p:nvPicPr>
        <p:blipFill>
          <a:blip r:embed="rId2"/>
          <a:srcRect t="28555" r="8806"/>
          <a:stretch>
            <a:fillRect/>
          </a:stretch>
        </p:blipFill>
        <p:spPr bwMode="auto">
          <a:xfrm>
            <a:off x="2784475" y="1879600"/>
            <a:ext cx="635952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92950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33975</TotalTime>
  <Words>680</Words>
  <Application>Microsoft Office PowerPoint</Application>
  <PresentationFormat>Presentación en pantalla (4:3)</PresentationFormat>
  <Paragraphs>170</Paragraphs>
  <Slides>43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43</vt:i4>
      </vt:variant>
    </vt:vector>
  </HeadingPairs>
  <TitlesOfParts>
    <vt:vector size="59" baseType="lpstr">
      <vt:lpstr>Arial Unicode MS</vt:lpstr>
      <vt:lpstr>MS PGothic</vt:lpstr>
      <vt:lpstr>MS PGothic</vt:lpstr>
      <vt:lpstr>Arial</vt:lpstr>
      <vt:lpstr>Arial Black</vt:lpstr>
      <vt:lpstr>Calibri</vt:lpstr>
      <vt:lpstr>Cambria</vt:lpstr>
      <vt:lpstr>Times New Roman</vt:lpstr>
      <vt:lpstr>Wingdings</vt:lpstr>
      <vt:lpstr>Tema de Office</vt:lpstr>
      <vt:lpstr>1_Tema de Office</vt:lpstr>
      <vt:lpstr>2_Tema de Office</vt:lpstr>
      <vt:lpstr>Adyacencia</vt:lpstr>
      <vt:lpstr>3_Tema de Office</vt:lpstr>
      <vt:lpstr>4_Tema de Office</vt:lpstr>
      <vt:lpstr>5_Tema de Office</vt:lpstr>
      <vt:lpstr>El modelo de Medicina Universitaria en la Facultad de Medicina y Hospital Universitario Universidad Autónoma de Nuevo León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Residentes</vt:lpstr>
      <vt:lpstr>Área de Láseres</vt:lpstr>
      <vt:lpstr>Lasers</vt:lpstr>
      <vt:lpstr>Luz Pulsada Intensa</vt:lpstr>
      <vt:lpstr>Fototerapia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Mega Brigada Médica</vt:lpstr>
      <vt:lpstr>Equipo multidisciplinario médico administrativo</vt:lpstr>
      <vt:lpstr>Lugar  Centro  de Salud de Pesquería, N.L.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Brigadas</vt:lpstr>
      <vt:lpstr>Brigadas Médico Asistenciales </vt:lpstr>
      <vt:lpstr>Brigada San Pedro Garza García, N. L. </vt:lpstr>
      <vt:lpstr>Presentación de PowerPoint</vt:lpstr>
      <vt:lpstr>Presentación de PowerPoint</vt:lpstr>
      <vt:lpstr>Brigada a Allende, N. 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Hospital Universitario UANL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Universitario Dr. José Eleuterio González UANL</dc:title>
  <dc:creator>Lic. Juan Francisco López Cardona</dc:creator>
  <cp:lastModifiedBy>Cabina-ANM</cp:lastModifiedBy>
  <cp:revision>591</cp:revision>
  <dcterms:created xsi:type="dcterms:W3CDTF">2007-07-12T19:10:07Z</dcterms:created>
  <dcterms:modified xsi:type="dcterms:W3CDTF">2017-08-23T23:50:35Z</dcterms:modified>
</cp:coreProperties>
</file>