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8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904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88434E-180A-4E5B-B8F1-1633080BE87A}" type="datetimeFigureOut">
              <a:rPr lang="es-MX" smtClean="0"/>
              <a:t>23/08/17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F56F06-DED7-4FBE-9D5A-0848DCACD2A1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44700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56F06-DED7-4FBE-9D5A-0848DCACD2A1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99229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56F06-DED7-4FBE-9D5A-0848DCACD2A1}" type="slidenum">
              <a:rPr lang="es-MX" smtClean="0"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915775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75688-5847-4301-B2A8-16C0A0B26AC0}" type="datetimeFigureOut">
              <a:rPr lang="es-MX" smtClean="0"/>
              <a:t>23/08/17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EF0C2-FDEE-427F-87D8-B6294D94D56E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7709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75688-5847-4301-B2A8-16C0A0B26AC0}" type="datetimeFigureOut">
              <a:rPr lang="es-MX" smtClean="0"/>
              <a:t>23/08/17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EF0C2-FDEE-427F-87D8-B6294D94D56E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17124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75688-5847-4301-B2A8-16C0A0B26AC0}" type="datetimeFigureOut">
              <a:rPr lang="es-MX" smtClean="0"/>
              <a:t>23/08/17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EF0C2-FDEE-427F-87D8-B6294D94D56E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6727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75688-5847-4301-B2A8-16C0A0B26AC0}" type="datetimeFigureOut">
              <a:rPr lang="es-MX" smtClean="0"/>
              <a:t>23/08/17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EF0C2-FDEE-427F-87D8-B6294D94D56E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6669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75688-5847-4301-B2A8-16C0A0B26AC0}" type="datetimeFigureOut">
              <a:rPr lang="es-MX" smtClean="0"/>
              <a:t>23/08/17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EF0C2-FDEE-427F-87D8-B6294D94D56E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5245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75688-5847-4301-B2A8-16C0A0B26AC0}" type="datetimeFigureOut">
              <a:rPr lang="es-MX" smtClean="0"/>
              <a:t>23/08/17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EF0C2-FDEE-427F-87D8-B6294D94D56E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25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75688-5847-4301-B2A8-16C0A0B26AC0}" type="datetimeFigureOut">
              <a:rPr lang="es-MX" smtClean="0"/>
              <a:t>23/08/17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EF0C2-FDEE-427F-87D8-B6294D94D56E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23902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75688-5847-4301-B2A8-16C0A0B26AC0}" type="datetimeFigureOut">
              <a:rPr lang="es-MX" smtClean="0"/>
              <a:t>23/08/17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EF0C2-FDEE-427F-87D8-B6294D94D56E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3407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75688-5847-4301-B2A8-16C0A0B26AC0}" type="datetimeFigureOut">
              <a:rPr lang="es-MX" smtClean="0"/>
              <a:t>23/08/17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EF0C2-FDEE-427F-87D8-B6294D94D56E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2490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75688-5847-4301-B2A8-16C0A0B26AC0}" type="datetimeFigureOut">
              <a:rPr lang="es-MX" smtClean="0"/>
              <a:t>23/08/17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EF0C2-FDEE-427F-87D8-B6294D94D56E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91394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75688-5847-4301-B2A8-16C0A0B26AC0}" type="datetimeFigureOut">
              <a:rPr lang="es-MX" smtClean="0"/>
              <a:t>23/08/17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EF0C2-FDEE-427F-87D8-B6294D94D56E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7406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D75688-5847-4301-B2A8-16C0A0B26AC0}" type="datetimeFigureOut">
              <a:rPr lang="es-MX" smtClean="0"/>
              <a:t>23/08/17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2EF0C2-FDEE-427F-87D8-B6294D94D56E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6386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3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3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187624" y="3573016"/>
            <a:ext cx="7772400" cy="1470025"/>
          </a:xfrm>
        </p:spPr>
        <p:txBody>
          <a:bodyPr/>
          <a:lstStyle/>
          <a:p>
            <a:pPr algn="l"/>
            <a:r>
              <a:rPr lang="es-MX" dirty="0" smtClean="0">
                <a:latin typeface="Corbel" panose="020B0503020204020204" pitchFamily="34" charset="0"/>
              </a:rPr>
              <a:t>Enseñanza de la medicina universitaria</a:t>
            </a:r>
            <a:endParaRPr lang="es-MX" dirty="0">
              <a:latin typeface="Corbel" panose="020B0503020204020204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627784" y="5301208"/>
            <a:ext cx="6400800" cy="888504"/>
          </a:xfrm>
        </p:spPr>
        <p:txBody>
          <a:bodyPr>
            <a:normAutofit/>
          </a:bodyPr>
          <a:lstStyle/>
          <a:p>
            <a:pPr algn="r"/>
            <a:r>
              <a:rPr lang="es-MX" sz="2400" b="1" dirty="0" smtClean="0">
                <a:latin typeface="Century" panose="02040604050505020304" pitchFamily="18" charset="0"/>
              </a:rPr>
              <a:t>Dr. David Gómez Almaguer</a:t>
            </a:r>
            <a:endParaRPr lang="es-MX" sz="2400" b="1" dirty="0">
              <a:latin typeface="Century" panose="02040604050505020304" pitchFamily="18" charset="0"/>
            </a:endParaRPr>
          </a:p>
        </p:txBody>
      </p:sp>
      <p:pic>
        <p:nvPicPr>
          <p:cNvPr id="1026" name="Picture 2" descr="Image result for hospital universitari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3438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Image result for academia nacional medicin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645024"/>
            <a:ext cx="792088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80561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Image result for academia nacional medicin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6642" y="176381"/>
            <a:ext cx="792088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501008"/>
            <a:ext cx="8100392" cy="26867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853" y="548680"/>
            <a:ext cx="7838039" cy="25922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333882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Image result for academia nacional medicin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205660"/>
            <a:ext cx="792088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9" y="980728"/>
            <a:ext cx="8738797" cy="39604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9051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mage result for academia nacional medicin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6642" y="176381"/>
            <a:ext cx="792088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052736"/>
            <a:ext cx="8100392" cy="40942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30380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latin typeface="Corbel" panose="020B0503020204020204" pitchFamily="34" charset="0"/>
              </a:rPr>
              <a:t>Conclusiones</a:t>
            </a:r>
            <a:endParaRPr lang="es-MX" dirty="0">
              <a:latin typeface="Corbel" panose="020B0503020204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sz="2000" dirty="0" smtClean="0">
                <a:latin typeface="Century" panose="02040604050505020304" pitchFamily="18" charset="0"/>
              </a:rPr>
              <a:t>La interacción profesor-alumno de pregrado/posgrado en un ambiente universitario y hospital/escuela es ideal para la enseñanza de la medicina</a:t>
            </a:r>
          </a:p>
          <a:p>
            <a:pPr marL="0" indent="0">
              <a:buNone/>
            </a:pPr>
            <a:endParaRPr lang="es-MX" sz="2000" dirty="0" smtClean="0">
              <a:latin typeface="Century" panose="02040604050505020304" pitchFamily="18" charset="0"/>
            </a:endParaRPr>
          </a:p>
          <a:p>
            <a:r>
              <a:rPr lang="es-MX" sz="2000" dirty="0" smtClean="0">
                <a:latin typeface="Century" panose="02040604050505020304" pitchFamily="18" charset="0"/>
              </a:rPr>
              <a:t>En el caso del Servicio de Hematología ha permitido el desarrollo de un ambiente académico, enfocado en mejorar la atención del paciente buscando soluciones prácticas e innovadoras</a:t>
            </a:r>
          </a:p>
          <a:p>
            <a:endParaRPr lang="es-MX" sz="2000" dirty="0">
              <a:latin typeface="Century" panose="02040604050505020304" pitchFamily="18" charset="0"/>
            </a:endParaRPr>
          </a:p>
          <a:p>
            <a:r>
              <a:rPr lang="es-MX" sz="2000" dirty="0" smtClean="0">
                <a:latin typeface="Century" panose="02040604050505020304" pitchFamily="18" charset="0"/>
              </a:rPr>
              <a:t>La mejor medicina al menor costo posible</a:t>
            </a:r>
          </a:p>
          <a:p>
            <a:endParaRPr lang="es-MX" sz="2000" dirty="0">
              <a:latin typeface="Century" panose="02040604050505020304" pitchFamily="18" charset="0"/>
            </a:endParaRPr>
          </a:p>
          <a:p>
            <a:r>
              <a:rPr lang="es-MX" sz="2000" dirty="0" smtClean="0">
                <a:latin typeface="Century" panose="02040604050505020304" pitchFamily="18" charset="0"/>
              </a:rPr>
              <a:t>Resultado: 10 profesores y 2 residentes miembros del SNI</a:t>
            </a:r>
          </a:p>
          <a:p>
            <a:endParaRPr lang="es-MX" dirty="0"/>
          </a:p>
        </p:txBody>
      </p:sp>
      <p:pic>
        <p:nvPicPr>
          <p:cNvPr id="8194" name="Picture 2" descr="Image result for academia nacional medicin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5949280"/>
            <a:ext cx="792088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450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latin typeface="Corbel" panose="020B0503020204020204" pitchFamily="34" charset="0"/>
              </a:rPr>
              <a:t>Introducción</a:t>
            </a:r>
            <a:endParaRPr lang="es-MX" dirty="0">
              <a:latin typeface="Corbel" panose="020B0503020204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400" dirty="0" smtClean="0">
                <a:latin typeface="Century" panose="02040604050505020304" pitchFamily="18" charset="0"/>
              </a:rPr>
              <a:t>La enseñanza de la medicina en un ambiente universitario es la ideal</a:t>
            </a:r>
          </a:p>
          <a:p>
            <a:pPr marL="0" indent="0">
              <a:buNone/>
            </a:pPr>
            <a:endParaRPr lang="es-MX" sz="2400" dirty="0" smtClean="0">
              <a:latin typeface="Century" panose="02040604050505020304" pitchFamily="18" charset="0"/>
            </a:endParaRPr>
          </a:p>
          <a:p>
            <a:r>
              <a:rPr lang="es-MX" sz="2400" dirty="0" smtClean="0">
                <a:latin typeface="Century" panose="02040604050505020304" pitchFamily="18" charset="0"/>
              </a:rPr>
              <a:t>El profesor es a la vez médico o profesional de la salud que practica su actividad siempre enfocado a la docencia</a:t>
            </a:r>
          </a:p>
          <a:p>
            <a:pPr marL="0" indent="0">
              <a:buNone/>
            </a:pPr>
            <a:endParaRPr lang="es-MX" sz="2400" dirty="0" smtClean="0">
              <a:latin typeface="Century" panose="02040604050505020304" pitchFamily="18" charset="0"/>
            </a:endParaRPr>
          </a:p>
          <a:p>
            <a:r>
              <a:rPr lang="es-MX" sz="2400" dirty="0" smtClean="0">
                <a:latin typeface="Century" panose="02040604050505020304" pitchFamily="18" charset="0"/>
              </a:rPr>
              <a:t>Esto permite una interacción maestro-alumno que beneficia a ambos</a:t>
            </a:r>
            <a:endParaRPr lang="es-MX" sz="2400" dirty="0">
              <a:latin typeface="Century" panose="02040604050505020304" pitchFamily="18" charset="0"/>
            </a:endParaRPr>
          </a:p>
        </p:txBody>
      </p:sp>
      <p:pic>
        <p:nvPicPr>
          <p:cNvPr id="4" name="Picture 2" descr="Image result for academia nacional medicin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6642" y="176381"/>
            <a:ext cx="792088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2833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mage result for academia nacional medicin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5805264"/>
            <a:ext cx="792088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latin typeface="Corbel" panose="020B0503020204020204" pitchFamily="34" charset="0"/>
              </a:rPr>
              <a:t>Bases de la medicina universitaria</a:t>
            </a:r>
            <a:endParaRPr lang="es-MX" dirty="0">
              <a:latin typeface="Corbel" panose="020B0503020204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/>
          </a:bodyPr>
          <a:lstStyle/>
          <a:p>
            <a:r>
              <a:rPr lang="es-MX" sz="2800" dirty="0" smtClean="0">
                <a:latin typeface="Century" panose="02040604050505020304" pitchFamily="18" charset="0"/>
              </a:rPr>
              <a:t>Asistencia médica</a:t>
            </a:r>
          </a:p>
          <a:p>
            <a:r>
              <a:rPr lang="es-MX" sz="2800" dirty="0" smtClean="0">
                <a:latin typeface="Century" panose="02040604050505020304" pitchFamily="18" charset="0"/>
              </a:rPr>
              <a:t>Educación</a:t>
            </a:r>
          </a:p>
          <a:p>
            <a:r>
              <a:rPr lang="es-MX" sz="2800" dirty="0" smtClean="0">
                <a:latin typeface="Century" panose="02040604050505020304" pitchFamily="18" charset="0"/>
              </a:rPr>
              <a:t>Investigación</a:t>
            </a:r>
          </a:p>
          <a:p>
            <a:r>
              <a:rPr lang="es-MX" sz="2800" dirty="0" smtClean="0">
                <a:latin typeface="Century" panose="02040604050505020304" pitchFamily="18" charset="0"/>
              </a:rPr>
              <a:t>Innovación</a:t>
            </a:r>
          </a:p>
          <a:p>
            <a:endParaRPr lang="es-MX" sz="2800" dirty="0">
              <a:latin typeface="Century" panose="02040604050505020304" pitchFamily="18" charset="0"/>
            </a:endParaRPr>
          </a:p>
          <a:p>
            <a:pPr marL="0" indent="0">
              <a:buNone/>
            </a:pPr>
            <a:r>
              <a:rPr lang="es-MX" sz="2800" dirty="0" smtClean="0">
                <a:latin typeface="Century" panose="02040604050505020304" pitchFamily="18" charset="0"/>
              </a:rPr>
              <a:t>La interacción de estos factores permite el desarrollo de alumnos y profesores</a:t>
            </a:r>
            <a:endParaRPr lang="es-MX" sz="2800" dirty="0">
              <a:latin typeface="Century" panose="02040604050505020304" pitchFamily="18" charset="0"/>
            </a:endParaRPr>
          </a:p>
        </p:txBody>
      </p:sp>
      <p:pic>
        <p:nvPicPr>
          <p:cNvPr id="4" name="Picture 2" descr="Image result for facultad de medicina uanl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772816"/>
            <a:ext cx="2592288" cy="19442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4877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latin typeface="Corbel" panose="020B0503020204020204" pitchFamily="34" charset="0"/>
              </a:rPr>
              <a:t>Pregrado</a:t>
            </a:r>
            <a:endParaRPr lang="es-MX" dirty="0">
              <a:latin typeface="Corbel" panose="020B0503020204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MX" sz="2000" dirty="0" smtClean="0">
                <a:latin typeface="Century" panose="02040604050505020304" pitchFamily="18" charset="0"/>
              </a:rPr>
              <a:t>Se pretende (no siempre con éxito) lograr que el estudiante se interese en razonar y buscar explicaciones antes que depender de su memoria</a:t>
            </a:r>
          </a:p>
          <a:p>
            <a:endParaRPr lang="es-MX" sz="2000" dirty="0">
              <a:latin typeface="Century" panose="02040604050505020304" pitchFamily="18" charset="0"/>
            </a:endParaRPr>
          </a:p>
          <a:p>
            <a:r>
              <a:rPr lang="es-MX" sz="2000" dirty="0" smtClean="0">
                <a:latin typeface="Century" panose="02040604050505020304" pitchFamily="18" charset="0"/>
              </a:rPr>
              <a:t>Para ello es esencial el contacto con pacientes que despiertan el interés y la curiosidad</a:t>
            </a:r>
          </a:p>
          <a:p>
            <a:pPr marL="0" indent="0">
              <a:buNone/>
            </a:pPr>
            <a:endParaRPr lang="es-MX" sz="2000" dirty="0" smtClean="0">
              <a:latin typeface="Century" panose="02040604050505020304" pitchFamily="18" charset="0"/>
            </a:endParaRPr>
          </a:p>
          <a:p>
            <a:r>
              <a:rPr lang="es-MX" sz="2000" dirty="0" smtClean="0">
                <a:latin typeface="Century" panose="02040604050505020304" pitchFamily="18" charset="0"/>
              </a:rPr>
              <a:t>Contar con un hospital cuya vocación es lograr la asistencia con espíritu docente y de investigación</a:t>
            </a:r>
          </a:p>
          <a:p>
            <a:endParaRPr lang="es-MX" sz="2000" dirty="0">
              <a:latin typeface="Century" panose="02040604050505020304" pitchFamily="18" charset="0"/>
            </a:endParaRPr>
          </a:p>
          <a:p>
            <a:r>
              <a:rPr lang="es-MX" sz="2000" dirty="0" smtClean="0">
                <a:latin typeface="Century" panose="02040604050505020304" pitchFamily="18" charset="0"/>
              </a:rPr>
              <a:t>En un hospital universitario el médico es a la vez profesor y en ocasiones, estudiante…</a:t>
            </a:r>
            <a:endParaRPr lang="es-MX" sz="2000" dirty="0">
              <a:latin typeface="Century" panose="02040604050505020304" pitchFamily="18" charset="0"/>
            </a:endParaRPr>
          </a:p>
        </p:txBody>
      </p:sp>
      <p:pic>
        <p:nvPicPr>
          <p:cNvPr id="5" name="Picture 2" descr="Image result for academia nacional medicin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6642" y="176381"/>
            <a:ext cx="792088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05062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latin typeface="Corbel" panose="020B0503020204020204" pitchFamily="34" charset="0"/>
              </a:rPr>
              <a:t>Posgrado</a:t>
            </a:r>
            <a:endParaRPr lang="es-MX" dirty="0">
              <a:latin typeface="Corbel" panose="020B0503020204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400" dirty="0" smtClean="0">
                <a:latin typeface="Century" panose="02040604050505020304" pitchFamily="18" charset="0"/>
              </a:rPr>
              <a:t>El residente de especialidad o maestría es a la vez profesor práctico y en ocasiones teórico del estudiante de pregrado</a:t>
            </a:r>
          </a:p>
          <a:p>
            <a:endParaRPr lang="es-MX" sz="2400" dirty="0">
              <a:latin typeface="Century" panose="02040604050505020304" pitchFamily="18" charset="0"/>
            </a:endParaRPr>
          </a:p>
          <a:p>
            <a:r>
              <a:rPr lang="es-MX" sz="2400" dirty="0" smtClean="0">
                <a:latin typeface="Century" panose="02040604050505020304" pitchFamily="18" charset="0"/>
              </a:rPr>
              <a:t>En la medicina realmente universitaria la interacción del pregrado y posgrado es inevitable y necesaria</a:t>
            </a:r>
          </a:p>
          <a:p>
            <a:endParaRPr lang="es-MX" sz="2400" dirty="0">
              <a:latin typeface="Century" panose="02040604050505020304" pitchFamily="18" charset="0"/>
            </a:endParaRPr>
          </a:p>
          <a:p>
            <a:r>
              <a:rPr lang="es-MX" sz="2400" dirty="0" smtClean="0">
                <a:latin typeface="Century" panose="02040604050505020304" pitchFamily="18" charset="0"/>
              </a:rPr>
              <a:t>El residente obtiene retroalimentación y/o motivación del alumno joven que aspira a mejorar e imitar a su joven maestro, creando un círculo virtuoso</a:t>
            </a:r>
          </a:p>
          <a:p>
            <a:endParaRPr lang="es-MX" sz="2400" dirty="0">
              <a:latin typeface="Century" panose="02040604050505020304" pitchFamily="18" charset="0"/>
            </a:endParaRPr>
          </a:p>
          <a:p>
            <a:endParaRPr lang="es-MX" sz="2400" dirty="0" smtClean="0">
              <a:latin typeface="Century" panose="02040604050505020304" pitchFamily="18" charset="0"/>
            </a:endParaRPr>
          </a:p>
          <a:p>
            <a:endParaRPr lang="es-MX" sz="2400" dirty="0" smtClean="0">
              <a:latin typeface="Century" panose="02040604050505020304" pitchFamily="18" charset="0"/>
            </a:endParaRPr>
          </a:p>
          <a:p>
            <a:endParaRPr lang="es-MX" sz="2400" dirty="0">
              <a:latin typeface="Century" panose="02040604050505020304" pitchFamily="18" charset="0"/>
            </a:endParaRPr>
          </a:p>
          <a:p>
            <a:endParaRPr lang="es-MX" sz="2400" dirty="0" smtClean="0">
              <a:latin typeface="Century" panose="02040604050505020304" pitchFamily="18" charset="0"/>
            </a:endParaRPr>
          </a:p>
        </p:txBody>
      </p:sp>
      <p:pic>
        <p:nvPicPr>
          <p:cNvPr id="4" name="Picture 2" descr="Image result for academia nacional medicin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6642" y="176381"/>
            <a:ext cx="792088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28172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latin typeface="Corbel" panose="020B0503020204020204" pitchFamily="34" charset="0"/>
              </a:rPr>
              <a:t>Posgrado</a:t>
            </a:r>
            <a:endParaRPr lang="es-MX" dirty="0">
              <a:latin typeface="Corbel" panose="020B0503020204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MX" sz="2200" dirty="0" smtClean="0">
                <a:latin typeface="Century" panose="02040604050505020304" pitchFamily="18" charset="0"/>
              </a:rPr>
              <a:t>En un ambiente verdaderamente universitario se facilita la investigación e innovación</a:t>
            </a:r>
          </a:p>
          <a:p>
            <a:pPr marL="0" indent="0">
              <a:buNone/>
            </a:pPr>
            <a:endParaRPr lang="es-MX" sz="2200" dirty="0" smtClean="0">
              <a:latin typeface="Century" panose="02040604050505020304" pitchFamily="18" charset="0"/>
            </a:endParaRPr>
          </a:p>
          <a:p>
            <a:r>
              <a:rPr lang="es-MX" sz="2200" dirty="0" smtClean="0">
                <a:latin typeface="Century" panose="02040604050505020304" pitchFamily="18" charset="0"/>
              </a:rPr>
              <a:t>El residente se encuentra en un ambiente en que se busca el conocimiento y la solución de los problemas de manera creativa: </a:t>
            </a:r>
            <a:r>
              <a:rPr lang="es-MX" sz="2200" b="1" dirty="0" smtClean="0">
                <a:latin typeface="Century" panose="02040604050505020304" pitchFamily="18" charset="0"/>
              </a:rPr>
              <a:t>hospital-escuela</a:t>
            </a:r>
          </a:p>
          <a:p>
            <a:endParaRPr lang="es-MX" sz="2200" dirty="0" smtClean="0">
              <a:latin typeface="Century" panose="02040604050505020304" pitchFamily="18" charset="0"/>
            </a:endParaRPr>
          </a:p>
          <a:p>
            <a:r>
              <a:rPr lang="es-MX" sz="2200" dirty="0" smtClean="0">
                <a:latin typeface="Century" panose="02040604050505020304" pitchFamily="18" charset="0"/>
              </a:rPr>
              <a:t>La investigación le permite superar sus conocimientos habituales, mejorar su autoestima y convertirse en mejor profesionista</a:t>
            </a:r>
            <a:endParaRPr lang="es-MX" sz="2200" dirty="0">
              <a:latin typeface="Century" panose="02040604050505020304" pitchFamily="18" charset="0"/>
            </a:endParaRPr>
          </a:p>
        </p:txBody>
      </p:sp>
      <p:pic>
        <p:nvPicPr>
          <p:cNvPr id="4" name="Picture 2" descr="Image result for academia nacional medicin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6642" y="176381"/>
            <a:ext cx="792088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15656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latin typeface="Corbel" panose="020B0503020204020204" pitchFamily="34" charset="0"/>
              </a:rPr>
              <a:t>Retos</a:t>
            </a:r>
            <a:endParaRPr lang="es-MX" dirty="0">
              <a:latin typeface="Corbel" panose="020B0503020204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MX" sz="2000" dirty="0" smtClean="0">
                <a:latin typeface="Century" panose="02040604050505020304" pitchFamily="18" charset="0"/>
              </a:rPr>
              <a:t>Lograr que el estudiante se interese más en la creatividad y el razonamiento que en la memorización</a:t>
            </a:r>
          </a:p>
          <a:p>
            <a:endParaRPr lang="es-MX" sz="2000" dirty="0">
              <a:latin typeface="Century" panose="02040604050505020304" pitchFamily="18" charset="0"/>
            </a:endParaRPr>
          </a:p>
          <a:p>
            <a:r>
              <a:rPr lang="es-MX" sz="2000" dirty="0" smtClean="0">
                <a:latin typeface="Century" panose="02040604050505020304" pitchFamily="18" charset="0"/>
              </a:rPr>
              <a:t>Incorporar al estudiante en la búsqueda de soluciones a los problemas que lo rodean: investigación e innovación</a:t>
            </a:r>
          </a:p>
          <a:p>
            <a:endParaRPr lang="es-MX" sz="2000" dirty="0">
              <a:latin typeface="Century" panose="02040604050505020304" pitchFamily="18" charset="0"/>
            </a:endParaRPr>
          </a:p>
          <a:p>
            <a:r>
              <a:rPr lang="es-MX" sz="2000" dirty="0" smtClean="0">
                <a:latin typeface="Century" panose="02040604050505020304" pitchFamily="18" charset="0"/>
              </a:rPr>
              <a:t>Lograr que a pesar del número elevado y a todas luces exagerado de estudiantes en las universidades públicas se pueda producir un médico de calidad</a:t>
            </a:r>
          </a:p>
          <a:p>
            <a:endParaRPr lang="es-MX" sz="2000" dirty="0">
              <a:latin typeface="Century" panose="02040604050505020304" pitchFamily="18" charset="0"/>
            </a:endParaRPr>
          </a:p>
          <a:p>
            <a:r>
              <a:rPr lang="es-MX" sz="2000" dirty="0" smtClean="0">
                <a:latin typeface="Century" panose="02040604050505020304" pitchFamily="18" charset="0"/>
              </a:rPr>
              <a:t>Mantener un número adecuado de profesores con genuino interés en la medicina universitaria como un modelo ideal</a:t>
            </a:r>
            <a:endParaRPr lang="es-MX" sz="2000" dirty="0">
              <a:latin typeface="Century" panose="02040604050505020304" pitchFamily="18" charset="0"/>
            </a:endParaRPr>
          </a:p>
        </p:txBody>
      </p:sp>
      <p:pic>
        <p:nvPicPr>
          <p:cNvPr id="5" name="Picture 2" descr="Image result for academia nacional medicin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6642" y="176381"/>
            <a:ext cx="792088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32854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575" y="1004888"/>
            <a:ext cx="8324850" cy="48482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Image result for academia nacional medicin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6642" y="176381"/>
            <a:ext cx="792088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27793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" y="1484784"/>
            <a:ext cx="9115425" cy="17430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238251"/>
            <a:ext cx="5328592" cy="11524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564904"/>
            <a:ext cx="3132511" cy="16561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Image result for academia nacional medicina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6642" y="176381"/>
            <a:ext cx="792088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215847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</TotalTime>
  <Words>419</Words>
  <Application>Microsoft Macintosh PowerPoint</Application>
  <PresentationFormat>Presentación en pantalla (4:3)</PresentationFormat>
  <Paragraphs>56</Paragraphs>
  <Slides>13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Tema de Office</vt:lpstr>
      <vt:lpstr>Enseñanza de la medicina universitaria</vt:lpstr>
      <vt:lpstr>Introducción</vt:lpstr>
      <vt:lpstr>Bases de la medicina universitaria</vt:lpstr>
      <vt:lpstr>Pregrado</vt:lpstr>
      <vt:lpstr>Posgrado</vt:lpstr>
      <vt:lpstr>Posgrado</vt:lpstr>
      <vt:lpstr>Retos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Conclusiones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Enseñanza de la medicina universitaria</dc:title>
  <dc:creator>Silvia</dc:creator>
  <cp:lastModifiedBy>Dr David Gomez Almaguer</cp:lastModifiedBy>
  <cp:revision>5</cp:revision>
  <dcterms:created xsi:type="dcterms:W3CDTF">2017-08-23T02:24:27Z</dcterms:created>
  <dcterms:modified xsi:type="dcterms:W3CDTF">2017-08-23T19:52:15Z</dcterms:modified>
</cp:coreProperties>
</file>