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85" r:id="rId4"/>
    <p:sldId id="259" r:id="rId5"/>
    <p:sldId id="260" r:id="rId6"/>
    <p:sldId id="261" r:id="rId7"/>
    <p:sldId id="273" r:id="rId8"/>
    <p:sldId id="262" r:id="rId9"/>
    <p:sldId id="274" r:id="rId10"/>
    <p:sldId id="282" r:id="rId11"/>
    <p:sldId id="263" r:id="rId12"/>
    <p:sldId id="264" r:id="rId13"/>
    <p:sldId id="271" r:id="rId14"/>
    <p:sldId id="268" r:id="rId15"/>
    <p:sldId id="272" r:id="rId16"/>
    <p:sldId id="270" r:id="rId17"/>
    <p:sldId id="286" r:id="rId18"/>
    <p:sldId id="287" r:id="rId19"/>
    <p:sldId id="283" r:id="rId20"/>
    <p:sldId id="265" r:id="rId21"/>
    <p:sldId id="266" r:id="rId22"/>
    <p:sldId id="290" r:id="rId23"/>
    <p:sldId id="289" r:id="rId24"/>
    <p:sldId id="291" r:id="rId25"/>
    <p:sldId id="292" r:id="rId26"/>
    <p:sldId id="288" r:id="rId27"/>
    <p:sldId id="284" r:id="rId28"/>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71" autoAdjust="0"/>
    <p:restoredTop sz="94660"/>
  </p:normalViewPr>
  <p:slideViewPr>
    <p:cSldViewPr>
      <p:cViewPr varScale="1">
        <p:scale>
          <a:sx n="85" d="100"/>
          <a:sy n="85" d="100"/>
        </p:scale>
        <p:origin x="1584" y="6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443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INVESTIGADORES </c:v>
                </c:pt>
              </c:strCache>
            </c:strRef>
          </c:tx>
          <c:spPr>
            <a:solidFill>
              <a:srgbClr val="7030A0"/>
            </a:solidFill>
            <a:ln>
              <a:solidFill>
                <a:srgbClr val="FF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FF00"/>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Hoja1!$A$2:$A$34</c:f>
              <c:numCache>
                <c:formatCode>General</c:formatCode>
                <c:ptCount val="33"/>
                <c:pt idx="0">
                  <c:v>1984</c:v>
                </c:pt>
                <c:pt idx="1">
                  <c:v>1985</c:v>
                </c:pt>
                <c:pt idx="2">
                  <c:v>1986</c:v>
                </c:pt>
                <c:pt idx="3">
                  <c:v>1987</c:v>
                </c:pt>
                <c:pt idx="4">
                  <c:v>1988</c:v>
                </c:pt>
                <c:pt idx="5">
                  <c:v>1989</c:v>
                </c:pt>
                <c:pt idx="6">
                  <c:v>1990</c:v>
                </c:pt>
                <c:pt idx="7">
                  <c:v>1991</c:v>
                </c:pt>
                <c:pt idx="8">
                  <c:v>1992</c:v>
                </c:pt>
                <c:pt idx="9">
                  <c:v>1993</c:v>
                </c:pt>
                <c:pt idx="10">
                  <c:v>1994</c:v>
                </c:pt>
                <c:pt idx="11">
                  <c:v>1995</c:v>
                </c:pt>
                <c:pt idx="12">
                  <c:v>1996</c:v>
                </c:pt>
                <c:pt idx="13">
                  <c:v>1997</c:v>
                </c:pt>
                <c:pt idx="14">
                  <c:v>1998</c:v>
                </c:pt>
                <c:pt idx="15">
                  <c:v>1999</c:v>
                </c:pt>
                <c:pt idx="16">
                  <c:v>2000</c:v>
                </c:pt>
                <c:pt idx="17">
                  <c:v>2001</c:v>
                </c:pt>
                <c:pt idx="18">
                  <c:v>2002</c:v>
                </c:pt>
                <c:pt idx="19">
                  <c:v>2003</c:v>
                </c:pt>
                <c:pt idx="20">
                  <c:v>2004</c:v>
                </c:pt>
                <c:pt idx="21">
                  <c:v>2005</c:v>
                </c:pt>
                <c:pt idx="22">
                  <c:v>2006</c:v>
                </c:pt>
                <c:pt idx="23">
                  <c:v>2007</c:v>
                </c:pt>
                <c:pt idx="24">
                  <c:v>2008</c:v>
                </c:pt>
                <c:pt idx="25">
                  <c:v>2009</c:v>
                </c:pt>
                <c:pt idx="26">
                  <c:v>2010</c:v>
                </c:pt>
                <c:pt idx="27">
                  <c:v>2011</c:v>
                </c:pt>
                <c:pt idx="28">
                  <c:v>2012</c:v>
                </c:pt>
                <c:pt idx="29">
                  <c:v>2013</c:v>
                </c:pt>
                <c:pt idx="30">
                  <c:v>2014</c:v>
                </c:pt>
                <c:pt idx="31">
                  <c:v>2015</c:v>
                </c:pt>
                <c:pt idx="32">
                  <c:v>2016</c:v>
                </c:pt>
              </c:numCache>
            </c:numRef>
          </c:cat>
          <c:val>
            <c:numRef>
              <c:f>Hoja1!$B$2:$B$34</c:f>
              <c:numCache>
                <c:formatCode>General</c:formatCode>
                <c:ptCount val="33"/>
                <c:pt idx="0">
                  <c:v>4</c:v>
                </c:pt>
                <c:pt idx="1">
                  <c:v>16</c:v>
                </c:pt>
                <c:pt idx="2">
                  <c:v>32</c:v>
                </c:pt>
                <c:pt idx="3">
                  <c:v>41</c:v>
                </c:pt>
                <c:pt idx="4">
                  <c:v>54</c:v>
                </c:pt>
                <c:pt idx="5">
                  <c:v>69</c:v>
                </c:pt>
                <c:pt idx="6">
                  <c:v>89</c:v>
                </c:pt>
                <c:pt idx="7">
                  <c:v>83</c:v>
                </c:pt>
                <c:pt idx="8">
                  <c:v>111</c:v>
                </c:pt>
                <c:pt idx="9">
                  <c:v>109</c:v>
                </c:pt>
                <c:pt idx="10">
                  <c:v>95</c:v>
                </c:pt>
                <c:pt idx="11">
                  <c:v>95</c:v>
                </c:pt>
                <c:pt idx="12">
                  <c:v>99</c:v>
                </c:pt>
                <c:pt idx="13">
                  <c:v>107</c:v>
                </c:pt>
                <c:pt idx="14">
                  <c:v>127</c:v>
                </c:pt>
                <c:pt idx="15">
                  <c:v>128</c:v>
                </c:pt>
                <c:pt idx="16">
                  <c:v>133</c:v>
                </c:pt>
                <c:pt idx="17">
                  <c:v>135</c:v>
                </c:pt>
                <c:pt idx="18">
                  <c:v>154</c:v>
                </c:pt>
                <c:pt idx="19">
                  <c:v>173</c:v>
                </c:pt>
                <c:pt idx="20">
                  <c:v>189</c:v>
                </c:pt>
                <c:pt idx="21">
                  <c:v>231</c:v>
                </c:pt>
                <c:pt idx="22">
                  <c:v>277</c:v>
                </c:pt>
                <c:pt idx="23">
                  <c:v>305</c:v>
                </c:pt>
                <c:pt idx="24">
                  <c:v>343</c:v>
                </c:pt>
                <c:pt idx="25">
                  <c:v>373</c:v>
                </c:pt>
                <c:pt idx="26">
                  <c:v>440</c:v>
                </c:pt>
                <c:pt idx="27">
                  <c:v>471</c:v>
                </c:pt>
                <c:pt idx="28">
                  <c:v>532</c:v>
                </c:pt>
                <c:pt idx="29">
                  <c:v>587</c:v>
                </c:pt>
                <c:pt idx="30">
                  <c:v>658</c:v>
                </c:pt>
                <c:pt idx="31">
                  <c:v>653</c:v>
                </c:pt>
                <c:pt idx="32">
                  <c:v>698</c:v>
                </c:pt>
              </c:numCache>
            </c:numRef>
          </c:val>
          <c:extLst>
            <c:ext xmlns:c16="http://schemas.microsoft.com/office/drawing/2014/chart" uri="{C3380CC4-5D6E-409C-BE32-E72D297353CC}">
              <c16:uniqueId val="{00000000-1D65-4F6B-BD7C-9E92A564E5BB}"/>
            </c:ext>
          </c:extLst>
        </c:ser>
        <c:dLbls>
          <c:showLegendKey val="0"/>
          <c:showVal val="0"/>
          <c:showCatName val="0"/>
          <c:showSerName val="0"/>
          <c:showPercent val="0"/>
          <c:showBubbleSize val="0"/>
        </c:dLbls>
        <c:gapWidth val="219"/>
        <c:axId val="276991360"/>
        <c:axId val="277071360"/>
      </c:barChart>
      <c:catAx>
        <c:axId val="276991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FFFF00"/>
                </a:solidFill>
                <a:latin typeface="+mn-lt"/>
                <a:ea typeface="+mn-ea"/>
                <a:cs typeface="+mn-cs"/>
              </a:defRPr>
            </a:pPr>
            <a:endParaRPr lang="es-MX"/>
          </a:p>
        </c:txPr>
        <c:crossAx val="277071360"/>
        <c:crosses val="autoZero"/>
        <c:auto val="1"/>
        <c:lblAlgn val="ctr"/>
        <c:lblOffset val="100"/>
        <c:noMultiLvlLbl val="0"/>
      </c:catAx>
      <c:valAx>
        <c:axId val="277071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FFFF00"/>
                </a:solidFill>
                <a:latin typeface="+mn-lt"/>
                <a:ea typeface="+mn-ea"/>
                <a:cs typeface="+mn-cs"/>
              </a:defRPr>
            </a:pPr>
            <a:endParaRPr lang="es-MX"/>
          </a:p>
        </c:txPr>
        <c:crossAx val="276991360"/>
        <c:crosses val="autoZero"/>
        <c:crossBetween val="between"/>
      </c:valAx>
      <c:spPr>
        <a:noFill/>
        <a:ln w="25400">
          <a:noFill/>
        </a:ln>
        <a:effectLst/>
      </c:spPr>
    </c:plotArea>
    <c:plotVisOnly val="1"/>
    <c:dispBlanksAs val="gap"/>
    <c:showDLblsOverMax val="0"/>
  </c:chart>
  <c:spPr>
    <a:noFill/>
    <a:ln>
      <a:noFill/>
    </a:ln>
    <a:effectLst/>
  </c:spPr>
  <c:txPr>
    <a:bodyPr/>
    <a:lstStyle/>
    <a:p>
      <a:pPr>
        <a:defRPr sz="1000" baseline="0"/>
      </a:pPr>
      <a:endParaRPr lang="es-MX"/>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7"/>
    </mc:Choice>
    <mc:Fallback>
      <c:style val="27"/>
    </mc:Fallback>
  </mc:AlternateContent>
  <c:chart>
    <c:title>
      <c:overlay val="0"/>
    </c:title>
    <c:autoTitleDeleted val="0"/>
    <c:plotArea>
      <c:layout>
        <c:manualLayout>
          <c:layoutTarget val="inner"/>
          <c:xMode val="edge"/>
          <c:yMode val="edge"/>
          <c:x val="0.26153846153846172"/>
          <c:y val="6.9852941176470632E-2"/>
          <c:w val="0.70502555963227098"/>
          <c:h val="0.8125"/>
        </c:manualLayout>
      </c:layout>
      <c:barChart>
        <c:barDir val="bar"/>
        <c:grouping val="clustered"/>
        <c:varyColors val="0"/>
        <c:ser>
          <c:idx val="0"/>
          <c:order val="0"/>
          <c:tx>
            <c:strRef>
              <c:f>Sheet1!$B$1</c:f>
              <c:strCache>
                <c:ptCount val="1"/>
              </c:strCache>
            </c:strRef>
          </c:tx>
          <c:invertIfNegative val="0"/>
          <c:dLbls>
            <c:dLbl>
              <c:idx val="26"/>
              <c:layout>
                <c:manualLayout>
                  <c:x val="-6.7567567567567589E-3"/>
                  <c:y val="1.020733754861548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27F-4B95-9079-D39F07854D06}"/>
                </c:ext>
              </c:extLst>
            </c:dLbl>
            <c:dLbl>
              <c:idx val="27"/>
              <c:layout>
                <c:manualLayout>
                  <c:x val="-4.0540540540540543E-3"/>
                  <c:y val="5.10366877430775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27F-4B95-9079-D39F07854D06}"/>
                </c:ext>
              </c:extLst>
            </c:dLbl>
            <c:spPr>
              <a:noFill/>
              <a:ln>
                <a:noFill/>
              </a:ln>
              <a:effectLst/>
            </c:spPr>
            <c:txPr>
              <a:bodyPr/>
              <a:lstStyle/>
              <a:p>
                <a:pPr>
                  <a:defRPr sz="990" b="1" baseline="0">
                    <a:solidFill>
                      <a:schemeClr val="bg1"/>
                    </a:solidFill>
                    <a:effectLst>
                      <a:outerShdw blurRad="38100" dist="38100" dir="2700000" algn="tl">
                        <a:srgbClr val="000000">
                          <a:alpha val="43137"/>
                        </a:srgbClr>
                      </a:outerShdw>
                    </a:effectLst>
                    <a:latin typeface="Times New Roman" pitchFamily="18" charset="0"/>
                    <a:cs typeface="Times New Roman" pitchFamily="18" charset="0"/>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Sheet1!$A$2:$A$29</c:f>
              <c:strCache>
                <c:ptCount val="28"/>
                <c:pt idx="0">
                  <c:v>Artes Visuales</c:v>
                </c:pt>
                <c:pt idx="1">
                  <c:v>Centro de Estudios Asiáticos</c:v>
                </c:pt>
                <c:pt idx="2">
                  <c:v>Preparatoría 20</c:v>
                </c:pt>
                <c:pt idx="3">
                  <c:v>Preparatoría Técnica "Álvaro Obregón"</c:v>
                </c:pt>
                <c:pt idx="4">
                  <c:v>Odontología</c:v>
                </c:pt>
                <c:pt idx="5">
                  <c:v>Ciencias de la Comunicación</c:v>
                </c:pt>
                <c:pt idx="6">
                  <c:v>Organización Deportiva</c:v>
                </c:pt>
                <c:pt idx="7">
                  <c:v>Salud Pública</c:v>
                </c:pt>
                <c:pt idx="8">
                  <c:v>Ciencias de la Tierra</c:v>
                </c:pt>
                <c:pt idx="9">
                  <c:v>Ciencias Políticas y Admón.</c:v>
                </c:pt>
                <c:pt idx="10">
                  <c:v>Instituto de Investigaciones Sociales</c:v>
                </c:pt>
                <c:pt idx="11">
                  <c:v>Contaduría Pública y Admón.</c:v>
                </c:pt>
                <c:pt idx="12">
                  <c:v>Economía</c:v>
                </c:pt>
                <c:pt idx="13">
                  <c:v>Filosofía y Letras</c:v>
                </c:pt>
                <c:pt idx="14">
                  <c:v>Enfermería</c:v>
                </c:pt>
                <c:pt idx="15">
                  <c:v>Ciencias Forestales</c:v>
                </c:pt>
                <c:pt idx="16">
                  <c:v>Medicina Veterinaría y Zootecnia</c:v>
                </c:pt>
                <c:pt idx="17">
                  <c:v>Agronomía</c:v>
                </c:pt>
                <c:pt idx="18">
                  <c:v>Trabajo Soc. y Desarrollo H.</c:v>
                </c:pt>
                <c:pt idx="19">
                  <c:v>Arquitectura</c:v>
                </c:pt>
                <c:pt idx="20">
                  <c:v>Ingeniería Civil</c:v>
                </c:pt>
                <c:pt idx="21">
                  <c:v>Psicología</c:v>
                </c:pt>
                <c:pt idx="22">
                  <c:v>Derecho y Criminología</c:v>
                </c:pt>
                <c:pt idx="23">
                  <c:v>Ciencias Fisico Matemáticas</c:v>
                </c:pt>
                <c:pt idx="24">
                  <c:v>Ciencias Químicas</c:v>
                </c:pt>
                <c:pt idx="25">
                  <c:v>Ciencias Biológicas</c:v>
                </c:pt>
                <c:pt idx="26">
                  <c:v>Ingeniería Mecánica y Eléctrica</c:v>
                </c:pt>
                <c:pt idx="27">
                  <c:v>Medicina </c:v>
                </c:pt>
              </c:strCache>
            </c:strRef>
          </c:cat>
          <c:val>
            <c:numRef>
              <c:f>Sheet1!$B$2:$B$30</c:f>
              <c:numCache>
                <c:formatCode>General</c:formatCode>
                <c:ptCount val="29"/>
                <c:pt idx="0">
                  <c:v>2</c:v>
                </c:pt>
                <c:pt idx="1">
                  <c:v>1</c:v>
                </c:pt>
                <c:pt idx="2">
                  <c:v>1</c:v>
                </c:pt>
                <c:pt idx="3">
                  <c:v>1</c:v>
                </c:pt>
                <c:pt idx="4">
                  <c:v>7</c:v>
                </c:pt>
                <c:pt idx="5">
                  <c:v>5</c:v>
                </c:pt>
                <c:pt idx="6">
                  <c:v>7</c:v>
                </c:pt>
                <c:pt idx="7">
                  <c:v>11</c:v>
                </c:pt>
                <c:pt idx="8">
                  <c:v>9</c:v>
                </c:pt>
                <c:pt idx="9">
                  <c:v>11</c:v>
                </c:pt>
                <c:pt idx="10">
                  <c:v>13</c:v>
                </c:pt>
                <c:pt idx="11">
                  <c:v>10</c:v>
                </c:pt>
                <c:pt idx="12">
                  <c:v>13</c:v>
                </c:pt>
                <c:pt idx="13">
                  <c:v>16</c:v>
                </c:pt>
                <c:pt idx="14">
                  <c:v>14</c:v>
                </c:pt>
                <c:pt idx="15">
                  <c:v>18</c:v>
                </c:pt>
                <c:pt idx="16">
                  <c:v>15</c:v>
                </c:pt>
                <c:pt idx="17">
                  <c:v>18</c:v>
                </c:pt>
                <c:pt idx="18">
                  <c:v>19</c:v>
                </c:pt>
                <c:pt idx="19">
                  <c:v>15</c:v>
                </c:pt>
                <c:pt idx="20">
                  <c:v>18</c:v>
                </c:pt>
                <c:pt idx="21">
                  <c:v>22</c:v>
                </c:pt>
                <c:pt idx="22">
                  <c:v>24</c:v>
                </c:pt>
                <c:pt idx="23">
                  <c:v>31</c:v>
                </c:pt>
                <c:pt idx="24">
                  <c:v>69</c:v>
                </c:pt>
                <c:pt idx="25">
                  <c:v>87</c:v>
                </c:pt>
                <c:pt idx="26">
                  <c:v>116</c:v>
                </c:pt>
                <c:pt idx="27">
                  <c:v>135</c:v>
                </c:pt>
              </c:numCache>
            </c:numRef>
          </c:val>
          <c:extLst>
            <c:ext xmlns:c16="http://schemas.microsoft.com/office/drawing/2014/chart" uri="{C3380CC4-5D6E-409C-BE32-E72D297353CC}">
              <c16:uniqueId val="{00000002-C27F-4B95-9079-D39F07854D06}"/>
            </c:ext>
          </c:extLst>
        </c:ser>
        <c:dLbls>
          <c:showLegendKey val="0"/>
          <c:showVal val="0"/>
          <c:showCatName val="0"/>
          <c:showSerName val="0"/>
          <c:showPercent val="0"/>
          <c:showBubbleSize val="0"/>
        </c:dLbls>
        <c:gapWidth val="75"/>
        <c:axId val="373951872"/>
        <c:axId val="373970048"/>
      </c:barChart>
      <c:catAx>
        <c:axId val="373951872"/>
        <c:scaling>
          <c:orientation val="minMax"/>
        </c:scaling>
        <c:delete val="0"/>
        <c:axPos val="l"/>
        <c:numFmt formatCode="General" sourceLinked="1"/>
        <c:majorTickMark val="none"/>
        <c:minorTickMark val="none"/>
        <c:tickLblPos val="nextTo"/>
        <c:txPr>
          <a:bodyPr rot="0" vert="horz"/>
          <a:lstStyle/>
          <a:p>
            <a:pPr>
              <a:defRPr sz="1050" b="1" baseline="0">
                <a:solidFill>
                  <a:srgbClr val="FFFF00"/>
                </a:solidFill>
                <a:effectLst/>
                <a:latin typeface="Times New Roman" pitchFamily="18" charset="0"/>
                <a:cs typeface="Times New Roman" pitchFamily="18" charset="0"/>
              </a:defRPr>
            </a:pPr>
            <a:endParaRPr lang="es-MX"/>
          </a:p>
        </c:txPr>
        <c:crossAx val="373970048"/>
        <c:crossesAt val="0"/>
        <c:auto val="1"/>
        <c:lblAlgn val="ctr"/>
        <c:lblOffset val="100"/>
        <c:tickLblSkip val="1"/>
        <c:tickMarkSkip val="1"/>
        <c:noMultiLvlLbl val="0"/>
      </c:catAx>
      <c:valAx>
        <c:axId val="373970048"/>
        <c:scaling>
          <c:orientation val="minMax"/>
          <c:max val="120"/>
          <c:min val="0"/>
        </c:scaling>
        <c:delete val="0"/>
        <c:axPos val="b"/>
        <c:majorGridlines/>
        <c:numFmt formatCode="General" sourceLinked="1"/>
        <c:majorTickMark val="out"/>
        <c:minorTickMark val="none"/>
        <c:tickLblPos val="low"/>
        <c:txPr>
          <a:bodyPr rot="0" vert="horz"/>
          <a:lstStyle/>
          <a:p>
            <a:pPr>
              <a:defRPr b="1" baseline="0">
                <a:solidFill>
                  <a:schemeClr val="bg1"/>
                </a:solidFill>
              </a:defRPr>
            </a:pPr>
            <a:endParaRPr lang="es-MX"/>
          </a:p>
        </c:txPr>
        <c:crossAx val="373951872"/>
        <c:crosses val="autoZero"/>
        <c:crossBetween val="between"/>
        <c:majorUnit val="50"/>
        <c:minorUnit val="1"/>
      </c:valAx>
      <c:spPr>
        <a:noFill/>
        <a:ln w="25392">
          <a:noFill/>
        </a:ln>
      </c:spPr>
    </c:plotArea>
    <c:plotVisOnly val="1"/>
    <c:dispBlanksAs val="gap"/>
    <c:showDLblsOverMax val="0"/>
  </c:chart>
  <c:txPr>
    <a:bodyPr/>
    <a:lstStyle/>
    <a:p>
      <a:pPr>
        <a:defRPr sz="1797"/>
      </a:pPr>
      <a:endParaRPr lang="es-MX"/>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0.67021</cdr:x>
      <cdr:y>0.94279</cdr:y>
    </cdr:from>
    <cdr:to>
      <cdr:x>0.76809</cdr:x>
      <cdr:y>0.96961</cdr:y>
    </cdr:to>
    <cdr:sp macro="" textlink="">
      <cdr:nvSpPr>
        <cdr:cNvPr id="2" name="1 CuadroTexto"/>
        <cdr:cNvSpPr txBox="1"/>
      </cdr:nvSpPr>
      <cdr:spPr>
        <a:xfrm xmlns:a="http://schemas.openxmlformats.org/drawingml/2006/main">
          <a:off x="4737224" y="5061768"/>
          <a:ext cx="1440160" cy="1440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MX"/>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B6912014-3FF2-4EA6-9699-46F52F6A804E}" type="datetimeFigureOut">
              <a:rPr lang="es-MX" smtClean="0"/>
              <a:t>23/08/2017</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A99D333-B9DA-4ECD-B0A2-2AAB26029AA1}" type="slidenum">
              <a:rPr lang="es-MX" smtClean="0"/>
              <a:t>‹Nº›</a:t>
            </a:fld>
            <a:endParaRPr lang="es-MX"/>
          </a:p>
        </p:txBody>
      </p:sp>
    </p:spTree>
    <p:extLst>
      <p:ext uri="{BB962C8B-B14F-4D97-AF65-F5344CB8AC3E}">
        <p14:creationId xmlns:p14="http://schemas.microsoft.com/office/powerpoint/2010/main" val="270843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B6912014-3FF2-4EA6-9699-46F52F6A804E}" type="datetimeFigureOut">
              <a:rPr lang="es-MX" smtClean="0"/>
              <a:t>23/08/2017</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A99D333-B9DA-4ECD-B0A2-2AAB26029AA1}" type="slidenum">
              <a:rPr lang="es-MX" smtClean="0"/>
              <a:t>‹Nº›</a:t>
            </a:fld>
            <a:endParaRPr lang="es-MX"/>
          </a:p>
        </p:txBody>
      </p:sp>
    </p:spTree>
    <p:extLst>
      <p:ext uri="{BB962C8B-B14F-4D97-AF65-F5344CB8AC3E}">
        <p14:creationId xmlns:p14="http://schemas.microsoft.com/office/powerpoint/2010/main" val="3441226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B6912014-3FF2-4EA6-9699-46F52F6A804E}" type="datetimeFigureOut">
              <a:rPr lang="es-MX" smtClean="0"/>
              <a:t>23/08/2017</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A99D333-B9DA-4ECD-B0A2-2AAB26029AA1}" type="slidenum">
              <a:rPr lang="es-MX" smtClean="0"/>
              <a:t>‹Nº›</a:t>
            </a:fld>
            <a:endParaRPr lang="es-MX"/>
          </a:p>
        </p:txBody>
      </p:sp>
    </p:spTree>
    <p:extLst>
      <p:ext uri="{BB962C8B-B14F-4D97-AF65-F5344CB8AC3E}">
        <p14:creationId xmlns:p14="http://schemas.microsoft.com/office/powerpoint/2010/main" val="1884414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18F05E8B-95DA-4B01-AB4F-1782933DECA0}" type="datetimeFigureOut">
              <a:rPr lang="es-MX" smtClean="0">
                <a:solidFill>
                  <a:prstClr val="black">
                    <a:tint val="75000"/>
                  </a:prstClr>
                </a:solidFill>
              </a:rPr>
              <a:pPr/>
              <a:t>23/08/2017</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5EFA5696-C6D8-4031-9673-56BB81063D33}"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704705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8F05E8B-95DA-4B01-AB4F-1782933DECA0}" type="datetimeFigureOut">
              <a:rPr lang="es-MX" smtClean="0">
                <a:solidFill>
                  <a:prstClr val="black">
                    <a:tint val="75000"/>
                  </a:prstClr>
                </a:solidFill>
              </a:rPr>
              <a:pPr/>
              <a:t>23/08/2017</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5EFA5696-C6D8-4031-9673-56BB81063D33}"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574373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8F05E8B-95DA-4B01-AB4F-1782933DECA0}" type="datetimeFigureOut">
              <a:rPr lang="es-MX" smtClean="0">
                <a:solidFill>
                  <a:prstClr val="black">
                    <a:tint val="75000"/>
                  </a:prstClr>
                </a:solidFill>
              </a:rPr>
              <a:pPr/>
              <a:t>23/08/2017</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5EFA5696-C6D8-4031-9673-56BB81063D33}"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058630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8F05E8B-95DA-4B01-AB4F-1782933DECA0}" type="datetimeFigureOut">
              <a:rPr lang="es-MX" smtClean="0">
                <a:solidFill>
                  <a:prstClr val="black">
                    <a:tint val="75000"/>
                  </a:prstClr>
                </a:solidFill>
              </a:rPr>
              <a:pPr/>
              <a:t>23/08/2017</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5EFA5696-C6D8-4031-9673-56BB81063D33}"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363290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8F05E8B-95DA-4B01-AB4F-1782933DECA0}" type="datetimeFigureOut">
              <a:rPr lang="es-MX" smtClean="0">
                <a:solidFill>
                  <a:prstClr val="black">
                    <a:tint val="75000"/>
                  </a:prstClr>
                </a:solidFill>
              </a:rPr>
              <a:pPr/>
              <a:t>23/08/2017</a:t>
            </a:fld>
            <a:endParaRPr lang="es-MX">
              <a:solidFill>
                <a:prstClr val="black">
                  <a:tint val="75000"/>
                </a:prstClr>
              </a:solidFill>
            </a:endParaRPr>
          </a:p>
        </p:txBody>
      </p:sp>
      <p:sp>
        <p:nvSpPr>
          <p:cNvPr id="8" name="Footer Placeholder 7"/>
          <p:cNvSpPr>
            <a:spLocks noGrp="1"/>
          </p:cNvSpPr>
          <p:nvPr>
            <p:ph type="ftr" sz="quarter" idx="11"/>
          </p:nvPr>
        </p:nvSpPr>
        <p:spPr/>
        <p:txBody>
          <a:bodyPr/>
          <a:lstStyle/>
          <a:p>
            <a:endParaRPr lang="es-MX">
              <a:solidFill>
                <a:prstClr val="black">
                  <a:tint val="75000"/>
                </a:prstClr>
              </a:solidFill>
            </a:endParaRPr>
          </a:p>
        </p:txBody>
      </p:sp>
      <p:sp>
        <p:nvSpPr>
          <p:cNvPr id="9" name="Slide Number Placeholder 8"/>
          <p:cNvSpPr>
            <a:spLocks noGrp="1"/>
          </p:cNvSpPr>
          <p:nvPr>
            <p:ph type="sldNum" sz="quarter" idx="12"/>
          </p:nvPr>
        </p:nvSpPr>
        <p:spPr/>
        <p:txBody>
          <a:bodyPr/>
          <a:lstStyle/>
          <a:p>
            <a:fld id="{5EFA5696-C6D8-4031-9673-56BB81063D33}"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459891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8F05E8B-95DA-4B01-AB4F-1782933DECA0}" type="datetimeFigureOut">
              <a:rPr lang="es-MX" smtClean="0">
                <a:solidFill>
                  <a:prstClr val="black">
                    <a:tint val="75000"/>
                  </a:prstClr>
                </a:solidFill>
              </a:rPr>
              <a:pPr/>
              <a:t>23/08/2017</a:t>
            </a:fld>
            <a:endParaRPr lang="es-MX">
              <a:solidFill>
                <a:prstClr val="black">
                  <a:tint val="75000"/>
                </a:prstClr>
              </a:solidFill>
            </a:endParaRPr>
          </a:p>
        </p:txBody>
      </p:sp>
      <p:sp>
        <p:nvSpPr>
          <p:cNvPr id="4" name="Footer Placeholder 3"/>
          <p:cNvSpPr>
            <a:spLocks noGrp="1"/>
          </p:cNvSpPr>
          <p:nvPr>
            <p:ph type="ftr" sz="quarter" idx="11"/>
          </p:nvPr>
        </p:nvSpPr>
        <p:spPr/>
        <p:txBody>
          <a:bodyPr/>
          <a:lstStyle/>
          <a:p>
            <a:endParaRPr lang="es-MX">
              <a:solidFill>
                <a:prstClr val="black">
                  <a:tint val="75000"/>
                </a:prstClr>
              </a:solidFill>
            </a:endParaRPr>
          </a:p>
        </p:txBody>
      </p:sp>
      <p:sp>
        <p:nvSpPr>
          <p:cNvPr id="5" name="Slide Number Placeholder 4"/>
          <p:cNvSpPr>
            <a:spLocks noGrp="1"/>
          </p:cNvSpPr>
          <p:nvPr>
            <p:ph type="sldNum" sz="quarter" idx="12"/>
          </p:nvPr>
        </p:nvSpPr>
        <p:spPr/>
        <p:txBody>
          <a:bodyPr/>
          <a:lstStyle/>
          <a:p>
            <a:fld id="{5EFA5696-C6D8-4031-9673-56BB81063D33}"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223427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F05E8B-95DA-4B01-AB4F-1782933DECA0}" type="datetimeFigureOut">
              <a:rPr lang="es-MX" smtClean="0">
                <a:solidFill>
                  <a:prstClr val="black">
                    <a:tint val="75000"/>
                  </a:prstClr>
                </a:solidFill>
              </a:rPr>
              <a:pPr/>
              <a:t>23/08/2017</a:t>
            </a:fld>
            <a:endParaRPr lang="es-MX">
              <a:solidFill>
                <a:prstClr val="black">
                  <a:tint val="75000"/>
                </a:prstClr>
              </a:solidFill>
            </a:endParaRPr>
          </a:p>
        </p:txBody>
      </p:sp>
      <p:sp>
        <p:nvSpPr>
          <p:cNvPr id="3" name="Footer Placeholder 2"/>
          <p:cNvSpPr>
            <a:spLocks noGrp="1"/>
          </p:cNvSpPr>
          <p:nvPr>
            <p:ph type="ftr" sz="quarter" idx="11"/>
          </p:nvPr>
        </p:nvSpPr>
        <p:spPr/>
        <p:txBody>
          <a:bodyPr/>
          <a:lstStyle/>
          <a:p>
            <a:endParaRPr lang="es-MX">
              <a:solidFill>
                <a:prstClr val="black">
                  <a:tint val="75000"/>
                </a:prstClr>
              </a:solidFill>
            </a:endParaRPr>
          </a:p>
        </p:txBody>
      </p:sp>
      <p:sp>
        <p:nvSpPr>
          <p:cNvPr id="4" name="Slide Number Placeholder 3"/>
          <p:cNvSpPr>
            <a:spLocks noGrp="1"/>
          </p:cNvSpPr>
          <p:nvPr>
            <p:ph type="sldNum" sz="quarter" idx="12"/>
          </p:nvPr>
        </p:nvSpPr>
        <p:spPr/>
        <p:txBody>
          <a:bodyPr/>
          <a:lstStyle/>
          <a:p>
            <a:fld id="{5EFA5696-C6D8-4031-9673-56BB81063D33}"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03172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18F05E8B-95DA-4B01-AB4F-1782933DECA0}" type="datetimeFigureOut">
              <a:rPr lang="es-MX" smtClean="0">
                <a:solidFill>
                  <a:prstClr val="black">
                    <a:tint val="75000"/>
                  </a:prstClr>
                </a:solidFill>
              </a:rPr>
              <a:pPr/>
              <a:t>23/08/2017</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5EFA5696-C6D8-4031-9673-56BB81063D33}"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295803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B6912014-3FF2-4EA6-9699-46F52F6A804E}" type="datetimeFigureOut">
              <a:rPr lang="es-MX" smtClean="0"/>
              <a:t>23/08/2017</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A99D333-B9DA-4ECD-B0A2-2AAB26029AA1}" type="slidenum">
              <a:rPr lang="es-MX" smtClean="0"/>
              <a:t>‹Nº›</a:t>
            </a:fld>
            <a:endParaRPr lang="es-MX"/>
          </a:p>
        </p:txBody>
      </p:sp>
    </p:spTree>
    <p:extLst>
      <p:ext uri="{BB962C8B-B14F-4D97-AF65-F5344CB8AC3E}">
        <p14:creationId xmlns:p14="http://schemas.microsoft.com/office/powerpoint/2010/main" val="8315775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18F05E8B-95DA-4B01-AB4F-1782933DECA0}" type="datetimeFigureOut">
              <a:rPr lang="es-MX" smtClean="0">
                <a:solidFill>
                  <a:prstClr val="black">
                    <a:tint val="75000"/>
                  </a:prstClr>
                </a:solidFill>
              </a:rPr>
              <a:pPr/>
              <a:t>23/08/2017</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5EFA5696-C6D8-4031-9673-56BB81063D33}"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080187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8F05E8B-95DA-4B01-AB4F-1782933DECA0}" type="datetimeFigureOut">
              <a:rPr lang="es-MX" smtClean="0">
                <a:solidFill>
                  <a:prstClr val="black">
                    <a:tint val="75000"/>
                  </a:prstClr>
                </a:solidFill>
              </a:rPr>
              <a:pPr/>
              <a:t>23/08/2017</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5EFA5696-C6D8-4031-9673-56BB81063D33}"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974502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8F05E8B-95DA-4B01-AB4F-1782933DECA0}" type="datetimeFigureOut">
              <a:rPr lang="es-MX" smtClean="0">
                <a:solidFill>
                  <a:prstClr val="black">
                    <a:tint val="75000"/>
                  </a:prstClr>
                </a:solidFill>
              </a:rPr>
              <a:pPr/>
              <a:t>23/08/2017</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5EFA5696-C6D8-4031-9673-56BB81063D33}"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37710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51815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6912014-3FF2-4EA6-9699-46F52F6A804E}" type="datetimeFigureOut">
              <a:rPr lang="es-MX" smtClean="0"/>
              <a:t>23/08/2017</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A99D333-B9DA-4ECD-B0A2-2AAB26029AA1}" type="slidenum">
              <a:rPr lang="es-MX" smtClean="0"/>
              <a:t>‹Nº›</a:t>
            </a:fld>
            <a:endParaRPr lang="es-MX"/>
          </a:p>
        </p:txBody>
      </p:sp>
    </p:spTree>
    <p:extLst>
      <p:ext uri="{BB962C8B-B14F-4D97-AF65-F5344CB8AC3E}">
        <p14:creationId xmlns:p14="http://schemas.microsoft.com/office/powerpoint/2010/main" val="1365538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B6912014-3FF2-4EA6-9699-46F52F6A804E}" type="datetimeFigureOut">
              <a:rPr lang="es-MX" smtClean="0"/>
              <a:t>23/08/2017</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AA99D333-B9DA-4ECD-B0A2-2AAB26029AA1}" type="slidenum">
              <a:rPr lang="es-MX" smtClean="0"/>
              <a:t>‹Nº›</a:t>
            </a:fld>
            <a:endParaRPr lang="es-MX"/>
          </a:p>
        </p:txBody>
      </p:sp>
    </p:spTree>
    <p:extLst>
      <p:ext uri="{BB962C8B-B14F-4D97-AF65-F5344CB8AC3E}">
        <p14:creationId xmlns:p14="http://schemas.microsoft.com/office/powerpoint/2010/main" val="2395206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B6912014-3FF2-4EA6-9699-46F52F6A804E}" type="datetimeFigureOut">
              <a:rPr lang="es-MX" smtClean="0"/>
              <a:t>23/08/2017</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AA99D333-B9DA-4ECD-B0A2-2AAB26029AA1}" type="slidenum">
              <a:rPr lang="es-MX" smtClean="0"/>
              <a:t>‹Nº›</a:t>
            </a:fld>
            <a:endParaRPr lang="es-MX"/>
          </a:p>
        </p:txBody>
      </p:sp>
    </p:spTree>
    <p:extLst>
      <p:ext uri="{BB962C8B-B14F-4D97-AF65-F5344CB8AC3E}">
        <p14:creationId xmlns:p14="http://schemas.microsoft.com/office/powerpoint/2010/main" val="1027647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B6912014-3FF2-4EA6-9699-46F52F6A804E}" type="datetimeFigureOut">
              <a:rPr lang="es-MX" smtClean="0"/>
              <a:t>23/08/2017</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AA99D333-B9DA-4ECD-B0A2-2AAB26029AA1}" type="slidenum">
              <a:rPr lang="es-MX" smtClean="0"/>
              <a:t>‹Nº›</a:t>
            </a:fld>
            <a:endParaRPr lang="es-MX"/>
          </a:p>
        </p:txBody>
      </p:sp>
    </p:spTree>
    <p:extLst>
      <p:ext uri="{BB962C8B-B14F-4D97-AF65-F5344CB8AC3E}">
        <p14:creationId xmlns:p14="http://schemas.microsoft.com/office/powerpoint/2010/main" val="3621311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6912014-3FF2-4EA6-9699-46F52F6A804E}" type="datetimeFigureOut">
              <a:rPr lang="es-MX" smtClean="0"/>
              <a:t>23/08/2017</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AA99D333-B9DA-4ECD-B0A2-2AAB26029AA1}" type="slidenum">
              <a:rPr lang="es-MX" smtClean="0"/>
              <a:t>‹Nº›</a:t>
            </a:fld>
            <a:endParaRPr lang="es-MX"/>
          </a:p>
        </p:txBody>
      </p:sp>
    </p:spTree>
    <p:extLst>
      <p:ext uri="{BB962C8B-B14F-4D97-AF65-F5344CB8AC3E}">
        <p14:creationId xmlns:p14="http://schemas.microsoft.com/office/powerpoint/2010/main" val="2445145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6912014-3FF2-4EA6-9699-46F52F6A804E}" type="datetimeFigureOut">
              <a:rPr lang="es-MX" smtClean="0"/>
              <a:t>23/08/2017</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AA99D333-B9DA-4ECD-B0A2-2AAB26029AA1}" type="slidenum">
              <a:rPr lang="es-MX" smtClean="0"/>
              <a:t>‹Nº›</a:t>
            </a:fld>
            <a:endParaRPr lang="es-MX"/>
          </a:p>
        </p:txBody>
      </p:sp>
    </p:spTree>
    <p:extLst>
      <p:ext uri="{BB962C8B-B14F-4D97-AF65-F5344CB8AC3E}">
        <p14:creationId xmlns:p14="http://schemas.microsoft.com/office/powerpoint/2010/main" val="1866063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6912014-3FF2-4EA6-9699-46F52F6A804E}" type="datetimeFigureOut">
              <a:rPr lang="es-MX" smtClean="0"/>
              <a:t>23/08/2017</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AA99D333-B9DA-4ECD-B0A2-2AAB26029AA1}" type="slidenum">
              <a:rPr lang="es-MX" smtClean="0"/>
              <a:t>‹Nº›</a:t>
            </a:fld>
            <a:endParaRPr lang="es-MX"/>
          </a:p>
        </p:txBody>
      </p:sp>
    </p:spTree>
    <p:extLst>
      <p:ext uri="{BB962C8B-B14F-4D97-AF65-F5344CB8AC3E}">
        <p14:creationId xmlns:p14="http://schemas.microsoft.com/office/powerpoint/2010/main" val="3032680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912014-3FF2-4EA6-9699-46F52F6A804E}" type="datetimeFigureOut">
              <a:rPr lang="es-MX" smtClean="0"/>
              <a:t>23/08/2017</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99D333-B9DA-4ECD-B0A2-2AAB26029AA1}" type="slidenum">
              <a:rPr lang="es-MX" smtClean="0"/>
              <a:t>‹Nº›</a:t>
            </a:fld>
            <a:endParaRPr lang="es-MX"/>
          </a:p>
        </p:txBody>
      </p:sp>
    </p:spTree>
    <p:extLst>
      <p:ext uri="{BB962C8B-B14F-4D97-AF65-F5344CB8AC3E}">
        <p14:creationId xmlns:p14="http://schemas.microsoft.com/office/powerpoint/2010/main" val="1189656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8F05E8B-95DA-4B01-AB4F-1782933DECA0}" type="datetimeFigureOut">
              <a:rPr lang="es-MX" smtClean="0">
                <a:solidFill>
                  <a:prstClr val="black">
                    <a:tint val="75000"/>
                  </a:prstClr>
                </a:solidFill>
              </a:rPr>
              <a:pPr defTabSz="457200"/>
              <a:t>23/08/2017</a:t>
            </a:fld>
            <a:endParaRPr lang="es-MX">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s-MX">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EFA5696-C6D8-4031-9673-56BB81063D33}" type="slidenum">
              <a:rPr lang="es-MX" smtClean="0">
                <a:solidFill>
                  <a:prstClr val="black">
                    <a:tint val="75000"/>
                  </a:prstClr>
                </a:solidFill>
              </a:rPr>
              <a:pPr defTabSz="457200"/>
              <a:t>‹Nº›</a:t>
            </a:fld>
            <a:endParaRPr lang="es-MX">
              <a:solidFill>
                <a:prstClr val="black">
                  <a:tint val="75000"/>
                </a:prstClr>
              </a:solidFill>
            </a:endParaRPr>
          </a:p>
        </p:txBody>
      </p:sp>
    </p:spTree>
    <p:extLst>
      <p:ext uri="{BB962C8B-B14F-4D97-AF65-F5344CB8AC3E}">
        <p14:creationId xmlns:p14="http://schemas.microsoft.com/office/powerpoint/2010/main" val="37275817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7F74F42-C016-4FBE-960C-5544414EBE89}"/>
              </a:ext>
            </a:extLst>
          </p:cNvPr>
          <p:cNvPicPr>
            <a:picLocks noChangeAspect="1"/>
          </p:cNvPicPr>
          <p:nvPr/>
        </p:nvPicPr>
        <p:blipFill>
          <a:blip r:embed="rId2"/>
          <a:stretch>
            <a:fillRect/>
          </a:stretch>
        </p:blipFill>
        <p:spPr>
          <a:xfrm>
            <a:off x="-108520" y="0"/>
            <a:ext cx="9292398" cy="7119333"/>
          </a:xfrm>
          <a:prstGeom prst="rect">
            <a:avLst/>
          </a:prstGeom>
        </p:spPr>
      </p:pic>
      <p:sp>
        <p:nvSpPr>
          <p:cNvPr id="2" name="1 Título"/>
          <p:cNvSpPr>
            <a:spLocks noGrp="1"/>
          </p:cNvSpPr>
          <p:nvPr>
            <p:ph type="title"/>
          </p:nvPr>
        </p:nvSpPr>
        <p:spPr>
          <a:xfrm>
            <a:off x="1475656" y="898752"/>
            <a:ext cx="8229600" cy="1143000"/>
          </a:xfrm>
        </p:spPr>
        <p:txBody>
          <a:bodyPr>
            <a:noAutofit/>
          </a:bodyPr>
          <a:lstStyle/>
          <a:p>
            <a:r>
              <a:rPr lang="es-MX" sz="2500" b="1" dirty="0">
                <a:solidFill>
                  <a:srgbClr val="FFFF00"/>
                </a:solidFill>
                <a:effectLst>
                  <a:outerShdw blurRad="38100" dist="38100" dir="2700000" algn="tl">
                    <a:srgbClr val="000000">
                      <a:alpha val="43137"/>
                    </a:srgbClr>
                  </a:outerShdw>
                </a:effectLst>
              </a:rPr>
              <a:t>Modelo de Medicina Universitaria</a:t>
            </a:r>
            <a:br>
              <a:rPr lang="es-MX" sz="2500" b="1" dirty="0">
                <a:solidFill>
                  <a:srgbClr val="FFFF00"/>
                </a:solidFill>
                <a:effectLst>
                  <a:outerShdw blurRad="38100" dist="38100" dir="2700000" algn="tl">
                    <a:srgbClr val="000000">
                      <a:alpha val="43137"/>
                    </a:srgbClr>
                  </a:outerShdw>
                </a:effectLst>
              </a:rPr>
            </a:br>
            <a:r>
              <a:rPr lang="es-MX" sz="2500" b="1" dirty="0">
                <a:solidFill>
                  <a:srgbClr val="FFFF00"/>
                </a:solidFill>
                <a:effectLst>
                  <a:outerShdw blurRad="38100" dist="38100" dir="2700000" algn="tl">
                    <a:srgbClr val="000000">
                      <a:alpha val="43137"/>
                    </a:srgbClr>
                  </a:outerShdw>
                </a:effectLst>
              </a:rPr>
              <a:t>Facultad de Medicina y Hospital Universitario</a:t>
            </a:r>
            <a:br>
              <a:rPr lang="es-MX" sz="2500" b="1" dirty="0">
                <a:solidFill>
                  <a:srgbClr val="FFFF00"/>
                </a:solidFill>
                <a:effectLst>
                  <a:outerShdw blurRad="38100" dist="38100" dir="2700000" algn="tl">
                    <a:srgbClr val="000000">
                      <a:alpha val="43137"/>
                    </a:srgbClr>
                  </a:outerShdw>
                </a:effectLst>
              </a:rPr>
            </a:br>
            <a:r>
              <a:rPr lang="es-MX" sz="2500" b="1" dirty="0">
                <a:solidFill>
                  <a:srgbClr val="FFFF00"/>
                </a:solidFill>
                <a:effectLst>
                  <a:outerShdw blurRad="38100" dist="38100" dir="2700000" algn="tl">
                    <a:srgbClr val="000000">
                      <a:alpha val="43137"/>
                    </a:srgbClr>
                  </a:outerShdw>
                </a:effectLst>
              </a:rPr>
              <a:t>Universidad Autónoma de Nuevo León </a:t>
            </a:r>
          </a:p>
        </p:txBody>
      </p:sp>
      <p:pic>
        <p:nvPicPr>
          <p:cNvPr id="5" name="Imagen 4" descr="collage_hospital_facultad degradado orillas">
            <a:extLst>
              <a:ext uri="{FF2B5EF4-FFF2-40B4-BE49-F238E27FC236}">
                <a16:creationId xmlns:a16="http://schemas.microsoft.com/office/drawing/2014/main" id="{23FAD0F0-6C2D-4F21-A04A-3C33917C6ECE}"/>
              </a:ext>
            </a:extLst>
          </p:cNvPr>
          <p:cNvPicPr>
            <a:picLocks noChangeAspect="1"/>
          </p:cNvPicPr>
          <p:nvPr/>
        </p:nvPicPr>
        <p:blipFill rotWithShape="1">
          <a:blip r:embed="rId3" cstate="print">
            <a:alphaModFix amt="65000"/>
            <a:extLst>
              <a:ext uri="{28A0092B-C50C-407E-A947-70E740481C1C}">
                <a14:useLocalDpi xmlns:a14="http://schemas.microsoft.com/office/drawing/2010/main" val="0"/>
              </a:ext>
            </a:extLst>
          </a:blip>
          <a:srcRect l="4250" r="4310"/>
          <a:stretch/>
        </p:blipFill>
        <p:spPr>
          <a:xfrm>
            <a:off x="-37094" y="3344620"/>
            <a:ext cx="9149545" cy="3540764"/>
          </a:xfrm>
          <a:prstGeom prst="rect">
            <a:avLst/>
          </a:prstGeom>
        </p:spPr>
      </p:pic>
      <p:pic>
        <p:nvPicPr>
          <p:cNvPr id="6" name="Imagen 5" descr="LOGO HU COLORES HU-01.png">
            <a:extLst>
              <a:ext uri="{FF2B5EF4-FFF2-40B4-BE49-F238E27FC236}">
                <a16:creationId xmlns:a16="http://schemas.microsoft.com/office/drawing/2014/main" id="{15C662AB-8CD4-4494-A5D7-0FD0DF9D51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07" t="13113" r="16710" b="13659"/>
          <a:stretch/>
        </p:blipFill>
        <p:spPr>
          <a:xfrm>
            <a:off x="179512" y="611713"/>
            <a:ext cx="2253542" cy="2265210"/>
          </a:xfrm>
          <a:prstGeom prst="rect">
            <a:avLst/>
          </a:prstGeom>
          <a:effectLst>
            <a:innerShdw blurRad="63500" dist="50800" dir="13500000">
              <a:prstClr val="black">
                <a:alpha val="50000"/>
              </a:prstClr>
            </a:innerShdw>
          </a:effectLst>
        </p:spPr>
      </p:pic>
      <p:sp>
        <p:nvSpPr>
          <p:cNvPr id="3" name="2 Marcador de contenido"/>
          <p:cNvSpPr>
            <a:spLocks noGrp="1"/>
          </p:cNvSpPr>
          <p:nvPr>
            <p:ph idx="1"/>
          </p:nvPr>
        </p:nvSpPr>
        <p:spPr>
          <a:xfrm>
            <a:off x="1895379" y="1844824"/>
            <a:ext cx="7078240" cy="3101572"/>
          </a:xfrm>
        </p:spPr>
        <p:txBody>
          <a:bodyPr>
            <a:normAutofit fontScale="77500" lnSpcReduction="20000"/>
          </a:bodyPr>
          <a:lstStyle/>
          <a:p>
            <a:pPr marL="0" indent="0" algn="ctr">
              <a:buNone/>
            </a:pPr>
            <a:endParaRPr lang="es-MX" b="1" u="sng" dirty="0">
              <a:solidFill>
                <a:srgbClr val="FFFF00"/>
              </a:solidFill>
              <a:effectLst>
                <a:outerShdw blurRad="38100" dist="38100" dir="2700000" algn="tl">
                  <a:srgbClr val="000000">
                    <a:alpha val="43137"/>
                  </a:srgbClr>
                </a:outerShdw>
              </a:effectLst>
            </a:endParaRPr>
          </a:p>
          <a:p>
            <a:pPr marL="0" indent="0" algn="ctr">
              <a:buNone/>
            </a:pPr>
            <a:endParaRPr lang="es-MX" sz="2800" b="1" u="sng" dirty="0">
              <a:solidFill>
                <a:srgbClr val="FFFF00"/>
              </a:solidFill>
              <a:effectLst>
                <a:outerShdw blurRad="38100" dist="38100" dir="2700000" algn="tl">
                  <a:srgbClr val="000000">
                    <a:alpha val="43137"/>
                  </a:srgbClr>
                </a:outerShdw>
              </a:effectLst>
            </a:endParaRPr>
          </a:p>
          <a:p>
            <a:pPr marL="0" indent="0" algn="ctr">
              <a:buNone/>
            </a:pPr>
            <a:r>
              <a:rPr lang="es-MX" sz="2800" b="1" dirty="0">
                <a:solidFill>
                  <a:schemeClr val="bg1"/>
                </a:solidFill>
                <a:effectLst>
                  <a:outerShdw blurRad="38100" dist="38100" dir="2700000" algn="tl">
                    <a:srgbClr val="000000">
                      <a:alpha val="43137"/>
                    </a:srgbClr>
                  </a:outerShdw>
                </a:effectLst>
              </a:rPr>
              <a:t>LA INVESTIGACIÓN EN EL </a:t>
            </a:r>
          </a:p>
          <a:p>
            <a:pPr marL="0" indent="0" algn="ctr">
              <a:buNone/>
            </a:pPr>
            <a:r>
              <a:rPr lang="es-MX" sz="2800" b="1" u="sng" dirty="0">
                <a:solidFill>
                  <a:schemeClr val="bg1"/>
                </a:solidFill>
                <a:effectLst>
                  <a:outerShdw blurRad="38100" dist="38100" dir="2700000" algn="tl">
                    <a:srgbClr val="000000">
                      <a:alpha val="43137"/>
                    </a:srgbClr>
                  </a:outerShdw>
                </a:effectLst>
              </a:rPr>
              <a:t>PROCESO FORMATIVO DE LOS MÉDICOS</a:t>
            </a:r>
          </a:p>
          <a:p>
            <a:pPr marL="0" indent="0" algn="ctr">
              <a:buNone/>
            </a:pPr>
            <a:endParaRPr lang="es-MX" sz="2800" b="1" u="sng" dirty="0">
              <a:solidFill>
                <a:schemeClr val="bg1"/>
              </a:solidFill>
              <a:effectLst>
                <a:outerShdw blurRad="38100" dist="38100" dir="2700000" algn="tl">
                  <a:srgbClr val="000000">
                    <a:alpha val="43137"/>
                  </a:srgbClr>
                </a:outerShdw>
              </a:effectLst>
            </a:endParaRPr>
          </a:p>
          <a:p>
            <a:pPr marL="0" indent="0" algn="ctr">
              <a:buNone/>
            </a:pPr>
            <a:r>
              <a:rPr lang="es-MX" sz="2800" b="1" dirty="0">
                <a:solidFill>
                  <a:srgbClr val="FFFF00"/>
                </a:solidFill>
                <a:effectLst>
                  <a:outerShdw blurRad="38100" dist="38100" dir="2700000" algn="tl">
                    <a:srgbClr val="000000">
                      <a:alpha val="43137"/>
                    </a:srgbClr>
                  </a:outerShdw>
                </a:effectLst>
              </a:rPr>
              <a:t>Dr. Sc. Mario César Salinas Carmona</a:t>
            </a:r>
          </a:p>
          <a:p>
            <a:pPr marL="0" indent="0" algn="ctr">
              <a:buNone/>
            </a:pPr>
            <a:r>
              <a:rPr lang="es-MX" sz="2800" b="1" dirty="0">
                <a:solidFill>
                  <a:srgbClr val="FFFF00"/>
                </a:solidFill>
                <a:effectLst>
                  <a:outerShdw blurRad="38100" dist="38100" dir="2700000" algn="tl">
                    <a:srgbClr val="000000">
                      <a:alpha val="43137"/>
                    </a:srgbClr>
                  </a:outerShdw>
                </a:effectLst>
              </a:rPr>
              <a:t>Académico titular.</a:t>
            </a:r>
          </a:p>
          <a:p>
            <a:pPr marL="0" indent="0" algn="ctr">
              <a:buNone/>
            </a:pPr>
            <a:r>
              <a:rPr lang="es-MX" sz="2800" b="1" dirty="0" err="1">
                <a:solidFill>
                  <a:srgbClr val="FFFF00"/>
                </a:solidFill>
                <a:effectLst>
                  <a:outerShdw blurRad="38100" dist="38100" dir="2700000" algn="tl">
                    <a:srgbClr val="000000">
                      <a:alpha val="43137"/>
                    </a:srgbClr>
                  </a:outerShdw>
                </a:effectLst>
              </a:rPr>
              <a:t>Acad</a:t>
            </a:r>
            <a:r>
              <a:rPr lang="es-MX" sz="2800" b="1" dirty="0">
                <a:solidFill>
                  <a:srgbClr val="FFFF00"/>
                </a:solidFill>
                <a:effectLst>
                  <a:outerShdw blurRad="38100" dist="38100" dir="2700000" algn="tl">
                    <a:srgbClr val="000000">
                      <a:alpha val="43137"/>
                    </a:srgbClr>
                  </a:outerShdw>
                </a:effectLst>
              </a:rPr>
              <a:t>. Dr. </a:t>
            </a:r>
            <a:r>
              <a:rPr lang="es-MX" sz="2800" b="1" dirty="0" err="1">
                <a:solidFill>
                  <a:srgbClr val="FFFF00"/>
                </a:solidFill>
                <a:effectLst>
                  <a:outerShdw blurRad="38100" dist="38100" dir="2700000" algn="tl">
                    <a:srgbClr val="000000">
                      <a:alpha val="43137"/>
                    </a:srgbClr>
                  </a:outerShdw>
                </a:effectLst>
              </a:rPr>
              <a:t>med</a:t>
            </a:r>
            <a:r>
              <a:rPr lang="es-MX" sz="2800" b="1" dirty="0">
                <a:solidFill>
                  <a:srgbClr val="FFFF00"/>
                </a:solidFill>
                <a:effectLst>
                  <a:outerShdw blurRad="38100" dist="38100" dir="2700000" algn="tl">
                    <a:srgbClr val="000000">
                      <a:alpha val="43137"/>
                    </a:srgbClr>
                  </a:outerShdw>
                </a:effectLst>
              </a:rPr>
              <a:t>. Jorge Ocampo </a:t>
            </a:r>
            <a:r>
              <a:rPr lang="es-MX" sz="2800" b="1" dirty="0" err="1">
                <a:solidFill>
                  <a:srgbClr val="FFFF00"/>
                </a:solidFill>
                <a:effectLst>
                  <a:outerShdw blurRad="38100" dist="38100" dir="2700000" algn="tl">
                    <a:srgbClr val="000000">
                      <a:alpha val="43137"/>
                    </a:srgbClr>
                  </a:outerShdw>
                </a:effectLst>
              </a:rPr>
              <a:t>Candiani</a:t>
            </a:r>
            <a:endParaRPr lang="es-MX" sz="2800" b="1" dirty="0">
              <a:solidFill>
                <a:srgbClr val="FFFF00"/>
              </a:solidFill>
              <a:effectLst>
                <a:outerShdw blurRad="38100" dist="38100" dir="2700000" algn="tl">
                  <a:srgbClr val="000000">
                    <a:alpha val="43137"/>
                  </a:srgbClr>
                </a:outerShdw>
              </a:effectLst>
            </a:endParaRPr>
          </a:p>
          <a:p>
            <a:pPr marL="0" indent="0" algn="ctr">
              <a:buNone/>
            </a:pPr>
            <a:r>
              <a:rPr lang="es-MX" sz="2800" b="1" dirty="0">
                <a:solidFill>
                  <a:srgbClr val="FFFF00"/>
                </a:solidFill>
                <a:effectLst>
                  <a:outerShdw blurRad="38100" dist="38100" dir="2700000" algn="tl">
                    <a:srgbClr val="000000">
                      <a:alpha val="43137"/>
                    </a:srgbClr>
                  </a:outerShdw>
                </a:effectLst>
              </a:rPr>
              <a:t>Jefe del Servicio de </a:t>
            </a:r>
            <a:r>
              <a:rPr lang="es-MX" sz="2800" b="1" dirty="0" err="1">
                <a:solidFill>
                  <a:srgbClr val="FFFF00"/>
                </a:solidFill>
                <a:effectLst>
                  <a:outerShdw blurRad="38100" dist="38100" dir="2700000" algn="tl">
                    <a:srgbClr val="000000">
                      <a:alpha val="43137"/>
                    </a:srgbClr>
                  </a:outerShdw>
                </a:effectLst>
              </a:rPr>
              <a:t>Dermatologia</a:t>
            </a:r>
            <a:endParaRPr lang="es-MX" sz="2800" b="1" dirty="0">
              <a:solidFill>
                <a:srgbClr val="FFFF00"/>
              </a:solidFill>
              <a:effectLst>
                <a:outerShdw blurRad="38100" dist="38100" dir="2700000" algn="tl">
                  <a:srgbClr val="000000">
                    <a:alpha val="43137"/>
                  </a:srgbClr>
                </a:outerShdw>
              </a:effectLst>
            </a:endParaRPr>
          </a:p>
          <a:p>
            <a:pPr marL="0" indent="0" algn="ctr">
              <a:buNone/>
            </a:pPr>
            <a:endParaRPr lang="es-MX" sz="2800" b="1" u="sng"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7638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EC2F0C6-0B7D-4536-BE0D-402135CA69CD}"/>
              </a:ext>
            </a:extLst>
          </p:cNvPr>
          <p:cNvPicPr>
            <a:picLocks noChangeAspect="1"/>
          </p:cNvPicPr>
          <p:nvPr/>
        </p:nvPicPr>
        <p:blipFill>
          <a:blip r:embed="rId2"/>
          <a:stretch>
            <a:fillRect/>
          </a:stretch>
        </p:blipFill>
        <p:spPr>
          <a:xfrm>
            <a:off x="-108520" y="0"/>
            <a:ext cx="9400918" cy="7119333"/>
          </a:xfrm>
          <a:prstGeom prst="rect">
            <a:avLst/>
          </a:prstGeom>
        </p:spPr>
      </p:pic>
      <p:pic>
        <p:nvPicPr>
          <p:cNvPr id="5" name="Imagen 4" descr="collage_hospital_facultad degradado orillas">
            <a:extLst>
              <a:ext uri="{FF2B5EF4-FFF2-40B4-BE49-F238E27FC236}">
                <a16:creationId xmlns:a16="http://schemas.microsoft.com/office/drawing/2014/main" id="{0375E278-6138-4326-A824-73A0B5A66F1C}"/>
              </a:ext>
            </a:extLst>
          </p:cNvPr>
          <p:cNvPicPr>
            <a:picLocks noChangeAspect="1"/>
          </p:cNvPicPr>
          <p:nvPr/>
        </p:nvPicPr>
        <p:blipFill rotWithShape="1">
          <a:blip r:embed="rId3" cstate="print">
            <a:alphaModFix amt="65000"/>
            <a:extLst>
              <a:ext uri="{28A0092B-C50C-407E-A947-70E740481C1C}">
                <a14:useLocalDpi xmlns:a14="http://schemas.microsoft.com/office/drawing/2010/main" val="0"/>
              </a:ext>
            </a:extLst>
          </a:blip>
          <a:srcRect l="4250" r="4310"/>
          <a:stretch/>
        </p:blipFill>
        <p:spPr>
          <a:xfrm>
            <a:off x="-108520" y="3971895"/>
            <a:ext cx="9403126" cy="3540764"/>
          </a:xfrm>
          <a:prstGeom prst="rect">
            <a:avLst/>
          </a:prstGeom>
        </p:spPr>
      </p:pic>
      <p:sp>
        <p:nvSpPr>
          <p:cNvPr id="3" name="2 Marcador de contenido"/>
          <p:cNvSpPr>
            <a:spLocks noGrp="1"/>
          </p:cNvSpPr>
          <p:nvPr>
            <p:ph idx="1"/>
          </p:nvPr>
        </p:nvSpPr>
        <p:spPr>
          <a:xfrm>
            <a:off x="477139" y="1052736"/>
            <a:ext cx="8229600" cy="4525963"/>
          </a:xfrm>
        </p:spPr>
        <p:txBody>
          <a:bodyPr>
            <a:normAutofit/>
          </a:bodyPr>
          <a:lstStyle/>
          <a:p>
            <a:pPr marL="514350" indent="-514350">
              <a:buClr>
                <a:srgbClr val="FFFF00"/>
              </a:buClr>
              <a:buAutoNum type="alphaLcPeriod" startAt="5"/>
            </a:pPr>
            <a:r>
              <a:rPr lang="es-MX" b="1" dirty="0">
                <a:solidFill>
                  <a:schemeClr val="bg1"/>
                </a:solidFill>
                <a:effectLst>
                  <a:outerShdw blurRad="38100" dist="38100" dir="2700000" algn="tl">
                    <a:srgbClr val="000000">
                      <a:alpha val="43137"/>
                    </a:srgbClr>
                  </a:outerShdw>
                </a:effectLst>
              </a:rPr>
              <a:t>Aprende a la formulación de hipótesis, define objetivos, realiza cronogramas, </a:t>
            </a:r>
            <a:r>
              <a:rPr lang="es-MX" b="1" u="sng" dirty="0">
                <a:solidFill>
                  <a:schemeClr val="bg1"/>
                </a:solidFill>
                <a:effectLst>
                  <a:outerShdw blurRad="38100" dist="38100" dir="2700000" algn="tl">
                    <a:srgbClr val="000000">
                      <a:alpha val="43137"/>
                    </a:srgbClr>
                  </a:outerShdw>
                </a:effectLst>
              </a:rPr>
              <a:t>aprende el fundamento de la bioestadística</a:t>
            </a:r>
          </a:p>
          <a:p>
            <a:pPr marL="514350" indent="-514350">
              <a:buClr>
                <a:srgbClr val="FFFF00"/>
              </a:buClr>
              <a:buAutoNum type="alphaLcPeriod" startAt="5"/>
            </a:pPr>
            <a:r>
              <a:rPr lang="es-MX" b="1" dirty="0">
                <a:solidFill>
                  <a:schemeClr val="bg1"/>
                </a:solidFill>
                <a:effectLst>
                  <a:outerShdw blurRad="38100" dist="38100" dir="2700000" algn="tl">
                    <a:srgbClr val="000000">
                      <a:alpha val="43137"/>
                    </a:srgbClr>
                  </a:outerShdw>
                </a:effectLst>
              </a:rPr>
              <a:t>Al mismo tiempo que avanza en sus estudios curriculares de la carrera de Médico Cirujano, el estudiante </a:t>
            </a:r>
            <a:r>
              <a:rPr lang="es-MX" b="1" u="sng" dirty="0">
                <a:solidFill>
                  <a:schemeClr val="bg1"/>
                </a:solidFill>
                <a:effectLst>
                  <a:outerShdw blurRad="38100" dist="38100" dir="2700000" algn="tl">
                    <a:srgbClr val="000000">
                      <a:alpha val="43137"/>
                    </a:srgbClr>
                  </a:outerShdw>
                </a:effectLst>
              </a:rPr>
              <a:t>aprende la bioética, el registro de los proyectos  </a:t>
            </a:r>
          </a:p>
          <a:p>
            <a:pPr marL="0" indent="0">
              <a:buClr>
                <a:srgbClr val="FFFF00"/>
              </a:buClr>
              <a:buNone/>
            </a:pPr>
            <a:endParaRPr lang="es-MX" b="1" u="sng"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0027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80D5473-C03B-4371-8D44-D98C4866AAE7}"/>
              </a:ext>
            </a:extLst>
          </p:cNvPr>
          <p:cNvPicPr>
            <a:picLocks noChangeAspect="1"/>
          </p:cNvPicPr>
          <p:nvPr/>
        </p:nvPicPr>
        <p:blipFill>
          <a:blip r:embed="rId2"/>
          <a:stretch>
            <a:fillRect/>
          </a:stretch>
        </p:blipFill>
        <p:spPr>
          <a:xfrm rot="10800000">
            <a:off x="-88722" y="-243409"/>
            <a:ext cx="9403126" cy="7362741"/>
          </a:xfrm>
          <a:prstGeom prst="rect">
            <a:avLst/>
          </a:prstGeom>
        </p:spPr>
      </p:pic>
      <p:pic>
        <p:nvPicPr>
          <p:cNvPr id="5" name="Imagen 4" descr="collage_hospital_facultad degradado orillas">
            <a:extLst>
              <a:ext uri="{FF2B5EF4-FFF2-40B4-BE49-F238E27FC236}">
                <a16:creationId xmlns:a16="http://schemas.microsoft.com/office/drawing/2014/main" id="{396C2558-1D58-4111-BE48-4FF182B0738E}"/>
              </a:ext>
            </a:extLst>
          </p:cNvPr>
          <p:cNvPicPr>
            <a:picLocks noChangeAspect="1"/>
          </p:cNvPicPr>
          <p:nvPr/>
        </p:nvPicPr>
        <p:blipFill rotWithShape="1">
          <a:blip r:embed="rId3" cstate="print">
            <a:alphaModFix amt="65000"/>
            <a:extLst>
              <a:ext uri="{28A0092B-C50C-407E-A947-70E740481C1C}">
                <a14:useLocalDpi xmlns:a14="http://schemas.microsoft.com/office/drawing/2010/main" val="0"/>
              </a:ext>
            </a:extLst>
          </a:blip>
          <a:srcRect l="4250" r="4310"/>
          <a:stretch/>
        </p:blipFill>
        <p:spPr>
          <a:xfrm>
            <a:off x="-108520" y="3971895"/>
            <a:ext cx="9403126" cy="3540764"/>
          </a:xfrm>
          <a:prstGeom prst="rect">
            <a:avLst/>
          </a:prstGeom>
        </p:spPr>
      </p:pic>
      <p:sp>
        <p:nvSpPr>
          <p:cNvPr id="3" name="2 Marcador de contenido"/>
          <p:cNvSpPr>
            <a:spLocks noGrp="1"/>
          </p:cNvSpPr>
          <p:nvPr>
            <p:ph idx="1"/>
          </p:nvPr>
        </p:nvSpPr>
        <p:spPr>
          <a:xfrm>
            <a:off x="498041" y="908720"/>
            <a:ext cx="8229600" cy="4525963"/>
          </a:xfrm>
        </p:spPr>
        <p:txBody>
          <a:bodyPr>
            <a:normAutofit/>
          </a:bodyPr>
          <a:lstStyle/>
          <a:p>
            <a:pPr marL="514350" indent="-514350">
              <a:buClr>
                <a:srgbClr val="FFFF00"/>
              </a:buClr>
              <a:buFont typeface="+mj-lt"/>
              <a:buAutoNum type="alphaLcPeriod" startAt="7"/>
            </a:pPr>
            <a:r>
              <a:rPr lang="es-MX" b="1" dirty="0">
                <a:solidFill>
                  <a:schemeClr val="bg1"/>
                </a:solidFill>
                <a:effectLst>
                  <a:outerShdw blurRad="38100" dist="38100" dir="2700000" algn="tl">
                    <a:srgbClr val="000000">
                      <a:alpha val="43137"/>
                    </a:srgbClr>
                  </a:outerShdw>
                </a:effectLst>
              </a:rPr>
              <a:t>Como parte de este proceso existen varios cursos extracurriculares de bioética, las </a:t>
            </a:r>
            <a:r>
              <a:rPr lang="es-MX" b="1" u="sng" dirty="0">
                <a:solidFill>
                  <a:schemeClr val="bg1"/>
                </a:solidFill>
                <a:effectLst>
                  <a:outerShdw blurRad="38100" dist="38100" dir="2700000" algn="tl">
                    <a:srgbClr val="000000">
                      <a:alpha val="43137"/>
                    </a:srgbClr>
                  </a:outerShdw>
                </a:effectLst>
              </a:rPr>
              <a:t>Normas Internacionales y Nacionales que regulan la investigación científica</a:t>
            </a:r>
          </a:p>
          <a:p>
            <a:pPr marL="514350" indent="-514350">
              <a:buClr>
                <a:srgbClr val="FFFF00"/>
              </a:buClr>
              <a:buFont typeface="+mj-lt"/>
              <a:buAutoNum type="alphaLcPeriod" startAt="7"/>
            </a:pPr>
            <a:r>
              <a:rPr lang="es-MX" b="1" dirty="0">
                <a:solidFill>
                  <a:schemeClr val="bg1"/>
                </a:solidFill>
                <a:effectLst>
                  <a:outerShdw blurRad="38100" dist="38100" dir="2700000" algn="tl">
                    <a:srgbClr val="000000">
                      <a:alpha val="43137"/>
                    </a:srgbClr>
                  </a:outerShdw>
                </a:effectLst>
              </a:rPr>
              <a:t>Los estudiantes aprenden el cuidado en el manejo de los animales de experimentación </a:t>
            </a:r>
            <a:r>
              <a:rPr lang="es-MX" b="1" u="sng" dirty="0">
                <a:solidFill>
                  <a:schemeClr val="bg1"/>
                </a:solidFill>
                <a:effectLst>
                  <a:outerShdw blurRad="38100" dist="38100" dir="2700000" algn="tl">
                    <a:srgbClr val="000000">
                      <a:alpha val="43137"/>
                    </a:srgbClr>
                  </a:outerShdw>
                </a:effectLst>
              </a:rPr>
              <a:t>NOM-062-ZOO-1999</a:t>
            </a:r>
          </a:p>
        </p:txBody>
      </p:sp>
    </p:spTree>
    <p:extLst>
      <p:ext uri="{BB962C8B-B14F-4D97-AF65-F5344CB8AC3E}">
        <p14:creationId xmlns:p14="http://schemas.microsoft.com/office/powerpoint/2010/main" val="292741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r Salinas\Desktop\Inmunología Depto\fotos inmuno página\rato´n con micetom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820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637BDEC-7866-49E5-BC95-E5ED2D1CDC08}"/>
              </a:ext>
            </a:extLst>
          </p:cNvPr>
          <p:cNvPicPr>
            <a:picLocks noChangeAspect="1"/>
          </p:cNvPicPr>
          <p:nvPr/>
        </p:nvPicPr>
        <p:blipFill>
          <a:blip r:embed="rId2"/>
          <a:stretch>
            <a:fillRect/>
          </a:stretch>
        </p:blipFill>
        <p:spPr>
          <a:xfrm>
            <a:off x="-108520" y="0"/>
            <a:ext cx="9400918" cy="7119333"/>
          </a:xfrm>
          <a:prstGeom prst="rect">
            <a:avLst/>
          </a:prstGeom>
        </p:spPr>
      </p:pic>
      <p:pic>
        <p:nvPicPr>
          <p:cNvPr id="1026" name="Picture 2" descr="C:\Users\Dr Salinas\Desktop\Inmunología Depto\BIOTERIO FOTOS\IMG_20160915_1740382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256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ACB28CA-33B7-4DC4-8141-6CF3243B6121}"/>
              </a:ext>
            </a:extLst>
          </p:cNvPr>
          <p:cNvPicPr>
            <a:picLocks noChangeAspect="1"/>
          </p:cNvPicPr>
          <p:nvPr/>
        </p:nvPicPr>
        <p:blipFill>
          <a:blip r:embed="rId2"/>
          <a:stretch>
            <a:fillRect/>
          </a:stretch>
        </p:blipFill>
        <p:spPr>
          <a:xfrm rot="10800000">
            <a:off x="-88722" y="-243409"/>
            <a:ext cx="9403126" cy="7362741"/>
          </a:xfrm>
          <a:prstGeom prst="rect">
            <a:avLst/>
          </a:prstGeom>
        </p:spPr>
      </p:pic>
      <p:pic>
        <p:nvPicPr>
          <p:cNvPr id="2050" name="Picture 2" descr="C:\Users\Dr Salinas\Desktop\Inmunología Depto\fotos inmuno página\provericyt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941291"/>
            <a:ext cx="6768752" cy="4993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130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09523C2-9AFE-45DD-A1EC-8A4B26990238}"/>
              </a:ext>
            </a:extLst>
          </p:cNvPr>
          <p:cNvPicPr>
            <a:picLocks noChangeAspect="1"/>
          </p:cNvPicPr>
          <p:nvPr/>
        </p:nvPicPr>
        <p:blipFill>
          <a:blip r:embed="rId2"/>
          <a:stretch>
            <a:fillRect/>
          </a:stretch>
        </p:blipFill>
        <p:spPr>
          <a:xfrm>
            <a:off x="-108520" y="0"/>
            <a:ext cx="9400918" cy="7119333"/>
          </a:xfrm>
          <a:prstGeom prst="rect">
            <a:avLst/>
          </a:prstGeom>
        </p:spPr>
      </p:pic>
      <p:pic>
        <p:nvPicPr>
          <p:cNvPr id="1026" name="Picture 2" descr="C:\Users\Dr Salinas\Desktop\Inmunología Depto\BIOTERIO FOTOS\IMG_20160915_1718477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346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1F3216AC-BB81-4D90-85A0-02393810A70A}"/>
              </a:ext>
            </a:extLst>
          </p:cNvPr>
          <p:cNvPicPr>
            <a:picLocks noChangeAspect="1"/>
          </p:cNvPicPr>
          <p:nvPr/>
        </p:nvPicPr>
        <p:blipFill>
          <a:blip r:embed="rId2"/>
          <a:stretch>
            <a:fillRect/>
          </a:stretch>
        </p:blipFill>
        <p:spPr>
          <a:xfrm>
            <a:off x="-182880" y="0"/>
            <a:ext cx="9481930" cy="7203882"/>
          </a:xfrm>
          <a:prstGeom prst="rect">
            <a:avLst/>
          </a:prstGeom>
        </p:spPr>
      </p:pic>
      <p:sp>
        <p:nvSpPr>
          <p:cNvPr id="2" name="Título 1">
            <a:extLst>
              <a:ext uri="{FF2B5EF4-FFF2-40B4-BE49-F238E27FC236}">
                <a16:creationId xmlns:a16="http://schemas.microsoft.com/office/drawing/2014/main" id="{629F0047-6456-4A2A-B9A6-3B1E47E7D7AA}"/>
              </a:ext>
            </a:extLst>
          </p:cNvPr>
          <p:cNvSpPr>
            <a:spLocks noGrp="1"/>
          </p:cNvSpPr>
          <p:nvPr>
            <p:ph type="title"/>
          </p:nvPr>
        </p:nvSpPr>
        <p:spPr>
          <a:xfrm>
            <a:off x="628650" y="341272"/>
            <a:ext cx="7886700" cy="1325563"/>
          </a:xfrm>
        </p:spPr>
        <p:txBody>
          <a:bodyPr>
            <a:normAutofit/>
          </a:bodyPr>
          <a:lstStyle/>
          <a:p>
            <a:r>
              <a:rPr lang="es-MX" sz="4000" b="1" dirty="0">
                <a:solidFill>
                  <a:schemeClr val="bg1"/>
                </a:solidFill>
                <a:effectLst>
                  <a:outerShdw blurRad="38100" dist="38100" dir="2700000" algn="tl">
                    <a:srgbClr val="000000">
                      <a:alpha val="43137"/>
                    </a:srgbClr>
                  </a:outerShdw>
                </a:effectLst>
              </a:rPr>
              <a:t>LOGROS</a:t>
            </a:r>
            <a:br>
              <a:rPr lang="es-MX" sz="3200" b="1" dirty="0">
                <a:solidFill>
                  <a:srgbClr val="FFFF00"/>
                </a:solidFill>
                <a:effectLst>
                  <a:outerShdw blurRad="38100" dist="38100" dir="2700000" algn="tl">
                    <a:srgbClr val="000000">
                      <a:alpha val="43137"/>
                    </a:srgbClr>
                  </a:outerShdw>
                </a:effectLst>
              </a:rPr>
            </a:br>
            <a:r>
              <a:rPr lang="es-MX" sz="3200" b="1" dirty="0">
                <a:solidFill>
                  <a:srgbClr val="FFFF00"/>
                </a:solidFill>
                <a:effectLst>
                  <a:outerShdw blurRad="38100" dist="38100" dir="2700000" algn="tl">
                    <a:srgbClr val="000000">
                      <a:alpha val="43137"/>
                    </a:srgbClr>
                  </a:outerShdw>
                </a:effectLst>
              </a:rPr>
              <a:t>Investigadores miembros del SNI 1984-2016</a:t>
            </a:r>
          </a:p>
        </p:txBody>
      </p:sp>
      <p:graphicFrame>
        <p:nvGraphicFramePr>
          <p:cNvPr id="9" name="Marcador de contenido 8">
            <a:extLst>
              <a:ext uri="{FF2B5EF4-FFF2-40B4-BE49-F238E27FC236}">
                <a16:creationId xmlns:a16="http://schemas.microsoft.com/office/drawing/2014/main" id="{452217C4-111F-40DB-8900-CB4B1D576846}"/>
              </a:ext>
            </a:extLst>
          </p:cNvPr>
          <p:cNvGraphicFramePr>
            <a:graphicFrameLocks noGrp="1"/>
          </p:cNvGraphicFramePr>
          <p:nvPr>
            <p:ph idx="1"/>
            <p:extLst>
              <p:ext uri="{D42A27DB-BD31-4B8C-83A1-F6EECF244321}">
                <p14:modId xmlns:p14="http://schemas.microsoft.com/office/powerpoint/2010/main" val="4206919114"/>
              </p:ext>
            </p:extLst>
          </p:nvPr>
        </p:nvGraphicFramePr>
        <p:xfrm>
          <a:off x="903215" y="1666835"/>
          <a:ext cx="78867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11" name="CuadroTexto 10">
            <a:extLst>
              <a:ext uri="{FF2B5EF4-FFF2-40B4-BE49-F238E27FC236}">
                <a16:creationId xmlns:a16="http://schemas.microsoft.com/office/drawing/2014/main" id="{C33B4CBF-4D97-433F-A7A9-EF1677DE9695}"/>
              </a:ext>
            </a:extLst>
          </p:cNvPr>
          <p:cNvSpPr txBox="1"/>
          <p:nvPr/>
        </p:nvSpPr>
        <p:spPr>
          <a:xfrm rot="16200000">
            <a:off x="-1522114" y="3967067"/>
            <a:ext cx="3505896" cy="461665"/>
          </a:xfrm>
          <a:prstGeom prst="rect">
            <a:avLst/>
          </a:prstGeom>
          <a:noFill/>
        </p:spPr>
        <p:txBody>
          <a:bodyPr wrap="none" rtlCol="0">
            <a:spAutoFit/>
          </a:bodyPr>
          <a:lstStyle/>
          <a:p>
            <a:r>
              <a:rPr lang="es-MX" sz="2400" b="1" dirty="0">
                <a:solidFill>
                  <a:schemeClr val="bg1"/>
                </a:solidFill>
                <a:effectLst>
                  <a:outerShdw blurRad="38100" dist="38100" dir="2700000" algn="tl">
                    <a:srgbClr val="000000">
                      <a:alpha val="43137"/>
                    </a:srgbClr>
                  </a:outerShdw>
                </a:effectLst>
              </a:rPr>
              <a:t>Dirección de Investigación</a:t>
            </a:r>
          </a:p>
        </p:txBody>
      </p:sp>
    </p:spTree>
    <p:extLst>
      <p:ext uri="{BB962C8B-B14F-4D97-AF65-F5344CB8AC3E}">
        <p14:creationId xmlns:p14="http://schemas.microsoft.com/office/powerpoint/2010/main" val="529323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05F16FB-E52F-43ED-918F-93EB20E083A6}"/>
              </a:ext>
            </a:extLst>
          </p:cNvPr>
          <p:cNvPicPr>
            <a:picLocks noChangeAspect="1"/>
          </p:cNvPicPr>
          <p:nvPr/>
        </p:nvPicPr>
        <p:blipFill>
          <a:blip r:embed="rId2"/>
          <a:stretch>
            <a:fillRect/>
          </a:stretch>
        </p:blipFill>
        <p:spPr>
          <a:xfrm rot="10800000">
            <a:off x="-108520" y="-733426"/>
            <a:ext cx="9917306" cy="8058150"/>
          </a:xfrm>
          <a:prstGeom prst="rect">
            <a:avLst/>
          </a:prstGeom>
        </p:spPr>
      </p:pic>
      <p:graphicFrame>
        <p:nvGraphicFramePr>
          <p:cNvPr id="16" name="Object 4"/>
          <p:cNvGraphicFramePr>
            <a:graphicFrameLocks noChangeAspect="1"/>
          </p:cNvGraphicFramePr>
          <p:nvPr>
            <p:extLst/>
          </p:nvPr>
        </p:nvGraphicFramePr>
        <p:xfrm>
          <a:off x="-221982" y="764093"/>
          <a:ext cx="9357929" cy="5484840"/>
        </p:xfrm>
        <a:graphic>
          <a:graphicData uri="http://schemas.openxmlformats.org/drawingml/2006/chart">
            <c:chart xmlns:c="http://schemas.openxmlformats.org/drawingml/2006/chart" xmlns:r="http://schemas.openxmlformats.org/officeDocument/2006/relationships" r:id="rId3"/>
          </a:graphicData>
        </a:graphic>
      </p:graphicFrame>
      <p:sp>
        <p:nvSpPr>
          <p:cNvPr id="8" name="7 Marcador de contenido">
            <a:extLst>
              <a:ext uri="{FF2B5EF4-FFF2-40B4-BE49-F238E27FC236}">
                <a16:creationId xmlns:a16="http://schemas.microsoft.com/office/drawing/2014/main" id="{FC512BDC-E192-4266-9E73-60F7AF07236B}"/>
              </a:ext>
            </a:extLst>
          </p:cNvPr>
          <p:cNvSpPr txBox="1">
            <a:spLocks/>
          </p:cNvSpPr>
          <p:nvPr/>
        </p:nvSpPr>
        <p:spPr>
          <a:xfrm>
            <a:off x="539552" y="239053"/>
            <a:ext cx="8402637" cy="9874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defRPr/>
            </a:pPr>
            <a:r>
              <a:rPr lang="es-MX" b="1" dirty="0">
                <a:solidFill>
                  <a:srgbClr val="FFFF00"/>
                </a:solidFill>
                <a:effectLst>
                  <a:outerShdw blurRad="38100" dist="38100" dir="2700000" algn="tl">
                    <a:srgbClr val="000000">
                      <a:alpha val="43137"/>
                    </a:srgbClr>
                  </a:outerShdw>
                </a:effectLst>
              </a:rPr>
              <a:t>SNI 2016 POR DEPENDENCIA</a:t>
            </a:r>
          </a:p>
        </p:txBody>
      </p:sp>
      <p:sp>
        <p:nvSpPr>
          <p:cNvPr id="2" name="CuadroTexto 1">
            <a:extLst>
              <a:ext uri="{FF2B5EF4-FFF2-40B4-BE49-F238E27FC236}">
                <a16:creationId xmlns:a16="http://schemas.microsoft.com/office/drawing/2014/main" id="{4416B959-2202-4FB5-9068-2F0CC6A043D7}"/>
              </a:ext>
            </a:extLst>
          </p:cNvPr>
          <p:cNvSpPr txBox="1"/>
          <p:nvPr/>
        </p:nvSpPr>
        <p:spPr>
          <a:xfrm>
            <a:off x="8855115" y="1225073"/>
            <a:ext cx="401072" cy="261610"/>
          </a:xfrm>
          <a:prstGeom prst="rect">
            <a:avLst/>
          </a:prstGeom>
          <a:noFill/>
        </p:spPr>
        <p:txBody>
          <a:bodyPr wrap="none" rtlCol="0">
            <a:spAutoFit/>
          </a:bodyPr>
          <a:lstStyle/>
          <a:p>
            <a:pPr defTabSz="457200"/>
            <a:r>
              <a:rPr lang="es-MX" sz="1100" dirty="0">
                <a:solidFill>
                  <a:prstClr val="white"/>
                </a:solidFill>
              </a:rPr>
              <a:t>135</a:t>
            </a:r>
          </a:p>
        </p:txBody>
      </p:sp>
    </p:spTree>
    <p:extLst>
      <p:ext uri="{BB962C8B-B14F-4D97-AF65-F5344CB8AC3E}">
        <p14:creationId xmlns:p14="http://schemas.microsoft.com/office/powerpoint/2010/main" val="289009731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4A4C2F6-8FC1-472F-840C-2FAA54251D7A}"/>
              </a:ext>
            </a:extLst>
          </p:cNvPr>
          <p:cNvPicPr>
            <a:picLocks noChangeAspect="1"/>
          </p:cNvPicPr>
          <p:nvPr/>
        </p:nvPicPr>
        <p:blipFill>
          <a:blip r:embed="rId2"/>
          <a:stretch>
            <a:fillRect/>
          </a:stretch>
        </p:blipFill>
        <p:spPr>
          <a:xfrm rot="10800000">
            <a:off x="-88722" y="-315416"/>
            <a:ext cx="9403126" cy="7434748"/>
          </a:xfrm>
          <a:prstGeom prst="rect">
            <a:avLst/>
          </a:prstGeom>
        </p:spPr>
      </p:pic>
      <p:sp>
        <p:nvSpPr>
          <p:cNvPr id="2" name="1 Título"/>
          <p:cNvSpPr>
            <a:spLocks noGrp="1"/>
          </p:cNvSpPr>
          <p:nvPr>
            <p:ph type="title"/>
          </p:nvPr>
        </p:nvSpPr>
        <p:spPr>
          <a:xfrm>
            <a:off x="395536" y="116632"/>
            <a:ext cx="8229600" cy="1143000"/>
          </a:xfrm>
        </p:spPr>
        <p:txBody>
          <a:bodyPr/>
          <a:lstStyle/>
          <a:p>
            <a:r>
              <a:rPr lang="es-MX" b="1" dirty="0">
                <a:solidFill>
                  <a:srgbClr val="FFFF00"/>
                </a:solidFill>
                <a:effectLst>
                  <a:outerShdw blurRad="38100" dist="38100" dir="2700000" algn="tl">
                    <a:srgbClr val="000000">
                      <a:alpha val="43137"/>
                    </a:srgbClr>
                  </a:outerShdw>
                </a:effectLst>
              </a:rPr>
              <a:t>PROGRAMA INVEST</a:t>
            </a:r>
          </a:p>
        </p:txBody>
      </p:sp>
      <p:pic>
        <p:nvPicPr>
          <p:cNvPr id="5" name="Imagen 4" descr="collage_hospital_facultad degradado orillas">
            <a:extLst>
              <a:ext uri="{FF2B5EF4-FFF2-40B4-BE49-F238E27FC236}">
                <a16:creationId xmlns:a16="http://schemas.microsoft.com/office/drawing/2014/main" id="{F581B42C-2BE2-4962-B798-9BDA65DDFC7C}"/>
              </a:ext>
            </a:extLst>
          </p:cNvPr>
          <p:cNvPicPr>
            <a:picLocks noChangeAspect="1"/>
          </p:cNvPicPr>
          <p:nvPr/>
        </p:nvPicPr>
        <p:blipFill rotWithShape="1">
          <a:blip r:embed="rId3" cstate="print">
            <a:alphaModFix amt="65000"/>
            <a:extLst>
              <a:ext uri="{28A0092B-C50C-407E-A947-70E740481C1C}">
                <a14:useLocalDpi xmlns:a14="http://schemas.microsoft.com/office/drawing/2010/main" val="0"/>
              </a:ext>
            </a:extLst>
          </a:blip>
          <a:srcRect l="4250" r="4310"/>
          <a:stretch/>
        </p:blipFill>
        <p:spPr>
          <a:xfrm>
            <a:off x="-108520" y="3971895"/>
            <a:ext cx="9403126" cy="3540764"/>
          </a:xfrm>
          <a:prstGeom prst="rect">
            <a:avLst/>
          </a:prstGeom>
        </p:spPr>
      </p:pic>
      <p:sp>
        <p:nvSpPr>
          <p:cNvPr id="3" name="2 Marcador de contenido"/>
          <p:cNvSpPr>
            <a:spLocks noGrp="1"/>
          </p:cNvSpPr>
          <p:nvPr>
            <p:ph idx="1"/>
          </p:nvPr>
        </p:nvSpPr>
        <p:spPr>
          <a:xfrm>
            <a:off x="611560" y="1484784"/>
            <a:ext cx="8229600" cy="4525963"/>
          </a:xfrm>
        </p:spPr>
        <p:txBody>
          <a:bodyPr>
            <a:normAutofit/>
          </a:bodyPr>
          <a:lstStyle/>
          <a:p>
            <a:pPr>
              <a:buClr>
                <a:srgbClr val="FFFF00"/>
              </a:buClr>
            </a:pPr>
            <a:r>
              <a:rPr lang="es-MX" sz="2800" b="1" dirty="0">
                <a:solidFill>
                  <a:schemeClr val="bg1"/>
                </a:solidFill>
                <a:effectLst>
                  <a:outerShdw blurRad="38100" dist="38100" dir="2700000" algn="tl">
                    <a:srgbClr val="000000">
                      <a:alpha val="43137"/>
                    </a:srgbClr>
                  </a:outerShdw>
                </a:effectLst>
              </a:rPr>
              <a:t>El PROGRAMA INVEST es creado en el año 2005 por el Dr. José Gerardo González </a:t>
            </a:r>
            <a:r>
              <a:rPr lang="es-MX" sz="2800" b="1" dirty="0" err="1">
                <a:solidFill>
                  <a:schemeClr val="bg1"/>
                </a:solidFill>
                <a:effectLst>
                  <a:outerShdw blurRad="38100" dist="38100" dir="2700000" algn="tl">
                    <a:srgbClr val="000000">
                      <a:alpha val="43137"/>
                    </a:srgbClr>
                  </a:outerShdw>
                </a:effectLst>
              </a:rPr>
              <a:t>González</a:t>
            </a:r>
            <a:r>
              <a:rPr lang="es-MX" sz="2800" b="1" dirty="0">
                <a:solidFill>
                  <a:schemeClr val="bg1"/>
                </a:solidFill>
                <a:effectLst>
                  <a:outerShdw blurRad="38100" dist="38100" dir="2700000" algn="tl">
                    <a:srgbClr val="000000">
                      <a:alpha val="43137"/>
                    </a:srgbClr>
                  </a:outerShdw>
                </a:effectLst>
              </a:rPr>
              <a:t>, Subdirector de Investigación de la Facultad de Medicina</a:t>
            </a:r>
          </a:p>
          <a:p>
            <a:pPr>
              <a:buClr>
                <a:srgbClr val="FFFF00"/>
              </a:buClr>
            </a:pPr>
            <a:r>
              <a:rPr lang="es-MX" sz="2800" b="1" dirty="0">
                <a:solidFill>
                  <a:schemeClr val="bg1"/>
                </a:solidFill>
                <a:effectLst>
                  <a:outerShdw blurRad="38100" dist="38100" dir="2700000" algn="tl">
                    <a:srgbClr val="000000">
                      <a:alpha val="43137"/>
                    </a:srgbClr>
                  </a:outerShdw>
                </a:effectLst>
              </a:rPr>
              <a:t>Se generan cursos extracurriculares de formación científica para la investigación</a:t>
            </a:r>
          </a:p>
          <a:p>
            <a:pPr>
              <a:buClr>
                <a:srgbClr val="FFFF00"/>
              </a:buClr>
            </a:pPr>
            <a:r>
              <a:rPr lang="es-MX" sz="2800" b="1" dirty="0">
                <a:solidFill>
                  <a:schemeClr val="bg1"/>
                </a:solidFill>
                <a:effectLst>
                  <a:outerShdw blurRad="38100" dist="38100" dir="2700000" algn="tl">
                    <a:srgbClr val="000000">
                      <a:alpha val="43137"/>
                    </a:srgbClr>
                  </a:outerShdw>
                </a:effectLst>
              </a:rPr>
              <a:t>Este exitoso programa continúa hasta la fecha			              </a:t>
            </a:r>
          </a:p>
          <a:p>
            <a:pPr marL="0" indent="0">
              <a:buClr>
                <a:srgbClr val="FFFF00"/>
              </a:buClr>
              <a:buNone/>
            </a:pPr>
            <a:r>
              <a:rPr lang="es-MX" sz="2800" b="1" dirty="0">
                <a:solidFill>
                  <a:schemeClr val="bg1"/>
                </a:solidFill>
                <a:effectLst>
                  <a:outerShdw blurRad="38100" dist="38100" dir="2700000" algn="tl">
                    <a:srgbClr val="000000">
                      <a:alpha val="43137"/>
                    </a:srgbClr>
                  </a:outerShdw>
                </a:effectLst>
              </a:rPr>
              <a:t>				          </a:t>
            </a:r>
            <a:r>
              <a:rPr lang="es-MX" sz="1600" b="1" i="1" dirty="0">
                <a:solidFill>
                  <a:srgbClr val="FFFF00"/>
                </a:solidFill>
                <a:effectLst>
                  <a:outerShdw blurRad="38100" dist="38100" dir="2700000" algn="tl">
                    <a:srgbClr val="000000">
                      <a:alpha val="43137"/>
                    </a:srgbClr>
                  </a:outerShdw>
                </a:effectLst>
              </a:rPr>
              <a:t>Medicina Universitaria 2006,8(31)133-134 </a:t>
            </a:r>
          </a:p>
        </p:txBody>
      </p:sp>
    </p:spTree>
    <p:extLst>
      <p:ext uri="{BB962C8B-B14F-4D97-AF65-F5344CB8AC3E}">
        <p14:creationId xmlns:p14="http://schemas.microsoft.com/office/powerpoint/2010/main" val="363872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E289289-17D7-4F88-B8FC-85B507318776}"/>
              </a:ext>
            </a:extLst>
          </p:cNvPr>
          <p:cNvPicPr>
            <a:picLocks noChangeAspect="1"/>
          </p:cNvPicPr>
          <p:nvPr/>
        </p:nvPicPr>
        <p:blipFill>
          <a:blip r:embed="rId2"/>
          <a:stretch>
            <a:fillRect/>
          </a:stretch>
        </p:blipFill>
        <p:spPr>
          <a:xfrm>
            <a:off x="-108520" y="0"/>
            <a:ext cx="9400918" cy="7119333"/>
          </a:xfrm>
          <a:prstGeom prst="rect">
            <a:avLst/>
          </a:prstGeom>
        </p:spPr>
      </p:pic>
      <p:sp>
        <p:nvSpPr>
          <p:cNvPr id="5" name="1 Título">
            <a:extLst>
              <a:ext uri="{FF2B5EF4-FFF2-40B4-BE49-F238E27FC236}">
                <a16:creationId xmlns:a16="http://schemas.microsoft.com/office/drawing/2014/main" id="{ED809C3C-AAFD-4584-801F-8494F1B83A46}"/>
              </a:ext>
            </a:extLst>
          </p:cNvPr>
          <p:cNvSpPr>
            <a:spLocks noGrp="1"/>
          </p:cNvSpPr>
          <p:nvPr>
            <p:ph type="title"/>
          </p:nvPr>
        </p:nvSpPr>
        <p:spPr>
          <a:xfrm>
            <a:off x="395536" y="116632"/>
            <a:ext cx="8229600" cy="1143000"/>
          </a:xfrm>
        </p:spPr>
        <p:txBody>
          <a:bodyPr/>
          <a:lstStyle/>
          <a:p>
            <a:r>
              <a:rPr lang="es-MX" b="1" dirty="0">
                <a:solidFill>
                  <a:srgbClr val="FFFF00"/>
                </a:solidFill>
                <a:effectLst>
                  <a:outerShdw blurRad="38100" dist="38100" dir="2700000" algn="tl">
                    <a:srgbClr val="000000">
                      <a:alpha val="43137"/>
                    </a:srgbClr>
                  </a:outerShdw>
                </a:effectLst>
              </a:rPr>
              <a:t>PROGRAMA INVEST</a:t>
            </a:r>
          </a:p>
        </p:txBody>
      </p:sp>
      <p:pic>
        <p:nvPicPr>
          <p:cNvPr id="6" name="Imagen 5" descr="collage_hospital_facultad degradado orillas">
            <a:extLst>
              <a:ext uri="{FF2B5EF4-FFF2-40B4-BE49-F238E27FC236}">
                <a16:creationId xmlns:a16="http://schemas.microsoft.com/office/drawing/2014/main" id="{BA047B65-F33F-42F6-82CB-CFBBDBC9BA5E}"/>
              </a:ext>
            </a:extLst>
          </p:cNvPr>
          <p:cNvPicPr>
            <a:picLocks noChangeAspect="1"/>
          </p:cNvPicPr>
          <p:nvPr/>
        </p:nvPicPr>
        <p:blipFill rotWithShape="1">
          <a:blip r:embed="rId3" cstate="print">
            <a:alphaModFix amt="65000"/>
            <a:extLst>
              <a:ext uri="{28A0092B-C50C-407E-A947-70E740481C1C}">
                <a14:useLocalDpi xmlns:a14="http://schemas.microsoft.com/office/drawing/2010/main" val="0"/>
              </a:ext>
            </a:extLst>
          </a:blip>
          <a:srcRect l="4250" r="4310"/>
          <a:stretch/>
        </p:blipFill>
        <p:spPr>
          <a:xfrm>
            <a:off x="-108520" y="3971895"/>
            <a:ext cx="9403126" cy="3540764"/>
          </a:xfrm>
          <a:prstGeom prst="rect">
            <a:avLst/>
          </a:prstGeom>
        </p:spPr>
      </p:pic>
      <p:sp>
        <p:nvSpPr>
          <p:cNvPr id="3" name="2 Marcador de contenido"/>
          <p:cNvSpPr>
            <a:spLocks noGrp="1"/>
          </p:cNvSpPr>
          <p:nvPr>
            <p:ph idx="1"/>
          </p:nvPr>
        </p:nvSpPr>
        <p:spPr>
          <a:xfrm>
            <a:off x="477138" y="1296684"/>
            <a:ext cx="8415341" cy="4525963"/>
          </a:xfrm>
        </p:spPr>
        <p:txBody>
          <a:bodyPr>
            <a:normAutofit/>
          </a:bodyPr>
          <a:lstStyle/>
          <a:p>
            <a:pPr>
              <a:buClr>
                <a:srgbClr val="FFFF00"/>
              </a:buClr>
            </a:pPr>
            <a:r>
              <a:rPr lang="es-MX" b="1" dirty="0">
                <a:solidFill>
                  <a:schemeClr val="bg1"/>
                </a:solidFill>
                <a:effectLst>
                  <a:outerShdw blurRad="38100" dist="38100" dir="2700000" algn="tl">
                    <a:srgbClr val="000000">
                      <a:alpha val="43137"/>
                    </a:srgbClr>
                  </a:outerShdw>
                </a:effectLst>
              </a:rPr>
              <a:t>En el año 2005 la Facultad de Medicina, de una manera formal y organizada, puso en operación el </a:t>
            </a:r>
            <a:r>
              <a:rPr lang="es-MX" b="1" u="sng" dirty="0">
                <a:solidFill>
                  <a:schemeClr val="bg1"/>
                </a:solidFill>
                <a:effectLst>
                  <a:outerShdw blurRad="38100" dist="38100" dir="2700000" algn="tl">
                    <a:srgbClr val="000000">
                      <a:alpha val="43137"/>
                    </a:srgbClr>
                  </a:outerShdw>
                </a:effectLst>
              </a:rPr>
              <a:t>PROGRAMA INVEST </a:t>
            </a:r>
          </a:p>
          <a:p>
            <a:pPr>
              <a:buClr>
                <a:srgbClr val="FFFF00"/>
              </a:buClr>
            </a:pPr>
            <a:r>
              <a:rPr lang="es-MX" b="1" dirty="0">
                <a:solidFill>
                  <a:schemeClr val="bg1"/>
                </a:solidFill>
                <a:effectLst>
                  <a:outerShdw blurRad="38100" dist="38100" dir="2700000" algn="tl">
                    <a:srgbClr val="000000">
                      <a:alpha val="43137"/>
                    </a:srgbClr>
                  </a:outerShdw>
                </a:effectLst>
              </a:rPr>
              <a:t>Tiene una sede física en un espacio académico de la Facultad </a:t>
            </a:r>
          </a:p>
          <a:p>
            <a:pPr>
              <a:buClr>
                <a:srgbClr val="FFFF00"/>
              </a:buClr>
            </a:pPr>
            <a:r>
              <a:rPr lang="es-MX" b="1" dirty="0">
                <a:solidFill>
                  <a:schemeClr val="bg1"/>
                </a:solidFill>
                <a:effectLst>
                  <a:outerShdw blurRad="38100" dist="38100" dir="2700000" algn="tl">
                    <a:srgbClr val="000000">
                      <a:alpha val="43137"/>
                    </a:srgbClr>
                  </a:outerShdw>
                </a:effectLst>
              </a:rPr>
              <a:t>Es supervisado y operado por personal académico calificado que imparte cursos extracurriculares </a:t>
            </a:r>
          </a:p>
        </p:txBody>
      </p:sp>
    </p:spTree>
    <p:extLst>
      <p:ext uri="{BB962C8B-B14F-4D97-AF65-F5344CB8AC3E}">
        <p14:creationId xmlns:p14="http://schemas.microsoft.com/office/powerpoint/2010/main" val="234259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5C7A3F8-0432-4965-ACF9-864A9A2CB9BC}"/>
              </a:ext>
            </a:extLst>
          </p:cNvPr>
          <p:cNvPicPr>
            <a:picLocks noChangeAspect="1"/>
          </p:cNvPicPr>
          <p:nvPr/>
        </p:nvPicPr>
        <p:blipFill>
          <a:blip r:embed="rId2"/>
          <a:stretch>
            <a:fillRect/>
          </a:stretch>
        </p:blipFill>
        <p:spPr>
          <a:xfrm>
            <a:off x="-108520" y="0"/>
            <a:ext cx="9292398" cy="7119333"/>
          </a:xfrm>
          <a:prstGeom prst="rect">
            <a:avLst/>
          </a:prstGeom>
        </p:spPr>
      </p:pic>
      <p:pic>
        <p:nvPicPr>
          <p:cNvPr id="6" name="Imagen 5" descr="collage_hospital_facultad degradado orillas">
            <a:extLst>
              <a:ext uri="{FF2B5EF4-FFF2-40B4-BE49-F238E27FC236}">
                <a16:creationId xmlns:a16="http://schemas.microsoft.com/office/drawing/2014/main" id="{7BBC1D8F-8135-42A5-A525-9FAE434456C6}"/>
              </a:ext>
            </a:extLst>
          </p:cNvPr>
          <p:cNvPicPr>
            <a:picLocks noChangeAspect="1"/>
          </p:cNvPicPr>
          <p:nvPr/>
        </p:nvPicPr>
        <p:blipFill rotWithShape="1">
          <a:blip r:embed="rId3" cstate="print">
            <a:alphaModFix amt="65000"/>
            <a:extLst>
              <a:ext uri="{28A0092B-C50C-407E-A947-70E740481C1C}">
                <a14:useLocalDpi xmlns:a14="http://schemas.microsoft.com/office/drawing/2010/main" val="0"/>
              </a:ext>
            </a:extLst>
          </a:blip>
          <a:srcRect l="4250" r="4310"/>
          <a:stretch/>
        </p:blipFill>
        <p:spPr>
          <a:xfrm>
            <a:off x="-70874" y="3317236"/>
            <a:ext cx="9252520" cy="3540764"/>
          </a:xfrm>
          <a:prstGeom prst="rect">
            <a:avLst/>
          </a:prstGeom>
        </p:spPr>
      </p:pic>
      <p:sp>
        <p:nvSpPr>
          <p:cNvPr id="7" name="1 Título">
            <a:extLst>
              <a:ext uri="{FF2B5EF4-FFF2-40B4-BE49-F238E27FC236}">
                <a16:creationId xmlns:a16="http://schemas.microsoft.com/office/drawing/2014/main" id="{769F0FC7-0F09-45B9-85AF-3C136ECB70F5}"/>
              </a:ext>
            </a:extLst>
          </p:cNvPr>
          <p:cNvSpPr>
            <a:spLocks noGrp="1"/>
          </p:cNvSpPr>
          <p:nvPr>
            <p:ph type="title"/>
          </p:nvPr>
        </p:nvSpPr>
        <p:spPr>
          <a:xfrm>
            <a:off x="158824" y="0"/>
            <a:ext cx="8229600" cy="1143000"/>
          </a:xfrm>
        </p:spPr>
        <p:txBody>
          <a:bodyPr>
            <a:normAutofit/>
          </a:bodyPr>
          <a:lstStyle/>
          <a:p>
            <a:pPr algn="l"/>
            <a:r>
              <a:rPr lang="es-MX" sz="1800" b="1" dirty="0">
                <a:solidFill>
                  <a:srgbClr val="FFFF00"/>
                </a:solidFill>
                <a:effectLst>
                  <a:outerShdw blurRad="38100" dist="38100" dir="2700000" algn="tl">
                    <a:srgbClr val="000000">
                      <a:alpha val="43137"/>
                    </a:srgbClr>
                  </a:outerShdw>
                </a:effectLst>
              </a:rPr>
              <a:t>EL MODELO DE MEDICINA UNIVERSITARIA EN LA FACULTAD DE </a:t>
            </a:r>
            <a:br>
              <a:rPr lang="es-MX" sz="1800" b="1" dirty="0">
                <a:solidFill>
                  <a:srgbClr val="FFFF00"/>
                </a:solidFill>
                <a:effectLst>
                  <a:outerShdw blurRad="38100" dist="38100" dir="2700000" algn="tl">
                    <a:srgbClr val="000000">
                      <a:alpha val="43137"/>
                    </a:srgbClr>
                  </a:outerShdw>
                </a:effectLst>
              </a:rPr>
            </a:br>
            <a:r>
              <a:rPr lang="es-MX" sz="1800" b="1" dirty="0">
                <a:solidFill>
                  <a:srgbClr val="FFFF00"/>
                </a:solidFill>
                <a:effectLst>
                  <a:outerShdw blurRad="38100" dist="38100" dir="2700000" algn="tl">
                    <a:srgbClr val="000000">
                      <a:alpha val="43137"/>
                    </a:srgbClr>
                  </a:outerShdw>
                </a:effectLst>
              </a:rPr>
              <a:t>MEDICINA Y HOSPITAL UNIVERSITARIO DE LA UANL</a:t>
            </a:r>
          </a:p>
        </p:txBody>
      </p:sp>
      <p:sp>
        <p:nvSpPr>
          <p:cNvPr id="9" name="2 Marcador de contenido">
            <a:extLst>
              <a:ext uri="{FF2B5EF4-FFF2-40B4-BE49-F238E27FC236}">
                <a16:creationId xmlns:a16="http://schemas.microsoft.com/office/drawing/2014/main" id="{770BAD19-4510-4E61-A8DA-A16D402BF41D}"/>
              </a:ext>
            </a:extLst>
          </p:cNvPr>
          <p:cNvSpPr>
            <a:spLocks noGrp="1"/>
          </p:cNvSpPr>
          <p:nvPr>
            <p:ph idx="1"/>
          </p:nvPr>
        </p:nvSpPr>
        <p:spPr>
          <a:xfrm>
            <a:off x="457200" y="1600200"/>
            <a:ext cx="8229600" cy="4525963"/>
          </a:xfrm>
        </p:spPr>
        <p:txBody>
          <a:bodyPr>
            <a:normAutofit/>
          </a:bodyPr>
          <a:lstStyle/>
          <a:p>
            <a:pPr marL="0" indent="0">
              <a:buClr>
                <a:srgbClr val="FFFF00"/>
              </a:buClr>
              <a:buSzPct val="85000"/>
              <a:buNone/>
            </a:pPr>
            <a:r>
              <a:rPr lang="es-MX" sz="2800" b="1" dirty="0">
                <a:solidFill>
                  <a:schemeClr val="bg1"/>
                </a:solidFill>
                <a:effectLst>
                  <a:outerShdw blurRad="38100" dist="38100" dir="2700000" algn="tl">
                    <a:srgbClr val="000000">
                      <a:alpha val="43137"/>
                    </a:srgbClr>
                  </a:outerShdw>
                </a:effectLst>
              </a:rPr>
              <a:t>La investigación en el proceso formativo de los médicos</a:t>
            </a:r>
          </a:p>
          <a:p>
            <a:pPr>
              <a:buClr>
                <a:srgbClr val="FFFF00"/>
              </a:buClr>
              <a:buSzPct val="85000"/>
              <a:buFont typeface="Wingdings" panose="05000000000000000000" pitchFamily="2" charset="2"/>
              <a:buChar char="§"/>
            </a:pPr>
            <a:r>
              <a:rPr lang="es-MX" sz="2800" b="1" dirty="0">
                <a:solidFill>
                  <a:schemeClr val="bg1"/>
                </a:solidFill>
                <a:effectLst>
                  <a:outerShdw blurRad="38100" dist="38100" dir="2700000" algn="tl">
                    <a:srgbClr val="000000">
                      <a:alpha val="43137"/>
                    </a:srgbClr>
                  </a:outerShdw>
                </a:effectLst>
              </a:rPr>
              <a:t>La investigación científica ha sido una parte sustantiva en la formación de los médicos en la Facultad de Medicina desde hace más de 150 años</a:t>
            </a:r>
          </a:p>
          <a:p>
            <a:pPr>
              <a:buClr>
                <a:srgbClr val="FFFF00"/>
              </a:buClr>
              <a:buSzPct val="85000"/>
              <a:buFont typeface="Wingdings" panose="05000000000000000000" pitchFamily="2" charset="2"/>
              <a:buChar char="§"/>
            </a:pPr>
            <a:endParaRPr lang="es-MX"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5209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FBC63D7-41EE-45E0-801E-AEA52B3CE7AC}"/>
              </a:ext>
            </a:extLst>
          </p:cNvPr>
          <p:cNvPicPr>
            <a:picLocks noChangeAspect="1"/>
          </p:cNvPicPr>
          <p:nvPr/>
        </p:nvPicPr>
        <p:blipFill>
          <a:blip r:embed="rId2"/>
          <a:stretch>
            <a:fillRect/>
          </a:stretch>
        </p:blipFill>
        <p:spPr>
          <a:xfrm rot="10800000">
            <a:off x="-88722" y="-243409"/>
            <a:ext cx="9403126" cy="7362741"/>
          </a:xfrm>
          <a:prstGeom prst="rect">
            <a:avLst/>
          </a:prstGeom>
        </p:spPr>
      </p:pic>
      <p:sp>
        <p:nvSpPr>
          <p:cNvPr id="2" name="1 Título"/>
          <p:cNvSpPr>
            <a:spLocks noGrp="1"/>
          </p:cNvSpPr>
          <p:nvPr>
            <p:ph type="title"/>
          </p:nvPr>
        </p:nvSpPr>
        <p:spPr/>
        <p:txBody>
          <a:bodyPr/>
          <a:lstStyle/>
          <a:p>
            <a:r>
              <a:rPr lang="es-MX" b="1" dirty="0">
                <a:solidFill>
                  <a:srgbClr val="FFFF00"/>
                </a:solidFill>
                <a:effectLst>
                  <a:outerShdw blurRad="38100" dist="38100" dir="2700000" algn="tl">
                    <a:srgbClr val="000000">
                      <a:alpha val="43137"/>
                    </a:srgbClr>
                  </a:outerShdw>
                </a:effectLst>
              </a:rPr>
              <a:t>PROGRAMA INVEST</a:t>
            </a:r>
          </a:p>
        </p:txBody>
      </p:sp>
      <p:pic>
        <p:nvPicPr>
          <p:cNvPr id="5" name="Imagen 4" descr="collage_hospital_facultad degradado orillas">
            <a:extLst>
              <a:ext uri="{FF2B5EF4-FFF2-40B4-BE49-F238E27FC236}">
                <a16:creationId xmlns:a16="http://schemas.microsoft.com/office/drawing/2014/main" id="{DE64CC9C-7127-492A-B328-316F8EAC8ABE}"/>
              </a:ext>
            </a:extLst>
          </p:cNvPr>
          <p:cNvPicPr>
            <a:picLocks noChangeAspect="1"/>
          </p:cNvPicPr>
          <p:nvPr/>
        </p:nvPicPr>
        <p:blipFill rotWithShape="1">
          <a:blip r:embed="rId3" cstate="print">
            <a:alphaModFix amt="65000"/>
            <a:extLst>
              <a:ext uri="{28A0092B-C50C-407E-A947-70E740481C1C}">
                <a14:useLocalDpi xmlns:a14="http://schemas.microsoft.com/office/drawing/2010/main" val="0"/>
              </a:ext>
            </a:extLst>
          </a:blip>
          <a:srcRect l="4250" r="4310"/>
          <a:stretch/>
        </p:blipFill>
        <p:spPr>
          <a:xfrm>
            <a:off x="-108520" y="3971895"/>
            <a:ext cx="9403126" cy="3540764"/>
          </a:xfrm>
          <a:prstGeom prst="rect">
            <a:avLst/>
          </a:prstGeom>
        </p:spPr>
      </p:pic>
      <p:sp>
        <p:nvSpPr>
          <p:cNvPr id="3" name="2 Marcador de contenido"/>
          <p:cNvSpPr>
            <a:spLocks noGrp="1"/>
          </p:cNvSpPr>
          <p:nvPr>
            <p:ph idx="1"/>
          </p:nvPr>
        </p:nvSpPr>
        <p:spPr>
          <a:xfrm>
            <a:off x="683568" y="1420921"/>
            <a:ext cx="8229600" cy="4525963"/>
          </a:xfrm>
        </p:spPr>
        <p:txBody>
          <a:bodyPr>
            <a:normAutofit/>
          </a:bodyPr>
          <a:lstStyle/>
          <a:p>
            <a:pPr marL="0" indent="0">
              <a:buNone/>
            </a:pPr>
            <a:r>
              <a:rPr lang="es-MX" b="1" dirty="0">
                <a:solidFill>
                  <a:schemeClr val="bg1"/>
                </a:solidFill>
                <a:effectLst>
                  <a:outerShdw blurRad="38100" dist="38100" dir="2700000" algn="tl">
                    <a:srgbClr val="000000">
                      <a:alpha val="43137"/>
                    </a:srgbClr>
                  </a:outerShdw>
                </a:effectLst>
              </a:rPr>
              <a:t>La gran mayoría de los estudiantes y alumnos del Programa INVEST o becarios de los diferentes departamentos y servicios de la Facultad de Medicina y Hospital Universitario, son coautores en trabajos presentados en congresos académicos locales, nacionales e internacionales, así como de publicaciones en revistas científicas </a:t>
            </a:r>
          </a:p>
        </p:txBody>
      </p:sp>
    </p:spTree>
    <p:extLst>
      <p:ext uri="{BB962C8B-B14F-4D97-AF65-F5344CB8AC3E}">
        <p14:creationId xmlns:p14="http://schemas.microsoft.com/office/powerpoint/2010/main" val="321474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3D46153-BB1F-48A2-851D-2109348BAE3F}"/>
              </a:ext>
            </a:extLst>
          </p:cNvPr>
          <p:cNvPicPr>
            <a:picLocks noChangeAspect="1"/>
          </p:cNvPicPr>
          <p:nvPr/>
        </p:nvPicPr>
        <p:blipFill>
          <a:blip r:embed="rId2"/>
          <a:stretch>
            <a:fillRect/>
          </a:stretch>
        </p:blipFill>
        <p:spPr>
          <a:xfrm>
            <a:off x="-396552" y="-99392"/>
            <a:ext cx="9793088" cy="7821488"/>
          </a:xfrm>
          <a:prstGeom prst="rect">
            <a:avLst/>
          </a:prstGeom>
        </p:spPr>
      </p:pic>
      <p:sp>
        <p:nvSpPr>
          <p:cNvPr id="2" name="Título 1">
            <a:extLst>
              <a:ext uri="{FF2B5EF4-FFF2-40B4-BE49-F238E27FC236}">
                <a16:creationId xmlns:a16="http://schemas.microsoft.com/office/drawing/2014/main" id="{C7EB7076-87AB-46E2-A09F-CA8F80A1C8C3}"/>
              </a:ext>
            </a:extLst>
          </p:cNvPr>
          <p:cNvSpPr>
            <a:spLocks noGrp="1"/>
          </p:cNvSpPr>
          <p:nvPr>
            <p:ph type="title"/>
          </p:nvPr>
        </p:nvSpPr>
        <p:spPr>
          <a:xfrm>
            <a:off x="457200" y="485800"/>
            <a:ext cx="8229600" cy="1143000"/>
          </a:xfrm>
        </p:spPr>
        <p:txBody>
          <a:bodyPr>
            <a:noAutofit/>
          </a:bodyPr>
          <a:lstStyle/>
          <a:p>
            <a:r>
              <a:rPr lang="es-MX" b="1" dirty="0">
                <a:solidFill>
                  <a:srgbClr val="FFFF00"/>
                </a:solidFill>
                <a:effectLst>
                  <a:outerShdw blurRad="38100" dist="38100" dir="2700000" algn="tl">
                    <a:srgbClr val="000000">
                      <a:alpha val="43137"/>
                    </a:srgbClr>
                  </a:outerShdw>
                </a:effectLst>
              </a:rPr>
              <a:t>BP INVEST</a:t>
            </a:r>
            <a:br>
              <a:rPr lang="es-MX" b="1" dirty="0">
                <a:solidFill>
                  <a:srgbClr val="FFFF00"/>
                </a:solidFill>
                <a:effectLst>
                  <a:outerShdw blurRad="38100" dist="38100" dir="2700000" algn="tl">
                    <a:srgbClr val="000000">
                      <a:alpha val="43137"/>
                    </a:srgbClr>
                  </a:outerShdw>
                </a:effectLst>
              </a:rPr>
            </a:br>
            <a:r>
              <a:rPr lang="es-MX" b="1" dirty="0">
                <a:solidFill>
                  <a:srgbClr val="FFFF00"/>
                </a:solidFill>
                <a:effectLst>
                  <a:outerShdw blurRad="38100" dist="38100" dir="2700000" algn="tl">
                    <a:srgbClr val="000000">
                      <a:alpha val="43137"/>
                    </a:srgbClr>
                  </a:outerShdw>
                </a:effectLst>
              </a:rPr>
              <a:t>Como los convocan</a:t>
            </a:r>
            <a:br>
              <a:rPr lang="es-MX" b="1" dirty="0">
                <a:solidFill>
                  <a:srgbClr val="FFFF00"/>
                </a:solidFill>
                <a:effectLst>
                  <a:outerShdw blurRad="38100" dist="38100" dir="2700000" algn="tl">
                    <a:srgbClr val="000000">
                      <a:alpha val="43137"/>
                    </a:srgbClr>
                  </a:outerShdw>
                </a:effectLst>
              </a:rPr>
            </a:br>
            <a:endParaRPr lang="es-MX" b="1" dirty="0">
              <a:solidFill>
                <a:srgbClr val="FFFF00"/>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18D0A659-F483-43CC-B58B-4E258117E7A4}"/>
              </a:ext>
            </a:extLst>
          </p:cNvPr>
          <p:cNvSpPr>
            <a:spLocks noGrp="1"/>
          </p:cNvSpPr>
          <p:nvPr>
            <p:ph idx="1"/>
          </p:nvPr>
        </p:nvSpPr>
        <p:spPr>
          <a:xfrm>
            <a:off x="71500" y="5301208"/>
            <a:ext cx="9217024" cy="2385392"/>
          </a:xfrm>
        </p:spPr>
        <p:txBody>
          <a:bodyPr>
            <a:normAutofit/>
          </a:bodyPr>
          <a:lstStyle/>
          <a:p>
            <a:pPr>
              <a:buClr>
                <a:srgbClr val="FFFF00"/>
              </a:buClr>
            </a:pPr>
            <a:r>
              <a:rPr lang="es-MX" sz="1600" b="1" dirty="0">
                <a:solidFill>
                  <a:schemeClr val="bg1"/>
                </a:solidFill>
                <a:effectLst>
                  <a:outerShdw blurRad="38100" dist="38100" dir="2700000" algn="tl">
                    <a:srgbClr val="000000">
                      <a:alpha val="43137"/>
                    </a:srgbClr>
                  </a:outerShdw>
                </a:effectLst>
              </a:rPr>
              <a:t>Se convoca  a alumnos de pregrado interesados en apoyar protocolos de investigación,  estos son seleccionados mediante un proceso que consiste en; entrevistas , cursos y evaluación final.</a:t>
            </a:r>
          </a:p>
          <a:p>
            <a:pPr>
              <a:buClr>
                <a:srgbClr val="FFFF00"/>
              </a:buClr>
            </a:pPr>
            <a:r>
              <a:rPr lang="es-MX" sz="1600" b="1" dirty="0">
                <a:solidFill>
                  <a:schemeClr val="bg1"/>
                </a:solidFill>
                <a:effectLst>
                  <a:outerShdw blurRad="38100" dist="38100" dir="2700000" algn="tl">
                    <a:srgbClr val="000000">
                      <a:alpha val="43137"/>
                    </a:srgbClr>
                  </a:outerShdw>
                </a:effectLst>
              </a:rPr>
              <a:t>Una vez seleccionados, son capacitados en búsquedas, conceptos, metodología  de la Investigación Científica, análisis e interpretación de la información y de resultados,  posteriormente son integrados a un proyecto de investigación actual, y quedan a cargo del Investigador Principal, el cual deberá de evaluarlo  periódicamente y enviarlo a la Subdirección de Investigación.</a:t>
            </a:r>
          </a:p>
          <a:p>
            <a:pPr lvl="1">
              <a:buClr>
                <a:srgbClr val="FFFF00"/>
              </a:buClr>
            </a:pPr>
            <a:endParaRPr lang="es-MX" sz="1200" b="1" dirty="0">
              <a:solidFill>
                <a:schemeClr val="bg1"/>
              </a:solidFill>
              <a:effectLst>
                <a:outerShdw blurRad="38100" dist="38100" dir="2700000" algn="tl">
                  <a:srgbClr val="000000">
                    <a:alpha val="43137"/>
                  </a:srgbClr>
                </a:outerShdw>
              </a:effectLst>
            </a:endParaRPr>
          </a:p>
        </p:txBody>
      </p:sp>
      <p:pic>
        <p:nvPicPr>
          <p:cNvPr id="6" name="Imagen 5">
            <a:extLst>
              <a:ext uri="{FF2B5EF4-FFF2-40B4-BE49-F238E27FC236}">
                <a16:creationId xmlns:a16="http://schemas.microsoft.com/office/drawing/2014/main" id="{4F17E205-0302-450E-A17F-509276832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660" y="1386358"/>
            <a:ext cx="5976664" cy="3935030"/>
          </a:xfrm>
          <a:prstGeom prst="rect">
            <a:avLst/>
          </a:prstGeom>
        </p:spPr>
      </p:pic>
    </p:spTree>
    <p:extLst>
      <p:ext uri="{BB962C8B-B14F-4D97-AF65-F5344CB8AC3E}">
        <p14:creationId xmlns:p14="http://schemas.microsoft.com/office/powerpoint/2010/main" val="2213452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2BE8CD2-D851-4C19-882B-F0413C3626DD}"/>
              </a:ext>
            </a:extLst>
          </p:cNvPr>
          <p:cNvPicPr>
            <a:picLocks noChangeAspect="1"/>
          </p:cNvPicPr>
          <p:nvPr/>
        </p:nvPicPr>
        <p:blipFill>
          <a:blip r:embed="rId2"/>
          <a:stretch>
            <a:fillRect/>
          </a:stretch>
        </p:blipFill>
        <p:spPr>
          <a:xfrm>
            <a:off x="-252536" y="0"/>
            <a:ext cx="9793088" cy="7533456"/>
          </a:xfrm>
          <a:prstGeom prst="rect">
            <a:avLst/>
          </a:prstGeom>
        </p:spPr>
      </p:pic>
      <p:sp>
        <p:nvSpPr>
          <p:cNvPr id="2" name="Título 1">
            <a:extLst>
              <a:ext uri="{FF2B5EF4-FFF2-40B4-BE49-F238E27FC236}">
                <a16:creationId xmlns:a16="http://schemas.microsoft.com/office/drawing/2014/main" id="{CAF2A5D7-1F28-46DF-AA72-55E9C51A1646}"/>
              </a:ext>
            </a:extLst>
          </p:cNvPr>
          <p:cNvSpPr>
            <a:spLocks noGrp="1"/>
          </p:cNvSpPr>
          <p:nvPr>
            <p:ph type="title"/>
          </p:nvPr>
        </p:nvSpPr>
        <p:spPr>
          <a:xfrm>
            <a:off x="457200" y="192907"/>
            <a:ext cx="8229600" cy="1143000"/>
          </a:xfrm>
        </p:spPr>
        <p:txBody>
          <a:bodyPr>
            <a:noAutofit/>
          </a:bodyPr>
          <a:lstStyle/>
          <a:p>
            <a:r>
              <a:rPr lang="es-MX" sz="3200" b="1" dirty="0">
                <a:solidFill>
                  <a:srgbClr val="FFFF00"/>
                </a:solidFill>
                <a:effectLst>
                  <a:outerShdw blurRad="38100" dist="38100" dir="2700000" algn="tl">
                    <a:srgbClr val="000000">
                      <a:alpha val="43137"/>
                    </a:srgbClr>
                  </a:outerShdw>
                </a:effectLst>
              </a:rPr>
              <a:t>Catálogo sobre Futuros Médicos Investigadores</a:t>
            </a:r>
          </a:p>
        </p:txBody>
      </p:sp>
      <p:sp>
        <p:nvSpPr>
          <p:cNvPr id="3" name="Marcador de contenido 2">
            <a:extLst>
              <a:ext uri="{FF2B5EF4-FFF2-40B4-BE49-F238E27FC236}">
                <a16:creationId xmlns:a16="http://schemas.microsoft.com/office/drawing/2014/main" id="{80C38007-0C15-49C1-8E7D-B046FF690161}"/>
              </a:ext>
            </a:extLst>
          </p:cNvPr>
          <p:cNvSpPr>
            <a:spLocks noGrp="1"/>
          </p:cNvSpPr>
          <p:nvPr>
            <p:ph idx="1"/>
          </p:nvPr>
        </p:nvSpPr>
        <p:spPr>
          <a:xfrm>
            <a:off x="457200" y="1552962"/>
            <a:ext cx="8229600" cy="4525963"/>
          </a:xfrm>
        </p:spPr>
        <p:txBody>
          <a:bodyPr>
            <a:normAutofit lnSpcReduction="10000"/>
          </a:bodyPr>
          <a:lstStyle/>
          <a:p>
            <a:pPr>
              <a:buClr>
                <a:srgbClr val="FFFF00"/>
              </a:buClr>
            </a:pPr>
            <a:r>
              <a:rPr lang="es-MX" dirty="0">
                <a:solidFill>
                  <a:srgbClr val="FFFF00"/>
                </a:solidFill>
                <a:effectLst>
                  <a:outerShdw blurRad="38100" dist="38100" dir="2700000" algn="tl">
                    <a:srgbClr val="000000">
                      <a:alpha val="43137"/>
                    </a:srgbClr>
                  </a:outerShdw>
                </a:effectLst>
              </a:rPr>
              <a:t>NIVEL III: </a:t>
            </a:r>
            <a:r>
              <a:rPr lang="es-MX" dirty="0">
                <a:solidFill>
                  <a:schemeClr val="bg1"/>
                </a:solidFill>
                <a:effectLst>
                  <a:outerShdw blurRad="38100" dist="38100" dir="2700000" algn="tl">
                    <a:srgbClr val="000000">
                      <a:alpha val="43137"/>
                    </a:srgbClr>
                  </a:outerShdw>
                </a:effectLst>
              </a:rPr>
              <a:t>Estudiantes con publicaciones científicas, presentaciones en congresos y participación activa en protocolos de investigación.</a:t>
            </a:r>
          </a:p>
          <a:p>
            <a:pPr>
              <a:buClr>
                <a:srgbClr val="FFFF00"/>
              </a:buClr>
            </a:pPr>
            <a:r>
              <a:rPr lang="es-MX" dirty="0">
                <a:solidFill>
                  <a:srgbClr val="FFFF00"/>
                </a:solidFill>
                <a:effectLst>
                  <a:outerShdw blurRad="38100" dist="38100" dir="2700000" algn="tl">
                    <a:srgbClr val="000000">
                      <a:alpha val="43137"/>
                    </a:srgbClr>
                  </a:outerShdw>
                </a:effectLst>
              </a:rPr>
              <a:t>NIVEL II: </a:t>
            </a:r>
            <a:r>
              <a:rPr lang="es-MX" dirty="0">
                <a:solidFill>
                  <a:schemeClr val="bg1"/>
                </a:solidFill>
                <a:effectLst>
                  <a:outerShdw blurRad="38100" dist="38100" dir="2700000" algn="tl">
                    <a:srgbClr val="000000">
                      <a:alpha val="43137"/>
                    </a:srgbClr>
                  </a:outerShdw>
                </a:effectLst>
              </a:rPr>
              <a:t>Estudiantes con presentaciones en congresos y participación activa en protocolos de investigación.</a:t>
            </a:r>
          </a:p>
          <a:p>
            <a:pPr>
              <a:buClr>
                <a:srgbClr val="FFFF00"/>
              </a:buClr>
            </a:pPr>
            <a:r>
              <a:rPr lang="es-MX" dirty="0">
                <a:solidFill>
                  <a:srgbClr val="FFFF00"/>
                </a:solidFill>
                <a:effectLst>
                  <a:outerShdw blurRad="38100" dist="38100" dir="2700000" algn="tl">
                    <a:srgbClr val="000000">
                      <a:alpha val="43137"/>
                    </a:srgbClr>
                  </a:outerShdw>
                </a:effectLst>
              </a:rPr>
              <a:t>NIVEL I: </a:t>
            </a:r>
            <a:r>
              <a:rPr lang="es-MX" dirty="0">
                <a:solidFill>
                  <a:schemeClr val="bg1"/>
                </a:solidFill>
                <a:effectLst>
                  <a:outerShdw blurRad="38100" dist="38100" dir="2700000" algn="tl">
                    <a:srgbClr val="000000">
                      <a:alpha val="43137"/>
                    </a:srgbClr>
                  </a:outerShdw>
                </a:effectLst>
              </a:rPr>
              <a:t>Becarios de Pregrado en Investigación (</a:t>
            </a:r>
            <a:r>
              <a:rPr lang="es-MX" dirty="0" err="1">
                <a:solidFill>
                  <a:schemeClr val="bg1"/>
                </a:solidFill>
                <a:effectLst>
                  <a:outerShdw blurRad="38100" dist="38100" dir="2700000" algn="tl">
                    <a:srgbClr val="000000">
                      <a:alpha val="43137"/>
                    </a:srgbClr>
                  </a:outerShdw>
                </a:effectLst>
              </a:rPr>
              <a:t>BPinvest</a:t>
            </a:r>
            <a:r>
              <a:rPr lang="es-MX" dirty="0">
                <a:solidFill>
                  <a:schemeClr val="bg1"/>
                </a:solidFill>
                <a:effectLst>
                  <a:outerShdw blurRad="38100" dist="38100" dir="2700000" algn="tl">
                    <a:srgbClr val="000000">
                      <a:alpha val="43137"/>
                    </a:srgbClr>
                  </a:outerShdw>
                </a:effectLst>
              </a:rPr>
              <a:t>). </a:t>
            </a:r>
          </a:p>
          <a:p>
            <a:pPr>
              <a:buClr>
                <a:srgbClr val="FFFF00"/>
              </a:buClr>
            </a:pPr>
            <a:endParaRPr lang="es-MX"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57113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02CAAF2-A05F-435B-A0DD-DFB81D8BA404}"/>
              </a:ext>
            </a:extLst>
          </p:cNvPr>
          <p:cNvPicPr>
            <a:picLocks noChangeAspect="1"/>
          </p:cNvPicPr>
          <p:nvPr/>
        </p:nvPicPr>
        <p:blipFill>
          <a:blip r:embed="rId2"/>
          <a:stretch>
            <a:fillRect/>
          </a:stretch>
        </p:blipFill>
        <p:spPr>
          <a:xfrm>
            <a:off x="-252536" y="0"/>
            <a:ext cx="9793088" cy="7533456"/>
          </a:xfrm>
          <a:prstGeom prst="rect">
            <a:avLst/>
          </a:prstGeom>
        </p:spPr>
      </p:pic>
      <p:sp>
        <p:nvSpPr>
          <p:cNvPr id="2" name="Título 1">
            <a:extLst>
              <a:ext uri="{FF2B5EF4-FFF2-40B4-BE49-F238E27FC236}">
                <a16:creationId xmlns:a16="http://schemas.microsoft.com/office/drawing/2014/main" id="{F761AE07-2DB3-4B09-AE03-25B7DC5ABEFB}"/>
              </a:ext>
            </a:extLst>
          </p:cNvPr>
          <p:cNvSpPr>
            <a:spLocks noGrp="1"/>
          </p:cNvSpPr>
          <p:nvPr>
            <p:ph type="title"/>
          </p:nvPr>
        </p:nvSpPr>
        <p:spPr/>
        <p:txBody>
          <a:bodyPr>
            <a:normAutofit fontScale="90000"/>
          </a:bodyPr>
          <a:lstStyle/>
          <a:p>
            <a:r>
              <a:rPr lang="es-MX" b="1" dirty="0">
                <a:solidFill>
                  <a:srgbClr val="FFFF00"/>
                </a:solidFill>
                <a:effectLst>
                  <a:outerShdw blurRad="38100" dist="38100" dir="2700000" algn="tl">
                    <a:srgbClr val="000000">
                      <a:alpha val="43137"/>
                    </a:srgbClr>
                  </a:outerShdw>
                </a:effectLst>
              </a:rPr>
              <a:t>INCUBADORA INVEST</a:t>
            </a:r>
            <a:br>
              <a:rPr lang="es-MX" b="1" dirty="0">
                <a:solidFill>
                  <a:srgbClr val="FFFF00"/>
                </a:solidFill>
                <a:effectLst>
                  <a:outerShdw blurRad="38100" dist="38100" dir="2700000" algn="tl">
                    <a:srgbClr val="000000">
                      <a:alpha val="43137"/>
                    </a:srgbClr>
                  </a:outerShdw>
                </a:effectLst>
              </a:rPr>
            </a:br>
            <a:r>
              <a:rPr lang="es-MX" b="1" dirty="0">
                <a:solidFill>
                  <a:srgbClr val="FFFF00"/>
                </a:solidFill>
                <a:effectLst>
                  <a:outerShdw blurRad="38100" dist="38100" dir="2700000" algn="tl">
                    <a:srgbClr val="000000">
                      <a:alpha val="43137"/>
                    </a:srgbClr>
                  </a:outerShdw>
                </a:effectLst>
              </a:rPr>
              <a:t>SEDE</a:t>
            </a:r>
          </a:p>
        </p:txBody>
      </p:sp>
      <p:sp>
        <p:nvSpPr>
          <p:cNvPr id="3" name="Marcador de contenido 2">
            <a:extLst>
              <a:ext uri="{FF2B5EF4-FFF2-40B4-BE49-F238E27FC236}">
                <a16:creationId xmlns:a16="http://schemas.microsoft.com/office/drawing/2014/main" id="{65AF0799-6603-41A7-ABAC-F60A83D32D5F}"/>
              </a:ext>
            </a:extLst>
          </p:cNvPr>
          <p:cNvSpPr>
            <a:spLocks noGrp="1"/>
          </p:cNvSpPr>
          <p:nvPr>
            <p:ph idx="1"/>
          </p:nvPr>
        </p:nvSpPr>
        <p:spPr>
          <a:xfrm>
            <a:off x="523564" y="5589240"/>
            <a:ext cx="8800964" cy="1368152"/>
          </a:xfrm>
        </p:spPr>
        <p:txBody>
          <a:bodyPr>
            <a:normAutofit/>
          </a:bodyPr>
          <a:lstStyle/>
          <a:p>
            <a:pPr marL="0" indent="0">
              <a:buNone/>
            </a:pPr>
            <a:r>
              <a:rPr lang="es-MX" sz="1600" b="1" dirty="0">
                <a:solidFill>
                  <a:schemeClr val="bg1"/>
                </a:solidFill>
                <a:effectLst>
                  <a:outerShdw blurRad="38100" dist="38100" dir="2700000" algn="tl">
                    <a:srgbClr val="000000">
                      <a:alpha val="43137"/>
                    </a:srgbClr>
                  </a:outerShdw>
                </a:effectLst>
              </a:rPr>
              <a:t>Tiene su sede en la Biblioteca de la  Facultad de Medicina, su finalidad es la creación y desarrollo de proyectos y productos de investigación e innovación tecnológica. Se trata de una plataforma integral que ofrece toda clase de herramientas para que los estudiantes de esta institución, junto a sus profesores, cuenten con oportunidades para que sus ideas y proyectos de investigación se conviertan en publicaciones científicas o en productos patentados</a:t>
            </a:r>
          </a:p>
        </p:txBody>
      </p:sp>
      <p:pic>
        <p:nvPicPr>
          <p:cNvPr id="9" name="Imagen 8">
            <a:extLst>
              <a:ext uri="{FF2B5EF4-FFF2-40B4-BE49-F238E27FC236}">
                <a16:creationId xmlns:a16="http://schemas.microsoft.com/office/drawing/2014/main" id="{467977A7-B3E2-4711-8DF6-ADDBA6CCFF21}"/>
              </a:ext>
            </a:extLst>
          </p:cNvPr>
          <p:cNvPicPr>
            <a:picLocks noChangeAspect="1"/>
          </p:cNvPicPr>
          <p:nvPr/>
        </p:nvPicPr>
        <p:blipFill rotWithShape="1">
          <a:blip r:embed="rId3">
            <a:extLst>
              <a:ext uri="{28A0092B-C50C-407E-A947-70E740481C1C}">
                <a14:useLocalDpi xmlns:a14="http://schemas.microsoft.com/office/drawing/2010/main" val="0"/>
              </a:ext>
            </a:extLst>
          </a:blip>
          <a:srcRect t="4842"/>
          <a:stretch/>
        </p:blipFill>
        <p:spPr>
          <a:xfrm>
            <a:off x="1237506" y="1438806"/>
            <a:ext cx="6813004" cy="4150434"/>
          </a:xfrm>
          <a:prstGeom prst="rect">
            <a:avLst/>
          </a:prstGeom>
        </p:spPr>
      </p:pic>
    </p:spTree>
    <p:extLst>
      <p:ext uri="{BB962C8B-B14F-4D97-AF65-F5344CB8AC3E}">
        <p14:creationId xmlns:p14="http://schemas.microsoft.com/office/powerpoint/2010/main" val="968747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E5DB63C-9F01-434F-B0B6-1B17FADADB84}"/>
              </a:ext>
            </a:extLst>
          </p:cNvPr>
          <p:cNvPicPr>
            <a:picLocks noChangeAspect="1"/>
          </p:cNvPicPr>
          <p:nvPr/>
        </p:nvPicPr>
        <p:blipFill>
          <a:blip r:embed="rId2"/>
          <a:stretch>
            <a:fillRect/>
          </a:stretch>
        </p:blipFill>
        <p:spPr>
          <a:xfrm>
            <a:off x="-252536" y="0"/>
            <a:ext cx="9793088" cy="7533456"/>
          </a:xfrm>
          <a:prstGeom prst="rect">
            <a:avLst/>
          </a:prstGeom>
        </p:spPr>
      </p:pic>
      <p:sp>
        <p:nvSpPr>
          <p:cNvPr id="2" name="Título 1">
            <a:extLst>
              <a:ext uri="{FF2B5EF4-FFF2-40B4-BE49-F238E27FC236}">
                <a16:creationId xmlns:a16="http://schemas.microsoft.com/office/drawing/2014/main" id="{2C24689F-44D3-4F27-A62A-1CBE42A9D196}"/>
              </a:ext>
            </a:extLst>
          </p:cNvPr>
          <p:cNvSpPr>
            <a:spLocks noGrp="1"/>
          </p:cNvSpPr>
          <p:nvPr>
            <p:ph type="title"/>
          </p:nvPr>
        </p:nvSpPr>
        <p:spPr/>
        <p:txBody>
          <a:bodyPr>
            <a:normAutofit fontScale="90000"/>
          </a:bodyPr>
          <a:lstStyle/>
          <a:p>
            <a:r>
              <a:rPr lang="es-MX" b="1" dirty="0">
                <a:solidFill>
                  <a:srgbClr val="FFFF00"/>
                </a:solidFill>
                <a:effectLst>
                  <a:outerShdw blurRad="38100" dist="38100" dir="2700000" algn="tl">
                    <a:srgbClr val="000000">
                      <a:alpha val="43137"/>
                    </a:srgbClr>
                  </a:outerShdw>
                </a:effectLst>
              </a:rPr>
              <a:t>INCUBADORA INVEST</a:t>
            </a:r>
            <a:br>
              <a:rPr lang="es-MX" b="1" dirty="0">
                <a:solidFill>
                  <a:srgbClr val="FFFF00"/>
                </a:solidFill>
                <a:effectLst>
                  <a:outerShdw blurRad="38100" dist="38100" dir="2700000" algn="tl">
                    <a:srgbClr val="000000">
                      <a:alpha val="43137"/>
                    </a:srgbClr>
                  </a:outerShdw>
                </a:effectLst>
              </a:rPr>
            </a:br>
            <a:r>
              <a:rPr lang="es-MX" b="1" dirty="0">
                <a:solidFill>
                  <a:srgbClr val="FFFF00"/>
                </a:solidFill>
                <a:effectLst>
                  <a:outerShdw blurRad="38100" dist="38100" dir="2700000" algn="tl">
                    <a:srgbClr val="000000">
                      <a:alpha val="43137"/>
                    </a:srgbClr>
                  </a:outerShdw>
                </a:effectLst>
              </a:rPr>
              <a:t>CURSOS</a:t>
            </a:r>
          </a:p>
        </p:txBody>
      </p:sp>
      <p:pic>
        <p:nvPicPr>
          <p:cNvPr id="6" name="Marcador de contenido 5">
            <a:extLst>
              <a:ext uri="{FF2B5EF4-FFF2-40B4-BE49-F238E27FC236}">
                <a16:creationId xmlns:a16="http://schemas.microsoft.com/office/drawing/2014/main" id="{B346D7FD-F59A-4AA1-8FA5-AE78A0978CB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9631" y="1412776"/>
            <a:ext cx="6517421" cy="5301208"/>
          </a:xfrm>
        </p:spPr>
      </p:pic>
    </p:spTree>
    <p:extLst>
      <p:ext uri="{BB962C8B-B14F-4D97-AF65-F5344CB8AC3E}">
        <p14:creationId xmlns:p14="http://schemas.microsoft.com/office/powerpoint/2010/main" val="3707710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5F14ED1-2FAA-4290-B6B3-3E53884510D8}"/>
              </a:ext>
            </a:extLst>
          </p:cNvPr>
          <p:cNvPicPr>
            <a:picLocks noChangeAspect="1"/>
          </p:cNvPicPr>
          <p:nvPr/>
        </p:nvPicPr>
        <p:blipFill>
          <a:blip r:embed="rId2"/>
          <a:stretch>
            <a:fillRect/>
          </a:stretch>
        </p:blipFill>
        <p:spPr>
          <a:xfrm>
            <a:off x="-252536" y="0"/>
            <a:ext cx="9721080" cy="7605464"/>
          </a:xfrm>
          <a:prstGeom prst="rect">
            <a:avLst/>
          </a:prstGeom>
        </p:spPr>
      </p:pic>
      <p:sp>
        <p:nvSpPr>
          <p:cNvPr id="2" name="Título 1">
            <a:extLst>
              <a:ext uri="{FF2B5EF4-FFF2-40B4-BE49-F238E27FC236}">
                <a16:creationId xmlns:a16="http://schemas.microsoft.com/office/drawing/2014/main" id="{BCA77EFA-2854-405F-91F2-BA3567EF59F0}"/>
              </a:ext>
            </a:extLst>
          </p:cNvPr>
          <p:cNvSpPr>
            <a:spLocks noGrp="1"/>
          </p:cNvSpPr>
          <p:nvPr>
            <p:ph type="title"/>
          </p:nvPr>
        </p:nvSpPr>
        <p:spPr>
          <a:xfrm>
            <a:off x="457199" y="256084"/>
            <a:ext cx="8229600" cy="1143000"/>
          </a:xfrm>
        </p:spPr>
        <p:txBody>
          <a:bodyPr>
            <a:noAutofit/>
          </a:bodyPr>
          <a:lstStyle/>
          <a:p>
            <a:r>
              <a:rPr lang="es-MX" dirty="0">
                <a:solidFill>
                  <a:srgbClr val="FFFF00"/>
                </a:solidFill>
                <a:effectLst>
                  <a:outerShdw blurRad="38100" dist="38100" dir="2700000" algn="tl">
                    <a:srgbClr val="000000">
                      <a:alpha val="43137"/>
                    </a:srgbClr>
                  </a:outerShdw>
                </a:effectLst>
              </a:rPr>
              <a:t>BP INVEST</a:t>
            </a:r>
            <a:br>
              <a:rPr lang="es-MX" dirty="0">
                <a:solidFill>
                  <a:srgbClr val="FFFF00"/>
                </a:solidFill>
                <a:effectLst>
                  <a:outerShdw blurRad="38100" dist="38100" dir="2700000" algn="tl">
                    <a:srgbClr val="000000">
                      <a:alpha val="43137"/>
                    </a:srgbClr>
                  </a:outerShdw>
                </a:effectLst>
              </a:rPr>
            </a:br>
            <a:endParaRPr lang="es-MX" dirty="0">
              <a:solidFill>
                <a:srgbClr val="FFFF00"/>
              </a:solidFill>
              <a:effectLst>
                <a:outerShdw blurRad="38100" dist="38100" dir="2700000" algn="tl">
                  <a:srgbClr val="000000">
                    <a:alpha val="43137"/>
                  </a:srgbClr>
                </a:outerShdw>
              </a:effectLst>
            </a:endParaRPr>
          </a:p>
        </p:txBody>
      </p:sp>
      <p:pic>
        <p:nvPicPr>
          <p:cNvPr id="7" name="Marcador de contenido 6">
            <a:extLst>
              <a:ext uri="{FF2B5EF4-FFF2-40B4-BE49-F238E27FC236}">
                <a16:creationId xmlns:a16="http://schemas.microsoft.com/office/drawing/2014/main" id="{62BCD73B-DE14-44C4-9386-EDB4C7AFA31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14822" y="1539750"/>
            <a:ext cx="5749649" cy="4525963"/>
          </a:xfrm>
        </p:spPr>
      </p:pic>
      <p:sp>
        <p:nvSpPr>
          <p:cNvPr id="8" name="Título 1">
            <a:extLst>
              <a:ext uri="{FF2B5EF4-FFF2-40B4-BE49-F238E27FC236}">
                <a16:creationId xmlns:a16="http://schemas.microsoft.com/office/drawing/2014/main" id="{53B8CC8B-6DBB-4A0D-B821-59D0EC0F766E}"/>
              </a:ext>
            </a:extLst>
          </p:cNvPr>
          <p:cNvSpPr txBox="1">
            <a:spLocks/>
          </p:cNvSpPr>
          <p:nvPr/>
        </p:nvSpPr>
        <p:spPr>
          <a:xfrm>
            <a:off x="457199" y="512168"/>
            <a:ext cx="806489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s-MX" sz="1400" b="1" dirty="0">
                <a:solidFill>
                  <a:schemeClr val="bg1"/>
                </a:solidFill>
                <a:effectLst>
                  <a:outerShdw blurRad="38100" dist="38100" dir="2700000" algn="tl">
                    <a:srgbClr val="000000">
                      <a:alpha val="43137"/>
                    </a:srgbClr>
                  </a:outerShdw>
                </a:effectLst>
              </a:rPr>
            </a:br>
            <a:r>
              <a:rPr lang="es-MX" sz="1400" b="1" dirty="0">
                <a:solidFill>
                  <a:schemeClr val="bg1"/>
                </a:solidFill>
                <a:effectLst>
                  <a:outerShdw blurRad="38100" dist="38100" dir="2700000" algn="tl">
                    <a:srgbClr val="000000">
                      <a:alpha val="43137"/>
                    </a:srgbClr>
                  </a:outerShdw>
                </a:effectLst>
              </a:rPr>
              <a:t>Once estudiantes de licenciatura recibieron su diploma del programa por haber concluido con las materias de manera satisfactoria en investigación en medicina. Ellos realizaron un esfuerzo de cuatro años para desarrollar habilidades y una pasión por la generación de nuevo conocimiento</a:t>
            </a:r>
          </a:p>
        </p:txBody>
      </p:sp>
      <p:sp>
        <p:nvSpPr>
          <p:cNvPr id="9" name="Rectángulo 8">
            <a:extLst>
              <a:ext uri="{FF2B5EF4-FFF2-40B4-BE49-F238E27FC236}">
                <a16:creationId xmlns:a16="http://schemas.microsoft.com/office/drawing/2014/main" id="{61B956B5-D0FC-45A1-8416-F77502CA4E6B}"/>
              </a:ext>
            </a:extLst>
          </p:cNvPr>
          <p:cNvSpPr/>
          <p:nvPr/>
        </p:nvSpPr>
        <p:spPr>
          <a:xfrm>
            <a:off x="611560" y="6021288"/>
            <a:ext cx="8316416" cy="954107"/>
          </a:xfrm>
          <a:prstGeom prst="rect">
            <a:avLst/>
          </a:prstGeom>
        </p:spPr>
        <p:txBody>
          <a:bodyPr wrap="square">
            <a:spAutoFit/>
          </a:bodyPr>
          <a:lstStyle/>
          <a:p>
            <a:r>
              <a:rPr lang="es-MX" sz="1400" b="1" dirty="0">
                <a:solidFill>
                  <a:srgbClr val="FFFF00"/>
                </a:solidFill>
                <a:effectLst>
                  <a:outerShdw blurRad="38100" dist="38100" dir="2700000" algn="tl">
                    <a:srgbClr val="000000">
                      <a:alpha val="43137"/>
                    </a:srgbClr>
                  </a:outerShdw>
                </a:effectLst>
                <a:latin typeface="arial" panose="020B0604020202020204" pitchFamily="34" charset="0"/>
              </a:rPr>
              <a:t>"El reto en ustedes es que vean este programa, no como un programa que hoy termina, sino un programa donde ustedes adquirieron herramientas o capacidades para hacer más investigación en un futuro", expresó el Subdirector de la Subdirección de Investigación, Dr. </a:t>
            </a:r>
            <a:r>
              <a:rPr lang="es-MX" sz="1400" b="1" dirty="0" err="1">
                <a:solidFill>
                  <a:srgbClr val="FFFF00"/>
                </a:solidFill>
                <a:effectLst>
                  <a:outerShdw blurRad="38100" dist="38100" dir="2700000" algn="tl">
                    <a:srgbClr val="000000">
                      <a:alpha val="43137"/>
                    </a:srgbClr>
                  </a:outerShdw>
                </a:effectLst>
                <a:latin typeface="arial" panose="020B0604020202020204" pitchFamily="34" charset="0"/>
              </a:rPr>
              <a:t>med</a:t>
            </a:r>
            <a:r>
              <a:rPr lang="es-MX" sz="1400" b="1" dirty="0">
                <a:solidFill>
                  <a:srgbClr val="FFFF00"/>
                </a:solidFill>
                <a:effectLst>
                  <a:outerShdw blurRad="38100" dist="38100" dir="2700000" algn="tl">
                    <a:srgbClr val="000000">
                      <a:alpha val="43137"/>
                    </a:srgbClr>
                  </a:outerShdw>
                </a:effectLst>
                <a:latin typeface="arial" panose="020B0604020202020204" pitchFamily="34" charset="0"/>
              </a:rPr>
              <a:t>. Gerardo González </a:t>
            </a:r>
            <a:r>
              <a:rPr lang="es-MX" sz="1400" b="1" dirty="0" err="1">
                <a:solidFill>
                  <a:srgbClr val="FFFF00"/>
                </a:solidFill>
                <a:effectLst>
                  <a:outerShdw blurRad="38100" dist="38100" dir="2700000" algn="tl">
                    <a:srgbClr val="000000">
                      <a:alpha val="43137"/>
                    </a:srgbClr>
                  </a:outerShdw>
                </a:effectLst>
                <a:latin typeface="arial" panose="020B0604020202020204" pitchFamily="34" charset="0"/>
              </a:rPr>
              <a:t>González</a:t>
            </a:r>
            <a:endParaRPr lang="es-MX" sz="14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92267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4D7D41D-6010-4E85-A5C0-AB0FE09FC38D}"/>
              </a:ext>
            </a:extLst>
          </p:cNvPr>
          <p:cNvPicPr>
            <a:picLocks noChangeAspect="1"/>
          </p:cNvPicPr>
          <p:nvPr/>
        </p:nvPicPr>
        <p:blipFill>
          <a:blip r:embed="rId2"/>
          <a:stretch>
            <a:fillRect/>
          </a:stretch>
        </p:blipFill>
        <p:spPr>
          <a:xfrm>
            <a:off x="-108520" y="0"/>
            <a:ext cx="9400918" cy="7119333"/>
          </a:xfrm>
          <a:prstGeom prst="rect">
            <a:avLst/>
          </a:prstGeom>
        </p:spPr>
      </p:pic>
      <p:pic>
        <p:nvPicPr>
          <p:cNvPr id="4" name="Marcador de contenido 3"/>
          <p:cNvPicPr>
            <a:picLocks noGrp="1" noChangeAspect="1"/>
          </p:cNvPicPr>
          <p:nvPr>
            <p:ph idx="1"/>
          </p:nvPr>
        </p:nvPicPr>
        <p:blipFill>
          <a:blip r:embed="rId3"/>
          <a:stretch>
            <a:fillRect/>
          </a:stretch>
        </p:blipFill>
        <p:spPr>
          <a:xfrm>
            <a:off x="2051720" y="116632"/>
            <a:ext cx="4896544" cy="6722237"/>
          </a:xfrm>
          <a:prstGeom prst="rect">
            <a:avLst/>
          </a:prstGeom>
        </p:spPr>
      </p:pic>
    </p:spTree>
    <p:extLst>
      <p:ext uri="{BB962C8B-B14F-4D97-AF65-F5344CB8AC3E}">
        <p14:creationId xmlns:p14="http://schemas.microsoft.com/office/powerpoint/2010/main" val="2433199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D60A888-12C7-4535-BF14-30505B38FC83}"/>
              </a:ext>
            </a:extLst>
          </p:cNvPr>
          <p:cNvPicPr>
            <a:picLocks noChangeAspect="1"/>
          </p:cNvPicPr>
          <p:nvPr/>
        </p:nvPicPr>
        <p:blipFill>
          <a:blip r:embed="rId2"/>
          <a:stretch>
            <a:fillRect/>
          </a:stretch>
        </p:blipFill>
        <p:spPr>
          <a:xfrm>
            <a:off x="-108520" y="0"/>
            <a:ext cx="9400918" cy="7119333"/>
          </a:xfrm>
          <a:prstGeom prst="rect">
            <a:avLst/>
          </a:prstGeom>
        </p:spPr>
      </p:pic>
      <p:pic>
        <p:nvPicPr>
          <p:cNvPr id="5" name="Imagen 4" descr="collage_hospital_facultad degradado orillas">
            <a:extLst>
              <a:ext uri="{FF2B5EF4-FFF2-40B4-BE49-F238E27FC236}">
                <a16:creationId xmlns:a16="http://schemas.microsoft.com/office/drawing/2014/main" id="{506CB93C-D9F5-428A-AFD0-BB7B49DA612E}"/>
              </a:ext>
            </a:extLst>
          </p:cNvPr>
          <p:cNvPicPr>
            <a:picLocks noChangeAspect="1"/>
          </p:cNvPicPr>
          <p:nvPr/>
        </p:nvPicPr>
        <p:blipFill rotWithShape="1">
          <a:blip r:embed="rId3" cstate="print">
            <a:alphaModFix amt="65000"/>
            <a:extLst>
              <a:ext uri="{28A0092B-C50C-407E-A947-70E740481C1C}">
                <a14:useLocalDpi xmlns:a14="http://schemas.microsoft.com/office/drawing/2010/main" val="0"/>
              </a:ext>
            </a:extLst>
          </a:blip>
          <a:srcRect l="4250" r="4310"/>
          <a:stretch/>
        </p:blipFill>
        <p:spPr>
          <a:xfrm>
            <a:off x="-108520" y="3971895"/>
            <a:ext cx="9403126" cy="3540764"/>
          </a:xfrm>
          <a:prstGeom prst="rect">
            <a:avLst/>
          </a:prstGeom>
        </p:spPr>
      </p:pic>
      <p:sp>
        <p:nvSpPr>
          <p:cNvPr id="8" name="1 Título">
            <a:extLst>
              <a:ext uri="{FF2B5EF4-FFF2-40B4-BE49-F238E27FC236}">
                <a16:creationId xmlns:a16="http://schemas.microsoft.com/office/drawing/2014/main" id="{F5CB791A-F03A-40E3-8BF4-5B1A2F032BFD}"/>
              </a:ext>
            </a:extLst>
          </p:cNvPr>
          <p:cNvSpPr>
            <a:spLocks noGrp="1"/>
          </p:cNvSpPr>
          <p:nvPr>
            <p:ph type="title"/>
          </p:nvPr>
        </p:nvSpPr>
        <p:spPr>
          <a:xfrm>
            <a:off x="107504" y="-18256"/>
            <a:ext cx="8229600" cy="1143000"/>
          </a:xfrm>
        </p:spPr>
        <p:txBody>
          <a:bodyPr>
            <a:normAutofit/>
          </a:bodyPr>
          <a:lstStyle/>
          <a:p>
            <a:pPr algn="l"/>
            <a:r>
              <a:rPr lang="es-MX" sz="1800" b="1" dirty="0">
                <a:solidFill>
                  <a:srgbClr val="FFFF00"/>
                </a:solidFill>
                <a:effectLst>
                  <a:outerShdw blurRad="38100" dist="38100" dir="2700000" algn="tl">
                    <a:srgbClr val="000000">
                      <a:alpha val="43137"/>
                    </a:srgbClr>
                  </a:outerShdw>
                </a:effectLst>
              </a:rPr>
              <a:t>EL MODELO DE MEDICINA UNIVERSITARIA EN LA FACULTAD DE </a:t>
            </a:r>
            <a:br>
              <a:rPr lang="es-MX" sz="1800" b="1" dirty="0">
                <a:solidFill>
                  <a:srgbClr val="FFFF00"/>
                </a:solidFill>
                <a:effectLst>
                  <a:outerShdw blurRad="38100" dist="38100" dir="2700000" algn="tl">
                    <a:srgbClr val="000000">
                      <a:alpha val="43137"/>
                    </a:srgbClr>
                  </a:outerShdw>
                </a:effectLst>
              </a:rPr>
            </a:br>
            <a:r>
              <a:rPr lang="es-MX" sz="1800" b="1" dirty="0">
                <a:solidFill>
                  <a:srgbClr val="FFFF00"/>
                </a:solidFill>
                <a:effectLst>
                  <a:outerShdw blurRad="38100" dist="38100" dir="2700000" algn="tl">
                    <a:srgbClr val="000000">
                      <a:alpha val="43137"/>
                    </a:srgbClr>
                  </a:outerShdw>
                </a:effectLst>
              </a:rPr>
              <a:t>MEDICINA Y HOSPITAL UNIVERSITARIO DE LA UANL</a:t>
            </a:r>
          </a:p>
        </p:txBody>
      </p:sp>
      <p:sp>
        <p:nvSpPr>
          <p:cNvPr id="3" name="2 Marcador de contenido"/>
          <p:cNvSpPr>
            <a:spLocks noGrp="1"/>
          </p:cNvSpPr>
          <p:nvPr>
            <p:ph idx="1"/>
          </p:nvPr>
        </p:nvSpPr>
        <p:spPr>
          <a:xfrm>
            <a:off x="395536" y="1216314"/>
            <a:ext cx="8229600" cy="4525963"/>
          </a:xfrm>
        </p:spPr>
        <p:txBody>
          <a:bodyPr>
            <a:normAutofit/>
          </a:bodyPr>
          <a:lstStyle/>
          <a:p>
            <a:pPr marL="0" indent="0">
              <a:buNone/>
            </a:pPr>
            <a:r>
              <a:rPr lang="es-MX" b="1" dirty="0">
                <a:solidFill>
                  <a:schemeClr val="bg1"/>
                </a:solidFill>
                <a:effectLst>
                  <a:outerShdw blurRad="38100" dist="38100" dir="2700000" algn="tl">
                    <a:srgbClr val="000000">
                      <a:alpha val="43137"/>
                    </a:srgbClr>
                  </a:outerShdw>
                </a:effectLst>
              </a:rPr>
              <a:t>El Dr. José Eleuterio González “Gonzalitos”, desde la creación del antiguo Hospital-Escuela, estableció el fundamento:  </a:t>
            </a:r>
          </a:p>
          <a:p>
            <a:pPr marL="0" indent="0">
              <a:buNone/>
            </a:pPr>
            <a:endParaRPr lang="es-MX" b="1" dirty="0">
              <a:solidFill>
                <a:schemeClr val="bg1"/>
              </a:solidFill>
              <a:effectLst>
                <a:outerShdw blurRad="38100" dist="38100" dir="2700000" algn="tl">
                  <a:srgbClr val="000000">
                    <a:alpha val="43137"/>
                  </a:srgbClr>
                </a:outerShdw>
              </a:effectLst>
            </a:endParaRPr>
          </a:p>
          <a:p>
            <a:pPr marL="0" indent="0" algn="ctr">
              <a:buNone/>
            </a:pPr>
            <a:r>
              <a:rPr lang="es-MX" b="1" dirty="0">
                <a:solidFill>
                  <a:schemeClr val="bg1"/>
                </a:solidFill>
                <a:effectLst>
                  <a:outerShdw blurRad="38100" dist="38100" dir="2700000" algn="tl">
                    <a:srgbClr val="000000">
                      <a:alpha val="43137"/>
                    </a:srgbClr>
                  </a:outerShdw>
                </a:effectLst>
              </a:rPr>
              <a:t>“Toda asistencia se hace en función de la </a:t>
            </a:r>
            <a:r>
              <a:rPr lang="es-MX" b="1" u="sng" dirty="0">
                <a:solidFill>
                  <a:schemeClr val="bg1"/>
                </a:solidFill>
                <a:effectLst>
                  <a:outerShdw blurRad="38100" dist="38100" dir="2700000" algn="tl">
                    <a:srgbClr val="000000">
                      <a:alpha val="43137"/>
                    </a:srgbClr>
                  </a:outerShdw>
                </a:effectLst>
              </a:rPr>
              <a:t>enseñanza y la investigación”. </a:t>
            </a:r>
            <a:endParaRPr lang="es-MX"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9342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C87DEE3-822A-465B-9E2D-AD11042894A9}"/>
              </a:ext>
            </a:extLst>
          </p:cNvPr>
          <p:cNvPicPr>
            <a:picLocks noChangeAspect="1"/>
          </p:cNvPicPr>
          <p:nvPr/>
        </p:nvPicPr>
        <p:blipFill>
          <a:blip r:embed="rId2"/>
          <a:stretch>
            <a:fillRect/>
          </a:stretch>
        </p:blipFill>
        <p:spPr>
          <a:xfrm rot="10800000">
            <a:off x="-88722" y="-387424"/>
            <a:ext cx="9403126" cy="7506756"/>
          </a:xfrm>
          <a:prstGeom prst="rect">
            <a:avLst/>
          </a:prstGeom>
        </p:spPr>
      </p:pic>
      <p:sp>
        <p:nvSpPr>
          <p:cNvPr id="3" name="2 Marcador de contenido"/>
          <p:cNvSpPr>
            <a:spLocks noGrp="1"/>
          </p:cNvSpPr>
          <p:nvPr>
            <p:ph idx="1"/>
          </p:nvPr>
        </p:nvSpPr>
        <p:spPr/>
        <p:txBody>
          <a:bodyPr/>
          <a:lstStyle/>
          <a:p>
            <a:pPr marL="0" indent="0">
              <a:buNone/>
            </a:pPr>
            <a:r>
              <a:rPr lang="es-MX" b="1" dirty="0">
                <a:solidFill>
                  <a:schemeClr val="bg1"/>
                </a:solidFill>
                <a:effectLst>
                  <a:outerShdw blurRad="38100" dist="38100" dir="2700000" algn="tl">
                    <a:srgbClr val="000000">
                      <a:alpha val="43137"/>
                    </a:srgbClr>
                  </a:outerShdw>
                </a:effectLst>
              </a:rPr>
              <a:t>La visión del Hospital Universitario, es y seguirá siendo cimentada en el TRINOMIO: </a:t>
            </a:r>
          </a:p>
          <a:p>
            <a:pPr marL="0" indent="0">
              <a:buNone/>
            </a:pPr>
            <a:endParaRPr lang="es-MX" b="1" dirty="0">
              <a:solidFill>
                <a:schemeClr val="bg1"/>
              </a:solidFill>
              <a:effectLst>
                <a:outerShdw blurRad="38100" dist="38100" dir="2700000" algn="tl">
                  <a:srgbClr val="000000">
                    <a:alpha val="43137"/>
                  </a:srgbClr>
                </a:outerShdw>
              </a:effectLst>
            </a:endParaRPr>
          </a:p>
          <a:p>
            <a:pPr marL="0" indent="0">
              <a:buNone/>
            </a:pPr>
            <a:r>
              <a:rPr lang="es-MX" b="1" dirty="0">
                <a:solidFill>
                  <a:schemeClr val="bg1"/>
                </a:solidFill>
                <a:effectLst>
                  <a:outerShdw blurRad="38100" dist="38100" dir="2700000" algn="tl">
                    <a:srgbClr val="000000">
                      <a:alpha val="43137"/>
                    </a:srgbClr>
                  </a:outerShdw>
                </a:effectLst>
              </a:rPr>
              <a:t> ASISTENCIA, ENSEÑANZA E INVESTIGACIÓN</a:t>
            </a:r>
          </a:p>
        </p:txBody>
      </p:sp>
      <p:pic>
        <p:nvPicPr>
          <p:cNvPr id="5" name="Imagen 4" descr="collage_hospital_facultad degradado orillas">
            <a:extLst>
              <a:ext uri="{FF2B5EF4-FFF2-40B4-BE49-F238E27FC236}">
                <a16:creationId xmlns:a16="http://schemas.microsoft.com/office/drawing/2014/main" id="{50F27C7C-B8B8-4208-8C34-5AA43122B976}"/>
              </a:ext>
            </a:extLst>
          </p:cNvPr>
          <p:cNvPicPr>
            <a:picLocks noChangeAspect="1"/>
          </p:cNvPicPr>
          <p:nvPr/>
        </p:nvPicPr>
        <p:blipFill rotWithShape="1">
          <a:blip r:embed="rId3" cstate="print">
            <a:alphaModFix amt="65000"/>
            <a:extLst>
              <a:ext uri="{28A0092B-C50C-407E-A947-70E740481C1C}">
                <a14:useLocalDpi xmlns:a14="http://schemas.microsoft.com/office/drawing/2010/main" val="0"/>
              </a:ext>
            </a:extLst>
          </a:blip>
          <a:srcRect l="4250" r="4310"/>
          <a:stretch/>
        </p:blipFill>
        <p:spPr>
          <a:xfrm>
            <a:off x="-108520" y="3971895"/>
            <a:ext cx="9403126" cy="3540764"/>
          </a:xfrm>
          <a:prstGeom prst="rect">
            <a:avLst/>
          </a:prstGeom>
        </p:spPr>
      </p:pic>
      <p:sp>
        <p:nvSpPr>
          <p:cNvPr id="8" name="1 Título">
            <a:extLst>
              <a:ext uri="{FF2B5EF4-FFF2-40B4-BE49-F238E27FC236}">
                <a16:creationId xmlns:a16="http://schemas.microsoft.com/office/drawing/2014/main" id="{CF288F6A-3510-4A20-AED7-D9FE4C6FCA70}"/>
              </a:ext>
            </a:extLst>
          </p:cNvPr>
          <p:cNvSpPr>
            <a:spLocks noGrp="1"/>
          </p:cNvSpPr>
          <p:nvPr>
            <p:ph type="title"/>
          </p:nvPr>
        </p:nvSpPr>
        <p:spPr>
          <a:xfrm>
            <a:off x="158824" y="0"/>
            <a:ext cx="8229600" cy="1143000"/>
          </a:xfrm>
        </p:spPr>
        <p:txBody>
          <a:bodyPr>
            <a:normAutofit/>
          </a:bodyPr>
          <a:lstStyle/>
          <a:p>
            <a:pPr algn="l"/>
            <a:r>
              <a:rPr lang="es-MX" sz="1800" b="1" dirty="0">
                <a:solidFill>
                  <a:srgbClr val="FFFF00"/>
                </a:solidFill>
                <a:effectLst>
                  <a:outerShdw blurRad="38100" dist="38100" dir="2700000" algn="tl">
                    <a:srgbClr val="000000">
                      <a:alpha val="43137"/>
                    </a:srgbClr>
                  </a:outerShdw>
                </a:effectLst>
              </a:rPr>
              <a:t>EL MODELO DE MEDICINA UNIVERSITARIA EN LA FACULTAD DE </a:t>
            </a:r>
            <a:br>
              <a:rPr lang="es-MX" sz="1800" b="1" dirty="0">
                <a:solidFill>
                  <a:srgbClr val="FFFF00"/>
                </a:solidFill>
                <a:effectLst>
                  <a:outerShdw blurRad="38100" dist="38100" dir="2700000" algn="tl">
                    <a:srgbClr val="000000">
                      <a:alpha val="43137"/>
                    </a:srgbClr>
                  </a:outerShdw>
                </a:effectLst>
              </a:rPr>
            </a:br>
            <a:r>
              <a:rPr lang="es-MX" sz="1800" b="1" dirty="0">
                <a:solidFill>
                  <a:srgbClr val="FFFF00"/>
                </a:solidFill>
                <a:effectLst>
                  <a:outerShdw blurRad="38100" dist="38100" dir="2700000" algn="tl">
                    <a:srgbClr val="000000">
                      <a:alpha val="43137"/>
                    </a:srgbClr>
                  </a:outerShdw>
                </a:effectLst>
              </a:rPr>
              <a:t>MEDICINA Y HOSPITAL UNIVERSITARIO DE LA UANL</a:t>
            </a:r>
          </a:p>
        </p:txBody>
      </p:sp>
    </p:spTree>
    <p:extLst>
      <p:ext uri="{BB962C8B-B14F-4D97-AF65-F5344CB8AC3E}">
        <p14:creationId xmlns:p14="http://schemas.microsoft.com/office/powerpoint/2010/main" val="60693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F2D2BDE-25CC-47E2-9136-0AE408701F1C}"/>
              </a:ext>
            </a:extLst>
          </p:cNvPr>
          <p:cNvPicPr>
            <a:picLocks noChangeAspect="1"/>
          </p:cNvPicPr>
          <p:nvPr/>
        </p:nvPicPr>
        <p:blipFill>
          <a:blip r:embed="rId2"/>
          <a:stretch>
            <a:fillRect/>
          </a:stretch>
        </p:blipFill>
        <p:spPr>
          <a:xfrm>
            <a:off x="-108520" y="0"/>
            <a:ext cx="9400918" cy="7119333"/>
          </a:xfrm>
          <a:prstGeom prst="rect">
            <a:avLst/>
          </a:prstGeom>
        </p:spPr>
      </p:pic>
      <p:sp>
        <p:nvSpPr>
          <p:cNvPr id="8" name="1 Título">
            <a:extLst>
              <a:ext uri="{FF2B5EF4-FFF2-40B4-BE49-F238E27FC236}">
                <a16:creationId xmlns:a16="http://schemas.microsoft.com/office/drawing/2014/main" id="{152A162F-CE38-4A2B-AB45-F7BFAA41A3D7}"/>
              </a:ext>
            </a:extLst>
          </p:cNvPr>
          <p:cNvSpPr>
            <a:spLocks noGrp="1"/>
          </p:cNvSpPr>
          <p:nvPr>
            <p:ph type="title"/>
          </p:nvPr>
        </p:nvSpPr>
        <p:spPr>
          <a:xfrm>
            <a:off x="158824" y="0"/>
            <a:ext cx="8229600" cy="1143000"/>
          </a:xfrm>
        </p:spPr>
        <p:txBody>
          <a:bodyPr>
            <a:normAutofit/>
          </a:bodyPr>
          <a:lstStyle/>
          <a:p>
            <a:pPr algn="l"/>
            <a:r>
              <a:rPr lang="es-MX" sz="1800" b="1" dirty="0">
                <a:solidFill>
                  <a:srgbClr val="FFFF00"/>
                </a:solidFill>
                <a:effectLst>
                  <a:outerShdw blurRad="38100" dist="38100" dir="2700000" algn="tl">
                    <a:srgbClr val="000000">
                      <a:alpha val="43137"/>
                    </a:srgbClr>
                  </a:outerShdw>
                </a:effectLst>
              </a:rPr>
              <a:t>EL MODELO DE MEDICINA UNIVERSITARIA EN LA FACULTAD DE </a:t>
            </a:r>
            <a:br>
              <a:rPr lang="es-MX" sz="1800" b="1" dirty="0">
                <a:solidFill>
                  <a:srgbClr val="FFFF00"/>
                </a:solidFill>
                <a:effectLst>
                  <a:outerShdw blurRad="38100" dist="38100" dir="2700000" algn="tl">
                    <a:srgbClr val="000000">
                      <a:alpha val="43137"/>
                    </a:srgbClr>
                  </a:outerShdw>
                </a:effectLst>
              </a:rPr>
            </a:br>
            <a:r>
              <a:rPr lang="es-MX" sz="1800" b="1" dirty="0">
                <a:solidFill>
                  <a:srgbClr val="FFFF00"/>
                </a:solidFill>
                <a:effectLst>
                  <a:outerShdw blurRad="38100" dist="38100" dir="2700000" algn="tl">
                    <a:srgbClr val="000000">
                      <a:alpha val="43137"/>
                    </a:srgbClr>
                  </a:outerShdw>
                </a:effectLst>
              </a:rPr>
              <a:t>MEDICINA Y HOSPITAL UNIVERSITARIO DE LA UANL</a:t>
            </a:r>
          </a:p>
        </p:txBody>
      </p:sp>
      <p:pic>
        <p:nvPicPr>
          <p:cNvPr id="9" name="Imagen 8" descr="collage_hospital_facultad degradado orillas">
            <a:extLst>
              <a:ext uri="{FF2B5EF4-FFF2-40B4-BE49-F238E27FC236}">
                <a16:creationId xmlns:a16="http://schemas.microsoft.com/office/drawing/2014/main" id="{B3154701-90D7-4E8D-BCC3-3225D8891C33}"/>
              </a:ext>
            </a:extLst>
          </p:cNvPr>
          <p:cNvPicPr>
            <a:picLocks noChangeAspect="1"/>
          </p:cNvPicPr>
          <p:nvPr/>
        </p:nvPicPr>
        <p:blipFill rotWithShape="1">
          <a:blip r:embed="rId3" cstate="print">
            <a:alphaModFix amt="65000"/>
            <a:extLst>
              <a:ext uri="{28A0092B-C50C-407E-A947-70E740481C1C}">
                <a14:useLocalDpi xmlns:a14="http://schemas.microsoft.com/office/drawing/2010/main" val="0"/>
              </a:ext>
            </a:extLst>
          </a:blip>
          <a:srcRect l="4250" r="4310"/>
          <a:stretch/>
        </p:blipFill>
        <p:spPr>
          <a:xfrm>
            <a:off x="-108520" y="3971895"/>
            <a:ext cx="9403126" cy="3540764"/>
          </a:xfrm>
          <a:prstGeom prst="rect">
            <a:avLst/>
          </a:prstGeom>
        </p:spPr>
      </p:pic>
      <p:sp>
        <p:nvSpPr>
          <p:cNvPr id="3" name="2 Marcador de contenido"/>
          <p:cNvSpPr>
            <a:spLocks noGrp="1"/>
          </p:cNvSpPr>
          <p:nvPr>
            <p:ph idx="1"/>
          </p:nvPr>
        </p:nvSpPr>
        <p:spPr>
          <a:xfrm>
            <a:off x="611560" y="1628800"/>
            <a:ext cx="8229600" cy="2520280"/>
          </a:xfrm>
        </p:spPr>
        <p:txBody>
          <a:bodyPr>
            <a:normAutofit/>
          </a:bodyPr>
          <a:lstStyle/>
          <a:p>
            <a:pPr>
              <a:buClr>
                <a:srgbClr val="FFFF00"/>
              </a:buClr>
            </a:pPr>
            <a:r>
              <a:rPr lang="es-MX" b="1" dirty="0">
                <a:solidFill>
                  <a:schemeClr val="bg1"/>
                </a:solidFill>
                <a:effectLst>
                  <a:outerShdw blurRad="38100" dist="38100" dir="2700000" algn="tl">
                    <a:srgbClr val="000000">
                      <a:alpha val="43137"/>
                    </a:srgbClr>
                  </a:outerShdw>
                </a:effectLst>
              </a:rPr>
              <a:t>Qué ha logrado la Facultad de Medicina aplicando este modelo? </a:t>
            </a:r>
          </a:p>
          <a:p>
            <a:pPr lvl="1">
              <a:buClr>
                <a:srgbClr val="FFFF00"/>
              </a:buClr>
              <a:buFont typeface="Arial" panose="020B0604020202020204" pitchFamily="34" charset="0"/>
              <a:buChar char="•"/>
            </a:pPr>
            <a:r>
              <a:rPr lang="es-MX" b="1" dirty="0">
                <a:solidFill>
                  <a:schemeClr val="bg1"/>
                </a:solidFill>
                <a:effectLst>
                  <a:outerShdw blurRad="38100" dist="38100" dir="2700000" algn="tl">
                    <a:srgbClr val="000000">
                      <a:alpha val="43137"/>
                    </a:srgbClr>
                  </a:outerShdw>
                </a:effectLst>
              </a:rPr>
              <a:t>Formar estudiantes analíticos, críticos</a:t>
            </a:r>
          </a:p>
          <a:p>
            <a:pPr lvl="1">
              <a:buClr>
                <a:srgbClr val="FFFF00"/>
              </a:buClr>
              <a:buFont typeface="Arial" panose="020B0604020202020204" pitchFamily="34" charset="0"/>
              <a:buChar char="•"/>
            </a:pPr>
            <a:r>
              <a:rPr lang="es-MX" b="1" dirty="0">
                <a:solidFill>
                  <a:schemeClr val="bg1"/>
                </a:solidFill>
                <a:effectLst>
                  <a:outerShdw blurRad="38100" dist="38100" dir="2700000" algn="tl">
                    <a:srgbClr val="000000">
                      <a:alpha val="43137"/>
                    </a:srgbClr>
                  </a:outerShdw>
                </a:effectLst>
              </a:rPr>
              <a:t>Investigadores	</a:t>
            </a:r>
          </a:p>
        </p:txBody>
      </p:sp>
    </p:spTree>
    <p:extLst>
      <p:ext uri="{BB962C8B-B14F-4D97-AF65-F5344CB8AC3E}">
        <p14:creationId xmlns:p14="http://schemas.microsoft.com/office/powerpoint/2010/main" val="260684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57C6118-FC49-4576-9656-2B6AFF74C95B}"/>
              </a:ext>
            </a:extLst>
          </p:cNvPr>
          <p:cNvPicPr>
            <a:picLocks noChangeAspect="1"/>
          </p:cNvPicPr>
          <p:nvPr/>
        </p:nvPicPr>
        <p:blipFill>
          <a:blip r:embed="rId2"/>
          <a:stretch>
            <a:fillRect/>
          </a:stretch>
        </p:blipFill>
        <p:spPr>
          <a:xfrm rot="10800000">
            <a:off x="-88722" y="-387424"/>
            <a:ext cx="9403126" cy="7506756"/>
          </a:xfrm>
          <a:prstGeom prst="rect">
            <a:avLst/>
          </a:prstGeom>
        </p:spPr>
      </p:pic>
      <p:pic>
        <p:nvPicPr>
          <p:cNvPr id="2" name="Picture 2" descr="F:\Imagen\institutodeinvestigacionessocia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714375"/>
            <a:ext cx="724217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8846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46D3BAD-FF34-4F3A-A0C5-A9573AA6CFE3}"/>
              </a:ext>
            </a:extLst>
          </p:cNvPr>
          <p:cNvPicPr>
            <a:picLocks noChangeAspect="1"/>
          </p:cNvPicPr>
          <p:nvPr/>
        </p:nvPicPr>
        <p:blipFill>
          <a:blip r:embed="rId2"/>
          <a:stretch>
            <a:fillRect/>
          </a:stretch>
        </p:blipFill>
        <p:spPr>
          <a:xfrm>
            <a:off x="-108520" y="0"/>
            <a:ext cx="9400918" cy="7119333"/>
          </a:xfrm>
          <a:prstGeom prst="rect">
            <a:avLst/>
          </a:prstGeom>
        </p:spPr>
      </p:pic>
      <p:pic>
        <p:nvPicPr>
          <p:cNvPr id="5" name="Imagen 4" descr="collage_hospital_facultad degradado orillas">
            <a:extLst>
              <a:ext uri="{FF2B5EF4-FFF2-40B4-BE49-F238E27FC236}">
                <a16:creationId xmlns:a16="http://schemas.microsoft.com/office/drawing/2014/main" id="{929EEF02-23B5-4314-9A31-8A906E8D124E}"/>
              </a:ext>
            </a:extLst>
          </p:cNvPr>
          <p:cNvPicPr>
            <a:picLocks noChangeAspect="1"/>
          </p:cNvPicPr>
          <p:nvPr/>
        </p:nvPicPr>
        <p:blipFill rotWithShape="1">
          <a:blip r:embed="rId3" cstate="print">
            <a:alphaModFix amt="65000"/>
            <a:extLst>
              <a:ext uri="{28A0092B-C50C-407E-A947-70E740481C1C}">
                <a14:useLocalDpi xmlns:a14="http://schemas.microsoft.com/office/drawing/2010/main" val="0"/>
              </a:ext>
            </a:extLst>
          </a:blip>
          <a:srcRect l="4250" r="4310"/>
          <a:stretch/>
        </p:blipFill>
        <p:spPr>
          <a:xfrm>
            <a:off x="-108520" y="3971895"/>
            <a:ext cx="9403126" cy="3540764"/>
          </a:xfrm>
          <a:prstGeom prst="rect">
            <a:avLst/>
          </a:prstGeom>
        </p:spPr>
      </p:pic>
      <p:sp>
        <p:nvSpPr>
          <p:cNvPr id="3" name="2 Marcador de contenido"/>
          <p:cNvSpPr>
            <a:spLocks noGrp="1"/>
          </p:cNvSpPr>
          <p:nvPr>
            <p:ph idx="1"/>
          </p:nvPr>
        </p:nvSpPr>
        <p:spPr>
          <a:xfrm>
            <a:off x="395536" y="692696"/>
            <a:ext cx="8229600" cy="4525963"/>
          </a:xfrm>
        </p:spPr>
        <p:txBody>
          <a:bodyPr>
            <a:normAutofit lnSpcReduction="10000"/>
          </a:bodyPr>
          <a:lstStyle/>
          <a:p>
            <a:pPr>
              <a:buClr>
                <a:srgbClr val="FFFF00"/>
              </a:buClr>
            </a:pPr>
            <a:r>
              <a:rPr lang="es-MX" b="1" dirty="0">
                <a:solidFill>
                  <a:srgbClr val="FFFF00"/>
                </a:solidFill>
                <a:effectLst>
                  <a:outerShdw blurRad="38100" dist="38100" dir="2700000" algn="tl">
                    <a:srgbClr val="000000">
                      <a:alpha val="43137"/>
                    </a:srgbClr>
                  </a:outerShdw>
                </a:effectLst>
              </a:rPr>
              <a:t>¿Cómo ocurre el proceso de aprender medicina e investigar? </a:t>
            </a:r>
          </a:p>
          <a:p>
            <a:pPr marL="971550" lvl="1" indent="-514350">
              <a:buClr>
                <a:srgbClr val="FFFF00"/>
              </a:buClr>
              <a:buFont typeface="+mj-lt"/>
              <a:buAutoNum type="alphaLcPeriod"/>
            </a:pPr>
            <a:r>
              <a:rPr lang="es-MX" b="1" dirty="0">
                <a:solidFill>
                  <a:schemeClr val="bg1"/>
                </a:solidFill>
                <a:effectLst>
                  <a:outerShdw blurRad="38100" dist="38100" dir="2700000" algn="tl">
                    <a:srgbClr val="000000">
                      <a:alpha val="43137"/>
                    </a:srgbClr>
                  </a:outerShdw>
                </a:effectLst>
              </a:rPr>
              <a:t>El estudiante es inducido a buscar o investigar por si mismo en la literatura científica</a:t>
            </a:r>
          </a:p>
          <a:p>
            <a:pPr marL="971550" lvl="1" indent="-514350">
              <a:buClr>
                <a:srgbClr val="FFFF00"/>
              </a:buClr>
              <a:buFont typeface="+mj-lt"/>
              <a:buAutoNum type="alphaLcPeriod"/>
            </a:pPr>
            <a:r>
              <a:rPr lang="es-MX" b="1" dirty="0">
                <a:solidFill>
                  <a:schemeClr val="bg1"/>
                </a:solidFill>
                <a:effectLst>
                  <a:outerShdw blurRad="38100" dist="38100" dir="2700000" algn="tl">
                    <a:srgbClr val="000000">
                      <a:alpha val="43137"/>
                    </a:srgbClr>
                  </a:outerShdw>
                </a:effectLst>
              </a:rPr>
              <a:t>Recibe capacitación sobre el manejo de los bancos de información científica</a:t>
            </a:r>
          </a:p>
          <a:p>
            <a:pPr marL="971550" lvl="1" indent="-514350">
              <a:buClr>
                <a:srgbClr val="FFFF00"/>
              </a:buClr>
              <a:buFont typeface="+mj-lt"/>
              <a:buAutoNum type="alphaLcPeriod"/>
            </a:pPr>
            <a:r>
              <a:rPr lang="es-MX" b="1" dirty="0">
                <a:solidFill>
                  <a:schemeClr val="bg1"/>
                </a:solidFill>
                <a:effectLst>
                  <a:outerShdw blurRad="38100" dist="38100" dir="2700000" algn="tl">
                    <a:srgbClr val="000000">
                      <a:alpha val="43137"/>
                    </a:srgbClr>
                  </a:outerShdw>
                </a:effectLst>
              </a:rPr>
              <a:t>Se forma en un ambiente de investigación donde los profesores le enseñan paulatinamente el proceso </a:t>
            </a:r>
          </a:p>
          <a:p>
            <a:pPr marL="971550" lvl="1" indent="-514350">
              <a:buClr>
                <a:srgbClr val="FFFF00"/>
              </a:buClr>
              <a:buFont typeface="+mj-lt"/>
              <a:buAutoNum type="alphaLcPeriod"/>
            </a:pPr>
            <a:r>
              <a:rPr lang="es-MX" b="1" dirty="0">
                <a:solidFill>
                  <a:schemeClr val="bg1"/>
                </a:solidFill>
                <a:effectLst>
                  <a:outerShdw blurRad="38100" dist="38100" dir="2700000" algn="tl">
                    <a:srgbClr val="000000">
                      <a:alpha val="43137"/>
                    </a:srgbClr>
                  </a:outerShdw>
                </a:effectLst>
              </a:rPr>
              <a:t>Aprenden desde el inicio el método científico</a:t>
            </a:r>
          </a:p>
          <a:p>
            <a:pPr marL="514350" indent="-514350">
              <a:buFont typeface="+mj-lt"/>
              <a:buAutoNum type="alphaLcPeriod"/>
            </a:pPr>
            <a:endParaRPr lang="es-MX"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0673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9639DEE-CF4F-4EE1-95CE-DEF5B9CA279F}"/>
              </a:ext>
            </a:extLst>
          </p:cNvPr>
          <p:cNvPicPr>
            <a:picLocks noChangeAspect="1"/>
          </p:cNvPicPr>
          <p:nvPr/>
        </p:nvPicPr>
        <p:blipFill>
          <a:blip r:embed="rId2"/>
          <a:stretch>
            <a:fillRect/>
          </a:stretch>
        </p:blipFill>
        <p:spPr>
          <a:xfrm>
            <a:off x="-108520" y="0"/>
            <a:ext cx="9400918" cy="7119333"/>
          </a:xfrm>
          <a:prstGeom prst="rect">
            <a:avLst/>
          </a:prstGeom>
        </p:spPr>
      </p:pic>
      <p:pic>
        <p:nvPicPr>
          <p:cNvPr id="5" name="Imagen 4">
            <a:extLst>
              <a:ext uri="{FF2B5EF4-FFF2-40B4-BE49-F238E27FC236}">
                <a16:creationId xmlns:a16="http://schemas.microsoft.com/office/drawing/2014/main" id="{72FCDF63-6559-4F2A-BA22-999B75C1D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9690" y="476672"/>
            <a:ext cx="4536504" cy="3402378"/>
          </a:xfrm>
          <a:prstGeom prst="rect">
            <a:avLst/>
          </a:prstGeom>
        </p:spPr>
      </p:pic>
      <p:pic>
        <p:nvPicPr>
          <p:cNvPr id="7" name="Imagen 6">
            <a:extLst>
              <a:ext uri="{FF2B5EF4-FFF2-40B4-BE49-F238E27FC236}">
                <a16:creationId xmlns:a16="http://schemas.microsoft.com/office/drawing/2014/main" id="{21492A6F-78E8-46B8-856B-C9B4D5200E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4132891"/>
            <a:ext cx="3168352" cy="2376264"/>
          </a:xfrm>
          <a:prstGeom prst="rect">
            <a:avLst/>
          </a:prstGeom>
        </p:spPr>
      </p:pic>
      <p:pic>
        <p:nvPicPr>
          <p:cNvPr id="9" name="Imagen 8">
            <a:extLst>
              <a:ext uri="{FF2B5EF4-FFF2-40B4-BE49-F238E27FC236}">
                <a16:creationId xmlns:a16="http://schemas.microsoft.com/office/drawing/2014/main" id="{2528B4B4-5B78-4409-B0BA-94EBDA16BD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616" y="4149080"/>
            <a:ext cx="3542326" cy="2360075"/>
          </a:xfrm>
          <a:prstGeom prst="rect">
            <a:avLst/>
          </a:prstGeom>
        </p:spPr>
      </p:pic>
    </p:spTree>
    <p:extLst>
      <p:ext uri="{BB962C8B-B14F-4D97-AF65-F5344CB8AC3E}">
        <p14:creationId xmlns:p14="http://schemas.microsoft.com/office/powerpoint/2010/main" val="3228977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Dr Salinas\AppData\Local\Microsoft\Windows\Temporary Internet Files\Content.IE5\Y3M5E3I1\_DSC60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 y="-34280"/>
            <a:ext cx="9144000" cy="6892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12650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873</TotalTime>
  <Words>607</Words>
  <Application>Microsoft Office PowerPoint</Application>
  <PresentationFormat>Presentación en pantalla (4:3)</PresentationFormat>
  <Paragraphs>64</Paragraphs>
  <Slides>26</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26</vt:i4>
      </vt:variant>
    </vt:vector>
  </HeadingPairs>
  <TitlesOfParts>
    <vt:vector size="34" baseType="lpstr">
      <vt:lpstr>Arial</vt:lpstr>
      <vt:lpstr>Arial</vt:lpstr>
      <vt:lpstr>Calibri</vt:lpstr>
      <vt:lpstr>Calibri Light</vt:lpstr>
      <vt:lpstr>Times New Roman</vt:lpstr>
      <vt:lpstr>Wingdings</vt:lpstr>
      <vt:lpstr>Tema de Office</vt:lpstr>
      <vt:lpstr>1_Tema de Office</vt:lpstr>
      <vt:lpstr>Modelo de Medicina Universitaria Facultad de Medicina y Hospital Universitario Universidad Autónoma de Nuevo León </vt:lpstr>
      <vt:lpstr>EL MODELO DE MEDICINA UNIVERSITARIA EN LA FACULTAD DE  MEDICINA Y HOSPITAL UNIVERSITARIO DE LA UANL</vt:lpstr>
      <vt:lpstr>EL MODELO DE MEDICINA UNIVERSITARIA EN LA FACULTAD DE  MEDICINA Y HOSPITAL UNIVERSITARIO DE LA UANL</vt:lpstr>
      <vt:lpstr>EL MODELO DE MEDICINA UNIVERSITARIA EN LA FACULTAD DE  MEDICINA Y HOSPITAL UNIVERSITARIO DE LA UANL</vt:lpstr>
      <vt:lpstr>EL MODELO DE MEDICINA UNIVERSITARIA EN LA FACULTAD DE  MEDICINA Y HOSPITAL UNIVERSITARIO DE LA UANL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LOGROS Investigadores miembros del SNI 1984-2016</vt:lpstr>
      <vt:lpstr>Presentación de PowerPoint</vt:lpstr>
      <vt:lpstr>PROGRAMA INVEST</vt:lpstr>
      <vt:lpstr>PROGRAMA INVEST</vt:lpstr>
      <vt:lpstr>PROGRAMA INVEST</vt:lpstr>
      <vt:lpstr>BP INVEST Como los convocan </vt:lpstr>
      <vt:lpstr>Catálogo sobre Futuros Médicos Investigadores</vt:lpstr>
      <vt:lpstr>INCUBADORA INVEST SEDE</vt:lpstr>
      <vt:lpstr>INCUBADORA INVEST CURSOS</vt:lpstr>
      <vt:lpstr>BP INVEST </vt:lpstr>
      <vt:lpstr>Presentación de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MODELO DE MEDICINA UNIVERSITARIA EN LA FACULTAD DE MEDICINA Y HOSPITAL UNIVERSITARIO DE LA UANL.</dc:title>
  <dc:creator>Dr Salinas</dc:creator>
  <cp:lastModifiedBy>Dr. Jorge Ocampo</cp:lastModifiedBy>
  <cp:revision>36</cp:revision>
  <dcterms:created xsi:type="dcterms:W3CDTF">2017-06-22T14:16:39Z</dcterms:created>
  <dcterms:modified xsi:type="dcterms:W3CDTF">2017-08-23T16:33:54Z</dcterms:modified>
</cp:coreProperties>
</file>