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sldIdLst>
    <p:sldId id="256" r:id="rId2"/>
    <p:sldId id="439" r:id="rId3"/>
    <p:sldId id="388" r:id="rId4"/>
    <p:sldId id="407" r:id="rId5"/>
    <p:sldId id="478" r:id="rId6"/>
    <p:sldId id="420" r:id="rId7"/>
    <p:sldId id="416" r:id="rId8"/>
    <p:sldId id="436" r:id="rId9"/>
    <p:sldId id="408" r:id="rId10"/>
    <p:sldId id="421" r:id="rId11"/>
    <p:sldId id="444" r:id="rId12"/>
    <p:sldId id="464" r:id="rId13"/>
    <p:sldId id="406" r:id="rId14"/>
    <p:sldId id="424" r:id="rId15"/>
    <p:sldId id="475" r:id="rId16"/>
    <p:sldId id="426" r:id="rId17"/>
    <p:sldId id="477" r:id="rId18"/>
    <p:sldId id="437" r:id="rId19"/>
    <p:sldId id="384" r:id="rId20"/>
    <p:sldId id="427" r:id="rId21"/>
    <p:sldId id="428" r:id="rId22"/>
    <p:sldId id="429" r:id="rId23"/>
    <p:sldId id="430" r:id="rId24"/>
    <p:sldId id="431" r:id="rId25"/>
    <p:sldId id="432" r:id="rId26"/>
    <p:sldId id="433" r:id="rId27"/>
    <p:sldId id="434" r:id="rId28"/>
    <p:sldId id="453" r:id="rId29"/>
    <p:sldId id="470" r:id="rId30"/>
    <p:sldId id="459" r:id="rId31"/>
    <p:sldId id="465" r:id="rId32"/>
    <p:sldId id="457" r:id="rId33"/>
    <p:sldId id="451" r:id="rId34"/>
    <p:sldId id="471" r:id="rId35"/>
    <p:sldId id="472" r:id="rId36"/>
    <p:sldId id="473" r:id="rId37"/>
    <p:sldId id="456" r:id="rId38"/>
    <p:sldId id="438" r:id="rId39"/>
    <p:sldId id="445" r:id="rId40"/>
    <p:sldId id="423" r:id="rId41"/>
    <p:sldId id="425" r:id="rId42"/>
    <p:sldId id="448" r:id="rId43"/>
    <p:sldId id="449" r:id="rId44"/>
    <p:sldId id="467" r:id="rId45"/>
    <p:sldId id="469" r:id="rId46"/>
    <p:sldId id="476" r:id="rId47"/>
    <p:sldId id="417" r:id="rId48"/>
    <p:sldId id="412" r:id="rId49"/>
    <p:sldId id="411" r:id="rId50"/>
    <p:sldId id="413" r:id="rId51"/>
    <p:sldId id="415" r:id="rId52"/>
    <p:sldId id="435" r:id="rId53"/>
    <p:sldId id="450" r:id="rId54"/>
    <p:sldId id="460" r:id="rId55"/>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10"/>
    <a:srgbClr val="0900DD"/>
    <a:srgbClr val="FEC1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57" autoAdjust="0"/>
    <p:restoredTop sz="80126" autoAdjust="0"/>
  </p:normalViewPr>
  <p:slideViewPr>
    <p:cSldViewPr snapToGrid="0" snapToObjects="1">
      <p:cViewPr varScale="1">
        <p:scale>
          <a:sx n="124" d="100"/>
          <a:sy n="124" d="100"/>
        </p:scale>
        <p:origin x="-1242" y="-9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3BA274-69C0-4027-A76B-F6F0A896C989}" type="doc">
      <dgm:prSet loTypeId="urn:microsoft.com/office/officeart/2005/8/layout/hProcess9" loCatId="process" qsTypeId="urn:microsoft.com/office/officeart/2005/8/quickstyle/simple2" qsCatId="simple" csTypeId="urn:microsoft.com/office/officeart/2005/8/colors/accent1_5" csCatId="accent1" phldr="1"/>
      <dgm:spPr/>
    </dgm:pt>
    <dgm:pt modelId="{6F63928A-4294-4B28-B21A-D635E9CECF18}">
      <dgm:prSet phldrT="[Texto]"/>
      <dgm:spPr/>
      <dgm:t>
        <a:bodyPr/>
        <a:lstStyle/>
        <a:p>
          <a:r>
            <a:rPr lang="es-MX" b="1" dirty="0" smtClean="0"/>
            <a:t>1793</a:t>
          </a:r>
        </a:p>
        <a:p>
          <a:r>
            <a:rPr lang="es-MX" b="1" dirty="0" smtClean="0"/>
            <a:t>Hospital del Rosario</a:t>
          </a:r>
          <a:endParaRPr lang="es-MX" b="1" dirty="0"/>
        </a:p>
      </dgm:t>
    </dgm:pt>
    <dgm:pt modelId="{2F086726-C699-42EF-AB57-C11DC2385FE1}" type="parTrans" cxnId="{DECAB27E-704D-4C2D-AE8E-9D5C45A08CE5}">
      <dgm:prSet/>
      <dgm:spPr/>
      <dgm:t>
        <a:bodyPr/>
        <a:lstStyle/>
        <a:p>
          <a:endParaRPr lang="es-MX" b="1"/>
        </a:p>
      </dgm:t>
    </dgm:pt>
    <dgm:pt modelId="{10A90AA1-5CB8-4C34-A298-F4A4C6B8FF5E}" type="sibTrans" cxnId="{DECAB27E-704D-4C2D-AE8E-9D5C45A08CE5}">
      <dgm:prSet/>
      <dgm:spPr/>
      <dgm:t>
        <a:bodyPr/>
        <a:lstStyle/>
        <a:p>
          <a:endParaRPr lang="es-MX" b="1"/>
        </a:p>
      </dgm:t>
    </dgm:pt>
    <dgm:pt modelId="{06B5E642-D0FD-44AE-9F2B-70701E061B27}">
      <dgm:prSet phldrT="[Texto]"/>
      <dgm:spPr/>
      <dgm:t>
        <a:bodyPr/>
        <a:lstStyle/>
        <a:p>
          <a:r>
            <a:rPr lang="es-MX" b="1" dirty="0" smtClean="0"/>
            <a:t>1859</a:t>
          </a:r>
        </a:p>
        <a:p>
          <a:r>
            <a:rPr lang="es-MX" b="1" dirty="0" smtClean="0"/>
            <a:t>Hospital Civil González</a:t>
          </a:r>
          <a:endParaRPr lang="es-MX" b="1" dirty="0"/>
        </a:p>
      </dgm:t>
    </dgm:pt>
    <dgm:pt modelId="{F4128731-0D3C-4B4F-92C7-4E232E394B04}" type="parTrans" cxnId="{8A443DAB-4B58-4DB8-BA51-2701F0A88607}">
      <dgm:prSet/>
      <dgm:spPr/>
      <dgm:t>
        <a:bodyPr/>
        <a:lstStyle/>
        <a:p>
          <a:endParaRPr lang="es-MX" b="1"/>
        </a:p>
      </dgm:t>
    </dgm:pt>
    <dgm:pt modelId="{D61DE0AB-5F52-48C0-987F-5AF9D9A1F9D1}" type="sibTrans" cxnId="{8A443DAB-4B58-4DB8-BA51-2701F0A88607}">
      <dgm:prSet/>
      <dgm:spPr/>
      <dgm:t>
        <a:bodyPr/>
        <a:lstStyle/>
        <a:p>
          <a:endParaRPr lang="es-MX" b="1"/>
        </a:p>
      </dgm:t>
    </dgm:pt>
    <dgm:pt modelId="{502AAE4D-15C9-4176-8E6B-99196BE785DC}">
      <dgm:prSet phldrT="[Texto]"/>
      <dgm:spPr/>
      <dgm:t>
        <a:bodyPr/>
        <a:lstStyle/>
        <a:p>
          <a:r>
            <a:rPr lang="es-MX" b="1" dirty="0" smtClean="0"/>
            <a:t>1933</a:t>
          </a:r>
        </a:p>
        <a:p>
          <a:r>
            <a:rPr lang="es-MX" b="1" dirty="0" smtClean="0"/>
            <a:t>Gobernador Francisco A. Cárdenas </a:t>
          </a:r>
          <a:endParaRPr lang="es-MX" b="1" dirty="0"/>
        </a:p>
      </dgm:t>
    </dgm:pt>
    <dgm:pt modelId="{86D92725-DBE5-45BC-84E1-3BC339FF673D}" type="parTrans" cxnId="{A507B2CB-F7F6-4CAA-B3C8-56C2EA379582}">
      <dgm:prSet/>
      <dgm:spPr/>
      <dgm:t>
        <a:bodyPr/>
        <a:lstStyle/>
        <a:p>
          <a:endParaRPr lang="es-MX" b="1"/>
        </a:p>
      </dgm:t>
    </dgm:pt>
    <dgm:pt modelId="{8B260E69-FFB5-43B4-8D52-DCD29D87D7DB}" type="sibTrans" cxnId="{A507B2CB-F7F6-4CAA-B3C8-56C2EA379582}">
      <dgm:prSet/>
      <dgm:spPr/>
      <dgm:t>
        <a:bodyPr/>
        <a:lstStyle/>
        <a:p>
          <a:endParaRPr lang="es-MX" b="1"/>
        </a:p>
      </dgm:t>
    </dgm:pt>
    <dgm:pt modelId="{906BAAA3-ABA9-49EA-88D9-0FBF0E129D84}">
      <dgm:prSet phldrT="[Texto]"/>
      <dgm:spPr/>
      <dgm:t>
        <a:bodyPr/>
        <a:lstStyle/>
        <a:p>
          <a:r>
            <a:rPr lang="es-MX" b="1" dirty="0" smtClean="0"/>
            <a:t>1943</a:t>
          </a:r>
        </a:p>
        <a:p>
          <a:r>
            <a:rPr lang="es-MX" b="1" dirty="0" smtClean="0"/>
            <a:t>Hospital Civil</a:t>
          </a:r>
          <a:endParaRPr lang="es-MX" b="1" dirty="0"/>
        </a:p>
      </dgm:t>
    </dgm:pt>
    <dgm:pt modelId="{C4BDBA5E-9263-4086-A438-5EC5BC2A5F5B}" type="parTrans" cxnId="{6FED3F51-349D-448C-8C88-D3C4A0B5D61A}">
      <dgm:prSet/>
      <dgm:spPr/>
      <dgm:t>
        <a:bodyPr/>
        <a:lstStyle/>
        <a:p>
          <a:endParaRPr lang="es-MX" b="1"/>
        </a:p>
      </dgm:t>
    </dgm:pt>
    <dgm:pt modelId="{0EE4B207-2CB5-4B4A-BCCF-2BD6E8F8F7AD}" type="sibTrans" cxnId="{6FED3F51-349D-448C-8C88-D3C4A0B5D61A}">
      <dgm:prSet/>
      <dgm:spPr/>
      <dgm:t>
        <a:bodyPr/>
        <a:lstStyle/>
        <a:p>
          <a:endParaRPr lang="es-MX" b="1"/>
        </a:p>
      </dgm:t>
    </dgm:pt>
    <dgm:pt modelId="{05853FAA-5796-47E7-BFDB-0F8659119935}" type="pres">
      <dgm:prSet presAssocID="{103BA274-69C0-4027-A76B-F6F0A896C989}" presName="CompostProcess" presStyleCnt="0">
        <dgm:presLayoutVars>
          <dgm:dir/>
          <dgm:resizeHandles val="exact"/>
        </dgm:presLayoutVars>
      </dgm:prSet>
      <dgm:spPr/>
    </dgm:pt>
    <dgm:pt modelId="{62852106-51B2-4BCB-B418-F3241417EE0B}" type="pres">
      <dgm:prSet presAssocID="{103BA274-69C0-4027-A76B-F6F0A896C989}" presName="arrow" presStyleLbl="bgShp" presStyleIdx="0" presStyleCnt="1"/>
      <dgm:spPr/>
    </dgm:pt>
    <dgm:pt modelId="{CD3F86C9-17D7-4D04-8496-DB7C591CAC15}" type="pres">
      <dgm:prSet presAssocID="{103BA274-69C0-4027-A76B-F6F0A896C989}" presName="linearProcess" presStyleCnt="0"/>
      <dgm:spPr/>
    </dgm:pt>
    <dgm:pt modelId="{B071CFC7-C16C-4085-A22A-8C55744702A2}" type="pres">
      <dgm:prSet presAssocID="{6F63928A-4294-4B28-B21A-D635E9CECF18}" presName="textNode" presStyleLbl="node1" presStyleIdx="0" presStyleCnt="4">
        <dgm:presLayoutVars>
          <dgm:bulletEnabled val="1"/>
        </dgm:presLayoutVars>
      </dgm:prSet>
      <dgm:spPr/>
      <dgm:t>
        <a:bodyPr/>
        <a:lstStyle/>
        <a:p>
          <a:endParaRPr lang="es-MX"/>
        </a:p>
      </dgm:t>
    </dgm:pt>
    <dgm:pt modelId="{966A5E91-01F0-4028-9334-93B89227842A}" type="pres">
      <dgm:prSet presAssocID="{10A90AA1-5CB8-4C34-A298-F4A4C6B8FF5E}" presName="sibTrans" presStyleCnt="0"/>
      <dgm:spPr/>
    </dgm:pt>
    <dgm:pt modelId="{0EB0F9A1-0A97-4F3C-9291-B06BA704C24E}" type="pres">
      <dgm:prSet presAssocID="{06B5E642-D0FD-44AE-9F2B-70701E061B27}" presName="textNode" presStyleLbl="node1" presStyleIdx="1" presStyleCnt="4">
        <dgm:presLayoutVars>
          <dgm:bulletEnabled val="1"/>
        </dgm:presLayoutVars>
      </dgm:prSet>
      <dgm:spPr/>
      <dgm:t>
        <a:bodyPr/>
        <a:lstStyle/>
        <a:p>
          <a:endParaRPr lang="es-MX"/>
        </a:p>
      </dgm:t>
    </dgm:pt>
    <dgm:pt modelId="{12C1BA91-0113-4AE6-A541-9D06D1FA4560}" type="pres">
      <dgm:prSet presAssocID="{D61DE0AB-5F52-48C0-987F-5AF9D9A1F9D1}" presName="sibTrans" presStyleCnt="0"/>
      <dgm:spPr/>
    </dgm:pt>
    <dgm:pt modelId="{463A845F-07E0-4160-9EC4-1221C565029C}" type="pres">
      <dgm:prSet presAssocID="{502AAE4D-15C9-4176-8E6B-99196BE785DC}" presName="textNode" presStyleLbl="node1" presStyleIdx="2" presStyleCnt="4">
        <dgm:presLayoutVars>
          <dgm:bulletEnabled val="1"/>
        </dgm:presLayoutVars>
      </dgm:prSet>
      <dgm:spPr/>
      <dgm:t>
        <a:bodyPr/>
        <a:lstStyle/>
        <a:p>
          <a:endParaRPr lang="es-MX"/>
        </a:p>
      </dgm:t>
    </dgm:pt>
    <dgm:pt modelId="{6655BAA1-BCD9-4075-83FE-A225881411EA}" type="pres">
      <dgm:prSet presAssocID="{8B260E69-FFB5-43B4-8D52-DCD29D87D7DB}" presName="sibTrans" presStyleCnt="0"/>
      <dgm:spPr/>
    </dgm:pt>
    <dgm:pt modelId="{EF0A39A7-4513-42D7-B5A8-4C924A2DDB81}" type="pres">
      <dgm:prSet presAssocID="{906BAAA3-ABA9-49EA-88D9-0FBF0E129D84}" presName="textNode" presStyleLbl="node1" presStyleIdx="3" presStyleCnt="4">
        <dgm:presLayoutVars>
          <dgm:bulletEnabled val="1"/>
        </dgm:presLayoutVars>
      </dgm:prSet>
      <dgm:spPr/>
      <dgm:t>
        <a:bodyPr/>
        <a:lstStyle/>
        <a:p>
          <a:endParaRPr lang="es-MX"/>
        </a:p>
      </dgm:t>
    </dgm:pt>
  </dgm:ptLst>
  <dgm:cxnLst>
    <dgm:cxn modelId="{9C3D3160-823A-4D64-A0FC-8F699E6EECFB}" type="presOf" srcId="{906BAAA3-ABA9-49EA-88D9-0FBF0E129D84}" destId="{EF0A39A7-4513-42D7-B5A8-4C924A2DDB81}" srcOrd="0" destOrd="0" presId="urn:microsoft.com/office/officeart/2005/8/layout/hProcess9"/>
    <dgm:cxn modelId="{A507B2CB-F7F6-4CAA-B3C8-56C2EA379582}" srcId="{103BA274-69C0-4027-A76B-F6F0A896C989}" destId="{502AAE4D-15C9-4176-8E6B-99196BE785DC}" srcOrd="2" destOrd="0" parTransId="{86D92725-DBE5-45BC-84E1-3BC339FF673D}" sibTransId="{8B260E69-FFB5-43B4-8D52-DCD29D87D7DB}"/>
    <dgm:cxn modelId="{8A443DAB-4B58-4DB8-BA51-2701F0A88607}" srcId="{103BA274-69C0-4027-A76B-F6F0A896C989}" destId="{06B5E642-D0FD-44AE-9F2B-70701E061B27}" srcOrd="1" destOrd="0" parTransId="{F4128731-0D3C-4B4F-92C7-4E232E394B04}" sibTransId="{D61DE0AB-5F52-48C0-987F-5AF9D9A1F9D1}"/>
    <dgm:cxn modelId="{62A18488-6DBD-430D-BC25-2AA37C75091F}" type="presOf" srcId="{103BA274-69C0-4027-A76B-F6F0A896C989}" destId="{05853FAA-5796-47E7-BFDB-0F8659119935}" srcOrd="0" destOrd="0" presId="urn:microsoft.com/office/officeart/2005/8/layout/hProcess9"/>
    <dgm:cxn modelId="{7F54C585-F5C4-4F9D-883C-E700ED7C16E7}" type="presOf" srcId="{6F63928A-4294-4B28-B21A-D635E9CECF18}" destId="{B071CFC7-C16C-4085-A22A-8C55744702A2}" srcOrd="0" destOrd="0" presId="urn:microsoft.com/office/officeart/2005/8/layout/hProcess9"/>
    <dgm:cxn modelId="{FE9B7A1D-CE96-4754-A99A-FD61EB8C6DF2}" type="presOf" srcId="{06B5E642-D0FD-44AE-9F2B-70701E061B27}" destId="{0EB0F9A1-0A97-4F3C-9291-B06BA704C24E}" srcOrd="0" destOrd="0" presId="urn:microsoft.com/office/officeart/2005/8/layout/hProcess9"/>
    <dgm:cxn modelId="{B68E7884-2087-41BD-991A-2636671C5582}" type="presOf" srcId="{502AAE4D-15C9-4176-8E6B-99196BE785DC}" destId="{463A845F-07E0-4160-9EC4-1221C565029C}" srcOrd="0" destOrd="0" presId="urn:microsoft.com/office/officeart/2005/8/layout/hProcess9"/>
    <dgm:cxn modelId="{6FED3F51-349D-448C-8C88-D3C4A0B5D61A}" srcId="{103BA274-69C0-4027-A76B-F6F0A896C989}" destId="{906BAAA3-ABA9-49EA-88D9-0FBF0E129D84}" srcOrd="3" destOrd="0" parTransId="{C4BDBA5E-9263-4086-A438-5EC5BC2A5F5B}" sibTransId="{0EE4B207-2CB5-4B4A-BCCF-2BD6E8F8F7AD}"/>
    <dgm:cxn modelId="{DECAB27E-704D-4C2D-AE8E-9D5C45A08CE5}" srcId="{103BA274-69C0-4027-A76B-F6F0A896C989}" destId="{6F63928A-4294-4B28-B21A-D635E9CECF18}" srcOrd="0" destOrd="0" parTransId="{2F086726-C699-42EF-AB57-C11DC2385FE1}" sibTransId="{10A90AA1-5CB8-4C34-A298-F4A4C6B8FF5E}"/>
    <dgm:cxn modelId="{3286608E-1EC6-41AC-A748-64306506586D}" type="presParOf" srcId="{05853FAA-5796-47E7-BFDB-0F8659119935}" destId="{62852106-51B2-4BCB-B418-F3241417EE0B}" srcOrd="0" destOrd="0" presId="urn:microsoft.com/office/officeart/2005/8/layout/hProcess9"/>
    <dgm:cxn modelId="{52A77434-41F2-4422-956E-E8FC5EAB643A}" type="presParOf" srcId="{05853FAA-5796-47E7-BFDB-0F8659119935}" destId="{CD3F86C9-17D7-4D04-8496-DB7C591CAC15}" srcOrd="1" destOrd="0" presId="urn:microsoft.com/office/officeart/2005/8/layout/hProcess9"/>
    <dgm:cxn modelId="{4F4DE280-2CD7-4563-AD60-B7B06D6B7D76}" type="presParOf" srcId="{CD3F86C9-17D7-4D04-8496-DB7C591CAC15}" destId="{B071CFC7-C16C-4085-A22A-8C55744702A2}" srcOrd="0" destOrd="0" presId="urn:microsoft.com/office/officeart/2005/8/layout/hProcess9"/>
    <dgm:cxn modelId="{E73DECFA-9745-4757-9319-5CA56FF36322}" type="presParOf" srcId="{CD3F86C9-17D7-4D04-8496-DB7C591CAC15}" destId="{966A5E91-01F0-4028-9334-93B89227842A}" srcOrd="1" destOrd="0" presId="urn:microsoft.com/office/officeart/2005/8/layout/hProcess9"/>
    <dgm:cxn modelId="{31EF892D-038A-4CE6-BAEF-66D45671FD5B}" type="presParOf" srcId="{CD3F86C9-17D7-4D04-8496-DB7C591CAC15}" destId="{0EB0F9A1-0A97-4F3C-9291-B06BA704C24E}" srcOrd="2" destOrd="0" presId="urn:microsoft.com/office/officeart/2005/8/layout/hProcess9"/>
    <dgm:cxn modelId="{70D5D7C7-1A75-4877-95C9-19F2A758E377}" type="presParOf" srcId="{CD3F86C9-17D7-4D04-8496-DB7C591CAC15}" destId="{12C1BA91-0113-4AE6-A541-9D06D1FA4560}" srcOrd="3" destOrd="0" presId="urn:microsoft.com/office/officeart/2005/8/layout/hProcess9"/>
    <dgm:cxn modelId="{76557602-BCCC-4884-BBE0-31451BB22ECE}" type="presParOf" srcId="{CD3F86C9-17D7-4D04-8496-DB7C591CAC15}" destId="{463A845F-07E0-4160-9EC4-1221C565029C}" srcOrd="4" destOrd="0" presId="urn:microsoft.com/office/officeart/2005/8/layout/hProcess9"/>
    <dgm:cxn modelId="{4374B569-1383-4D53-9968-4AA9A8E9E3FC}" type="presParOf" srcId="{CD3F86C9-17D7-4D04-8496-DB7C591CAC15}" destId="{6655BAA1-BCD9-4075-83FE-A225881411EA}" srcOrd="5" destOrd="0" presId="urn:microsoft.com/office/officeart/2005/8/layout/hProcess9"/>
    <dgm:cxn modelId="{7DB63A96-F58C-4D49-91CF-7546843B9BA4}" type="presParOf" srcId="{CD3F86C9-17D7-4D04-8496-DB7C591CAC15}" destId="{EF0A39A7-4513-42D7-B5A8-4C924A2DDB8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B7319E-3D10-2E41-B69B-448E965AC42E}" type="doc">
      <dgm:prSet loTypeId="urn:microsoft.com/office/officeart/2005/8/layout/default" loCatId="" qsTypeId="urn:microsoft.com/office/officeart/2005/8/quickstyle/simple2" qsCatId="simple" csTypeId="urn:microsoft.com/office/officeart/2005/8/colors/accent1_5" csCatId="accent1" phldr="1"/>
      <dgm:spPr/>
      <dgm:t>
        <a:bodyPr/>
        <a:lstStyle/>
        <a:p>
          <a:endParaRPr lang="es-ES"/>
        </a:p>
      </dgm:t>
    </dgm:pt>
    <dgm:pt modelId="{07C07874-7824-704B-9594-898B56414B78}">
      <dgm:prSet phldrT="[Texto]" custT="1"/>
      <dgm:spPr>
        <a:noFill/>
        <a:ln>
          <a:noFill/>
        </a:ln>
      </dgm:spPr>
      <dgm:t>
        <a:bodyPr/>
        <a:lstStyle/>
        <a:p>
          <a:pPr algn="ctr"/>
          <a:r>
            <a:rPr lang="es-ES" sz="3200" b="1" dirty="0" smtClean="0">
              <a:solidFill>
                <a:srgbClr val="FFED10"/>
              </a:solidFill>
              <a:latin typeface="Century Gothic"/>
              <a:cs typeface="Century Gothic"/>
            </a:rPr>
            <a:t>Facultad de Medicina 2017</a:t>
          </a:r>
        </a:p>
        <a:p>
          <a:pPr algn="ctr"/>
          <a:r>
            <a:rPr lang="es-ES" sz="3600" b="1" dirty="0" smtClean="0">
              <a:solidFill>
                <a:srgbClr val="FFED10"/>
              </a:solidFill>
              <a:latin typeface="Century Gothic"/>
              <a:cs typeface="Century Gothic"/>
            </a:rPr>
            <a:t>156</a:t>
          </a:r>
          <a:r>
            <a:rPr lang="es-ES" sz="3600" b="1" baseline="0" dirty="0" smtClean="0">
              <a:solidFill>
                <a:srgbClr val="FFED10"/>
              </a:solidFill>
              <a:latin typeface="Century Gothic"/>
              <a:cs typeface="Century Gothic"/>
            </a:rPr>
            <a:t> </a:t>
          </a:r>
          <a:r>
            <a:rPr lang="es-ES" sz="3600" b="1" baseline="0" dirty="0">
              <a:solidFill>
                <a:srgbClr val="FFED10"/>
              </a:solidFill>
              <a:latin typeface="Century Gothic"/>
              <a:cs typeface="Century Gothic"/>
            </a:rPr>
            <a:t>SNI </a:t>
          </a:r>
          <a:endParaRPr lang="es-ES" sz="3600" b="1" baseline="0" dirty="0" smtClean="0">
            <a:solidFill>
              <a:srgbClr val="FFED10"/>
            </a:solidFill>
            <a:latin typeface="Century Gothic"/>
            <a:cs typeface="Century Gothic"/>
          </a:endParaRPr>
        </a:p>
        <a:p>
          <a:pPr algn="l"/>
          <a:r>
            <a:rPr lang="es-ES" sz="1800" b="1" baseline="0" dirty="0" smtClean="0">
              <a:solidFill>
                <a:schemeClr val="bg1"/>
              </a:solidFill>
              <a:latin typeface="Century Gothic"/>
              <a:cs typeface="Century Gothic"/>
            </a:rPr>
            <a:t>Nivel candidato: 23</a:t>
          </a:r>
        </a:p>
        <a:p>
          <a:pPr algn="l"/>
          <a:r>
            <a:rPr lang="es-ES" sz="1800" b="1" baseline="0" dirty="0" smtClean="0">
              <a:solidFill>
                <a:schemeClr val="bg1"/>
              </a:solidFill>
              <a:latin typeface="Century Gothic"/>
              <a:cs typeface="Century Gothic"/>
            </a:rPr>
            <a:t>Nivel I: 103 </a:t>
          </a:r>
        </a:p>
        <a:p>
          <a:pPr algn="l"/>
          <a:r>
            <a:rPr lang="es-ES" sz="1800" b="1" baseline="0" dirty="0" smtClean="0">
              <a:solidFill>
                <a:schemeClr val="bg1"/>
              </a:solidFill>
              <a:latin typeface="Century Gothic"/>
              <a:cs typeface="Century Gothic"/>
            </a:rPr>
            <a:t>Nivel II: 16</a:t>
          </a:r>
        </a:p>
        <a:p>
          <a:pPr algn="l"/>
          <a:r>
            <a:rPr lang="es-ES" sz="1800" b="1" baseline="0" dirty="0" smtClean="0">
              <a:solidFill>
                <a:schemeClr val="bg1"/>
              </a:solidFill>
              <a:latin typeface="Century Gothic"/>
              <a:cs typeface="Century Gothic"/>
            </a:rPr>
            <a:t>Nivel III: 14</a:t>
          </a:r>
        </a:p>
        <a:p>
          <a:pPr algn="just"/>
          <a:r>
            <a:rPr lang="es-ES" sz="2400" b="1" baseline="0" dirty="0" smtClean="0">
              <a:solidFill>
                <a:srgbClr val="FFED10"/>
              </a:solidFill>
              <a:latin typeface="Century Gothic"/>
              <a:cs typeface="Century Gothic"/>
            </a:rPr>
            <a:t>1162 </a:t>
          </a:r>
          <a:r>
            <a:rPr lang="es-ES" sz="2400" b="1" baseline="0" dirty="0">
              <a:solidFill>
                <a:srgbClr val="FFED10"/>
              </a:solidFill>
              <a:latin typeface="Century Gothic"/>
              <a:cs typeface="Century Gothic"/>
            </a:rPr>
            <a:t>Artículos Indexados </a:t>
          </a:r>
          <a:r>
            <a:rPr lang="es-ES" sz="1800" b="1" baseline="0" dirty="0">
              <a:latin typeface="Century Gothic"/>
              <a:cs typeface="Century Gothic"/>
            </a:rPr>
            <a:t>de los distintos departamentos de la Facultad de Medicina </a:t>
          </a:r>
          <a:r>
            <a:rPr lang="es-ES" sz="1800" b="1" baseline="0" dirty="0" smtClean="0">
              <a:latin typeface="Century Gothic"/>
              <a:cs typeface="Century Gothic"/>
            </a:rPr>
            <a:t>UANL y Hospital Universitario Dr. José Eleuterio González (</a:t>
          </a:r>
          <a:r>
            <a:rPr lang="es-ES" sz="1800" b="1" baseline="0" dirty="0">
              <a:latin typeface="Century Gothic"/>
              <a:cs typeface="Century Gothic"/>
            </a:rPr>
            <a:t>2000-2010)</a:t>
          </a:r>
          <a:endParaRPr lang="es-ES" sz="1800" b="1" dirty="0">
            <a:latin typeface="Century Gothic"/>
            <a:cs typeface="Century Gothic"/>
          </a:endParaRPr>
        </a:p>
      </dgm:t>
    </dgm:pt>
    <dgm:pt modelId="{3F34D6F4-23FB-E941-9D3A-9BEF75C243CA}" type="parTrans" cxnId="{FA3747B1-2E0C-E941-8829-3050D97BC546}">
      <dgm:prSet/>
      <dgm:spPr/>
      <dgm:t>
        <a:bodyPr/>
        <a:lstStyle/>
        <a:p>
          <a:endParaRPr lang="es-ES" sz="1200">
            <a:latin typeface="Century Gothic"/>
            <a:cs typeface="Century Gothic"/>
          </a:endParaRPr>
        </a:p>
      </dgm:t>
    </dgm:pt>
    <dgm:pt modelId="{50DCB2C7-3C45-934B-B8FB-55BE48EFA519}" type="sibTrans" cxnId="{FA3747B1-2E0C-E941-8829-3050D97BC546}">
      <dgm:prSet/>
      <dgm:spPr/>
      <dgm:t>
        <a:bodyPr/>
        <a:lstStyle/>
        <a:p>
          <a:endParaRPr lang="es-ES" sz="1200">
            <a:latin typeface="Century Gothic"/>
            <a:cs typeface="Century Gothic"/>
          </a:endParaRPr>
        </a:p>
      </dgm:t>
    </dgm:pt>
    <dgm:pt modelId="{EE02C9F6-87AA-B347-9139-979635C7CE3D}" type="pres">
      <dgm:prSet presAssocID="{12B7319E-3D10-2E41-B69B-448E965AC42E}" presName="diagram" presStyleCnt="0">
        <dgm:presLayoutVars>
          <dgm:dir/>
          <dgm:resizeHandles val="exact"/>
        </dgm:presLayoutVars>
      </dgm:prSet>
      <dgm:spPr/>
      <dgm:t>
        <a:bodyPr/>
        <a:lstStyle/>
        <a:p>
          <a:endParaRPr lang="es-ES"/>
        </a:p>
      </dgm:t>
    </dgm:pt>
    <dgm:pt modelId="{97AA9A96-20D1-6E4D-BA75-57555211A002}" type="pres">
      <dgm:prSet presAssocID="{07C07874-7824-704B-9594-898B56414B78}" presName="node" presStyleLbl="node1" presStyleIdx="0" presStyleCnt="1" custScaleX="142817" custLinFactNeighborX="-21409" custLinFactNeighborY="-54">
        <dgm:presLayoutVars>
          <dgm:bulletEnabled val="1"/>
        </dgm:presLayoutVars>
      </dgm:prSet>
      <dgm:spPr/>
      <dgm:t>
        <a:bodyPr/>
        <a:lstStyle/>
        <a:p>
          <a:endParaRPr lang="es-ES"/>
        </a:p>
      </dgm:t>
    </dgm:pt>
  </dgm:ptLst>
  <dgm:cxnLst>
    <dgm:cxn modelId="{FA3747B1-2E0C-E941-8829-3050D97BC546}" srcId="{12B7319E-3D10-2E41-B69B-448E965AC42E}" destId="{07C07874-7824-704B-9594-898B56414B78}" srcOrd="0" destOrd="0" parTransId="{3F34D6F4-23FB-E941-9D3A-9BEF75C243CA}" sibTransId="{50DCB2C7-3C45-934B-B8FB-55BE48EFA519}"/>
    <dgm:cxn modelId="{911CC445-DD03-5B49-AB26-CACE28D23E83}" type="presOf" srcId="{07C07874-7824-704B-9594-898B56414B78}" destId="{97AA9A96-20D1-6E4D-BA75-57555211A002}" srcOrd="0" destOrd="0" presId="urn:microsoft.com/office/officeart/2005/8/layout/default"/>
    <dgm:cxn modelId="{99C38357-F3EF-7848-A14D-C0F76E7DF034}" type="presOf" srcId="{12B7319E-3D10-2E41-B69B-448E965AC42E}" destId="{EE02C9F6-87AA-B347-9139-979635C7CE3D}" srcOrd="0" destOrd="0" presId="urn:microsoft.com/office/officeart/2005/8/layout/default"/>
    <dgm:cxn modelId="{21F647EF-9FA0-6243-8A95-C0F583A922E4}" type="presParOf" srcId="{EE02C9F6-87AA-B347-9139-979635C7CE3D}" destId="{97AA9A96-20D1-6E4D-BA75-57555211A002}"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52106-51B2-4BCB-B418-F3241417EE0B}">
      <dsp:nvSpPr>
        <dsp:cNvPr id="0" name=""/>
        <dsp:cNvSpPr/>
      </dsp:nvSpPr>
      <dsp:spPr>
        <a:xfrm>
          <a:off x="620677" y="0"/>
          <a:ext cx="7034348" cy="339634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71CFC7-C16C-4085-A22A-8C55744702A2}">
      <dsp:nvSpPr>
        <dsp:cNvPr id="0" name=""/>
        <dsp:cNvSpPr/>
      </dsp:nvSpPr>
      <dsp:spPr>
        <a:xfrm>
          <a:off x="7273" y="1018902"/>
          <a:ext cx="1983764" cy="1358537"/>
        </a:xfrm>
        <a:prstGeom prst="roundRect">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b="1" kern="1200" dirty="0" smtClean="0"/>
            <a:t>1793</a:t>
          </a:r>
        </a:p>
        <a:p>
          <a:pPr lvl="0" algn="ctr" defTabSz="755650">
            <a:lnSpc>
              <a:spcPct val="90000"/>
            </a:lnSpc>
            <a:spcBef>
              <a:spcPct val="0"/>
            </a:spcBef>
            <a:spcAft>
              <a:spcPct val="35000"/>
            </a:spcAft>
          </a:pPr>
          <a:r>
            <a:rPr lang="es-MX" sz="1700" b="1" kern="1200" dirty="0" smtClean="0"/>
            <a:t>Hospital del Rosario</a:t>
          </a:r>
          <a:endParaRPr lang="es-MX" sz="1700" b="1" kern="1200" dirty="0"/>
        </a:p>
      </dsp:txBody>
      <dsp:txXfrm>
        <a:off x="73591" y="1085220"/>
        <a:ext cx="1851128" cy="1225901"/>
      </dsp:txXfrm>
    </dsp:sp>
    <dsp:sp modelId="{0EB0F9A1-0A97-4F3C-9291-B06BA704C24E}">
      <dsp:nvSpPr>
        <dsp:cNvPr id="0" name=""/>
        <dsp:cNvSpPr/>
      </dsp:nvSpPr>
      <dsp:spPr>
        <a:xfrm>
          <a:off x="2099737" y="1018902"/>
          <a:ext cx="1983764" cy="1358537"/>
        </a:xfrm>
        <a:prstGeom prst="roundRect">
          <a:avLst/>
        </a:prstGeom>
        <a:solidFill>
          <a:schemeClr val="accent1">
            <a:alpha val="90000"/>
            <a:hueOff val="0"/>
            <a:satOff val="0"/>
            <a:lumOff val="0"/>
            <a:alphaOff val="-13333"/>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b="1" kern="1200" dirty="0" smtClean="0"/>
            <a:t>1859</a:t>
          </a:r>
        </a:p>
        <a:p>
          <a:pPr lvl="0" algn="ctr" defTabSz="755650">
            <a:lnSpc>
              <a:spcPct val="90000"/>
            </a:lnSpc>
            <a:spcBef>
              <a:spcPct val="0"/>
            </a:spcBef>
            <a:spcAft>
              <a:spcPct val="35000"/>
            </a:spcAft>
          </a:pPr>
          <a:r>
            <a:rPr lang="es-MX" sz="1700" b="1" kern="1200" dirty="0" smtClean="0"/>
            <a:t>Hospital Civil González</a:t>
          </a:r>
          <a:endParaRPr lang="es-MX" sz="1700" b="1" kern="1200" dirty="0"/>
        </a:p>
      </dsp:txBody>
      <dsp:txXfrm>
        <a:off x="2166055" y="1085220"/>
        <a:ext cx="1851128" cy="1225901"/>
      </dsp:txXfrm>
    </dsp:sp>
    <dsp:sp modelId="{463A845F-07E0-4160-9EC4-1221C565029C}">
      <dsp:nvSpPr>
        <dsp:cNvPr id="0" name=""/>
        <dsp:cNvSpPr/>
      </dsp:nvSpPr>
      <dsp:spPr>
        <a:xfrm>
          <a:off x="4192201" y="1018902"/>
          <a:ext cx="1983764" cy="1358537"/>
        </a:xfrm>
        <a:prstGeom prst="roundRect">
          <a:avLst/>
        </a:prstGeom>
        <a:solidFill>
          <a:schemeClr val="accent1">
            <a:alpha val="90000"/>
            <a:hueOff val="0"/>
            <a:satOff val="0"/>
            <a:lumOff val="0"/>
            <a:alphaOff val="-26667"/>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b="1" kern="1200" dirty="0" smtClean="0"/>
            <a:t>1933</a:t>
          </a:r>
        </a:p>
        <a:p>
          <a:pPr lvl="0" algn="ctr" defTabSz="755650">
            <a:lnSpc>
              <a:spcPct val="90000"/>
            </a:lnSpc>
            <a:spcBef>
              <a:spcPct val="0"/>
            </a:spcBef>
            <a:spcAft>
              <a:spcPct val="35000"/>
            </a:spcAft>
          </a:pPr>
          <a:r>
            <a:rPr lang="es-MX" sz="1700" b="1" kern="1200" dirty="0" smtClean="0"/>
            <a:t>Gobernador Francisco A. Cárdenas </a:t>
          </a:r>
          <a:endParaRPr lang="es-MX" sz="1700" b="1" kern="1200" dirty="0"/>
        </a:p>
      </dsp:txBody>
      <dsp:txXfrm>
        <a:off x="4258519" y="1085220"/>
        <a:ext cx="1851128" cy="1225901"/>
      </dsp:txXfrm>
    </dsp:sp>
    <dsp:sp modelId="{EF0A39A7-4513-42D7-B5A8-4C924A2DDB81}">
      <dsp:nvSpPr>
        <dsp:cNvPr id="0" name=""/>
        <dsp:cNvSpPr/>
      </dsp:nvSpPr>
      <dsp:spPr>
        <a:xfrm>
          <a:off x="6284665" y="1018902"/>
          <a:ext cx="1983764" cy="1358537"/>
        </a:xfrm>
        <a:prstGeom prst="roundRect">
          <a:avLst/>
        </a:prstGeom>
        <a:solidFill>
          <a:schemeClr val="accent1">
            <a:alpha val="90000"/>
            <a:hueOff val="0"/>
            <a:satOff val="0"/>
            <a:lumOff val="0"/>
            <a:alphaOff val="-4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b="1" kern="1200" dirty="0" smtClean="0"/>
            <a:t>1943</a:t>
          </a:r>
        </a:p>
        <a:p>
          <a:pPr lvl="0" algn="ctr" defTabSz="755650">
            <a:lnSpc>
              <a:spcPct val="90000"/>
            </a:lnSpc>
            <a:spcBef>
              <a:spcPct val="0"/>
            </a:spcBef>
            <a:spcAft>
              <a:spcPct val="35000"/>
            </a:spcAft>
          </a:pPr>
          <a:r>
            <a:rPr lang="es-MX" sz="1700" b="1" kern="1200" dirty="0" smtClean="0"/>
            <a:t>Hospital Civil</a:t>
          </a:r>
          <a:endParaRPr lang="es-MX" sz="1700" b="1" kern="1200" dirty="0"/>
        </a:p>
      </dsp:txBody>
      <dsp:txXfrm>
        <a:off x="6350983" y="1085220"/>
        <a:ext cx="1851128" cy="1225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A9A96-20D1-6E4D-BA75-57555211A002}">
      <dsp:nvSpPr>
        <dsp:cNvPr id="0" name=""/>
        <dsp:cNvSpPr/>
      </dsp:nvSpPr>
      <dsp:spPr>
        <a:xfrm>
          <a:off x="0" y="0"/>
          <a:ext cx="8099596" cy="3402786"/>
        </a:xfrm>
        <a:prstGeom prst="rect">
          <a:avLst/>
        </a:prstGeom>
        <a:noFill/>
        <a:ln w="38100" cap="flat" cmpd="sng" algn="ctr">
          <a:no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b="1" kern="1200" dirty="0" smtClean="0">
              <a:solidFill>
                <a:srgbClr val="FFED10"/>
              </a:solidFill>
              <a:latin typeface="Century Gothic"/>
              <a:cs typeface="Century Gothic"/>
            </a:rPr>
            <a:t>Facultad de Medicina 2017</a:t>
          </a:r>
        </a:p>
        <a:p>
          <a:pPr lvl="0" algn="ctr" defTabSz="1422400">
            <a:lnSpc>
              <a:spcPct val="90000"/>
            </a:lnSpc>
            <a:spcBef>
              <a:spcPct val="0"/>
            </a:spcBef>
            <a:spcAft>
              <a:spcPct val="35000"/>
            </a:spcAft>
          </a:pPr>
          <a:r>
            <a:rPr lang="es-ES" sz="3600" b="1" kern="1200" dirty="0" smtClean="0">
              <a:solidFill>
                <a:srgbClr val="FFED10"/>
              </a:solidFill>
              <a:latin typeface="Century Gothic"/>
              <a:cs typeface="Century Gothic"/>
            </a:rPr>
            <a:t>156</a:t>
          </a:r>
          <a:r>
            <a:rPr lang="es-ES" sz="3600" b="1" kern="1200" baseline="0" dirty="0" smtClean="0">
              <a:solidFill>
                <a:srgbClr val="FFED10"/>
              </a:solidFill>
              <a:latin typeface="Century Gothic"/>
              <a:cs typeface="Century Gothic"/>
            </a:rPr>
            <a:t> </a:t>
          </a:r>
          <a:r>
            <a:rPr lang="es-ES" sz="3600" b="1" kern="1200" baseline="0" dirty="0">
              <a:solidFill>
                <a:srgbClr val="FFED10"/>
              </a:solidFill>
              <a:latin typeface="Century Gothic"/>
              <a:cs typeface="Century Gothic"/>
            </a:rPr>
            <a:t>SNI </a:t>
          </a:r>
          <a:endParaRPr lang="es-ES" sz="3600" b="1" kern="1200" baseline="0" dirty="0" smtClean="0">
            <a:solidFill>
              <a:srgbClr val="FFED10"/>
            </a:solidFill>
            <a:latin typeface="Century Gothic"/>
            <a:cs typeface="Century Gothic"/>
          </a:endParaRPr>
        </a:p>
        <a:p>
          <a:pPr lvl="0" algn="l" defTabSz="1422400">
            <a:lnSpc>
              <a:spcPct val="90000"/>
            </a:lnSpc>
            <a:spcBef>
              <a:spcPct val="0"/>
            </a:spcBef>
            <a:spcAft>
              <a:spcPct val="35000"/>
            </a:spcAft>
          </a:pPr>
          <a:r>
            <a:rPr lang="es-ES" sz="1800" b="1" kern="1200" baseline="0" dirty="0" smtClean="0">
              <a:solidFill>
                <a:schemeClr val="bg1"/>
              </a:solidFill>
              <a:latin typeface="Century Gothic"/>
              <a:cs typeface="Century Gothic"/>
            </a:rPr>
            <a:t>Nivel candidato: 23</a:t>
          </a:r>
        </a:p>
        <a:p>
          <a:pPr lvl="0" algn="l" defTabSz="1422400">
            <a:lnSpc>
              <a:spcPct val="90000"/>
            </a:lnSpc>
            <a:spcBef>
              <a:spcPct val="0"/>
            </a:spcBef>
            <a:spcAft>
              <a:spcPct val="35000"/>
            </a:spcAft>
          </a:pPr>
          <a:r>
            <a:rPr lang="es-ES" sz="1800" b="1" kern="1200" baseline="0" dirty="0" smtClean="0">
              <a:solidFill>
                <a:schemeClr val="bg1"/>
              </a:solidFill>
              <a:latin typeface="Century Gothic"/>
              <a:cs typeface="Century Gothic"/>
            </a:rPr>
            <a:t>Nivel I: 103 </a:t>
          </a:r>
        </a:p>
        <a:p>
          <a:pPr lvl="0" algn="l" defTabSz="1422400">
            <a:lnSpc>
              <a:spcPct val="90000"/>
            </a:lnSpc>
            <a:spcBef>
              <a:spcPct val="0"/>
            </a:spcBef>
            <a:spcAft>
              <a:spcPct val="35000"/>
            </a:spcAft>
          </a:pPr>
          <a:r>
            <a:rPr lang="es-ES" sz="1800" b="1" kern="1200" baseline="0" dirty="0" smtClean="0">
              <a:solidFill>
                <a:schemeClr val="bg1"/>
              </a:solidFill>
              <a:latin typeface="Century Gothic"/>
              <a:cs typeface="Century Gothic"/>
            </a:rPr>
            <a:t>Nivel II: 16</a:t>
          </a:r>
        </a:p>
        <a:p>
          <a:pPr lvl="0" algn="l" defTabSz="1422400">
            <a:lnSpc>
              <a:spcPct val="90000"/>
            </a:lnSpc>
            <a:spcBef>
              <a:spcPct val="0"/>
            </a:spcBef>
            <a:spcAft>
              <a:spcPct val="35000"/>
            </a:spcAft>
          </a:pPr>
          <a:r>
            <a:rPr lang="es-ES" sz="1800" b="1" kern="1200" baseline="0" dirty="0" smtClean="0">
              <a:solidFill>
                <a:schemeClr val="bg1"/>
              </a:solidFill>
              <a:latin typeface="Century Gothic"/>
              <a:cs typeface="Century Gothic"/>
            </a:rPr>
            <a:t>Nivel III: 14</a:t>
          </a:r>
        </a:p>
        <a:p>
          <a:pPr lvl="0" algn="just" defTabSz="1422400">
            <a:lnSpc>
              <a:spcPct val="90000"/>
            </a:lnSpc>
            <a:spcBef>
              <a:spcPct val="0"/>
            </a:spcBef>
            <a:spcAft>
              <a:spcPct val="35000"/>
            </a:spcAft>
          </a:pPr>
          <a:r>
            <a:rPr lang="es-ES" sz="2400" b="1" kern="1200" baseline="0" dirty="0" smtClean="0">
              <a:solidFill>
                <a:srgbClr val="FFED10"/>
              </a:solidFill>
              <a:latin typeface="Century Gothic"/>
              <a:cs typeface="Century Gothic"/>
            </a:rPr>
            <a:t>1162 </a:t>
          </a:r>
          <a:r>
            <a:rPr lang="es-ES" sz="2400" b="1" kern="1200" baseline="0" dirty="0">
              <a:solidFill>
                <a:srgbClr val="FFED10"/>
              </a:solidFill>
              <a:latin typeface="Century Gothic"/>
              <a:cs typeface="Century Gothic"/>
            </a:rPr>
            <a:t>Artículos Indexados </a:t>
          </a:r>
          <a:r>
            <a:rPr lang="es-ES" sz="1800" b="1" kern="1200" baseline="0" dirty="0">
              <a:latin typeface="Century Gothic"/>
              <a:cs typeface="Century Gothic"/>
            </a:rPr>
            <a:t>de los distintos departamentos de la Facultad de Medicina </a:t>
          </a:r>
          <a:r>
            <a:rPr lang="es-ES" sz="1800" b="1" kern="1200" baseline="0" dirty="0" smtClean="0">
              <a:latin typeface="Century Gothic"/>
              <a:cs typeface="Century Gothic"/>
            </a:rPr>
            <a:t>UANL y Hospital Universitario Dr. José Eleuterio González (</a:t>
          </a:r>
          <a:r>
            <a:rPr lang="es-ES" sz="1800" b="1" kern="1200" baseline="0" dirty="0">
              <a:latin typeface="Century Gothic"/>
              <a:cs typeface="Century Gothic"/>
            </a:rPr>
            <a:t>2000-2010)</a:t>
          </a:r>
          <a:endParaRPr lang="es-ES" sz="1800" b="1" kern="1200" dirty="0">
            <a:latin typeface="Century Gothic"/>
            <a:cs typeface="Century Gothic"/>
          </a:endParaRPr>
        </a:p>
      </dsp:txBody>
      <dsp:txXfrm>
        <a:off x="0" y="0"/>
        <a:ext cx="8099596" cy="34027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C46EE8-4916-804C-B357-F72C64C8CDD8}" type="datetimeFigureOut">
              <a:rPr lang="es-ES" smtClean="0"/>
              <a:t>22/08/2017</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F77AB2-00A1-FA42-8874-7CD0C0F751F3}" type="slidenum">
              <a:rPr lang="es-ES" smtClean="0"/>
              <a:t>‹Nº›</a:t>
            </a:fld>
            <a:endParaRPr lang="es-ES"/>
          </a:p>
        </p:txBody>
      </p:sp>
    </p:spTree>
    <p:extLst>
      <p:ext uri="{BB962C8B-B14F-4D97-AF65-F5344CB8AC3E}">
        <p14:creationId xmlns:p14="http://schemas.microsoft.com/office/powerpoint/2010/main" val="17313036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1</a:t>
            </a:fld>
            <a:endParaRPr lang="es-ES"/>
          </a:p>
        </p:txBody>
      </p:sp>
    </p:spTree>
    <p:extLst>
      <p:ext uri="{BB962C8B-B14F-4D97-AF65-F5344CB8AC3E}">
        <p14:creationId xmlns:p14="http://schemas.microsoft.com/office/powerpoint/2010/main" val="239788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baseline="0" dirty="0" smtClean="0"/>
          </a:p>
        </p:txBody>
      </p:sp>
      <p:sp>
        <p:nvSpPr>
          <p:cNvPr id="4" name="Slide Number Placeholder 3"/>
          <p:cNvSpPr>
            <a:spLocks noGrp="1"/>
          </p:cNvSpPr>
          <p:nvPr>
            <p:ph type="sldNum" sz="quarter" idx="10"/>
          </p:nvPr>
        </p:nvSpPr>
        <p:spPr/>
        <p:txBody>
          <a:bodyPr/>
          <a:lstStyle/>
          <a:p>
            <a:fld id="{E913C4D1-D228-42EB-8346-2AE86A5B79C1}" type="slidenum">
              <a:rPr lang="es-MX" smtClean="0"/>
              <a:t>10</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Central-</a:t>
            </a:r>
            <a:r>
              <a:rPr lang="es-MX" baseline="0" dirty="0" smtClean="0"/>
              <a:t> Hospital Universitario</a:t>
            </a:r>
          </a:p>
          <a:p>
            <a:r>
              <a:rPr lang="es-MX" baseline="0" dirty="0" smtClean="0"/>
              <a:t>Anexo Atrás- Torre de pediatría</a:t>
            </a:r>
          </a:p>
          <a:p>
            <a:r>
              <a:rPr lang="es-MX" baseline="0" dirty="0" smtClean="0"/>
              <a:t>De mi lado izquierdo a lado del Hospital- Edificio con los servicios de Oftalmo, Endocrino y Anatomia Patologica</a:t>
            </a:r>
          </a:p>
          <a:p>
            <a:r>
              <a:rPr lang="es-MX" baseline="0" dirty="0" smtClean="0"/>
              <a:t>Atrás de este edificio se encuentra el área de consulta externa y anexo el Edifico Barragan (servicios de Med. Familiar, Otorrino, Lab de Hemato y Derma y Neurofisiologia)</a:t>
            </a:r>
          </a:p>
          <a:p>
            <a:r>
              <a:rPr lang="es-MX" baseline="0" dirty="0" smtClean="0"/>
              <a:t>Del lado izquierdo de la consulta externa- Servicios de Geria, Derma, Alergias</a:t>
            </a:r>
          </a:p>
          <a:p>
            <a:r>
              <a:rPr lang="es-MX" baseline="0" dirty="0" smtClean="0"/>
              <a:t>De mi lado derecho a lado del Hospital- Facultad de Medicina (frontispicio) atrás de frontis, plaza central, aulas nuevas y el CRIDS (biblioteca de la facultad)</a:t>
            </a:r>
          </a:p>
          <a:p>
            <a:r>
              <a:rPr lang="es-MX" baseline="0" dirty="0" smtClean="0"/>
              <a:t>Anexo al Hospital- El Edificio Graciela Moreno, edificio de Posgrado</a:t>
            </a:r>
          </a:p>
          <a:p>
            <a:r>
              <a:rPr lang="es-MX" baseline="0" dirty="0" smtClean="0"/>
              <a:t>Atrás del HU- Edificio Jesús Gracia (servicios de Rayos, Banco de sangre y Gastro)</a:t>
            </a:r>
          </a:p>
          <a:p>
            <a:r>
              <a:rPr lang="es-MX" baseline="0" dirty="0" smtClean="0"/>
              <a:t>A un lado del Edificio del lado derecho- Edificio de Psiquiatria</a:t>
            </a:r>
          </a:p>
          <a:p>
            <a:r>
              <a:rPr lang="es-MX" baseline="0" dirty="0" smtClean="0"/>
              <a:t>Al fondo el edificio más alto-  HOSPITAL DE ALTA ESPECIALIZACIÓNY MEDICINA AVANZADA  (HAEMA)</a:t>
            </a:r>
          </a:p>
          <a:p>
            <a:r>
              <a:rPr lang="es-MX" baseline="0" dirty="0" smtClean="0"/>
              <a:t>Lado izquierdo del HAEMA- Edifico de Reumatología, Farmacología, Inmunologia, Unidad de Higado y Fisiologia</a:t>
            </a:r>
          </a:p>
          <a:p>
            <a:r>
              <a:rPr lang="es-MX" baseline="0" dirty="0" smtClean="0"/>
              <a:t>Al fondo a la izquierda- CIDICS (Centro de Investigación y Desarrollo en Ciencias de la Salud)</a:t>
            </a:r>
          </a:p>
        </p:txBody>
      </p:sp>
      <p:sp>
        <p:nvSpPr>
          <p:cNvPr id="4" name="Slide Number Placeholder 3"/>
          <p:cNvSpPr>
            <a:spLocks noGrp="1"/>
          </p:cNvSpPr>
          <p:nvPr>
            <p:ph type="sldNum" sz="quarter" idx="10"/>
          </p:nvPr>
        </p:nvSpPr>
        <p:spPr/>
        <p:txBody>
          <a:bodyPr/>
          <a:lstStyle/>
          <a:p>
            <a:fld id="{E913C4D1-D228-42EB-8346-2AE86A5B79C1}" type="slidenum">
              <a:rPr lang="es-MX" smtClean="0"/>
              <a:t>11</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Al</a:t>
            </a:r>
            <a:r>
              <a:rPr lang="es-MX" baseline="0" dirty="0" smtClean="0"/>
              <a:t> fondo el HAEMA </a:t>
            </a:r>
          </a:p>
          <a:p>
            <a:r>
              <a:rPr lang="es-MX" baseline="0" dirty="0" smtClean="0"/>
              <a:t>En lado izquierdo Área de Oncología del HAEMA con 5 niveles (dos subterráneos más los 3 niveles que se observan) próximo a inagurarse a finales de Agosto principios de Septiembre como Fase 1 del HAEMA </a:t>
            </a:r>
          </a:p>
          <a:p>
            <a:endParaRPr lang="es-MX" baseline="0" dirty="0" smtClean="0"/>
          </a:p>
          <a:p>
            <a:r>
              <a:rPr lang="es-MX" baseline="0" dirty="0" smtClean="0"/>
              <a:t>En lado derecho Edificio de Centro Universitario Contra el Cáncer </a:t>
            </a:r>
          </a:p>
          <a:p>
            <a:r>
              <a:rPr lang="es-MX" baseline="0" dirty="0" smtClean="0"/>
              <a:t>1º nivel consulta de Consulta de Oncología, Hematología y Radio Oncología</a:t>
            </a:r>
          </a:p>
          <a:p>
            <a:r>
              <a:rPr lang="es-MX" baseline="0" dirty="0" smtClean="0"/>
              <a:t>2º nivel Hematología</a:t>
            </a:r>
          </a:p>
          <a:p>
            <a:r>
              <a:rPr lang="es-MX" baseline="0" dirty="0" smtClean="0"/>
              <a:t>3º nivel Oncología</a:t>
            </a:r>
          </a:p>
          <a:p>
            <a:r>
              <a:rPr lang="es-MX" baseline="0" dirty="0" smtClean="0"/>
              <a:t>4º nivel Oncología</a:t>
            </a:r>
          </a:p>
          <a:p>
            <a:r>
              <a:rPr lang="es-MX" baseline="0" dirty="0" smtClean="0"/>
              <a:t>5º nivel Genética</a:t>
            </a:r>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12</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13</a:t>
            </a:fld>
            <a:endParaRPr lang="es-ES"/>
          </a:p>
        </p:txBody>
      </p:sp>
    </p:spTree>
    <p:extLst>
      <p:ext uri="{BB962C8B-B14F-4D97-AF65-F5344CB8AC3E}">
        <p14:creationId xmlns:p14="http://schemas.microsoft.com/office/powerpoint/2010/main" val="2301442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baseline="0" dirty="0" smtClean="0"/>
              <a:t>Datos en la pagina oficial medicina uanl posgrado</a:t>
            </a:r>
          </a:p>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14</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baseline="0" dirty="0" smtClean="0"/>
              <a:t>En total Son 22 PROGRAMAS DE POSGRADO reconocidos como PNPC </a:t>
            </a:r>
          </a:p>
          <a:p>
            <a:pPr marL="0" marR="0" indent="0" algn="l" defTabSz="457200" rtl="0" eaLnBrk="1" fontAlgn="auto" latinLnBrk="0" hangingPunct="1">
              <a:lnSpc>
                <a:spcPct val="100000"/>
              </a:lnSpc>
              <a:spcBef>
                <a:spcPts val="0"/>
              </a:spcBef>
              <a:spcAft>
                <a:spcPts val="0"/>
              </a:spcAft>
              <a:buClrTx/>
              <a:buSzTx/>
              <a:buFontTx/>
              <a:buNone/>
              <a:tabLst/>
              <a:defRPr/>
            </a:pPr>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15</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16</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17</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18</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err="1" smtClean="0"/>
              <a:t>Cx</a:t>
            </a:r>
            <a:r>
              <a:rPr lang="es-ES" dirty="0" smtClean="0"/>
              <a:t> Plástica</a:t>
            </a:r>
            <a:r>
              <a:rPr lang="es-ES" baseline="0" dirty="0" smtClean="0"/>
              <a:t> pide 3 años de </a:t>
            </a:r>
            <a:r>
              <a:rPr lang="es-ES" baseline="0" dirty="0" err="1" smtClean="0"/>
              <a:t>Cx</a:t>
            </a:r>
            <a:r>
              <a:rPr lang="es-ES" baseline="0" dirty="0" smtClean="0"/>
              <a:t> General como mínimo y después 4 años de Plástica</a:t>
            </a:r>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19</a:t>
            </a:fld>
            <a:endParaRPr lang="es-ES"/>
          </a:p>
        </p:txBody>
      </p:sp>
    </p:spTree>
    <p:extLst>
      <p:ext uri="{BB962C8B-B14F-4D97-AF65-F5344CB8AC3E}">
        <p14:creationId xmlns:p14="http://schemas.microsoft.com/office/powerpoint/2010/main" val="230144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2</a:t>
            </a:fld>
            <a:endParaRPr lang="es-ES"/>
          </a:p>
        </p:txBody>
      </p:sp>
    </p:spTree>
    <p:extLst>
      <p:ext uri="{BB962C8B-B14F-4D97-AF65-F5344CB8AC3E}">
        <p14:creationId xmlns:p14="http://schemas.microsoft.com/office/powerpoint/2010/main" val="239788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20</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21</a:t>
            </a:fld>
            <a:endParaRPr lang="es-ES"/>
          </a:p>
        </p:txBody>
      </p:sp>
    </p:spTree>
    <p:extLst>
      <p:ext uri="{BB962C8B-B14F-4D97-AF65-F5344CB8AC3E}">
        <p14:creationId xmlns:p14="http://schemas.microsoft.com/office/powerpoint/2010/main" val="2301442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22</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23</a:t>
            </a:fld>
            <a:endParaRPr lang="es-ES"/>
          </a:p>
        </p:txBody>
      </p:sp>
    </p:spTree>
    <p:extLst>
      <p:ext uri="{BB962C8B-B14F-4D97-AF65-F5344CB8AC3E}">
        <p14:creationId xmlns:p14="http://schemas.microsoft.com/office/powerpoint/2010/main" val="2301442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24</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25</a:t>
            </a:fld>
            <a:endParaRPr lang="es-ES"/>
          </a:p>
        </p:txBody>
      </p:sp>
    </p:spTree>
    <p:extLst>
      <p:ext uri="{BB962C8B-B14F-4D97-AF65-F5344CB8AC3E}">
        <p14:creationId xmlns:p14="http://schemas.microsoft.com/office/powerpoint/2010/main" val="2301442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26</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1º</a:t>
            </a:r>
            <a:r>
              <a:rPr lang="es-MX" baseline="0" dirty="0" smtClean="0"/>
              <a:t> lugar- Instituto Nacional de Nutrición </a:t>
            </a:r>
          </a:p>
          <a:p>
            <a:r>
              <a:rPr lang="es-MX" baseline="0" dirty="0" smtClean="0"/>
              <a:t>2º lugar- Instituto Nacional de Salud Pública</a:t>
            </a:r>
          </a:p>
          <a:p>
            <a:r>
              <a:rPr lang="es-MX" baseline="0" dirty="0" smtClean="0"/>
              <a:t>3º lugar- HU </a:t>
            </a:r>
          </a:p>
          <a:p>
            <a:r>
              <a:rPr lang="es-MX" baseline="0" dirty="0" smtClean="0"/>
              <a:t>4º  lugar-Instituto Nacional de Enfermedades Respiratorias</a:t>
            </a:r>
          </a:p>
          <a:p>
            <a:r>
              <a:rPr lang="es-MX" baseline="0" dirty="0" smtClean="0"/>
              <a:t>5º lugar- Instituto Nacional de Cardiología</a:t>
            </a:r>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27</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28</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29</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3</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BULLETS</a:t>
            </a:r>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30</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baseline="0" dirty="0" smtClean="0"/>
          </a:p>
        </p:txBody>
      </p:sp>
      <p:sp>
        <p:nvSpPr>
          <p:cNvPr id="4" name="Slide Number Placeholder 3"/>
          <p:cNvSpPr>
            <a:spLocks noGrp="1"/>
          </p:cNvSpPr>
          <p:nvPr>
            <p:ph type="sldNum" sz="quarter" idx="10"/>
          </p:nvPr>
        </p:nvSpPr>
        <p:spPr/>
        <p:txBody>
          <a:bodyPr/>
          <a:lstStyle/>
          <a:p>
            <a:fld id="{E913C4D1-D228-42EB-8346-2AE86A5B79C1}" type="slidenum">
              <a:rPr lang="es-MX" smtClean="0"/>
              <a:t>31</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32</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33</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34</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35</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36</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37</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38</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39</a:t>
            </a:fld>
            <a:endParaRPr lang="es-ES"/>
          </a:p>
        </p:txBody>
      </p:sp>
    </p:spTree>
    <p:extLst>
      <p:ext uri="{BB962C8B-B14F-4D97-AF65-F5344CB8AC3E}">
        <p14:creationId xmlns:p14="http://schemas.microsoft.com/office/powerpoint/2010/main" val="2397885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4</a:t>
            </a:fld>
            <a:endParaRPr lang="es-ES"/>
          </a:p>
        </p:txBody>
      </p:sp>
    </p:spTree>
    <p:extLst>
      <p:ext uri="{BB962C8B-B14F-4D97-AF65-F5344CB8AC3E}">
        <p14:creationId xmlns:p14="http://schemas.microsoft.com/office/powerpoint/2010/main" val="23014422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40</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2004-</a:t>
            </a:r>
            <a:r>
              <a:rPr lang="es-MX" baseline="0" dirty="0" smtClean="0"/>
              <a:t> Dato en la pagina oficial medicina uanl posgrado</a:t>
            </a:r>
          </a:p>
          <a:p>
            <a:endParaRPr lang="es-MX" baseline="0" dirty="0" smtClean="0"/>
          </a:p>
          <a:p>
            <a:r>
              <a:rPr lang="es-MX" baseline="0" dirty="0" smtClean="0"/>
              <a:t>http://www.medicina.uanl.mx/posgrado/acerca-de/historia/</a:t>
            </a:r>
          </a:p>
          <a:p>
            <a:endParaRPr lang="es-MX"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41</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inició un movimiento social-político para que el Hospital se incorporara como el campo clíncio de la Escuela de Medicina de la Universidad de Nuevo León.</a:t>
            </a:r>
            <a:endParaRPr lang="es-ES_tradnl" sz="1200" kern="1200" dirty="0">
              <a:solidFill>
                <a:schemeClr val="tx1"/>
              </a:solidFill>
              <a:effectLst/>
              <a:latin typeface="+mn-lt"/>
              <a:ea typeface="+mn-ea"/>
              <a:cs typeface="+mn-cs"/>
            </a:endParaRPr>
          </a:p>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42</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inició un movimiento social-político para que el Hospital se incorporara como el campo clíncio de la Escuela de Medicina de la Universidad de Nuevo León.</a:t>
            </a:r>
            <a:endParaRPr lang="es-ES_tradnl" sz="1200" kern="1200" dirty="0">
              <a:solidFill>
                <a:schemeClr val="tx1"/>
              </a:solidFill>
              <a:effectLst/>
              <a:latin typeface="+mn-lt"/>
              <a:ea typeface="+mn-ea"/>
              <a:cs typeface="+mn-cs"/>
            </a:endParaRPr>
          </a:p>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43</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44</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45</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Sala</a:t>
            </a:r>
            <a:r>
              <a:rPr lang="es-MX" baseline="0" dirty="0" smtClean="0"/>
              <a:t> de Resucitación en el área de urgencias</a:t>
            </a:r>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46</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47</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48</a:t>
            </a:fld>
            <a:endParaRPr lang="es-ES"/>
          </a:p>
        </p:txBody>
      </p:sp>
    </p:spTree>
    <p:extLst>
      <p:ext uri="{BB962C8B-B14F-4D97-AF65-F5344CB8AC3E}">
        <p14:creationId xmlns:p14="http://schemas.microsoft.com/office/powerpoint/2010/main" val="23014422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La Escuela de Medicina de Monterrey fue fundada por el Dr. José Eleuterio González en 1859 </a:t>
            </a:r>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49</a:t>
            </a:fld>
            <a:endParaRPr lang="es-ES"/>
          </a:p>
        </p:txBody>
      </p:sp>
    </p:spTree>
    <p:extLst>
      <p:ext uri="{BB962C8B-B14F-4D97-AF65-F5344CB8AC3E}">
        <p14:creationId xmlns:p14="http://schemas.microsoft.com/office/powerpoint/2010/main" val="2301442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5</a:t>
            </a:fld>
            <a:endParaRPr lang="es-ES"/>
          </a:p>
        </p:txBody>
      </p:sp>
    </p:spTree>
    <p:extLst>
      <p:ext uri="{BB962C8B-B14F-4D97-AF65-F5344CB8AC3E}">
        <p14:creationId xmlns:p14="http://schemas.microsoft.com/office/powerpoint/2010/main" val="23014422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En 1933, el gobernador Francisco A. Cárdenas inicia la construcción del nuevo Hospital Civil, el cual entró en funciones completamente en 1943 (FOTO) </a:t>
            </a:r>
            <a:r>
              <a:rPr lang="es-MX" sz="1200" u="sng" kern="1200" dirty="0">
                <a:solidFill>
                  <a:schemeClr val="tx1"/>
                </a:solidFill>
                <a:effectLst/>
                <a:latin typeface="+mn-lt"/>
                <a:ea typeface="+mn-ea"/>
                <a:cs typeface="+mn-cs"/>
              </a:rPr>
              <a:t>en un terreno de </a:t>
            </a:r>
            <a:r>
              <a:rPr lang="es-MX" sz="1200" u="sng" kern="1200" dirty="0" smtClean="0">
                <a:solidFill>
                  <a:schemeClr val="tx1"/>
                </a:solidFill>
                <a:effectLst/>
                <a:latin typeface="+mn-lt"/>
                <a:ea typeface="+mn-ea"/>
                <a:cs typeface="+mn-cs"/>
              </a:rPr>
              <a:t>30</a:t>
            </a:r>
            <a:r>
              <a:rPr lang="es-MX" sz="1200" u="sng" kern="1200" baseline="0" dirty="0" smtClean="0">
                <a:solidFill>
                  <a:schemeClr val="tx1"/>
                </a:solidFill>
                <a:effectLst/>
                <a:latin typeface="+mn-lt"/>
                <a:ea typeface="+mn-ea"/>
                <a:cs typeface="+mn-cs"/>
              </a:rPr>
              <a:t> hectáreas</a:t>
            </a:r>
            <a:endParaRPr lang="es-ES" dirty="0"/>
          </a:p>
        </p:txBody>
      </p:sp>
      <p:sp>
        <p:nvSpPr>
          <p:cNvPr id="4" name="Marcador de número de diapositiva 3"/>
          <p:cNvSpPr>
            <a:spLocks noGrp="1"/>
          </p:cNvSpPr>
          <p:nvPr>
            <p:ph type="sldNum" sz="quarter" idx="10"/>
          </p:nvPr>
        </p:nvSpPr>
        <p:spPr/>
        <p:txBody>
          <a:bodyPr/>
          <a:lstStyle/>
          <a:p>
            <a:fld id="{47F77AB2-00A1-FA42-8874-7CD0C0F751F3}" type="slidenum">
              <a:rPr lang="es-ES" smtClean="0"/>
              <a:t>50</a:t>
            </a:fld>
            <a:endParaRPr lang="es-ES"/>
          </a:p>
        </p:txBody>
      </p:sp>
    </p:spTree>
    <p:extLst>
      <p:ext uri="{BB962C8B-B14F-4D97-AF65-F5344CB8AC3E}">
        <p14:creationId xmlns:p14="http://schemas.microsoft.com/office/powerpoint/2010/main" val="23014422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51</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effectLst/>
                <a:latin typeface="+mn-lt"/>
                <a:ea typeface="+mn-ea"/>
                <a:cs typeface="+mn-cs"/>
              </a:rPr>
              <a:t>.</a:t>
            </a:r>
            <a:endParaRPr lang="es-ES_tradnl" sz="1200" kern="1200" dirty="0">
              <a:solidFill>
                <a:schemeClr val="tx1"/>
              </a:solidFill>
              <a:effectLst/>
              <a:latin typeface="+mn-lt"/>
              <a:ea typeface="+mn-ea"/>
              <a:cs typeface="+mn-cs"/>
            </a:endParaRPr>
          </a:p>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52</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1956</a:t>
            </a:r>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53</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54</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6</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inició un movimiento social-político para que el Hospital se incorporara como el campo clíncio de la Escuela de Medicina de la Universidad de Nuevo León.</a:t>
            </a:r>
            <a:endParaRPr lang="es-ES_tradnl" sz="1200" kern="1200" dirty="0">
              <a:solidFill>
                <a:schemeClr val="tx1"/>
              </a:solidFill>
              <a:effectLst/>
              <a:latin typeface="+mn-lt"/>
              <a:ea typeface="+mn-ea"/>
              <a:cs typeface="+mn-cs"/>
            </a:endParaRPr>
          </a:p>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7</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8</a:t>
            </a:fld>
            <a:endParaRPr lang="es-MX"/>
          </a:p>
        </p:txBody>
      </p:sp>
    </p:spTree>
    <p:extLst>
      <p:ext uri="{BB962C8B-B14F-4D97-AF65-F5344CB8AC3E}">
        <p14:creationId xmlns:p14="http://schemas.microsoft.com/office/powerpoint/2010/main" val="3786401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El</a:t>
            </a:r>
            <a:r>
              <a:rPr lang="es-MX" baseline="0" dirty="0" smtClean="0"/>
              <a:t> Dr. Serapio Muraira (centro), director de la facultad, recibiendo el Hospital Civil del doctor Ignacio Morones Prieto (sombrero en mano), gobernador del estado, 1952, en presencia del licenciado Raúl Rangel Frias, rector de la UNL.</a:t>
            </a:r>
            <a:endParaRPr lang="es-MX" dirty="0"/>
          </a:p>
        </p:txBody>
      </p:sp>
      <p:sp>
        <p:nvSpPr>
          <p:cNvPr id="4" name="Slide Number Placeholder 3"/>
          <p:cNvSpPr>
            <a:spLocks noGrp="1"/>
          </p:cNvSpPr>
          <p:nvPr>
            <p:ph type="sldNum" sz="quarter" idx="10"/>
          </p:nvPr>
        </p:nvSpPr>
        <p:spPr/>
        <p:txBody>
          <a:bodyPr/>
          <a:lstStyle/>
          <a:p>
            <a:fld id="{E913C4D1-D228-42EB-8346-2AE86A5B79C1}" type="slidenum">
              <a:rPr lang="es-MX" smtClean="0"/>
              <a:t>9</a:t>
            </a:fld>
            <a:endParaRPr lang="es-MX"/>
          </a:p>
        </p:txBody>
      </p:sp>
    </p:spTree>
    <p:extLst>
      <p:ext uri="{BB962C8B-B14F-4D97-AF65-F5344CB8AC3E}">
        <p14:creationId xmlns:p14="http://schemas.microsoft.com/office/powerpoint/2010/main" val="3786401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0"/>
            <a:ext cx="7543800" cy="1945481"/>
          </a:xfrm>
        </p:spPr>
        <p:txBody>
          <a:bodyPr anchor="b"/>
          <a:lstStyle>
            <a:lvl1pPr>
              <a:defRPr sz="6600">
                <a:ln>
                  <a:noFill/>
                </a:ln>
                <a:solidFill>
                  <a:schemeClr val="tx2"/>
                </a:solidFill>
              </a:defRPr>
            </a:lvl1pPr>
          </a:lstStyle>
          <a:p>
            <a:r>
              <a:rPr lang="es-ES_tradnl"/>
              <a:t>Clic para editar título</a:t>
            </a:r>
            <a:endParaRPr lang="en-US" dirty="0"/>
          </a:p>
        </p:txBody>
      </p:sp>
      <p:sp>
        <p:nvSpPr>
          <p:cNvPr id="3" name="Subtitle 2"/>
          <p:cNvSpPr>
            <a:spLocks noGrp="1"/>
          </p:cNvSpPr>
          <p:nvPr>
            <p:ph type="subTitle" idx="1"/>
          </p:nvPr>
        </p:nvSpPr>
        <p:spPr>
          <a:xfrm>
            <a:off x="685800" y="3429000"/>
            <a:ext cx="6461760" cy="8001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038C66-F10C-554B-8891-06CC8140B61A}" type="datetimeFigureOut">
              <a:rPr lang="es-ES" smtClean="0"/>
              <a:t>22/08/2017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5D39803-72B1-224C-B94C-87950CCBB339}"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C7038C66-F10C-554B-8891-06CC8140B61A}" type="datetimeFigureOut">
              <a:rPr lang="es-ES" smtClean="0"/>
              <a:t>22/08/2017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5D39803-72B1-224C-B94C-87950CCBB339}"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752600" cy="4388644"/>
          </a:xfrm>
        </p:spPr>
        <p:txBody>
          <a:bodyPr vert="eaVert" anchor="b" anchorCtr="0"/>
          <a:lstStyle/>
          <a:p>
            <a:r>
              <a:rPr lang="es-ES_tradnl"/>
              <a:t>Clic para editar título</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C7038C66-F10C-554B-8891-06CC8140B61A}" type="datetimeFigureOut">
              <a:rPr lang="es-ES" smtClean="0"/>
              <a:t>22/08/2017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5D39803-72B1-224C-B94C-87950CCBB339}"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C7038C66-F10C-554B-8891-06CC8140B61A}" type="datetimeFigureOut">
              <a:rPr lang="es-ES" smtClean="0"/>
              <a:t>22/08/2017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5D39803-72B1-224C-B94C-87950CCBB339}"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5" y="4114801"/>
            <a:ext cx="7659687" cy="876300"/>
          </a:xfrm>
        </p:spPr>
        <p:txBody>
          <a:bodyPr anchor="t"/>
          <a:lstStyle>
            <a:lvl1pPr algn="l">
              <a:defRPr sz="3600" b="0" cap="all"/>
            </a:lvl1pPr>
          </a:lstStyle>
          <a:p>
            <a:r>
              <a:rPr lang="es-ES_tradnl"/>
              <a:t>Clic para editar título</a:t>
            </a:r>
            <a:endParaRPr lang="en-US" dirty="0"/>
          </a:p>
        </p:txBody>
      </p:sp>
      <p:sp>
        <p:nvSpPr>
          <p:cNvPr id="3" name="Text Placeholder 2"/>
          <p:cNvSpPr>
            <a:spLocks noGrp="1"/>
          </p:cNvSpPr>
          <p:nvPr>
            <p:ph type="body" idx="1"/>
          </p:nvPr>
        </p:nvSpPr>
        <p:spPr>
          <a:xfrm>
            <a:off x="722315" y="2889647"/>
            <a:ext cx="6135687" cy="122515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C7038C66-F10C-554B-8891-06CC8140B61A}" type="datetimeFigureOut">
              <a:rPr lang="es-ES" smtClean="0"/>
              <a:t>22/08/2017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5D39803-72B1-224C-B94C-87950CCBB339}"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Content Placeholder 2"/>
          <p:cNvSpPr>
            <a:spLocks noGrp="1"/>
          </p:cNvSpPr>
          <p:nvPr>
            <p:ph sz="half" idx="1"/>
          </p:nvPr>
        </p:nvSpPr>
        <p:spPr>
          <a:xfrm>
            <a:off x="4572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44196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C7038C66-F10C-554B-8891-06CC8140B61A}" type="datetimeFigureOut">
              <a:rPr lang="es-ES" smtClean="0"/>
              <a:t>22/08/2017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5D39803-72B1-224C-B94C-87950CCBB339}"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 para editar título</a:t>
            </a:r>
            <a:endParaRPr lang="en-US"/>
          </a:p>
        </p:txBody>
      </p:sp>
      <p:sp>
        <p:nvSpPr>
          <p:cNvPr id="3" name="Text Placeholder 2"/>
          <p:cNvSpPr>
            <a:spLocks noGrp="1"/>
          </p:cNvSpPr>
          <p:nvPr>
            <p:ph type="body" idx="1"/>
          </p:nvPr>
        </p:nvSpPr>
        <p:spPr>
          <a:xfrm>
            <a:off x="457200" y="1151335"/>
            <a:ext cx="3657600" cy="47982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4572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419600" y="1151335"/>
            <a:ext cx="3657600" cy="47982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4196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Date Placeholder 6"/>
          <p:cNvSpPr>
            <a:spLocks noGrp="1"/>
          </p:cNvSpPr>
          <p:nvPr>
            <p:ph type="dt" sz="half" idx="10"/>
          </p:nvPr>
        </p:nvSpPr>
        <p:spPr/>
        <p:txBody>
          <a:bodyPr/>
          <a:lstStyle/>
          <a:p>
            <a:fld id="{C7038C66-F10C-554B-8891-06CC8140B61A}" type="datetimeFigureOut">
              <a:rPr lang="es-ES" smtClean="0"/>
              <a:t>22/08/2017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5D39803-72B1-224C-B94C-87950CCBB339}"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Date Placeholder 2"/>
          <p:cNvSpPr>
            <a:spLocks noGrp="1"/>
          </p:cNvSpPr>
          <p:nvPr>
            <p:ph type="dt" sz="half" idx="10"/>
          </p:nvPr>
        </p:nvSpPr>
        <p:spPr/>
        <p:txBody>
          <a:bodyPr/>
          <a:lstStyle/>
          <a:p>
            <a:fld id="{C7038C66-F10C-554B-8891-06CC8140B61A}" type="datetimeFigureOut">
              <a:rPr lang="es-ES" smtClean="0"/>
              <a:t>22/08/2017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5D39803-72B1-224C-B94C-87950CCBB339}"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038C66-F10C-554B-8891-06CC8140B61A}" type="datetimeFigureOut">
              <a:rPr lang="es-ES" smtClean="0"/>
              <a:t>22/08/2017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5D39803-72B1-224C-B94C-87950CCBB339}"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7772400" cy="445770"/>
          </a:xfrm>
        </p:spPr>
        <p:txBody>
          <a:bodyPr anchor="b"/>
          <a:lstStyle>
            <a:lvl1pPr algn="ctr">
              <a:defRPr sz="2200" b="1"/>
            </a:lvl1pPr>
          </a:lstStyle>
          <a:p>
            <a:r>
              <a:rPr lang="es-ES_tradnl"/>
              <a:t>Clic para editar título</a:t>
            </a:r>
            <a:endParaRPr lang="en-US" dirty="0"/>
          </a:p>
        </p:txBody>
      </p:sp>
      <p:sp>
        <p:nvSpPr>
          <p:cNvPr id="4" name="Text Placeholder 3"/>
          <p:cNvSpPr>
            <a:spLocks noGrp="1"/>
          </p:cNvSpPr>
          <p:nvPr>
            <p:ph type="body" sz="half" idx="2"/>
          </p:nvPr>
        </p:nvSpPr>
        <p:spPr>
          <a:xfrm>
            <a:off x="304800" y="4572000"/>
            <a:ext cx="7772401" cy="4572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C7038C66-F10C-554B-8891-06CC8140B61A}" type="datetimeFigureOut">
              <a:rPr lang="es-ES" smtClean="0"/>
              <a:t>22/08/2017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5D39803-72B1-224C-B94C-87950CCBB339}" type="slidenum">
              <a:rPr lang="es-ES" smtClean="0"/>
              <a:t>‹Nº›</a:t>
            </a:fld>
            <a:endParaRPr lang="es-ES"/>
          </a:p>
        </p:txBody>
      </p:sp>
      <p:sp>
        <p:nvSpPr>
          <p:cNvPr id="9" name="Content Placeholder 8"/>
          <p:cNvSpPr>
            <a:spLocks noGrp="1"/>
          </p:cNvSpPr>
          <p:nvPr>
            <p:ph sz="quarter" idx="13"/>
          </p:nvPr>
        </p:nvSpPr>
        <p:spPr>
          <a:xfrm>
            <a:off x="304800" y="285750"/>
            <a:ext cx="7772400" cy="370713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4121458"/>
            <a:ext cx="7772400" cy="445970"/>
          </a:xfrm>
        </p:spPr>
        <p:txBody>
          <a:bodyPr anchor="b"/>
          <a:lstStyle>
            <a:lvl1pPr algn="ctr">
              <a:defRPr sz="2200" b="1">
                <a:ln>
                  <a:noFill/>
                </a:ln>
                <a:solidFill>
                  <a:schemeClr val="tx2"/>
                </a:solidFill>
              </a:defRPr>
            </a:lvl1pPr>
          </a:lstStyle>
          <a:p>
            <a:r>
              <a:rPr lang="es-ES_tradnl"/>
              <a:t>Clic para editar título</a:t>
            </a:r>
            <a:endParaRPr lang="en-US" dirty="0"/>
          </a:p>
        </p:txBody>
      </p:sp>
      <p:sp>
        <p:nvSpPr>
          <p:cNvPr id="3" name="Picture Placeholder 2"/>
          <p:cNvSpPr>
            <a:spLocks noGrp="1"/>
          </p:cNvSpPr>
          <p:nvPr>
            <p:ph type="pic" idx="1"/>
          </p:nvPr>
        </p:nvSpPr>
        <p:spPr>
          <a:xfrm>
            <a:off x="0" y="0"/>
            <a:ext cx="8458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n-US" dirty="0"/>
          </a:p>
        </p:txBody>
      </p:sp>
      <p:sp>
        <p:nvSpPr>
          <p:cNvPr id="4" name="Text Placeholder 3"/>
          <p:cNvSpPr>
            <a:spLocks noGrp="1"/>
          </p:cNvSpPr>
          <p:nvPr>
            <p:ph type="body" sz="half" idx="2"/>
          </p:nvPr>
        </p:nvSpPr>
        <p:spPr>
          <a:xfrm>
            <a:off x="301752" y="4572000"/>
            <a:ext cx="7772400" cy="45948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8" name="Date Placeholder 7"/>
          <p:cNvSpPr>
            <a:spLocks noGrp="1"/>
          </p:cNvSpPr>
          <p:nvPr>
            <p:ph type="dt" sz="half" idx="10"/>
          </p:nvPr>
        </p:nvSpPr>
        <p:spPr/>
        <p:txBody>
          <a:bodyPr/>
          <a:lstStyle/>
          <a:p>
            <a:fld id="{C7038C66-F10C-554B-8891-06CC8140B61A}" type="datetimeFigureOut">
              <a:rPr lang="es-ES" smtClean="0"/>
              <a:t>22/08/2017</a:t>
            </a:fld>
            <a:endParaRPr lang="es-ES"/>
          </a:p>
        </p:txBody>
      </p:sp>
      <p:sp>
        <p:nvSpPr>
          <p:cNvPr id="9" name="Slide Number Placeholder 8"/>
          <p:cNvSpPr>
            <a:spLocks noGrp="1"/>
          </p:cNvSpPr>
          <p:nvPr>
            <p:ph type="sldNum" sz="quarter" idx="11"/>
          </p:nvPr>
        </p:nvSpPr>
        <p:spPr/>
        <p:txBody>
          <a:bodyPr/>
          <a:lstStyle/>
          <a:p>
            <a:fld id="{15D39803-72B1-224C-B94C-87950CCBB339}" type="slidenum">
              <a:rPr lang="es-ES" smtClean="0"/>
              <a:t>‹Nº›</a:t>
            </a:fld>
            <a:endParaRPr lang="es-ES"/>
          </a:p>
        </p:txBody>
      </p:sp>
      <p:sp>
        <p:nvSpPr>
          <p:cNvPr id="10" name="Footer Placeholder 9"/>
          <p:cNvSpPr>
            <a:spLocks noGrp="1"/>
          </p:cNvSpPr>
          <p:nvPr>
            <p:ph type="ftr" sz="quarter" idx="12"/>
          </p:nvPr>
        </p:nvSpPr>
        <p:spPr/>
        <p:txBody>
          <a:bodyPr/>
          <a:lstStyle/>
          <a:p>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620000" cy="857250"/>
          </a:xfrm>
          <a:prstGeom prst="rect">
            <a:avLst/>
          </a:prstGeom>
        </p:spPr>
        <p:txBody>
          <a:bodyPr vert="horz" lIns="91440" tIns="45720" rIns="91440" bIns="45720" rtlCol="0" anchor="ctr">
            <a:noAutofit/>
          </a:bodyPr>
          <a:lstStyle/>
          <a:p>
            <a:r>
              <a:rPr lang="es-ES_tradnl"/>
              <a:t>Clic para editar título</a:t>
            </a:r>
            <a:endParaRPr lang="en-US" dirty="0"/>
          </a:p>
        </p:txBody>
      </p:sp>
      <p:sp>
        <p:nvSpPr>
          <p:cNvPr id="3" name="Text Placeholder 2"/>
          <p:cNvSpPr>
            <a:spLocks noGrp="1"/>
          </p:cNvSpPr>
          <p:nvPr>
            <p:ph type="body" idx="1"/>
          </p:nvPr>
        </p:nvSpPr>
        <p:spPr>
          <a:xfrm>
            <a:off x="457200" y="1200150"/>
            <a:ext cx="7620000" cy="3600450"/>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Rectangle 6"/>
          <p:cNvSpPr/>
          <p:nvPr/>
        </p:nvSpPr>
        <p:spPr>
          <a:xfrm>
            <a:off x="8458200" y="0"/>
            <a:ext cx="6858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4114800"/>
            <a:ext cx="685800"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4236720"/>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5D39803-72B1-224C-B94C-87950CCBB339}" type="slidenum">
              <a:rPr lang="es-ES" smtClean="0"/>
              <a:t>‹Nº›</a:t>
            </a:fld>
            <a:endParaRPr lang="es-ES"/>
          </a:p>
        </p:txBody>
      </p:sp>
      <p:sp>
        <p:nvSpPr>
          <p:cNvPr id="5" name="Footer Placeholder 4"/>
          <p:cNvSpPr>
            <a:spLocks noGrp="1"/>
          </p:cNvSpPr>
          <p:nvPr>
            <p:ph type="ftr" sz="quarter" idx="3"/>
          </p:nvPr>
        </p:nvSpPr>
        <p:spPr>
          <a:xfrm rot="16200000">
            <a:off x="7882821" y="2990850"/>
            <a:ext cx="1775461" cy="365760"/>
          </a:xfrm>
          <a:prstGeom prst="rect">
            <a:avLst/>
          </a:prstGeom>
        </p:spPr>
        <p:txBody>
          <a:bodyPr vert="horz" lIns="91440" tIns="45720" rIns="91440" bIns="45720" rtlCol="0" anchor="ctr"/>
          <a:lstStyle>
            <a:lvl1pPr algn="r">
              <a:defRPr sz="1200">
                <a:solidFill>
                  <a:schemeClr val="bg2"/>
                </a:solidFill>
              </a:defRPr>
            </a:lvl1pPr>
          </a:lstStyle>
          <a:p>
            <a:endParaRPr lang="es-ES"/>
          </a:p>
        </p:txBody>
      </p:sp>
      <p:sp>
        <p:nvSpPr>
          <p:cNvPr id="4" name="Date Placeholder 3"/>
          <p:cNvSpPr>
            <a:spLocks noGrp="1"/>
          </p:cNvSpPr>
          <p:nvPr>
            <p:ph type="dt" sz="half" idx="2"/>
          </p:nvPr>
        </p:nvSpPr>
        <p:spPr>
          <a:xfrm rot="16200000">
            <a:off x="7856153" y="1188720"/>
            <a:ext cx="1828799" cy="365760"/>
          </a:xfrm>
          <a:prstGeom prst="rect">
            <a:avLst/>
          </a:prstGeom>
        </p:spPr>
        <p:txBody>
          <a:bodyPr vert="horz" lIns="91440" tIns="45720" rIns="91440" bIns="45720" rtlCol="0" anchor="ctr"/>
          <a:lstStyle>
            <a:lvl1pPr algn="l">
              <a:defRPr sz="1200">
                <a:solidFill>
                  <a:schemeClr val="bg2"/>
                </a:solidFill>
              </a:defRPr>
            </a:lvl1pPr>
          </a:lstStyle>
          <a:p>
            <a:fld id="{C7038C66-F10C-554B-8891-06CC8140B61A}" type="datetimeFigureOut">
              <a:rPr lang="es-ES" smtClean="0"/>
              <a:t>22/08/2017</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1.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3.png"/><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47188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Imagen 5" descr="Banner HU.jpg"/>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471881"/>
            <a:ext cx="8460000" cy="2705450"/>
          </a:xfrm>
          <a:prstGeom prst="rect">
            <a:avLst/>
          </a:prstGeom>
        </p:spPr>
      </p:pic>
      <p:sp>
        <p:nvSpPr>
          <p:cNvPr id="7" name="Rectángulo 6"/>
          <p:cNvSpPr/>
          <p:nvPr/>
        </p:nvSpPr>
        <p:spPr>
          <a:xfrm>
            <a:off x="0" y="3167281"/>
            <a:ext cx="8460000" cy="471881"/>
          </a:xfrm>
          <a:prstGeom prst="rect">
            <a:avLst/>
          </a:prstGeom>
          <a:solidFill>
            <a:schemeClr val="accent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Century Gothic"/>
                <a:cs typeface="Century Gothic"/>
              </a:rPr>
              <a:t>“EL HOSPITAL- ESCUELA” </a:t>
            </a:r>
          </a:p>
        </p:txBody>
      </p:sp>
      <p:sp>
        <p:nvSpPr>
          <p:cNvPr id="12" name="Rectángulo 11"/>
          <p:cNvSpPr/>
          <p:nvPr/>
        </p:nvSpPr>
        <p:spPr>
          <a:xfrm>
            <a:off x="0" y="3607704"/>
            <a:ext cx="8460000" cy="471881"/>
          </a:xfrm>
          <a:prstGeom prst="rect">
            <a:avLst/>
          </a:prstGeom>
          <a:solidFill>
            <a:schemeClr val="tx2">
              <a:lumMod val="40000"/>
              <a:lumOff val="6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b="1" dirty="0">
                <a:solidFill>
                  <a:schemeClr val="bg1"/>
                </a:solidFill>
                <a:latin typeface="Century Gothic"/>
                <a:cs typeface="Century Gothic"/>
              </a:rPr>
              <a:t>“EL Modelo de la Medicina Universitaria en la Facultad de Medicina y Hospital Universitario”</a:t>
            </a:r>
            <a:endParaRPr lang="es-ES" sz="1600" dirty="0">
              <a:solidFill>
                <a:schemeClr val="bg1"/>
              </a:solidFill>
              <a:latin typeface="Century Gothic"/>
              <a:cs typeface="Century Gothic"/>
            </a:endParaRPr>
          </a:p>
        </p:txBody>
      </p:sp>
      <p:sp>
        <p:nvSpPr>
          <p:cNvPr id="10" name="Rectángulo 9"/>
          <p:cNvSpPr/>
          <p:nvPr/>
        </p:nvSpPr>
        <p:spPr>
          <a:xfrm>
            <a:off x="0" y="4079585"/>
            <a:ext cx="8460000" cy="679888"/>
          </a:xfrm>
          <a:prstGeom prst="rect">
            <a:avLst/>
          </a:prstGeom>
          <a:solidFill>
            <a:srgbClr val="93CDDD"/>
          </a:solidFill>
          <a:ln>
            <a:solidFill>
              <a:schemeClr val="accent5">
                <a:lumMod val="60000"/>
                <a:lumOff val="4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solidFill>
                  <a:srgbClr val="000000"/>
                </a:solidFill>
                <a:latin typeface="Century Gothic"/>
                <a:cs typeface="Century Gothic"/>
              </a:rPr>
              <a:t>Dr. med. Oliverio Welsh Lozano</a:t>
            </a:r>
            <a:endParaRPr lang="es-ES" sz="1100" dirty="0">
              <a:solidFill>
                <a:srgbClr val="000000"/>
              </a:solidFill>
              <a:latin typeface="Century Gothic"/>
              <a:cs typeface="Century Gothic"/>
            </a:endParaRPr>
          </a:p>
          <a:p>
            <a:pPr algn="ctr"/>
            <a:r>
              <a:rPr lang="es-ES" sz="1100" dirty="0">
                <a:solidFill>
                  <a:srgbClr val="000000"/>
                </a:solidFill>
                <a:latin typeface="Century Gothic"/>
                <a:cs typeface="Century Gothic"/>
              </a:rPr>
              <a:t>Miembro Titular de la Academia Nacional de Medicina</a:t>
            </a:r>
          </a:p>
          <a:p>
            <a:pPr algn="ctr"/>
            <a:r>
              <a:rPr lang="es-ES" sz="1100" dirty="0">
                <a:solidFill>
                  <a:srgbClr val="000000"/>
                </a:solidFill>
                <a:latin typeface="Century Gothic"/>
                <a:cs typeface="Century Gothic"/>
              </a:rPr>
              <a:t>23 Agosto 2017</a:t>
            </a:r>
          </a:p>
        </p:txBody>
      </p:sp>
      <p:sp>
        <p:nvSpPr>
          <p:cNvPr id="8" name="Rectángulo 7"/>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13" name="Rectángulo 12"/>
          <p:cNvSpPr/>
          <p:nvPr/>
        </p:nvSpPr>
        <p:spPr>
          <a:xfrm>
            <a:off x="81116" y="873092"/>
            <a:ext cx="8922774" cy="471881"/>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b="1" dirty="0">
                <a:solidFill>
                  <a:srgbClr val="FFED10"/>
                </a:solidFill>
                <a:latin typeface="Century Gothic"/>
                <a:cs typeface="Century Gothic"/>
              </a:rPr>
              <a:t>“EL HOSPITAL- ESCUELA” </a:t>
            </a:r>
          </a:p>
        </p:txBody>
      </p:sp>
      <p:sp>
        <p:nvSpPr>
          <p:cNvPr id="14" name="Rectángulo 13"/>
          <p:cNvSpPr/>
          <p:nvPr/>
        </p:nvSpPr>
        <p:spPr>
          <a:xfrm>
            <a:off x="0" y="2004831"/>
            <a:ext cx="9144000" cy="471881"/>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b="1" dirty="0">
                <a:solidFill>
                  <a:schemeClr val="bg1"/>
                </a:solidFill>
                <a:latin typeface="Century Gothic"/>
                <a:cs typeface="Century Gothic"/>
              </a:rPr>
              <a:t>“EL Modelo de la Medicina Universitaria </a:t>
            </a:r>
            <a:r>
              <a:rPr lang="es-ES" sz="2400" b="1" dirty="0" smtClean="0">
                <a:solidFill>
                  <a:schemeClr val="bg1"/>
                </a:solidFill>
                <a:latin typeface="Century Gothic"/>
                <a:cs typeface="Century Gothic"/>
              </a:rPr>
              <a:t>en</a:t>
            </a:r>
          </a:p>
          <a:p>
            <a:pPr algn="ctr"/>
            <a:r>
              <a:rPr lang="es-ES" sz="2400" b="1" dirty="0" smtClean="0">
                <a:solidFill>
                  <a:schemeClr val="bg1"/>
                </a:solidFill>
                <a:latin typeface="Century Gothic"/>
                <a:cs typeface="Century Gothic"/>
              </a:rPr>
              <a:t> </a:t>
            </a:r>
            <a:r>
              <a:rPr lang="es-ES" sz="2400" b="1" dirty="0">
                <a:solidFill>
                  <a:schemeClr val="bg1"/>
                </a:solidFill>
                <a:latin typeface="Century Gothic"/>
                <a:cs typeface="Century Gothic"/>
              </a:rPr>
              <a:t>la Facultad de Medicina y Hospital Universitario”</a:t>
            </a:r>
            <a:endParaRPr lang="es-ES" sz="2800" dirty="0">
              <a:solidFill>
                <a:schemeClr val="bg1"/>
              </a:solidFill>
              <a:latin typeface="Century Gothic"/>
              <a:cs typeface="Century Gothic"/>
            </a:endParaRPr>
          </a:p>
        </p:txBody>
      </p:sp>
      <p:sp>
        <p:nvSpPr>
          <p:cNvPr id="15" name="Rectángulo 14"/>
          <p:cNvSpPr/>
          <p:nvPr/>
        </p:nvSpPr>
        <p:spPr>
          <a:xfrm>
            <a:off x="0" y="3267760"/>
            <a:ext cx="9144000" cy="679888"/>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2800" b="1" dirty="0">
                <a:solidFill>
                  <a:srgbClr val="FFED10"/>
                </a:solidFill>
                <a:latin typeface="Century Gothic"/>
                <a:cs typeface="Century Gothic"/>
              </a:rPr>
              <a:t>Dr. med. Oliverio Welsh Lozano</a:t>
            </a:r>
            <a:endParaRPr lang="es-ES" sz="2000" dirty="0">
              <a:solidFill>
                <a:srgbClr val="FFED10"/>
              </a:solidFill>
              <a:latin typeface="Century Gothic"/>
              <a:cs typeface="Century Gothic"/>
            </a:endParaRPr>
          </a:p>
          <a:p>
            <a:pPr algn="ctr"/>
            <a:r>
              <a:rPr lang="es-ES" b="1" dirty="0">
                <a:solidFill>
                  <a:srgbClr val="FFED10"/>
                </a:solidFill>
                <a:latin typeface="Century Gothic"/>
                <a:cs typeface="Century Gothic"/>
              </a:rPr>
              <a:t>Miembro Titular de la Academia Nacional de </a:t>
            </a:r>
            <a:r>
              <a:rPr lang="es-ES" b="1" dirty="0" smtClean="0">
                <a:solidFill>
                  <a:srgbClr val="FFED10"/>
                </a:solidFill>
                <a:latin typeface="Century Gothic"/>
                <a:cs typeface="Century Gothic"/>
              </a:rPr>
              <a:t>Medicina</a:t>
            </a:r>
          </a:p>
          <a:p>
            <a:pPr algn="ctr"/>
            <a:r>
              <a:rPr lang="es-ES" b="1" dirty="0" smtClean="0">
                <a:solidFill>
                  <a:srgbClr val="FFED10"/>
                </a:solidFill>
                <a:latin typeface="Century Gothic"/>
                <a:cs typeface="Century Gothic"/>
              </a:rPr>
              <a:t>Profesor Emérito Activo</a:t>
            </a:r>
            <a:r>
              <a:rPr lang="es-ES" b="1" dirty="0">
                <a:solidFill>
                  <a:srgbClr val="FFED10"/>
                </a:solidFill>
                <a:latin typeface="Century Gothic"/>
                <a:cs typeface="Century Gothic"/>
              </a:rPr>
              <a:t> </a:t>
            </a:r>
            <a:r>
              <a:rPr lang="es-ES" b="1" dirty="0" smtClean="0">
                <a:solidFill>
                  <a:srgbClr val="FFED10"/>
                </a:solidFill>
                <a:latin typeface="Century Gothic"/>
                <a:cs typeface="Century Gothic"/>
              </a:rPr>
              <a:t>SNI Nivel III</a:t>
            </a:r>
          </a:p>
          <a:p>
            <a:pPr algn="ctr"/>
            <a:endParaRPr lang="es-ES" b="1" dirty="0">
              <a:solidFill>
                <a:srgbClr val="FFED10"/>
              </a:solidFill>
              <a:latin typeface="Century Gothic"/>
              <a:cs typeface="Century Gothic"/>
            </a:endParaRPr>
          </a:p>
          <a:p>
            <a:pPr algn="ctr"/>
            <a:r>
              <a:rPr lang="es-ES" b="1" dirty="0">
                <a:solidFill>
                  <a:srgbClr val="FFED10"/>
                </a:solidFill>
                <a:latin typeface="Century Gothic"/>
                <a:cs typeface="Century Gothic"/>
              </a:rPr>
              <a:t>23 Agosto 2017</a:t>
            </a:r>
          </a:p>
        </p:txBody>
      </p:sp>
      <p:pic>
        <p:nvPicPr>
          <p:cNvPr id="2" name="Imagen 1" descr="UANL logo.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137" y="109347"/>
            <a:ext cx="1671335" cy="1708293"/>
          </a:xfrm>
          <a:prstGeom prst="rect">
            <a:avLst/>
          </a:prstGeom>
        </p:spPr>
      </p:pic>
      <p:pic>
        <p:nvPicPr>
          <p:cNvPr id="3" name="Imagen 2" descr="FacMed 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0453" y="109347"/>
            <a:ext cx="1778735" cy="1778735"/>
          </a:xfrm>
          <a:prstGeom prst="rect">
            <a:avLst/>
          </a:prstGeom>
        </p:spPr>
      </p:pic>
    </p:spTree>
    <p:extLst>
      <p:ext uri="{BB962C8B-B14F-4D97-AF65-F5344CB8AC3E}">
        <p14:creationId xmlns:p14="http://schemas.microsoft.com/office/powerpoint/2010/main" val="704966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1053310"/>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200" b="1" dirty="0">
                <a:solidFill>
                  <a:srgbClr val="FFFFFF"/>
                </a:solidFill>
                <a:latin typeface="Century Gothic"/>
                <a:cs typeface="Century Gothic"/>
              </a:rPr>
              <a:t>1971. </a:t>
            </a:r>
            <a:r>
              <a:rPr lang="es-ES" sz="3200" b="1" dirty="0">
                <a:solidFill>
                  <a:srgbClr val="FFED10"/>
                </a:solidFill>
                <a:latin typeface="Century Gothic"/>
                <a:cs typeface="Century Gothic"/>
              </a:rPr>
              <a:t>Luis Echeverría decreta la autonomía universitaria</a:t>
            </a:r>
            <a:endParaRPr lang="es-ES" sz="2400" b="1" dirty="0">
              <a:solidFill>
                <a:srgbClr val="FFED10"/>
              </a:solidFill>
              <a:latin typeface="Century Gothic"/>
              <a:cs typeface="Century Gothic"/>
            </a:endParaRPr>
          </a:p>
        </p:txBody>
      </p:sp>
      <p:pic>
        <p:nvPicPr>
          <p:cNvPr id="4" name="Imagen 3" descr="Luis echeverria.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60" y="1092686"/>
            <a:ext cx="2594313" cy="4021184"/>
          </a:xfrm>
          <a:prstGeom prst="rect">
            <a:avLst/>
          </a:prstGeom>
        </p:spPr>
      </p:pic>
      <p:pic>
        <p:nvPicPr>
          <p:cNvPr id="2" name="Imagen 1" descr="Captura de pantalla 2017-08-15 a la(s) 22.29.26.png"/>
          <p:cNvPicPr>
            <a:picLocks noChangeAspect="1"/>
          </p:cNvPicPr>
          <p:nvPr/>
        </p:nvPicPr>
        <p:blipFill rotWithShape="1">
          <a:blip r:embed="rId4">
            <a:extLst>
              <a:ext uri="{28A0092B-C50C-407E-A947-70E740481C1C}">
                <a14:useLocalDpi xmlns:a14="http://schemas.microsoft.com/office/drawing/2010/main" val="0"/>
              </a:ext>
            </a:extLst>
          </a:blip>
          <a:srcRect l="19568" t="12057" r="50523" b="9282"/>
          <a:stretch/>
        </p:blipFill>
        <p:spPr>
          <a:xfrm>
            <a:off x="6219357" y="1092686"/>
            <a:ext cx="2464366" cy="4050814"/>
          </a:xfrm>
          <a:prstGeom prst="rect">
            <a:avLst/>
          </a:prstGeom>
        </p:spPr>
      </p:pic>
    </p:spTree>
    <p:extLst>
      <p:ext uri="{BB962C8B-B14F-4D97-AF65-F5344CB8AC3E}">
        <p14:creationId xmlns:p14="http://schemas.microsoft.com/office/powerpoint/2010/main" val="2194298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1053310"/>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a:solidFill>
                  <a:srgbClr val="FFED10"/>
                </a:solidFill>
                <a:latin typeface="Century Gothic"/>
                <a:cs typeface="Century Gothic"/>
              </a:rPr>
              <a:t>Hospital Universitario “Dr. José Eleuterio González”</a:t>
            </a:r>
          </a:p>
        </p:txBody>
      </p:sp>
      <p:pic>
        <p:nvPicPr>
          <p:cNvPr id="6" name="Imagen 5" descr="Panoramic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5" y="1074744"/>
            <a:ext cx="9143999" cy="3770063"/>
          </a:xfrm>
          <a:prstGeom prst="rect">
            <a:avLst/>
          </a:prstGeom>
        </p:spPr>
      </p:pic>
    </p:spTree>
    <p:extLst>
      <p:ext uri="{BB962C8B-B14F-4D97-AF65-F5344CB8AC3E}">
        <p14:creationId xmlns:p14="http://schemas.microsoft.com/office/powerpoint/2010/main" val="997005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2" name="Imagen 1" descr="IMG_88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91" y="0"/>
            <a:ext cx="7715250" cy="5143500"/>
          </a:xfrm>
          <a:prstGeom prst="rect">
            <a:avLst/>
          </a:prstGeom>
        </p:spPr>
      </p:pic>
      <p:sp>
        <p:nvSpPr>
          <p:cNvPr id="4" name="Rectángulo 9"/>
          <p:cNvSpPr/>
          <p:nvPr/>
        </p:nvSpPr>
        <p:spPr>
          <a:xfrm>
            <a:off x="405468" y="187569"/>
            <a:ext cx="2539999" cy="922215"/>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600" b="1" dirty="0" smtClean="0">
                <a:solidFill>
                  <a:srgbClr val="FFED10"/>
                </a:solidFill>
                <a:latin typeface="Century Gothic"/>
                <a:cs typeface="Century Gothic"/>
              </a:rPr>
              <a:t>Hospital de Alta Especialización y Medicina </a:t>
            </a:r>
            <a:r>
              <a:rPr lang="es-ES" sz="1600" b="1" dirty="0" smtClean="0">
                <a:solidFill>
                  <a:srgbClr val="FFED10"/>
                </a:solidFill>
                <a:latin typeface="Century Gothic"/>
                <a:cs typeface="Century Gothic"/>
              </a:rPr>
              <a:t>Avanzada</a:t>
            </a:r>
            <a:endParaRPr lang="es-ES" sz="1600" b="1" dirty="0">
              <a:solidFill>
                <a:srgbClr val="FFED10"/>
              </a:solidFill>
              <a:latin typeface="Century Gothic"/>
              <a:cs typeface="Century Gothic"/>
            </a:endParaRPr>
          </a:p>
        </p:txBody>
      </p:sp>
      <p:sp>
        <p:nvSpPr>
          <p:cNvPr id="6" name="Rectángulo 9"/>
          <p:cNvSpPr/>
          <p:nvPr/>
        </p:nvSpPr>
        <p:spPr>
          <a:xfrm>
            <a:off x="1164907" y="2471858"/>
            <a:ext cx="2539999" cy="922215"/>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600" b="1" dirty="0" smtClean="0">
                <a:solidFill>
                  <a:srgbClr val="FFED10"/>
                </a:solidFill>
                <a:latin typeface="Century Gothic"/>
                <a:cs typeface="Century Gothic"/>
              </a:rPr>
              <a:t>Área de Oncología</a:t>
            </a:r>
            <a:endParaRPr lang="es-ES" sz="1600" b="1" dirty="0">
              <a:solidFill>
                <a:srgbClr val="FFED10"/>
              </a:solidFill>
              <a:latin typeface="Century Gothic"/>
              <a:cs typeface="Century Gothic"/>
            </a:endParaRPr>
          </a:p>
        </p:txBody>
      </p:sp>
      <p:sp>
        <p:nvSpPr>
          <p:cNvPr id="7" name="Rectángulo 9"/>
          <p:cNvSpPr/>
          <p:nvPr/>
        </p:nvSpPr>
        <p:spPr>
          <a:xfrm>
            <a:off x="4306124" y="3337883"/>
            <a:ext cx="2539999" cy="922215"/>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200" b="1" dirty="0" smtClean="0">
                <a:solidFill>
                  <a:srgbClr val="FFED10"/>
                </a:solidFill>
                <a:latin typeface="Century Gothic"/>
                <a:cs typeface="Century Gothic"/>
              </a:rPr>
              <a:t>Hematología</a:t>
            </a:r>
          </a:p>
          <a:p>
            <a:pPr algn="ctr"/>
            <a:r>
              <a:rPr lang="es-ES" sz="1200" b="1" dirty="0" smtClean="0">
                <a:solidFill>
                  <a:srgbClr val="FFED10"/>
                </a:solidFill>
                <a:latin typeface="Century Gothic"/>
                <a:cs typeface="Century Gothic"/>
              </a:rPr>
              <a:t>Radiooncología</a:t>
            </a:r>
          </a:p>
          <a:p>
            <a:pPr algn="ctr"/>
            <a:r>
              <a:rPr lang="es-ES" sz="1200" b="1" dirty="0" smtClean="0">
                <a:solidFill>
                  <a:srgbClr val="FFED10"/>
                </a:solidFill>
                <a:latin typeface="Century Gothic"/>
                <a:cs typeface="Century Gothic"/>
              </a:rPr>
              <a:t>Genética</a:t>
            </a:r>
            <a:endParaRPr lang="es-ES" sz="1200" b="1" dirty="0">
              <a:solidFill>
                <a:srgbClr val="FFED10"/>
              </a:solidFill>
              <a:latin typeface="Century Gothic"/>
              <a:cs typeface="Century Gothic"/>
            </a:endParaRPr>
          </a:p>
        </p:txBody>
      </p:sp>
    </p:spTree>
    <p:extLst>
      <p:ext uri="{BB962C8B-B14F-4D97-AF65-F5344CB8AC3E}">
        <p14:creationId xmlns:p14="http://schemas.microsoft.com/office/powerpoint/2010/main" val="445331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5" name="Rectángulo 4"/>
          <p:cNvSpPr/>
          <p:nvPr/>
        </p:nvSpPr>
        <p:spPr>
          <a:xfrm>
            <a:off x="0" y="1698771"/>
            <a:ext cx="9144000" cy="1342238"/>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6600" b="1" dirty="0">
                <a:solidFill>
                  <a:srgbClr val="FFED10"/>
                </a:solidFill>
                <a:latin typeface="Century Gothic"/>
                <a:cs typeface="Century Gothic"/>
              </a:rPr>
              <a:t>POSGRADO</a:t>
            </a:r>
          </a:p>
        </p:txBody>
      </p:sp>
    </p:spTree>
    <p:extLst>
      <p:ext uri="{BB962C8B-B14F-4D97-AF65-F5344CB8AC3E}">
        <p14:creationId xmlns:p14="http://schemas.microsoft.com/office/powerpoint/2010/main" val="3684345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1"/>
            <a:ext cx="9144000" cy="590640"/>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a:solidFill>
                  <a:srgbClr val="FFED10"/>
                </a:solidFill>
                <a:latin typeface="Century Gothic"/>
                <a:cs typeface="Century Gothic"/>
              </a:rPr>
              <a:t>CRONOGRAMA HISTÓRICO DE LA SUBDIRECCIÓN DE </a:t>
            </a:r>
            <a:r>
              <a:rPr lang="es-ES" sz="2000" b="1" dirty="0" smtClean="0">
                <a:solidFill>
                  <a:srgbClr val="FFED10"/>
                </a:solidFill>
                <a:latin typeface="Century Gothic"/>
                <a:cs typeface="Century Gothic"/>
              </a:rPr>
              <a:t>POSGRADO</a:t>
            </a:r>
            <a:endParaRPr lang="es-ES" sz="2000" b="1" dirty="0">
              <a:solidFill>
                <a:srgbClr val="FFED10"/>
              </a:solidFill>
              <a:latin typeface="Century Gothic"/>
              <a:cs typeface="Century Gothic"/>
            </a:endParaRPr>
          </a:p>
        </p:txBody>
      </p:sp>
      <p:sp>
        <p:nvSpPr>
          <p:cNvPr id="6" name="Rectángulo 5"/>
          <p:cNvSpPr/>
          <p:nvPr/>
        </p:nvSpPr>
        <p:spPr>
          <a:xfrm>
            <a:off x="206755" y="813366"/>
            <a:ext cx="8841249" cy="3799790"/>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285750" lvl="0" indent="-285750" algn="just">
              <a:buFont typeface="Arial"/>
              <a:buChar char="•"/>
            </a:pPr>
            <a:r>
              <a:rPr lang="es-ES" sz="2000" b="1" dirty="0" smtClean="0">
                <a:solidFill>
                  <a:srgbClr val="FFED10"/>
                </a:solidFill>
                <a:latin typeface="Century Gothic"/>
                <a:cs typeface="Century Gothic"/>
              </a:rPr>
              <a:t>1979</a:t>
            </a:r>
            <a:r>
              <a:rPr lang="es-ES" sz="2000" b="1" dirty="0">
                <a:solidFill>
                  <a:srgbClr val="FFED10"/>
                </a:solidFill>
                <a:latin typeface="Century Gothic"/>
                <a:cs typeface="Century Gothic"/>
              </a:rPr>
              <a:t>	</a:t>
            </a:r>
            <a:endParaRPr lang="es-ES" sz="2000" b="1" dirty="0" smtClean="0">
              <a:solidFill>
                <a:srgbClr val="FFED10"/>
              </a:solidFill>
              <a:latin typeface="Century Gothic"/>
              <a:cs typeface="Century Gothic"/>
            </a:endParaRPr>
          </a:p>
          <a:p>
            <a:pPr marL="1200150" lvl="2" indent="-285750" algn="just">
              <a:buFont typeface="Arial"/>
              <a:buChar char="•"/>
            </a:pPr>
            <a:r>
              <a:rPr lang="es-ES" sz="1600" b="1" dirty="0" smtClean="0">
                <a:latin typeface="Century Gothic"/>
                <a:cs typeface="Century Gothic"/>
              </a:rPr>
              <a:t>Se </a:t>
            </a:r>
            <a:r>
              <a:rPr lang="es-ES" sz="1600" b="1" dirty="0" smtClean="0">
                <a:latin typeface="Century Gothic"/>
                <a:cs typeface="Century Gothic"/>
              </a:rPr>
              <a:t>nombra el Comité para la Reglamentación del Doctorado</a:t>
            </a:r>
            <a:endParaRPr lang="es-ES" sz="1600" b="1" dirty="0">
              <a:latin typeface="Century Gothic"/>
              <a:cs typeface="Century Gothic"/>
            </a:endParaRPr>
          </a:p>
          <a:p>
            <a:pPr marL="1200150" lvl="2" indent="-285750" algn="just">
              <a:buFont typeface="Arial"/>
              <a:buChar char="•"/>
            </a:pPr>
            <a:r>
              <a:rPr lang="es-ES" sz="1600" b="1" dirty="0" smtClean="0">
                <a:latin typeface="Century Gothic"/>
                <a:cs typeface="Century Gothic"/>
              </a:rPr>
              <a:t>Se </a:t>
            </a:r>
            <a:r>
              <a:rPr lang="es-ES" sz="1600" b="1" dirty="0" smtClean="0">
                <a:latin typeface="Century Gothic"/>
                <a:cs typeface="Century Gothic"/>
              </a:rPr>
              <a:t>inicia</a:t>
            </a:r>
            <a:r>
              <a:rPr lang="es-ES" sz="1600" b="1" dirty="0" smtClean="0">
                <a:latin typeface="Century Gothic"/>
                <a:cs typeface="Century Gothic"/>
              </a:rPr>
              <a:t> </a:t>
            </a:r>
            <a:r>
              <a:rPr lang="es-ES" sz="1600" b="1" dirty="0">
                <a:latin typeface="Century Gothic"/>
                <a:cs typeface="Century Gothic"/>
              </a:rPr>
              <a:t>la Secretaría de Investigación</a:t>
            </a:r>
          </a:p>
          <a:p>
            <a:pPr lvl="0" algn="just"/>
            <a:endParaRPr lang="es-ES" sz="2000" b="1" dirty="0">
              <a:solidFill>
                <a:srgbClr val="FFED10"/>
              </a:solidFill>
              <a:latin typeface="Century Gothic"/>
              <a:cs typeface="Century Gothic"/>
            </a:endParaRPr>
          </a:p>
          <a:p>
            <a:pPr marL="285750" lvl="0" indent="-285750" algn="just">
              <a:buFont typeface="Arial"/>
              <a:buChar char="•"/>
            </a:pPr>
            <a:r>
              <a:rPr lang="es-ES" sz="2000" b="1" dirty="0">
                <a:solidFill>
                  <a:srgbClr val="FFED10"/>
                </a:solidFill>
                <a:latin typeface="Century Gothic"/>
                <a:cs typeface="Century Gothic"/>
              </a:rPr>
              <a:t>1980: 	</a:t>
            </a:r>
            <a:endParaRPr lang="es-ES" sz="2000" b="1" dirty="0" smtClean="0">
              <a:solidFill>
                <a:srgbClr val="FFED10"/>
              </a:solidFill>
              <a:latin typeface="Century Gothic"/>
              <a:cs typeface="Century Gothic"/>
            </a:endParaRPr>
          </a:p>
          <a:p>
            <a:pPr marL="1200150" lvl="2" indent="-285750" algn="just">
              <a:buFont typeface="Arial"/>
              <a:buChar char="•"/>
            </a:pPr>
            <a:r>
              <a:rPr lang="es-ES" b="1" dirty="0" smtClean="0">
                <a:solidFill>
                  <a:srgbClr val="FFED10"/>
                </a:solidFill>
                <a:latin typeface="Century Gothic"/>
                <a:cs typeface="Century Gothic"/>
              </a:rPr>
              <a:t>“</a:t>
            </a:r>
            <a:r>
              <a:rPr lang="es-ES" b="1" dirty="0" smtClean="0">
                <a:solidFill>
                  <a:srgbClr val="FFED10"/>
                </a:solidFill>
                <a:latin typeface="Century Gothic"/>
                <a:cs typeface="Century Gothic"/>
              </a:rPr>
              <a:t>Encuentros Regionales de Investigación del Área Biomédica</a:t>
            </a:r>
            <a:r>
              <a:rPr lang="es-ES" b="1" dirty="0" smtClean="0">
                <a:solidFill>
                  <a:srgbClr val="FFED10"/>
                </a:solidFill>
                <a:latin typeface="Century Gothic"/>
                <a:cs typeface="Century Gothic"/>
              </a:rPr>
              <a:t>” </a:t>
            </a:r>
            <a:r>
              <a:rPr lang="es-ES" b="1" dirty="0" smtClean="0">
                <a:solidFill>
                  <a:schemeClr val="bg1"/>
                </a:solidFill>
                <a:latin typeface="Century Gothic"/>
                <a:cs typeface="Century Gothic"/>
              </a:rPr>
              <a:t>realizados cada dos años</a:t>
            </a:r>
            <a:endParaRPr lang="es-ES" b="1" dirty="0">
              <a:solidFill>
                <a:schemeClr val="bg1"/>
              </a:solidFill>
              <a:latin typeface="Century Gothic"/>
              <a:cs typeface="Century Gothic"/>
            </a:endParaRPr>
          </a:p>
          <a:p>
            <a:pPr algn="just"/>
            <a:r>
              <a:rPr lang="es-ES" sz="2000" b="1" dirty="0">
                <a:solidFill>
                  <a:srgbClr val="FFED10"/>
                </a:solidFill>
                <a:latin typeface="Century Gothic"/>
                <a:cs typeface="Century Gothic"/>
              </a:rPr>
              <a:t>	</a:t>
            </a:r>
          </a:p>
          <a:p>
            <a:pPr marL="285750" lvl="0" indent="-285750">
              <a:buFont typeface="Arial"/>
              <a:buChar char="•"/>
            </a:pPr>
            <a:r>
              <a:rPr lang="es-ES" sz="2000" b="1" dirty="0">
                <a:solidFill>
                  <a:srgbClr val="FFED10"/>
                </a:solidFill>
                <a:latin typeface="Century Gothic"/>
                <a:cs typeface="Century Gothic"/>
              </a:rPr>
              <a:t>1982:	</a:t>
            </a:r>
            <a:r>
              <a:rPr lang="es-ES" sz="1600" b="1" dirty="0" smtClean="0">
                <a:latin typeface="Century Gothic"/>
                <a:cs typeface="Century Gothic"/>
              </a:rPr>
              <a:t>Aprobación </a:t>
            </a:r>
            <a:r>
              <a:rPr lang="es-ES" sz="1600" b="1" dirty="0" smtClean="0">
                <a:latin typeface="Century Gothic"/>
                <a:cs typeface="Century Gothic"/>
              </a:rPr>
              <a:t>de</a:t>
            </a:r>
            <a:r>
              <a:rPr lang="es-ES" sz="1600" b="1" dirty="0" smtClean="0">
                <a:latin typeface="Century Gothic"/>
                <a:cs typeface="Century Gothic"/>
              </a:rPr>
              <a:t>l </a:t>
            </a:r>
            <a:r>
              <a:rPr lang="es-ES" sz="1600" b="1" dirty="0">
                <a:latin typeface="Century Gothic"/>
                <a:cs typeface="Century Gothic"/>
              </a:rPr>
              <a:t>Consejo Universitario </a:t>
            </a:r>
            <a:r>
              <a:rPr lang="es-ES" sz="1600" b="1" dirty="0" smtClean="0">
                <a:latin typeface="Century Gothic"/>
                <a:cs typeface="Century Gothic"/>
              </a:rPr>
              <a:t>de </a:t>
            </a:r>
            <a:r>
              <a:rPr lang="es-ES" sz="1600" b="1" dirty="0" smtClean="0">
                <a:latin typeface="Century Gothic"/>
                <a:cs typeface="Century Gothic"/>
              </a:rPr>
              <a:t>Programas </a:t>
            </a:r>
            <a:r>
              <a:rPr lang="es-ES" sz="1600" b="1" dirty="0" smtClean="0">
                <a:latin typeface="Century Gothic"/>
                <a:cs typeface="Century Gothic"/>
              </a:rPr>
              <a:t>Doctorales</a:t>
            </a:r>
            <a:endParaRPr lang="es-ES" sz="2000" b="1" dirty="0">
              <a:solidFill>
                <a:srgbClr val="FFED10"/>
              </a:solidFill>
              <a:latin typeface="Century Gothic"/>
              <a:cs typeface="Century Gothic"/>
            </a:endParaRPr>
          </a:p>
        </p:txBody>
      </p:sp>
    </p:spTree>
    <p:extLst>
      <p:ext uri="{BB962C8B-B14F-4D97-AF65-F5344CB8AC3E}">
        <p14:creationId xmlns:p14="http://schemas.microsoft.com/office/powerpoint/2010/main" val="3491740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endParaRPr lang="es-ES" sz="6000" b="1" dirty="0">
              <a:solidFill>
                <a:schemeClr val="bg1"/>
              </a:solidFill>
              <a:latin typeface="Century Gothic"/>
              <a:cs typeface="Century Gothic"/>
            </a:endParaRPr>
          </a:p>
        </p:txBody>
      </p:sp>
      <p:sp>
        <p:nvSpPr>
          <p:cNvPr id="8" name="Rectángulo 7"/>
          <p:cNvSpPr/>
          <p:nvPr/>
        </p:nvSpPr>
        <p:spPr>
          <a:xfrm>
            <a:off x="0" y="0"/>
            <a:ext cx="9144000" cy="955163"/>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solidFill>
                  <a:srgbClr val="FFED10"/>
                </a:solidFill>
                <a:latin typeface="Century Gothic"/>
                <a:cs typeface="Century Gothic"/>
              </a:rPr>
              <a:t>SUBDIRECCIÓN </a:t>
            </a:r>
            <a:r>
              <a:rPr lang="es-ES" sz="2800" b="1" dirty="0">
                <a:solidFill>
                  <a:srgbClr val="FFED10"/>
                </a:solidFill>
                <a:latin typeface="Century Gothic"/>
                <a:cs typeface="Century Gothic"/>
              </a:rPr>
              <a:t>DE </a:t>
            </a:r>
            <a:r>
              <a:rPr lang="es-ES" sz="2800" b="1" dirty="0" smtClean="0">
                <a:solidFill>
                  <a:srgbClr val="FFED10"/>
                </a:solidFill>
                <a:latin typeface="Century Gothic"/>
                <a:cs typeface="Century Gothic"/>
              </a:rPr>
              <a:t>POSGRADO 2017</a:t>
            </a:r>
            <a:endParaRPr lang="es-ES" sz="2800" b="1" dirty="0">
              <a:solidFill>
                <a:srgbClr val="FFED10"/>
              </a:solidFill>
              <a:latin typeface="Century Gothic"/>
              <a:cs typeface="Century Gothic"/>
            </a:endParaRPr>
          </a:p>
        </p:txBody>
      </p:sp>
      <p:sp>
        <p:nvSpPr>
          <p:cNvPr id="3" name="2 Rectángulo"/>
          <p:cNvSpPr/>
          <p:nvPr/>
        </p:nvSpPr>
        <p:spPr>
          <a:xfrm>
            <a:off x="-222837" y="1631060"/>
            <a:ext cx="8606117" cy="2862322"/>
          </a:xfrm>
          <a:prstGeom prst="rect">
            <a:avLst/>
          </a:prstGeom>
        </p:spPr>
        <p:txBody>
          <a:bodyPr wrap="square">
            <a:spAutoFit/>
          </a:bodyPr>
          <a:lstStyle/>
          <a:p>
            <a:pPr lvl="0" algn="just"/>
            <a:r>
              <a:rPr lang="es-ES" b="1" dirty="0">
                <a:solidFill>
                  <a:srgbClr val="FFED10"/>
                </a:solidFill>
                <a:latin typeface="Century Gothic"/>
                <a:cs typeface="Century Gothic"/>
              </a:rPr>
              <a:t>	</a:t>
            </a:r>
          </a:p>
          <a:p>
            <a:pPr marL="1657350" lvl="3" indent="-285750" algn="just">
              <a:buFont typeface="Arial"/>
              <a:buChar char="•"/>
            </a:pPr>
            <a:r>
              <a:rPr lang="es-ES" b="1" dirty="0">
                <a:solidFill>
                  <a:prstClr val="white"/>
                </a:solidFill>
                <a:latin typeface="Century Gothic"/>
                <a:cs typeface="Century Gothic"/>
              </a:rPr>
              <a:t>4 Especialidades de Competencia Internacional reconocidas en el PNPC</a:t>
            </a:r>
          </a:p>
          <a:p>
            <a:pPr marL="1657350" lvl="3" indent="-285750" algn="just">
              <a:buFont typeface="Arial"/>
              <a:buChar char="•"/>
            </a:pPr>
            <a:endParaRPr lang="es-ES" b="1" dirty="0">
              <a:solidFill>
                <a:prstClr val="white"/>
              </a:solidFill>
              <a:latin typeface="Century Gothic"/>
              <a:cs typeface="Century Gothic"/>
            </a:endParaRPr>
          </a:p>
          <a:p>
            <a:pPr marL="1657350" lvl="3" indent="-285750" algn="just">
              <a:buFont typeface="Arial"/>
              <a:buChar char="•"/>
            </a:pPr>
            <a:r>
              <a:rPr lang="es-ES" b="1" dirty="0">
                <a:solidFill>
                  <a:prstClr val="white"/>
                </a:solidFill>
                <a:latin typeface="Century Gothic"/>
                <a:cs typeface="Century Gothic"/>
              </a:rPr>
              <a:t>Maestría y Doctorado en Ciencias de Competencia Internacional reconocidas en el PNPC</a:t>
            </a:r>
          </a:p>
          <a:p>
            <a:pPr marL="1657350" lvl="3" indent="-285750" algn="just">
              <a:buFont typeface="Arial"/>
              <a:buChar char="•"/>
            </a:pPr>
            <a:endParaRPr lang="es-ES" b="1" dirty="0">
              <a:solidFill>
                <a:prstClr val="white"/>
              </a:solidFill>
              <a:latin typeface="Century Gothic"/>
              <a:cs typeface="Century Gothic"/>
            </a:endParaRPr>
          </a:p>
          <a:p>
            <a:pPr marL="1657350" lvl="3" indent="-285750" algn="just">
              <a:buFont typeface="Arial"/>
              <a:buChar char="•"/>
            </a:pPr>
            <a:r>
              <a:rPr lang="es-ES" b="1" dirty="0">
                <a:solidFill>
                  <a:prstClr val="white"/>
                </a:solidFill>
                <a:latin typeface="Century Gothic"/>
                <a:cs typeface="Century Gothic"/>
              </a:rPr>
              <a:t>15 Especialidades reconocidas en el PNPC</a:t>
            </a:r>
          </a:p>
          <a:p>
            <a:pPr lvl="3" algn="just"/>
            <a:endParaRPr lang="es-ES" b="1" dirty="0">
              <a:solidFill>
                <a:prstClr val="white"/>
              </a:solidFill>
              <a:latin typeface="Century Gothic"/>
              <a:cs typeface="Century Gothic"/>
            </a:endParaRPr>
          </a:p>
          <a:p>
            <a:pPr marL="1657350" lvl="3" indent="-285750" algn="just">
              <a:buFont typeface="Arial"/>
              <a:buChar char="•"/>
            </a:pPr>
            <a:r>
              <a:rPr lang="es-ES" b="1" dirty="0">
                <a:solidFill>
                  <a:prstClr val="white"/>
                </a:solidFill>
                <a:latin typeface="Century Gothic"/>
                <a:cs typeface="Century Gothic"/>
              </a:rPr>
              <a:t>Doctorado en Medicina reconocido en el PNPC</a:t>
            </a:r>
            <a:endParaRPr lang="es-MX" dirty="0"/>
          </a:p>
        </p:txBody>
      </p:sp>
      <p:sp>
        <p:nvSpPr>
          <p:cNvPr id="10" name="Rectángulo 7"/>
          <p:cNvSpPr/>
          <p:nvPr/>
        </p:nvSpPr>
        <p:spPr>
          <a:xfrm>
            <a:off x="23051" y="777039"/>
            <a:ext cx="9144000" cy="955163"/>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smtClean="0">
                <a:solidFill>
                  <a:srgbClr val="FFED10"/>
                </a:solidFill>
                <a:latin typeface="Century Gothic"/>
                <a:cs typeface="Century Gothic"/>
              </a:rPr>
              <a:t>Programa Nacional de Posgrado de Calidad (PNPC)</a:t>
            </a:r>
            <a:endParaRPr lang="es-ES" sz="2000" b="1" dirty="0">
              <a:solidFill>
                <a:srgbClr val="FFED10"/>
              </a:solidFill>
              <a:latin typeface="Century Gothic"/>
              <a:cs typeface="Century Gothic"/>
            </a:endParaRPr>
          </a:p>
        </p:txBody>
      </p:sp>
    </p:spTree>
    <p:extLst>
      <p:ext uri="{BB962C8B-B14F-4D97-AF65-F5344CB8AC3E}">
        <p14:creationId xmlns:p14="http://schemas.microsoft.com/office/powerpoint/2010/main" val="2711074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7" name="Rectángulo 6"/>
          <p:cNvSpPr/>
          <p:nvPr/>
        </p:nvSpPr>
        <p:spPr>
          <a:xfrm>
            <a:off x="0" y="1698771"/>
            <a:ext cx="9144000" cy="134223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6600" b="1" dirty="0">
                <a:solidFill>
                  <a:srgbClr val="FFED10"/>
                </a:solidFill>
                <a:latin typeface="Century Gothic"/>
                <a:cs typeface="Century Gothic"/>
              </a:rPr>
              <a:t>ESPECIALIDADES</a:t>
            </a:r>
          </a:p>
        </p:txBody>
      </p:sp>
    </p:spTree>
    <p:extLst>
      <p:ext uri="{BB962C8B-B14F-4D97-AF65-F5344CB8AC3E}">
        <p14:creationId xmlns:p14="http://schemas.microsoft.com/office/powerpoint/2010/main" val="472467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266752"/>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4400" b="1" dirty="0">
              <a:latin typeface="Century Gothic"/>
              <a:cs typeface="Century Gothic"/>
            </a:endParaRPr>
          </a:p>
        </p:txBody>
      </p:sp>
      <p:sp>
        <p:nvSpPr>
          <p:cNvPr id="7" name="Rectángulo 6"/>
          <p:cNvSpPr/>
          <p:nvPr/>
        </p:nvSpPr>
        <p:spPr>
          <a:xfrm>
            <a:off x="264585" y="1274828"/>
            <a:ext cx="7873999" cy="4135424"/>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71500" indent="-571500" algn="just">
              <a:buFont typeface="Arial"/>
              <a:buChar char="•"/>
            </a:pPr>
            <a:r>
              <a:rPr lang="es-ES" sz="3200" b="1" dirty="0" smtClean="0">
                <a:solidFill>
                  <a:schemeClr val="bg1"/>
                </a:solidFill>
                <a:latin typeface="Century Gothic"/>
                <a:cs typeface="Century Gothic"/>
              </a:rPr>
              <a:t>316 </a:t>
            </a:r>
            <a:r>
              <a:rPr lang="es-ES" sz="2800" b="1" dirty="0" smtClean="0">
                <a:solidFill>
                  <a:srgbClr val="FFED10"/>
                </a:solidFill>
                <a:latin typeface="Century Gothic"/>
                <a:cs typeface="Century Gothic"/>
              </a:rPr>
              <a:t>docentes</a:t>
            </a:r>
          </a:p>
          <a:p>
            <a:pPr marL="1485900" lvl="2" indent="-571500" algn="just">
              <a:buFontTx/>
              <a:buChar char="•"/>
            </a:pPr>
            <a:r>
              <a:rPr lang="es-ES" sz="3200" b="1" dirty="0" smtClean="0">
                <a:solidFill>
                  <a:srgbClr val="FFFFFF"/>
                </a:solidFill>
                <a:latin typeface="Century Gothic"/>
                <a:cs typeface="Century Gothic"/>
              </a:rPr>
              <a:t>170 </a:t>
            </a:r>
            <a:r>
              <a:rPr lang="es-ES" sz="2800" b="1" dirty="0" smtClean="0">
                <a:solidFill>
                  <a:srgbClr val="FFED10"/>
                </a:solidFill>
                <a:latin typeface="Century Gothic"/>
                <a:cs typeface="Century Gothic"/>
              </a:rPr>
              <a:t>con grado de  Especialidad /Maestría</a:t>
            </a:r>
          </a:p>
          <a:p>
            <a:pPr marL="1485900" lvl="2" indent="-571500" algn="just">
              <a:buFontTx/>
              <a:buChar char="•"/>
            </a:pPr>
            <a:r>
              <a:rPr lang="es-ES" sz="3200" b="1" dirty="0" smtClean="0">
                <a:solidFill>
                  <a:srgbClr val="FFFFFF"/>
                </a:solidFill>
                <a:latin typeface="Century Gothic"/>
                <a:cs typeface="Century Gothic"/>
              </a:rPr>
              <a:t>146 </a:t>
            </a:r>
            <a:r>
              <a:rPr lang="es-ES" sz="2800" b="1" dirty="0" smtClean="0">
                <a:solidFill>
                  <a:srgbClr val="FFED10"/>
                </a:solidFill>
                <a:latin typeface="Century Gothic"/>
                <a:cs typeface="Century Gothic"/>
              </a:rPr>
              <a:t>con grado de Doctorado</a:t>
            </a:r>
          </a:p>
          <a:p>
            <a:pPr algn="just"/>
            <a:endParaRPr lang="es-ES" sz="2800" b="1" dirty="0" smtClean="0">
              <a:solidFill>
                <a:srgbClr val="FFED10"/>
              </a:solidFill>
              <a:latin typeface="Century Gothic"/>
              <a:cs typeface="Century Gothic"/>
            </a:endParaRPr>
          </a:p>
          <a:p>
            <a:pPr marL="571500" indent="-571500" algn="just">
              <a:buFontTx/>
              <a:buChar char="•"/>
            </a:pPr>
            <a:endParaRPr lang="es-ES" sz="2800" b="1" dirty="0" smtClean="0">
              <a:solidFill>
                <a:srgbClr val="FFED10"/>
              </a:solidFill>
              <a:latin typeface="Century Gothic"/>
              <a:cs typeface="Century Gothic"/>
            </a:endParaRPr>
          </a:p>
          <a:p>
            <a:pPr algn="just"/>
            <a:endParaRPr lang="es-ES" sz="2800" b="1" dirty="0">
              <a:solidFill>
                <a:srgbClr val="FFED10"/>
              </a:solidFill>
              <a:latin typeface="Century Gothic"/>
              <a:cs typeface="Century Gothic"/>
            </a:endParaRPr>
          </a:p>
        </p:txBody>
      </p:sp>
      <p:sp>
        <p:nvSpPr>
          <p:cNvPr id="4" name="Rectángulo 7"/>
          <p:cNvSpPr/>
          <p:nvPr/>
        </p:nvSpPr>
        <p:spPr>
          <a:xfrm>
            <a:off x="0" y="0"/>
            <a:ext cx="9144000" cy="955163"/>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b="1" dirty="0" smtClean="0">
                <a:solidFill>
                  <a:srgbClr val="FFED10"/>
                </a:solidFill>
                <a:latin typeface="Century Gothic"/>
                <a:cs typeface="Century Gothic"/>
              </a:rPr>
              <a:t>2017   FACULTAD DE MEDICINA Y HOSPITAL UNIVERSITARIO “DR. JOSÉ ELEUTERIO GONZÁLEZ”</a:t>
            </a:r>
            <a:endParaRPr lang="es-ES" sz="2400" b="1" dirty="0">
              <a:solidFill>
                <a:srgbClr val="FFED10"/>
              </a:solidFill>
              <a:latin typeface="Century Gothic"/>
              <a:cs typeface="Century Gothic"/>
            </a:endParaRPr>
          </a:p>
        </p:txBody>
      </p:sp>
    </p:spTree>
    <p:extLst>
      <p:ext uri="{BB962C8B-B14F-4D97-AF65-F5344CB8AC3E}">
        <p14:creationId xmlns:p14="http://schemas.microsoft.com/office/powerpoint/2010/main" val="4020493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266752"/>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4400" b="1" dirty="0">
              <a:latin typeface="Century Gothic"/>
              <a:cs typeface="Century Gothic"/>
            </a:endParaRPr>
          </a:p>
        </p:txBody>
      </p:sp>
      <p:sp>
        <p:nvSpPr>
          <p:cNvPr id="7" name="Rectángulo 6"/>
          <p:cNvSpPr/>
          <p:nvPr/>
        </p:nvSpPr>
        <p:spPr>
          <a:xfrm>
            <a:off x="264585" y="1274828"/>
            <a:ext cx="7873999" cy="4135424"/>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71500" indent="-571500" algn="just">
              <a:buFontTx/>
              <a:buChar char="•"/>
            </a:pPr>
            <a:r>
              <a:rPr lang="es-ES" sz="3200" b="1" dirty="0" smtClean="0">
                <a:solidFill>
                  <a:schemeClr val="bg1"/>
                </a:solidFill>
                <a:latin typeface="Century Gothic"/>
                <a:cs typeface="Century Gothic"/>
              </a:rPr>
              <a:t>785</a:t>
            </a:r>
            <a:r>
              <a:rPr lang="es-ES" sz="3600" b="1" dirty="0" smtClean="0">
                <a:solidFill>
                  <a:srgbClr val="FFED10"/>
                </a:solidFill>
                <a:latin typeface="Century Gothic"/>
                <a:cs typeface="Century Gothic"/>
              </a:rPr>
              <a:t> </a:t>
            </a:r>
            <a:r>
              <a:rPr lang="es-ES" sz="2800" b="1" dirty="0" smtClean="0">
                <a:solidFill>
                  <a:srgbClr val="FFED10"/>
                </a:solidFill>
                <a:latin typeface="Century Gothic"/>
                <a:cs typeface="Century Gothic"/>
              </a:rPr>
              <a:t>Residentes </a:t>
            </a:r>
            <a:r>
              <a:rPr lang="es-ES" sz="2800" b="1" dirty="0">
                <a:solidFill>
                  <a:srgbClr val="FFED10"/>
                </a:solidFill>
                <a:latin typeface="Century Gothic"/>
                <a:cs typeface="Century Gothic"/>
              </a:rPr>
              <a:t>de todas las </a:t>
            </a:r>
            <a:r>
              <a:rPr lang="es-ES" sz="2800" b="1" dirty="0" smtClean="0">
                <a:solidFill>
                  <a:srgbClr val="FFED10"/>
                </a:solidFill>
                <a:latin typeface="Century Gothic"/>
                <a:cs typeface="Century Gothic"/>
              </a:rPr>
              <a:t>especialidades y subespecialidades </a:t>
            </a:r>
            <a:endParaRPr lang="es-ES" sz="2800" b="1" dirty="0">
              <a:solidFill>
                <a:srgbClr val="FFED10"/>
              </a:solidFill>
              <a:latin typeface="Century Gothic"/>
              <a:cs typeface="Century Gothic"/>
            </a:endParaRPr>
          </a:p>
          <a:p>
            <a:pPr marL="571500" indent="-571500" algn="just">
              <a:buFontTx/>
              <a:buChar char="•"/>
            </a:pPr>
            <a:endParaRPr lang="es-ES" sz="2800" b="1" dirty="0" smtClean="0">
              <a:solidFill>
                <a:srgbClr val="FFED10"/>
              </a:solidFill>
              <a:latin typeface="Century Gothic"/>
              <a:cs typeface="Century Gothic"/>
            </a:endParaRPr>
          </a:p>
          <a:p>
            <a:pPr marL="571500" indent="-571500" algn="just">
              <a:buFontTx/>
              <a:buChar char="•"/>
            </a:pPr>
            <a:endParaRPr lang="es-ES" sz="2800" b="1" dirty="0" smtClean="0">
              <a:solidFill>
                <a:srgbClr val="FFED10"/>
              </a:solidFill>
              <a:latin typeface="Century Gothic"/>
              <a:cs typeface="Century Gothic"/>
            </a:endParaRPr>
          </a:p>
          <a:p>
            <a:pPr algn="just"/>
            <a:endParaRPr lang="es-ES" sz="2800" b="1" dirty="0">
              <a:solidFill>
                <a:srgbClr val="FFED10"/>
              </a:solidFill>
              <a:latin typeface="Century Gothic"/>
              <a:cs typeface="Century Gothic"/>
            </a:endParaRPr>
          </a:p>
        </p:txBody>
      </p:sp>
      <p:sp>
        <p:nvSpPr>
          <p:cNvPr id="4" name="Rectángulo 7"/>
          <p:cNvSpPr/>
          <p:nvPr/>
        </p:nvSpPr>
        <p:spPr>
          <a:xfrm>
            <a:off x="0" y="0"/>
            <a:ext cx="9144000" cy="955163"/>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b="1" dirty="0" smtClean="0">
                <a:solidFill>
                  <a:srgbClr val="FFED10"/>
                </a:solidFill>
                <a:latin typeface="Century Gothic"/>
                <a:cs typeface="Century Gothic"/>
              </a:rPr>
              <a:t>2017   FACULTAD DE MEDICINA Y HOSPITAL UNIVERSITARIO “DR. JOSÉ ELEUTERIO GONZÁLEZ”</a:t>
            </a:r>
            <a:endParaRPr lang="es-ES" sz="2400" b="1" dirty="0">
              <a:solidFill>
                <a:srgbClr val="FFED10"/>
              </a:solidFill>
              <a:latin typeface="Century Gothic"/>
              <a:cs typeface="Century Gothic"/>
            </a:endParaRPr>
          </a:p>
        </p:txBody>
      </p:sp>
    </p:spTree>
    <p:extLst>
      <p:ext uri="{BB962C8B-B14F-4D97-AF65-F5344CB8AC3E}">
        <p14:creationId xmlns:p14="http://schemas.microsoft.com/office/powerpoint/2010/main" val="951711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6" name="Rectángulo 5"/>
          <p:cNvSpPr/>
          <p:nvPr/>
        </p:nvSpPr>
        <p:spPr>
          <a:xfrm>
            <a:off x="421075" y="1126825"/>
            <a:ext cx="8541330" cy="3995669"/>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numCol="2" rtlCol="0" anchor="ctr"/>
          <a:lstStyle/>
          <a:p>
            <a:pPr marL="285750" indent="-285750">
              <a:buFont typeface="Arial"/>
              <a:buChar char="•"/>
            </a:pPr>
            <a:r>
              <a:rPr lang="es-ES" b="1" dirty="0" smtClean="0">
                <a:solidFill>
                  <a:srgbClr val="FFED10"/>
                </a:solidFill>
                <a:latin typeface="Century Gothic"/>
                <a:cs typeface="Century Gothic"/>
              </a:rPr>
              <a:t>Anatomía </a:t>
            </a:r>
            <a:r>
              <a:rPr lang="es-ES" b="1" dirty="0">
                <a:solidFill>
                  <a:srgbClr val="FFED10"/>
                </a:solidFill>
                <a:latin typeface="Century Gothic"/>
                <a:cs typeface="Century Gothic"/>
              </a:rPr>
              <a:t>Patológica </a:t>
            </a:r>
          </a:p>
          <a:p>
            <a:pPr marL="285750" indent="-285750">
              <a:buFont typeface="Arial"/>
              <a:buChar char="•"/>
            </a:pPr>
            <a:r>
              <a:rPr lang="es-ES" b="1" dirty="0" smtClean="0">
                <a:solidFill>
                  <a:srgbClr val="FFED10"/>
                </a:solidFill>
                <a:latin typeface="Century Gothic"/>
                <a:cs typeface="Century Gothic"/>
              </a:rPr>
              <a:t>Anestesiología </a:t>
            </a:r>
            <a:endParaRPr lang="es-ES" b="1" dirty="0">
              <a:solidFill>
                <a:srgbClr val="FFED10"/>
              </a:solidFill>
              <a:latin typeface="Century Gothic"/>
              <a:cs typeface="Century Gothic"/>
            </a:endParaRPr>
          </a:p>
          <a:p>
            <a:pPr marL="285750" indent="-285750">
              <a:buFont typeface="Arial"/>
              <a:buChar char="•"/>
            </a:pPr>
            <a:r>
              <a:rPr lang="es-ES" b="1" dirty="0" smtClean="0">
                <a:solidFill>
                  <a:srgbClr val="FFED10"/>
                </a:solidFill>
                <a:latin typeface="Century Gothic"/>
                <a:cs typeface="Century Gothic"/>
              </a:rPr>
              <a:t>Cirugía </a:t>
            </a:r>
            <a:r>
              <a:rPr lang="es-ES" b="1" dirty="0">
                <a:solidFill>
                  <a:srgbClr val="FFED10"/>
                </a:solidFill>
                <a:latin typeface="Century Gothic"/>
                <a:cs typeface="Century Gothic"/>
              </a:rPr>
              <a:t>General </a:t>
            </a:r>
          </a:p>
          <a:p>
            <a:pPr marL="285750" indent="-285750">
              <a:buFont typeface="Arial"/>
              <a:buChar char="•"/>
            </a:pPr>
            <a:r>
              <a:rPr lang="es-ES" b="1" dirty="0" smtClean="0">
                <a:solidFill>
                  <a:srgbClr val="FFED10"/>
                </a:solidFill>
                <a:latin typeface="Century Gothic"/>
                <a:cs typeface="Century Gothic"/>
              </a:rPr>
              <a:t>Dermatología </a:t>
            </a:r>
            <a:endParaRPr lang="es-ES" b="1" dirty="0">
              <a:solidFill>
                <a:srgbClr val="FFED10"/>
              </a:solidFill>
              <a:latin typeface="Century Gothic"/>
              <a:cs typeface="Century Gothic"/>
            </a:endParaRPr>
          </a:p>
          <a:p>
            <a:pPr marL="285750" indent="-285750">
              <a:buFont typeface="Arial"/>
              <a:buChar char="•"/>
            </a:pPr>
            <a:r>
              <a:rPr lang="es-ES" b="1" dirty="0" smtClean="0">
                <a:solidFill>
                  <a:srgbClr val="FFED10"/>
                </a:solidFill>
                <a:latin typeface="Century Gothic"/>
                <a:cs typeface="Century Gothic"/>
              </a:rPr>
              <a:t>Genética </a:t>
            </a:r>
            <a:r>
              <a:rPr lang="es-ES" b="1" dirty="0">
                <a:solidFill>
                  <a:srgbClr val="FFED10"/>
                </a:solidFill>
                <a:latin typeface="Century Gothic"/>
                <a:cs typeface="Century Gothic"/>
              </a:rPr>
              <a:t>Médica </a:t>
            </a:r>
          </a:p>
          <a:p>
            <a:pPr marL="285750" indent="-285750">
              <a:buFont typeface="Arial"/>
              <a:buChar char="•"/>
            </a:pPr>
            <a:r>
              <a:rPr lang="es-ES" b="1" dirty="0" smtClean="0">
                <a:solidFill>
                  <a:srgbClr val="FFED10"/>
                </a:solidFill>
                <a:latin typeface="Century Gothic"/>
                <a:cs typeface="Century Gothic"/>
              </a:rPr>
              <a:t>Geriatría </a:t>
            </a:r>
            <a:r>
              <a:rPr lang="es-ES" b="1" dirty="0">
                <a:solidFill>
                  <a:srgbClr val="FFED10"/>
                </a:solidFill>
                <a:latin typeface="Century Gothic"/>
                <a:cs typeface="Century Gothic"/>
              </a:rPr>
              <a:t>Clínica </a:t>
            </a:r>
          </a:p>
          <a:p>
            <a:pPr marL="285750" indent="-285750">
              <a:buFont typeface="Arial"/>
              <a:buChar char="•"/>
            </a:pPr>
            <a:r>
              <a:rPr lang="es-ES" b="1" dirty="0" smtClean="0">
                <a:solidFill>
                  <a:srgbClr val="FFED10"/>
                </a:solidFill>
                <a:latin typeface="Century Gothic"/>
                <a:cs typeface="Century Gothic"/>
              </a:rPr>
              <a:t>Ginecología </a:t>
            </a:r>
            <a:r>
              <a:rPr lang="es-ES" b="1" dirty="0">
                <a:solidFill>
                  <a:srgbClr val="FFED10"/>
                </a:solidFill>
                <a:latin typeface="Century Gothic"/>
                <a:cs typeface="Century Gothic"/>
              </a:rPr>
              <a:t>y Obstetricia </a:t>
            </a:r>
            <a:endParaRPr lang="es-ES" b="1" dirty="0" smtClean="0">
              <a:solidFill>
                <a:srgbClr val="FFED10"/>
              </a:solidFill>
              <a:latin typeface="Century Gothic"/>
              <a:cs typeface="Century Gothic"/>
            </a:endParaRPr>
          </a:p>
          <a:p>
            <a:pPr marL="285750" indent="-285750">
              <a:buFont typeface="Arial"/>
              <a:buChar char="•"/>
            </a:pPr>
            <a:r>
              <a:rPr lang="es-ES" b="1" dirty="0" smtClean="0">
                <a:solidFill>
                  <a:srgbClr val="FFED10"/>
                </a:solidFill>
                <a:latin typeface="Century Gothic"/>
                <a:cs typeface="Century Gothic"/>
              </a:rPr>
              <a:t>Medicina </a:t>
            </a:r>
            <a:r>
              <a:rPr lang="es-ES" b="1" dirty="0">
                <a:solidFill>
                  <a:srgbClr val="FFED10"/>
                </a:solidFill>
                <a:latin typeface="Century Gothic"/>
                <a:cs typeface="Century Gothic"/>
              </a:rPr>
              <a:t>del Deporte y  </a:t>
            </a:r>
            <a:r>
              <a:rPr lang="es-ES" b="1" dirty="0" smtClean="0">
                <a:solidFill>
                  <a:srgbClr val="FFED10"/>
                </a:solidFill>
                <a:latin typeface="Century Gothic"/>
                <a:cs typeface="Century Gothic"/>
              </a:rPr>
              <a:t>    Rehabilitación </a:t>
            </a:r>
            <a:endParaRPr lang="es-ES" b="1" dirty="0">
              <a:solidFill>
                <a:srgbClr val="FFED10"/>
              </a:solidFill>
              <a:latin typeface="Century Gothic"/>
              <a:cs typeface="Century Gothic"/>
            </a:endParaRPr>
          </a:p>
          <a:p>
            <a:pPr marL="285750" indent="-285750">
              <a:buFont typeface="Arial"/>
              <a:buChar char="•"/>
            </a:pPr>
            <a:r>
              <a:rPr lang="es-ES" b="1" dirty="0" smtClean="0">
                <a:solidFill>
                  <a:srgbClr val="FFED10"/>
                </a:solidFill>
                <a:latin typeface="Century Gothic"/>
                <a:cs typeface="Century Gothic"/>
              </a:rPr>
              <a:t>Medicina </a:t>
            </a:r>
            <a:r>
              <a:rPr lang="es-ES" b="1" dirty="0">
                <a:solidFill>
                  <a:srgbClr val="FFED10"/>
                </a:solidFill>
                <a:latin typeface="Century Gothic"/>
                <a:cs typeface="Century Gothic"/>
              </a:rPr>
              <a:t>Familiar </a:t>
            </a:r>
          </a:p>
          <a:p>
            <a:pPr marL="285750" indent="-285750">
              <a:buFont typeface="Arial"/>
              <a:buChar char="•"/>
            </a:pPr>
            <a:r>
              <a:rPr lang="es-ES" b="1" dirty="0" smtClean="0">
                <a:solidFill>
                  <a:srgbClr val="FFED10"/>
                </a:solidFill>
                <a:latin typeface="Century Gothic"/>
                <a:cs typeface="Century Gothic"/>
              </a:rPr>
              <a:t>Medicina </a:t>
            </a:r>
            <a:r>
              <a:rPr lang="es-ES" b="1" dirty="0">
                <a:solidFill>
                  <a:srgbClr val="FFED10"/>
                </a:solidFill>
                <a:latin typeface="Century Gothic"/>
                <a:cs typeface="Century Gothic"/>
              </a:rPr>
              <a:t>Interna </a:t>
            </a:r>
          </a:p>
          <a:p>
            <a:pPr marL="285750" indent="-285750">
              <a:buFont typeface="Arial"/>
              <a:buChar char="•"/>
            </a:pPr>
            <a:r>
              <a:rPr lang="es-ES" b="1" dirty="0" smtClean="0">
                <a:solidFill>
                  <a:srgbClr val="FFED10"/>
                </a:solidFill>
                <a:latin typeface="Century Gothic"/>
                <a:cs typeface="Century Gothic"/>
              </a:rPr>
              <a:t>Neumología </a:t>
            </a:r>
            <a:r>
              <a:rPr lang="es-ES" b="1" dirty="0">
                <a:solidFill>
                  <a:srgbClr val="FFED10"/>
                </a:solidFill>
                <a:latin typeface="Century Gothic"/>
                <a:cs typeface="Century Gothic"/>
              </a:rPr>
              <a:t>y Medicina Crítica </a:t>
            </a:r>
            <a:endParaRPr lang="es-ES" b="1" dirty="0" smtClean="0">
              <a:solidFill>
                <a:srgbClr val="FFED10"/>
              </a:solidFill>
              <a:latin typeface="Century Gothic"/>
              <a:cs typeface="Century Gothic"/>
            </a:endParaRPr>
          </a:p>
          <a:p>
            <a:pPr marL="285750" indent="-285750">
              <a:buFont typeface="Arial"/>
              <a:buChar char="•"/>
            </a:pPr>
            <a:endParaRPr lang="es-ES" b="1" dirty="0">
              <a:solidFill>
                <a:srgbClr val="FFED10"/>
              </a:solidFill>
              <a:latin typeface="Century Gothic"/>
              <a:cs typeface="Century Gothic"/>
            </a:endParaRPr>
          </a:p>
          <a:p>
            <a:pPr marL="285750" indent="-285750">
              <a:buFont typeface="Arial"/>
              <a:buChar char="•"/>
            </a:pPr>
            <a:endParaRPr lang="es-ES" b="1" dirty="0">
              <a:solidFill>
                <a:srgbClr val="FFED10"/>
              </a:solidFill>
              <a:latin typeface="Century Gothic"/>
              <a:cs typeface="Century Gothic"/>
            </a:endParaRPr>
          </a:p>
          <a:p>
            <a:pPr marL="285750" indent="-285750">
              <a:buFont typeface="Arial"/>
              <a:buChar char="•"/>
            </a:pPr>
            <a:r>
              <a:rPr lang="es-ES" b="1" dirty="0" smtClean="0">
                <a:solidFill>
                  <a:srgbClr val="FFED10"/>
                </a:solidFill>
                <a:latin typeface="Century Gothic"/>
                <a:cs typeface="Century Gothic"/>
              </a:rPr>
              <a:t>Neurocirugía </a:t>
            </a:r>
            <a:endParaRPr lang="es-ES" b="1" dirty="0">
              <a:solidFill>
                <a:srgbClr val="FFED10"/>
              </a:solidFill>
              <a:latin typeface="Century Gothic"/>
              <a:cs typeface="Century Gothic"/>
            </a:endParaRPr>
          </a:p>
          <a:p>
            <a:pPr marL="285750" indent="-285750">
              <a:buFont typeface="Arial"/>
              <a:buChar char="•"/>
            </a:pPr>
            <a:r>
              <a:rPr lang="es-ES" b="1" dirty="0" smtClean="0">
                <a:solidFill>
                  <a:srgbClr val="FFED10"/>
                </a:solidFill>
                <a:latin typeface="Century Gothic"/>
                <a:cs typeface="Century Gothic"/>
              </a:rPr>
              <a:t>Oftalmología </a:t>
            </a:r>
            <a:endParaRPr lang="es-ES" b="1" dirty="0">
              <a:solidFill>
                <a:srgbClr val="FFED10"/>
              </a:solidFill>
              <a:latin typeface="Century Gothic"/>
              <a:cs typeface="Century Gothic"/>
            </a:endParaRPr>
          </a:p>
          <a:p>
            <a:pPr marL="285750" indent="-285750">
              <a:buFont typeface="Arial"/>
              <a:buChar char="•"/>
            </a:pPr>
            <a:r>
              <a:rPr lang="es-ES" b="1" dirty="0" smtClean="0">
                <a:solidFill>
                  <a:srgbClr val="FFED10"/>
                </a:solidFill>
                <a:latin typeface="Century Gothic"/>
                <a:cs typeface="Century Gothic"/>
              </a:rPr>
              <a:t>Ortopedia </a:t>
            </a:r>
            <a:r>
              <a:rPr lang="es-ES" b="1" dirty="0">
                <a:solidFill>
                  <a:srgbClr val="FFED10"/>
                </a:solidFill>
                <a:latin typeface="Century Gothic"/>
                <a:cs typeface="Century Gothic"/>
              </a:rPr>
              <a:t>y Traumatología </a:t>
            </a:r>
          </a:p>
          <a:p>
            <a:pPr marL="285750" indent="-285750">
              <a:buFont typeface="Arial"/>
              <a:buChar char="•"/>
            </a:pPr>
            <a:r>
              <a:rPr lang="es-ES" b="1" dirty="0" smtClean="0">
                <a:solidFill>
                  <a:srgbClr val="FFED10"/>
                </a:solidFill>
                <a:latin typeface="Century Gothic"/>
                <a:cs typeface="Century Gothic"/>
              </a:rPr>
              <a:t>Otorrinolaringología </a:t>
            </a:r>
            <a:r>
              <a:rPr lang="es-ES" b="1" dirty="0">
                <a:solidFill>
                  <a:srgbClr val="FFED10"/>
                </a:solidFill>
                <a:latin typeface="Century Gothic"/>
                <a:cs typeface="Century Gothic"/>
              </a:rPr>
              <a:t>y Cirugía </a:t>
            </a:r>
            <a:r>
              <a:rPr lang="es-ES" b="1" dirty="0" smtClean="0">
                <a:solidFill>
                  <a:srgbClr val="FFED10"/>
                </a:solidFill>
                <a:latin typeface="Century Gothic"/>
                <a:cs typeface="Century Gothic"/>
              </a:rPr>
              <a:t>de Cabeza </a:t>
            </a:r>
            <a:r>
              <a:rPr lang="es-ES" b="1" dirty="0">
                <a:solidFill>
                  <a:srgbClr val="FFED10"/>
                </a:solidFill>
                <a:latin typeface="Century Gothic"/>
                <a:cs typeface="Century Gothic"/>
              </a:rPr>
              <a:t>y Cuello </a:t>
            </a:r>
          </a:p>
          <a:p>
            <a:pPr marL="285750" indent="-285750">
              <a:buFont typeface="Arial"/>
              <a:buChar char="•"/>
            </a:pPr>
            <a:r>
              <a:rPr lang="es-ES" b="1" dirty="0" smtClean="0">
                <a:solidFill>
                  <a:srgbClr val="FFED10"/>
                </a:solidFill>
                <a:latin typeface="Century Gothic"/>
                <a:cs typeface="Century Gothic"/>
              </a:rPr>
              <a:t>Patología </a:t>
            </a:r>
            <a:r>
              <a:rPr lang="es-ES" b="1" dirty="0">
                <a:solidFill>
                  <a:srgbClr val="FFED10"/>
                </a:solidFill>
                <a:latin typeface="Century Gothic"/>
                <a:cs typeface="Century Gothic"/>
              </a:rPr>
              <a:t>Clínica</a:t>
            </a:r>
          </a:p>
          <a:p>
            <a:pPr marL="285750" indent="-285750">
              <a:buFont typeface="Arial"/>
              <a:buChar char="•"/>
            </a:pPr>
            <a:r>
              <a:rPr lang="es-ES" b="1" dirty="0" smtClean="0">
                <a:solidFill>
                  <a:srgbClr val="FFED10"/>
                </a:solidFill>
                <a:latin typeface="Century Gothic"/>
                <a:cs typeface="Century Gothic"/>
              </a:rPr>
              <a:t>Pediatría </a:t>
            </a:r>
            <a:endParaRPr lang="es-ES" b="1" dirty="0">
              <a:solidFill>
                <a:srgbClr val="FFED10"/>
              </a:solidFill>
              <a:latin typeface="Century Gothic"/>
              <a:cs typeface="Century Gothic"/>
            </a:endParaRPr>
          </a:p>
          <a:p>
            <a:pPr marL="285750" indent="-285750">
              <a:buFont typeface="Arial"/>
              <a:buChar char="•"/>
            </a:pPr>
            <a:r>
              <a:rPr lang="es-ES" b="1" dirty="0" smtClean="0">
                <a:solidFill>
                  <a:srgbClr val="FFED10"/>
                </a:solidFill>
                <a:latin typeface="Century Gothic"/>
                <a:cs typeface="Century Gothic"/>
              </a:rPr>
              <a:t>Psiquiatría </a:t>
            </a:r>
            <a:endParaRPr lang="es-ES" b="1" dirty="0">
              <a:solidFill>
                <a:srgbClr val="FFED10"/>
              </a:solidFill>
              <a:latin typeface="Century Gothic"/>
              <a:cs typeface="Century Gothic"/>
            </a:endParaRPr>
          </a:p>
          <a:p>
            <a:pPr marL="285750" indent="-285750">
              <a:buFont typeface="Arial"/>
              <a:buChar char="•"/>
            </a:pPr>
            <a:r>
              <a:rPr lang="es-ES" b="1" dirty="0" smtClean="0">
                <a:solidFill>
                  <a:srgbClr val="FFED10"/>
                </a:solidFill>
                <a:latin typeface="Century Gothic"/>
                <a:cs typeface="Century Gothic"/>
              </a:rPr>
              <a:t>Radiología </a:t>
            </a:r>
            <a:r>
              <a:rPr lang="es-ES" b="1" dirty="0">
                <a:solidFill>
                  <a:srgbClr val="FFED10"/>
                </a:solidFill>
                <a:latin typeface="Century Gothic"/>
                <a:cs typeface="Century Gothic"/>
              </a:rPr>
              <a:t>e Imagen </a:t>
            </a:r>
          </a:p>
          <a:p>
            <a:pPr marL="285750" indent="-285750">
              <a:buFont typeface="Arial"/>
              <a:buChar char="•"/>
            </a:pPr>
            <a:r>
              <a:rPr lang="es-ES" b="1" dirty="0" smtClean="0">
                <a:solidFill>
                  <a:srgbClr val="FFED10"/>
                </a:solidFill>
                <a:latin typeface="Century Gothic"/>
                <a:cs typeface="Century Gothic"/>
              </a:rPr>
              <a:t>Radiooncología </a:t>
            </a:r>
            <a:endParaRPr lang="es-ES" b="1" dirty="0">
              <a:solidFill>
                <a:srgbClr val="FFED10"/>
              </a:solidFill>
              <a:latin typeface="Century Gothic"/>
              <a:cs typeface="Century Gothic"/>
            </a:endParaRPr>
          </a:p>
          <a:p>
            <a:pPr marL="285750" indent="-285750">
              <a:buFont typeface="Arial"/>
              <a:buChar char="•"/>
            </a:pPr>
            <a:r>
              <a:rPr lang="es-ES" b="1" dirty="0" smtClean="0">
                <a:solidFill>
                  <a:srgbClr val="FFED10"/>
                </a:solidFill>
                <a:latin typeface="Century Gothic"/>
                <a:cs typeface="Century Gothic"/>
              </a:rPr>
              <a:t>Urología </a:t>
            </a:r>
            <a:endParaRPr lang="es-ES" b="1" dirty="0">
              <a:solidFill>
                <a:srgbClr val="FFED10"/>
              </a:solidFill>
              <a:latin typeface="Century Gothic"/>
              <a:cs typeface="Century Gothic"/>
            </a:endParaRPr>
          </a:p>
        </p:txBody>
      </p:sp>
      <p:sp>
        <p:nvSpPr>
          <p:cNvPr id="7" name="Rectángulo 6"/>
          <p:cNvSpPr/>
          <p:nvPr/>
        </p:nvSpPr>
        <p:spPr>
          <a:xfrm>
            <a:off x="0" y="0"/>
            <a:ext cx="9144000" cy="471881"/>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b="1" dirty="0">
                <a:solidFill>
                  <a:schemeClr val="bg1"/>
                </a:solidFill>
                <a:latin typeface="Century Gothic"/>
                <a:cs typeface="Century Gothic"/>
              </a:rPr>
              <a:t>Programa de Especialidades Médicas 2017</a:t>
            </a:r>
          </a:p>
        </p:txBody>
      </p:sp>
      <p:sp>
        <p:nvSpPr>
          <p:cNvPr id="8" name="Rectángulo 7"/>
          <p:cNvSpPr/>
          <p:nvPr/>
        </p:nvSpPr>
        <p:spPr>
          <a:xfrm>
            <a:off x="0" y="559506"/>
            <a:ext cx="9144000" cy="512300"/>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s-ES" sz="2400" b="1" dirty="0" smtClean="0">
              <a:solidFill>
                <a:srgbClr val="FFED10"/>
              </a:solidFill>
              <a:latin typeface="Century Gothic"/>
              <a:cs typeface="Century Gothic"/>
            </a:endParaRPr>
          </a:p>
          <a:p>
            <a:pPr algn="ctr"/>
            <a:r>
              <a:rPr lang="es-ES" sz="2400" b="1" dirty="0" smtClean="0">
                <a:solidFill>
                  <a:srgbClr val="FFED10"/>
                </a:solidFill>
                <a:latin typeface="Century Gothic"/>
                <a:cs typeface="Century Gothic"/>
              </a:rPr>
              <a:t>Veintiuno especialidades</a:t>
            </a:r>
            <a:endParaRPr lang="es-ES" sz="2400" b="1" dirty="0">
              <a:solidFill>
                <a:srgbClr val="FFED10"/>
              </a:solidFill>
              <a:latin typeface="Century Gothic"/>
              <a:cs typeface="Century Gothic"/>
            </a:endParaRPr>
          </a:p>
        </p:txBody>
      </p:sp>
    </p:spTree>
    <p:extLst>
      <p:ext uri="{BB962C8B-B14F-4D97-AF65-F5344CB8AC3E}">
        <p14:creationId xmlns:p14="http://schemas.microsoft.com/office/powerpoint/2010/main" val="1220461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47188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Imagen 5" descr="Banner HU.jpg"/>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471881"/>
            <a:ext cx="8460000" cy="2705450"/>
          </a:xfrm>
          <a:prstGeom prst="rect">
            <a:avLst/>
          </a:prstGeom>
        </p:spPr>
      </p:pic>
      <p:sp>
        <p:nvSpPr>
          <p:cNvPr id="7" name="Rectángulo 6"/>
          <p:cNvSpPr/>
          <p:nvPr/>
        </p:nvSpPr>
        <p:spPr>
          <a:xfrm>
            <a:off x="0" y="3167281"/>
            <a:ext cx="8460000" cy="471881"/>
          </a:xfrm>
          <a:prstGeom prst="rect">
            <a:avLst/>
          </a:prstGeom>
          <a:solidFill>
            <a:schemeClr val="accent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Century Gothic"/>
                <a:cs typeface="Century Gothic"/>
              </a:rPr>
              <a:t>“EL HOSPITAL- ESCUELA” </a:t>
            </a:r>
          </a:p>
        </p:txBody>
      </p:sp>
      <p:sp>
        <p:nvSpPr>
          <p:cNvPr id="12" name="Rectángulo 11"/>
          <p:cNvSpPr/>
          <p:nvPr/>
        </p:nvSpPr>
        <p:spPr>
          <a:xfrm>
            <a:off x="0" y="3607704"/>
            <a:ext cx="8460000" cy="471881"/>
          </a:xfrm>
          <a:prstGeom prst="rect">
            <a:avLst/>
          </a:prstGeom>
          <a:solidFill>
            <a:schemeClr val="tx2">
              <a:lumMod val="40000"/>
              <a:lumOff val="6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b="1" dirty="0">
                <a:solidFill>
                  <a:schemeClr val="bg1"/>
                </a:solidFill>
                <a:latin typeface="Century Gothic"/>
                <a:cs typeface="Century Gothic"/>
              </a:rPr>
              <a:t>“EL Modelo de la Medicina Universitaria en la Facultad de Medicina y Hospital Universitario”</a:t>
            </a:r>
            <a:endParaRPr lang="es-ES" sz="1600" dirty="0">
              <a:solidFill>
                <a:schemeClr val="bg1"/>
              </a:solidFill>
              <a:latin typeface="Century Gothic"/>
              <a:cs typeface="Century Gothic"/>
            </a:endParaRPr>
          </a:p>
        </p:txBody>
      </p:sp>
      <p:sp>
        <p:nvSpPr>
          <p:cNvPr id="10" name="Rectángulo 9"/>
          <p:cNvSpPr/>
          <p:nvPr/>
        </p:nvSpPr>
        <p:spPr>
          <a:xfrm>
            <a:off x="0" y="4079585"/>
            <a:ext cx="8460000" cy="679888"/>
          </a:xfrm>
          <a:prstGeom prst="rect">
            <a:avLst/>
          </a:prstGeom>
          <a:solidFill>
            <a:srgbClr val="93CDDD"/>
          </a:solidFill>
          <a:ln>
            <a:solidFill>
              <a:schemeClr val="accent5">
                <a:lumMod val="60000"/>
                <a:lumOff val="4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solidFill>
                  <a:srgbClr val="000000"/>
                </a:solidFill>
                <a:latin typeface="Century Gothic"/>
                <a:cs typeface="Century Gothic"/>
              </a:rPr>
              <a:t>Dr. med. Oliverio Welsh Lozano</a:t>
            </a:r>
            <a:endParaRPr lang="es-ES" sz="1100" dirty="0">
              <a:solidFill>
                <a:srgbClr val="000000"/>
              </a:solidFill>
              <a:latin typeface="Century Gothic"/>
              <a:cs typeface="Century Gothic"/>
            </a:endParaRPr>
          </a:p>
          <a:p>
            <a:pPr algn="ctr"/>
            <a:r>
              <a:rPr lang="es-ES" sz="1100" dirty="0">
                <a:solidFill>
                  <a:srgbClr val="000000"/>
                </a:solidFill>
                <a:latin typeface="Century Gothic"/>
                <a:cs typeface="Century Gothic"/>
              </a:rPr>
              <a:t>Miembro Titular de la Academia Nacional de Medicina</a:t>
            </a:r>
          </a:p>
          <a:p>
            <a:pPr algn="ctr"/>
            <a:r>
              <a:rPr lang="es-ES" sz="1100" dirty="0">
                <a:solidFill>
                  <a:srgbClr val="000000"/>
                </a:solidFill>
                <a:latin typeface="Century Gothic"/>
                <a:cs typeface="Century Gothic"/>
              </a:rPr>
              <a:t>23 Agosto 2017</a:t>
            </a:r>
          </a:p>
        </p:txBody>
      </p:sp>
      <p:sp>
        <p:nvSpPr>
          <p:cNvPr id="8" name="Rectángulo 7"/>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11" name="Imagen 10" descr="Frontis dia.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171" y="-9844"/>
            <a:ext cx="7733037" cy="5153344"/>
          </a:xfrm>
          <a:prstGeom prst="rect">
            <a:avLst/>
          </a:prstGeom>
        </p:spPr>
      </p:pic>
    </p:spTree>
    <p:extLst>
      <p:ext uri="{BB962C8B-B14F-4D97-AF65-F5344CB8AC3E}">
        <p14:creationId xmlns:p14="http://schemas.microsoft.com/office/powerpoint/2010/main" val="1073441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7" name="Rectángulo 6"/>
          <p:cNvSpPr/>
          <p:nvPr/>
        </p:nvSpPr>
        <p:spPr>
          <a:xfrm>
            <a:off x="0" y="1698771"/>
            <a:ext cx="9144000" cy="134223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6600" b="1" dirty="0">
                <a:solidFill>
                  <a:srgbClr val="FFED10"/>
                </a:solidFill>
                <a:latin typeface="Century Gothic"/>
                <a:cs typeface="Century Gothic"/>
              </a:rPr>
              <a:t>SUBESPECIALIDADES</a:t>
            </a:r>
          </a:p>
        </p:txBody>
      </p:sp>
    </p:spTree>
    <p:extLst>
      <p:ext uri="{BB962C8B-B14F-4D97-AF65-F5344CB8AC3E}">
        <p14:creationId xmlns:p14="http://schemas.microsoft.com/office/powerpoint/2010/main" val="3680916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s-ES" sz="6000" b="1" dirty="0">
              <a:latin typeface="Century Gothic"/>
              <a:cs typeface="Century Gothic"/>
            </a:endParaRPr>
          </a:p>
        </p:txBody>
      </p:sp>
      <p:sp>
        <p:nvSpPr>
          <p:cNvPr id="6" name="Rectángulo 5"/>
          <p:cNvSpPr/>
          <p:nvPr/>
        </p:nvSpPr>
        <p:spPr>
          <a:xfrm>
            <a:off x="280965" y="1153357"/>
            <a:ext cx="8541330" cy="3976813"/>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numCol="2" rtlCol="0" anchor="ctr"/>
          <a:lstStyle/>
          <a:p>
            <a:pPr marL="285750" lvl="0" indent="-285750">
              <a:buFont typeface="Arial"/>
              <a:buChar char="•"/>
            </a:pPr>
            <a:r>
              <a:rPr lang="es-ES" b="1" dirty="0">
                <a:solidFill>
                  <a:srgbClr val="FFED10"/>
                </a:solidFill>
                <a:latin typeface="Century Gothic"/>
                <a:cs typeface="Century Gothic"/>
              </a:rPr>
              <a:t>Alergia e Inmunología Clínica</a:t>
            </a:r>
          </a:p>
          <a:p>
            <a:pPr marL="285750" lvl="0" indent="-285750">
              <a:buFont typeface="Arial"/>
              <a:buChar char="•"/>
            </a:pPr>
            <a:r>
              <a:rPr lang="es-ES" b="1" dirty="0">
                <a:solidFill>
                  <a:srgbClr val="FFED10"/>
                </a:solidFill>
                <a:latin typeface="Century Gothic"/>
                <a:cs typeface="Century Gothic"/>
              </a:rPr>
              <a:t>Biología de la </a:t>
            </a:r>
            <a:r>
              <a:rPr lang="es-ES" b="1" dirty="0" smtClean="0">
                <a:solidFill>
                  <a:srgbClr val="FFED10"/>
                </a:solidFill>
                <a:latin typeface="Century Gothic"/>
                <a:cs typeface="Century Gothic"/>
              </a:rPr>
              <a:t>Reproducción</a:t>
            </a:r>
          </a:p>
          <a:p>
            <a:pPr lvl="0"/>
            <a:r>
              <a:rPr lang="es-ES" b="1" dirty="0">
                <a:solidFill>
                  <a:srgbClr val="FFED10"/>
                </a:solidFill>
                <a:latin typeface="Century Gothic"/>
                <a:cs typeface="Century Gothic"/>
              </a:rPr>
              <a:t>	</a:t>
            </a:r>
            <a:r>
              <a:rPr lang="es-ES" b="1" dirty="0" smtClean="0">
                <a:solidFill>
                  <a:srgbClr val="FFED10"/>
                </a:solidFill>
                <a:latin typeface="Century Gothic"/>
                <a:cs typeface="Century Gothic"/>
              </a:rPr>
              <a:t>Humana</a:t>
            </a:r>
            <a:endParaRPr lang="es-ES" b="1" dirty="0">
              <a:solidFill>
                <a:srgbClr val="FFED10"/>
              </a:solidFill>
              <a:latin typeface="Century Gothic"/>
              <a:cs typeface="Century Gothic"/>
            </a:endParaRPr>
          </a:p>
          <a:p>
            <a:pPr marL="285750" lvl="0" indent="-285750">
              <a:buFont typeface="Arial"/>
              <a:buChar char="•"/>
            </a:pPr>
            <a:r>
              <a:rPr lang="es-ES" b="1" dirty="0">
                <a:solidFill>
                  <a:srgbClr val="FFED10"/>
                </a:solidFill>
                <a:latin typeface="Century Gothic"/>
                <a:cs typeface="Century Gothic"/>
              </a:rPr>
              <a:t>Cardiología-Hemodinamia</a:t>
            </a:r>
          </a:p>
          <a:p>
            <a:pPr marL="285750" lvl="0" indent="-285750">
              <a:buFont typeface="Arial"/>
              <a:buChar char="•"/>
            </a:pPr>
            <a:r>
              <a:rPr lang="es-ES" b="1" dirty="0">
                <a:solidFill>
                  <a:srgbClr val="FFED10"/>
                </a:solidFill>
                <a:latin typeface="Century Gothic"/>
                <a:cs typeface="Century Gothic"/>
              </a:rPr>
              <a:t>Cirugía Plástica y Reconstructiva</a:t>
            </a:r>
          </a:p>
          <a:p>
            <a:pPr marL="285750" lvl="0" indent="-285750">
              <a:buFont typeface="Arial"/>
              <a:buChar char="•"/>
            </a:pPr>
            <a:r>
              <a:rPr lang="es-ES" b="1" dirty="0">
                <a:solidFill>
                  <a:srgbClr val="FFED10"/>
                </a:solidFill>
                <a:latin typeface="Century Gothic"/>
                <a:cs typeface="Century Gothic"/>
              </a:rPr>
              <a:t>Endocrinología Clínica</a:t>
            </a:r>
          </a:p>
          <a:p>
            <a:pPr marL="285750" lvl="0" indent="-285750">
              <a:buFont typeface="Arial"/>
              <a:buChar char="•"/>
            </a:pPr>
            <a:r>
              <a:rPr lang="es-ES" b="1" dirty="0">
                <a:solidFill>
                  <a:srgbClr val="FFED10"/>
                </a:solidFill>
                <a:latin typeface="Century Gothic"/>
                <a:cs typeface="Century Gothic"/>
              </a:rPr>
              <a:t>Gastroenterología y Endoscopía Digestiva</a:t>
            </a:r>
          </a:p>
          <a:p>
            <a:pPr marL="285750" lvl="0" indent="-285750">
              <a:buFont typeface="Arial"/>
              <a:buChar char="•"/>
            </a:pPr>
            <a:r>
              <a:rPr lang="es-ES" b="1" dirty="0">
                <a:solidFill>
                  <a:srgbClr val="FFED10"/>
                </a:solidFill>
                <a:latin typeface="Century Gothic"/>
                <a:cs typeface="Century Gothic"/>
              </a:rPr>
              <a:t>Hematología Clínica</a:t>
            </a:r>
          </a:p>
          <a:p>
            <a:pPr marL="285750" lvl="0" indent="-285750">
              <a:buFont typeface="Arial"/>
              <a:buChar char="•"/>
            </a:pPr>
            <a:r>
              <a:rPr lang="es-ES" b="1" dirty="0">
                <a:solidFill>
                  <a:srgbClr val="FFED10"/>
                </a:solidFill>
                <a:latin typeface="Century Gothic"/>
                <a:cs typeface="Century Gothic"/>
              </a:rPr>
              <a:t>Infectología</a:t>
            </a:r>
          </a:p>
          <a:p>
            <a:pPr marL="285750" lvl="0" indent="-285750">
              <a:buFont typeface="Arial"/>
              <a:buChar char="•"/>
            </a:pPr>
            <a:r>
              <a:rPr lang="es-ES" b="1" dirty="0">
                <a:solidFill>
                  <a:srgbClr val="FFED10"/>
                </a:solidFill>
                <a:latin typeface="Century Gothic"/>
                <a:cs typeface="Century Gothic"/>
              </a:rPr>
              <a:t>Medicina Crítica Pediátrica</a:t>
            </a:r>
          </a:p>
          <a:p>
            <a:pPr marL="285750" lvl="0" indent="-285750">
              <a:buFont typeface="Arial"/>
              <a:buChar char="•"/>
            </a:pPr>
            <a:endParaRPr lang="es-ES" b="1" dirty="0">
              <a:solidFill>
                <a:srgbClr val="FFED10"/>
              </a:solidFill>
              <a:latin typeface="Century Gothic"/>
              <a:cs typeface="Century Gothic"/>
            </a:endParaRPr>
          </a:p>
          <a:p>
            <a:pPr marL="285750" lvl="0" indent="-285750">
              <a:buFont typeface="Arial"/>
              <a:buChar char="•"/>
            </a:pPr>
            <a:endParaRPr lang="es-ES" b="1" dirty="0" smtClean="0">
              <a:solidFill>
                <a:srgbClr val="FFED10"/>
              </a:solidFill>
              <a:latin typeface="Century Gothic"/>
              <a:cs typeface="Century Gothic"/>
            </a:endParaRPr>
          </a:p>
          <a:p>
            <a:pPr marL="285750" lvl="0" indent="-285750">
              <a:buFont typeface="Arial"/>
              <a:buChar char="•"/>
            </a:pPr>
            <a:endParaRPr lang="es-ES" b="1" dirty="0" smtClean="0">
              <a:solidFill>
                <a:srgbClr val="FFED10"/>
              </a:solidFill>
              <a:latin typeface="Century Gothic"/>
              <a:cs typeface="Century Gothic"/>
            </a:endParaRPr>
          </a:p>
          <a:p>
            <a:pPr marL="285750" lvl="0" indent="-285750">
              <a:buFont typeface="Arial"/>
              <a:buChar char="•"/>
            </a:pPr>
            <a:r>
              <a:rPr lang="es-ES" b="1" dirty="0">
                <a:solidFill>
                  <a:srgbClr val="FFED10"/>
                </a:solidFill>
                <a:latin typeface="Century Gothic"/>
                <a:cs typeface="Century Gothic"/>
              </a:rPr>
              <a:t>N</a:t>
            </a:r>
            <a:r>
              <a:rPr lang="es-ES" b="1" dirty="0" smtClean="0">
                <a:solidFill>
                  <a:srgbClr val="FFED10"/>
                </a:solidFill>
                <a:latin typeface="Century Gothic"/>
                <a:cs typeface="Century Gothic"/>
              </a:rPr>
              <a:t>efrología</a:t>
            </a:r>
            <a:endParaRPr lang="es-ES" b="1" dirty="0">
              <a:solidFill>
                <a:srgbClr val="FFED10"/>
              </a:solidFill>
              <a:latin typeface="Century Gothic"/>
              <a:cs typeface="Century Gothic"/>
            </a:endParaRPr>
          </a:p>
          <a:p>
            <a:pPr marL="285750" lvl="0" indent="-285750">
              <a:buFont typeface="Arial"/>
              <a:buChar char="•"/>
            </a:pPr>
            <a:r>
              <a:rPr lang="es-ES" b="1" dirty="0">
                <a:solidFill>
                  <a:srgbClr val="FFED10"/>
                </a:solidFill>
                <a:latin typeface="Century Gothic"/>
                <a:cs typeface="Century Gothic"/>
              </a:rPr>
              <a:t>Neonatología</a:t>
            </a:r>
          </a:p>
          <a:p>
            <a:pPr marL="285750" lvl="0" indent="-285750">
              <a:buFont typeface="Arial"/>
              <a:buChar char="•"/>
            </a:pPr>
            <a:r>
              <a:rPr lang="es-ES" b="1" dirty="0">
                <a:solidFill>
                  <a:srgbClr val="FFED10"/>
                </a:solidFill>
                <a:latin typeface="Century Gothic"/>
                <a:cs typeface="Century Gothic"/>
              </a:rPr>
              <a:t>Neurología</a:t>
            </a:r>
          </a:p>
          <a:p>
            <a:pPr marL="285750" lvl="0" indent="-285750">
              <a:buFont typeface="Arial"/>
              <a:buChar char="•"/>
            </a:pPr>
            <a:r>
              <a:rPr lang="es-ES" b="1" dirty="0">
                <a:solidFill>
                  <a:srgbClr val="FFED10"/>
                </a:solidFill>
                <a:latin typeface="Century Gothic"/>
                <a:cs typeface="Century Gothic"/>
              </a:rPr>
              <a:t>Neurología Pediátrica</a:t>
            </a:r>
          </a:p>
          <a:p>
            <a:pPr marL="285750" lvl="0" indent="-285750">
              <a:buFont typeface="Arial"/>
              <a:buChar char="•"/>
            </a:pPr>
            <a:r>
              <a:rPr lang="es-ES" b="1" dirty="0">
                <a:solidFill>
                  <a:srgbClr val="FFED10"/>
                </a:solidFill>
                <a:latin typeface="Century Gothic"/>
                <a:cs typeface="Century Gothic"/>
              </a:rPr>
              <a:t>Oncología</a:t>
            </a:r>
          </a:p>
          <a:p>
            <a:pPr marL="285750" lvl="0" indent="-285750">
              <a:buFont typeface="Arial"/>
              <a:buChar char="•"/>
            </a:pPr>
            <a:r>
              <a:rPr lang="es-ES" b="1" dirty="0">
                <a:solidFill>
                  <a:srgbClr val="FFED10"/>
                </a:solidFill>
                <a:latin typeface="Century Gothic"/>
                <a:cs typeface="Century Gothic"/>
              </a:rPr>
              <a:t>Perinatología </a:t>
            </a:r>
          </a:p>
          <a:p>
            <a:pPr marL="285750" lvl="0" indent="-285750">
              <a:buFont typeface="Arial"/>
              <a:buChar char="•"/>
            </a:pPr>
            <a:r>
              <a:rPr lang="es-ES" b="1" dirty="0">
                <a:solidFill>
                  <a:srgbClr val="FFED10"/>
                </a:solidFill>
                <a:latin typeface="Century Gothic"/>
                <a:cs typeface="Century Gothic"/>
              </a:rPr>
              <a:t>Psiquiatría Clínica y Hospitalaria</a:t>
            </a:r>
          </a:p>
          <a:p>
            <a:pPr marL="285750" lvl="0" indent="-285750">
              <a:buFont typeface="Arial"/>
              <a:buChar char="•"/>
            </a:pPr>
            <a:r>
              <a:rPr lang="es-ES" b="1" dirty="0">
                <a:solidFill>
                  <a:srgbClr val="FFED10"/>
                </a:solidFill>
                <a:latin typeface="Century Gothic"/>
                <a:cs typeface="Century Gothic"/>
              </a:rPr>
              <a:t>Psiquiatría Infantil y de la Adolescencia</a:t>
            </a:r>
          </a:p>
          <a:p>
            <a:pPr marL="285750" lvl="0" indent="-285750">
              <a:buFont typeface="Arial"/>
              <a:buChar char="•"/>
            </a:pPr>
            <a:r>
              <a:rPr lang="es-ES" b="1" dirty="0">
                <a:solidFill>
                  <a:srgbClr val="FFED10"/>
                </a:solidFill>
                <a:latin typeface="Century Gothic"/>
                <a:cs typeface="Century Gothic"/>
              </a:rPr>
              <a:t>Reumatología e Inmunología Clínica</a:t>
            </a:r>
          </a:p>
          <a:p>
            <a:pPr marL="285750" indent="-285750">
              <a:buFont typeface="Arial"/>
              <a:buChar char="•"/>
            </a:pPr>
            <a:endParaRPr lang="es-ES" sz="1300" b="1" dirty="0">
              <a:solidFill>
                <a:srgbClr val="FFED10"/>
              </a:solidFill>
              <a:latin typeface="Century Gothic"/>
              <a:cs typeface="Century Gothic"/>
            </a:endParaRPr>
          </a:p>
        </p:txBody>
      </p:sp>
      <p:sp>
        <p:nvSpPr>
          <p:cNvPr id="7" name="Rectángulo 6"/>
          <p:cNvSpPr/>
          <p:nvPr/>
        </p:nvSpPr>
        <p:spPr>
          <a:xfrm>
            <a:off x="0" y="0"/>
            <a:ext cx="9144000" cy="471881"/>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b="1" dirty="0">
                <a:solidFill>
                  <a:schemeClr val="bg1"/>
                </a:solidFill>
                <a:latin typeface="Century Gothic"/>
                <a:cs typeface="Century Gothic"/>
              </a:rPr>
              <a:t>Programa de Subespecialidades Médicas 2017</a:t>
            </a:r>
          </a:p>
        </p:txBody>
      </p:sp>
      <p:sp>
        <p:nvSpPr>
          <p:cNvPr id="9" name="Rectángulo 8"/>
          <p:cNvSpPr/>
          <p:nvPr/>
        </p:nvSpPr>
        <p:spPr>
          <a:xfrm>
            <a:off x="0" y="559506"/>
            <a:ext cx="9144000" cy="512300"/>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s-ES" sz="2400" b="1" dirty="0" smtClean="0">
              <a:solidFill>
                <a:srgbClr val="FFED10"/>
              </a:solidFill>
              <a:latin typeface="Century Gothic"/>
              <a:cs typeface="Century Gothic"/>
            </a:endParaRPr>
          </a:p>
          <a:p>
            <a:pPr algn="ctr"/>
            <a:r>
              <a:rPr lang="es-ES" sz="2400" b="1" dirty="0" smtClean="0">
                <a:solidFill>
                  <a:srgbClr val="FFED10"/>
                </a:solidFill>
                <a:latin typeface="Century Gothic"/>
                <a:cs typeface="Century Gothic"/>
              </a:rPr>
              <a:t>Veinte Subespecialidades</a:t>
            </a:r>
            <a:endParaRPr lang="es-ES" sz="2400" b="1" dirty="0">
              <a:solidFill>
                <a:srgbClr val="FFED10"/>
              </a:solidFill>
              <a:latin typeface="Century Gothic"/>
              <a:cs typeface="Century Gothic"/>
            </a:endParaRPr>
          </a:p>
        </p:txBody>
      </p:sp>
    </p:spTree>
    <p:extLst>
      <p:ext uri="{BB962C8B-B14F-4D97-AF65-F5344CB8AC3E}">
        <p14:creationId xmlns:p14="http://schemas.microsoft.com/office/powerpoint/2010/main" val="2211974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7" name="Rectángulo 6"/>
          <p:cNvSpPr/>
          <p:nvPr/>
        </p:nvSpPr>
        <p:spPr>
          <a:xfrm>
            <a:off x="0" y="1698771"/>
            <a:ext cx="9144000" cy="134223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6600" b="1" dirty="0">
                <a:solidFill>
                  <a:srgbClr val="FFED10"/>
                </a:solidFill>
                <a:latin typeface="Century Gothic"/>
                <a:cs typeface="Century Gothic"/>
              </a:rPr>
              <a:t>MAESTRÍAS</a:t>
            </a:r>
          </a:p>
        </p:txBody>
      </p:sp>
    </p:spTree>
    <p:extLst>
      <p:ext uri="{BB962C8B-B14F-4D97-AF65-F5344CB8AC3E}">
        <p14:creationId xmlns:p14="http://schemas.microsoft.com/office/powerpoint/2010/main" val="34395950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7374"/>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6" name="Rectángulo 5"/>
          <p:cNvSpPr/>
          <p:nvPr/>
        </p:nvSpPr>
        <p:spPr>
          <a:xfrm>
            <a:off x="280965" y="821591"/>
            <a:ext cx="8109968" cy="4309879"/>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just"/>
            <a:r>
              <a:rPr lang="es-ES" sz="2000" b="1" dirty="0">
                <a:latin typeface="Century Gothic"/>
                <a:cs typeface="Century Gothic"/>
              </a:rPr>
              <a:t>Con Orientación </a:t>
            </a:r>
            <a:r>
              <a:rPr lang="es-ES" sz="2000" b="1" dirty="0" smtClean="0">
                <a:latin typeface="Century Gothic"/>
                <a:cs typeface="Century Gothic"/>
              </a:rPr>
              <a:t>en:</a:t>
            </a:r>
          </a:p>
          <a:p>
            <a:pPr algn="just"/>
            <a:endParaRPr lang="es-ES" sz="2000" b="1" dirty="0">
              <a:latin typeface="Century Gothic"/>
              <a:cs typeface="Century Gothic"/>
            </a:endParaRPr>
          </a:p>
          <a:p>
            <a:pPr marL="800100" lvl="1" indent="-342900" algn="just">
              <a:buFont typeface="Arial"/>
              <a:buChar char="•"/>
            </a:pPr>
            <a:r>
              <a:rPr lang="es-ES" sz="2000" b="1" dirty="0" smtClean="0">
                <a:latin typeface="Century Gothic"/>
                <a:cs typeface="Century Gothic"/>
              </a:rPr>
              <a:t>Biología </a:t>
            </a:r>
            <a:r>
              <a:rPr lang="es-ES" sz="2000" b="1" dirty="0">
                <a:latin typeface="Century Gothic"/>
                <a:cs typeface="Century Gothic"/>
              </a:rPr>
              <a:t>Molecular </a:t>
            </a:r>
            <a:r>
              <a:rPr lang="es-ES" sz="2000" b="1" dirty="0" smtClean="0">
                <a:latin typeface="Century Gothic"/>
                <a:cs typeface="Century Gothic"/>
              </a:rPr>
              <a:t>e Ingeniería Genética</a:t>
            </a:r>
          </a:p>
          <a:p>
            <a:pPr lvl="1" algn="just"/>
            <a:endParaRPr lang="es-ES" sz="2000" b="1" dirty="0">
              <a:latin typeface="Century Gothic"/>
              <a:cs typeface="Century Gothic"/>
            </a:endParaRPr>
          </a:p>
          <a:p>
            <a:pPr marL="800100" lvl="1" indent="-342900" algn="just">
              <a:buFont typeface="Arial"/>
              <a:buChar char="•"/>
            </a:pPr>
            <a:r>
              <a:rPr lang="es-ES" sz="2000" b="1" dirty="0" smtClean="0">
                <a:latin typeface="Century Gothic"/>
                <a:cs typeface="Century Gothic"/>
              </a:rPr>
              <a:t>Microbiología Médica</a:t>
            </a:r>
          </a:p>
          <a:p>
            <a:pPr lvl="1" algn="just"/>
            <a:endParaRPr lang="es-ES" sz="2000" b="1" dirty="0">
              <a:latin typeface="Century Gothic"/>
              <a:cs typeface="Century Gothic"/>
            </a:endParaRPr>
          </a:p>
          <a:p>
            <a:pPr marL="800100" lvl="1" indent="-342900" algn="just">
              <a:buFont typeface="Arial"/>
              <a:buChar char="•"/>
            </a:pPr>
            <a:r>
              <a:rPr lang="es-ES" sz="2000" b="1" dirty="0" smtClean="0">
                <a:latin typeface="Century Gothic"/>
                <a:cs typeface="Century Gothic"/>
              </a:rPr>
              <a:t>Morfología</a:t>
            </a:r>
          </a:p>
          <a:p>
            <a:pPr lvl="1" algn="just"/>
            <a:endParaRPr lang="es-ES" sz="2000" b="1" dirty="0">
              <a:latin typeface="Century Gothic"/>
              <a:cs typeface="Century Gothic"/>
            </a:endParaRPr>
          </a:p>
          <a:p>
            <a:pPr marL="800100" lvl="1" indent="-342900" algn="just">
              <a:buFont typeface="Arial"/>
              <a:buChar char="•"/>
            </a:pPr>
            <a:r>
              <a:rPr lang="es-ES" sz="2000" b="1" dirty="0" smtClean="0">
                <a:latin typeface="Century Gothic"/>
                <a:cs typeface="Century Gothic"/>
              </a:rPr>
              <a:t>Química Biomédica</a:t>
            </a:r>
          </a:p>
          <a:p>
            <a:pPr lvl="1" algn="just"/>
            <a:endParaRPr lang="es-ES" sz="2000" b="1" dirty="0">
              <a:latin typeface="Century Gothic"/>
              <a:cs typeface="Century Gothic"/>
            </a:endParaRPr>
          </a:p>
          <a:p>
            <a:pPr marL="800100" lvl="1" indent="-342900" algn="just">
              <a:buFont typeface="Arial"/>
              <a:buChar char="•"/>
            </a:pPr>
            <a:r>
              <a:rPr lang="es-ES" sz="2000" b="1" dirty="0" smtClean="0">
                <a:latin typeface="Century Gothic"/>
                <a:cs typeface="Century Gothic"/>
              </a:rPr>
              <a:t>Inmunología </a:t>
            </a:r>
            <a:r>
              <a:rPr lang="es-ES" sz="2000" b="1" dirty="0">
                <a:latin typeface="Century Gothic"/>
                <a:cs typeface="Century Gothic"/>
              </a:rPr>
              <a:t>Médica</a:t>
            </a:r>
          </a:p>
          <a:p>
            <a:pPr algn="just"/>
            <a:endParaRPr lang="es-ES" sz="1300" b="1" dirty="0">
              <a:solidFill>
                <a:srgbClr val="FFED10"/>
              </a:solidFill>
              <a:latin typeface="Century Gothic"/>
              <a:cs typeface="Century Gothic"/>
            </a:endParaRPr>
          </a:p>
        </p:txBody>
      </p:sp>
      <p:sp>
        <p:nvSpPr>
          <p:cNvPr id="7" name="Rectángulo 6"/>
          <p:cNvSpPr/>
          <p:nvPr/>
        </p:nvSpPr>
        <p:spPr>
          <a:xfrm>
            <a:off x="0" y="0"/>
            <a:ext cx="9144000" cy="471881"/>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b="1" dirty="0">
                <a:solidFill>
                  <a:schemeClr val="bg1"/>
                </a:solidFill>
                <a:latin typeface="Century Gothic"/>
                <a:cs typeface="Century Gothic"/>
              </a:rPr>
              <a:t>Programa de Maestrías 2017</a:t>
            </a:r>
          </a:p>
        </p:txBody>
      </p:sp>
      <p:sp>
        <p:nvSpPr>
          <p:cNvPr id="8" name="Rectángulo 7"/>
          <p:cNvSpPr/>
          <p:nvPr/>
        </p:nvSpPr>
        <p:spPr>
          <a:xfrm>
            <a:off x="0" y="582504"/>
            <a:ext cx="9144000" cy="545132"/>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s-ES" sz="2400" b="1" dirty="0" smtClean="0">
                <a:solidFill>
                  <a:srgbClr val="FFED10"/>
                </a:solidFill>
                <a:latin typeface="Century Gothic"/>
                <a:cs typeface="Century Gothic"/>
              </a:rPr>
              <a:t>Cinco</a:t>
            </a:r>
            <a:r>
              <a:rPr lang="es-ES" sz="2400" b="1" dirty="0">
                <a:solidFill>
                  <a:srgbClr val="FFED10"/>
                </a:solidFill>
                <a:latin typeface="Century Gothic"/>
                <a:cs typeface="Century Gothic"/>
              </a:rPr>
              <a:t> </a:t>
            </a:r>
            <a:r>
              <a:rPr lang="es-ES" sz="2400" b="1" dirty="0" smtClean="0">
                <a:solidFill>
                  <a:srgbClr val="FFED10"/>
                </a:solidFill>
                <a:latin typeface="Century Gothic"/>
                <a:cs typeface="Century Gothic"/>
              </a:rPr>
              <a:t>Maestrías </a:t>
            </a:r>
            <a:r>
              <a:rPr lang="es-ES" sz="2400" b="1" dirty="0">
                <a:solidFill>
                  <a:srgbClr val="FFED10"/>
                </a:solidFill>
                <a:latin typeface="Century Gothic"/>
                <a:cs typeface="Century Gothic"/>
              </a:rPr>
              <a:t>en Ciencias</a:t>
            </a:r>
          </a:p>
        </p:txBody>
      </p:sp>
    </p:spTree>
    <p:extLst>
      <p:ext uri="{BB962C8B-B14F-4D97-AF65-F5344CB8AC3E}">
        <p14:creationId xmlns:p14="http://schemas.microsoft.com/office/powerpoint/2010/main" val="1930829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7" name="Rectángulo 6"/>
          <p:cNvSpPr/>
          <p:nvPr/>
        </p:nvSpPr>
        <p:spPr>
          <a:xfrm>
            <a:off x="0" y="1698771"/>
            <a:ext cx="9144000" cy="134223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6600" b="1" dirty="0">
                <a:solidFill>
                  <a:srgbClr val="FFED10"/>
                </a:solidFill>
                <a:latin typeface="Century Gothic"/>
                <a:cs typeface="Century Gothic"/>
              </a:rPr>
              <a:t>DOCTORADOS</a:t>
            </a:r>
          </a:p>
        </p:txBody>
      </p:sp>
    </p:spTree>
    <p:extLst>
      <p:ext uri="{BB962C8B-B14F-4D97-AF65-F5344CB8AC3E}">
        <p14:creationId xmlns:p14="http://schemas.microsoft.com/office/powerpoint/2010/main" val="1988127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7" name="Rectángulo 6"/>
          <p:cNvSpPr/>
          <p:nvPr/>
        </p:nvSpPr>
        <p:spPr>
          <a:xfrm>
            <a:off x="0" y="0"/>
            <a:ext cx="9144000" cy="471881"/>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b="1" dirty="0">
                <a:solidFill>
                  <a:schemeClr val="bg1"/>
                </a:solidFill>
                <a:latin typeface="Century Gothic"/>
                <a:cs typeface="Century Gothic"/>
              </a:rPr>
              <a:t>Programa de </a:t>
            </a:r>
            <a:r>
              <a:rPr lang="es-ES" sz="2400" b="1" dirty="0" smtClean="0">
                <a:solidFill>
                  <a:schemeClr val="bg1"/>
                </a:solidFill>
                <a:latin typeface="Century Gothic"/>
                <a:cs typeface="Century Gothic"/>
              </a:rPr>
              <a:t>Doctorados </a:t>
            </a:r>
            <a:r>
              <a:rPr lang="es-ES" sz="2400" b="1" dirty="0">
                <a:solidFill>
                  <a:schemeClr val="bg1"/>
                </a:solidFill>
                <a:latin typeface="Century Gothic"/>
                <a:cs typeface="Century Gothic"/>
              </a:rPr>
              <a:t>2017</a:t>
            </a:r>
          </a:p>
        </p:txBody>
      </p:sp>
      <p:sp>
        <p:nvSpPr>
          <p:cNvPr id="9" name="Rectángulo 8"/>
          <p:cNvSpPr/>
          <p:nvPr/>
        </p:nvSpPr>
        <p:spPr>
          <a:xfrm>
            <a:off x="228600" y="674372"/>
            <a:ext cx="8782665" cy="413615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s-ES" sz="2800" b="1" dirty="0" smtClean="0">
                <a:solidFill>
                  <a:srgbClr val="FFED10"/>
                </a:solidFill>
                <a:latin typeface="Century Gothic"/>
                <a:cs typeface="Century Gothic"/>
              </a:rPr>
              <a:t>Un </a:t>
            </a:r>
            <a:r>
              <a:rPr lang="es-ES" sz="2800" dirty="0" smtClean="0">
                <a:solidFill>
                  <a:srgbClr val="FFED10"/>
                </a:solidFill>
                <a:latin typeface="Century Gothic"/>
                <a:cs typeface="Century Gothic"/>
              </a:rPr>
              <a:t> </a:t>
            </a:r>
            <a:r>
              <a:rPr lang="es-ES" sz="2800" b="1" dirty="0">
                <a:solidFill>
                  <a:srgbClr val="FFED10"/>
                </a:solidFill>
                <a:latin typeface="Century Gothic"/>
                <a:cs typeface="Century Gothic"/>
              </a:rPr>
              <a:t>Doctorado en Medicina</a:t>
            </a:r>
          </a:p>
          <a:p>
            <a:pPr marL="342900" indent="-342900" algn="just">
              <a:buAutoNum type="arabicPeriod"/>
            </a:pPr>
            <a:endParaRPr lang="es-ES" sz="1400" dirty="0">
              <a:solidFill>
                <a:srgbClr val="000000"/>
              </a:solidFill>
              <a:latin typeface="Century Gothic"/>
              <a:cs typeface="Century Gothic"/>
            </a:endParaRPr>
          </a:p>
          <a:p>
            <a:r>
              <a:rPr lang="es-ES" sz="2800" b="1" dirty="0" smtClean="0">
                <a:solidFill>
                  <a:srgbClr val="FFED10"/>
                </a:solidFill>
                <a:latin typeface="Century Gothic"/>
                <a:cs typeface="Century Gothic"/>
              </a:rPr>
              <a:t>Seis Doctorados </a:t>
            </a:r>
            <a:r>
              <a:rPr lang="es-ES" sz="2800" b="1" dirty="0">
                <a:solidFill>
                  <a:srgbClr val="FFED10"/>
                </a:solidFill>
                <a:latin typeface="Century Gothic"/>
                <a:cs typeface="Century Gothic"/>
              </a:rPr>
              <a:t>en Ciencias con orientación en</a:t>
            </a:r>
            <a:r>
              <a:rPr lang="es-ES" sz="2000" b="1" dirty="0">
                <a:solidFill>
                  <a:srgbClr val="FFED10"/>
                </a:solidFill>
                <a:latin typeface="Century Gothic"/>
                <a:cs typeface="Century Gothic"/>
              </a:rPr>
              <a:t>:</a:t>
            </a:r>
          </a:p>
          <a:p>
            <a:pPr marL="1200150" lvl="2" indent="-285750">
              <a:buFont typeface="Arial" panose="020B0604020202020204" pitchFamily="34" charset="0"/>
              <a:buChar char="•"/>
            </a:pPr>
            <a:endParaRPr lang="es-ES" sz="1600" b="1" dirty="0" smtClean="0">
              <a:solidFill>
                <a:schemeClr val="bg1"/>
              </a:solidFill>
              <a:latin typeface="Century Gothic"/>
              <a:cs typeface="Century Gothic"/>
            </a:endParaRPr>
          </a:p>
          <a:p>
            <a:pPr marL="1200150" lvl="2" indent="-285750">
              <a:buFont typeface="Arial" panose="020B0604020202020204" pitchFamily="34" charset="0"/>
              <a:buChar char="•"/>
            </a:pPr>
            <a:r>
              <a:rPr lang="es-ES" b="1" dirty="0" smtClean="0">
                <a:solidFill>
                  <a:schemeClr val="bg1"/>
                </a:solidFill>
                <a:latin typeface="Century Gothic"/>
                <a:cs typeface="Century Gothic"/>
              </a:rPr>
              <a:t>Biología </a:t>
            </a:r>
            <a:r>
              <a:rPr lang="es-ES" b="1" dirty="0">
                <a:solidFill>
                  <a:schemeClr val="bg1"/>
                </a:solidFill>
                <a:latin typeface="Century Gothic"/>
                <a:cs typeface="Century Gothic"/>
              </a:rPr>
              <a:t>Molecular e Ingeniería </a:t>
            </a:r>
            <a:r>
              <a:rPr lang="es-ES" b="1" dirty="0" smtClean="0">
                <a:solidFill>
                  <a:schemeClr val="bg1"/>
                </a:solidFill>
                <a:latin typeface="Century Gothic"/>
                <a:cs typeface="Century Gothic"/>
              </a:rPr>
              <a:t>Genética</a:t>
            </a:r>
          </a:p>
          <a:p>
            <a:pPr marL="1200150" lvl="2" indent="-285750">
              <a:buFont typeface="Arial" panose="020B0604020202020204" pitchFamily="34" charset="0"/>
              <a:buChar char="•"/>
            </a:pPr>
            <a:endParaRPr lang="es-ES" b="1" dirty="0">
              <a:solidFill>
                <a:schemeClr val="bg1"/>
              </a:solidFill>
              <a:latin typeface="Century Gothic"/>
              <a:cs typeface="Century Gothic"/>
            </a:endParaRPr>
          </a:p>
          <a:p>
            <a:pPr marL="1200150" lvl="2" indent="-285750" algn="just">
              <a:buFont typeface="Arial" panose="020B0604020202020204" pitchFamily="34" charset="0"/>
              <a:buChar char="•"/>
            </a:pPr>
            <a:r>
              <a:rPr lang="es-ES" b="1" dirty="0" smtClean="0">
                <a:solidFill>
                  <a:schemeClr val="bg1"/>
                </a:solidFill>
                <a:latin typeface="Century Gothic"/>
                <a:cs typeface="Century Gothic"/>
              </a:rPr>
              <a:t>Farmacología </a:t>
            </a:r>
            <a:r>
              <a:rPr lang="es-ES" b="1" dirty="0">
                <a:solidFill>
                  <a:schemeClr val="bg1"/>
                </a:solidFill>
                <a:latin typeface="Century Gothic"/>
                <a:cs typeface="Century Gothic"/>
              </a:rPr>
              <a:t>y </a:t>
            </a:r>
            <a:r>
              <a:rPr lang="es-ES" b="1" dirty="0" smtClean="0">
                <a:solidFill>
                  <a:schemeClr val="bg1"/>
                </a:solidFill>
                <a:latin typeface="Century Gothic"/>
                <a:cs typeface="Century Gothic"/>
              </a:rPr>
              <a:t>Toxicología</a:t>
            </a:r>
          </a:p>
          <a:p>
            <a:pPr marL="1200150" lvl="2" indent="-285750" algn="just">
              <a:buFont typeface="Arial" panose="020B0604020202020204" pitchFamily="34" charset="0"/>
              <a:buChar char="•"/>
            </a:pPr>
            <a:endParaRPr lang="es-ES" b="1" dirty="0">
              <a:solidFill>
                <a:schemeClr val="bg1"/>
              </a:solidFill>
              <a:latin typeface="Century Gothic"/>
              <a:cs typeface="Century Gothic"/>
            </a:endParaRPr>
          </a:p>
          <a:p>
            <a:pPr marL="1200150" lvl="2" indent="-285750" algn="just">
              <a:buFont typeface="Arial" panose="020B0604020202020204" pitchFamily="34" charset="0"/>
              <a:buChar char="•"/>
            </a:pPr>
            <a:r>
              <a:rPr lang="es-ES" b="1" dirty="0" smtClean="0">
                <a:solidFill>
                  <a:schemeClr val="bg1"/>
                </a:solidFill>
                <a:latin typeface="Century Gothic"/>
                <a:cs typeface="Century Gothic"/>
              </a:rPr>
              <a:t>Inmunología</a:t>
            </a:r>
          </a:p>
          <a:p>
            <a:pPr marL="1200150" lvl="2" indent="-285750" algn="just">
              <a:buFont typeface="Arial" panose="020B0604020202020204" pitchFamily="34" charset="0"/>
              <a:buChar char="•"/>
            </a:pPr>
            <a:endParaRPr lang="es-ES" b="1" dirty="0">
              <a:solidFill>
                <a:schemeClr val="bg1"/>
              </a:solidFill>
              <a:latin typeface="Century Gothic"/>
              <a:cs typeface="Century Gothic"/>
            </a:endParaRPr>
          </a:p>
          <a:p>
            <a:pPr marL="1200150" lvl="2" indent="-285750" algn="just">
              <a:buFont typeface="Arial" panose="020B0604020202020204" pitchFamily="34" charset="0"/>
              <a:buChar char="•"/>
            </a:pPr>
            <a:r>
              <a:rPr lang="es-ES" b="1" dirty="0" smtClean="0">
                <a:solidFill>
                  <a:schemeClr val="bg1"/>
                </a:solidFill>
                <a:latin typeface="Century Gothic"/>
                <a:cs typeface="Century Gothic"/>
              </a:rPr>
              <a:t>Microbiología Médica</a:t>
            </a:r>
          </a:p>
          <a:p>
            <a:pPr marL="1200150" lvl="2" indent="-285750" algn="just">
              <a:buFont typeface="Arial" panose="020B0604020202020204" pitchFamily="34" charset="0"/>
              <a:buChar char="•"/>
            </a:pPr>
            <a:endParaRPr lang="es-ES" b="1" dirty="0">
              <a:solidFill>
                <a:schemeClr val="bg1"/>
              </a:solidFill>
              <a:latin typeface="Century Gothic"/>
              <a:cs typeface="Century Gothic"/>
            </a:endParaRPr>
          </a:p>
          <a:p>
            <a:pPr marL="1200150" lvl="2" indent="-285750" algn="just">
              <a:buFont typeface="Arial" panose="020B0604020202020204" pitchFamily="34" charset="0"/>
              <a:buChar char="•"/>
            </a:pPr>
            <a:r>
              <a:rPr lang="es-ES" b="1" dirty="0" smtClean="0">
                <a:solidFill>
                  <a:schemeClr val="bg1"/>
                </a:solidFill>
                <a:latin typeface="Century Gothic"/>
                <a:cs typeface="Century Gothic"/>
              </a:rPr>
              <a:t>Morfología</a:t>
            </a:r>
          </a:p>
          <a:p>
            <a:pPr marL="1200150" lvl="2" indent="-285750" algn="just">
              <a:buFont typeface="Arial" panose="020B0604020202020204" pitchFamily="34" charset="0"/>
              <a:buChar char="•"/>
            </a:pPr>
            <a:endParaRPr lang="es-ES" b="1" dirty="0">
              <a:solidFill>
                <a:schemeClr val="bg1"/>
              </a:solidFill>
              <a:latin typeface="Century Gothic"/>
              <a:cs typeface="Century Gothic"/>
            </a:endParaRPr>
          </a:p>
          <a:p>
            <a:pPr marL="1200150" lvl="2" indent="-285750" algn="just">
              <a:buFont typeface="Arial" panose="020B0604020202020204" pitchFamily="34" charset="0"/>
              <a:buChar char="•"/>
            </a:pPr>
            <a:r>
              <a:rPr lang="es-ES" b="1" dirty="0" smtClean="0">
                <a:solidFill>
                  <a:schemeClr val="bg1"/>
                </a:solidFill>
                <a:latin typeface="Century Gothic"/>
                <a:cs typeface="Century Gothic"/>
              </a:rPr>
              <a:t>Química </a:t>
            </a:r>
            <a:r>
              <a:rPr lang="es-ES" b="1" dirty="0">
                <a:solidFill>
                  <a:schemeClr val="bg1"/>
                </a:solidFill>
                <a:latin typeface="Century Gothic"/>
                <a:cs typeface="Century Gothic"/>
              </a:rPr>
              <a:t>Biomédica</a:t>
            </a:r>
          </a:p>
        </p:txBody>
      </p:sp>
    </p:spTree>
    <p:extLst>
      <p:ext uri="{BB962C8B-B14F-4D97-AF65-F5344CB8AC3E}">
        <p14:creationId xmlns:p14="http://schemas.microsoft.com/office/powerpoint/2010/main" val="33578291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7" name="Rectángulo 6"/>
          <p:cNvSpPr/>
          <p:nvPr/>
        </p:nvSpPr>
        <p:spPr>
          <a:xfrm>
            <a:off x="0" y="-41564"/>
            <a:ext cx="9144000" cy="134223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000" b="1" dirty="0">
                <a:solidFill>
                  <a:srgbClr val="FFED10"/>
                </a:solidFill>
                <a:latin typeface="Century Gothic"/>
                <a:cs typeface="Century Gothic"/>
              </a:rPr>
              <a:t>Sistema Nacional de </a:t>
            </a:r>
            <a:r>
              <a:rPr lang="es-ES" sz="4000" b="1" dirty="0" smtClean="0">
                <a:solidFill>
                  <a:srgbClr val="FFED10"/>
                </a:solidFill>
                <a:latin typeface="Century Gothic"/>
                <a:cs typeface="Century Gothic"/>
              </a:rPr>
              <a:t>Investigadores </a:t>
            </a:r>
            <a:endParaRPr lang="es-ES" sz="4000" b="1" dirty="0">
              <a:solidFill>
                <a:srgbClr val="FFED10"/>
              </a:solidFill>
              <a:latin typeface="Century Gothic"/>
              <a:cs typeface="Century Gothic"/>
            </a:endParaRPr>
          </a:p>
        </p:txBody>
      </p:sp>
      <p:graphicFrame>
        <p:nvGraphicFramePr>
          <p:cNvPr id="4" name="Diagrama 3"/>
          <p:cNvGraphicFramePr/>
          <p:nvPr>
            <p:extLst>
              <p:ext uri="{D42A27DB-BD31-4B8C-83A1-F6EECF244321}">
                <p14:modId xmlns:p14="http://schemas.microsoft.com/office/powerpoint/2010/main" val="2900163948"/>
              </p:ext>
            </p:extLst>
          </p:nvPr>
        </p:nvGraphicFramePr>
        <p:xfrm>
          <a:off x="522193" y="1415924"/>
          <a:ext cx="8099613" cy="3406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4039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6" name="Imagen 5" descr="total de sni 2017-01.png"/>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465428" y="-103170"/>
            <a:ext cx="6617570" cy="5379053"/>
          </a:xfrm>
          <a:prstGeom prst="rect">
            <a:avLst/>
          </a:prstGeom>
        </p:spPr>
      </p:pic>
      <p:sp>
        <p:nvSpPr>
          <p:cNvPr id="2" name="Rectángulo 1"/>
          <p:cNvSpPr/>
          <p:nvPr/>
        </p:nvSpPr>
        <p:spPr>
          <a:xfrm>
            <a:off x="7392271" y="672956"/>
            <a:ext cx="669017" cy="4233110"/>
          </a:xfrm>
          <a:prstGeom prst="rect">
            <a:avLst/>
          </a:prstGeom>
          <a:noFill/>
          <a:ln w="38100" cmpd="sng">
            <a:solidFill>
              <a:srgbClr val="FFED1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32307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7" name="Rectángulo 6"/>
          <p:cNvSpPr/>
          <p:nvPr/>
        </p:nvSpPr>
        <p:spPr>
          <a:xfrm>
            <a:off x="0" y="351735"/>
            <a:ext cx="9231803" cy="2756938"/>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rtlCol="0" anchor="ctr"/>
          <a:lstStyle/>
          <a:p>
            <a:pPr lvl="0" algn="ctr"/>
            <a:r>
              <a:rPr lang="es-ES" sz="2400" b="1" dirty="0" smtClean="0">
                <a:latin typeface="Century Gothic"/>
                <a:cs typeface="Century Gothic"/>
              </a:rPr>
              <a:t>XXIX CONGRESO NACIONAL DE INVESTIGACIÓN EN MEDICINA “TRANSLATIONAL MEDICINE FROM BENCH TO BEDSIDE”</a:t>
            </a:r>
            <a:endParaRPr lang="es-ES" sz="2400" b="1" dirty="0">
              <a:latin typeface="Century Gothic"/>
              <a:cs typeface="Century Gothic"/>
            </a:endParaRPr>
          </a:p>
          <a:p>
            <a:pPr lvl="0"/>
            <a:r>
              <a:rPr lang="es-ES" sz="2400" b="1" dirty="0">
                <a:solidFill>
                  <a:srgbClr val="FFED10"/>
                </a:solidFill>
                <a:latin typeface="Century Gothic"/>
                <a:cs typeface="Century Gothic"/>
              </a:rPr>
              <a:t>	</a:t>
            </a:r>
          </a:p>
        </p:txBody>
      </p:sp>
      <p:sp>
        <p:nvSpPr>
          <p:cNvPr id="8" name="Rectángulo 7"/>
          <p:cNvSpPr/>
          <p:nvPr/>
        </p:nvSpPr>
        <p:spPr>
          <a:xfrm>
            <a:off x="0" y="0"/>
            <a:ext cx="9144000" cy="955163"/>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5400" b="1" dirty="0" smtClean="0">
                <a:solidFill>
                  <a:srgbClr val="FFED10"/>
                </a:solidFill>
                <a:latin typeface="Century Gothic"/>
                <a:cs typeface="Century Gothic"/>
              </a:rPr>
              <a:t>2017</a:t>
            </a:r>
            <a:endParaRPr lang="es-ES" sz="5400" b="1" dirty="0">
              <a:solidFill>
                <a:srgbClr val="FFED10"/>
              </a:solidFill>
              <a:latin typeface="Century Gothic"/>
              <a:cs typeface="Century Gothic"/>
            </a:endParaRPr>
          </a:p>
        </p:txBody>
      </p:sp>
      <p:pic>
        <p:nvPicPr>
          <p:cNvPr id="4" name="Imagen 3" descr="Congreso 29 Medici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59" y="2149100"/>
            <a:ext cx="7523227" cy="2836884"/>
          </a:xfrm>
          <a:prstGeom prst="rect">
            <a:avLst/>
          </a:prstGeom>
        </p:spPr>
      </p:pic>
    </p:spTree>
    <p:extLst>
      <p:ext uri="{BB962C8B-B14F-4D97-AF65-F5344CB8AC3E}">
        <p14:creationId xmlns:p14="http://schemas.microsoft.com/office/powerpoint/2010/main" val="1231395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55163"/>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000" b="1" dirty="0" smtClean="0">
                <a:solidFill>
                  <a:srgbClr val="FFED10"/>
                </a:solidFill>
                <a:latin typeface="Century Gothic"/>
                <a:cs typeface="Century Gothic"/>
              </a:rPr>
              <a:t>SUBDIRECCIÓN DE INVESTIGACIÓN</a:t>
            </a:r>
            <a:endParaRPr lang="es-ES" sz="4000" b="1" dirty="0">
              <a:solidFill>
                <a:srgbClr val="FFED10"/>
              </a:solidFill>
              <a:latin typeface="Century Gothic"/>
              <a:cs typeface="Century Gothic"/>
            </a:endParaRPr>
          </a:p>
        </p:txBody>
      </p:sp>
      <p:sp>
        <p:nvSpPr>
          <p:cNvPr id="2" name="CuadroTexto 1"/>
          <p:cNvSpPr txBox="1"/>
          <p:nvPr/>
        </p:nvSpPr>
        <p:spPr>
          <a:xfrm>
            <a:off x="883665" y="1417588"/>
            <a:ext cx="7438144" cy="2246769"/>
          </a:xfrm>
          <a:prstGeom prst="rect">
            <a:avLst/>
          </a:prstGeom>
          <a:noFill/>
        </p:spPr>
        <p:txBody>
          <a:bodyPr wrap="square" rtlCol="0">
            <a:spAutoFit/>
          </a:bodyPr>
          <a:lstStyle/>
          <a:p>
            <a:pPr algn="just"/>
            <a:r>
              <a:rPr lang="es-ES" sz="2000" b="1" dirty="0">
                <a:solidFill>
                  <a:schemeClr val="bg1"/>
                </a:solidFill>
                <a:latin typeface="Century Gothic"/>
                <a:cs typeface="Century Gothic"/>
              </a:rPr>
              <a:t>I</a:t>
            </a:r>
            <a:r>
              <a:rPr lang="es-ES" sz="2000" b="1" dirty="0" smtClean="0">
                <a:solidFill>
                  <a:schemeClr val="bg1"/>
                </a:solidFill>
                <a:latin typeface="Century Gothic"/>
                <a:cs typeface="Century Gothic"/>
              </a:rPr>
              <a:t>nfraestructura y desarrollo de protocolos de </a:t>
            </a:r>
            <a:r>
              <a:rPr lang="es-ES" sz="2000" b="1" dirty="0" smtClean="0">
                <a:solidFill>
                  <a:schemeClr val="bg1"/>
                </a:solidFill>
                <a:latin typeface="Century Gothic"/>
                <a:cs typeface="Century Gothic"/>
              </a:rPr>
              <a:t>calidad</a:t>
            </a:r>
            <a:r>
              <a:rPr lang="es-ES" sz="2000" b="1" dirty="0" smtClean="0">
                <a:solidFill>
                  <a:schemeClr val="bg1"/>
                </a:solidFill>
                <a:latin typeface="Century Gothic"/>
                <a:cs typeface="Century Gothic"/>
              </a:rPr>
              <a:t>, </a:t>
            </a:r>
            <a:r>
              <a:rPr lang="es-ES" sz="2000" b="1" dirty="0" smtClean="0">
                <a:solidFill>
                  <a:schemeClr val="bg1"/>
                </a:solidFill>
                <a:latin typeface="Century Gothic"/>
                <a:cs typeface="Century Gothic"/>
              </a:rPr>
              <a:t>que </a:t>
            </a:r>
            <a:r>
              <a:rPr lang="es-ES" sz="2000" b="1" dirty="0" smtClean="0">
                <a:solidFill>
                  <a:schemeClr val="bg1"/>
                </a:solidFill>
                <a:latin typeface="Century Gothic"/>
                <a:cs typeface="Century Gothic"/>
              </a:rPr>
              <a:t>intervienen </a:t>
            </a:r>
            <a:r>
              <a:rPr lang="es-ES" sz="2000" b="1" dirty="0" smtClean="0">
                <a:solidFill>
                  <a:schemeClr val="bg1"/>
                </a:solidFill>
                <a:latin typeface="Century Gothic"/>
                <a:cs typeface="Century Gothic"/>
              </a:rPr>
              <a:t>en el binomio de Facultad- Hospital Universitario, </a:t>
            </a:r>
            <a:r>
              <a:rPr lang="es-ES" sz="2000" b="1" dirty="0" smtClean="0">
                <a:solidFill>
                  <a:schemeClr val="bg1"/>
                </a:solidFill>
                <a:latin typeface="Century Gothic"/>
                <a:cs typeface="Century Gothic"/>
              </a:rPr>
              <a:t>desarrollando la </a:t>
            </a:r>
            <a:r>
              <a:rPr lang="es-ES" sz="2000" b="1" dirty="0" smtClean="0">
                <a:solidFill>
                  <a:schemeClr val="bg1"/>
                </a:solidFill>
                <a:latin typeface="Century Gothic"/>
                <a:cs typeface="Century Gothic"/>
              </a:rPr>
              <a:t>investigación a un nivel internacional. </a:t>
            </a:r>
          </a:p>
          <a:p>
            <a:pPr algn="just"/>
            <a:endParaRPr lang="es-ES" sz="2000" b="1" dirty="0">
              <a:solidFill>
                <a:schemeClr val="bg1"/>
              </a:solidFill>
              <a:latin typeface="Century Gothic"/>
              <a:cs typeface="Century Gothic"/>
            </a:endParaRPr>
          </a:p>
          <a:p>
            <a:pPr marL="285750" indent="-285750" algn="just">
              <a:buFont typeface="Arial"/>
              <a:buChar char="•"/>
            </a:pPr>
            <a:r>
              <a:rPr lang="es-ES" sz="2000" b="1" dirty="0" smtClean="0">
                <a:solidFill>
                  <a:schemeClr val="bg1"/>
                </a:solidFill>
                <a:latin typeface="Century Gothic"/>
                <a:cs typeface="Century Gothic"/>
              </a:rPr>
              <a:t>Numerosos artículos publicados en revistas indexadas </a:t>
            </a:r>
            <a:r>
              <a:rPr lang="es-ES" sz="2000" b="1" dirty="0" smtClean="0">
                <a:solidFill>
                  <a:schemeClr val="bg1"/>
                </a:solidFill>
                <a:latin typeface="Century Gothic"/>
                <a:cs typeface="Century Gothic"/>
              </a:rPr>
              <a:t>de </a:t>
            </a:r>
            <a:r>
              <a:rPr lang="es-ES" sz="2000" b="1" dirty="0" smtClean="0">
                <a:solidFill>
                  <a:schemeClr val="bg1"/>
                </a:solidFill>
                <a:latin typeface="Century Gothic"/>
                <a:cs typeface="Century Gothic"/>
              </a:rPr>
              <a:t>impacto.</a:t>
            </a:r>
            <a:endParaRPr lang="es-ES" sz="2000" b="1" dirty="0">
              <a:solidFill>
                <a:schemeClr val="bg1"/>
              </a:solidFill>
              <a:latin typeface="Century Gothic"/>
              <a:cs typeface="Century Gothic"/>
            </a:endParaRPr>
          </a:p>
        </p:txBody>
      </p:sp>
    </p:spTree>
    <p:extLst>
      <p:ext uri="{BB962C8B-B14F-4D97-AF65-F5344CB8AC3E}">
        <p14:creationId xmlns:p14="http://schemas.microsoft.com/office/powerpoint/2010/main" val="2343385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0" y="-27397"/>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2" name="Imagen 1" descr="Dr. Oralia.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524" y="2669726"/>
            <a:ext cx="1644057" cy="1479652"/>
          </a:xfrm>
          <a:prstGeom prst="rect">
            <a:avLst/>
          </a:prstGeom>
        </p:spPr>
      </p:pic>
      <p:pic>
        <p:nvPicPr>
          <p:cNvPr id="3" name="Imagen 2" descr="Dr. Felipe Moral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601" y="2669726"/>
            <a:ext cx="1847637" cy="1423836"/>
          </a:xfrm>
          <a:prstGeom prst="rect">
            <a:avLst/>
          </a:prstGeom>
        </p:spPr>
      </p:pic>
      <p:pic>
        <p:nvPicPr>
          <p:cNvPr id="4" name="Imagen 3" descr="Dr. Gonzalez Gonzale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3789" y="2659989"/>
            <a:ext cx="1654877" cy="1489389"/>
          </a:xfrm>
          <a:prstGeom prst="rect">
            <a:avLst/>
          </a:prstGeom>
        </p:spPr>
      </p:pic>
      <p:sp>
        <p:nvSpPr>
          <p:cNvPr id="9" name="Rectángulo 8"/>
          <p:cNvSpPr/>
          <p:nvPr/>
        </p:nvSpPr>
        <p:spPr>
          <a:xfrm>
            <a:off x="1106772" y="4149378"/>
            <a:ext cx="1055577" cy="367401"/>
          </a:xfrm>
          <a:prstGeom prst="rect">
            <a:avLst/>
          </a:prstGeom>
          <a:solidFill>
            <a:srgbClr val="0900DD"/>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200" b="1" dirty="0" smtClean="0">
                <a:solidFill>
                  <a:srgbClr val="FFED10"/>
                </a:solidFill>
                <a:latin typeface="Century Gothic"/>
                <a:cs typeface="Century Gothic"/>
              </a:rPr>
              <a:t>Posgrado</a:t>
            </a:r>
            <a:endParaRPr lang="es-ES" sz="1200" b="1" dirty="0">
              <a:solidFill>
                <a:srgbClr val="FFED10"/>
              </a:solidFill>
              <a:latin typeface="Century Gothic"/>
              <a:cs typeface="Century Gothic"/>
            </a:endParaRPr>
          </a:p>
        </p:txBody>
      </p:sp>
      <p:sp>
        <p:nvSpPr>
          <p:cNvPr id="10" name="Rectángulo 9"/>
          <p:cNvSpPr/>
          <p:nvPr/>
        </p:nvSpPr>
        <p:spPr>
          <a:xfrm>
            <a:off x="3810579" y="4164746"/>
            <a:ext cx="1139227" cy="367401"/>
          </a:xfrm>
          <a:prstGeom prst="rect">
            <a:avLst/>
          </a:prstGeom>
          <a:solidFill>
            <a:srgbClr val="0900DD"/>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smtClean="0">
                <a:solidFill>
                  <a:srgbClr val="FFED10"/>
                </a:solidFill>
                <a:latin typeface="Century Gothic"/>
                <a:cs typeface="Century Gothic"/>
              </a:rPr>
              <a:t>Pregrado</a:t>
            </a:r>
            <a:endParaRPr lang="es-ES" sz="1400" b="1" dirty="0">
              <a:solidFill>
                <a:srgbClr val="FFED10"/>
              </a:solidFill>
              <a:latin typeface="Century Gothic"/>
              <a:cs typeface="Century Gothic"/>
            </a:endParaRPr>
          </a:p>
        </p:txBody>
      </p:sp>
      <p:sp>
        <p:nvSpPr>
          <p:cNvPr id="11" name="Rectángulo 10"/>
          <p:cNvSpPr/>
          <p:nvPr/>
        </p:nvSpPr>
        <p:spPr>
          <a:xfrm>
            <a:off x="6213634" y="4216124"/>
            <a:ext cx="1321654" cy="367401"/>
          </a:xfrm>
          <a:prstGeom prst="rect">
            <a:avLst/>
          </a:prstGeom>
          <a:solidFill>
            <a:srgbClr val="0900DD"/>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200" b="1" dirty="0" smtClean="0">
                <a:solidFill>
                  <a:srgbClr val="FFED10"/>
                </a:solidFill>
                <a:latin typeface="Century Gothic"/>
                <a:cs typeface="Century Gothic"/>
              </a:rPr>
              <a:t>Investigación</a:t>
            </a:r>
            <a:endParaRPr lang="es-ES" sz="1200" b="1" dirty="0">
              <a:solidFill>
                <a:srgbClr val="FFED10"/>
              </a:solidFill>
              <a:latin typeface="Century Gothic"/>
              <a:cs typeface="Century Gothic"/>
            </a:endParaRPr>
          </a:p>
        </p:txBody>
      </p:sp>
      <p:sp>
        <p:nvSpPr>
          <p:cNvPr id="12" name="Rectángulo 11"/>
          <p:cNvSpPr/>
          <p:nvPr/>
        </p:nvSpPr>
        <p:spPr>
          <a:xfrm>
            <a:off x="773601" y="4614261"/>
            <a:ext cx="1847637" cy="482631"/>
          </a:xfrm>
          <a:prstGeom prst="rect">
            <a:avLst/>
          </a:prstGeom>
          <a:solidFill>
            <a:srgbClr val="0900DD"/>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sz="1200" b="1" dirty="0">
                <a:solidFill>
                  <a:schemeClr val="bg1"/>
                </a:solidFill>
                <a:latin typeface="Century Gothic"/>
                <a:cs typeface="Century Gothic"/>
              </a:rPr>
              <a:t>Dr. med. Felipe Arturo Morales Martínez</a:t>
            </a:r>
          </a:p>
        </p:txBody>
      </p:sp>
      <p:sp>
        <p:nvSpPr>
          <p:cNvPr id="13" name="Rectángulo 12"/>
          <p:cNvSpPr/>
          <p:nvPr/>
        </p:nvSpPr>
        <p:spPr>
          <a:xfrm>
            <a:off x="3427668" y="4614261"/>
            <a:ext cx="1905051" cy="439809"/>
          </a:xfrm>
          <a:prstGeom prst="rect">
            <a:avLst/>
          </a:prstGeom>
          <a:solidFill>
            <a:srgbClr val="0900DD"/>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sz="1200" b="1" dirty="0">
                <a:solidFill>
                  <a:schemeClr val="bg1"/>
                </a:solidFill>
                <a:latin typeface="Century Gothic"/>
                <a:cs typeface="Century Gothic"/>
              </a:rPr>
              <a:t>Dr. med. Oralia Barboza Quintana</a:t>
            </a:r>
          </a:p>
        </p:txBody>
      </p:sp>
      <p:sp>
        <p:nvSpPr>
          <p:cNvPr id="14" name="Rectángulo 13"/>
          <p:cNvSpPr/>
          <p:nvPr/>
        </p:nvSpPr>
        <p:spPr>
          <a:xfrm>
            <a:off x="5823465" y="4637313"/>
            <a:ext cx="2101993" cy="409073"/>
          </a:xfrm>
          <a:prstGeom prst="rect">
            <a:avLst/>
          </a:prstGeom>
          <a:solidFill>
            <a:srgbClr val="0900DD"/>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sz="1200" b="1" dirty="0">
                <a:solidFill>
                  <a:schemeClr val="bg1"/>
                </a:solidFill>
                <a:latin typeface="Century Gothic"/>
                <a:cs typeface="Century Gothic"/>
              </a:rPr>
              <a:t>Dr. med. </a:t>
            </a:r>
            <a:r>
              <a:rPr lang="es-ES" sz="1200" b="1" dirty="0" smtClean="0">
                <a:solidFill>
                  <a:schemeClr val="bg1"/>
                </a:solidFill>
                <a:latin typeface="Century Gothic"/>
                <a:cs typeface="Century Gothic"/>
              </a:rPr>
              <a:t>J. Gerardo </a:t>
            </a:r>
            <a:r>
              <a:rPr lang="es-ES" sz="1200" b="1" dirty="0">
                <a:solidFill>
                  <a:schemeClr val="bg1"/>
                </a:solidFill>
                <a:latin typeface="Century Gothic"/>
                <a:cs typeface="Century Gothic"/>
              </a:rPr>
              <a:t>González González</a:t>
            </a:r>
          </a:p>
        </p:txBody>
      </p:sp>
      <p:pic>
        <p:nvPicPr>
          <p:cNvPr id="16" name="1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5747" y="808210"/>
            <a:ext cx="1552441" cy="1552441"/>
          </a:xfrm>
          <a:prstGeom prst="rect">
            <a:avLst/>
          </a:prstGeom>
        </p:spPr>
      </p:pic>
      <p:sp>
        <p:nvSpPr>
          <p:cNvPr id="17" name="Rectángulo 8"/>
          <p:cNvSpPr/>
          <p:nvPr/>
        </p:nvSpPr>
        <p:spPr>
          <a:xfrm>
            <a:off x="3302382" y="177181"/>
            <a:ext cx="2168650" cy="499014"/>
          </a:xfrm>
          <a:prstGeom prst="rect">
            <a:avLst/>
          </a:prstGeom>
          <a:solidFill>
            <a:srgbClr val="0900DD"/>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b="1" dirty="0" smtClean="0">
                <a:solidFill>
                  <a:srgbClr val="FFED10"/>
                </a:solidFill>
                <a:latin typeface="Century Gothic"/>
                <a:cs typeface="Century Gothic"/>
              </a:rPr>
              <a:t>DIRECTOR</a:t>
            </a:r>
            <a:endParaRPr lang="es-ES" b="1" dirty="0">
              <a:solidFill>
                <a:srgbClr val="FFED10"/>
              </a:solidFill>
              <a:latin typeface="Century Gothic"/>
              <a:cs typeface="Century Gothic"/>
            </a:endParaRPr>
          </a:p>
        </p:txBody>
      </p:sp>
      <p:sp>
        <p:nvSpPr>
          <p:cNvPr id="18" name="Rectángulo 8"/>
          <p:cNvSpPr/>
          <p:nvPr/>
        </p:nvSpPr>
        <p:spPr>
          <a:xfrm>
            <a:off x="794590" y="2090057"/>
            <a:ext cx="2002397" cy="454295"/>
          </a:xfrm>
          <a:prstGeom prst="rect">
            <a:avLst/>
          </a:prstGeom>
          <a:solidFill>
            <a:srgbClr val="0900DD"/>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600" b="1" dirty="0" smtClean="0">
                <a:solidFill>
                  <a:srgbClr val="FFED10"/>
                </a:solidFill>
                <a:latin typeface="Century Gothic"/>
                <a:cs typeface="Century Gothic"/>
              </a:rPr>
              <a:t>SUBDIRECTORES</a:t>
            </a:r>
            <a:endParaRPr lang="es-ES" sz="1600" b="1" dirty="0">
              <a:solidFill>
                <a:srgbClr val="FFED10"/>
              </a:solidFill>
              <a:latin typeface="Century Gothic"/>
              <a:cs typeface="Century Gothic"/>
            </a:endParaRPr>
          </a:p>
        </p:txBody>
      </p:sp>
      <p:sp>
        <p:nvSpPr>
          <p:cNvPr id="19" name="Rectángulo 12"/>
          <p:cNvSpPr/>
          <p:nvPr/>
        </p:nvSpPr>
        <p:spPr>
          <a:xfrm>
            <a:off x="5630237" y="835606"/>
            <a:ext cx="2038429" cy="516784"/>
          </a:xfrm>
          <a:prstGeom prst="rect">
            <a:avLst/>
          </a:prstGeom>
          <a:solidFill>
            <a:srgbClr val="0900DD"/>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sz="1400" b="1" dirty="0">
                <a:solidFill>
                  <a:schemeClr val="bg1"/>
                </a:solidFill>
                <a:latin typeface="Century Gothic"/>
                <a:cs typeface="Century Gothic"/>
              </a:rPr>
              <a:t>Dr. med. </a:t>
            </a:r>
            <a:r>
              <a:rPr lang="es-ES" sz="1400" b="1" dirty="0" smtClean="0">
                <a:solidFill>
                  <a:schemeClr val="bg1"/>
                </a:solidFill>
                <a:latin typeface="Century Gothic"/>
                <a:cs typeface="Century Gothic"/>
              </a:rPr>
              <a:t>Edelmiro</a:t>
            </a:r>
          </a:p>
          <a:p>
            <a:pPr algn="ctr"/>
            <a:r>
              <a:rPr lang="es-ES" sz="1400" b="1" dirty="0" smtClean="0">
                <a:solidFill>
                  <a:schemeClr val="bg1"/>
                </a:solidFill>
                <a:latin typeface="Century Gothic"/>
                <a:cs typeface="Century Gothic"/>
              </a:rPr>
              <a:t>Pérez Rodr</a:t>
            </a:r>
            <a:r>
              <a:rPr lang="es-ES" sz="1400" b="1" dirty="0" smtClean="0">
                <a:solidFill>
                  <a:schemeClr val="bg1"/>
                </a:solidFill>
                <a:latin typeface="Century Gothic"/>
                <a:cs typeface="Century Gothic"/>
              </a:rPr>
              <a:t>íguez</a:t>
            </a:r>
            <a:endParaRPr lang="es-ES" sz="1400" b="1" dirty="0">
              <a:solidFill>
                <a:schemeClr val="bg1"/>
              </a:solidFill>
              <a:latin typeface="Century Gothic"/>
              <a:cs typeface="Century Gothic"/>
            </a:endParaRPr>
          </a:p>
        </p:txBody>
      </p:sp>
    </p:spTree>
    <p:extLst>
      <p:ext uri="{BB962C8B-B14F-4D97-AF65-F5344CB8AC3E}">
        <p14:creationId xmlns:p14="http://schemas.microsoft.com/office/powerpoint/2010/main" val="431214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solidFill>
                  <a:srgbClr val="FFED10"/>
                </a:solidFill>
                <a:latin typeface="Century Gothic"/>
                <a:cs typeface="Century Gothic"/>
              </a:rPr>
              <a:t>FACTORES QUE FACILITAN LA INVESTIGACIÓN DE ALTA CALIDAD EN EL HOSPITAL UNIVERSITARIO</a:t>
            </a:r>
            <a:endParaRPr lang="es-ES" sz="2800" b="1" dirty="0">
              <a:solidFill>
                <a:srgbClr val="FFED10"/>
              </a:solidFill>
              <a:latin typeface="Century Gothic"/>
              <a:cs typeface="Century Gothic"/>
            </a:endParaRPr>
          </a:p>
        </p:txBody>
      </p:sp>
      <p:sp>
        <p:nvSpPr>
          <p:cNvPr id="9" name="Rectángulo 8"/>
          <p:cNvSpPr/>
          <p:nvPr/>
        </p:nvSpPr>
        <p:spPr>
          <a:xfrm>
            <a:off x="206755" y="1374446"/>
            <a:ext cx="8841249" cy="3799790"/>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marL="285750" lvl="0" indent="-285750" algn="just">
              <a:buFont typeface="Arial"/>
              <a:buChar char="•"/>
            </a:pPr>
            <a:r>
              <a:rPr lang="es-ES" b="1" dirty="0" smtClean="0">
                <a:solidFill>
                  <a:srgbClr val="FFFFFF"/>
                </a:solidFill>
                <a:latin typeface="Century Gothic"/>
                <a:cs typeface="Century Gothic"/>
              </a:rPr>
              <a:t>Formación pedag</a:t>
            </a:r>
            <a:r>
              <a:rPr lang="es-ES" b="1" dirty="0" smtClean="0">
                <a:solidFill>
                  <a:srgbClr val="FFFFFF"/>
                </a:solidFill>
                <a:latin typeface="Century Gothic"/>
                <a:cs typeface="Century Gothic"/>
              </a:rPr>
              <a:t>ógica e</a:t>
            </a:r>
            <a:r>
              <a:rPr lang="es-ES" b="1" dirty="0" smtClean="0">
                <a:solidFill>
                  <a:srgbClr val="FFFFFF"/>
                </a:solidFill>
                <a:latin typeface="Century Gothic"/>
                <a:cs typeface="Century Gothic"/>
              </a:rPr>
              <a:t> investigación  </a:t>
            </a:r>
            <a:r>
              <a:rPr lang="es-ES" b="1" dirty="0" smtClean="0">
                <a:solidFill>
                  <a:srgbClr val="FFFFFF"/>
                </a:solidFill>
                <a:latin typeface="Century Gothic"/>
                <a:cs typeface="Century Gothic"/>
              </a:rPr>
              <a:t>del personal </a:t>
            </a:r>
            <a:r>
              <a:rPr lang="es-ES" b="1" dirty="0" smtClean="0">
                <a:solidFill>
                  <a:srgbClr val="FFFFFF"/>
                </a:solidFill>
                <a:latin typeface="Century Gothic"/>
                <a:cs typeface="Century Gothic"/>
              </a:rPr>
              <a:t>académico y estudiantes</a:t>
            </a:r>
          </a:p>
          <a:p>
            <a:pPr marL="285750" lvl="0" indent="-285750" algn="just">
              <a:buFont typeface="Arial"/>
              <a:buChar char="•"/>
            </a:pPr>
            <a:endParaRPr lang="es-ES" b="1" dirty="0" smtClean="0">
              <a:solidFill>
                <a:srgbClr val="FFFFFF"/>
              </a:solidFill>
              <a:latin typeface="Century Gothic"/>
              <a:cs typeface="Century Gothic"/>
            </a:endParaRPr>
          </a:p>
          <a:p>
            <a:pPr marL="285750" lvl="0" indent="-285750" algn="just">
              <a:buFont typeface="Arial"/>
              <a:buChar char="•"/>
            </a:pPr>
            <a:r>
              <a:rPr lang="es-ES" b="1" dirty="0" smtClean="0">
                <a:solidFill>
                  <a:srgbClr val="FFFFFF"/>
                </a:solidFill>
                <a:latin typeface="Century Gothic"/>
                <a:cs typeface="Century Gothic"/>
              </a:rPr>
              <a:t>Implementación</a:t>
            </a:r>
            <a:r>
              <a:rPr lang="es-ES" b="1" dirty="0" smtClean="0">
                <a:solidFill>
                  <a:srgbClr val="FFFFFF"/>
                </a:solidFill>
                <a:latin typeface="Century Gothic"/>
                <a:cs typeface="Century Gothic"/>
              </a:rPr>
              <a:t> </a:t>
            </a:r>
            <a:r>
              <a:rPr lang="es-ES" b="1" dirty="0" smtClean="0">
                <a:solidFill>
                  <a:srgbClr val="FFFFFF"/>
                </a:solidFill>
                <a:latin typeface="Century Gothic"/>
                <a:cs typeface="Century Gothic"/>
              </a:rPr>
              <a:t>de laboratorios de investigación con tecnología avanzada</a:t>
            </a:r>
          </a:p>
          <a:p>
            <a:pPr lvl="0" algn="just"/>
            <a:endParaRPr lang="es-ES" b="1" dirty="0" smtClean="0">
              <a:solidFill>
                <a:srgbClr val="FFFFFF"/>
              </a:solidFill>
              <a:latin typeface="Century Gothic"/>
              <a:cs typeface="Century Gothic"/>
            </a:endParaRPr>
          </a:p>
          <a:p>
            <a:pPr marL="285750" lvl="0" indent="-285750" algn="just">
              <a:buFont typeface="Arial"/>
              <a:buChar char="•"/>
            </a:pPr>
            <a:r>
              <a:rPr lang="es-ES" b="1" dirty="0" smtClean="0">
                <a:solidFill>
                  <a:srgbClr val="FFFFFF"/>
                </a:solidFill>
                <a:latin typeface="Century Gothic"/>
                <a:cs typeface="Century Gothic"/>
              </a:rPr>
              <a:t>Acceso </a:t>
            </a:r>
            <a:r>
              <a:rPr lang="es-ES" b="1" dirty="0" smtClean="0">
                <a:solidFill>
                  <a:srgbClr val="FFFFFF"/>
                </a:solidFill>
                <a:latin typeface="Century Gothic"/>
                <a:cs typeface="Century Gothic"/>
              </a:rPr>
              <a:t>a </a:t>
            </a:r>
            <a:r>
              <a:rPr lang="es-ES" b="1" dirty="0" smtClean="0">
                <a:solidFill>
                  <a:srgbClr val="FFFFFF"/>
                </a:solidFill>
                <a:latin typeface="Century Gothic"/>
                <a:cs typeface="Century Gothic"/>
              </a:rPr>
              <a:t>los medios masivos de comunicación que permiten </a:t>
            </a:r>
            <a:r>
              <a:rPr lang="es-ES" b="1" dirty="0" smtClean="0">
                <a:solidFill>
                  <a:srgbClr val="FFFFFF"/>
                </a:solidFill>
                <a:latin typeface="Century Gothic"/>
                <a:cs typeface="Century Gothic"/>
              </a:rPr>
              <a:t>consultar</a:t>
            </a:r>
            <a:r>
              <a:rPr lang="es-ES" b="1" dirty="0" smtClean="0">
                <a:solidFill>
                  <a:srgbClr val="FFFFFF"/>
                </a:solidFill>
                <a:latin typeface="Century Gothic"/>
                <a:cs typeface="Century Gothic"/>
              </a:rPr>
              <a:t> </a:t>
            </a:r>
            <a:r>
              <a:rPr lang="es-ES" b="1" dirty="0" smtClean="0">
                <a:solidFill>
                  <a:srgbClr val="FFFFFF"/>
                </a:solidFill>
                <a:latin typeface="Century Gothic"/>
                <a:cs typeface="Century Gothic"/>
              </a:rPr>
              <a:t>en los bancos de memoria del área biomédica nacional e </a:t>
            </a:r>
            <a:r>
              <a:rPr lang="es-ES" b="1" dirty="0" smtClean="0">
                <a:solidFill>
                  <a:srgbClr val="FFFFFF"/>
                </a:solidFill>
                <a:latin typeface="Century Gothic"/>
                <a:cs typeface="Century Gothic"/>
              </a:rPr>
              <a:t>internacional</a:t>
            </a:r>
            <a:endParaRPr lang="es-ES" b="1" dirty="0" smtClean="0">
              <a:solidFill>
                <a:srgbClr val="FFFFFF"/>
              </a:solidFill>
              <a:latin typeface="Century Gothic"/>
              <a:cs typeface="Century Gothic"/>
            </a:endParaRPr>
          </a:p>
          <a:p>
            <a:pPr lvl="0" algn="just"/>
            <a:endParaRPr lang="es-ES" b="1" dirty="0" smtClean="0">
              <a:solidFill>
                <a:srgbClr val="FFFFFF"/>
              </a:solidFill>
              <a:latin typeface="Century Gothic"/>
              <a:cs typeface="Century Gothic"/>
            </a:endParaRPr>
          </a:p>
          <a:p>
            <a:pPr marL="285750" lvl="0" indent="-285750" algn="just">
              <a:buFont typeface="Arial"/>
              <a:buChar char="•"/>
            </a:pPr>
            <a:r>
              <a:rPr lang="es-ES" b="1" dirty="0" smtClean="0">
                <a:solidFill>
                  <a:srgbClr val="FFFFFF"/>
                </a:solidFill>
                <a:latin typeface="Century Gothic"/>
                <a:cs typeface="Century Gothic"/>
              </a:rPr>
              <a:t>Divulgación e implementación de regulaciones nacionales e internacionales con estándares reconocidos para el desarrollo de protocolos clínicos</a:t>
            </a:r>
          </a:p>
          <a:p>
            <a:pPr marL="342900" lvl="0" indent="-342900" algn="just">
              <a:buAutoNum type="arabicPeriod"/>
            </a:pPr>
            <a:endParaRPr lang="es-ES" b="1" dirty="0" smtClean="0">
              <a:solidFill>
                <a:srgbClr val="FFFFFF"/>
              </a:solidFill>
              <a:latin typeface="Century Gothic"/>
              <a:cs typeface="Century Gothic"/>
            </a:endParaRPr>
          </a:p>
          <a:p>
            <a:pPr lvl="0" algn="just"/>
            <a:endParaRPr lang="es-ES" b="1" dirty="0">
              <a:solidFill>
                <a:srgbClr val="FFFFFF"/>
              </a:solidFill>
              <a:latin typeface="Century Gothic"/>
              <a:cs typeface="Century Gothic"/>
            </a:endParaRPr>
          </a:p>
        </p:txBody>
      </p:sp>
    </p:spTree>
    <p:extLst>
      <p:ext uri="{BB962C8B-B14F-4D97-AF65-F5344CB8AC3E}">
        <p14:creationId xmlns:p14="http://schemas.microsoft.com/office/powerpoint/2010/main" val="36479592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2" name="Imagen 1" descr="IMG_9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44501" y="857247"/>
            <a:ext cx="5143503" cy="3429003"/>
          </a:xfrm>
          <a:prstGeom prst="rect">
            <a:avLst/>
          </a:prstGeom>
        </p:spPr>
      </p:pic>
      <p:pic>
        <p:nvPicPr>
          <p:cNvPr id="3" name="Imagen 2" descr="IMG_144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836" y="2"/>
            <a:ext cx="3429000" cy="5143500"/>
          </a:xfrm>
          <a:prstGeom prst="rect">
            <a:avLst/>
          </a:prstGeom>
        </p:spPr>
      </p:pic>
    </p:spTree>
    <p:extLst>
      <p:ext uri="{BB962C8B-B14F-4D97-AF65-F5344CB8AC3E}">
        <p14:creationId xmlns:p14="http://schemas.microsoft.com/office/powerpoint/2010/main" val="18831774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solidFill>
                  <a:srgbClr val="FFED10"/>
                </a:solidFill>
                <a:latin typeface="Century Gothic"/>
                <a:cs typeface="Century Gothic"/>
              </a:rPr>
              <a:t>FACTORES QUE INTERVIENEN EN EL </a:t>
            </a:r>
            <a:r>
              <a:rPr lang="es-ES" sz="2800" b="1" dirty="0" smtClean="0">
                <a:solidFill>
                  <a:srgbClr val="FFED10"/>
                </a:solidFill>
                <a:latin typeface="Century Gothic"/>
                <a:cs typeface="Century Gothic"/>
              </a:rPr>
              <a:t>MODELO HOSPITAL - ESCUELA</a:t>
            </a:r>
            <a:endParaRPr lang="es-ES" sz="2800" b="1" dirty="0">
              <a:solidFill>
                <a:srgbClr val="FFED10"/>
              </a:solidFill>
              <a:latin typeface="Century Gothic"/>
              <a:cs typeface="Century Gothic"/>
            </a:endParaRPr>
          </a:p>
        </p:txBody>
      </p:sp>
      <p:sp>
        <p:nvSpPr>
          <p:cNvPr id="9" name="Rectángulo 8"/>
          <p:cNvSpPr/>
          <p:nvPr/>
        </p:nvSpPr>
        <p:spPr>
          <a:xfrm>
            <a:off x="206755" y="2669885"/>
            <a:ext cx="8841249" cy="279111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marL="342900" lvl="0" indent="-342900" algn="just">
              <a:buFont typeface="Arial"/>
              <a:buChar char="•"/>
            </a:pPr>
            <a:r>
              <a:rPr lang="es-ES" sz="2000" b="1" dirty="0" smtClean="0">
                <a:solidFill>
                  <a:srgbClr val="FFFFFF"/>
                </a:solidFill>
                <a:latin typeface="Century Gothic"/>
                <a:cs typeface="Century Gothic"/>
              </a:rPr>
              <a:t>Los estudiantes de pre y posgrado se involucran de una manera directa y con supervisión en la atención de los pacientes y en el proceso educativo, convirtiéndose en coparticipes del binomio enseñanza </a:t>
            </a:r>
            <a:r>
              <a:rPr lang="mr-IN" sz="2000" b="1" dirty="0" smtClean="0">
                <a:solidFill>
                  <a:srgbClr val="FFFFFF"/>
                </a:solidFill>
                <a:latin typeface="Century Gothic"/>
                <a:cs typeface="Century Gothic"/>
              </a:rPr>
              <a:t>–</a:t>
            </a:r>
            <a:r>
              <a:rPr lang="es-ES" sz="2000" b="1" dirty="0" smtClean="0">
                <a:solidFill>
                  <a:srgbClr val="FFFFFF"/>
                </a:solidFill>
                <a:latin typeface="Century Gothic"/>
                <a:cs typeface="Century Gothic"/>
              </a:rPr>
              <a:t> aprendizaje</a:t>
            </a:r>
          </a:p>
          <a:p>
            <a:pPr lvl="0" algn="just"/>
            <a:endParaRPr lang="es-ES" sz="2000" b="1" dirty="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marL="342900" lvl="0" indent="-342900" algn="just">
              <a:buFont typeface="Arial"/>
              <a:buChar char="•"/>
            </a:pPr>
            <a:r>
              <a:rPr lang="es-ES" sz="2000" b="1" dirty="0" smtClean="0">
                <a:solidFill>
                  <a:srgbClr val="FFFFFF"/>
                </a:solidFill>
                <a:latin typeface="Century Gothic"/>
                <a:cs typeface="Century Gothic"/>
              </a:rPr>
              <a:t>Modelos </a:t>
            </a:r>
            <a:r>
              <a:rPr lang="es-ES" sz="2000" b="1" dirty="0">
                <a:solidFill>
                  <a:srgbClr val="FFFFFF"/>
                </a:solidFill>
                <a:latin typeface="Century Gothic"/>
                <a:cs typeface="Century Gothic"/>
              </a:rPr>
              <a:t>de simuladores y cursos interactivos que permiten la facilitación del </a:t>
            </a:r>
            <a:r>
              <a:rPr lang="es-ES" sz="2000" b="1" dirty="0" smtClean="0">
                <a:solidFill>
                  <a:srgbClr val="FFFFFF"/>
                </a:solidFill>
                <a:latin typeface="Century Gothic"/>
                <a:cs typeface="Century Gothic"/>
              </a:rPr>
              <a:t>aprendizaje en pre </a:t>
            </a:r>
            <a:r>
              <a:rPr lang="es-ES" sz="2000" b="1" dirty="0">
                <a:solidFill>
                  <a:srgbClr val="FFFFFF"/>
                </a:solidFill>
                <a:latin typeface="Century Gothic"/>
                <a:cs typeface="Century Gothic"/>
              </a:rPr>
              <a:t>y </a:t>
            </a:r>
            <a:r>
              <a:rPr lang="es-ES" sz="2000" b="1" dirty="0" smtClean="0">
                <a:solidFill>
                  <a:srgbClr val="FFFFFF"/>
                </a:solidFill>
                <a:latin typeface="Century Gothic"/>
                <a:cs typeface="Century Gothic"/>
              </a:rPr>
              <a:t>posgrado</a:t>
            </a:r>
          </a:p>
          <a:p>
            <a:pPr lvl="0" algn="just"/>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marL="342900" indent="-342900" algn="just">
              <a:buFont typeface="Arial"/>
              <a:buChar char="•"/>
            </a:pPr>
            <a:r>
              <a:rPr lang="es-ES" sz="2000" b="1" dirty="0" smtClean="0">
                <a:solidFill>
                  <a:srgbClr val="FFFFFF"/>
                </a:solidFill>
                <a:latin typeface="Century Gothic"/>
                <a:cs typeface="Century Gothic"/>
              </a:rPr>
              <a:t>En el pregrado se cuenta con acceso complementario a </a:t>
            </a:r>
            <a:r>
              <a:rPr lang="es-ES" sz="2000" b="1" dirty="0">
                <a:solidFill>
                  <a:srgbClr val="FFFFFF"/>
                </a:solidFill>
                <a:latin typeface="Century Gothic"/>
                <a:cs typeface="Century Gothic"/>
              </a:rPr>
              <a:t>Centros Hospitalarios </a:t>
            </a:r>
            <a:r>
              <a:rPr lang="es-ES" sz="2000" b="1" dirty="0" smtClean="0">
                <a:solidFill>
                  <a:srgbClr val="FFFFFF"/>
                </a:solidFill>
                <a:latin typeface="Century Gothic"/>
                <a:cs typeface="Century Gothic"/>
              </a:rPr>
              <a:t>del Área Metropolitana</a:t>
            </a:r>
            <a:endParaRPr lang="es-ES" sz="2000" b="1" dirty="0">
              <a:solidFill>
                <a:srgbClr val="FFFFFF"/>
              </a:solidFill>
              <a:latin typeface="Century Gothic"/>
              <a:cs typeface="Century Gothic"/>
            </a:endParaRPr>
          </a:p>
          <a:p>
            <a:pPr lvl="0" algn="just"/>
            <a:endParaRPr lang="es-ES" sz="2000" b="1" dirty="0" smtClean="0">
              <a:solidFill>
                <a:srgbClr val="FFFFFF"/>
              </a:solidFill>
              <a:latin typeface="Century Gothic"/>
              <a:cs typeface="Century Gothic"/>
            </a:endParaRPr>
          </a:p>
          <a:p>
            <a:pPr lvl="0" algn="just"/>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p:txBody>
      </p:sp>
    </p:spTree>
    <p:extLst>
      <p:ext uri="{BB962C8B-B14F-4D97-AF65-F5344CB8AC3E}">
        <p14:creationId xmlns:p14="http://schemas.microsoft.com/office/powerpoint/2010/main" val="37347869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9" name="Rectángulo 8"/>
          <p:cNvSpPr/>
          <p:nvPr/>
        </p:nvSpPr>
        <p:spPr>
          <a:xfrm>
            <a:off x="206755" y="2557092"/>
            <a:ext cx="8841249" cy="279111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marL="342900" lvl="0" indent="-342900" algn="just">
              <a:buFont typeface="Arial"/>
              <a:buChar char="•"/>
            </a:pPr>
            <a:r>
              <a:rPr lang="es-ES" sz="2000" b="1" dirty="0" smtClean="0">
                <a:solidFill>
                  <a:srgbClr val="FFFFFF"/>
                </a:solidFill>
                <a:latin typeface="Century Gothic"/>
                <a:cs typeface="Century Gothic"/>
              </a:rPr>
              <a:t>Incorporación de estudiantes de pre y posgrado en equipos de trabajo que enriquecen </a:t>
            </a:r>
            <a:r>
              <a:rPr lang="es-ES" sz="2000" b="1" dirty="0" smtClean="0">
                <a:solidFill>
                  <a:srgbClr val="FFFFFF"/>
                </a:solidFill>
                <a:latin typeface="Century Gothic"/>
                <a:cs typeface="Century Gothic"/>
              </a:rPr>
              <a:t>la</a:t>
            </a:r>
            <a:r>
              <a:rPr lang="es-ES" sz="2000" b="1" dirty="0" smtClean="0">
                <a:solidFill>
                  <a:srgbClr val="FFFFFF"/>
                </a:solidFill>
                <a:latin typeface="Century Gothic"/>
                <a:cs typeface="Century Gothic"/>
              </a:rPr>
              <a:t> </a:t>
            </a:r>
            <a:r>
              <a:rPr lang="es-ES" sz="2000" b="1" dirty="0" smtClean="0">
                <a:solidFill>
                  <a:srgbClr val="FFFFFF"/>
                </a:solidFill>
                <a:latin typeface="Century Gothic"/>
                <a:cs typeface="Century Gothic"/>
              </a:rPr>
              <a:t>educación y mejoran el rendimiento académico</a:t>
            </a:r>
          </a:p>
          <a:p>
            <a:pPr lvl="0" algn="just"/>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marL="342900" lvl="0" indent="-342900" algn="just">
              <a:buFont typeface="Arial"/>
              <a:buChar char="•"/>
            </a:pPr>
            <a:r>
              <a:rPr lang="es-ES" sz="2000" b="1" dirty="0" smtClean="0">
                <a:solidFill>
                  <a:srgbClr val="FFFFFF"/>
                </a:solidFill>
                <a:latin typeface="Century Gothic"/>
                <a:cs typeface="Century Gothic"/>
              </a:rPr>
              <a:t>Formación de estudiantes inquisitivos con capacidad de adquirir y procesar la información de punta de la ciencias médicas</a:t>
            </a:r>
          </a:p>
          <a:p>
            <a:pPr lvl="0" algn="just"/>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marL="342900" indent="-342900" algn="just">
              <a:buFont typeface="Arial"/>
              <a:buChar char="•"/>
            </a:pPr>
            <a:r>
              <a:rPr lang="es-ES" sz="2000" b="1" dirty="0" smtClean="0">
                <a:solidFill>
                  <a:srgbClr val="FFFFFF"/>
                </a:solidFill>
                <a:latin typeface="Century Gothic"/>
                <a:cs typeface="Century Gothic"/>
              </a:rPr>
              <a:t>Incremento  </a:t>
            </a:r>
            <a:r>
              <a:rPr lang="es-ES" sz="2000" b="1" dirty="0">
                <a:solidFill>
                  <a:srgbClr val="FFFFFF"/>
                </a:solidFill>
                <a:latin typeface="Century Gothic"/>
                <a:cs typeface="Century Gothic"/>
              </a:rPr>
              <a:t>exponencial en la </a:t>
            </a:r>
            <a:r>
              <a:rPr lang="es-ES" sz="2000" b="1" dirty="0" smtClean="0">
                <a:solidFill>
                  <a:srgbClr val="FFFFFF"/>
                </a:solidFill>
                <a:latin typeface="Century Gothic"/>
                <a:cs typeface="Century Gothic"/>
              </a:rPr>
              <a:t>investigación y </a:t>
            </a:r>
            <a:r>
              <a:rPr lang="es-ES" sz="2000" b="1" dirty="0">
                <a:solidFill>
                  <a:srgbClr val="FFFFFF"/>
                </a:solidFill>
                <a:latin typeface="Century Gothic"/>
                <a:cs typeface="Century Gothic"/>
              </a:rPr>
              <a:t>publicación en revistas indexadas de trabajos clínicos, básicos y clínico- básico</a:t>
            </a:r>
          </a:p>
          <a:p>
            <a:pPr lvl="0" algn="just"/>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p:txBody>
      </p:sp>
      <p:sp>
        <p:nvSpPr>
          <p:cNvPr id="5"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solidFill>
                  <a:srgbClr val="FFED10"/>
                </a:solidFill>
                <a:latin typeface="Century Gothic"/>
                <a:cs typeface="Century Gothic"/>
              </a:rPr>
              <a:t>FACTORES QUE INTERVIENEN EN EL </a:t>
            </a:r>
            <a:r>
              <a:rPr lang="es-ES" sz="2800" b="1" dirty="0" smtClean="0">
                <a:solidFill>
                  <a:srgbClr val="FFED10"/>
                </a:solidFill>
                <a:latin typeface="Century Gothic"/>
                <a:cs typeface="Century Gothic"/>
              </a:rPr>
              <a:t>MODELO HOSPITAL - ESCUELA</a:t>
            </a:r>
            <a:endParaRPr lang="es-ES" sz="2800" b="1" dirty="0">
              <a:solidFill>
                <a:srgbClr val="FFED10"/>
              </a:solidFill>
              <a:latin typeface="Century Gothic"/>
              <a:cs typeface="Century Gothic"/>
            </a:endParaRPr>
          </a:p>
        </p:txBody>
      </p:sp>
    </p:spTree>
    <p:extLst>
      <p:ext uri="{BB962C8B-B14F-4D97-AF65-F5344CB8AC3E}">
        <p14:creationId xmlns:p14="http://schemas.microsoft.com/office/powerpoint/2010/main" val="923384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9" name="Rectángulo 8"/>
          <p:cNvSpPr/>
          <p:nvPr/>
        </p:nvSpPr>
        <p:spPr>
          <a:xfrm>
            <a:off x="206755" y="2301266"/>
            <a:ext cx="8841249" cy="279111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marL="285750" lvl="0" indent="-285750" algn="just">
              <a:buFont typeface="Arial"/>
              <a:buChar char="•"/>
            </a:pPr>
            <a:r>
              <a:rPr lang="es-ES" b="1" dirty="0" smtClean="0">
                <a:solidFill>
                  <a:srgbClr val="FFFFFF"/>
                </a:solidFill>
                <a:latin typeface="Century Gothic"/>
                <a:cs typeface="Century Gothic"/>
              </a:rPr>
              <a:t>La cercanía entre el Hospital- Escuela, permite que la única barrera para aprender sean los </a:t>
            </a:r>
            <a:r>
              <a:rPr lang="es-ES" b="1" dirty="0" smtClean="0">
                <a:solidFill>
                  <a:srgbClr val="FFFFFF"/>
                </a:solidFill>
                <a:latin typeface="Century Gothic"/>
                <a:cs typeface="Century Gothic"/>
              </a:rPr>
              <a:t>límites </a:t>
            </a:r>
            <a:r>
              <a:rPr lang="es-ES" b="1" dirty="0" smtClean="0">
                <a:solidFill>
                  <a:srgbClr val="FFFFFF"/>
                </a:solidFill>
                <a:latin typeface="Century Gothic"/>
                <a:cs typeface="Century Gothic"/>
              </a:rPr>
              <a:t>del estudiante, </a:t>
            </a:r>
            <a:r>
              <a:rPr lang="es-ES" b="1" dirty="0" smtClean="0">
                <a:solidFill>
                  <a:srgbClr val="FFFFFF"/>
                </a:solidFill>
                <a:latin typeface="Century Gothic"/>
                <a:cs typeface="Century Gothic"/>
              </a:rPr>
              <a:t>donde </a:t>
            </a:r>
            <a:r>
              <a:rPr lang="es-ES" b="1" dirty="0" smtClean="0">
                <a:solidFill>
                  <a:srgbClr val="FFFFFF"/>
                </a:solidFill>
                <a:latin typeface="Century Gothic"/>
                <a:cs typeface="Century Gothic"/>
              </a:rPr>
              <a:t>cada </a:t>
            </a:r>
            <a:r>
              <a:rPr lang="es-ES" b="1" dirty="0" smtClean="0">
                <a:solidFill>
                  <a:srgbClr val="FFFFFF"/>
                </a:solidFill>
                <a:latin typeface="Century Gothic"/>
                <a:cs typeface="Century Gothic"/>
              </a:rPr>
              <a:t>paciente se convierte en una oportunidad de aprendizaje</a:t>
            </a:r>
          </a:p>
          <a:p>
            <a:pPr lvl="0" algn="just"/>
            <a:endParaRPr lang="es-ES" b="1" dirty="0" smtClean="0">
              <a:solidFill>
                <a:srgbClr val="FFFFFF"/>
              </a:solidFill>
              <a:latin typeface="Century Gothic"/>
              <a:cs typeface="Century Gothic"/>
            </a:endParaRPr>
          </a:p>
          <a:p>
            <a:pPr marL="285750" lvl="0" indent="-285750" algn="just">
              <a:buFont typeface="Arial"/>
              <a:buChar char="•"/>
            </a:pPr>
            <a:r>
              <a:rPr lang="es-ES" b="1" dirty="0" smtClean="0">
                <a:solidFill>
                  <a:srgbClr val="FFFFFF"/>
                </a:solidFill>
                <a:latin typeface="Century Gothic"/>
                <a:cs typeface="Century Gothic"/>
              </a:rPr>
              <a:t>Se </a:t>
            </a:r>
            <a:r>
              <a:rPr lang="es-ES" b="1" dirty="0" smtClean="0">
                <a:solidFill>
                  <a:srgbClr val="FFFFFF"/>
                </a:solidFill>
                <a:latin typeface="Century Gothic"/>
                <a:cs typeface="Century Gothic"/>
              </a:rPr>
              <a:t>enfatiza </a:t>
            </a:r>
            <a:r>
              <a:rPr lang="es-ES" b="1" dirty="0" smtClean="0">
                <a:solidFill>
                  <a:srgbClr val="FFFFFF"/>
                </a:solidFill>
                <a:latin typeface="Century Gothic"/>
                <a:cs typeface="Century Gothic"/>
              </a:rPr>
              <a:t>la práctica de una medicina integral y humanística, acorde a los conceptos éticos, las normas locales y nacionales de la practica médica</a:t>
            </a:r>
          </a:p>
          <a:p>
            <a:pPr lvl="0" algn="just"/>
            <a:endParaRPr lang="es-ES" b="1" dirty="0" smtClean="0">
              <a:solidFill>
                <a:srgbClr val="FFFFFF"/>
              </a:solidFill>
              <a:latin typeface="Century Gothic"/>
              <a:cs typeface="Century Gothic"/>
            </a:endParaRPr>
          </a:p>
          <a:p>
            <a:pPr marL="285750" lvl="0" indent="-285750" algn="just">
              <a:buFont typeface="Arial"/>
              <a:buChar char="•"/>
            </a:pPr>
            <a:r>
              <a:rPr lang="es-ES" b="1" dirty="0" smtClean="0">
                <a:solidFill>
                  <a:srgbClr val="FFFFFF"/>
                </a:solidFill>
                <a:latin typeface="Century Gothic"/>
                <a:cs typeface="Century Gothic"/>
              </a:rPr>
              <a:t>Se tiene acceso amplio a una gran variedad de patologías </a:t>
            </a:r>
          </a:p>
          <a:p>
            <a:pPr lvl="0" algn="just"/>
            <a:endParaRPr lang="es-ES" b="1" dirty="0">
              <a:solidFill>
                <a:srgbClr val="FFFFFF"/>
              </a:solidFill>
              <a:latin typeface="Century Gothic"/>
              <a:cs typeface="Century Gothic"/>
            </a:endParaRPr>
          </a:p>
          <a:p>
            <a:pPr marL="285750" lvl="0" indent="-285750" algn="just">
              <a:buFont typeface="Arial"/>
              <a:buChar char="•"/>
            </a:pPr>
            <a:r>
              <a:rPr lang="es-ES" b="1" dirty="0" smtClean="0">
                <a:solidFill>
                  <a:srgbClr val="FFFFFF"/>
                </a:solidFill>
                <a:latin typeface="Century Gothic"/>
                <a:cs typeface="Century Gothic"/>
              </a:rPr>
              <a:t>Se pasa visita con profesores, residentes y estudiantes en las salas de internamiento, </a:t>
            </a:r>
            <a:r>
              <a:rPr lang="es-ES" b="1" dirty="0" smtClean="0">
                <a:solidFill>
                  <a:srgbClr val="FFFFFF"/>
                </a:solidFill>
                <a:latin typeface="Century Gothic"/>
                <a:cs typeface="Century Gothic"/>
              </a:rPr>
              <a:t>donde </a:t>
            </a:r>
            <a:r>
              <a:rPr lang="es-ES" b="1" dirty="0" err="1" smtClean="0">
                <a:solidFill>
                  <a:srgbClr val="FFFFFF"/>
                </a:solidFill>
                <a:latin typeface="Century Gothic"/>
                <a:cs typeface="Century Gothic"/>
              </a:rPr>
              <a:t>evaluan</a:t>
            </a:r>
            <a:r>
              <a:rPr lang="es-ES" b="1" dirty="0" smtClean="0">
                <a:solidFill>
                  <a:srgbClr val="FFFFFF"/>
                </a:solidFill>
                <a:latin typeface="Century Gothic"/>
                <a:cs typeface="Century Gothic"/>
              </a:rPr>
              <a:t> </a:t>
            </a:r>
            <a:r>
              <a:rPr lang="es-ES" b="1" dirty="0" smtClean="0">
                <a:solidFill>
                  <a:srgbClr val="FFFFFF"/>
                </a:solidFill>
                <a:latin typeface="Century Gothic"/>
                <a:cs typeface="Century Gothic"/>
              </a:rPr>
              <a:t>las historias clínicas, diagnóstico, tratamiento y evolución de los pacientes</a:t>
            </a:r>
          </a:p>
          <a:p>
            <a:pPr lvl="0" algn="just"/>
            <a:endParaRPr lang="es-ES" b="1" dirty="0">
              <a:solidFill>
                <a:srgbClr val="FFFFFF"/>
              </a:solidFill>
              <a:latin typeface="Century Gothic"/>
              <a:cs typeface="Century Gothic"/>
            </a:endParaRPr>
          </a:p>
          <a:p>
            <a:pPr lvl="0" algn="just"/>
            <a:endParaRPr lang="es-ES" b="1" dirty="0">
              <a:solidFill>
                <a:srgbClr val="FFFFFF"/>
              </a:solidFill>
              <a:latin typeface="Century Gothic"/>
              <a:cs typeface="Century Gothic"/>
            </a:endParaRPr>
          </a:p>
          <a:p>
            <a:pPr lvl="0" algn="just"/>
            <a:endParaRPr lang="es-ES" b="1" dirty="0" smtClean="0">
              <a:solidFill>
                <a:srgbClr val="FFFFFF"/>
              </a:solidFill>
              <a:latin typeface="Century Gothic"/>
              <a:cs typeface="Century Gothic"/>
            </a:endParaRPr>
          </a:p>
          <a:p>
            <a:pPr lvl="0" algn="just"/>
            <a:endParaRPr lang="es-ES" b="1" dirty="0">
              <a:solidFill>
                <a:srgbClr val="FFFFFF"/>
              </a:solidFill>
              <a:latin typeface="Century Gothic"/>
              <a:cs typeface="Century Gothic"/>
            </a:endParaRPr>
          </a:p>
          <a:p>
            <a:pPr lvl="0" algn="just"/>
            <a:endParaRPr lang="es-ES" b="1" dirty="0">
              <a:solidFill>
                <a:srgbClr val="FFFFFF"/>
              </a:solidFill>
              <a:latin typeface="Century Gothic"/>
              <a:cs typeface="Century Gothic"/>
            </a:endParaRPr>
          </a:p>
        </p:txBody>
      </p:sp>
      <p:sp>
        <p:nvSpPr>
          <p:cNvPr id="5"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solidFill>
                  <a:srgbClr val="FFED10"/>
                </a:solidFill>
                <a:latin typeface="Century Gothic"/>
                <a:cs typeface="Century Gothic"/>
              </a:rPr>
              <a:t>FACTORES QUE INTERVIENEN EN EL </a:t>
            </a:r>
            <a:r>
              <a:rPr lang="es-ES" sz="2800" b="1" dirty="0" smtClean="0">
                <a:solidFill>
                  <a:srgbClr val="FFED10"/>
                </a:solidFill>
                <a:latin typeface="Century Gothic"/>
                <a:cs typeface="Century Gothic"/>
              </a:rPr>
              <a:t>MODELO HOSPITAL - ESCUELA</a:t>
            </a:r>
            <a:endParaRPr lang="es-ES" sz="2800" b="1" dirty="0">
              <a:solidFill>
                <a:srgbClr val="FFED10"/>
              </a:solidFill>
              <a:latin typeface="Century Gothic"/>
              <a:cs typeface="Century Gothic"/>
            </a:endParaRPr>
          </a:p>
        </p:txBody>
      </p:sp>
    </p:spTree>
    <p:extLst>
      <p:ext uri="{BB962C8B-B14F-4D97-AF65-F5344CB8AC3E}">
        <p14:creationId xmlns:p14="http://schemas.microsoft.com/office/powerpoint/2010/main" val="27410636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9" name="Rectángulo 8"/>
          <p:cNvSpPr/>
          <p:nvPr/>
        </p:nvSpPr>
        <p:spPr>
          <a:xfrm>
            <a:off x="206755" y="2194764"/>
            <a:ext cx="8841249" cy="279111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lvl="0" algn="just"/>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smtClean="0">
              <a:solidFill>
                <a:srgbClr val="FFFFFF"/>
              </a:solidFill>
              <a:latin typeface="Century Gothic"/>
              <a:cs typeface="Century Gothic"/>
            </a:endParaRPr>
          </a:p>
          <a:p>
            <a:pPr marL="285750" lvl="0" indent="-285750" algn="just">
              <a:buFont typeface="Arial"/>
              <a:buChar char="•"/>
            </a:pPr>
            <a:r>
              <a:rPr lang="es-ES" sz="2000" b="1" dirty="0" smtClean="0">
                <a:solidFill>
                  <a:srgbClr val="FFFFFF"/>
                </a:solidFill>
                <a:latin typeface="Century Gothic"/>
                <a:cs typeface="Century Gothic"/>
              </a:rPr>
              <a:t>Asistencia gratuita al Congreso Nacional de Investigación en Medicina evaluando los avances en las distintas líneas de investigación e involucro </a:t>
            </a:r>
            <a:r>
              <a:rPr lang="es-ES" sz="2000" b="1" dirty="0" smtClean="0">
                <a:solidFill>
                  <a:srgbClr val="FFFFFF"/>
                </a:solidFill>
                <a:latin typeface="Century Gothic"/>
                <a:cs typeface="Century Gothic"/>
              </a:rPr>
              <a:t>en ellos</a:t>
            </a:r>
            <a:endParaRPr lang="es-ES" sz="2000" b="1" dirty="0" smtClean="0">
              <a:solidFill>
                <a:srgbClr val="FFFFFF"/>
              </a:solidFill>
              <a:latin typeface="Century Gothic"/>
              <a:cs typeface="Century Gothic"/>
            </a:endParaRPr>
          </a:p>
          <a:p>
            <a:pPr marL="285750" lvl="0" indent="-285750" algn="just">
              <a:buFont typeface="Arial"/>
              <a:buChar char="•"/>
            </a:pPr>
            <a:endParaRPr lang="es-ES" sz="2000" b="1" dirty="0">
              <a:solidFill>
                <a:srgbClr val="FFFFFF"/>
              </a:solidFill>
              <a:latin typeface="Century Gothic"/>
              <a:cs typeface="Century Gothic"/>
            </a:endParaRPr>
          </a:p>
          <a:p>
            <a:pPr marL="342900" lvl="0" indent="-342900" algn="just">
              <a:buFont typeface="Arial"/>
              <a:buChar char="•"/>
            </a:pPr>
            <a:r>
              <a:rPr lang="es-ES" sz="2000" b="1" dirty="0" smtClean="0">
                <a:solidFill>
                  <a:srgbClr val="FFFFFF"/>
                </a:solidFill>
                <a:latin typeface="Century Gothic"/>
                <a:cs typeface="Century Gothic"/>
              </a:rPr>
              <a:t>Ingreso al S</a:t>
            </a:r>
            <a:r>
              <a:rPr lang="es-ES" sz="2000" b="1" dirty="0" smtClean="0">
                <a:solidFill>
                  <a:srgbClr val="FFFFFF"/>
                </a:solidFill>
                <a:latin typeface="Century Gothic"/>
                <a:cs typeface="Century Gothic"/>
              </a:rPr>
              <a:t>istema </a:t>
            </a:r>
            <a:r>
              <a:rPr lang="es-ES" sz="2000" b="1" dirty="0" smtClean="0">
                <a:solidFill>
                  <a:srgbClr val="FFFFFF"/>
                </a:solidFill>
                <a:latin typeface="Century Gothic"/>
                <a:cs typeface="Century Gothic"/>
              </a:rPr>
              <a:t>de Doctorado en Medicina híbrido acorde </a:t>
            </a:r>
            <a:r>
              <a:rPr lang="es-ES" sz="2000" b="1" dirty="0">
                <a:solidFill>
                  <a:srgbClr val="FFFFFF"/>
                </a:solidFill>
                <a:latin typeface="Century Gothic"/>
                <a:cs typeface="Century Gothic"/>
              </a:rPr>
              <a:t>al modelo europeo </a:t>
            </a:r>
            <a:r>
              <a:rPr lang="es-ES" sz="2000" b="1" dirty="0" smtClean="0">
                <a:solidFill>
                  <a:srgbClr val="FFFFFF"/>
                </a:solidFill>
                <a:latin typeface="Century Gothic"/>
                <a:cs typeface="Century Gothic"/>
              </a:rPr>
              <a:t>y </a:t>
            </a:r>
            <a:r>
              <a:rPr lang="es-ES" sz="2000" b="1" dirty="0">
                <a:solidFill>
                  <a:srgbClr val="FFFFFF"/>
                </a:solidFill>
                <a:latin typeface="Century Gothic"/>
                <a:cs typeface="Century Gothic"/>
              </a:rPr>
              <a:t>el </a:t>
            </a:r>
            <a:r>
              <a:rPr lang="es-ES" sz="2000" b="1" dirty="0" smtClean="0">
                <a:solidFill>
                  <a:srgbClr val="FFFFFF"/>
                </a:solidFill>
                <a:latin typeface="Century Gothic"/>
                <a:cs typeface="Century Gothic"/>
              </a:rPr>
              <a:t>MD, </a:t>
            </a:r>
            <a:r>
              <a:rPr lang="es-ES" sz="2000" b="1" dirty="0">
                <a:solidFill>
                  <a:srgbClr val="FFFFFF"/>
                </a:solidFill>
                <a:latin typeface="Century Gothic"/>
                <a:cs typeface="Century Gothic"/>
              </a:rPr>
              <a:t>PhD de Estados Unidos</a:t>
            </a:r>
          </a:p>
          <a:p>
            <a:pPr lvl="0" algn="just"/>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marL="342900" lvl="0" indent="-342900" algn="just">
              <a:buFont typeface="Arial"/>
              <a:buChar char="•"/>
            </a:pPr>
            <a:r>
              <a:rPr lang="es-ES" sz="2000" b="1" dirty="0" smtClean="0">
                <a:solidFill>
                  <a:srgbClr val="FFFFFF"/>
                </a:solidFill>
                <a:latin typeface="Century Gothic"/>
                <a:cs typeface="Century Gothic"/>
              </a:rPr>
              <a:t>Incorporación </a:t>
            </a:r>
            <a:r>
              <a:rPr lang="es-ES" sz="2000" b="1" dirty="0">
                <a:solidFill>
                  <a:srgbClr val="FFFFFF"/>
                </a:solidFill>
                <a:latin typeface="Century Gothic"/>
                <a:cs typeface="Century Gothic"/>
              </a:rPr>
              <a:t>de estudiantes de pre y posgrado a proyectos de investigación de especialidad, maestría y doctorado</a:t>
            </a:r>
          </a:p>
          <a:p>
            <a:pPr marL="285750" lvl="0" indent="-285750" algn="just">
              <a:buFont typeface="Arial"/>
              <a:buChar char="•"/>
            </a:pPr>
            <a:endParaRPr lang="es-ES" sz="2000" b="1" dirty="0" smtClean="0">
              <a:solidFill>
                <a:srgbClr val="FFFFFF"/>
              </a:solidFill>
              <a:latin typeface="Century Gothic"/>
              <a:cs typeface="Century Gothic"/>
            </a:endParaRPr>
          </a:p>
          <a:p>
            <a:pPr lvl="0" algn="just"/>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p:txBody>
      </p:sp>
      <p:sp>
        <p:nvSpPr>
          <p:cNvPr id="5"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solidFill>
                  <a:srgbClr val="FFED10"/>
                </a:solidFill>
                <a:latin typeface="Century Gothic"/>
                <a:cs typeface="Century Gothic"/>
              </a:rPr>
              <a:t>FACTORES QUE INTERVIENEN EN EL </a:t>
            </a:r>
            <a:r>
              <a:rPr lang="es-ES" sz="2800" b="1" dirty="0" smtClean="0">
                <a:solidFill>
                  <a:srgbClr val="FFED10"/>
                </a:solidFill>
                <a:latin typeface="Century Gothic"/>
                <a:cs typeface="Century Gothic"/>
              </a:rPr>
              <a:t>MODELO HOSPITAL - ESCUELA</a:t>
            </a:r>
            <a:endParaRPr lang="es-ES" sz="2800" b="1" dirty="0">
              <a:solidFill>
                <a:srgbClr val="FFED10"/>
              </a:solidFill>
              <a:latin typeface="Century Gothic"/>
              <a:cs typeface="Century Gothic"/>
            </a:endParaRPr>
          </a:p>
        </p:txBody>
      </p:sp>
    </p:spTree>
    <p:extLst>
      <p:ext uri="{BB962C8B-B14F-4D97-AF65-F5344CB8AC3E}">
        <p14:creationId xmlns:p14="http://schemas.microsoft.com/office/powerpoint/2010/main" val="3054412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9" name="Rectángulo 8"/>
          <p:cNvSpPr/>
          <p:nvPr/>
        </p:nvSpPr>
        <p:spPr>
          <a:xfrm>
            <a:off x="206755" y="1613452"/>
            <a:ext cx="8841249" cy="279111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marL="285750" lvl="0" indent="-285750" algn="just">
              <a:buFont typeface="Arial"/>
              <a:buChar char="•"/>
            </a:pPr>
            <a:r>
              <a:rPr lang="es-ES" sz="2000" b="1" dirty="0" smtClean="0">
                <a:solidFill>
                  <a:srgbClr val="FFFFFF"/>
                </a:solidFill>
                <a:latin typeface="Century Gothic"/>
                <a:cs typeface="Century Gothic"/>
              </a:rPr>
              <a:t>El HU es un hospital de 3° nivel de enseñanza. </a:t>
            </a:r>
            <a:r>
              <a:rPr lang="es-ES" sz="2000" b="1" dirty="0">
                <a:solidFill>
                  <a:srgbClr val="FFFFFF"/>
                </a:solidFill>
                <a:latin typeface="Century Gothic"/>
                <a:cs typeface="Century Gothic"/>
              </a:rPr>
              <a:t>L</a:t>
            </a:r>
            <a:r>
              <a:rPr lang="es-ES" sz="2000" b="1" dirty="0" smtClean="0">
                <a:solidFill>
                  <a:srgbClr val="FFFFFF"/>
                </a:solidFill>
                <a:latin typeface="Century Gothic"/>
                <a:cs typeface="Century Gothic"/>
              </a:rPr>
              <a:t>a Facultad de Medicina tiene un </a:t>
            </a:r>
            <a:r>
              <a:rPr lang="es-ES" sz="2000" b="1" dirty="0">
                <a:solidFill>
                  <a:srgbClr val="FFFFFF"/>
                </a:solidFill>
                <a:latin typeface="Century Gothic"/>
                <a:cs typeface="Century Gothic"/>
              </a:rPr>
              <a:t>amplio programa universitario </a:t>
            </a:r>
            <a:r>
              <a:rPr lang="es-ES" sz="2000" b="1" dirty="0" smtClean="0">
                <a:solidFill>
                  <a:srgbClr val="FFFFFF"/>
                </a:solidFill>
                <a:latin typeface="Century Gothic"/>
                <a:cs typeface="Century Gothic"/>
              </a:rPr>
              <a:t>de centros de atención médica en toda el Área Metropolitana y otros sitios en los que estudiantes aprenden medicina de primer nivel </a:t>
            </a:r>
          </a:p>
          <a:p>
            <a:pPr lvl="0" algn="just"/>
            <a:endParaRPr lang="es-ES" sz="2000" b="1" dirty="0" smtClean="0">
              <a:solidFill>
                <a:srgbClr val="FFFFFF"/>
              </a:solidFill>
              <a:latin typeface="Century Gothic"/>
              <a:cs typeface="Century Gothic"/>
            </a:endParaRPr>
          </a:p>
          <a:p>
            <a:pPr lvl="0" algn="just"/>
            <a:endParaRPr lang="es-ES" sz="2000" b="1" dirty="0" smtClean="0">
              <a:solidFill>
                <a:srgbClr val="FFFFFF"/>
              </a:solidFill>
              <a:latin typeface="Century Gothic"/>
              <a:cs typeface="Century Gothic"/>
            </a:endParaRPr>
          </a:p>
          <a:p>
            <a:pPr marL="285750" lvl="0" indent="-285750" algn="just">
              <a:buFont typeface="Arial"/>
              <a:buChar char="•"/>
            </a:pPr>
            <a:r>
              <a:rPr lang="es-ES" sz="2000" b="1" dirty="0" smtClean="0">
                <a:solidFill>
                  <a:srgbClr val="FFFFFF"/>
                </a:solidFill>
                <a:latin typeface="Century Gothic"/>
                <a:cs typeface="Century Gothic"/>
              </a:rPr>
              <a:t>Existe enseñanza </a:t>
            </a:r>
            <a:r>
              <a:rPr lang="es-ES" sz="2000" b="1" dirty="0" smtClean="0">
                <a:solidFill>
                  <a:srgbClr val="FFFFFF"/>
                </a:solidFill>
                <a:latin typeface="Century Gothic"/>
                <a:cs typeface="Century Gothic"/>
              </a:rPr>
              <a:t>adicional </a:t>
            </a:r>
            <a:r>
              <a:rPr lang="es-ES" sz="2000" b="1" dirty="0" smtClean="0">
                <a:solidFill>
                  <a:srgbClr val="FFFFFF"/>
                </a:solidFill>
                <a:latin typeface="Century Gothic"/>
                <a:cs typeface="Century Gothic"/>
              </a:rPr>
              <a:t>en </a:t>
            </a:r>
            <a:r>
              <a:rPr lang="es-ES" sz="2000" b="1" dirty="0" smtClean="0">
                <a:solidFill>
                  <a:srgbClr val="FFFFFF"/>
                </a:solidFill>
                <a:latin typeface="Century Gothic"/>
                <a:cs typeface="Century Gothic"/>
              </a:rPr>
              <a:t>las consultas externas de las diversas especialidades del Hospital </a:t>
            </a:r>
            <a:r>
              <a:rPr lang="es-ES" sz="2000" b="1" dirty="0" smtClean="0">
                <a:solidFill>
                  <a:srgbClr val="FFFFFF"/>
                </a:solidFill>
                <a:latin typeface="Century Gothic"/>
                <a:cs typeface="Century Gothic"/>
              </a:rPr>
              <a:t>Universitario, además de Hospitales </a:t>
            </a:r>
            <a:r>
              <a:rPr lang="es-ES" sz="2000" b="1" dirty="0" smtClean="0">
                <a:solidFill>
                  <a:srgbClr val="FFFFFF"/>
                </a:solidFill>
                <a:latin typeface="Century Gothic"/>
                <a:cs typeface="Century Gothic"/>
              </a:rPr>
              <a:t>de 2° </a:t>
            </a:r>
            <a:r>
              <a:rPr lang="es-ES" sz="2000" b="1" dirty="0" smtClean="0">
                <a:solidFill>
                  <a:srgbClr val="FFFFFF"/>
                </a:solidFill>
                <a:latin typeface="Century Gothic"/>
                <a:cs typeface="Century Gothic"/>
              </a:rPr>
              <a:t>nivel en el área metropolitana</a:t>
            </a:r>
            <a:endParaRPr lang="es-ES" sz="2000" b="1" dirty="0" smtClean="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a:p>
            <a:pPr lvl="0" algn="just"/>
            <a:endParaRPr lang="es-ES" sz="2000" b="1" dirty="0">
              <a:solidFill>
                <a:srgbClr val="FFFFFF"/>
              </a:solidFill>
              <a:latin typeface="Century Gothic"/>
              <a:cs typeface="Century Gothic"/>
            </a:endParaRPr>
          </a:p>
        </p:txBody>
      </p:sp>
      <p:sp>
        <p:nvSpPr>
          <p:cNvPr id="6"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solidFill>
                  <a:srgbClr val="FFED10"/>
                </a:solidFill>
                <a:latin typeface="Century Gothic"/>
                <a:cs typeface="Century Gothic"/>
              </a:rPr>
              <a:t>FACTORES QUE INTERVIENEN EN EL </a:t>
            </a:r>
            <a:r>
              <a:rPr lang="es-ES" sz="2800" b="1" dirty="0" smtClean="0">
                <a:solidFill>
                  <a:srgbClr val="FFED10"/>
                </a:solidFill>
                <a:latin typeface="Century Gothic"/>
                <a:cs typeface="Century Gothic"/>
              </a:rPr>
              <a:t>MODELO HOSPITAL - ESCUELA</a:t>
            </a:r>
            <a:endParaRPr lang="es-ES" sz="2800" b="1" dirty="0">
              <a:solidFill>
                <a:srgbClr val="FFED10"/>
              </a:solidFill>
              <a:latin typeface="Century Gothic"/>
              <a:cs typeface="Century Gothic"/>
            </a:endParaRPr>
          </a:p>
        </p:txBody>
      </p:sp>
    </p:spTree>
    <p:extLst>
      <p:ext uri="{BB962C8B-B14F-4D97-AF65-F5344CB8AC3E}">
        <p14:creationId xmlns:p14="http://schemas.microsoft.com/office/powerpoint/2010/main" val="19958012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7374"/>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smtClean="0">
                <a:solidFill>
                  <a:srgbClr val="FFED10"/>
                </a:solidFill>
                <a:latin typeface="Century Gothic"/>
                <a:cs typeface="Century Gothic"/>
              </a:rPr>
              <a:t>CONCLUSIÓN</a:t>
            </a:r>
            <a:endParaRPr lang="es-ES" sz="3600" b="1" dirty="0">
              <a:solidFill>
                <a:srgbClr val="FFED10"/>
              </a:solidFill>
              <a:latin typeface="Century Gothic"/>
              <a:cs typeface="Century Gothic"/>
            </a:endParaRPr>
          </a:p>
        </p:txBody>
      </p:sp>
      <p:sp>
        <p:nvSpPr>
          <p:cNvPr id="9" name="Rectángulo 8"/>
          <p:cNvSpPr/>
          <p:nvPr/>
        </p:nvSpPr>
        <p:spPr>
          <a:xfrm>
            <a:off x="206754" y="960504"/>
            <a:ext cx="8841249" cy="3799790"/>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lvl="0" algn="just"/>
            <a:endParaRPr lang="es-ES" sz="2200" b="1" dirty="0">
              <a:solidFill>
                <a:srgbClr val="FFFFFF"/>
              </a:solidFill>
              <a:latin typeface="Century Gothic"/>
              <a:cs typeface="Century Gothic"/>
            </a:endParaRPr>
          </a:p>
          <a:p>
            <a:pPr lvl="0" algn="just"/>
            <a:r>
              <a:rPr lang="es-ES" sz="2200" b="1" dirty="0" smtClean="0">
                <a:solidFill>
                  <a:srgbClr val="FFFFFF"/>
                </a:solidFill>
                <a:latin typeface="Century Gothic"/>
                <a:cs typeface="Century Gothic"/>
              </a:rPr>
              <a:t>El Hospital </a:t>
            </a:r>
            <a:r>
              <a:rPr lang="es-ES" sz="2200" b="1" dirty="0">
                <a:solidFill>
                  <a:srgbClr val="FFFFFF"/>
                </a:solidFill>
                <a:latin typeface="Century Gothic"/>
                <a:cs typeface="Century Gothic"/>
              </a:rPr>
              <a:t>Universitario constituye un elemento esencial para </a:t>
            </a:r>
            <a:r>
              <a:rPr lang="es-ES" sz="2200" b="1" dirty="0" smtClean="0">
                <a:solidFill>
                  <a:srgbClr val="FFFFFF"/>
                </a:solidFill>
                <a:latin typeface="Century Gothic"/>
                <a:cs typeface="Century Gothic"/>
              </a:rPr>
              <a:t>una preparación clínica y de investigación óptimas de estudiantes de pregrado y posgrado de la Facultad de Medicina de la </a:t>
            </a:r>
            <a:r>
              <a:rPr lang="es-ES" sz="2200" b="1" dirty="0" smtClean="0">
                <a:solidFill>
                  <a:srgbClr val="FFFFFF"/>
                </a:solidFill>
                <a:latin typeface="Century Gothic"/>
                <a:cs typeface="Century Gothic"/>
              </a:rPr>
              <a:t>UANL y graduados de otras escuelas médicas del país</a:t>
            </a:r>
            <a:endParaRPr lang="es-ES" sz="2200" b="1" dirty="0">
              <a:solidFill>
                <a:srgbClr val="FFFFFF"/>
              </a:solidFill>
              <a:latin typeface="Century Gothic"/>
              <a:cs typeface="Century Gothic"/>
            </a:endParaRPr>
          </a:p>
          <a:p>
            <a:pPr lvl="0" algn="just"/>
            <a:endParaRPr lang="es-ES" sz="2200" b="1" dirty="0" smtClean="0">
              <a:solidFill>
                <a:srgbClr val="FFFFFF"/>
              </a:solidFill>
              <a:latin typeface="Century Gothic"/>
              <a:cs typeface="Century Gothic"/>
            </a:endParaRPr>
          </a:p>
          <a:p>
            <a:pPr lvl="0" algn="just"/>
            <a:r>
              <a:rPr lang="es-ES" sz="2200" b="1" dirty="0" smtClean="0">
                <a:solidFill>
                  <a:srgbClr val="FFFFFF"/>
                </a:solidFill>
                <a:latin typeface="Century Gothic"/>
                <a:cs typeface="Century Gothic"/>
              </a:rPr>
              <a:t>La enseñanza médica debe regirse por una constante preocupación en la implementación de las bases pedagógicas, académicas y mediáticas que permitan a los estudiantes, dentro de un sistema ético, desarrollar una educación  de excelencia internacional en beneficio de los pacientes.</a:t>
            </a:r>
            <a:endParaRPr lang="es-ES" sz="2200" b="1" dirty="0">
              <a:solidFill>
                <a:srgbClr val="FFFFFF"/>
              </a:solidFill>
              <a:latin typeface="Century Gothic"/>
              <a:cs typeface="Century Gothic"/>
            </a:endParaRPr>
          </a:p>
        </p:txBody>
      </p:sp>
    </p:spTree>
    <p:extLst>
      <p:ext uri="{BB962C8B-B14F-4D97-AF65-F5344CB8AC3E}">
        <p14:creationId xmlns:p14="http://schemas.microsoft.com/office/powerpoint/2010/main" val="32527418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95997"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3" name="Rectángulo 8"/>
          <p:cNvSpPr/>
          <p:nvPr/>
        </p:nvSpPr>
        <p:spPr>
          <a:xfrm>
            <a:off x="55377" y="326633"/>
            <a:ext cx="8841249" cy="3799790"/>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lvl="0" algn="ctr"/>
            <a:endParaRPr lang="es-ES" sz="6600" b="1" dirty="0">
              <a:solidFill>
                <a:srgbClr val="FFED10"/>
              </a:solidFill>
              <a:latin typeface="Century Gothic"/>
              <a:cs typeface="Century Gothic"/>
            </a:endParaRPr>
          </a:p>
          <a:p>
            <a:pPr lvl="0" algn="ctr"/>
            <a:r>
              <a:rPr lang="es-ES" sz="6600" b="1" dirty="0" smtClean="0">
                <a:solidFill>
                  <a:srgbClr val="FFED10"/>
                </a:solidFill>
                <a:latin typeface="Century Gothic"/>
                <a:cs typeface="Century Gothic"/>
              </a:rPr>
              <a:t>¡GRACIAS POR SU ATENCIÓN!</a:t>
            </a:r>
            <a:endParaRPr lang="es-ES" sz="6600" b="1" dirty="0">
              <a:solidFill>
                <a:srgbClr val="FFED10"/>
              </a:solidFill>
              <a:latin typeface="Century Gothic"/>
              <a:cs typeface="Century Gothic"/>
            </a:endParaRPr>
          </a:p>
        </p:txBody>
      </p:sp>
    </p:spTree>
    <p:extLst>
      <p:ext uri="{BB962C8B-B14F-4D97-AF65-F5344CB8AC3E}">
        <p14:creationId xmlns:p14="http://schemas.microsoft.com/office/powerpoint/2010/main" val="11599144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47188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Imagen 5" descr="Banner HU.jpg"/>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471881"/>
            <a:ext cx="8460000" cy="2705450"/>
          </a:xfrm>
          <a:prstGeom prst="rect">
            <a:avLst/>
          </a:prstGeom>
        </p:spPr>
      </p:pic>
      <p:sp>
        <p:nvSpPr>
          <p:cNvPr id="7" name="Rectángulo 6"/>
          <p:cNvSpPr/>
          <p:nvPr/>
        </p:nvSpPr>
        <p:spPr>
          <a:xfrm>
            <a:off x="0" y="3167281"/>
            <a:ext cx="8460000" cy="471881"/>
          </a:xfrm>
          <a:prstGeom prst="rect">
            <a:avLst/>
          </a:prstGeom>
          <a:solidFill>
            <a:schemeClr val="accent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Century Gothic"/>
                <a:cs typeface="Century Gothic"/>
              </a:rPr>
              <a:t>“EL HOSPITAL- ESCUELA” </a:t>
            </a:r>
          </a:p>
        </p:txBody>
      </p:sp>
      <p:sp>
        <p:nvSpPr>
          <p:cNvPr id="12" name="Rectángulo 11"/>
          <p:cNvSpPr/>
          <p:nvPr/>
        </p:nvSpPr>
        <p:spPr>
          <a:xfrm>
            <a:off x="0" y="3607704"/>
            <a:ext cx="8460000" cy="471881"/>
          </a:xfrm>
          <a:prstGeom prst="rect">
            <a:avLst/>
          </a:prstGeom>
          <a:solidFill>
            <a:schemeClr val="tx2">
              <a:lumMod val="40000"/>
              <a:lumOff val="6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b="1" dirty="0">
                <a:solidFill>
                  <a:schemeClr val="bg1"/>
                </a:solidFill>
                <a:latin typeface="Century Gothic"/>
                <a:cs typeface="Century Gothic"/>
              </a:rPr>
              <a:t>“EL Modelo de la Medicina Universitaria en la Facultad de Medicina y Hospital Universitario”</a:t>
            </a:r>
            <a:endParaRPr lang="es-ES" sz="1600" dirty="0">
              <a:solidFill>
                <a:schemeClr val="bg1"/>
              </a:solidFill>
              <a:latin typeface="Century Gothic"/>
              <a:cs typeface="Century Gothic"/>
            </a:endParaRPr>
          </a:p>
        </p:txBody>
      </p:sp>
      <p:sp>
        <p:nvSpPr>
          <p:cNvPr id="10" name="Rectángulo 9"/>
          <p:cNvSpPr/>
          <p:nvPr/>
        </p:nvSpPr>
        <p:spPr>
          <a:xfrm>
            <a:off x="0" y="4079585"/>
            <a:ext cx="8460000" cy="679888"/>
          </a:xfrm>
          <a:prstGeom prst="rect">
            <a:avLst/>
          </a:prstGeom>
          <a:solidFill>
            <a:srgbClr val="93CDDD"/>
          </a:solidFill>
          <a:ln>
            <a:solidFill>
              <a:schemeClr val="accent5">
                <a:lumMod val="60000"/>
                <a:lumOff val="4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solidFill>
                  <a:srgbClr val="000000"/>
                </a:solidFill>
                <a:latin typeface="Century Gothic"/>
                <a:cs typeface="Century Gothic"/>
              </a:rPr>
              <a:t>Dr. med. Oliverio Welsh Lozano</a:t>
            </a:r>
            <a:endParaRPr lang="es-ES" sz="1100" dirty="0">
              <a:solidFill>
                <a:srgbClr val="000000"/>
              </a:solidFill>
              <a:latin typeface="Century Gothic"/>
              <a:cs typeface="Century Gothic"/>
            </a:endParaRPr>
          </a:p>
          <a:p>
            <a:pPr algn="ctr"/>
            <a:r>
              <a:rPr lang="es-ES" sz="1100" dirty="0">
                <a:solidFill>
                  <a:srgbClr val="000000"/>
                </a:solidFill>
                <a:latin typeface="Century Gothic"/>
                <a:cs typeface="Century Gothic"/>
              </a:rPr>
              <a:t>Miembro Titular de la Academia Nacional de Medicina</a:t>
            </a:r>
          </a:p>
          <a:p>
            <a:pPr algn="ctr"/>
            <a:r>
              <a:rPr lang="es-ES" sz="1100" dirty="0">
                <a:solidFill>
                  <a:srgbClr val="000000"/>
                </a:solidFill>
                <a:latin typeface="Century Gothic"/>
                <a:cs typeface="Century Gothic"/>
              </a:rPr>
              <a:t>23 Agosto 2017</a:t>
            </a:r>
          </a:p>
        </p:txBody>
      </p:sp>
      <p:sp>
        <p:nvSpPr>
          <p:cNvPr id="8" name="Rectángulo 7"/>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4" name="Imagen 3" descr="Frontis día 0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160" y="-9844"/>
            <a:ext cx="8088059" cy="5143500"/>
          </a:xfrm>
          <a:prstGeom prst="rect">
            <a:avLst/>
          </a:prstGeom>
        </p:spPr>
      </p:pic>
    </p:spTree>
    <p:extLst>
      <p:ext uri="{BB962C8B-B14F-4D97-AF65-F5344CB8AC3E}">
        <p14:creationId xmlns:p14="http://schemas.microsoft.com/office/powerpoint/2010/main" val="4091706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5" name="Rectángulo 4"/>
          <p:cNvSpPr/>
          <p:nvPr/>
        </p:nvSpPr>
        <p:spPr>
          <a:xfrm>
            <a:off x="0" y="1698771"/>
            <a:ext cx="9144000" cy="1342238"/>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800" b="1" dirty="0">
                <a:solidFill>
                  <a:srgbClr val="FFED10"/>
                </a:solidFill>
                <a:latin typeface="Century Gothic"/>
                <a:cs typeface="Century Gothic"/>
              </a:rPr>
              <a:t>Historia del Hospital-Escuela</a:t>
            </a:r>
          </a:p>
        </p:txBody>
      </p:sp>
    </p:spTree>
    <p:extLst>
      <p:ext uri="{BB962C8B-B14F-4D97-AF65-F5344CB8AC3E}">
        <p14:creationId xmlns:p14="http://schemas.microsoft.com/office/powerpoint/2010/main" val="42762283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55163"/>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a:solidFill>
                  <a:srgbClr val="FFED10"/>
                </a:solidFill>
                <a:latin typeface="Century Gothic"/>
                <a:cs typeface="Century Gothic"/>
              </a:rPr>
              <a:t>CRONOGRAMA HISTÓRICO DE LA SUBDIRECCIÓN DE POSGRAO</a:t>
            </a:r>
          </a:p>
        </p:txBody>
      </p:sp>
      <p:sp>
        <p:nvSpPr>
          <p:cNvPr id="6" name="Rectángulo 5"/>
          <p:cNvSpPr/>
          <p:nvPr/>
        </p:nvSpPr>
        <p:spPr>
          <a:xfrm>
            <a:off x="206755" y="1082844"/>
            <a:ext cx="8841249" cy="3799790"/>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342900" indent="-342900" algn="just">
              <a:buFont typeface="Arial"/>
              <a:buChar char="•"/>
            </a:pPr>
            <a:r>
              <a:rPr lang="es-ES" sz="2000" b="1" dirty="0">
                <a:solidFill>
                  <a:srgbClr val="FFED10"/>
                </a:solidFill>
                <a:latin typeface="Century Gothic"/>
                <a:cs typeface="Century Gothic"/>
              </a:rPr>
              <a:t>1941: 	</a:t>
            </a:r>
            <a:r>
              <a:rPr lang="es-ES" sz="1600" b="1" dirty="0">
                <a:solidFill>
                  <a:schemeClr val="bg1"/>
                </a:solidFill>
                <a:latin typeface="Century Gothic"/>
                <a:cs typeface="Century Gothic"/>
              </a:rPr>
              <a:t>Se inician actividades de Posgrado en el Hospital Civil “Dr. José Eleuterio </a:t>
            </a:r>
            <a:r>
              <a:rPr lang="es-ES" sz="1600" b="1" dirty="0" smtClean="0">
                <a:solidFill>
                  <a:schemeClr val="bg1"/>
                </a:solidFill>
                <a:latin typeface="Century Gothic"/>
                <a:cs typeface="Century Gothic"/>
              </a:rPr>
              <a:t>			González</a:t>
            </a:r>
            <a:r>
              <a:rPr lang="es-ES" sz="1600" b="1" dirty="0">
                <a:solidFill>
                  <a:schemeClr val="bg1"/>
                </a:solidFill>
                <a:latin typeface="Century Gothic"/>
                <a:cs typeface="Century Gothic"/>
              </a:rPr>
              <a:t>” con 5 </a:t>
            </a:r>
            <a:r>
              <a:rPr lang="es-ES" sz="1600" b="1" dirty="0" smtClean="0">
                <a:solidFill>
                  <a:schemeClr val="bg1"/>
                </a:solidFill>
                <a:latin typeface="Century Gothic"/>
                <a:cs typeface="Century Gothic"/>
              </a:rPr>
              <a:t>aspirantes </a:t>
            </a:r>
            <a:r>
              <a:rPr lang="es-ES" sz="1600" b="1" dirty="0">
                <a:solidFill>
                  <a:schemeClr val="bg1"/>
                </a:solidFill>
                <a:latin typeface="Century Gothic"/>
                <a:cs typeface="Century Gothic"/>
              </a:rPr>
              <a:t>al internado rotatorio de Posgrado</a:t>
            </a:r>
          </a:p>
          <a:p>
            <a:pPr marL="342900" indent="-342900" algn="just">
              <a:buFont typeface="Arial"/>
              <a:buChar char="•"/>
            </a:pPr>
            <a:endParaRPr lang="es-ES" sz="2000" b="1" dirty="0">
              <a:solidFill>
                <a:srgbClr val="FFED10"/>
              </a:solidFill>
              <a:latin typeface="Century Gothic"/>
              <a:cs typeface="Century Gothic"/>
            </a:endParaRPr>
          </a:p>
          <a:p>
            <a:pPr marL="342900" indent="-342900" algn="just">
              <a:buFont typeface="Arial"/>
              <a:buChar char="•"/>
            </a:pPr>
            <a:r>
              <a:rPr lang="es-ES" sz="2000" b="1" dirty="0">
                <a:solidFill>
                  <a:srgbClr val="FFED10"/>
                </a:solidFill>
                <a:latin typeface="Century Gothic"/>
                <a:cs typeface="Century Gothic"/>
              </a:rPr>
              <a:t>1954: </a:t>
            </a:r>
            <a:r>
              <a:rPr lang="es-ES" sz="2000" b="1" dirty="0" smtClean="0">
                <a:solidFill>
                  <a:srgbClr val="FFED10"/>
                </a:solidFill>
                <a:latin typeface="Century Gothic"/>
                <a:cs typeface="Century Gothic"/>
              </a:rPr>
              <a:t>	</a:t>
            </a:r>
            <a:r>
              <a:rPr lang="es-ES" sz="1600" b="1" dirty="0" smtClean="0">
                <a:latin typeface="Century Gothic"/>
                <a:cs typeface="Century Gothic"/>
              </a:rPr>
              <a:t>Nace </a:t>
            </a:r>
            <a:r>
              <a:rPr lang="es-ES" sz="1600" b="1" dirty="0">
                <a:latin typeface="Century Gothic"/>
                <a:cs typeface="Century Gothic"/>
              </a:rPr>
              <a:t>idea de crear la Escuela de Posgrado</a:t>
            </a:r>
          </a:p>
          <a:p>
            <a:pPr lvl="0" algn="just"/>
            <a:endParaRPr lang="es-ES" sz="2000" b="1" dirty="0">
              <a:solidFill>
                <a:srgbClr val="FFED10"/>
              </a:solidFill>
              <a:latin typeface="Century Gothic"/>
              <a:cs typeface="Century Gothic"/>
            </a:endParaRPr>
          </a:p>
          <a:p>
            <a:pPr marL="342900" indent="-342900" algn="just">
              <a:buFont typeface="Arial"/>
              <a:buChar char="•"/>
            </a:pPr>
            <a:r>
              <a:rPr lang="es-ES" sz="2000" b="1" dirty="0">
                <a:solidFill>
                  <a:srgbClr val="FFED10"/>
                </a:solidFill>
                <a:latin typeface="Century Gothic"/>
                <a:cs typeface="Century Gothic"/>
              </a:rPr>
              <a:t>1955:	</a:t>
            </a:r>
            <a:r>
              <a:rPr lang="es-ES" sz="1600" b="1" dirty="0">
                <a:latin typeface="Century Gothic"/>
                <a:cs typeface="Century Gothic"/>
              </a:rPr>
              <a:t>Inician las actividades de Escuela de Posgrado</a:t>
            </a:r>
          </a:p>
          <a:p>
            <a:pPr marL="342900" lvl="0" indent="-342900" algn="just">
              <a:buFont typeface="Arial"/>
              <a:buChar char="•"/>
            </a:pPr>
            <a:endParaRPr lang="es-ES" sz="2000" b="1" dirty="0">
              <a:solidFill>
                <a:srgbClr val="FFED10"/>
              </a:solidFill>
              <a:latin typeface="Century Gothic"/>
              <a:cs typeface="Century Gothic"/>
            </a:endParaRPr>
          </a:p>
          <a:p>
            <a:pPr marL="342900" indent="-342900" algn="just">
              <a:buFont typeface="Arial"/>
              <a:buChar char="•"/>
            </a:pPr>
            <a:r>
              <a:rPr lang="es-ES" sz="2000" b="1" dirty="0">
                <a:solidFill>
                  <a:srgbClr val="FFED10"/>
                </a:solidFill>
                <a:latin typeface="Century Gothic"/>
                <a:cs typeface="Century Gothic"/>
              </a:rPr>
              <a:t>1971:	</a:t>
            </a:r>
            <a:r>
              <a:rPr lang="es-ES" sz="1600" b="1" dirty="0">
                <a:latin typeface="Century Gothic"/>
                <a:cs typeface="Century Gothic"/>
              </a:rPr>
              <a:t>Inicio de la organización de las residencias médicas </a:t>
            </a:r>
            <a:r>
              <a:rPr lang="es-ES" sz="1600" b="1" dirty="0" smtClean="0">
                <a:latin typeface="Century Gothic"/>
                <a:cs typeface="Century Gothic"/>
              </a:rPr>
              <a:t>con la Universidad</a:t>
            </a:r>
          </a:p>
          <a:p>
            <a:pPr marL="342900" indent="-342900" algn="just">
              <a:buFont typeface="Arial"/>
              <a:buChar char="•"/>
            </a:pPr>
            <a:endParaRPr lang="es-ES" sz="2000" b="1" dirty="0">
              <a:solidFill>
                <a:srgbClr val="FFED10"/>
              </a:solidFill>
              <a:latin typeface="Century Gothic"/>
              <a:cs typeface="Century Gothic"/>
            </a:endParaRPr>
          </a:p>
          <a:p>
            <a:pPr marL="342900" indent="-342900">
              <a:buFont typeface="Arial"/>
              <a:buChar char="•"/>
            </a:pPr>
            <a:r>
              <a:rPr lang="es-ES" sz="2000" b="1" dirty="0">
                <a:solidFill>
                  <a:srgbClr val="FFED10"/>
                </a:solidFill>
                <a:latin typeface="Century Gothic"/>
                <a:cs typeface="Century Gothic"/>
              </a:rPr>
              <a:t>1974:	</a:t>
            </a:r>
            <a:r>
              <a:rPr lang="es-ES" sz="1600" b="1" dirty="0">
                <a:latin typeface="Century Gothic"/>
                <a:cs typeface="Century Gothic"/>
              </a:rPr>
              <a:t>Inicia la aprobación ante el Consejo Universitario de los distintos </a:t>
            </a:r>
            <a:r>
              <a:rPr lang="es-ES" sz="1600" b="1" dirty="0" smtClean="0">
                <a:latin typeface="Century Gothic"/>
                <a:cs typeface="Century Gothic"/>
              </a:rPr>
              <a:t>					programas de </a:t>
            </a:r>
            <a:r>
              <a:rPr lang="es-ES" sz="1600" b="1" dirty="0">
                <a:latin typeface="Century Gothic"/>
                <a:cs typeface="Century Gothic"/>
              </a:rPr>
              <a:t>Maestrías</a:t>
            </a:r>
          </a:p>
          <a:p>
            <a:pPr lvl="0" algn="just"/>
            <a:r>
              <a:rPr lang="es-ES" sz="2000" b="1" dirty="0">
                <a:solidFill>
                  <a:srgbClr val="FFED10"/>
                </a:solidFill>
                <a:latin typeface="Century Gothic"/>
                <a:cs typeface="Century Gothic"/>
              </a:rPr>
              <a:t>	</a:t>
            </a:r>
          </a:p>
        </p:txBody>
      </p:sp>
    </p:spTree>
    <p:extLst>
      <p:ext uri="{BB962C8B-B14F-4D97-AF65-F5344CB8AC3E}">
        <p14:creationId xmlns:p14="http://schemas.microsoft.com/office/powerpoint/2010/main" val="9104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55163"/>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a:solidFill>
                  <a:srgbClr val="FFED10"/>
                </a:solidFill>
                <a:latin typeface="Century Gothic"/>
                <a:cs typeface="Century Gothic"/>
              </a:rPr>
              <a:t>CRONOGRAMA HISTÓRICO DE LA SUBDIRECCIÓN DE POSGRAO</a:t>
            </a:r>
          </a:p>
        </p:txBody>
      </p:sp>
      <p:sp>
        <p:nvSpPr>
          <p:cNvPr id="6" name="Rectángulo 5"/>
          <p:cNvSpPr/>
          <p:nvPr/>
        </p:nvSpPr>
        <p:spPr>
          <a:xfrm>
            <a:off x="206755" y="1238199"/>
            <a:ext cx="8841249" cy="3799790"/>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285750" indent="-285750">
              <a:buFont typeface="Arial"/>
              <a:buChar char="•"/>
            </a:pPr>
            <a:r>
              <a:rPr lang="es-ES" sz="2000" b="1" dirty="0">
                <a:solidFill>
                  <a:srgbClr val="FFED10"/>
                </a:solidFill>
                <a:latin typeface="Century Gothic"/>
                <a:cs typeface="Century Gothic"/>
              </a:rPr>
              <a:t>1997: </a:t>
            </a:r>
            <a:r>
              <a:rPr lang="es-ES" sz="2000" b="1" dirty="0" smtClean="0">
                <a:solidFill>
                  <a:srgbClr val="FFED10"/>
                </a:solidFill>
                <a:latin typeface="Century Gothic"/>
                <a:cs typeface="Century Gothic"/>
              </a:rPr>
              <a:t>	</a:t>
            </a:r>
            <a:r>
              <a:rPr lang="es-MX" sz="1600" b="1" dirty="0" smtClean="0">
                <a:latin typeface="Century Gothic" panose="020B0502020202020204" pitchFamily="34" charset="0"/>
              </a:rPr>
              <a:t>Reestructuración </a:t>
            </a:r>
            <a:r>
              <a:rPr lang="es-MX" sz="1600" b="1" dirty="0">
                <a:latin typeface="Century Gothic" panose="020B0502020202020204" pitchFamily="34" charset="0"/>
              </a:rPr>
              <a:t>de la Subdirección quedando con el nombre oficial de </a:t>
            </a:r>
            <a:r>
              <a:rPr lang="es-MX" sz="1600" b="1" dirty="0" smtClean="0">
                <a:latin typeface="Century Gothic" panose="020B0502020202020204" pitchFamily="34" charset="0"/>
              </a:rPr>
              <a:t>			Subdirección </a:t>
            </a:r>
            <a:r>
              <a:rPr lang="es-MX" sz="1600" b="1" dirty="0">
                <a:latin typeface="Century Gothic" panose="020B0502020202020204" pitchFamily="34" charset="0"/>
              </a:rPr>
              <a:t>de </a:t>
            </a:r>
            <a:r>
              <a:rPr lang="es-MX" sz="1600" b="1" dirty="0" smtClean="0">
                <a:latin typeface="Century Gothic" panose="020B0502020202020204" pitchFamily="34" charset="0"/>
              </a:rPr>
              <a:t>Estudios </a:t>
            </a:r>
            <a:r>
              <a:rPr lang="es-MX" sz="1600" b="1" dirty="0">
                <a:latin typeface="Century Gothic" panose="020B0502020202020204" pitchFamily="34" charset="0"/>
              </a:rPr>
              <a:t>de </a:t>
            </a:r>
            <a:r>
              <a:rPr lang="es-MX" sz="1600" b="1" dirty="0" smtClean="0">
                <a:latin typeface="Century Gothic" panose="020B0502020202020204" pitchFamily="34" charset="0"/>
              </a:rPr>
              <a:t>Posgrado </a:t>
            </a:r>
          </a:p>
          <a:p>
            <a:endParaRPr lang="es-ES" sz="1600" b="1" dirty="0">
              <a:latin typeface="Century Gothic" panose="020B0502020202020204" pitchFamily="34" charset="0"/>
            </a:endParaRPr>
          </a:p>
          <a:p>
            <a:pPr marL="285750" indent="-285750">
              <a:buFont typeface="Arial"/>
              <a:buChar char="•"/>
            </a:pPr>
            <a:r>
              <a:rPr lang="es-ES" sz="2000" b="1" dirty="0" smtClean="0">
                <a:solidFill>
                  <a:srgbClr val="FFED10"/>
                </a:solidFill>
                <a:latin typeface="Century Gothic"/>
                <a:cs typeface="Century Gothic"/>
              </a:rPr>
              <a:t>2004</a:t>
            </a:r>
            <a:r>
              <a:rPr lang="es-ES" sz="2000" b="1" dirty="0">
                <a:solidFill>
                  <a:srgbClr val="FFED10"/>
                </a:solidFill>
                <a:latin typeface="Century Gothic"/>
                <a:cs typeface="Century Gothic"/>
              </a:rPr>
              <a:t>: 	</a:t>
            </a:r>
            <a:r>
              <a:rPr lang="es-ES" sz="1600" b="1" dirty="0">
                <a:latin typeface="Century Gothic"/>
                <a:cs typeface="Century Gothic"/>
              </a:rPr>
              <a:t>Reconocimiento de 21 programas de especialización, maestrías y </a:t>
            </a:r>
            <a:r>
              <a:rPr lang="es-ES" sz="1600" b="1" dirty="0" smtClean="0">
                <a:latin typeface="Century Gothic"/>
                <a:cs typeface="Century Gothic"/>
              </a:rPr>
              <a:t>				doctorado </a:t>
            </a:r>
            <a:r>
              <a:rPr lang="es-ES" sz="1600" b="1" dirty="0">
                <a:latin typeface="Century Gothic"/>
                <a:cs typeface="Century Gothic"/>
              </a:rPr>
              <a:t>como </a:t>
            </a:r>
            <a:r>
              <a:rPr lang="es-ES" sz="1600" b="1" dirty="0" smtClean="0">
                <a:latin typeface="Century Gothic"/>
                <a:cs typeface="Century Gothic"/>
              </a:rPr>
              <a:t>posgrados </a:t>
            </a:r>
            <a:r>
              <a:rPr lang="es-ES" sz="1600" b="1" dirty="0">
                <a:latin typeface="Century Gothic"/>
                <a:cs typeface="Century Gothic"/>
              </a:rPr>
              <a:t>de Alto Nivel en el Padrón Nacional </a:t>
            </a:r>
            <a:r>
              <a:rPr lang="es-ES" sz="1600" b="1" dirty="0" smtClean="0">
                <a:latin typeface="Century Gothic"/>
                <a:cs typeface="Century Gothic"/>
              </a:rPr>
              <a:t>de 				Posgrados </a:t>
            </a:r>
            <a:r>
              <a:rPr lang="es-ES" sz="1600" b="1" dirty="0">
                <a:latin typeface="Century Gothic"/>
                <a:cs typeface="Century Gothic"/>
              </a:rPr>
              <a:t>de Calidad de SEP- </a:t>
            </a:r>
            <a:r>
              <a:rPr lang="es-ES" sz="1600" b="1" dirty="0" smtClean="0">
                <a:latin typeface="Century Gothic"/>
                <a:cs typeface="Century Gothic"/>
              </a:rPr>
              <a:t>CONACYT</a:t>
            </a:r>
            <a:endParaRPr lang="es-ES" sz="1600" b="1" dirty="0">
              <a:latin typeface="Century Gothic"/>
              <a:cs typeface="Century Gothic"/>
            </a:endParaRPr>
          </a:p>
          <a:p>
            <a:pPr lvl="0" algn="just"/>
            <a:endParaRPr lang="es-ES" sz="2000" b="1" dirty="0">
              <a:solidFill>
                <a:srgbClr val="FFED10"/>
              </a:solidFill>
              <a:latin typeface="Century Gothic"/>
              <a:cs typeface="Century Gothic"/>
            </a:endParaRPr>
          </a:p>
          <a:p>
            <a:pPr marL="285750" indent="-285750" algn="just">
              <a:buFont typeface="Arial"/>
              <a:buChar char="•"/>
            </a:pPr>
            <a:r>
              <a:rPr lang="es-ES" sz="2000" b="1" dirty="0">
                <a:solidFill>
                  <a:srgbClr val="FFED10"/>
                </a:solidFill>
                <a:latin typeface="Century Gothic"/>
                <a:cs typeface="Century Gothic"/>
              </a:rPr>
              <a:t>2008:	</a:t>
            </a:r>
            <a:r>
              <a:rPr lang="es-ES" sz="1600" b="1" dirty="0" smtClean="0">
                <a:latin typeface="Century Gothic"/>
                <a:cs typeface="Century Gothic"/>
              </a:rPr>
              <a:t>Programa </a:t>
            </a:r>
            <a:r>
              <a:rPr lang="es-ES" sz="1600" b="1" dirty="0">
                <a:latin typeface="Century Gothic"/>
                <a:cs typeface="Century Gothic"/>
              </a:rPr>
              <a:t>de Maestrías reconocido </a:t>
            </a:r>
            <a:r>
              <a:rPr lang="es-ES" sz="1600" b="1" dirty="0" smtClean="0">
                <a:latin typeface="Century Gothic"/>
                <a:cs typeface="Century Gothic"/>
              </a:rPr>
              <a:t>de Competencia </a:t>
            </a:r>
            <a:r>
              <a:rPr lang="es-ES" sz="1600" b="1" dirty="0">
                <a:latin typeface="Century Gothic"/>
                <a:cs typeface="Century Gothic"/>
              </a:rPr>
              <a:t>Internacional</a:t>
            </a:r>
          </a:p>
          <a:p>
            <a:pPr lvl="0" algn="just"/>
            <a:endParaRPr lang="es-ES" sz="2000" b="1" dirty="0">
              <a:solidFill>
                <a:srgbClr val="FFED10"/>
              </a:solidFill>
              <a:latin typeface="Century Gothic"/>
              <a:cs typeface="Century Gothic"/>
            </a:endParaRPr>
          </a:p>
          <a:p>
            <a:pPr marL="285750" indent="-285750" algn="just">
              <a:buFont typeface="Arial"/>
              <a:buChar char="•"/>
            </a:pPr>
            <a:r>
              <a:rPr lang="es-ES" sz="2000" b="1" dirty="0">
                <a:solidFill>
                  <a:srgbClr val="FFED10"/>
                </a:solidFill>
                <a:latin typeface="Century Gothic"/>
                <a:cs typeface="Century Gothic"/>
              </a:rPr>
              <a:t>2010: </a:t>
            </a:r>
            <a:r>
              <a:rPr lang="es-ES" sz="2000" b="1" dirty="0" smtClean="0">
                <a:solidFill>
                  <a:srgbClr val="FFED10"/>
                </a:solidFill>
                <a:latin typeface="Century Gothic"/>
                <a:cs typeface="Century Gothic"/>
              </a:rPr>
              <a:t>	</a:t>
            </a:r>
          </a:p>
          <a:p>
            <a:pPr marL="1657350" lvl="3" indent="-285750" algn="just">
              <a:buFont typeface="Arial"/>
              <a:buChar char="•"/>
            </a:pPr>
            <a:r>
              <a:rPr lang="es-ES" sz="1600" b="1" dirty="0" smtClean="0">
                <a:latin typeface="Century Gothic"/>
                <a:cs typeface="Century Gothic"/>
              </a:rPr>
              <a:t>Se </a:t>
            </a:r>
            <a:r>
              <a:rPr lang="es-ES" sz="1600" b="1" dirty="0">
                <a:latin typeface="Century Gothic"/>
                <a:cs typeface="Century Gothic"/>
              </a:rPr>
              <a:t>reconocen en total 22 programas activos de especialización y </a:t>
            </a:r>
            <a:r>
              <a:rPr lang="es-ES" sz="1600" b="1" dirty="0" smtClean="0">
                <a:latin typeface="Century Gothic"/>
                <a:cs typeface="Century Gothic"/>
              </a:rPr>
              <a:t>subespecialización </a:t>
            </a:r>
            <a:r>
              <a:rPr lang="es-ES" sz="1600" b="1" dirty="0">
                <a:latin typeface="Century Gothic"/>
                <a:cs typeface="Century Gothic"/>
              </a:rPr>
              <a:t>en </a:t>
            </a:r>
            <a:r>
              <a:rPr lang="es-ES" sz="1600" b="1" dirty="0" smtClean="0">
                <a:latin typeface="Century Gothic"/>
                <a:cs typeface="Century Gothic"/>
              </a:rPr>
              <a:t>el Padrón Nacional de Posgrado- </a:t>
            </a:r>
            <a:r>
              <a:rPr lang="es-ES" sz="1600" b="1" dirty="0">
                <a:latin typeface="Century Gothic"/>
                <a:cs typeface="Century Gothic"/>
              </a:rPr>
              <a:t>CONACYT; </a:t>
            </a:r>
            <a:endParaRPr lang="es-ES" sz="1600" b="1" dirty="0" smtClean="0">
              <a:latin typeface="Century Gothic"/>
              <a:cs typeface="Century Gothic"/>
            </a:endParaRPr>
          </a:p>
          <a:p>
            <a:pPr marL="1657350" lvl="3" indent="-285750" algn="just">
              <a:buFont typeface="Arial"/>
              <a:buChar char="•"/>
            </a:pPr>
            <a:r>
              <a:rPr lang="es-ES" sz="1600" b="1" dirty="0" smtClean="0">
                <a:latin typeface="Century Gothic"/>
                <a:cs typeface="Century Gothic"/>
              </a:rPr>
              <a:t>Programa </a:t>
            </a:r>
            <a:r>
              <a:rPr lang="es-ES" sz="1600" b="1" dirty="0">
                <a:latin typeface="Century Gothic"/>
                <a:cs typeface="Century Gothic"/>
              </a:rPr>
              <a:t>de Maestría en Ciencias como Competencia </a:t>
            </a:r>
            <a:r>
              <a:rPr lang="es-ES" sz="1600" b="1" dirty="0" smtClean="0">
                <a:latin typeface="Century Gothic"/>
                <a:cs typeface="Century Gothic"/>
              </a:rPr>
              <a:t>Internacional</a:t>
            </a:r>
          </a:p>
          <a:p>
            <a:pPr marL="1657350" lvl="3" indent="-285750" algn="just">
              <a:buFont typeface="Arial"/>
              <a:buChar char="•"/>
            </a:pPr>
            <a:r>
              <a:rPr lang="es-ES" sz="1600" b="1" dirty="0" smtClean="0">
                <a:latin typeface="Century Gothic"/>
                <a:cs typeface="Century Gothic"/>
              </a:rPr>
              <a:t>Doctorado </a:t>
            </a:r>
            <a:r>
              <a:rPr lang="es-ES" sz="1600" b="1" dirty="0">
                <a:latin typeface="Century Gothic"/>
                <a:cs typeface="Century Gothic"/>
              </a:rPr>
              <a:t>en Medicina como Consolidado.</a:t>
            </a:r>
          </a:p>
          <a:p>
            <a:pPr marL="285750" lvl="0" indent="-285750" algn="just">
              <a:buFont typeface="Arial"/>
              <a:buChar char="•"/>
            </a:pPr>
            <a:endParaRPr lang="es-ES" sz="1600" b="1" dirty="0">
              <a:latin typeface="Century Gothic"/>
              <a:cs typeface="Century Gothic"/>
            </a:endParaRPr>
          </a:p>
          <a:p>
            <a:pPr lvl="0" algn="just"/>
            <a:r>
              <a:rPr lang="es-ES" sz="2000" b="1" dirty="0">
                <a:solidFill>
                  <a:srgbClr val="FFED10"/>
                </a:solidFill>
                <a:latin typeface="Century Gothic"/>
                <a:cs typeface="Century Gothic"/>
              </a:rPr>
              <a:t>	</a:t>
            </a:r>
          </a:p>
        </p:txBody>
      </p:sp>
    </p:spTree>
    <p:extLst>
      <p:ext uri="{BB962C8B-B14F-4D97-AF65-F5344CB8AC3E}">
        <p14:creationId xmlns:p14="http://schemas.microsoft.com/office/powerpoint/2010/main" val="284727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a:solidFill>
                  <a:srgbClr val="FFED10"/>
                </a:solidFill>
                <a:latin typeface="Century Gothic"/>
                <a:cs typeface="Century Gothic"/>
              </a:rPr>
              <a:t>Dr. Ángel Martínez Villareal</a:t>
            </a:r>
          </a:p>
        </p:txBody>
      </p:sp>
      <p:sp>
        <p:nvSpPr>
          <p:cNvPr id="9" name="Rectángulo 8"/>
          <p:cNvSpPr/>
          <p:nvPr/>
        </p:nvSpPr>
        <p:spPr>
          <a:xfrm>
            <a:off x="206755" y="1082844"/>
            <a:ext cx="8841249" cy="3799790"/>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rtlCol="0" anchor="ctr"/>
          <a:lstStyle/>
          <a:p>
            <a:pPr lvl="0"/>
            <a:r>
              <a:rPr lang="es-ES" b="1" dirty="0">
                <a:solidFill>
                  <a:srgbClr val="FFED10"/>
                </a:solidFill>
                <a:latin typeface="Century Gothic"/>
                <a:cs typeface="Century Gothic"/>
              </a:rPr>
              <a:t>1904: 	</a:t>
            </a:r>
            <a:r>
              <a:rPr lang="es-ES" sz="1400" b="1" dirty="0">
                <a:latin typeface="Century Gothic"/>
                <a:cs typeface="Century Gothic"/>
              </a:rPr>
              <a:t>Nació en Nadadores, Coahuila. </a:t>
            </a:r>
          </a:p>
          <a:p>
            <a:pPr lvl="0"/>
            <a:r>
              <a:rPr lang="es-ES" b="1" dirty="0">
                <a:solidFill>
                  <a:srgbClr val="FFED10"/>
                </a:solidFill>
                <a:latin typeface="Century Gothic"/>
                <a:cs typeface="Century Gothic"/>
              </a:rPr>
              <a:t>1915:  </a:t>
            </a:r>
            <a:r>
              <a:rPr lang="es-ES" sz="1400" b="1" dirty="0">
                <a:latin typeface="Century Gothic"/>
                <a:cs typeface="Century Gothic"/>
              </a:rPr>
              <a:t>	Ingresó al Colegio Civil</a:t>
            </a:r>
          </a:p>
          <a:p>
            <a:pPr lvl="0"/>
            <a:r>
              <a:rPr lang="es-ES" sz="1600" b="1" dirty="0">
                <a:solidFill>
                  <a:srgbClr val="FFED10"/>
                </a:solidFill>
                <a:latin typeface="Century Gothic"/>
                <a:cs typeface="Century Gothic"/>
              </a:rPr>
              <a:t>1921- 1926: </a:t>
            </a:r>
            <a:r>
              <a:rPr lang="es-ES" sz="1400" b="1" dirty="0">
                <a:latin typeface="Century Gothic"/>
                <a:cs typeface="Century Gothic"/>
              </a:rPr>
              <a:t>Cursó sus estudios en la Facultad de Medicina</a:t>
            </a:r>
          </a:p>
          <a:p>
            <a:pPr lvl="0"/>
            <a:r>
              <a:rPr lang="es-ES" b="1" dirty="0">
                <a:solidFill>
                  <a:srgbClr val="FFED10"/>
                </a:solidFill>
                <a:latin typeface="Century Gothic"/>
                <a:cs typeface="Century Gothic"/>
              </a:rPr>
              <a:t>1927: 	</a:t>
            </a:r>
            <a:r>
              <a:rPr lang="es-ES" sz="1400" b="1" dirty="0">
                <a:solidFill>
                  <a:schemeClr val="bg1"/>
                </a:solidFill>
                <a:latin typeface="Century Gothic"/>
                <a:cs typeface="Century Gothic"/>
              </a:rPr>
              <a:t>Secretario de la Facultad de Medicina</a:t>
            </a:r>
          </a:p>
          <a:p>
            <a:pPr lvl="0"/>
            <a:r>
              <a:rPr lang="es-ES" sz="1400" b="1" dirty="0">
                <a:solidFill>
                  <a:schemeClr val="bg1"/>
                </a:solidFill>
                <a:latin typeface="Century Gothic"/>
                <a:cs typeface="Century Gothic"/>
              </a:rPr>
              <a:t>	   	Impartió materias relacionadas con Terapéutica Quirúrgica</a:t>
            </a:r>
            <a:endParaRPr lang="es-ES" b="1" dirty="0">
              <a:solidFill>
                <a:srgbClr val="FFED10"/>
              </a:solidFill>
              <a:latin typeface="Century Gothic"/>
              <a:cs typeface="Century Gothic"/>
            </a:endParaRPr>
          </a:p>
          <a:p>
            <a:pPr lvl="0" defTabSz="914400"/>
            <a:r>
              <a:rPr lang="es-ES" b="1" dirty="0">
                <a:solidFill>
                  <a:srgbClr val="FFED10"/>
                </a:solidFill>
                <a:latin typeface="Century Gothic"/>
                <a:cs typeface="Century Gothic"/>
              </a:rPr>
              <a:t>1930: 	</a:t>
            </a:r>
            <a:r>
              <a:rPr lang="es-ES" sz="1400" b="1" kern="0" dirty="0">
                <a:solidFill>
                  <a:srgbClr val="FFFFFF"/>
                </a:solidFill>
                <a:latin typeface="Century Gothic"/>
                <a:cs typeface="Century Gothic"/>
              </a:rPr>
              <a:t>Cursó sus estudios de Posgrado en Cirugía en la Universidad de París y en la Clínica Mayo    	de los Estados Unidos</a:t>
            </a:r>
          </a:p>
          <a:p>
            <a:endParaRPr lang="es-ES" b="1" dirty="0">
              <a:solidFill>
                <a:srgbClr val="FFED10"/>
              </a:solidFill>
              <a:latin typeface="Century Gothic"/>
              <a:cs typeface="Century Gothic"/>
            </a:endParaRPr>
          </a:p>
          <a:p>
            <a:pPr lvl="0" defTabSz="914400"/>
            <a:r>
              <a:rPr lang="es-ES" b="1" dirty="0">
                <a:solidFill>
                  <a:srgbClr val="FFED10"/>
                </a:solidFill>
                <a:latin typeface="Century Gothic"/>
                <a:cs typeface="Century Gothic"/>
              </a:rPr>
              <a:t>1934: 	</a:t>
            </a:r>
            <a:r>
              <a:rPr lang="es-ES" sz="1400" b="1" kern="0" dirty="0">
                <a:solidFill>
                  <a:srgbClr val="FFFFFF"/>
                </a:solidFill>
                <a:latin typeface="Century Gothic"/>
                <a:cs typeface="Century Gothic"/>
              </a:rPr>
              <a:t>Secretario del Consejo de Salubridad del Estado</a:t>
            </a:r>
          </a:p>
          <a:p>
            <a:pPr lvl="0" defTabSz="914400"/>
            <a:r>
              <a:rPr lang="es-ES" sz="1400" b="1" kern="0" dirty="0">
                <a:solidFill>
                  <a:srgbClr val="FFFFFF"/>
                </a:solidFill>
                <a:latin typeface="Century Gothic"/>
                <a:cs typeface="Century Gothic"/>
              </a:rPr>
              <a:t>	Miembro del comité para el Hospital Civil, hoy Universitario</a:t>
            </a:r>
          </a:p>
          <a:p>
            <a:endParaRPr lang="es-ES" b="1" dirty="0">
              <a:solidFill>
                <a:srgbClr val="FFED10"/>
              </a:solidFill>
              <a:latin typeface="Century Gothic"/>
              <a:cs typeface="Century Gothic"/>
            </a:endParaRPr>
          </a:p>
          <a:p>
            <a:pPr lvl="0"/>
            <a:r>
              <a:rPr lang="es-ES" b="1" dirty="0">
                <a:solidFill>
                  <a:srgbClr val="FFED10"/>
                </a:solidFill>
                <a:latin typeface="Century Gothic"/>
                <a:cs typeface="Century Gothic"/>
              </a:rPr>
              <a:t>1943: 	</a:t>
            </a:r>
            <a:r>
              <a:rPr lang="es-ES" sz="1400" b="1" dirty="0">
                <a:latin typeface="Century Gothic"/>
                <a:cs typeface="Century Gothic"/>
              </a:rPr>
              <a:t>Director de la Facultad de Medicina, reorganizó el plan de estudios y contribuyó a la 		modernización del Hospital</a:t>
            </a:r>
          </a:p>
          <a:p>
            <a:pPr lvl="0"/>
            <a:r>
              <a:rPr lang="es-ES" sz="1400" b="1" dirty="0">
                <a:latin typeface="Century Gothic"/>
                <a:cs typeface="Century Gothic"/>
              </a:rPr>
              <a:t>		Apertura del actual Hospital Universitario</a:t>
            </a:r>
          </a:p>
          <a:p>
            <a:pPr algn="just"/>
            <a:endParaRPr lang="es-ES" b="1" dirty="0">
              <a:solidFill>
                <a:srgbClr val="FFED10"/>
              </a:solidFill>
              <a:latin typeface="Century Gothic"/>
              <a:cs typeface="Century Gothic"/>
            </a:endParaRPr>
          </a:p>
        </p:txBody>
      </p:sp>
    </p:spTree>
    <p:extLst>
      <p:ext uri="{BB962C8B-B14F-4D97-AF65-F5344CB8AC3E}">
        <p14:creationId xmlns:p14="http://schemas.microsoft.com/office/powerpoint/2010/main" val="2790943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a:solidFill>
                  <a:srgbClr val="FFED10"/>
                </a:solidFill>
                <a:latin typeface="Century Gothic"/>
                <a:cs typeface="Century Gothic"/>
              </a:rPr>
              <a:t>Dr. Ángel Martínez Villareal</a:t>
            </a:r>
          </a:p>
        </p:txBody>
      </p:sp>
      <p:sp>
        <p:nvSpPr>
          <p:cNvPr id="9" name="Rectángulo 8"/>
          <p:cNvSpPr/>
          <p:nvPr/>
        </p:nvSpPr>
        <p:spPr>
          <a:xfrm>
            <a:off x="206755" y="1082844"/>
            <a:ext cx="8841249" cy="3799790"/>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rtlCol="0" anchor="ctr"/>
          <a:lstStyle/>
          <a:p>
            <a:pPr lvl="0"/>
            <a:r>
              <a:rPr lang="es-ES" b="1" dirty="0">
                <a:solidFill>
                  <a:srgbClr val="FFED10"/>
                </a:solidFill>
                <a:latin typeface="Century Gothic"/>
                <a:cs typeface="Century Gothic"/>
              </a:rPr>
              <a:t>1944: 	</a:t>
            </a:r>
            <a:r>
              <a:rPr lang="es-ES" sz="1400" b="1" dirty="0">
                <a:latin typeface="Century Gothic"/>
                <a:cs typeface="Century Gothic"/>
              </a:rPr>
              <a:t>Organizó el 1º Congreso Nacional de Escuelas de Medicina, presenta la ponencia “En 		Defensas del Hospital- Escuela”; expuso que en NL este esquema funcionaría gracias a 		un convenio entre Facultad y el nuevo Hospital Civil “Dr. José Eleuterio González”</a:t>
            </a:r>
          </a:p>
          <a:p>
            <a:endParaRPr lang="es-ES" b="1" dirty="0">
              <a:solidFill>
                <a:srgbClr val="FFED10"/>
              </a:solidFill>
              <a:latin typeface="Century Gothic"/>
              <a:cs typeface="Century Gothic"/>
            </a:endParaRPr>
          </a:p>
          <a:p>
            <a:pPr lvl="0"/>
            <a:r>
              <a:rPr lang="es-ES" b="1" dirty="0">
                <a:solidFill>
                  <a:srgbClr val="FFED10"/>
                </a:solidFill>
                <a:latin typeface="Century Gothic"/>
                <a:cs typeface="Century Gothic"/>
              </a:rPr>
              <a:t>1944: 	</a:t>
            </a:r>
            <a:r>
              <a:rPr lang="es-ES" sz="1400" b="1" dirty="0">
                <a:latin typeface="Century Gothic"/>
                <a:cs typeface="Century Gothic"/>
              </a:rPr>
              <a:t>El gobierno NO acepta el convenio</a:t>
            </a:r>
          </a:p>
          <a:p>
            <a:pPr lvl="0"/>
            <a:r>
              <a:rPr lang="es-ES" sz="1400" b="1" dirty="0">
                <a:latin typeface="Century Gothic"/>
                <a:cs typeface="Century Gothic"/>
              </a:rPr>
              <a:t>		Dr. Martínez renuncia al cargo de Director</a:t>
            </a:r>
          </a:p>
          <a:p>
            <a:endParaRPr lang="es-ES" b="1" dirty="0">
              <a:solidFill>
                <a:srgbClr val="FFED10"/>
              </a:solidFill>
              <a:latin typeface="Century Gothic"/>
              <a:cs typeface="Century Gothic"/>
            </a:endParaRPr>
          </a:p>
          <a:p>
            <a:pPr lvl="0"/>
            <a:r>
              <a:rPr lang="es-ES" b="1" dirty="0">
                <a:solidFill>
                  <a:srgbClr val="FFED10"/>
                </a:solidFill>
                <a:latin typeface="Century Gothic"/>
                <a:cs typeface="Century Gothic"/>
              </a:rPr>
              <a:t>1945: 	</a:t>
            </a:r>
            <a:r>
              <a:rPr lang="es-ES" sz="1400" b="1" dirty="0">
                <a:latin typeface="Century Gothic"/>
                <a:cs typeface="Century Gothic"/>
              </a:rPr>
              <a:t>Fallece y genera una sentida manifestación de duelo popular</a:t>
            </a:r>
          </a:p>
          <a:p>
            <a:endParaRPr lang="es-ES" b="1" dirty="0">
              <a:solidFill>
                <a:srgbClr val="FFED10"/>
              </a:solidFill>
              <a:latin typeface="Century Gothic"/>
              <a:cs typeface="Century Gothic"/>
            </a:endParaRPr>
          </a:p>
          <a:p>
            <a:endParaRPr lang="es-ES" b="1" dirty="0">
              <a:solidFill>
                <a:srgbClr val="FFED10"/>
              </a:solidFill>
              <a:latin typeface="Century Gothic"/>
              <a:cs typeface="Century Gothic"/>
            </a:endParaRPr>
          </a:p>
          <a:p>
            <a:pPr lvl="0"/>
            <a:endParaRPr lang="es-ES" b="1" dirty="0">
              <a:solidFill>
                <a:srgbClr val="FFED10"/>
              </a:solidFill>
              <a:latin typeface="Century Gothic"/>
              <a:cs typeface="Century Gothic"/>
            </a:endParaRPr>
          </a:p>
          <a:p>
            <a:endParaRPr lang="es-ES" sz="1100" b="1" dirty="0">
              <a:latin typeface="Century Gothic"/>
              <a:cs typeface="Century Gothic"/>
            </a:endParaRPr>
          </a:p>
          <a:p>
            <a:endParaRPr lang="es-ES" sz="1400" b="1" dirty="0">
              <a:latin typeface="Century Gothic"/>
              <a:cs typeface="Century Gothic"/>
            </a:endParaRPr>
          </a:p>
          <a:p>
            <a:pPr lvl="0"/>
            <a:endParaRPr lang="es-ES" sz="1400" b="1" dirty="0">
              <a:latin typeface="Century Gothic"/>
              <a:cs typeface="Century Gothic"/>
            </a:endParaRPr>
          </a:p>
          <a:p>
            <a:endParaRPr lang="es-ES" sz="1400" b="1" dirty="0">
              <a:latin typeface="Century Gothic"/>
              <a:cs typeface="Century Gothic"/>
            </a:endParaRPr>
          </a:p>
          <a:p>
            <a:pPr algn="just"/>
            <a:endParaRPr lang="es-ES" b="1" dirty="0">
              <a:solidFill>
                <a:srgbClr val="FFED10"/>
              </a:solidFill>
              <a:latin typeface="Century Gothic"/>
              <a:cs typeface="Century Gothic"/>
            </a:endParaRPr>
          </a:p>
        </p:txBody>
      </p:sp>
    </p:spTree>
    <p:extLst>
      <p:ext uri="{BB962C8B-B14F-4D97-AF65-F5344CB8AC3E}">
        <p14:creationId xmlns:p14="http://schemas.microsoft.com/office/powerpoint/2010/main" val="2245113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3" name="Imagen 2" descr="IMG_25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44646" y="869335"/>
            <a:ext cx="5128998" cy="3419332"/>
          </a:xfrm>
          <a:prstGeom prst="rect">
            <a:avLst/>
          </a:prstGeom>
        </p:spPr>
      </p:pic>
      <p:pic>
        <p:nvPicPr>
          <p:cNvPr id="4" name="Imagen 3" descr="IMG_53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53841" y="878874"/>
            <a:ext cx="5143000" cy="3428666"/>
          </a:xfrm>
          <a:prstGeom prst="rect">
            <a:avLst/>
          </a:prstGeom>
        </p:spPr>
      </p:pic>
    </p:spTree>
    <p:extLst>
      <p:ext uri="{BB962C8B-B14F-4D97-AF65-F5344CB8AC3E}">
        <p14:creationId xmlns:p14="http://schemas.microsoft.com/office/powerpoint/2010/main" val="3081238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2" name="Imagen 1" descr="IMG_53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0"/>
            <a:ext cx="7715249" cy="5143500"/>
          </a:xfrm>
          <a:prstGeom prst="rect">
            <a:avLst/>
          </a:prstGeom>
        </p:spPr>
      </p:pic>
    </p:spTree>
    <p:extLst>
      <p:ext uri="{BB962C8B-B14F-4D97-AF65-F5344CB8AC3E}">
        <p14:creationId xmlns:p14="http://schemas.microsoft.com/office/powerpoint/2010/main" val="4019614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2" name="Imagen 1" descr="IMG_88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0"/>
            <a:ext cx="7715250" cy="5143500"/>
          </a:xfrm>
          <a:prstGeom prst="rect">
            <a:avLst/>
          </a:prstGeom>
        </p:spPr>
      </p:pic>
    </p:spTree>
    <p:extLst>
      <p:ext uri="{BB962C8B-B14F-4D97-AF65-F5344CB8AC3E}">
        <p14:creationId xmlns:p14="http://schemas.microsoft.com/office/powerpoint/2010/main" val="982220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a:solidFill>
                  <a:srgbClr val="FFED10"/>
                </a:solidFill>
                <a:latin typeface="Century Gothic"/>
                <a:cs typeface="Century Gothic"/>
              </a:rPr>
              <a:t>Dr. Ángel Martínez Villareal</a:t>
            </a:r>
          </a:p>
        </p:txBody>
      </p:sp>
      <p:pic>
        <p:nvPicPr>
          <p:cNvPr id="7" name="Imagen 6" descr="Escáner_20170807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1732" y="1613698"/>
            <a:ext cx="3981753" cy="2786629"/>
          </a:xfrm>
          <a:prstGeom prst="rect">
            <a:avLst/>
          </a:prstGeom>
        </p:spPr>
      </p:pic>
      <p:sp>
        <p:nvSpPr>
          <p:cNvPr id="9" name="Rectángulo 8"/>
          <p:cNvSpPr/>
          <p:nvPr/>
        </p:nvSpPr>
        <p:spPr>
          <a:xfrm>
            <a:off x="3150909" y="1082844"/>
            <a:ext cx="5897095" cy="3799790"/>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just"/>
            <a:r>
              <a:rPr lang="es-ES" b="1" dirty="0">
                <a:solidFill>
                  <a:srgbClr val="FFED10"/>
                </a:solidFill>
                <a:latin typeface="Century Gothic"/>
                <a:cs typeface="Century Gothic"/>
              </a:rPr>
              <a:t>“Uno de los más grandes y prestigiados cirujanos mexicanos, surgido desde los estratos más humildes, que dedicó su profesión al servicio de la población más humilde”</a:t>
            </a:r>
          </a:p>
          <a:p>
            <a:pPr algn="just"/>
            <a:endParaRPr lang="es-ES" b="1" dirty="0">
              <a:solidFill>
                <a:srgbClr val="FFED10"/>
              </a:solidFill>
              <a:latin typeface="Century Gothic"/>
              <a:cs typeface="Century Gothic"/>
            </a:endParaRPr>
          </a:p>
          <a:p>
            <a:pPr algn="just"/>
            <a:r>
              <a:rPr lang="es-ES" b="1" dirty="0">
                <a:solidFill>
                  <a:srgbClr val="FFED10"/>
                </a:solidFill>
                <a:latin typeface="Century Gothic"/>
                <a:cs typeface="Century Gothic"/>
              </a:rPr>
              <a:t>“Infatigable luchador cívico y social que dedicó su esfuerzo a la causa de los trabajadores y el pueblo”</a:t>
            </a:r>
          </a:p>
          <a:p>
            <a:pPr algn="just"/>
            <a:endParaRPr lang="es-ES" b="1" dirty="0">
              <a:solidFill>
                <a:srgbClr val="FFED10"/>
              </a:solidFill>
              <a:latin typeface="Century Gothic"/>
              <a:cs typeface="Century Gothic"/>
            </a:endParaRPr>
          </a:p>
        </p:txBody>
      </p:sp>
    </p:spTree>
    <p:extLst>
      <p:ext uri="{BB962C8B-B14F-4D97-AF65-F5344CB8AC3E}">
        <p14:creationId xmlns:p14="http://schemas.microsoft.com/office/powerpoint/2010/main" val="431150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ángulo 2"/>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6" name="Rectángulo 5"/>
          <p:cNvSpPr/>
          <p:nvPr/>
        </p:nvSpPr>
        <p:spPr>
          <a:xfrm>
            <a:off x="2045954" y="492201"/>
            <a:ext cx="5014010" cy="1151750"/>
          </a:xfrm>
          <a:prstGeom prst="rect">
            <a:avLst/>
          </a:prstGeom>
          <a:solidFill>
            <a:srgbClr val="0900DD"/>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s-ES" sz="2400" b="1" dirty="0">
                <a:solidFill>
                  <a:schemeClr val="bg1"/>
                </a:solidFill>
                <a:latin typeface="Century Gothic"/>
                <a:cs typeface="Century Gothic"/>
              </a:rPr>
              <a:t>1793. </a:t>
            </a:r>
            <a:r>
              <a:rPr lang="es-ES" sz="1600" b="1" dirty="0">
                <a:solidFill>
                  <a:srgbClr val="FFED10"/>
                </a:solidFill>
                <a:latin typeface="Century Gothic"/>
                <a:cs typeface="Century Gothic"/>
              </a:rPr>
              <a:t>Fundación del Hospital de Nuestra Señora del Rosario entre el cruce de las calles Mina y Ocampo</a:t>
            </a:r>
          </a:p>
        </p:txBody>
      </p:sp>
      <p:pic>
        <p:nvPicPr>
          <p:cNvPr id="7" name="Imagen 6" descr="etapa1_1.jpg"/>
          <p:cNvPicPr>
            <a:picLocks noChangeAspect="1"/>
          </p:cNvPicPr>
          <p:nvPr/>
        </p:nvPicPr>
        <p:blipFill rotWithShape="1">
          <a:blip r:embed="rId3">
            <a:extLst>
              <a:ext uri="{28A0092B-C50C-407E-A947-70E740481C1C}">
                <a14:useLocalDpi xmlns:a14="http://schemas.microsoft.com/office/drawing/2010/main" val="0"/>
              </a:ext>
            </a:extLst>
          </a:blip>
          <a:srcRect b="50844"/>
          <a:stretch/>
        </p:blipFill>
        <p:spPr>
          <a:xfrm>
            <a:off x="1712262" y="1754739"/>
            <a:ext cx="5536911" cy="3197031"/>
          </a:xfrm>
          <a:prstGeom prst="rect">
            <a:avLst/>
          </a:prstGeom>
        </p:spPr>
      </p:pic>
    </p:spTree>
    <p:extLst>
      <p:ext uri="{BB962C8B-B14F-4D97-AF65-F5344CB8AC3E}">
        <p14:creationId xmlns:p14="http://schemas.microsoft.com/office/powerpoint/2010/main" val="57401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ángulo 2"/>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2" name="Imagen 1" descr="Captura de pantalla 2017-08-13 a la(s) 19.02.19.png"/>
          <p:cNvPicPr>
            <a:picLocks noChangeAspect="1"/>
          </p:cNvPicPr>
          <p:nvPr/>
        </p:nvPicPr>
        <p:blipFill rotWithShape="1">
          <a:blip r:embed="rId3">
            <a:extLst>
              <a:ext uri="{28A0092B-C50C-407E-A947-70E740481C1C}">
                <a14:useLocalDpi xmlns:a14="http://schemas.microsoft.com/office/drawing/2010/main" val="0"/>
              </a:ext>
            </a:extLst>
          </a:blip>
          <a:srcRect l="46605" t="1914" r="12958" b="3158"/>
          <a:stretch/>
        </p:blipFill>
        <p:spPr>
          <a:xfrm>
            <a:off x="345664" y="423293"/>
            <a:ext cx="2824584" cy="4144332"/>
          </a:xfrm>
          <a:prstGeom prst="rect">
            <a:avLst/>
          </a:prstGeom>
        </p:spPr>
      </p:pic>
      <p:sp>
        <p:nvSpPr>
          <p:cNvPr id="6" name="Rectángulo 5"/>
          <p:cNvSpPr/>
          <p:nvPr/>
        </p:nvSpPr>
        <p:spPr>
          <a:xfrm>
            <a:off x="3306178" y="492200"/>
            <a:ext cx="5299506" cy="1289567"/>
          </a:xfrm>
          <a:prstGeom prst="rect">
            <a:avLst/>
          </a:prstGeom>
          <a:solidFill>
            <a:srgbClr val="0900DD"/>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s-ES" sz="2000" b="1" dirty="0">
                <a:solidFill>
                  <a:srgbClr val="FFED10"/>
                </a:solidFill>
                <a:latin typeface="Century Gothic"/>
                <a:cs typeface="Century Gothic"/>
              </a:rPr>
              <a:t>La Escuela de Medicina de Monterrey </a:t>
            </a:r>
            <a:r>
              <a:rPr lang="es-ES" sz="2000" b="1" dirty="0" smtClean="0">
                <a:solidFill>
                  <a:srgbClr val="FFED10"/>
                </a:solidFill>
                <a:latin typeface="Century Gothic"/>
                <a:cs typeface="Century Gothic"/>
              </a:rPr>
              <a:t>fundada </a:t>
            </a:r>
            <a:r>
              <a:rPr lang="es-ES" sz="2000" b="1" dirty="0">
                <a:solidFill>
                  <a:srgbClr val="FFED10"/>
                </a:solidFill>
                <a:latin typeface="Century Gothic"/>
                <a:cs typeface="Century Gothic"/>
              </a:rPr>
              <a:t>por el Dr. José Eleuterio González en </a:t>
            </a:r>
            <a:r>
              <a:rPr lang="es-ES" sz="2000" b="1" dirty="0" smtClean="0">
                <a:solidFill>
                  <a:schemeClr val="bg1"/>
                </a:solidFill>
                <a:latin typeface="Century Gothic"/>
                <a:cs typeface="Century Gothic"/>
              </a:rPr>
              <a:t>1859</a:t>
            </a:r>
            <a:r>
              <a:rPr lang="es-ES" sz="2000" b="1" dirty="0" smtClean="0">
                <a:solidFill>
                  <a:srgbClr val="FFED10"/>
                </a:solidFill>
                <a:latin typeface="Century Gothic"/>
                <a:cs typeface="Century Gothic"/>
              </a:rPr>
              <a:t> ubicado en las calles 15 de Mayo y Cuauhtémoc </a:t>
            </a:r>
            <a:endParaRPr lang="es-ES" sz="2000" b="1" dirty="0">
              <a:solidFill>
                <a:srgbClr val="FFED10"/>
              </a:solidFill>
              <a:latin typeface="Century Gothic"/>
              <a:cs typeface="Century Gothic"/>
            </a:endParaRPr>
          </a:p>
        </p:txBody>
      </p:sp>
      <p:pic>
        <p:nvPicPr>
          <p:cNvPr id="4" name="Imagen 3" descr="Captura de pantalla 2017-08-13 a la(s) 19.05.01.png"/>
          <p:cNvPicPr>
            <a:picLocks noChangeAspect="1"/>
          </p:cNvPicPr>
          <p:nvPr/>
        </p:nvPicPr>
        <p:blipFill rotWithShape="1">
          <a:blip r:embed="rId4">
            <a:extLst>
              <a:ext uri="{28A0092B-C50C-407E-A947-70E740481C1C}">
                <a14:useLocalDpi xmlns:a14="http://schemas.microsoft.com/office/drawing/2010/main" val="0"/>
              </a:ext>
            </a:extLst>
          </a:blip>
          <a:srcRect l="2101" t="19330" r="10924" b="8708"/>
          <a:stretch/>
        </p:blipFill>
        <p:spPr>
          <a:xfrm>
            <a:off x="3428626" y="2052152"/>
            <a:ext cx="4864421" cy="2515473"/>
          </a:xfrm>
          <a:prstGeom prst="rect">
            <a:avLst/>
          </a:prstGeom>
        </p:spPr>
      </p:pic>
    </p:spTree>
    <p:extLst>
      <p:ext uri="{BB962C8B-B14F-4D97-AF65-F5344CB8AC3E}">
        <p14:creationId xmlns:p14="http://schemas.microsoft.com/office/powerpoint/2010/main" val="370116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graphicFrame>
        <p:nvGraphicFramePr>
          <p:cNvPr id="2" name="1 Diagrama"/>
          <p:cNvGraphicFramePr/>
          <p:nvPr>
            <p:extLst>
              <p:ext uri="{D42A27DB-BD31-4B8C-83A1-F6EECF244321}">
                <p14:modId xmlns:p14="http://schemas.microsoft.com/office/powerpoint/2010/main" val="3993764359"/>
              </p:ext>
            </p:extLst>
          </p:nvPr>
        </p:nvGraphicFramePr>
        <p:xfrm>
          <a:off x="599356" y="672965"/>
          <a:ext cx="8275704" cy="3396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6" descr="etapa1_1.jpg"/>
          <p:cNvPicPr>
            <a:picLocks noChangeAspect="1"/>
          </p:cNvPicPr>
          <p:nvPr/>
        </p:nvPicPr>
        <p:blipFill rotWithShape="1">
          <a:blip r:embed="rId8">
            <a:extLst>
              <a:ext uri="{28A0092B-C50C-407E-A947-70E740481C1C}">
                <a14:useLocalDpi xmlns:a14="http://schemas.microsoft.com/office/drawing/2010/main" val="0"/>
              </a:ext>
            </a:extLst>
          </a:blip>
          <a:srcRect b="50844"/>
          <a:stretch/>
        </p:blipFill>
        <p:spPr>
          <a:xfrm>
            <a:off x="101019" y="3506296"/>
            <a:ext cx="2403977" cy="1388064"/>
          </a:xfrm>
          <a:prstGeom prst="rect">
            <a:avLst/>
          </a:prstGeom>
        </p:spPr>
      </p:pic>
      <p:pic>
        <p:nvPicPr>
          <p:cNvPr id="7" name="Imagen 1" descr="Captura de pantalla 2017-08-13 a la(s) 19.02.19.png"/>
          <p:cNvPicPr>
            <a:picLocks noChangeAspect="1"/>
          </p:cNvPicPr>
          <p:nvPr/>
        </p:nvPicPr>
        <p:blipFill rotWithShape="1">
          <a:blip r:embed="rId9">
            <a:extLst>
              <a:ext uri="{28A0092B-C50C-407E-A947-70E740481C1C}">
                <a14:useLocalDpi xmlns:a14="http://schemas.microsoft.com/office/drawing/2010/main" val="0"/>
              </a:ext>
            </a:extLst>
          </a:blip>
          <a:srcRect l="46605" t="1914" r="12958" b="3158"/>
          <a:stretch/>
        </p:blipFill>
        <p:spPr>
          <a:xfrm>
            <a:off x="2723304" y="3359146"/>
            <a:ext cx="1146622" cy="1682364"/>
          </a:xfrm>
          <a:prstGeom prst="rect">
            <a:avLst/>
          </a:prstGeom>
        </p:spPr>
      </p:pic>
      <p:pic>
        <p:nvPicPr>
          <p:cNvPr id="8" name="Imagen 3" descr="Captura de pantalla 2017-08-13 a la(s) 19.05.01.png"/>
          <p:cNvPicPr>
            <a:picLocks noChangeAspect="1"/>
          </p:cNvPicPr>
          <p:nvPr/>
        </p:nvPicPr>
        <p:blipFill rotWithShape="1">
          <a:blip r:embed="rId10">
            <a:extLst>
              <a:ext uri="{28A0092B-C50C-407E-A947-70E740481C1C}">
                <a14:useLocalDpi xmlns:a14="http://schemas.microsoft.com/office/drawing/2010/main" val="0"/>
              </a:ext>
            </a:extLst>
          </a:blip>
          <a:srcRect l="2101" t="19330" r="10924" b="8708"/>
          <a:stretch/>
        </p:blipFill>
        <p:spPr>
          <a:xfrm>
            <a:off x="1724851" y="108800"/>
            <a:ext cx="2432210" cy="1257736"/>
          </a:xfrm>
          <a:prstGeom prst="rect">
            <a:avLst/>
          </a:prstGeom>
        </p:spPr>
      </p:pic>
      <p:pic>
        <p:nvPicPr>
          <p:cNvPr id="9" name="Imagen 4" descr="francisco a cardena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1354" y="199784"/>
            <a:ext cx="1308644" cy="1283234"/>
          </a:xfrm>
          <a:prstGeom prst="rect">
            <a:avLst/>
          </a:prstGeom>
        </p:spPr>
      </p:pic>
      <p:pic>
        <p:nvPicPr>
          <p:cNvPr id="10" name="Imagen 2" descr="HC-1943-Apertura.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44665" y="3303177"/>
            <a:ext cx="2556028" cy="1702205"/>
          </a:xfrm>
          <a:prstGeom prst="rect">
            <a:avLst/>
          </a:prstGeom>
        </p:spPr>
      </p:pic>
      <p:pic>
        <p:nvPicPr>
          <p:cNvPr id="11" name="Imagen 1" descr="Captura de pantalla 2017-08-13 a la(s) 19.55.01.png"/>
          <p:cNvPicPr>
            <a:picLocks noChangeAspect="1"/>
          </p:cNvPicPr>
          <p:nvPr/>
        </p:nvPicPr>
        <p:blipFill rotWithShape="1">
          <a:blip r:embed="rId13">
            <a:extLst>
              <a:ext uri="{28A0092B-C50C-407E-A947-70E740481C1C}">
                <a14:useLocalDpi xmlns:a14="http://schemas.microsoft.com/office/drawing/2010/main" val="0"/>
              </a:ext>
            </a:extLst>
          </a:blip>
          <a:srcRect l="6168" t="6316" r="6857" b="12345"/>
          <a:stretch/>
        </p:blipFill>
        <p:spPr>
          <a:xfrm>
            <a:off x="6878930" y="3727608"/>
            <a:ext cx="1996130" cy="1166752"/>
          </a:xfrm>
          <a:prstGeom prst="rect">
            <a:avLst/>
          </a:prstGeom>
        </p:spPr>
      </p:pic>
    </p:spTree>
    <p:extLst>
      <p:ext uri="{BB962C8B-B14F-4D97-AF65-F5344CB8AC3E}">
        <p14:creationId xmlns:p14="http://schemas.microsoft.com/office/powerpoint/2010/main" val="2728802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ángulo 2"/>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5" name="Imagen 4" descr="francisco a carden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65" y="1584942"/>
            <a:ext cx="3396694" cy="3330738"/>
          </a:xfrm>
          <a:prstGeom prst="rect">
            <a:avLst/>
          </a:prstGeom>
        </p:spPr>
      </p:pic>
      <p:pic>
        <p:nvPicPr>
          <p:cNvPr id="7" name="Imagen 6" descr="Maqueta 1933 H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069" y="1584942"/>
            <a:ext cx="5049346" cy="3246467"/>
          </a:xfrm>
          <a:prstGeom prst="rect">
            <a:avLst/>
          </a:prstGeom>
        </p:spPr>
      </p:pic>
      <p:sp>
        <p:nvSpPr>
          <p:cNvPr id="8" name="Rectángulo 7"/>
          <p:cNvSpPr/>
          <p:nvPr/>
        </p:nvSpPr>
        <p:spPr>
          <a:xfrm>
            <a:off x="295365" y="137816"/>
            <a:ext cx="7945311" cy="1151750"/>
          </a:xfrm>
          <a:prstGeom prst="rect">
            <a:avLst/>
          </a:prstGeom>
          <a:solidFill>
            <a:srgbClr val="0900DD"/>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s-ES" sz="2400" b="1" dirty="0">
                <a:solidFill>
                  <a:srgbClr val="FFFFFF"/>
                </a:solidFill>
                <a:latin typeface="Century Gothic"/>
                <a:cs typeface="Century Gothic"/>
              </a:rPr>
              <a:t>1933. </a:t>
            </a:r>
            <a:r>
              <a:rPr lang="es-ES" sz="1600" b="1" dirty="0">
                <a:solidFill>
                  <a:srgbClr val="FFED10"/>
                </a:solidFill>
                <a:latin typeface="Century Gothic"/>
                <a:cs typeface="Century Gothic"/>
              </a:rPr>
              <a:t>El gobernador Francisco A. Cárdenas inicia la construcción del nuevo Hospital Civil, en un terreno de 30 hectáreas.</a:t>
            </a:r>
          </a:p>
        </p:txBody>
      </p:sp>
    </p:spTree>
    <p:extLst>
      <p:ext uri="{BB962C8B-B14F-4D97-AF65-F5344CB8AC3E}">
        <p14:creationId xmlns:p14="http://schemas.microsoft.com/office/powerpoint/2010/main" val="3903448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smtClean="0">
                <a:solidFill>
                  <a:srgbClr val="FFED10"/>
                </a:solidFill>
                <a:latin typeface="Century Gothic"/>
                <a:cs typeface="Century Gothic"/>
              </a:rPr>
              <a:t>Apertura </a:t>
            </a:r>
            <a:r>
              <a:rPr lang="es-ES" sz="3600" b="1" dirty="0">
                <a:solidFill>
                  <a:srgbClr val="FFED10"/>
                </a:solidFill>
                <a:latin typeface="Century Gothic"/>
                <a:cs typeface="Century Gothic"/>
              </a:rPr>
              <a:t>del Hospital Universitario</a:t>
            </a:r>
          </a:p>
        </p:txBody>
      </p:sp>
      <p:pic>
        <p:nvPicPr>
          <p:cNvPr id="3" name="Imagen 2" descr="HC-1943-Apertu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129" y="1018517"/>
            <a:ext cx="6192812" cy="4124148"/>
          </a:xfrm>
          <a:prstGeom prst="rect">
            <a:avLst/>
          </a:prstGeom>
        </p:spPr>
      </p:pic>
      <p:sp>
        <p:nvSpPr>
          <p:cNvPr id="5" name="Rectángulo 7"/>
          <p:cNvSpPr/>
          <p:nvPr/>
        </p:nvSpPr>
        <p:spPr>
          <a:xfrm>
            <a:off x="1448964" y="719674"/>
            <a:ext cx="6422571" cy="947228"/>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smtClean="0">
                <a:solidFill>
                  <a:schemeClr val="tx1"/>
                </a:solidFill>
                <a:latin typeface="Century Gothic"/>
                <a:cs typeface="Century Gothic"/>
              </a:rPr>
              <a:t>1943</a:t>
            </a:r>
            <a:endParaRPr lang="es-ES" sz="3600" b="1" dirty="0">
              <a:solidFill>
                <a:schemeClr val="tx1"/>
              </a:solidFill>
              <a:latin typeface="Century Gothic"/>
              <a:cs typeface="Century Gothic"/>
            </a:endParaRPr>
          </a:p>
        </p:txBody>
      </p:sp>
    </p:spTree>
    <p:extLst>
      <p:ext uri="{BB962C8B-B14F-4D97-AF65-F5344CB8AC3E}">
        <p14:creationId xmlns:p14="http://schemas.microsoft.com/office/powerpoint/2010/main" val="18555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a:solidFill>
                  <a:srgbClr val="FFED10"/>
                </a:solidFill>
                <a:latin typeface="Century Gothic"/>
                <a:cs typeface="Century Gothic"/>
              </a:rPr>
              <a:t>Dr. Francisco Vela González</a:t>
            </a:r>
          </a:p>
        </p:txBody>
      </p:sp>
      <p:sp>
        <p:nvSpPr>
          <p:cNvPr id="9" name="Rectángulo 8"/>
          <p:cNvSpPr/>
          <p:nvPr/>
        </p:nvSpPr>
        <p:spPr>
          <a:xfrm>
            <a:off x="275672" y="2023805"/>
            <a:ext cx="5503629" cy="2054123"/>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3600" b="1" dirty="0" smtClean="0">
                <a:solidFill>
                  <a:srgbClr val="FFED10"/>
                </a:solidFill>
                <a:latin typeface="Century Gothic"/>
                <a:cs typeface="Century Gothic"/>
              </a:rPr>
              <a:t>1944</a:t>
            </a:r>
            <a:endParaRPr lang="es-ES" sz="3600" b="1" dirty="0">
              <a:solidFill>
                <a:srgbClr val="FFED10"/>
              </a:solidFill>
              <a:latin typeface="Century Gothic"/>
              <a:cs typeface="Century Gothic"/>
            </a:endParaRPr>
          </a:p>
          <a:p>
            <a:pPr algn="just"/>
            <a:r>
              <a:rPr lang="es-ES" b="1" dirty="0" smtClean="0">
                <a:solidFill>
                  <a:schemeClr val="bg1"/>
                </a:solidFill>
                <a:latin typeface="Century Gothic"/>
                <a:cs typeface="Century Gothic"/>
              </a:rPr>
              <a:t>Antiguo Carrancista y </a:t>
            </a:r>
            <a:r>
              <a:rPr lang="es-ES" b="1" dirty="0" smtClean="0">
                <a:solidFill>
                  <a:srgbClr val="FFED10"/>
                </a:solidFill>
                <a:latin typeface="Century Gothic"/>
                <a:cs typeface="Century Gothic"/>
              </a:rPr>
              <a:t>Primer </a:t>
            </a:r>
            <a:r>
              <a:rPr lang="es-ES" b="1" dirty="0">
                <a:solidFill>
                  <a:srgbClr val="FFED10"/>
                </a:solidFill>
                <a:latin typeface="Century Gothic"/>
                <a:cs typeface="Century Gothic"/>
              </a:rPr>
              <a:t>director del </a:t>
            </a:r>
            <a:r>
              <a:rPr lang="es-ES" b="1" dirty="0" smtClean="0">
                <a:solidFill>
                  <a:srgbClr val="FFED10"/>
                </a:solidFill>
                <a:latin typeface="Century Gothic"/>
                <a:cs typeface="Century Gothic"/>
              </a:rPr>
              <a:t>nuevo </a:t>
            </a:r>
            <a:r>
              <a:rPr lang="es-ES" b="1" dirty="0">
                <a:solidFill>
                  <a:srgbClr val="FFED10"/>
                </a:solidFill>
                <a:latin typeface="Century Gothic"/>
                <a:cs typeface="Century Gothic"/>
              </a:rPr>
              <a:t>Hospital Civil “Dr. </a:t>
            </a:r>
            <a:r>
              <a:rPr lang="es-ES" b="1" dirty="0" smtClean="0">
                <a:solidFill>
                  <a:srgbClr val="FFED10"/>
                </a:solidFill>
                <a:latin typeface="Century Gothic"/>
                <a:cs typeface="Century Gothic"/>
              </a:rPr>
              <a:t>José Eleuterio González</a:t>
            </a:r>
            <a:r>
              <a:rPr lang="es-ES" b="1" dirty="0">
                <a:solidFill>
                  <a:srgbClr val="FFED10"/>
                </a:solidFill>
                <a:latin typeface="Century Gothic"/>
                <a:cs typeface="Century Gothic"/>
              </a:rPr>
              <a:t>”</a:t>
            </a:r>
          </a:p>
          <a:p>
            <a:pPr algn="just"/>
            <a:r>
              <a:rPr lang="es-ES" b="1" dirty="0" smtClean="0">
                <a:solidFill>
                  <a:schemeClr val="bg1"/>
                </a:solidFill>
                <a:latin typeface="Century Gothic"/>
                <a:cs typeface="Century Gothic"/>
              </a:rPr>
              <a:t>Anatomo-patólogo graduado en </a:t>
            </a:r>
            <a:r>
              <a:rPr lang="es-ES" b="1" dirty="0">
                <a:solidFill>
                  <a:schemeClr val="bg1"/>
                </a:solidFill>
                <a:latin typeface="Century Gothic"/>
                <a:cs typeface="Century Gothic"/>
              </a:rPr>
              <a:t>la </a:t>
            </a:r>
            <a:r>
              <a:rPr lang="es-ES" b="1" dirty="0" smtClean="0">
                <a:solidFill>
                  <a:schemeClr val="bg1"/>
                </a:solidFill>
                <a:latin typeface="Century Gothic"/>
                <a:cs typeface="Century Gothic"/>
              </a:rPr>
              <a:t>Universidad </a:t>
            </a:r>
            <a:r>
              <a:rPr lang="es-ES" b="1" dirty="0">
                <a:solidFill>
                  <a:schemeClr val="bg1"/>
                </a:solidFill>
                <a:latin typeface="Century Gothic"/>
                <a:cs typeface="Century Gothic"/>
              </a:rPr>
              <a:t>de Harvard</a:t>
            </a:r>
          </a:p>
          <a:p>
            <a:pPr algn="just"/>
            <a:r>
              <a:rPr lang="es-ES" b="1" dirty="0">
                <a:solidFill>
                  <a:schemeClr val="bg1"/>
                </a:solidFill>
                <a:latin typeface="Century Gothic"/>
                <a:cs typeface="Century Gothic"/>
              </a:rPr>
              <a:t>				</a:t>
            </a:r>
            <a:r>
              <a:rPr lang="es-ES" b="1" dirty="0">
                <a:solidFill>
                  <a:srgbClr val="FFED10"/>
                </a:solidFill>
                <a:latin typeface="Century Gothic"/>
                <a:cs typeface="Century Gothic"/>
              </a:rPr>
              <a:t>		</a:t>
            </a:r>
          </a:p>
          <a:p>
            <a:pPr lvl="0"/>
            <a:endParaRPr lang="es-ES" b="1" dirty="0">
              <a:solidFill>
                <a:srgbClr val="FFED10"/>
              </a:solidFill>
              <a:latin typeface="Century Gothic"/>
              <a:cs typeface="Century Gothic"/>
            </a:endParaRPr>
          </a:p>
          <a:p>
            <a:endParaRPr lang="es-ES" sz="1100" dirty="0">
              <a:latin typeface="Century Gothic"/>
              <a:cs typeface="Century Gothic"/>
            </a:endParaRPr>
          </a:p>
          <a:p>
            <a:endParaRPr lang="es-ES" sz="1400" dirty="0">
              <a:latin typeface="Century Gothic"/>
              <a:cs typeface="Century Gothic"/>
            </a:endParaRPr>
          </a:p>
          <a:p>
            <a:pPr lvl="0"/>
            <a:endParaRPr lang="es-ES" sz="1400" dirty="0">
              <a:latin typeface="Century Gothic"/>
              <a:cs typeface="Century Gothic"/>
            </a:endParaRPr>
          </a:p>
          <a:p>
            <a:endParaRPr lang="es-ES" sz="1400" dirty="0">
              <a:latin typeface="Century Gothic"/>
              <a:cs typeface="Century Gothic"/>
            </a:endParaRPr>
          </a:p>
          <a:p>
            <a:pPr algn="just"/>
            <a:endParaRPr lang="es-ES" b="1" dirty="0">
              <a:solidFill>
                <a:srgbClr val="FFED10"/>
              </a:solidFill>
              <a:latin typeface="Century Gothic"/>
              <a:cs typeface="Century Gothic"/>
            </a:endParaRPr>
          </a:p>
        </p:txBody>
      </p:sp>
      <p:pic>
        <p:nvPicPr>
          <p:cNvPr id="2" name="Imagen 1" descr="Francisco Ve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500" y="1023428"/>
            <a:ext cx="2908300" cy="3708646"/>
          </a:xfrm>
          <a:prstGeom prst="rect">
            <a:avLst/>
          </a:prstGeom>
        </p:spPr>
      </p:pic>
    </p:spTree>
    <p:extLst>
      <p:ext uri="{BB962C8B-B14F-4D97-AF65-F5344CB8AC3E}">
        <p14:creationId xmlns:p14="http://schemas.microsoft.com/office/powerpoint/2010/main" val="1909007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719667"/>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a:solidFill>
                  <a:srgbClr val="FFED10"/>
                </a:solidFill>
                <a:latin typeface="Century Gothic"/>
                <a:cs typeface="Century Gothic"/>
              </a:rPr>
              <a:t>F</a:t>
            </a:r>
            <a:r>
              <a:rPr lang="es-ES" sz="2800" b="1" dirty="0" smtClean="0">
                <a:solidFill>
                  <a:srgbClr val="FFED10"/>
                </a:solidFill>
                <a:latin typeface="Century Gothic"/>
                <a:cs typeface="Century Gothic"/>
              </a:rPr>
              <a:t>rontispicio de la Facultad de Medicina</a:t>
            </a:r>
            <a:endParaRPr lang="es-ES" sz="2800" b="1" dirty="0">
              <a:solidFill>
                <a:srgbClr val="FFED10"/>
              </a:solidFill>
              <a:latin typeface="Century Gothic"/>
              <a:cs typeface="Century Gothic"/>
            </a:endParaRPr>
          </a:p>
        </p:txBody>
      </p:sp>
      <p:pic>
        <p:nvPicPr>
          <p:cNvPr id="7" name="Imagen 6" descr="F-1959-Vista(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394" y="778657"/>
            <a:ext cx="5597012" cy="4088513"/>
          </a:xfrm>
          <a:prstGeom prst="rect">
            <a:avLst/>
          </a:prstGeom>
        </p:spPr>
      </p:pic>
      <p:sp>
        <p:nvSpPr>
          <p:cNvPr id="12" name="Rectángulo 8"/>
          <p:cNvSpPr/>
          <p:nvPr/>
        </p:nvSpPr>
        <p:spPr>
          <a:xfrm>
            <a:off x="3403552" y="837653"/>
            <a:ext cx="3075535" cy="430707"/>
          </a:xfrm>
          <a:prstGeom prst="rect">
            <a:avLst/>
          </a:prstGeom>
          <a:no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4000" b="1" dirty="0" smtClean="0">
                <a:solidFill>
                  <a:schemeClr val="tx1"/>
                </a:solidFill>
                <a:latin typeface="Century Gothic"/>
                <a:cs typeface="Century Gothic"/>
              </a:rPr>
              <a:t>1956-1957</a:t>
            </a:r>
            <a:endParaRPr lang="es-ES" sz="4000" b="1" dirty="0">
              <a:solidFill>
                <a:schemeClr val="tx1"/>
              </a:solidFill>
              <a:latin typeface="Century Gothic"/>
              <a:cs typeface="Century Gothic"/>
            </a:endParaRPr>
          </a:p>
        </p:txBody>
      </p:sp>
    </p:spTree>
    <p:extLst>
      <p:ext uri="{BB962C8B-B14F-4D97-AF65-F5344CB8AC3E}">
        <p14:creationId xmlns:p14="http://schemas.microsoft.com/office/powerpoint/2010/main" val="2970621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pic>
        <p:nvPicPr>
          <p:cNvPr id="2" name="Imagen 1" descr="IMG_75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5078904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3787" y="96701"/>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22914"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000" b="1" dirty="0" smtClean="0">
                <a:solidFill>
                  <a:srgbClr val="FFED10"/>
                </a:solidFill>
                <a:latin typeface="Century Gothic"/>
                <a:cs typeface="Century Gothic"/>
              </a:rPr>
              <a:t>1943 - 2017</a:t>
            </a:r>
            <a:endParaRPr lang="es-ES" sz="4000" b="1" dirty="0">
              <a:solidFill>
                <a:srgbClr val="FFED10"/>
              </a:solidFill>
              <a:latin typeface="Century Gothic"/>
              <a:cs typeface="Century Gothic"/>
            </a:endParaRPr>
          </a:p>
        </p:txBody>
      </p:sp>
      <p:pic>
        <p:nvPicPr>
          <p:cNvPr id="5" name="Imagen 4" descr="IMG_59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953" y="2916656"/>
            <a:ext cx="3340267" cy="2226844"/>
          </a:xfrm>
          <a:prstGeom prst="rect">
            <a:avLst/>
          </a:prstGeom>
        </p:spPr>
      </p:pic>
      <p:sp>
        <p:nvSpPr>
          <p:cNvPr id="6" name="Rectángulo 7"/>
          <p:cNvSpPr/>
          <p:nvPr/>
        </p:nvSpPr>
        <p:spPr>
          <a:xfrm>
            <a:off x="3003090" y="2764019"/>
            <a:ext cx="3216130" cy="947228"/>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smtClean="0">
                <a:solidFill>
                  <a:schemeClr val="tx1"/>
                </a:solidFill>
                <a:latin typeface="Century Gothic"/>
                <a:cs typeface="Century Gothic"/>
              </a:rPr>
              <a:t>2017</a:t>
            </a:r>
            <a:endParaRPr lang="es-ES" sz="3600" b="1" dirty="0">
              <a:solidFill>
                <a:schemeClr val="tx1"/>
              </a:solidFill>
              <a:latin typeface="Century Gothic"/>
              <a:cs typeface="Century Gothic"/>
            </a:endParaRPr>
          </a:p>
        </p:txBody>
      </p:sp>
      <p:pic>
        <p:nvPicPr>
          <p:cNvPr id="7" name="Imagen 6" descr="IMG_60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906" y="972223"/>
            <a:ext cx="2863249" cy="1908832"/>
          </a:xfrm>
          <a:prstGeom prst="rect">
            <a:avLst/>
          </a:prstGeom>
        </p:spPr>
      </p:pic>
      <p:pic>
        <p:nvPicPr>
          <p:cNvPr id="2" name="Imagen 1" descr="Captura de pantalla 2017-08-13 a la(s) 19.55.01.png"/>
          <p:cNvPicPr>
            <a:picLocks noChangeAspect="1"/>
          </p:cNvPicPr>
          <p:nvPr/>
        </p:nvPicPr>
        <p:blipFill rotWithShape="1">
          <a:blip r:embed="rId5">
            <a:extLst>
              <a:ext uri="{28A0092B-C50C-407E-A947-70E740481C1C}">
                <a14:useLocalDpi xmlns:a14="http://schemas.microsoft.com/office/drawing/2010/main" val="0"/>
              </a:ext>
            </a:extLst>
          </a:blip>
          <a:srcRect l="6168" t="6316" r="6857" b="12345"/>
          <a:stretch/>
        </p:blipFill>
        <p:spPr>
          <a:xfrm>
            <a:off x="0" y="947228"/>
            <a:ext cx="3265714" cy="1908832"/>
          </a:xfrm>
          <a:prstGeom prst="rect">
            <a:avLst/>
          </a:prstGeom>
        </p:spPr>
      </p:pic>
      <p:sp>
        <p:nvSpPr>
          <p:cNvPr id="3" name="Rectángulo 2"/>
          <p:cNvSpPr/>
          <p:nvPr/>
        </p:nvSpPr>
        <p:spPr>
          <a:xfrm>
            <a:off x="6499033" y="3008872"/>
            <a:ext cx="2193889" cy="1059973"/>
          </a:xfrm>
          <a:prstGeom prst="rect">
            <a:avLst/>
          </a:prstGeom>
          <a:solidFill>
            <a:srgbClr val="0000FF"/>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600" b="1" dirty="0" smtClean="0">
                <a:solidFill>
                  <a:srgbClr val="FFED10"/>
                </a:solidFill>
                <a:latin typeface="Century Gothic"/>
                <a:cs typeface="Century Gothic"/>
              </a:rPr>
              <a:t>En la actualidad existen más de </a:t>
            </a:r>
          </a:p>
          <a:p>
            <a:pPr algn="ctr"/>
            <a:r>
              <a:rPr lang="es-ES" sz="2400" b="1" dirty="0" smtClean="0">
                <a:solidFill>
                  <a:srgbClr val="FFED10"/>
                </a:solidFill>
                <a:latin typeface="Century Gothic"/>
                <a:cs typeface="Century Gothic"/>
              </a:rPr>
              <a:t>650 camas </a:t>
            </a:r>
            <a:endParaRPr lang="es-ES" sz="2400" b="1" dirty="0">
              <a:solidFill>
                <a:srgbClr val="FFED10"/>
              </a:solidFill>
              <a:latin typeface="Century Gothic"/>
              <a:cs typeface="Century Gothic"/>
            </a:endParaRPr>
          </a:p>
        </p:txBody>
      </p:sp>
    </p:spTree>
    <p:extLst>
      <p:ext uri="{BB962C8B-B14F-4D97-AF65-F5344CB8AC3E}">
        <p14:creationId xmlns:p14="http://schemas.microsoft.com/office/powerpoint/2010/main" val="2363592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a:solidFill>
                  <a:schemeClr val="bg1"/>
                </a:solidFill>
                <a:latin typeface="Century Gothic"/>
                <a:cs typeface="Century Gothic"/>
              </a:rPr>
              <a:t>1944. </a:t>
            </a:r>
            <a:r>
              <a:rPr lang="es-ES" sz="3600" b="1" dirty="0">
                <a:solidFill>
                  <a:srgbClr val="FFED10"/>
                </a:solidFill>
                <a:latin typeface="Century Gothic"/>
                <a:cs typeface="Century Gothic"/>
              </a:rPr>
              <a:t>Dr. Ángel Martínez Villareal</a:t>
            </a:r>
          </a:p>
        </p:txBody>
      </p:sp>
      <p:pic>
        <p:nvPicPr>
          <p:cNvPr id="5" name="Imagen 4" descr="Ángel Martínez Villarre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7747"/>
            <a:ext cx="2660674" cy="3650445"/>
          </a:xfrm>
          <a:prstGeom prst="rect">
            <a:avLst/>
          </a:prstGeom>
        </p:spPr>
      </p:pic>
      <p:sp>
        <p:nvSpPr>
          <p:cNvPr id="10" name="Rectángulo 9"/>
          <p:cNvSpPr/>
          <p:nvPr/>
        </p:nvSpPr>
        <p:spPr>
          <a:xfrm>
            <a:off x="5031044" y="1016136"/>
            <a:ext cx="4036651" cy="3622056"/>
          </a:xfrm>
          <a:prstGeom prst="rect">
            <a:avLst/>
          </a:prstGeom>
          <a:solidFill>
            <a:srgbClr val="0900DD"/>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s-ES" b="1" i="1" dirty="0">
                <a:solidFill>
                  <a:srgbClr val="FFED10"/>
                </a:solidFill>
                <a:latin typeface="Century Gothic"/>
                <a:cs typeface="Century Gothic"/>
              </a:rPr>
              <a:t>“Todo servicio de asistencia debe hacerse en función de enseñanza”</a:t>
            </a:r>
          </a:p>
          <a:p>
            <a:pPr algn="ctr"/>
            <a:endParaRPr lang="es-ES" b="1" i="1" dirty="0">
              <a:solidFill>
                <a:srgbClr val="FFED10"/>
              </a:solidFill>
              <a:latin typeface="Century Gothic"/>
              <a:cs typeface="Century Gothic"/>
            </a:endParaRPr>
          </a:p>
          <a:p>
            <a:pPr algn="ctr"/>
            <a:r>
              <a:rPr lang="es-ES" sz="2000" b="1" dirty="0" smtClean="0">
                <a:solidFill>
                  <a:srgbClr val="FFED10"/>
                </a:solidFill>
                <a:latin typeface="Century Gothic"/>
                <a:cs typeface="Century Gothic"/>
              </a:rPr>
              <a:t>DIRECTOR DE LA FACULTAD DE MEDICINA EN 1943- 1945</a:t>
            </a:r>
          </a:p>
          <a:p>
            <a:pPr algn="ctr"/>
            <a:endParaRPr lang="es-ES" b="1" i="1" dirty="0" smtClean="0">
              <a:solidFill>
                <a:schemeClr val="bg1"/>
              </a:solidFill>
              <a:latin typeface="Century Gothic"/>
              <a:cs typeface="Century Gothic"/>
            </a:endParaRPr>
          </a:p>
          <a:p>
            <a:pPr algn="ctr"/>
            <a:r>
              <a:rPr lang="es-ES" b="1" dirty="0" smtClean="0">
                <a:solidFill>
                  <a:schemeClr val="bg1"/>
                </a:solidFill>
                <a:latin typeface="Century Gothic"/>
                <a:cs typeface="Century Gothic"/>
              </a:rPr>
              <a:t>Inició </a:t>
            </a:r>
            <a:r>
              <a:rPr lang="es-ES" b="1" dirty="0">
                <a:solidFill>
                  <a:schemeClr val="bg1"/>
                </a:solidFill>
                <a:latin typeface="Century Gothic"/>
                <a:cs typeface="Century Gothic"/>
              </a:rPr>
              <a:t>un movimiento social </a:t>
            </a:r>
            <a:r>
              <a:rPr lang="mr-IN" b="1" dirty="0">
                <a:solidFill>
                  <a:schemeClr val="bg1"/>
                </a:solidFill>
                <a:latin typeface="Century Gothic"/>
                <a:cs typeface="Century Gothic"/>
              </a:rPr>
              <a:t>–</a:t>
            </a:r>
            <a:r>
              <a:rPr lang="es-ES" b="1" dirty="0">
                <a:solidFill>
                  <a:schemeClr val="bg1"/>
                </a:solidFill>
                <a:latin typeface="Century Gothic"/>
                <a:cs typeface="Century Gothic"/>
              </a:rPr>
              <a:t> político para que existiese un Hospital - Escuela</a:t>
            </a:r>
          </a:p>
          <a:p>
            <a:pPr algn="ctr"/>
            <a:endParaRPr lang="es-ES" b="1" i="1" dirty="0">
              <a:solidFill>
                <a:srgbClr val="FFED10"/>
              </a:solidFill>
              <a:latin typeface="Century Gothic"/>
              <a:cs typeface="Century Gothic"/>
            </a:endParaRPr>
          </a:p>
        </p:txBody>
      </p:sp>
      <p:pic>
        <p:nvPicPr>
          <p:cNvPr id="7" name="Imagen 6" descr="IMG_999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890024" y="1550513"/>
            <a:ext cx="3661432" cy="2513925"/>
          </a:xfrm>
          <a:prstGeom prst="rect">
            <a:avLst/>
          </a:prstGeom>
        </p:spPr>
      </p:pic>
    </p:spTree>
    <p:extLst>
      <p:ext uri="{BB962C8B-B14F-4D97-AF65-F5344CB8AC3E}">
        <p14:creationId xmlns:p14="http://schemas.microsoft.com/office/powerpoint/2010/main" val="21568197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947228"/>
          </a:xfrm>
          <a:prstGeom prst="rect">
            <a:avLst/>
          </a:prstGeom>
          <a:solidFill>
            <a:srgbClr val="0900DD"/>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3600" b="1" dirty="0">
                <a:solidFill>
                  <a:srgbClr val="FFED10"/>
                </a:solidFill>
                <a:latin typeface="Century Gothic"/>
                <a:cs typeface="Century Gothic"/>
              </a:rPr>
              <a:t>Dr. Serapio Muraira</a:t>
            </a:r>
          </a:p>
        </p:txBody>
      </p:sp>
      <p:sp>
        <p:nvSpPr>
          <p:cNvPr id="9" name="Rectángulo 8"/>
          <p:cNvSpPr/>
          <p:nvPr/>
        </p:nvSpPr>
        <p:spPr>
          <a:xfrm>
            <a:off x="105155" y="1168400"/>
            <a:ext cx="6028945" cy="3159518"/>
          </a:xfrm>
          <a:prstGeom prst="rect">
            <a:avLst/>
          </a:prstGeom>
          <a:solidFill>
            <a:srgbClr val="0000FF"/>
          </a:solidFill>
          <a:ln>
            <a:noFill/>
          </a:ln>
        </p:spPr>
        <p:style>
          <a:lnRef idx="3">
            <a:schemeClr val="lt1"/>
          </a:lnRef>
          <a:fillRef idx="1">
            <a:schemeClr val="accent6"/>
          </a:fillRef>
          <a:effectRef idx="1">
            <a:schemeClr val="accent6"/>
          </a:effectRef>
          <a:fontRef idx="minor">
            <a:schemeClr val="lt1"/>
          </a:fontRef>
        </p:style>
        <p:txBody>
          <a:bodyPr rtlCol="0" anchor="ctr"/>
          <a:lstStyle/>
          <a:p>
            <a:r>
              <a:rPr lang="es-ES" b="1" dirty="0">
                <a:solidFill>
                  <a:srgbClr val="FFED10"/>
                </a:solidFill>
                <a:latin typeface="Century Gothic"/>
                <a:cs typeface="Century Gothic"/>
              </a:rPr>
              <a:t>		</a:t>
            </a:r>
          </a:p>
          <a:p>
            <a:pPr lvl="0"/>
            <a:endParaRPr lang="es-ES" b="1" dirty="0">
              <a:solidFill>
                <a:srgbClr val="FFED10"/>
              </a:solidFill>
              <a:latin typeface="Century Gothic"/>
              <a:cs typeface="Century Gothic"/>
            </a:endParaRPr>
          </a:p>
          <a:p>
            <a:endParaRPr lang="es-ES" sz="1100" dirty="0">
              <a:latin typeface="Century Gothic"/>
              <a:cs typeface="Century Gothic"/>
            </a:endParaRPr>
          </a:p>
          <a:p>
            <a:endParaRPr lang="es-ES" sz="1400" dirty="0">
              <a:latin typeface="Century Gothic"/>
              <a:cs typeface="Century Gothic"/>
            </a:endParaRPr>
          </a:p>
          <a:p>
            <a:pPr lvl="0"/>
            <a:endParaRPr lang="es-ES" sz="1400" dirty="0">
              <a:latin typeface="Century Gothic"/>
              <a:cs typeface="Century Gothic"/>
            </a:endParaRPr>
          </a:p>
          <a:p>
            <a:endParaRPr lang="es-ES" sz="1400" dirty="0">
              <a:latin typeface="Century Gothic"/>
              <a:cs typeface="Century Gothic"/>
            </a:endParaRPr>
          </a:p>
          <a:p>
            <a:pPr algn="just"/>
            <a:endParaRPr lang="es-ES" b="1" dirty="0">
              <a:solidFill>
                <a:srgbClr val="FFED10"/>
              </a:solidFill>
              <a:latin typeface="Century Gothic"/>
              <a:cs typeface="Century Gothic"/>
            </a:endParaRPr>
          </a:p>
        </p:txBody>
      </p:sp>
      <p:sp>
        <p:nvSpPr>
          <p:cNvPr id="3" name="CuadroTexto 2"/>
          <p:cNvSpPr txBox="1"/>
          <p:nvPr/>
        </p:nvSpPr>
        <p:spPr>
          <a:xfrm>
            <a:off x="105156" y="1016000"/>
            <a:ext cx="5459860" cy="1508105"/>
          </a:xfrm>
          <a:prstGeom prst="rect">
            <a:avLst/>
          </a:prstGeom>
          <a:noFill/>
        </p:spPr>
        <p:txBody>
          <a:bodyPr wrap="square" rtlCol="0">
            <a:spAutoFit/>
          </a:bodyPr>
          <a:lstStyle/>
          <a:p>
            <a:pPr algn="ctr"/>
            <a:r>
              <a:rPr lang="es-ES" sz="3600" b="1" dirty="0">
                <a:solidFill>
                  <a:srgbClr val="FFFF00"/>
                </a:solidFill>
                <a:latin typeface="Century Gothic"/>
                <a:cs typeface="Century Gothic"/>
              </a:rPr>
              <a:t>1952</a:t>
            </a:r>
            <a:r>
              <a:rPr lang="es-ES" sz="2800" b="1" dirty="0">
                <a:solidFill>
                  <a:srgbClr val="FFFFFF"/>
                </a:solidFill>
                <a:latin typeface="Century Gothic"/>
                <a:cs typeface="Century Gothic"/>
              </a:rPr>
              <a:t>  </a:t>
            </a:r>
            <a:endParaRPr lang="es-ES" sz="2800" b="1" dirty="0" smtClean="0">
              <a:solidFill>
                <a:srgbClr val="FFFFFF"/>
              </a:solidFill>
              <a:latin typeface="Century Gothic"/>
              <a:cs typeface="Century Gothic"/>
            </a:endParaRPr>
          </a:p>
          <a:p>
            <a:pPr algn="ctr"/>
            <a:r>
              <a:rPr lang="es-ES" sz="2800" b="1" dirty="0" smtClean="0">
                <a:solidFill>
                  <a:srgbClr val="FFFFFF"/>
                </a:solidFill>
                <a:latin typeface="Century Gothic"/>
                <a:cs typeface="Century Gothic"/>
              </a:rPr>
              <a:t>Primer </a:t>
            </a:r>
            <a:r>
              <a:rPr lang="es-ES" sz="2800" b="1" dirty="0">
                <a:solidFill>
                  <a:srgbClr val="FFFFFF"/>
                </a:solidFill>
                <a:latin typeface="Century Gothic"/>
                <a:cs typeface="Century Gothic"/>
              </a:rPr>
              <a:t>d</a:t>
            </a:r>
            <a:r>
              <a:rPr lang="es-ES" sz="2800" b="1" dirty="0" smtClean="0">
                <a:solidFill>
                  <a:srgbClr val="FFFFFF"/>
                </a:solidFill>
                <a:latin typeface="Century Gothic"/>
                <a:cs typeface="Century Gothic"/>
              </a:rPr>
              <a:t>irector del Hospital </a:t>
            </a:r>
            <a:r>
              <a:rPr lang="es-ES" sz="2800" b="1" dirty="0">
                <a:solidFill>
                  <a:srgbClr val="FFFFFF"/>
                </a:solidFill>
                <a:latin typeface="Century Gothic"/>
                <a:cs typeface="Century Gothic"/>
              </a:rPr>
              <a:t>Universitario </a:t>
            </a:r>
          </a:p>
        </p:txBody>
      </p:sp>
      <p:pic>
        <p:nvPicPr>
          <p:cNvPr id="5" name="Imagen 4" descr="serapiomurai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016" y="1168400"/>
            <a:ext cx="3121784" cy="3858524"/>
          </a:xfrm>
          <a:prstGeom prst="rect">
            <a:avLst/>
          </a:prstGeom>
        </p:spPr>
      </p:pic>
    </p:spTree>
    <p:extLst>
      <p:ext uri="{BB962C8B-B14F-4D97-AF65-F5344CB8AC3E}">
        <p14:creationId xmlns:p14="http://schemas.microsoft.com/office/powerpoint/2010/main" val="4251639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5143500"/>
          </a:xfrm>
          <a:prstGeom prst="rect">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0" b="1" dirty="0">
              <a:latin typeface="Century Gothic"/>
              <a:cs typeface="Century Gothic"/>
            </a:endParaRPr>
          </a:p>
        </p:txBody>
      </p:sp>
      <p:sp>
        <p:nvSpPr>
          <p:cNvPr id="8" name="Rectángulo 7"/>
          <p:cNvSpPr/>
          <p:nvPr/>
        </p:nvSpPr>
        <p:spPr>
          <a:xfrm>
            <a:off x="0" y="0"/>
            <a:ext cx="9144000" cy="1053310"/>
          </a:xfrm>
          <a:prstGeom prst="rect">
            <a:avLst/>
          </a:prstGeom>
          <a:solidFill>
            <a:srgbClr val="0900DD"/>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b="1" dirty="0">
                <a:solidFill>
                  <a:srgbClr val="FFFFFF"/>
                </a:solidFill>
                <a:latin typeface="Century Gothic"/>
                <a:cs typeface="Century Gothic"/>
              </a:rPr>
              <a:t>1952. </a:t>
            </a:r>
            <a:r>
              <a:rPr lang="es-ES" sz="2000" b="1" dirty="0">
                <a:solidFill>
                  <a:srgbClr val="FFED10"/>
                </a:solidFill>
                <a:latin typeface="Century Gothic"/>
                <a:cs typeface="Century Gothic"/>
              </a:rPr>
              <a:t>Entrega del Hospital </a:t>
            </a:r>
            <a:r>
              <a:rPr lang="es-ES" sz="2000" b="1" dirty="0" smtClean="0">
                <a:solidFill>
                  <a:srgbClr val="FFED10"/>
                </a:solidFill>
                <a:latin typeface="Century Gothic"/>
                <a:cs typeface="Century Gothic"/>
              </a:rPr>
              <a:t>a </a:t>
            </a:r>
            <a:r>
              <a:rPr lang="es-ES" sz="2000" b="1" dirty="0">
                <a:solidFill>
                  <a:srgbClr val="FFED10"/>
                </a:solidFill>
                <a:latin typeface="Century Gothic"/>
                <a:cs typeface="Century Gothic"/>
              </a:rPr>
              <a:t>la Facultad de </a:t>
            </a:r>
            <a:r>
              <a:rPr lang="es-ES" sz="2000" b="1" dirty="0" smtClean="0">
                <a:solidFill>
                  <a:srgbClr val="FFED10"/>
                </a:solidFill>
                <a:latin typeface="Century Gothic"/>
                <a:cs typeface="Century Gothic"/>
              </a:rPr>
              <a:t>Medicina por el Dr. Morones Prieto, gobernador del Estado</a:t>
            </a:r>
            <a:endParaRPr lang="es-ES" sz="2000" b="1" dirty="0">
              <a:solidFill>
                <a:srgbClr val="FFED10"/>
              </a:solidFill>
              <a:latin typeface="Century Gothic"/>
              <a:cs typeface="Century Gothic"/>
            </a:endParaRPr>
          </a:p>
        </p:txBody>
      </p:sp>
      <p:pic>
        <p:nvPicPr>
          <p:cNvPr id="2" name="Imagen 1" descr="etapa1_2.jpg"/>
          <p:cNvPicPr>
            <a:picLocks noChangeAspect="1"/>
          </p:cNvPicPr>
          <p:nvPr/>
        </p:nvPicPr>
        <p:blipFill rotWithShape="1">
          <a:blip r:embed="rId3">
            <a:extLst>
              <a:ext uri="{28A0092B-C50C-407E-A947-70E740481C1C}">
                <a14:useLocalDpi xmlns:a14="http://schemas.microsoft.com/office/drawing/2010/main" val="0"/>
              </a:ext>
            </a:extLst>
          </a:blip>
          <a:srcRect r="48314" b="50622"/>
          <a:stretch/>
        </p:blipFill>
        <p:spPr>
          <a:xfrm>
            <a:off x="4824291" y="1133273"/>
            <a:ext cx="4194178" cy="2777224"/>
          </a:xfrm>
          <a:prstGeom prst="rect">
            <a:avLst/>
          </a:prstGeom>
        </p:spPr>
      </p:pic>
      <p:pic>
        <p:nvPicPr>
          <p:cNvPr id="3" name="Imagen 2" descr="Captura de pantalla 2017-08-13 a la(s) 19.59.44.png"/>
          <p:cNvPicPr>
            <a:picLocks noChangeAspect="1"/>
          </p:cNvPicPr>
          <p:nvPr/>
        </p:nvPicPr>
        <p:blipFill rotWithShape="1">
          <a:blip r:embed="rId4">
            <a:extLst>
              <a:ext uri="{28A0092B-C50C-407E-A947-70E740481C1C}">
                <a14:useLocalDpi xmlns:a14="http://schemas.microsoft.com/office/drawing/2010/main" val="0"/>
              </a:ext>
            </a:extLst>
          </a:blip>
          <a:srcRect l="18251" t="41531" r="28870" b="10239"/>
          <a:stretch/>
        </p:blipFill>
        <p:spPr>
          <a:xfrm>
            <a:off x="0" y="1152961"/>
            <a:ext cx="4697081" cy="2677573"/>
          </a:xfrm>
          <a:prstGeom prst="rect">
            <a:avLst/>
          </a:prstGeom>
        </p:spPr>
      </p:pic>
    </p:spTree>
    <p:extLst>
      <p:ext uri="{BB962C8B-B14F-4D97-AF65-F5344CB8AC3E}">
        <p14:creationId xmlns:p14="http://schemas.microsoft.com/office/powerpoint/2010/main" val="37013669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yacenci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Adyacencia.thmx</Template>
  <TotalTime>2903</TotalTime>
  <Words>1959</Words>
  <Application>Microsoft Office PowerPoint</Application>
  <PresentationFormat>Presentación en pantalla (16:9)</PresentationFormat>
  <Paragraphs>433</Paragraphs>
  <Slides>54</Slides>
  <Notes>54</Notes>
  <HiddenSlides>15</HiddenSlides>
  <MMClips>0</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Adyacencia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EMMANUEL SANCHEZ MEZA</dc:creator>
  <cp:lastModifiedBy>Dr. Oliverio Welsh</cp:lastModifiedBy>
  <cp:revision>512</cp:revision>
  <dcterms:created xsi:type="dcterms:W3CDTF">2017-05-08T04:34:16Z</dcterms:created>
  <dcterms:modified xsi:type="dcterms:W3CDTF">2017-08-22T17:16:13Z</dcterms:modified>
</cp:coreProperties>
</file>